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6"/>
  </p:notesMasterIdLst>
  <p:sldIdLst>
    <p:sldId id="256" r:id="rId2"/>
    <p:sldId id="257" r:id="rId3"/>
    <p:sldId id="295" r:id="rId4"/>
    <p:sldId id="292" r:id="rId5"/>
    <p:sldId id="293" r:id="rId6"/>
    <p:sldId id="294" r:id="rId7"/>
    <p:sldId id="284" r:id="rId8"/>
    <p:sldId id="283" r:id="rId9"/>
    <p:sldId id="311" r:id="rId10"/>
    <p:sldId id="289" r:id="rId11"/>
    <p:sldId id="290" r:id="rId12"/>
    <p:sldId id="299" r:id="rId13"/>
    <p:sldId id="300" r:id="rId14"/>
    <p:sldId id="304" r:id="rId15"/>
    <p:sldId id="301" r:id="rId16"/>
    <p:sldId id="302" r:id="rId17"/>
    <p:sldId id="303" r:id="rId18"/>
    <p:sldId id="305" r:id="rId19"/>
    <p:sldId id="306" r:id="rId20"/>
    <p:sldId id="312" r:id="rId21"/>
    <p:sldId id="307" r:id="rId22"/>
    <p:sldId id="309" r:id="rId23"/>
    <p:sldId id="313" r:id="rId24"/>
    <p:sldId id="31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31" autoAdjust="0"/>
    <p:restoredTop sz="95588"/>
  </p:normalViewPr>
  <p:slideViewPr>
    <p:cSldViewPr snapToGrid="0">
      <p:cViewPr>
        <p:scale>
          <a:sx n="83" d="100"/>
          <a:sy n="83" d="100"/>
        </p:scale>
        <p:origin x="-21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0C018FE-C8D6-4A9C-A702-41F1E0C1C452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r>
              <a:rPr lang="en-IN" dirty="0" smtClean="0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r>
              <a:rPr lang="en-IN" dirty="0" smtClean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70C018FE-C8D6-4A9C-A702-41F1E0C1C452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70C018FE-C8D6-4A9C-A702-41F1E0C1C452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0C018FE-C8D6-4A9C-A702-41F1E0C1C452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IN" dirty="0" smtClean="0"/>
              <a:t>Investment Case Study</a:t>
            </a:r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r>
              <a:rPr lang="en-IN" dirty="0" smtClean="0"/>
              <a:t>1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/>
              <a:t>GRAMENER CASE STUDY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1200" dirty="0"/>
              <a:t> </a:t>
            </a:r>
            <a:endParaRPr lang="en-IN" sz="1200" dirty="0" smtClean="0"/>
          </a:p>
          <a:p>
            <a:pPr algn="l"/>
            <a:endParaRPr lang="en-IN" sz="120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lang="en-IN" sz="20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Sushma Subburayan</a:t>
            </a:r>
          </a:p>
          <a:p>
            <a:pPr algn="l"/>
            <a:r>
              <a:rPr lang="en-IN" sz="20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Swapnila Singh</a:t>
            </a:r>
          </a:p>
          <a:p>
            <a:pPr algn="l"/>
            <a:r>
              <a:rPr lang="en-IN" sz="200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Rohit</a:t>
            </a:r>
            <a:r>
              <a:rPr lang="en-IN" sz="20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Shankar</a:t>
            </a:r>
          </a:p>
          <a:p>
            <a:pPr algn="l"/>
            <a:r>
              <a:rPr lang="en-IN" sz="200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Prashant</a:t>
            </a:r>
            <a:r>
              <a:rPr lang="en-IN" sz="20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Singh </a:t>
            </a:r>
            <a:r>
              <a:rPr lang="en-IN" sz="200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Jadon</a:t>
            </a:r>
            <a:endParaRPr lang="en-IN" sz="20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NUMBER OF LOANS</a:t>
            </a:r>
            <a:br>
              <a:rPr lang="en-US" sz="2400" dirty="0" smtClean="0"/>
            </a:br>
            <a:r>
              <a:rPr lang="en-US" sz="2400" dirty="0" smtClean="0"/>
              <a:t> BASED ON VERIFICATION STATUS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7330"/>
            <a:ext cx="10972800" cy="495747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Verification Status: There </a:t>
            </a:r>
          </a:p>
          <a:p>
            <a:pPr>
              <a:buNone/>
            </a:pPr>
            <a:r>
              <a:rPr lang="en-US" sz="2200" dirty="0" smtClean="0"/>
              <a:t>	are three types of </a:t>
            </a:r>
          </a:p>
          <a:p>
            <a:pPr>
              <a:buNone/>
            </a:pPr>
            <a:r>
              <a:rPr lang="en-US" sz="2200" dirty="0" smtClean="0"/>
              <a:t>     verification status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Not Verified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Verified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Source Verified</a:t>
            </a:r>
          </a:p>
          <a:p>
            <a:pPr lvl="1">
              <a:buNone/>
            </a:pPr>
            <a:endParaRPr lang="en-US" sz="2200" dirty="0" smtClean="0"/>
          </a:p>
          <a:p>
            <a:pPr lvl="1">
              <a:buNone/>
            </a:pPr>
            <a:r>
              <a:rPr lang="en-US" sz="2200" dirty="0" smtClean="0"/>
              <a:t>There is no significant</a:t>
            </a:r>
          </a:p>
          <a:p>
            <a:pPr lvl="1">
              <a:buNone/>
            </a:pPr>
            <a:r>
              <a:rPr lang="en-US" sz="2200" dirty="0" smtClean="0"/>
              <a:t>impact because of </a:t>
            </a:r>
          </a:p>
          <a:p>
            <a:pPr lvl="1">
              <a:buNone/>
            </a:pPr>
            <a:r>
              <a:rPr lang="en-US" sz="2200" dirty="0" smtClean="0"/>
              <a:t>the verification as there</a:t>
            </a:r>
          </a:p>
          <a:p>
            <a:pPr lvl="1">
              <a:buNone/>
            </a:pPr>
            <a:r>
              <a:rPr lang="en-US" sz="2200" dirty="0" smtClean="0"/>
              <a:t>is a very slight difference</a:t>
            </a:r>
          </a:p>
          <a:p>
            <a:pPr lvl="1">
              <a:buNone/>
            </a:pPr>
            <a:r>
              <a:rPr lang="en-US" sz="2200" dirty="0" smtClean="0"/>
              <a:t>in the percentage</a:t>
            </a:r>
          </a:p>
          <a:p>
            <a:pPr lvl="1">
              <a:buNone/>
            </a:pPr>
            <a:r>
              <a:rPr lang="en-US" sz="2200" dirty="0" smtClean="0"/>
              <a:t>of loans charged </a:t>
            </a:r>
          </a:p>
          <a:p>
            <a:pPr lvl="1">
              <a:buNone/>
            </a:pPr>
            <a:r>
              <a:rPr lang="en-US" sz="2200" dirty="0" smtClean="0"/>
              <a:t>off because of the </a:t>
            </a:r>
          </a:p>
          <a:p>
            <a:pPr lvl="1">
              <a:buNone/>
            </a:pPr>
            <a:r>
              <a:rPr lang="en-US" sz="2200" dirty="0" smtClean="0"/>
              <a:t>verification status.</a:t>
            </a:r>
          </a:p>
          <a:p>
            <a:pPr lvl="1">
              <a:buFont typeface="Wingdings" pitchFamily="2" charset="2"/>
              <a:buChar char="Ø"/>
            </a:pPr>
            <a:endParaRPr lang="en-US" sz="2200" dirty="0" smtClean="0"/>
          </a:p>
          <a:p>
            <a:endParaRPr lang="en-US" dirty="0"/>
          </a:p>
        </p:txBody>
      </p:sp>
      <p:pic>
        <p:nvPicPr>
          <p:cNvPr id="4" name="Picture 3" descr="Number of loans based on verification stat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57" y="1681162"/>
            <a:ext cx="3705225" cy="4638675"/>
          </a:xfrm>
          <a:prstGeom prst="rect">
            <a:avLst/>
          </a:prstGeom>
        </p:spPr>
      </p:pic>
      <p:pic>
        <p:nvPicPr>
          <p:cNvPr id="6" name="Picture 5" descr="Term Vs Percentage of Loa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838" y="1714500"/>
            <a:ext cx="3538491" cy="45558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031730" cy="10926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NUMBER OF LOANS</a:t>
            </a:r>
            <a:br>
              <a:rPr lang="en-US" sz="2400" dirty="0" smtClean="0"/>
            </a:br>
            <a:r>
              <a:rPr lang="en-US" sz="2400" dirty="0" smtClean="0"/>
              <a:t> BASED ON HOME OWNERSHIP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083208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 smtClean="0"/>
              <a:t>Length of employment of the customer ranges from</a:t>
            </a:r>
          </a:p>
          <a:p>
            <a:pPr lvl="1">
              <a:buNone/>
            </a:pPr>
            <a:r>
              <a:rPr lang="en-US" sz="2200" dirty="0" smtClean="0"/>
              <a:t>less than 1 year to 10 years.</a:t>
            </a:r>
          </a:p>
          <a:p>
            <a:r>
              <a:rPr lang="en-US" sz="2200" dirty="0" smtClean="0"/>
              <a:t>The home ownership status of the borrowers can be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RENT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OWN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MORTGAGE 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OTHER</a:t>
            </a:r>
          </a:p>
          <a:p>
            <a:pPr lvl="1">
              <a:buFont typeface="Wingdings" pitchFamily="2" charset="2"/>
              <a:buChar char="Ø"/>
            </a:pPr>
            <a:endParaRPr lang="en-US" sz="2200" dirty="0" smtClean="0"/>
          </a:p>
          <a:p>
            <a:pPr lvl="1">
              <a:buNone/>
            </a:pPr>
            <a:r>
              <a:rPr lang="en-US" sz="2200" dirty="0" smtClean="0"/>
              <a:t>There is no significant</a:t>
            </a:r>
          </a:p>
          <a:p>
            <a:pPr lvl="1">
              <a:buNone/>
            </a:pPr>
            <a:r>
              <a:rPr lang="en-US" sz="2200" dirty="0" smtClean="0"/>
              <a:t>impact because of </a:t>
            </a:r>
          </a:p>
          <a:p>
            <a:pPr lvl="1">
              <a:buNone/>
            </a:pPr>
            <a:r>
              <a:rPr lang="en-US" sz="2200" dirty="0" smtClean="0"/>
              <a:t>the home </a:t>
            </a:r>
          </a:p>
          <a:p>
            <a:pPr lvl="1">
              <a:buNone/>
            </a:pPr>
            <a:r>
              <a:rPr lang="en-US" sz="2200" dirty="0" smtClean="0"/>
              <a:t>ownership as there</a:t>
            </a:r>
          </a:p>
          <a:p>
            <a:pPr lvl="1">
              <a:buNone/>
            </a:pPr>
            <a:r>
              <a:rPr lang="en-US" sz="2200" dirty="0" smtClean="0"/>
              <a:t>is a very slight difference</a:t>
            </a:r>
          </a:p>
          <a:p>
            <a:pPr lvl="1">
              <a:buNone/>
            </a:pPr>
            <a:r>
              <a:rPr lang="en-US" sz="2200" dirty="0" smtClean="0"/>
              <a:t>in the percentage</a:t>
            </a:r>
          </a:p>
          <a:p>
            <a:pPr lvl="1">
              <a:buNone/>
            </a:pPr>
            <a:r>
              <a:rPr lang="en-US" sz="2200" dirty="0" smtClean="0"/>
              <a:t>of loans charged </a:t>
            </a:r>
          </a:p>
          <a:p>
            <a:pPr lvl="1">
              <a:buNone/>
            </a:pPr>
            <a:r>
              <a:rPr lang="en-US" sz="2200" dirty="0" smtClean="0"/>
              <a:t>off because of it.</a:t>
            </a:r>
          </a:p>
          <a:p>
            <a:pPr lvl="1">
              <a:buNone/>
            </a:pPr>
            <a:endParaRPr lang="en-US" sz="2200" dirty="0" smtClean="0"/>
          </a:p>
          <a:p>
            <a:endParaRPr lang="en-US" dirty="0"/>
          </a:p>
        </p:txBody>
      </p:sp>
      <p:pic>
        <p:nvPicPr>
          <p:cNvPr id="4" name="Picture 3" descr="Number of loans based on home ownershi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862" y="2423160"/>
            <a:ext cx="3618958" cy="3691890"/>
          </a:xfrm>
          <a:prstGeom prst="rect">
            <a:avLst/>
          </a:prstGeom>
        </p:spPr>
      </p:pic>
      <p:pic>
        <p:nvPicPr>
          <p:cNvPr id="5" name="Picture 4" descr="Percentage Hom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860" y="2449830"/>
            <a:ext cx="3749040" cy="36080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589915"/>
          </a:xfrm>
        </p:spPr>
        <p:txBody>
          <a:bodyPr vert="horz">
            <a:normAutofit fontScale="90000"/>
          </a:bodyPr>
          <a:lstStyle/>
          <a:p>
            <a:pPr algn="ctr"/>
            <a:r>
              <a:rPr lang="en-US" sz="2000" dirty="0" smtClean="0"/>
              <a:t>Number of loans charged off based on delinquency for PAST 2 Years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39788" y="1794510"/>
            <a:ext cx="3932237" cy="407447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 adjacent graph shows the number of loans charged off based on delinquency.</a:t>
            </a:r>
          </a:p>
          <a:p>
            <a:endParaRPr lang="en-US" sz="2000" dirty="0" smtClean="0"/>
          </a:p>
          <a:p>
            <a:r>
              <a:rPr lang="en-US" sz="2000" dirty="0" smtClean="0"/>
              <a:t>The number of loans charged off are more in case of borrowers with zero 30+ days past-due incidences of delinquency for past two years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</p:txBody>
      </p:sp>
      <p:pic>
        <p:nvPicPr>
          <p:cNvPr id="6" name="Content Placeholder 5" descr="Number of loans charged off based on delinq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68863" y="1258402"/>
            <a:ext cx="7034212" cy="411259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1"/>
            <a:ext cx="9620250" cy="502920"/>
          </a:xfrm>
        </p:spPr>
        <p:txBody>
          <a:bodyPr vert="horz">
            <a:normAutofit/>
          </a:bodyPr>
          <a:lstStyle/>
          <a:p>
            <a:pPr algn="ctr"/>
            <a:r>
              <a:rPr lang="en-US" sz="2000" dirty="0" smtClean="0"/>
              <a:t>Number of loans BASED ON GRADE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39788" y="1291590"/>
            <a:ext cx="10270172" cy="161163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It is evident from the below graph that the percentage of loans charged off is highly correlated with the grade.</a:t>
            </a:r>
          </a:p>
          <a:p>
            <a:endParaRPr lang="en-US" sz="2000" dirty="0" smtClean="0"/>
          </a:p>
          <a:p>
            <a:r>
              <a:rPr lang="en-US" sz="2000" dirty="0" smtClean="0"/>
              <a:t>On the scale of A to G loans with grade A are of low risk as the borrowers are most likely to repay the loan . The risk increases from A to G and the loans with grade G has the highest risk as the borrowers are unlikely to repay the loan.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</p:txBody>
      </p:sp>
      <p:pic>
        <p:nvPicPr>
          <p:cNvPr id="11" name="Content Placeholder 10" descr="Grade 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4435" y="3118485"/>
            <a:ext cx="4069075" cy="3556635"/>
          </a:xfrm>
        </p:spPr>
      </p:pic>
      <p:pic>
        <p:nvPicPr>
          <p:cNvPr id="12" name="Picture 11" descr="Grade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460" y="3137009"/>
            <a:ext cx="3783330" cy="35609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1"/>
            <a:ext cx="9620250" cy="502920"/>
          </a:xfrm>
        </p:spPr>
        <p:txBody>
          <a:bodyPr vert="horz">
            <a:normAutofit/>
          </a:bodyPr>
          <a:lstStyle/>
          <a:p>
            <a:pPr algn="ctr"/>
            <a:r>
              <a:rPr lang="en-US" sz="2000" dirty="0" smtClean="0"/>
              <a:t>Number of loans BASED ON SUB GRADE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39788" y="1291590"/>
            <a:ext cx="10270172" cy="161163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The percentage of loans charged off is also highly correlated with the sub grade.</a:t>
            </a:r>
          </a:p>
          <a:p>
            <a:endParaRPr lang="en-US" sz="2000" dirty="0" smtClean="0"/>
          </a:p>
          <a:p>
            <a:r>
              <a:rPr lang="en-US" sz="2000" dirty="0" smtClean="0"/>
              <a:t>On the scale of 1 to 5 within a grade, loans with sub grade 1 are at lower risk, as the borrowers are most likely to repay the loan . The risk increases from 1 to 5 and the loans with sub grade 5 within a grade are at highest risk as the borrowers are less likely to repay the loan.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</p:txBody>
      </p:sp>
      <p:pic>
        <p:nvPicPr>
          <p:cNvPr id="7" name="Content Placeholder 6" descr="Subgrade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83130" y="2811463"/>
            <a:ext cx="8035290" cy="349726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1"/>
            <a:ext cx="9620250" cy="502920"/>
          </a:xfrm>
        </p:spPr>
        <p:txBody>
          <a:bodyPr vert="horz">
            <a:normAutofit/>
          </a:bodyPr>
          <a:lstStyle/>
          <a:p>
            <a:pPr algn="ctr"/>
            <a:r>
              <a:rPr lang="en-US" sz="2000" dirty="0" smtClean="0"/>
              <a:t>Number of loans BASED ON STATE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39788" y="1291590"/>
            <a:ext cx="10270172" cy="9372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number of loans borrowed are highest in the state CA, compared to all the other states.</a:t>
            </a:r>
          </a:p>
        </p:txBody>
      </p:sp>
      <p:pic>
        <p:nvPicPr>
          <p:cNvPr id="9" name="Content Placeholder 8" descr="State Vs Number of Loans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0376" y="2479993"/>
            <a:ext cx="9199820" cy="338296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971550"/>
            <a:ext cx="10972800" cy="5483258"/>
          </a:xfrm>
        </p:spPr>
        <p:txBody>
          <a:bodyPr/>
          <a:lstStyle/>
          <a:p>
            <a:r>
              <a:rPr lang="en-US" dirty="0" smtClean="0"/>
              <a:t>The percentage of loans charged off is highest in the state NE compared to all the other states.</a:t>
            </a:r>
            <a:endParaRPr lang="en-US" dirty="0"/>
          </a:p>
        </p:txBody>
      </p:sp>
      <p:pic>
        <p:nvPicPr>
          <p:cNvPr id="9" name="Picture 8" descr="State Percent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099310"/>
            <a:ext cx="1060704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1"/>
            <a:ext cx="9620250" cy="502920"/>
          </a:xfrm>
        </p:spPr>
        <p:txBody>
          <a:bodyPr vert="horz">
            <a:normAutofit/>
          </a:bodyPr>
          <a:lstStyle/>
          <a:p>
            <a:pPr algn="ctr"/>
            <a:r>
              <a:rPr lang="en-US" sz="2000" dirty="0" smtClean="0"/>
              <a:t>Number of loans BASED ON STATE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39788" y="1291590"/>
            <a:ext cx="10270172" cy="9372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number of loans borrowed are highest in the state CA, compared to all the other states.</a:t>
            </a:r>
          </a:p>
        </p:txBody>
      </p:sp>
      <p:pic>
        <p:nvPicPr>
          <p:cNvPr id="9" name="Content Placeholder 8" descr="State Vs Number of Loans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0376" y="2479993"/>
            <a:ext cx="9199820" cy="3382962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1"/>
            <a:ext cx="9620250" cy="502920"/>
          </a:xfrm>
        </p:spPr>
        <p:txBody>
          <a:bodyPr vert="horz">
            <a:normAutofit/>
          </a:bodyPr>
          <a:lstStyle/>
          <a:p>
            <a:pPr algn="ctr"/>
            <a:r>
              <a:rPr lang="en-US" sz="2000" dirty="0" smtClean="0"/>
              <a:t>Number of loans BASED ON DTI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39788" y="1291590"/>
            <a:ext cx="10270172" cy="161163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The number of loans charged off is more for the loans with DTI between 11.2 and 16.8</a:t>
            </a:r>
          </a:p>
          <a:p>
            <a:endParaRPr lang="en-US" sz="2000" dirty="0" smtClean="0"/>
          </a:p>
          <a:p>
            <a:r>
              <a:rPr lang="en-US" sz="2000" dirty="0" smtClean="0"/>
              <a:t>The percentage of loans charged off is highest for the loans with DTI between 22.4 and 28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</p:txBody>
      </p:sp>
      <p:pic>
        <p:nvPicPr>
          <p:cNvPr id="7" name="Content Placeholder 6" descr="DTI N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3538" y="2914650"/>
            <a:ext cx="4247373" cy="3508375"/>
          </a:xfrm>
        </p:spPr>
      </p:pic>
      <p:pic>
        <p:nvPicPr>
          <p:cNvPr id="8" name="Picture 7" descr="DTI p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370" y="2882271"/>
            <a:ext cx="4217670" cy="354138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1"/>
            <a:ext cx="9620250" cy="502920"/>
          </a:xfrm>
        </p:spPr>
        <p:txBody>
          <a:bodyPr vert="horz">
            <a:normAutofit/>
          </a:bodyPr>
          <a:lstStyle/>
          <a:p>
            <a:pPr algn="ctr"/>
            <a:r>
              <a:rPr lang="en-US" sz="2000" dirty="0" smtClean="0"/>
              <a:t>Number of loans BASED ON Employment length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39788" y="1291590"/>
            <a:ext cx="10270172" cy="161163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There is no significant impact of employment length on the number of loans charged off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</p:txBody>
      </p:sp>
      <p:pic>
        <p:nvPicPr>
          <p:cNvPr id="9" name="Content Placeholder 8" descr="emp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3125" y="2221706"/>
            <a:ext cx="8382000" cy="40481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 smtClean="0"/>
              <a:t>GRAMENER CASE STUDY</a:t>
            </a:r>
            <a:endParaRPr lang="en-IN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9" y="1451610"/>
            <a:ext cx="11168742" cy="4587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 smtClean="0"/>
              <a:t>OBJECTIVE:</a:t>
            </a:r>
            <a:endParaRPr lang="en-IN" sz="2200" b="1" dirty="0"/>
          </a:p>
          <a:p>
            <a:pPr marL="0" indent="0">
              <a:buNone/>
            </a:pPr>
            <a:r>
              <a:rPr lang="en-US" sz="2200" dirty="0" smtClean="0"/>
              <a:t>To identify the patterns which indicate if a person is likely to default, which may be used for taking actions such as denying the loan, reducing the amount of loan, lending loan to risky applicants at a higher interest rate, etc.</a:t>
            </a:r>
          </a:p>
          <a:p>
            <a:pPr marL="0" indent="0">
              <a:buNone/>
            </a:pPr>
            <a:r>
              <a:rPr lang="en-US" sz="2200" dirty="0" smtClean="0"/>
              <a:t>	</a:t>
            </a:r>
          </a:p>
          <a:p>
            <a:pPr marL="0" indent="0">
              <a:buNone/>
            </a:pPr>
            <a:r>
              <a:rPr lang="en-IN" sz="2200" b="1" dirty="0" smtClean="0"/>
              <a:t>DATA  :</a:t>
            </a:r>
            <a:endParaRPr lang="en-IN" sz="2200" b="1" dirty="0"/>
          </a:p>
          <a:p>
            <a:pPr marL="0" indent="0">
              <a:buNone/>
            </a:pPr>
            <a:r>
              <a:rPr lang="en-US" sz="2200" dirty="0" smtClean="0"/>
              <a:t>Complete loan data for all loans issued through the time period 2007 t0 2011.</a:t>
            </a:r>
          </a:p>
          <a:p>
            <a:pPr marL="0" indent="0">
              <a:buNone/>
            </a:pPr>
            <a:endParaRPr lang="en-IN" sz="2200" b="1" dirty="0" smtClean="0"/>
          </a:p>
          <a:p>
            <a:pPr marL="0" indent="0">
              <a:buNone/>
            </a:pPr>
            <a:r>
              <a:rPr lang="en-IN" sz="2200" b="1" dirty="0" smtClean="0"/>
              <a:t>GOALS OF THE ANALYSIS:</a:t>
            </a:r>
            <a:endParaRPr lang="en-IN" sz="2200" dirty="0"/>
          </a:p>
          <a:p>
            <a:pPr marL="0" indent="0">
              <a:buNone/>
            </a:pPr>
            <a:r>
              <a:rPr lang="en-US" sz="2200" dirty="0" smtClean="0"/>
              <a:t>To understand the driving factors behind loan default, so that he company can utilize this knowledge for its portfolio and risk assessment. </a:t>
            </a:r>
            <a:endParaRPr lang="en-IN" sz="2200" b="1" dirty="0" smtClean="0">
              <a:latin typeface="+mn-lt"/>
              <a:cs typeface="Arial" pitchFamily="34" charset="0"/>
            </a:endParaRPr>
          </a:p>
          <a:p>
            <a:pPr marL="0" indent="0">
              <a:buNone/>
            </a:pPr>
            <a:endParaRPr lang="en-IN" sz="2200" b="1" dirty="0">
              <a:latin typeface="+mn-lt"/>
              <a:cs typeface="Arial" pitchFamily="34" charset="0"/>
            </a:endParaRPr>
          </a:p>
          <a:p>
            <a:pPr marL="0" indent="0">
              <a:buNone/>
            </a:pPr>
            <a:endParaRPr lang="en-IN" sz="2200" b="1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975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NUMBER OF LOANS BASED ON FUNDED AMOUNT</a:t>
            </a:r>
            <a:endParaRPr lang="en-US" sz="2400" dirty="0"/>
          </a:p>
        </p:txBody>
      </p:sp>
      <p:pic>
        <p:nvPicPr>
          <p:cNvPr id="4" name="Content Placeholder 3" descr="Funded percent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2063750"/>
            <a:ext cx="8572500" cy="421005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1"/>
            <a:ext cx="9620250" cy="502920"/>
          </a:xfrm>
        </p:spPr>
        <p:txBody>
          <a:bodyPr vert="horz">
            <a:normAutofit/>
          </a:bodyPr>
          <a:lstStyle/>
          <a:p>
            <a:pPr algn="ctr"/>
            <a:r>
              <a:rPr lang="en-US" sz="2000" dirty="0" smtClean="0"/>
              <a:t>Number of loans BASED ON Interest rate</a:t>
            </a:r>
            <a:endParaRPr lang="en-US" sz="20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39788" y="1291590"/>
            <a:ext cx="10270172" cy="697230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The percentage of loans charged off increased with the increase in the interest rate</a:t>
            </a:r>
          </a:p>
          <a:p>
            <a:r>
              <a:rPr lang="en-US" sz="2000" dirty="0" smtClean="0"/>
              <a:t>The  percentage of loans charged off is highest for the loans with the interest rates between 22.33 and 23.10</a:t>
            </a:r>
          </a:p>
          <a:p>
            <a:endParaRPr lang="en-US" sz="2000" dirty="0" smtClean="0"/>
          </a:p>
        </p:txBody>
      </p:sp>
      <p:pic>
        <p:nvPicPr>
          <p:cNvPr id="6" name="Content Placeholder 5" descr="Int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54530" y="2263775"/>
            <a:ext cx="7651706" cy="427355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1"/>
            <a:ext cx="9620250" cy="502920"/>
          </a:xfrm>
        </p:spPr>
        <p:txBody>
          <a:bodyPr vert="horz">
            <a:normAutofit fontScale="90000"/>
          </a:bodyPr>
          <a:lstStyle/>
          <a:p>
            <a:pPr algn="ctr"/>
            <a:r>
              <a:rPr lang="en-US" sz="2000" dirty="0" smtClean="0"/>
              <a:t>Percentage of loans charged off BASED ON record of bankruptcies</a:t>
            </a:r>
            <a:endParaRPr lang="en-US" sz="20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39788" y="1291590"/>
            <a:ext cx="5869622" cy="33718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 percentage of loans charged off is highest for the loans taken by the borrowers with the record of more bankruptcies</a:t>
            </a:r>
          </a:p>
          <a:p>
            <a:endParaRPr lang="en-US" sz="2000" dirty="0" smtClean="0"/>
          </a:p>
        </p:txBody>
      </p:sp>
      <p:pic>
        <p:nvPicPr>
          <p:cNvPr id="7" name="Content Placeholder 6" descr="ban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12330" y="1360170"/>
            <a:ext cx="4312597" cy="425132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Conclusion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45870"/>
            <a:ext cx="10972800" cy="5208938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The number of loans </a:t>
            </a:r>
            <a:r>
              <a:rPr lang="en-US" sz="2200" dirty="0" smtClean="0"/>
              <a:t>charged </a:t>
            </a:r>
            <a:r>
              <a:rPr lang="en-US" sz="2200" dirty="0" smtClean="0"/>
              <a:t>off is 5,627, which is around </a:t>
            </a:r>
            <a:r>
              <a:rPr lang="en-US" sz="2200" dirty="0" smtClean="0"/>
              <a:t>14.16</a:t>
            </a:r>
            <a:r>
              <a:rPr lang="en-US" sz="2200" dirty="0" smtClean="0"/>
              <a:t>% of the total loans </a:t>
            </a:r>
            <a:r>
              <a:rPr lang="en-US" sz="2200" dirty="0" smtClean="0"/>
              <a:t>taken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The percentage of </a:t>
            </a:r>
            <a:r>
              <a:rPr lang="en-US" sz="2200" dirty="0" smtClean="0"/>
              <a:t>loans charged off is high </a:t>
            </a:r>
            <a:r>
              <a:rPr lang="en-US" sz="2200" dirty="0" smtClean="0"/>
              <a:t>in </a:t>
            </a:r>
            <a:r>
              <a:rPr lang="en-US" sz="2200" dirty="0" smtClean="0"/>
              <a:t>case of the loans </a:t>
            </a:r>
            <a:r>
              <a:rPr lang="en-US" sz="2200" dirty="0" smtClean="0"/>
              <a:t>with 60 </a:t>
            </a:r>
            <a:r>
              <a:rPr lang="en-US" sz="2200" dirty="0" smtClean="0"/>
              <a:t>months </a:t>
            </a:r>
            <a:r>
              <a:rPr lang="en-US" sz="2200" dirty="0" smtClean="0"/>
              <a:t>term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The percentage of loans charged off </a:t>
            </a:r>
            <a:r>
              <a:rPr lang="en-US" sz="2400" smtClean="0"/>
              <a:t>is </a:t>
            </a:r>
            <a:r>
              <a:rPr lang="en-US" sz="2400" smtClean="0"/>
              <a:t>highly </a:t>
            </a:r>
            <a:r>
              <a:rPr lang="en-US" sz="2400" dirty="0" smtClean="0"/>
              <a:t>correlated with the </a:t>
            </a:r>
            <a:r>
              <a:rPr lang="en-US" sz="2400" dirty="0" smtClean="0"/>
              <a:t>grade and sub </a:t>
            </a:r>
            <a:r>
              <a:rPr lang="en-US" sz="2400" dirty="0" smtClean="0"/>
              <a:t>grade</a:t>
            </a:r>
            <a:r>
              <a:rPr lang="en-US" sz="2400" dirty="0" smtClean="0"/>
              <a:t>.</a:t>
            </a:r>
            <a:endParaRPr lang="en-US" sz="2200" dirty="0" smtClean="0"/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 The percentage of loans charged off </a:t>
            </a:r>
            <a:r>
              <a:rPr lang="en-US" sz="2200" dirty="0" smtClean="0"/>
              <a:t>increases </a:t>
            </a:r>
            <a:r>
              <a:rPr lang="en-US" sz="2200" dirty="0" smtClean="0"/>
              <a:t>with the increase in the interest rate</a:t>
            </a:r>
          </a:p>
          <a:p>
            <a:pPr lvl="1">
              <a:buNone/>
            </a:pPr>
            <a:r>
              <a:rPr lang="en-US" sz="2200" dirty="0" smtClean="0"/>
              <a:t>    The  </a:t>
            </a:r>
            <a:r>
              <a:rPr lang="en-US" sz="2200" dirty="0" smtClean="0"/>
              <a:t>percentage of loans charged off is highest for the loans with the interest rates between 22.33 and 23.10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The </a:t>
            </a:r>
            <a:r>
              <a:rPr lang="en-US" sz="2200" dirty="0" smtClean="0"/>
              <a:t>percentage of loans charged off is highest for the loans with DTI between 22.4 and </a:t>
            </a:r>
            <a:r>
              <a:rPr lang="en-US" sz="2200" dirty="0" smtClean="0"/>
              <a:t>28</a:t>
            </a:r>
            <a:endParaRPr lang="en-US" sz="2200" dirty="0" smtClean="0"/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The  percentage of loans charged off is highest for the loans taken by the borrowers with the record of more </a:t>
            </a:r>
            <a:r>
              <a:rPr lang="en-US" sz="2200" dirty="0" smtClean="0"/>
              <a:t>bankruptcies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The percentage of loans charged off is </a:t>
            </a:r>
            <a:r>
              <a:rPr lang="en-US" sz="2200" dirty="0" smtClean="0"/>
              <a:t>increases with the increase in the funded amount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The percentage of loans charged off is increases with the increase in the </a:t>
            </a:r>
            <a:r>
              <a:rPr lang="en-US" sz="2200" dirty="0" smtClean="0"/>
              <a:t>interest rate</a:t>
            </a:r>
            <a:endParaRPr lang="en-US" sz="2200" dirty="0" smtClean="0"/>
          </a:p>
          <a:p>
            <a:pPr lvl="1">
              <a:buFont typeface="Wingdings" pitchFamily="2" charset="2"/>
              <a:buChar char="Ø"/>
            </a:pPr>
            <a:endParaRPr lang="en-US" sz="2200" dirty="0" smtClean="0"/>
          </a:p>
          <a:p>
            <a:pPr lvl="1">
              <a:buFont typeface="Wingdings" pitchFamily="2" charset="2"/>
              <a:buChar char="Ø"/>
            </a:pPr>
            <a:endParaRPr lang="en-US" sz="2200" dirty="0" smtClean="0"/>
          </a:p>
          <a:p>
            <a:pPr lvl="1">
              <a:buFont typeface="Wingdings" pitchFamily="2" charset="2"/>
              <a:buChar char="Ø"/>
            </a:pPr>
            <a:endParaRPr lang="en-US" sz="2200" dirty="0" smtClean="0"/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>
              <a:buNone/>
            </a:pPr>
            <a:r>
              <a:rPr lang="en-US" sz="4000" dirty="0" smtClean="0"/>
              <a:t>				THANK YOU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71500"/>
            <a:ext cx="10972800" cy="5883308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The following are purposes for which loans were taken.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Vacation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Small business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Debt consolidation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Credit card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Educational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Home improvement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Moving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Car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Major purchase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Renewable energy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Medical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Wedding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House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Other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971550"/>
            <a:ext cx="3768090" cy="5276851"/>
          </a:xfrm>
        </p:spPr>
        <p:txBody>
          <a:bodyPr/>
          <a:lstStyle/>
          <a:p>
            <a:r>
              <a:rPr lang="en-US" sz="2800" dirty="0" smtClean="0"/>
              <a:t>The annual income of the customers ranges from 4,000$ to 6,000,000$</a:t>
            </a:r>
          </a:p>
          <a:p>
            <a:endParaRPr lang="en-US" dirty="0"/>
          </a:p>
        </p:txBody>
      </p:sp>
      <p:pic>
        <p:nvPicPr>
          <p:cNvPr id="9" name="Content Placeholder 8" descr="Annual Income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9151" y="682307"/>
            <a:ext cx="4925029" cy="5815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Funded Amount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66260" y="788670"/>
            <a:ext cx="7223760" cy="4862993"/>
          </a:xfrm>
        </p:spPr>
      </p:pic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653790" cy="5334001"/>
          </a:xfrm>
        </p:spPr>
        <p:txBody>
          <a:bodyPr/>
          <a:lstStyle/>
          <a:p>
            <a:r>
              <a:rPr lang="en-US" sz="2800" dirty="0" smtClean="0"/>
              <a:t>The funded amount ranges from 500$ to 35,000$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653790" cy="5334001"/>
          </a:xfrm>
        </p:spPr>
        <p:txBody>
          <a:bodyPr/>
          <a:lstStyle/>
          <a:p>
            <a:r>
              <a:rPr lang="en-US" sz="2800" dirty="0" smtClean="0"/>
              <a:t>The debt-to-income ratio of the borrowers range from 0.00 to 29.99.</a:t>
            </a:r>
          </a:p>
          <a:p>
            <a:endParaRPr lang="en-US" dirty="0"/>
          </a:p>
        </p:txBody>
      </p:sp>
      <p:pic>
        <p:nvPicPr>
          <p:cNvPr id="4" name="Picture 3" descr="DT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341" y="971551"/>
            <a:ext cx="7500399" cy="54524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754380"/>
            <a:ext cx="4556760" cy="88011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NUMBER OF LOANS</a:t>
            </a:r>
            <a:br>
              <a:rPr lang="en-US" sz="2400" dirty="0" smtClean="0"/>
            </a:br>
            <a:r>
              <a:rPr lang="en-US" sz="2400" dirty="0" smtClean="0"/>
              <a:t> BASED ON STATUS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Status of the loan can be 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Fully paid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Current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Charged off</a:t>
            </a:r>
          </a:p>
          <a:p>
            <a:pPr lvl="1">
              <a:buFont typeface="Wingdings" pitchFamily="2" charset="2"/>
              <a:buChar char="Ø"/>
            </a:pPr>
            <a:endParaRPr lang="en-US" sz="2200" dirty="0" smtClean="0"/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The number of loans fully paid </a:t>
            </a:r>
          </a:p>
          <a:p>
            <a:pPr lvl="1">
              <a:buNone/>
            </a:pPr>
            <a:r>
              <a:rPr lang="en-US" sz="2200" dirty="0" smtClean="0"/>
              <a:t>    is 32,950.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The number of loans charged</a:t>
            </a:r>
          </a:p>
          <a:p>
            <a:pPr lvl="1">
              <a:buNone/>
            </a:pPr>
            <a:r>
              <a:rPr lang="en-US" sz="2200" dirty="0" smtClean="0"/>
              <a:t>    off is 5,627, which is around </a:t>
            </a:r>
          </a:p>
          <a:p>
            <a:pPr lvl="1">
              <a:buNone/>
            </a:pPr>
            <a:r>
              <a:rPr lang="en-US" sz="2200" dirty="0" smtClean="0"/>
              <a:t>    14.16% of the total loans </a:t>
            </a:r>
          </a:p>
          <a:p>
            <a:pPr lvl="1">
              <a:buNone/>
            </a:pPr>
            <a:r>
              <a:rPr lang="en-US" sz="2200" dirty="0" smtClean="0"/>
              <a:t>    taken.</a:t>
            </a:r>
          </a:p>
          <a:p>
            <a:pPr lvl="1">
              <a:buNone/>
            </a:pPr>
            <a:endParaRPr lang="en-US" sz="2200" dirty="0" smtClean="0"/>
          </a:p>
          <a:p>
            <a:endParaRPr lang="en-US" sz="2200" dirty="0" smtClean="0"/>
          </a:p>
          <a:p>
            <a:pPr lvl="1">
              <a:buFont typeface="Wingdings" pitchFamily="2" charset="2"/>
              <a:buChar char="Ø"/>
            </a:pPr>
            <a:endParaRPr lang="en-US" sz="22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Number of loans based on stat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597" y="1442085"/>
            <a:ext cx="3705225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267494"/>
            <a:ext cx="3985260" cy="1424146"/>
          </a:xfrm>
        </p:spPr>
        <p:txBody>
          <a:bodyPr>
            <a:norm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NUMBER OF LOANS</a:t>
            </a:r>
            <a:br>
              <a:rPr lang="en-US" sz="2400" dirty="0" smtClean="0"/>
            </a:br>
            <a:r>
              <a:rPr lang="en-US" sz="2400" dirty="0" smtClean="0"/>
              <a:t> BASED ON TERM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Term : There are two terms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36 months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60 months </a:t>
            </a:r>
          </a:p>
          <a:p>
            <a:pPr lvl="1">
              <a:buNone/>
            </a:pPr>
            <a:endParaRPr lang="en-US" sz="2200" dirty="0" smtClean="0"/>
          </a:p>
          <a:p>
            <a:pPr lvl="1">
              <a:buNone/>
            </a:pPr>
            <a:r>
              <a:rPr lang="en-US" sz="2200" dirty="0" smtClean="0"/>
              <a:t>It is evident from the</a:t>
            </a:r>
          </a:p>
          <a:p>
            <a:pPr lvl="1">
              <a:buNone/>
            </a:pPr>
            <a:r>
              <a:rPr lang="en-US" sz="2200" dirty="0" smtClean="0"/>
              <a:t>graph that the percentage</a:t>
            </a:r>
          </a:p>
          <a:p>
            <a:pPr lvl="1">
              <a:buNone/>
            </a:pPr>
            <a:r>
              <a:rPr lang="en-US" sz="2200" dirty="0" smtClean="0"/>
              <a:t>of loans charged off is high </a:t>
            </a:r>
          </a:p>
          <a:p>
            <a:pPr lvl="1">
              <a:buNone/>
            </a:pPr>
            <a:r>
              <a:rPr lang="en-US" sz="2200" dirty="0" smtClean="0"/>
              <a:t>In case of the loans with </a:t>
            </a:r>
          </a:p>
          <a:p>
            <a:pPr lvl="1">
              <a:buNone/>
            </a:pPr>
            <a:r>
              <a:rPr lang="en-US" sz="2200" dirty="0" smtClean="0"/>
              <a:t>60 months term</a:t>
            </a:r>
          </a:p>
          <a:p>
            <a:pPr lvl="1">
              <a:buNone/>
            </a:pPr>
            <a:endParaRPr lang="en-US" sz="2200" dirty="0" smtClean="0"/>
          </a:p>
          <a:p>
            <a:pPr lvl="1">
              <a:buNone/>
            </a:pPr>
            <a:endParaRPr lang="en-US" sz="2200" dirty="0" smtClean="0"/>
          </a:p>
          <a:p>
            <a:endParaRPr lang="en-US" sz="2200" dirty="0"/>
          </a:p>
        </p:txBody>
      </p:sp>
      <p:pic>
        <p:nvPicPr>
          <p:cNvPr id="6" name="Picture 5" descr="Term Vs Number of Loa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047" y="1693545"/>
            <a:ext cx="3133725" cy="4476750"/>
          </a:xfrm>
          <a:prstGeom prst="rect">
            <a:avLst/>
          </a:prstGeom>
        </p:spPr>
      </p:pic>
      <p:pic>
        <p:nvPicPr>
          <p:cNvPr id="8" name="Picture 7" descr="Term Vs Percentage of Loa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610" y="1666034"/>
            <a:ext cx="2971799" cy="45014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8950" y="434340"/>
            <a:ext cx="5360670" cy="989806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NUMBER OF LOANS</a:t>
            </a:r>
            <a:br>
              <a:rPr lang="en-US" sz="2400" dirty="0" smtClean="0"/>
            </a:br>
            <a:r>
              <a:rPr lang="en-US" sz="2400" dirty="0" smtClean="0"/>
              <a:t> BASED ON ANNUAL INCOME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sz="2200" dirty="0" smtClean="0"/>
          </a:p>
          <a:p>
            <a:pPr lvl="1">
              <a:buNone/>
            </a:pPr>
            <a:endParaRPr lang="en-US" sz="2200" dirty="0" smtClean="0"/>
          </a:p>
          <a:p>
            <a:endParaRPr lang="en-US" sz="2200" dirty="0"/>
          </a:p>
        </p:txBody>
      </p:sp>
      <p:pic>
        <p:nvPicPr>
          <p:cNvPr id="7" name="Picture 6" descr="Annu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733550"/>
            <a:ext cx="11620500" cy="51244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2525</TotalTime>
  <Words>856</Words>
  <Application>Microsoft Macintosh PowerPoint</Application>
  <PresentationFormat>Custom</PresentationFormat>
  <Paragraphs>154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Verve</vt:lpstr>
      <vt:lpstr>GRAMENER CASE STUDY</vt:lpstr>
      <vt:lpstr>GRAMENER CASE STUDY</vt:lpstr>
      <vt:lpstr>Slide 3</vt:lpstr>
      <vt:lpstr>Slide 4</vt:lpstr>
      <vt:lpstr>Slide 5</vt:lpstr>
      <vt:lpstr>Slide 6</vt:lpstr>
      <vt:lpstr> NUMBER OF LOANS  BASED ON STATUS</vt:lpstr>
      <vt:lpstr> NUMBER OF LOANS  BASED ON TERM</vt:lpstr>
      <vt:lpstr> NUMBER OF LOANS  BASED ON ANNUAL INCOME</vt:lpstr>
      <vt:lpstr>NUMBER OF LOANS  BASED ON VERIFICATION STATUS</vt:lpstr>
      <vt:lpstr>NUMBER OF LOANS  BASED ON HOME OWNERSHIP</vt:lpstr>
      <vt:lpstr>Number of loans charged off based on delinquency for PAST 2 Years</vt:lpstr>
      <vt:lpstr>Number of loans BASED ON GRADE</vt:lpstr>
      <vt:lpstr>Number of loans BASED ON SUB GRADE</vt:lpstr>
      <vt:lpstr>Number of loans BASED ON STATE</vt:lpstr>
      <vt:lpstr>Slide 16</vt:lpstr>
      <vt:lpstr>Number of loans BASED ON STATE</vt:lpstr>
      <vt:lpstr>Number of loans BASED ON DTI</vt:lpstr>
      <vt:lpstr>Number of loans BASED ON Employment length</vt:lpstr>
      <vt:lpstr>NUMBER OF LOANS BASED ON FUNDED AMOUNT</vt:lpstr>
      <vt:lpstr>Number of loans BASED ON Interest rate</vt:lpstr>
      <vt:lpstr>Percentage of loans charged off BASED ON record of bankruptcies</vt:lpstr>
      <vt:lpstr>Conclusion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SPARK FUNDS</dc:title>
  <dc:creator>swapnila singh</dc:creator>
  <cp:lastModifiedBy>user</cp:lastModifiedBy>
  <cp:revision>177</cp:revision>
  <dcterms:created xsi:type="dcterms:W3CDTF">2019-02-03T18:09:13Z</dcterms:created>
  <dcterms:modified xsi:type="dcterms:W3CDTF">2019-03-31T18:27:00Z</dcterms:modified>
</cp:coreProperties>
</file>