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76" r:id="rId4"/>
    <p:sldId id="277" r:id="rId5"/>
    <p:sldId id="278" r:id="rId6"/>
    <p:sldId id="279" r:id="rId7"/>
    <p:sldId id="281" r:id="rId8"/>
    <p:sldId id="265" r:id="rId9"/>
    <p:sldId id="280" r:id="rId10"/>
    <p:sldId id="28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31" autoAdjust="0"/>
    <p:restoredTop sz="95588"/>
  </p:normalViewPr>
  <p:slideViewPr>
    <p:cSldViewPr snapToGrid="0">
      <p:cViewPr>
        <p:scale>
          <a:sx n="83" d="100"/>
          <a:sy n="83" d="100"/>
        </p:scale>
        <p:origin x="-222" y="126"/>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pPr/>
              <a:t>02-03-2019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pPr/>
              <a:t>‹#›</a:t>
            </a:fld>
            <a:endParaRPr lang="en-IN"/>
          </a:p>
        </p:txBody>
      </p:sp>
    </p:spTree>
    <p:extLst>
      <p:ext uri="{BB962C8B-B14F-4D97-AF65-F5344CB8AC3E}">
        <p14:creationId xmlns=""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02-03-2019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02-03-2019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02-03-2019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pPr/>
              <a:t>02-03-2019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pPr/>
              <a:t>02-03-2019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pPr/>
              <a:t>02-03-2019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pPr/>
              <a:t>02-03-2019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pPr/>
              <a:t>02-03-2019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02-03-2019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02-03-2019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pPr/>
              <a:t>02-03-2019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smtClean="0"/>
              <a:t>UBER DEMAND SUPPLY GAP ANALYSIS</a:t>
            </a:r>
            <a:endParaRPr lang="en-IN" sz="2800" dirty="0"/>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200" dirty="0"/>
              <a:t> </a:t>
            </a:r>
            <a:endParaRPr lang="en-IN" sz="1200" dirty="0" smtClean="0"/>
          </a:p>
          <a:p>
            <a:pPr algn="l"/>
            <a:endParaRPr lang="en-IN" sz="1200" dirty="0" smtClean="0"/>
          </a:p>
          <a:p>
            <a:pPr algn="l"/>
            <a:endParaRPr lang="en-IN" sz="1200" dirty="0" smtClean="0"/>
          </a:p>
          <a:p>
            <a:pPr algn="l"/>
            <a:endParaRPr lang="en-IN" sz="1200" dirty="0" smtClean="0"/>
          </a:p>
          <a:p>
            <a:pPr algn="l"/>
            <a:r>
              <a:rPr lang="en-IN" sz="1800" dirty="0" smtClean="0"/>
              <a:t>Sushma Subburayan</a:t>
            </a:r>
            <a:endParaRPr lang="en-IN" sz="1800" dirty="0"/>
          </a:p>
          <a:p>
            <a:pPr marL="457200" indent="-457200" algn="l">
              <a:buFont typeface="+mj-lt"/>
              <a:buAutoNum type="arabicPeriod"/>
            </a:pPr>
            <a:endParaRPr lang="en-IN" sz="1800" dirty="0"/>
          </a:p>
        </p:txBody>
      </p:sp>
    </p:spTree>
    <p:extLst>
      <p:ext uri="{BB962C8B-B14F-4D97-AF65-F5344CB8AC3E}">
        <p14:creationId xmlns=""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endParaRPr lang="en-US" dirty="0" smtClean="0"/>
          </a:p>
          <a:p>
            <a:pPr>
              <a:buNone/>
            </a:pPr>
            <a:r>
              <a:rPr lang="en-US" dirty="0" smtClean="0"/>
              <a:t>	</a:t>
            </a:r>
            <a:r>
              <a:rPr lang="en-US" dirty="0" smtClean="0"/>
              <a:t>				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249" y="1451610"/>
            <a:ext cx="11168742" cy="4587557"/>
          </a:xfrm>
        </p:spPr>
        <p:txBody>
          <a:bodyPr>
            <a:normAutofit/>
          </a:bodyPr>
          <a:lstStyle/>
          <a:p>
            <a:pPr marL="0" indent="0">
              <a:buNone/>
            </a:pPr>
            <a:r>
              <a:rPr lang="en-IN" sz="1700" b="1" dirty="0" smtClean="0"/>
              <a:t>OBJECTIVE:</a:t>
            </a:r>
            <a:endParaRPr lang="en-IN" sz="1700" b="1" dirty="0"/>
          </a:p>
          <a:p>
            <a:pPr marL="0" indent="0">
              <a:buNone/>
            </a:pPr>
            <a:r>
              <a:rPr lang="en-US" sz="1700" dirty="0" smtClean="0"/>
              <a:t>The objective of this analysis is to identify the root cause of the demand supply gap of the cars and find the ways to improve the situation</a:t>
            </a:r>
            <a:r>
              <a:rPr lang="en-US" sz="1700" dirty="0" smtClean="0"/>
              <a:t>.</a:t>
            </a:r>
          </a:p>
          <a:p>
            <a:pPr marL="0" indent="0">
              <a:buNone/>
            </a:pPr>
            <a:endParaRPr lang="en-US" sz="1700" dirty="0" smtClean="0"/>
          </a:p>
          <a:p>
            <a:pPr marL="0" indent="0">
              <a:buNone/>
            </a:pPr>
            <a:r>
              <a:rPr lang="en-IN" sz="1700" b="1" dirty="0" smtClean="0"/>
              <a:t>DATA  SOURCE:</a:t>
            </a:r>
            <a:endParaRPr lang="en-IN" sz="1700" b="1" dirty="0"/>
          </a:p>
          <a:p>
            <a:pPr marL="0" indent="0">
              <a:buNone/>
            </a:pPr>
            <a:r>
              <a:rPr lang="en-IN" sz="1700" dirty="0" smtClean="0"/>
              <a:t>We have real time data from </a:t>
            </a:r>
            <a:r>
              <a:rPr lang="en-IN" sz="1700" dirty="0" err="1" smtClean="0"/>
              <a:t>Uber</a:t>
            </a:r>
            <a:r>
              <a:rPr lang="en-IN" sz="1700" dirty="0" smtClean="0"/>
              <a:t> </a:t>
            </a:r>
          </a:p>
          <a:p>
            <a:pPr marL="0" indent="0">
              <a:buNone/>
            </a:pPr>
            <a:r>
              <a:rPr lang="en-IN" sz="1700" dirty="0" err="1" smtClean="0"/>
              <a:t>Uber</a:t>
            </a:r>
            <a:r>
              <a:rPr lang="en-IN" sz="1700" dirty="0" smtClean="0"/>
              <a:t> Request Data.csv</a:t>
            </a:r>
          </a:p>
          <a:p>
            <a:pPr marL="0" indent="0">
              <a:buNone/>
            </a:pPr>
            <a:endParaRPr lang="en-IN" sz="1700" b="1" dirty="0" smtClean="0"/>
          </a:p>
          <a:p>
            <a:pPr marL="0" indent="0">
              <a:buNone/>
            </a:pPr>
            <a:r>
              <a:rPr lang="en-IN" sz="1700" b="1" dirty="0" smtClean="0"/>
              <a:t>GOALS OF THE ANALYSIS</a:t>
            </a:r>
            <a:endParaRPr lang="en-IN" sz="1700" dirty="0"/>
          </a:p>
          <a:p>
            <a:pPr marL="0" indent="0">
              <a:buNone/>
            </a:pPr>
            <a:r>
              <a:rPr lang="en-IN" sz="1700" dirty="0" smtClean="0"/>
              <a:t>Understand the reasons for the demand supply gap of the cars and suggest the solutions to improve the situation.</a:t>
            </a:r>
          </a:p>
          <a:p>
            <a:pPr marL="0" indent="0">
              <a:buNone/>
            </a:pPr>
            <a:endParaRPr lang="en-IN" sz="1700" dirty="0" smtClean="0"/>
          </a:p>
          <a:p>
            <a:pPr marL="0" indent="0">
              <a:buNone/>
            </a:pPr>
            <a:r>
              <a:rPr lang="en-IN" sz="1700" b="1" dirty="0" smtClean="0"/>
              <a:t>CONSTRAINTS</a:t>
            </a:r>
          </a:p>
          <a:p>
            <a:pPr marL="0" indent="0">
              <a:buNone/>
            </a:pPr>
            <a:r>
              <a:rPr lang="en-US" sz="1400" dirty="0" smtClean="0"/>
              <a:t> </a:t>
            </a:r>
            <a:r>
              <a:rPr lang="en-US" sz="1700" dirty="0" smtClean="0"/>
              <a:t>Only </a:t>
            </a:r>
            <a:r>
              <a:rPr lang="en-US" sz="1700" dirty="0" smtClean="0"/>
              <a:t>the trips to and from the airport are being considered.</a:t>
            </a:r>
            <a:endParaRPr lang="en-IN" sz="1700" dirty="0"/>
          </a:p>
          <a:p>
            <a:pPr marL="0" indent="0">
              <a:buNone/>
            </a:pPr>
            <a:endParaRPr lang="en-IN" sz="1400" b="1" dirty="0">
              <a:latin typeface="+mn-lt"/>
              <a:cs typeface="Arial" pitchFamily="34" charset="0"/>
            </a:endParaRPr>
          </a:p>
          <a:p>
            <a:pPr marL="0" indent="0">
              <a:buNone/>
            </a:pPr>
            <a:endParaRPr lang="en-IN" sz="1400" b="1" dirty="0">
              <a:latin typeface="+mn-lt"/>
              <a:cs typeface="Arial" pitchFamily="34" charset="0"/>
            </a:endParaRPr>
          </a:p>
          <a:p>
            <a:pPr marL="0" indent="0">
              <a:buNone/>
            </a:pPr>
            <a:endParaRPr lang="en-IN" sz="1400" b="1" dirty="0">
              <a:latin typeface="+mn-lt"/>
              <a:cs typeface="Arial" pitchFamily="34" charset="0"/>
            </a:endParaRPr>
          </a:p>
        </p:txBody>
      </p:sp>
      <p:sp>
        <p:nvSpPr>
          <p:cNvPr id="5" name="Title 1"/>
          <p:cNvSpPr>
            <a:spLocks noGrp="1"/>
          </p:cNvSpPr>
          <p:nvPr>
            <p:ph type="title"/>
          </p:nvPr>
        </p:nvSpPr>
        <p:spPr>
          <a:xfrm>
            <a:off x="1136469" y="640080"/>
            <a:ext cx="9313817" cy="856138"/>
          </a:xfrm>
        </p:spPr>
        <p:txBody>
          <a:bodyPr>
            <a:normAutofit/>
          </a:bodyPr>
          <a:lstStyle/>
          <a:p>
            <a:pPr algn="ctr"/>
            <a:r>
              <a:rPr lang="en-IN" sz="2000" dirty="0" smtClean="0"/>
              <a:t>UBER DEMAND SUPPLY GAP ANALYSIS</a:t>
            </a:r>
            <a:endParaRPr lang="en-IN" sz="2000" dirty="0">
              <a:latin typeface="+mn-lt"/>
            </a:endParaRPr>
          </a:p>
        </p:txBody>
      </p:sp>
    </p:spTree>
    <p:extLst>
      <p:ext uri="{BB962C8B-B14F-4D97-AF65-F5344CB8AC3E}">
        <p14:creationId xmlns=""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589915"/>
          </a:xfrm>
        </p:spPr>
        <p:txBody>
          <a:bodyPr>
            <a:normAutofit fontScale="90000"/>
          </a:bodyPr>
          <a:lstStyle/>
          <a:p>
            <a:r>
              <a:rPr lang="en-US" sz="2000" dirty="0" smtClean="0"/>
              <a:t>REQUESTS BASED ON THE STATUS</a:t>
            </a:r>
            <a:endParaRPr lang="en-US" sz="2000" dirty="0"/>
          </a:p>
        </p:txBody>
      </p:sp>
      <p:sp>
        <p:nvSpPr>
          <p:cNvPr id="4" name="Text Placeholder 3"/>
          <p:cNvSpPr>
            <a:spLocks noGrp="1"/>
          </p:cNvSpPr>
          <p:nvPr>
            <p:ph type="body" sz="half" idx="2"/>
          </p:nvPr>
        </p:nvSpPr>
        <p:spPr>
          <a:xfrm>
            <a:off x="839788" y="1794510"/>
            <a:ext cx="3932237" cy="4074478"/>
          </a:xfrm>
        </p:spPr>
        <p:txBody>
          <a:bodyPr>
            <a:normAutofit/>
          </a:bodyPr>
          <a:lstStyle/>
          <a:p>
            <a:r>
              <a:rPr lang="en-US" sz="1400" dirty="0" smtClean="0"/>
              <a:t>The  adjacent graph shows the number of requests based on the status.</a:t>
            </a:r>
          </a:p>
          <a:p>
            <a:r>
              <a:rPr lang="en-US" sz="1400" dirty="0" smtClean="0"/>
              <a:t>It clearly indicates  that  of the total requests made, </a:t>
            </a:r>
          </a:p>
          <a:p>
            <a:pPr>
              <a:buFont typeface="Arial" pitchFamily="34" charset="0"/>
              <a:buChar char="•"/>
            </a:pPr>
            <a:r>
              <a:rPr lang="en-US" sz="1400" dirty="0" smtClean="0"/>
              <a:t>2831 Requests were completed, which is around 41.9% of the total requests made.</a:t>
            </a:r>
          </a:p>
          <a:p>
            <a:pPr>
              <a:buFont typeface="Arial" pitchFamily="34" charset="0"/>
              <a:buChar char="•"/>
            </a:pPr>
            <a:r>
              <a:rPr lang="en-US" sz="1400" dirty="0" smtClean="0"/>
              <a:t>2650 Requests could not be completed because no cars were available</a:t>
            </a:r>
            <a:r>
              <a:rPr lang="en-US" sz="1400" dirty="0" smtClean="0"/>
              <a:t> which is around </a:t>
            </a:r>
            <a:r>
              <a:rPr lang="en-US" sz="1400" dirty="0" smtClean="0"/>
              <a:t>39.2% </a:t>
            </a:r>
            <a:r>
              <a:rPr lang="en-US" sz="1400" dirty="0" smtClean="0"/>
              <a:t>of the total requests made.</a:t>
            </a:r>
            <a:endParaRPr lang="en-US" sz="1400" dirty="0" smtClean="0"/>
          </a:p>
          <a:p>
            <a:pPr>
              <a:buFont typeface="Arial" pitchFamily="34" charset="0"/>
              <a:buChar char="•"/>
            </a:pPr>
            <a:r>
              <a:rPr lang="en-US" sz="1400" dirty="0" smtClean="0"/>
              <a:t>1264 Requests were cancelled, </a:t>
            </a:r>
            <a:r>
              <a:rPr lang="en-US" sz="1400" dirty="0" smtClean="0"/>
              <a:t>which is around 39.2% of the total requests made</a:t>
            </a:r>
            <a:r>
              <a:rPr lang="en-US" sz="1400" dirty="0" smtClean="0"/>
              <a:t>.</a:t>
            </a:r>
            <a:endParaRPr lang="en-US" sz="1400" dirty="0" smtClean="0"/>
          </a:p>
          <a:p>
            <a:pPr>
              <a:buFont typeface="Arial" pitchFamily="34" charset="0"/>
              <a:buChar char="•"/>
            </a:pPr>
            <a:r>
              <a:rPr lang="en-US" sz="1400" dirty="0" smtClean="0"/>
              <a:t>More than 50% of the requests could not be completed which leads to loss on potential revenue</a:t>
            </a:r>
          </a:p>
          <a:p>
            <a:pPr>
              <a:buFont typeface="Arial" pitchFamily="34" charset="0"/>
              <a:buChar char="•"/>
            </a:pPr>
            <a:endParaRPr lang="en-US" sz="1400" dirty="0" smtClean="0"/>
          </a:p>
        </p:txBody>
      </p:sp>
      <p:pic>
        <p:nvPicPr>
          <p:cNvPr id="5" name="Content Placeholder 3" descr="Sheet 7.png"/>
          <p:cNvPicPr>
            <a:picLocks noGrp="1" noChangeAspect="1"/>
          </p:cNvPicPr>
          <p:nvPr>
            <p:ph idx="1"/>
          </p:nvPr>
        </p:nvPicPr>
        <p:blipFill>
          <a:blip r:embed="rId2"/>
          <a:stretch>
            <a:fillRect/>
          </a:stretch>
        </p:blipFill>
        <p:spPr>
          <a:xfrm>
            <a:off x="5821022" y="1237944"/>
            <a:ext cx="4887007" cy="4372586"/>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5"/>
            <a:ext cx="3933825" cy="464185"/>
          </a:xfrm>
        </p:spPr>
        <p:txBody>
          <a:bodyPr>
            <a:normAutofit fontScale="90000"/>
          </a:bodyPr>
          <a:lstStyle/>
          <a:p>
            <a:r>
              <a:rPr lang="en-US" sz="1800" dirty="0" smtClean="0"/>
              <a:t>REQUESTS BASED ON THE </a:t>
            </a:r>
            <a:r>
              <a:rPr lang="en-US" sz="1800" dirty="0" smtClean="0"/>
              <a:t>PICKUP POINT</a:t>
            </a:r>
            <a:endParaRPr lang="en-US" sz="1800" dirty="0"/>
          </a:p>
        </p:txBody>
      </p:sp>
      <p:sp>
        <p:nvSpPr>
          <p:cNvPr id="4" name="Text Placeholder 3"/>
          <p:cNvSpPr>
            <a:spLocks noGrp="1"/>
          </p:cNvSpPr>
          <p:nvPr>
            <p:ph type="body" sz="half" idx="2"/>
          </p:nvPr>
        </p:nvSpPr>
        <p:spPr>
          <a:xfrm>
            <a:off x="885508" y="1405890"/>
            <a:ext cx="3932237" cy="4720590"/>
          </a:xfrm>
        </p:spPr>
        <p:txBody>
          <a:bodyPr>
            <a:noAutofit/>
          </a:bodyPr>
          <a:lstStyle/>
          <a:p>
            <a:r>
              <a:rPr lang="en-US" sz="1400" dirty="0" smtClean="0"/>
              <a:t>The  adjacent graph shows the number of requests based on the </a:t>
            </a:r>
            <a:r>
              <a:rPr lang="en-US" sz="1400" dirty="0" smtClean="0"/>
              <a:t>pickup point.</a:t>
            </a:r>
            <a:endParaRPr lang="en-US" sz="1400" dirty="0" smtClean="0"/>
          </a:p>
          <a:p>
            <a:r>
              <a:rPr lang="en-US" sz="1400" dirty="0" smtClean="0"/>
              <a:t>It clearly indicates  </a:t>
            </a:r>
            <a:r>
              <a:rPr lang="en-US" sz="1400" dirty="0" smtClean="0"/>
              <a:t>that</a:t>
            </a:r>
            <a:endParaRPr lang="en-US" sz="1400" dirty="0" smtClean="0"/>
          </a:p>
          <a:p>
            <a:pPr>
              <a:buFont typeface="Arial" pitchFamily="34" charset="0"/>
              <a:buChar char="•"/>
            </a:pPr>
            <a:r>
              <a:rPr lang="en-US" sz="1400" dirty="0" smtClean="0"/>
              <a:t>There is no significant difference in the number of requests made based  on the pickup point .City to Airport is slightly on a higher side compared to Airport to City.</a:t>
            </a:r>
            <a:endParaRPr lang="en-US" sz="1400" dirty="0" smtClean="0"/>
          </a:p>
          <a:p>
            <a:pPr>
              <a:buFont typeface="Arial" pitchFamily="34" charset="0"/>
              <a:buChar char="•"/>
            </a:pPr>
            <a:r>
              <a:rPr lang="en-US" sz="1400" dirty="0" smtClean="0"/>
              <a:t>There is no significant difference  in the  number requests completed based on the pickup point</a:t>
            </a:r>
          </a:p>
          <a:p>
            <a:pPr>
              <a:buFont typeface="Arial" pitchFamily="34" charset="0"/>
              <a:buChar char="•"/>
            </a:pPr>
            <a:r>
              <a:rPr lang="en-US" sz="1400" dirty="0" smtClean="0"/>
              <a:t>The number of requests for which no cars were available are more from Airport to city than from City to Airport. The probable reason might be  that the drivers who drop the passengers at Airport might not be comfortable waiting for the </a:t>
            </a:r>
            <a:r>
              <a:rPr lang="en-US" sz="1400" dirty="0" smtClean="0"/>
              <a:t>arrival </a:t>
            </a:r>
            <a:r>
              <a:rPr lang="en-US" sz="1400" dirty="0" smtClean="0"/>
              <a:t> of the next flight</a:t>
            </a:r>
          </a:p>
          <a:p>
            <a:pPr>
              <a:buFont typeface="Arial" pitchFamily="34" charset="0"/>
              <a:buChar char="•"/>
            </a:pPr>
            <a:r>
              <a:rPr lang="en-US" sz="1400" dirty="0" smtClean="0"/>
              <a:t>The </a:t>
            </a:r>
            <a:r>
              <a:rPr lang="en-US" sz="1400" dirty="0" smtClean="0"/>
              <a:t>number of requests </a:t>
            </a:r>
            <a:r>
              <a:rPr lang="en-US" sz="1400" dirty="0" smtClean="0"/>
              <a:t>which were cancelled were </a:t>
            </a:r>
            <a:r>
              <a:rPr lang="en-US" sz="1400" dirty="0" smtClean="0"/>
              <a:t>more from </a:t>
            </a:r>
            <a:r>
              <a:rPr lang="en-US" sz="1400" dirty="0" smtClean="0"/>
              <a:t>City to Airport than </a:t>
            </a:r>
            <a:r>
              <a:rPr lang="en-US" sz="1400" dirty="0" smtClean="0"/>
              <a:t>from </a:t>
            </a:r>
            <a:r>
              <a:rPr lang="en-US" sz="1400" dirty="0" smtClean="0"/>
              <a:t>Airport to City. </a:t>
            </a:r>
            <a:r>
              <a:rPr lang="en-US" sz="1400" dirty="0" smtClean="0"/>
              <a:t>The probable </a:t>
            </a:r>
            <a:r>
              <a:rPr lang="en-US" sz="1400" dirty="0" smtClean="0"/>
              <a:t>reasons might be that the pickup point is too far  from Airport or the drivers will have to wait too long to get the next request back to city from the Airport as the requests would be based on the arrival of the next flight</a:t>
            </a:r>
            <a:endParaRPr lang="en-US" sz="1400" dirty="0" smtClean="0"/>
          </a:p>
          <a:p>
            <a:endParaRPr lang="en-US" sz="1400" dirty="0" smtClean="0"/>
          </a:p>
        </p:txBody>
      </p:sp>
      <p:pic>
        <p:nvPicPr>
          <p:cNvPr id="5" name="Content Placeholder 3" descr="Sheet 5.png"/>
          <p:cNvPicPr>
            <a:picLocks noGrp="1" noChangeAspect="1"/>
          </p:cNvPicPr>
          <p:nvPr>
            <p:ph idx="1"/>
          </p:nvPr>
        </p:nvPicPr>
        <p:blipFill>
          <a:blip r:embed="rId2"/>
          <a:stretch>
            <a:fillRect/>
          </a:stretch>
        </p:blipFill>
        <p:spPr>
          <a:xfrm>
            <a:off x="6397365" y="1104576"/>
            <a:ext cx="3734321" cy="4639323"/>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630" y="1085850"/>
            <a:ext cx="3933825" cy="857249"/>
          </a:xfrm>
        </p:spPr>
        <p:txBody>
          <a:bodyPr>
            <a:normAutofit/>
          </a:bodyPr>
          <a:lstStyle/>
          <a:p>
            <a:r>
              <a:rPr lang="en-US" sz="2000" dirty="0" smtClean="0"/>
              <a:t>REQUESTS BASED ON THE </a:t>
            </a:r>
            <a:r>
              <a:rPr lang="en-US" sz="2000" dirty="0" smtClean="0"/>
              <a:t>DATE</a:t>
            </a:r>
            <a:endParaRPr lang="en-US" sz="2000" dirty="0"/>
          </a:p>
        </p:txBody>
      </p:sp>
      <p:sp>
        <p:nvSpPr>
          <p:cNvPr id="4" name="Text Placeholder 3"/>
          <p:cNvSpPr>
            <a:spLocks noGrp="1"/>
          </p:cNvSpPr>
          <p:nvPr>
            <p:ph type="body" sz="half" idx="2"/>
          </p:nvPr>
        </p:nvSpPr>
        <p:spPr>
          <a:xfrm>
            <a:off x="839788" y="2103120"/>
            <a:ext cx="3932237" cy="3811588"/>
          </a:xfrm>
        </p:spPr>
        <p:txBody>
          <a:bodyPr>
            <a:normAutofit/>
          </a:bodyPr>
          <a:lstStyle/>
          <a:p>
            <a:r>
              <a:rPr lang="en-US" dirty="0" smtClean="0"/>
              <a:t>The  adjacent graph shows the number of requests based on the </a:t>
            </a:r>
            <a:r>
              <a:rPr lang="en-US" dirty="0" smtClean="0"/>
              <a:t> date.</a:t>
            </a:r>
            <a:endParaRPr lang="en-US" dirty="0" smtClean="0"/>
          </a:p>
          <a:p>
            <a:r>
              <a:rPr lang="en-US" dirty="0" smtClean="0"/>
              <a:t>It clearly indicates  that</a:t>
            </a:r>
          </a:p>
          <a:p>
            <a:pPr>
              <a:buFont typeface="Arial" pitchFamily="34" charset="0"/>
              <a:buChar char="•"/>
            </a:pPr>
            <a:r>
              <a:rPr lang="en-US" dirty="0" smtClean="0"/>
              <a:t>There is no significant difference in the number of requests made based  on </a:t>
            </a:r>
            <a:r>
              <a:rPr lang="en-US" dirty="0" smtClean="0"/>
              <a:t>the date of the request.</a:t>
            </a:r>
          </a:p>
          <a:p>
            <a:pPr>
              <a:buFont typeface="Arial" pitchFamily="34" charset="0"/>
              <a:buChar char="•"/>
            </a:pPr>
            <a:r>
              <a:rPr lang="en-US" dirty="0" smtClean="0"/>
              <a:t>There is a very slight but not significant difference in the number of requests completed , cancelled or  the number of requests for which no cars were available.</a:t>
            </a:r>
            <a:endParaRPr lang="en-US" dirty="0" smtClean="0"/>
          </a:p>
        </p:txBody>
      </p:sp>
      <p:pic>
        <p:nvPicPr>
          <p:cNvPr id="5" name="Content Placeholder 3" descr="Sheet 8.png"/>
          <p:cNvPicPr>
            <a:picLocks noGrp="1" noChangeAspect="1"/>
          </p:cNvPicPr>
          <p:nvPr>
            <p:ph idx="1"/>
          </p:nvPr>
        </p:nvPicPr>
        <p:blipFill>
          <a:blip r:embed="rId2"/>
          <a:stretch>
            <a:fillRect/>
          </a:stretch>
        </p:blipFill>
        <p:spPr>
          <a:xfrm>
            <a:off x="5840074" y="1237944"/>
            <a:ext cx="4848902" cy="4372586"/>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5"/>
            <a:ext cx="3962400" cy="624205"/>
          </a:xfrm>
        </p:spPr>
        <p:txBody>
          <a:bodyPr>
            <a:normAutofit fontScale="90000"/>
          </a:bodyPr>
          <a:lstStyle/>
          <a:p>
            <a:r>
              <a:rPr lang="en-US" sz="2000" dirty="0" smtClean="0"/>
              <a:t>REQUESTS BASED ON THE HOUR OF DAY</a:t>
            </a:r>
            <a:endParaRPr lang="en-US" sz="2000" dirty="0"/>
          </a:p>
        </p:txBody>
      </p:sp>
      <p:sp>
        <p:nvSpPr>
          <p:cNvPr id="4" name="Text Placeholder 3"/>
          <p:cNvSpPr>
            <a:spLocks noGrp="1"/>
          </p:cNvSpPr>
          <p:nvPr>
            <p:ph type="body" sz="half" idx="2"/>
          </p:nvPr>
        </p:nvSpPr>
        <p:spPr>
          <a:xfrm>
            <a:off x="839788" y="1668780"/>
            <a:ext cx="3932237" cy="4200208"/>
          </a:xfrm>
        </p:spPr>
        <p:txBody>
          <a:bodyPr>
            <a:normAutofit fontScale="77500" lnSpcReduction="20000"/>
          </a:bodyPr>
          <a:lstStyle/>
          <a:p>
            <a:r>
              <a:rPr lang="en-US" dirty="0" smtClean="0"/>
              <a:t>The  adjacent graph shows the number of requests based on the </a:t>
            </a:r>
            <a:r>
              <a:rPr lang="en-US" dirty="0" smtClean="0"/>
              <a:t>hour of the day.</a:t>
            </a:r>
            <a:endParaRPr lang="en-US" dirty="0" smtClean="0"/>
          </a:p>
          <a:p>
            <a:r>
              <a:rPr lang="en-US" dirty="0" smtClean="0"/>
              <a:t>It clearly indicates  that</a:t>
            </a:r>
          </a:p>
          <a:p>
            <a:pPr>
              <a:buFont typeface="Arial" pitchFamily="34" charset="0"/>
              <a:buChar char="•"/>
            </a:pPr>
            <a:r>
              <a:rPr lang="en-US" dirty="0" smtClean="0"/>
              <a:t>The </a:t>
            </a:r>
            <a:r>
              <a:rPr lang="en-US" dirty="0" smtClean="0"/>
              <a:t>number of requests made </a:t>
            </a:r>
            <a:r>
              <a:rPr lang="en-US" dirty="0" smtClean="0"/>
              <a:t>tend to increase  between 5:00 A.M to 9:A.M and 5 P.M to 9 P.M.This might be due to arrival of most of the flights during that time.</a:t>
            </a:r>
            <a:endParaRPr lang="en-US" dirty="0" smtClean="0"/>
          </a:p>
          <a:p>
            <a:pPr>
              <a:buFont typeface="Arial" pitchFamily="34" charset="0"/>
              <a:buChar char="•"/>
            </a:pPr>
            <a:r>
              <a:rPr lang="en-US" dirty="0" smtClean="0"/>
              <a:t>There </a:t>
            </a:r>
            <a:r>
              <a:rPr lang="en-US" dirty="0" smtClean="0"/>
              <a:t>is no </a:t>
            </a:r>
            <a:r>
              <a:rPr lang="en-US" dirty="0" smtClean="0"/>
              <a:t>significant difference in the number of requests </a:t>
            </a:r>
            <a:r>
              <a:rPr lang="en-US" dirty="0" smtClean="0"/>
              <a:t>completed  during these peak hours.</a:t>
            </a:r>
          </a:p>
          <a:p>
            <a:pPr>
              <a:buFont typeface="Arial" pitchFamily="34" charset="0"/>
              <a:buChar char="•"/>
            </a:pPr>
            <a:r>
              <a:rPr lang="en-US" dirty="0" smtClean="0"/>
              <a:t>The </a:t>
            </a:r>
            <a:r>
              <a:rPr lang="en-US" dirty="0" smtClean="0"/>
              <a:t>number of requests </a:t>
            </a:r>
            <a:r>
              <a:rPr lang="en-US" dirty="0" smtClean="0"/>
              <a:t>cancelled during </a:t>
            </a:r>
            <a:r>
              <a:rPr lang="en-US" dirty="0" smtClean="0"/>
              <a:t>these peak </a:t>
            </a:r>
            <a:r>
              <a:rPr lang="en-US" dirty="0" smtClean="0"/>
              <a:t>hours is comparatively more in the mornings than in the  evenings. This could be due to the  traffic issues or  more demand  for the cars to other locations as it is the time people travel to their offices,schools,colleges </a:t>
            </a:r>
            <a:r>
              <a:rPr lang="en-US" dirty="0" smtClean="0"/>
              <a:t>etc.</a:t>
            </a:r>
            <a:r>
              <a:rPr lang="en-US" dirty="0" smtClean="0"/>
              <a:t>. Drivers might be more comfortable to go for other locations as they can avoid the waiting time in the Airport. They can complete more requests instead of waiting which can be more profitable.</a:t>
            </a:r>
          </a:p>
          <a:p>
            <a:pPr>
              <a:buFont typeface="Arial" pitchFamily="34" charset="0"/>
              <a:buChar char="•"/>
            </a:pPr>
            <a:r>
              <a:rPr lang="en-US" dirty="0" smtClean="0"/>
              <a:t>The number of requests </a:t>
            </a:r>
            <a:r>
              <a:rPr lang="en-US" dirty="0" smtClean="0"/>
              <a:t>for which the re were no cars available during </a:t>
            </a:r>
            <a:r>
              <a:rPr lang="en-US" dirty="0" smtClean="0"/>
              <a:t>these peak hours is comparatively more in the </a:t>
            </a:r>
            <a:r>
              <a:rPr lang="en-US" dirty="0" smtClean="0"/>
              <a:t>evenings than </a:t>
            </a:r>
            <a:r>
              <a:rPr lang="en-US" dirty="0" smtClean="0"/>
              <a:t>in the  </a:t>
            </a:r>
            <a:r>
              <a:rPr lang="en-US" dirty="0" smtClean="0"/>
              <a:t>mornings. </a:t>
            </a:r>
            <a:r>
              <a:rPr lang="en-US" dirty="0" smtClean="0"/>
              <a:t>This could </a:t>
            </a:r>
            <a:r>
              <a:rPr lang="en-US" dirty="0" smtClean="0"/>
              <a:t>be because most of the drivers would like to go back home after working for the day and don’t want to accept anymore requests.</a:t>
            </a:r>
          </a:p>
        </p:txBody>
      </p:sp>
      <p:pic>
        <p:nvPicPr>
          <p:cNvPr id="7" name="Content Placeholder 6" descr="Sheet 9.png"/>
          <p:cNvPicPr>
            <a:picLocks noGrp="1" noChangeAspect="1"/>
          </p:cNvPicPr>
          <p:nvPr>
            <p:ph idx="1"/>
          </p:nvPr>
        </p:nvPicPr>
        <p:blipFill>
          <a:blip r:embed="rId2"/>
          <a:stretch>
            <a:fillRect/>
          </a:stretch>
        </p:blipFill>
        <p:spPr>
          <a:xfrm>
            <a:off x="5173663" y="2004111"/>
            <a:ext cx="6181725" cy="2840252"/>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5"/>
            <a:ext cx="3933825" cy="807085"/>
          </a:xfrm>
        </p:spPr>
        <p:txBody>
          <a:bodyPr>
            <a:normAutofit/>
          </a:bodyPr>
          <a:lstStyle/>
          <a:p>
            <a:r>
              <a:rPr lang="en-US" sz="1800" dirty="0" smtClean="0"/>
              <a:t>REQUESTS BASED ON THE </a:t>
            </a:r>
            <a:r>
              <a:rPr lang="en-US" sz="1800" dirty="0" smtClean="0"/>
              <a:t>TRAVEL DURATION</a:t>
            </a:r>
            <a:endParaRPr lang="en-US" sz="1800" dirty="0"/>
          </a:p>
        </p:txBody>
      </p:sp>
      <p:sp>
        <p:nvSpPr>
          <p:cNvPr id="4" name="Text Placeholder 3"/>
          <p:cNvSpPr>
            <a:spLocks noGrp="1"/>
          </p:cNvSpPr>
          <p:nvPr>
            <p:ph type="body" sz="half" idx="2"/>
          </p:nvPr>
        </p:nvSpPr>
        <p:spPr/>
        <p:txBody>
          <a:bodyPr>
            <a:normAutofit/>
          </a:bodyPr>
          <a:lstStyle/>
          <a:p>
            <a:r>
              <a:rPr lang="en-US" dirty="0" smtClean="0"/>
              <a:t>The  adjacent graph shows the number of requests based on the  </a:t>
            </a:r>
            <a:r>
              <a:rPr lang="en-US" dirty="0" smtClean="0"/>
              <a:t>time taken  to complete the trip.</a:t>
            </a:r>
            <a:endParaRPr lang="en-US" dirty="0" smtClean="0"/>
          </a:p>
          <a:p>
            <a:r>
              <a:rPr lang="en-US" dirty="0" smtClean="0"/>
              <a:t>It clearly </a:t>
            </a:r>
            <a:r>
              <a:rPr lang="en-US" dirty="0" smtClean="0"/>
              <a:t>shows </a:t>
            </a:r>
            <a:r>
              <a:rPr lang="en-US" dirty="0" smtClean="0"/>
              <a:t>that</a:t>
            </a:r>
          </a:p>
          <a:p>
            <a:pPr>
              <a:buFont typeface="Arial" pitchFamily="34" charset="0"/>
              <a:buChar char="•"/>
            </a:pPr>
            <a:r>
              <a:rPr lang="en-US" dirty="0" smtClean="0"/>
              <a:t>The travel duration ranges from 25 minutes to  1 hour 15 minutes for most of the trips.</a:t>
            </a:r>
          </a:p>
          <a:p>
            <a:pPr>
              <a:buFont typeface="Arial" pitchFamily="34" charset="0"/>
              <a:buChar char="•"/>
            </a:pPr>
            <a:r>
              <a:rPr lang="en-US" dirty="0" smtClean="0"/>
              <a:t>This indicates that drivers  would be interested to accept the requests  for which the travel time ranges  from </a:t>
            </a:r>
            <a:r>
              <a:rPr lang="en-US" dirty="0" smtClean="0"/>
              <a:t>25 minutes to  1 hour 15 </a:t>
            </a:r>
            <a:r>
              <a:rPr lang="en-US" dirty="0" smtClean="0"/>
              <a:t>minutes .That is the drivers accept the requests for which the destination is neither too far nor too near  from their current location assuming that the traffic doesn’t contribute much to the travel duration.</a:t>
            </a:r>
            <a:endParaRPr lang="en-US" dirty="0" smtClean="0"/>
          </a:p>
          <a:p>
            <a:endParaRPr lang="en-US" dirty="0"/>
          </a:p>
        </p:txBody>
      </p:sp>
      <p:pic>
        <p:nvPicPr>
          <p:cNvPr id="7" name="Content Placeholder 6" descr="Sheet 2.png"/>
          <p:cNvPicPr>
            <a:picLocks noGrp="1" noChangeAspect="1"/>
          </p:cNvPicPr>
          <p:nvPr>
            <p:ph idx="1"/>
          </p:nvPr>
        </p:nvPicPr>
        <p:blipFill>
          <a:blip r:embed="rId2"/>
          <a:stretch>
            <a:fillRect/>
          </a:stretch>
        </p:blipFill>
        <p:spPr>
          <a:xfrm>
            <a:off x="5173663" y="1733288"/>
            <a:ext cx="6181725" cy="3381898"/>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fontAlgn="t"/>
            <a:r>
              <a:rPr lang="en-IN" sz="1600" dirty="0" smtClean="0"/>
              <a:t>More than 50% of the requests were not completed either due to non availability of the cars or because the requests were cancelled.</a:t>
            </a:r>
          </a:p>
          <a:p>
            <a:pPr marL="0" indent="0" fontAlgn="t"/>
            <a:r>
              <a:rPr lang="en-US" sz="1600" dirty="0" smtClean="0"/>
              <a:t>The number of requests for which no cars were </a:t>
            </a:r>
            <a:r>
              <a:rPr lang="en-US" sz="1600" dirty="0" smtClean="0"/>
              <a:t>available </a:t>
            </a:r>
            <a:r>
              <a:rPr lang="en-US" sz="1600" dirty="0" smtClean="0"/>
              <a:t>are more from Airport to city than from City to Airport</a:t>
            </a:r>
            <a:r>
              <a:rPr lang="en-US" sz="1600" dirty="0" smtClean="0"/>
              <a:t>.</a:t>
            </a:r>
          </a:p>
          <a:p>
            <a:pPr marL="0" indent="0" fontAlgn="t"/>
            <a:r>
              <a:rPr lang="en-US" sz="1600" dirty="0" smtClean="0"/>
              <a:t>The </a:t>
            </a:r>
            <a:r>
              <a:rPr lang="en-US" sz="1600" dirty="0" smtClean="0"/>
              <a:t>number of requests which were cancelled were more from City to Airport than from Airport to City</a:t>
            </a:r>
            <a:r>
              <a:rPr lang="en-US" sz="1600" dirty="0" smtClean="0"/>
              <a:t>.</a:t>
            </a:r>
          </a:p>
          <a:p>
            <a:pPr marL="0" indent="0" fontAlgn="t"/>
            <a:r>
              <a:rPr lang="en-US" sz="1600" dirty="0" smtClean="0"/>
              <a:t>There is a very slight but not significant difference in the number of </a:t>
            </a:r>
            <a:r>
              <a:rPr lang="en-US" sz="1600" dirty="0" smtClean="0"/>
              <a:t>requests made, </a:t>
            </a:r>
            <a:r>
              <a:rPr lang="en-US" sz="1600" dirty="0" smtClean="0"/>
              <a:t>completed , cancelled or  the number of requests for which no cars were </a:t>
            </a:r>
            <a:r>
              <a:rPr lang="en-US" sz="1600" dirty="0" smtClean="0"/>
              <a:t>available based on the date.</a:t>
            </a:r>
          </a:p>
          <a:p>
            <a:pPr marL="0" indent="0" fontAlgn="t"/>
            <a:r>
              <a:rPr lang="en-US" sz="1600" dirty="0" smtClean="0"/>
              <a:t>The number of requests made tend to increase  between 5:00 A.M to 9:A.M and 5 P.M to 9 P.M.This might be due to arrival of most of the flights during that time</a:t>
            </a:r>
            <a:r>
              <a:rPr lang="en-US" sz="1600" dirty="0" smtClean="0"/>
              <a:t>.</a:t>
            </a:r>
          </a:p>
          <a:p>
            <a:pPr marL="0" indent="0" fontAlgn="t"/>
            <a:r>
              <a:rPr lang="en-US" sz="1600" dirty="0" smtClean="0"/>
              <a:t>There is no significant difference in the number of requests completed  during these peak </a:t>
            </a:r>
            <a:r>
              <a:rPr lang="en-US" sz="1600" dirty="0" smtClean="0"/>
              <a:t>hours</a:t>
            </a:r>
          </a:p>
          <a:p>
            <a:pPr marL="0" indent="0" fontAlgn="t"/>
            <a:r>
              <a:rPr lang="en-US" sz="1600" dirty="0" smtClean="0"/>
              <a:t>The number of requests cancelled during these peak hours is comparatively more in the mornings than in the  evenings</a:t>
            </a:r>
            <a:r>
              <a:rPr lang="en-US" sz="1600" dirty="0" smtClean="0"/>
              <a:t>.</a:t>
            </a:r>
          </a:p>
          <a:p>
            <a:pPr marL="0" indent="0" fontAlgn="t"/>
            <a:r>
              <a:rPr lang="en-US" sz="1600" dirty="0" smtClean="0"/>
              <a:t>The number of requests for which </a:t>
            </a:r>
            <a:r>
              <a:rPr lang="en-US" sz="1600" dirty="0" smtClean="0"/>
              <a:t>there </a:t>
            </a:r>
            <a:r>
              <a:rPr lang="en-US" sz="1600" dirty="0" smtClean="0"/>
              <a:t>were no cars available during these peak hours is comparatively more in the evenings than in the  </a:t>
            </a:r>
            <a:r>
              <a:rPr lang="en-US" sz="1600" dirty="0" smtClean="0"/>
              <a:t>mornings</a:t>
            </a:r>
          </a:p>
          <a:p>
            <a:pPr marL="0" indent="0" fontAlgn="t"/>
            <a:r>
              <a:rPr lang="en-US" sz="1600" dirty="0" smtClean="0"/>
              <a:t>The travel duration ranges from 25 minutes to  1 hour 15 minutes for most of the trips.</a:t>
            </a:r>
          </a:p>
          <a:p>
            <a:pPr marL="0" indent="0" fontAlgn="t"/>
            <a:endParaRPr lang="en-US" sz="1600" dirty="0" smtClean="0"/>
          </a:p>
          <a:p>
            <a:pPr marL="0" indent="0" fontAlgn="t"/>
            <a:endParaRPr lang="en-US" sz="1600" dirty="0" smtClean="0"/>
          </a:p>
          <a:p>
            <a:pPr marL="0" indent="0" fontAlgn="t"/>
            <a:endParaRPr lang="en-US" sz="1600" dirty="0" smtClean="0"/>
          </a:p>
          <a:p>
            <a:pPr marL="0" indent="0" fontAlgn="t"/>
            <a:endParaRPr lang="en-IN" sz="1600" dirty="0"/>
          </a:p>
        </p:txBody>
      </p:sp>
      <p:sp>
        <p:nvSpPr>
          <p:cNvPr id="5" name="Title 1"/>
          <p:cNvSpPr>
            <a:spLocks noGrp="1"/>
          </p:cNvSpPr>
          <p:nvPr>
            <p:ph type="title"/>
          </p:nvPr>
        </p:nvSpPr>
        <p:spPr>
          <a:xfrm>
            <a:off x="1136469" y="640080"/>
            <a:ext cx="9313817" cy="856138"/>
          </a:xfrm>
        </p:spPr>
        <p:txBody>
          <a:bodyPr>
            <a:normAutofit/>
          </a:bodyPr>
          <a:lstStyle/>
          <a:p>
            <a:r>
              <a:rPr lang="en-IN" sz="2400" b="1" dirty="0"/>
              <a:t> </a:t>
            </a:r>
            <a:r>
              <a:rPr lang="en-IN" sz="2400" dirty="0" smtClean="0"/>
              <a:t>CONCLUSIONS</a:t>
            </a:r>
            <a:endParaRPr lang="en-IN" sz="2400" dirty="0"/>
          </a:p>
        </p:txBody>
      </p:sp>
    </p:spTree>
    <p:extLst>
      <p:ext uri="{BB962C8B-B14F-4D97-AF65-F5344CB8AC3E}">
        <p14:creationId xmlns="" xmlns:p14="http://schemas.microsoft.com/office/powerpoint/2010/main" val="1399706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SOLUTIONS SUGGESTED</a:t>
            </a:r>
            <a:endParaRPr lang="en-US" sz="2000" dirty="0"/>
          </a:p>
        </p:txBody>
      </p:sp>
      <p:sp>
        <p:nvSpPr>
          <p:cNvPr id="3" name="Content Placeholder 2"/>
          <p:cNvSpPr>
            <a:spLocks noGrp="1"/>
          </p:cNvSpPr>
          <p:nvPr>
            <p:ph idx="1"/>
          </p:nvPr>
        </p:nvSpPr>
        <p:spPr/>
        <p:txBody>
          <a:bodyPr>
            <a:normAutofit/>
          </a:bodyPr>
          <a:lstStyle/>
          <a:p>
            <a:r>
              <a:rPr lang="en-US" sz="1600" dirty="0" err="1" smtClean="0"/>
              <a:t>Uber</a:t>
            </a:r>
            <a:r>
              <a:rPr lang="en-US" sz="1600" dirty="0" smtClean="0"/>
              <a:t> can provide the scheduled pickup facility so that customers can make the request beforehand and even the drivers can plan ahead and go for completing the requests.Uber needs to levy penalty if the drivers cancel the scheduled requests. Penalty should be based on the time slabs the drivers cancel the request. Heavy penalties should be levied if the drivers cancel the requests in the last moment. This will discourage them from cancelling the requests and accepting the requests only if it possible for them to complete. This will also help the customers in planning their trip properly and in avoiding the last minute tensions. If the waiting time is more customers should be additionally charged and more incentives should be paid to the drivers as they will lose on the other requests. </a:t>
            </a:r>
          </a:p>
          <a:p>
            <a:r>
              <a:rPr lang="en-US" sz="1600" dirty="0" err="1" smtClean="0"/>
              <a:t>Uber</a:t>
            </a:r>
            <a:r>
              <a:rPr lang="en-US" sz="1600" dirty="0" smtClean="0"/>
              <a:t> can go for special cabs which take the requests from and to Airport only and the charges should be different from normal trips to encourage the drivers to accept the requests </a:t>
            </a:r>
            <a:r>
              <a:rPr lang="en-US" sz="1600" dirty="0" smtClean="0"/>
              <a:t>from </a:t>
            </a:r>
            <a:r>
              <a:rPr lang="en-US" sz="1600" dirty="0" smtClean="0"/>
              <a:t>or to </a:t>
            </a:r>
            <a:r>
              <a:rPr lang="en-US" sz="1600" dirty="0" smtClean="0"/>
              <a:t>Airport </a:t>
            </a:r>
            <a:endParaRPr lang="en-US" sz="1600" dirty="0" smtClean="0"/>
          </a:p>
          <a:p>
            <a:r>
              <a:rPr lang="en-US" sz="1600" dirty="0" err="1" smtClean="0"/>
              <a:t>Uber</a:t>
            </a:r>
            <a:r>
              <a:rPr lang="en-US" sz="1600" dirty="0" smtClean="0"/>
              <a:t> can collaborate with the airway companies to make the trip as a package along with the pick and drop car services so that the drivers will be stay updated with the flight arrival timings to pickup from or drop at the </a:t>
            </a:r>
            <a:r>
              <a:rPr lang="en-US" sz="1600" dirty="0" err="1" smtClean="0"/>
              <a:t>Airport.The</a:t>
            </a:r>
            <a:r>
              <a:rPr lang="en-US" sz="1600" dirty="0" smtClean="0"/>
              <a:t> drivers can avoid the waiting time and go for completing other requests based on the delay in the arrival of the </a:t>
            </a:r>
            <a:r>
              <a:rPr lang="en-US" sz="1600" dirty="0" err="1" smtClean="0"/>
              <a:t>flights.Customers</a:t>
            </a:r>
            <a:r>
              <a:rPr lang="en-US" sz="1600" dirty="0" smtClean="0"/>
              <a:t> would be more than happy to see the car arriving on time as they arrive at the </a:t>
            </a:r>
            <a:r>
              <a:rPr lang="en-US" sz="1600" dirty="0" err="1" smtClean="0"/>
              <a:t>Airport.This</a:t>
            </a:r>
            <a:r>
              <a:rPr lang="en-US" sz="1600" dirty="0" smtClean="0"/>
              <a:t> collaboration should be made mutually profitable.</a:t>
            </a:r>
          </a:p>
          <a:p>
            <a:r>
              <a:rPr lang="en-US" sz="1600" dirty="0" err="1" smtClean="0"/>
              <a:t>Uber</a:t>
            </a:r>
            <a:r>
              <a:rPr lang="en-US" sz="1600" dirty="0" smtClean="0"/>
              <a:t> can also provide incentives  or perks to the drivers who accept the requests with shorter and longer distances which will encourage the drivers who are close by and who are far away from the destination to accept the requests.</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1498</TotalTime>
  <Words>1278</Words>
  <Application>Microsoft Macintosh PowerPoint</Application>
  <PresentationFormat>Custom</PresentationFormat>
  <Paragraphs>72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UBER DEMAND SUPPLY GAP ANALYSIS</vt:lpstr>
      <vt:lpstr>UBER DEMAND SUPPLY GAP ANALYSIS</vt:lpstr>
      <vt:lpstr>REQUESTS BASED ON THE STATUS</vt:lpstr>
      <vt:lpstr>REQUESTS BASED ON THE PICKUP POINT</vt:lpstr>
      <vt:lpstr>REQUESTS BASED ON THE DATE</vt:lpstr>
      <vt:lpstr>REQUESTS BASED ON THE HOUR OF DAY</vt:lpstr>
      <vt:lpstr>REQUESTS BASED ON THE TRAVEL DURATION</vt:lpstr>
      <vt:lpstr> CONCLUSIONS</vt:lpstr>
      <vt:lpstr>SOLUTIONS SUGGESTED</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SPARK FUNDS</dc:title>
  <dc:creator>swapnila singh</dc:creator>
  <cp:lastModifiedBy>user</cp:lastModifiedBy>
  <cp:revision>65</cp:revision>
  <dcterms:created xsi:type="dcterms:W3CDTF">2019-02-03T18:09:13Z</dcterms:created>
  <dcterms:modified xsi:type="dcterms:W3CDTF">2019-03-03T18:03:52Z</dcterms:modified>
</cp:coreProperties>
</file>