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E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837" autoAdjust="0"/>
  </p:normalViewPr>
  <p:slideViewPr>
    <p:cSldViewPr snapToGrid="0">
      <p:cViewPr varScale="1">
        <p:scale>
          <a:sx n="59" d="100"/>
          <a:sy n="59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50B9-9E1C-0A82-A230-E6DF25DEE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8ECB1-5D90-045D-53F2-A7694F385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C3516-E0EF-B95D-B76F-A61B7440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F6E6-E6E8-4F72-96B3-7B9919940D9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C937E-F5E6-1B72-F6C3-DA39AFA0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F136F-ED0E-9C18-43F7-66CC23D9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830-7DED-4723-9407-B92BB124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20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1C14-5696-F9AF-3C71-9AFCE7E5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66912-011D-49CB-A430-A26C42892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1D0C5-1C6C-EFF1-930D-B9166B69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F6E6-E6E8-4F72-96B3-7B9919940D9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4D24A-BA59-4049-0240-771435DC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9F64D-9A72-323B-5E56-027B0727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830-7DED-4723-9407-B92BB124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4DD03-6A9D-B11A-CF07-42AA1942C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4B884-9EFA-0F67-E19C-F43A273D0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8B558-8B1A-6A90-DCB1-D26D1077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F6E6-E6E8-4F72-96B3-7B9919940D9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648F-8514-DEA8-8D09-9163539E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C9A4D-6477-F274-D7A9-230CFBCC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830-7DED-4723-9407-B92BB124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62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3719-44BB-77D8-812C-FF4AEEA2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95E78-E643-F3B2-32DE-8E643030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7E10A-F45C-45B7-4DAB-D21E8966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F6E6-E6E8-4F72-96B3-7B9919940D9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0FCE-D61F-B304-69C4-133EA41D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A4BD3-3009-351E-2289-F5B4C3EC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830-7DED-4723-9407-B92BB124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6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E2AD-7C8F-61F3-E8C3-47348744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6CE68-0A52-44F9-DA79-9E7C2987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325CA-D6F5-E4DE-432A-8F8ABFB0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F6E6-E6E8-4F72-96B3-7B9919940D9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CE76-D685-827E-E867-B8197ECF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3C1F-1377-548E-F61C-60D7A91A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830-7DED-4723-9407-B92BB124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09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FD41-87F0-3E71-3491-266E6A6C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27215-D41A-B399-D75F-B9E172E0F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EEC46-EE99-A800-7DC2-B9FA5ABBC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C1702-3703-D318-7B46-09CAC987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F6E6-E6E8-4F72-96B3-7B9919940D9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BAF5D-A391-49F4-E2C3-88F7003F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51042-4AF5-58CE-69DD-CB4F205D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830-7DED-4723-9407-B92BB124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41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8423-0902-6263-95FD-6C84DE7C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7BBE1-44E7-59E0-C6EC-DF069EF3C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3E387-0D38-9930-91FD-EC06A965A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F72CD-E804-7CA5-EAB3-F4D5CFDB3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49E08-EE03-7826-5B7F-43036FBF7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7716C-03D1-CE96-D090-46A59061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F6E6-E6E8-4F72-96B3-7B9919940D9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2143B-F096-7AFD-3162-3A5A4DC9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D94B49-DB08-32F7-2D05-33B87510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830-7DED-4723-9407-B92BB124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6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C83D-0DBF-427E-10F4-62C044C8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33236-B8B6-8259-54DB-EF3F864A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F6E6-E6E8-4F72-96B3-7B9919940D9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75164-4226-3CD7-8425-F7FBF2CB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27C23-4B78-943E-12E7-154D8B32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830-7DED-4723-9407-B92BB124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01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E60C0-E0DD-DFE1-E00D-1C6390A3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F6E6-E6E8-4F72-96B3-7B9919940D9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12766-9E7D-711B-28CB-82D8DB9B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2FB9F-77F8-4EF7-9539-D762925E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830-7DED-4723-9407-B92BB124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23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C588-C593-6ADF-6E79-CC220638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7984-A475-62CE-092C-1EACFD7DD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EEC72-BB5B-5446-B89D-39616714B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6FB72-29D7-D4DF-4CA1-AC656953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F6E6-E6E8-4F72-96B3-7B9919940D9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06212-1869-4004-556C-9B8543E5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CC08C-9EAF-AEAD-1E5C-1DA7FE33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830-7DED-4723-9407-B92BB124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59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B815-7C16-2590-95FC-22389110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5C8AD-0D76-6E7B-1177-AA7881DCB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F8F11-B0AF-1AF0-1DF6-92AB811F6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97A7D-CDF0-163E-DFE0-ACB19543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F6E6-E6E8-4F72-96B3-7B9919940D9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78247-D7D3-B166-D123-558610BC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B40C6-BFF9-2E01-BEED-403E5FF6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830-7DED-4723-9407-B92BB124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3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2C35E-3CF5-E165-A7BD-E6C4A1DF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DCE1E-3893-6610-08D1-D23D9B4D7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1ECE7-041B-8DEC-0A40-3D134AB01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FF6E6-E6E8-4F72-96B3-7B9919940D9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C4DFB-7D9B-55CF-6A0A-055C47F6B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AC114-8558-0906-F5F7-CF7200BF5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0830-7DED-4723-9407-B92BB124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55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6883BA-5771-B600-B082-A3DD153EA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159" t="11094" r="32118" b="30213"/>
          <a:stretch/>
        </p:blipFill>
        <p:spPr>
          <a:xfrm>
            <a:off x="4604658" y="1447801"/>
            <a:ext cx="2792427" cy="312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EF801-170C-CFB8-BC8F-569E2A3B725C}"/>
              </a:ext>
            </a:extLst>
          </p:cNvPr>
          <p:cNvSpPr txBox="1"/>
          <p:nvPr/>
        </p:nvSpPr>
        <p:spPr>
          <a:xfrm>
            <a:off x="5012871" y="1219199"/>
            <a:ext cx="216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BLADDER</a:t>
            </a:r>
          </a:p>
          <a:p>
            <a:pPr algn="ctr"/>
            <a:r>
              <a:rPr lang="en-IN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CANCER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567D9C-AD60-BD94-D5A3-BD9F673AD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4427" r="83474" b="60536"/>
          <a:stretch/>
        </p:blipFill>
        <p:spPr>
          <a:xfrm>
            <a:off x="1230085" y="870857"/>
            <a:ext cx="968829" cy="1604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27D4F6-B092-49C2-28F1-ECBEC8B3E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9" r="5084" b="79480"/>
          <a:stretch/>
        </p:blipFill>
        <p:spPr>
          <a:xfrm>
            <a:off x="7888130" y="856574"/>
            <a:ext cx="3810002" cy="939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9F06D0-1938-DACC-0247-364C940F5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5" t="26865" r="58622" b="29718"/>
          <a:stretch/>
        </p:blipFill>
        <p:spPr>
          <a:xfrm>
            <a:off x="8772271" y="614543"/>
            <a:ext cx="656009" cy="14975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A35978-5655-3445-2B96-058B65710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5" t="47448" r="84520" b="15791"/>
          <a:stretch/>
        </p:blipFill>
        <p:spPr>
          <a:xfrm>
            <a:off x="1230085" y="4690074"/>
            <a:ext cx="914399" cy="11589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172824-327C-107E-3CFA-6291F3BE0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14" t="34072" b="25513"/>
          <a:stretch/>
        </p:blipFill>
        <p:spPr>
          <a:xfrm>
            <a:off x="1258999" y="5900571"/>
            <a:ext cx="977103" cy="914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6FF9C5-004C-64B0-4FEB-4434E897F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4" t="84784" r="33354"/>
          <a:stretch/>
        </p:blipFill>
        <p:spPr>
          <a:xfrm>
            <a:off x="8772271" y="5713548"/>
            <a:ext cx="2525486" cy="6966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4AA7CA-889C-74CB-A1A0-D2D999CA9A76}"/>
              </a:ext>
            </a:extLst>
          </p:cNvPr>
          <p:cNvSpPr txBox="1"/>
          <p:nvPr/>
        </p:nvSpPr>
        <p:spPr>
          <a:xfrm>
            <a:off x="-218575" y="371079"/>
            <a:ext cx="38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PI3K/AKT/mTOR Pathway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F9DFCD2-24C2-9BD7-3A3D-4F323F622511}"/>
              </a:ext>
            </a:extLst>
          </p:cNvPr>
          <p:cNvSpPr/>
          <p:nvPr/>
        </p:nvSpPr>
        <p:spPr>
          <a:xfrm>
            <a:off x="1008217" y="1828958"/>
            <a:ext cx="1411849" cy="550915"/>
          </a:xfrm>
          <a:prstGeom prst="roundRect">
            <a:avLst/>
          </a:prstGeom>
          <a:solidFill>
            <a:srgbClr val="17E1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PI3K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D293E8-9290-C595-7554-34C4EE07A26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714141" y="2379873"/>
            <a:ext cx="1" cy="41145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A9A83FA-69D2-FAB2-E6B6-405D4110F7A8}"/>
              </a:ext>
            </a:extLst>
          </p:cNvPr>
          <p:cNvSpPr/>
          <p:nvPr/>
        </p:nvSpPr>
        <p:spPr>
          <a:xfrm>
            <a:off x="1008217" y="2791326"/>
            <a:ext cx="1411849" cy="546648"/>
          </a:xfrm>
          <a:prstGeom prst="ellipse">
            <a:avLst/>
          </a:prstGeom>
          <a:solidFill>
            <a:srgbClr val="17E1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AKT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5A8B6-8137-97B3-3BBE-EC99CE40067D}"/>
              </a:ext>
            </a:extLst>
          </p:cNvPr>
          <p:cNvCxnSpPr>
            <a:stCxn id="19" idx="4"/>
          </p:cNvCxnSpPr>
          <p:nvPr/>
        </p:nvCxnSpPr>
        <p:spPr>
          <a:xfrm flipH="1">
            <a:off x="1714141" y="3337974"/>
            <a:ext cx="1" cy="3356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5D6E399-72C3-221A-F017-75B35F487156}"/>
              </a:ext>
            </a:extLst>
          </p:cNvPr>
          <p:cNvSpPr/>
          <p:nvPr/>
        </p:nvSpPr>
        <p:spPr>
          <a:xfrm>
            <a:off x="1041627" y="3669375"/>
            <a:ext cx="1411849" cy="55091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361C8D-19A0-9BAE-1A6C-60A0731F863B}"/>
              </a:ext>
            </a:extLst>
          </p:cNvPr>
          <p:cNvSpPr txBox="1"/>
          <p:nvPr/>
        </p:nvSpPr>
        <p:spPr>
          <a:xfrm>
            <a:off x="7767528" y="245211"/>
            <a:ext cx="38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RAS/RAF/MEK/MAPK Cascade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A1A082F-1D91-7D8C-FF48-CE9A9D575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8" t="28291" r="32599" b="33432"/>
          <a:stretch/>
        </p:blipFill>
        <p:spPr>
          <a:xfrm>
            <a:off x="9993084" y="555745"/>
            <a:ext cx="810381" cy="157194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B3387555-A10A-54F9-18B1-C0A9287ADA62}"/>
              </a:ext>
            </a:extLst>
          </p:cNvPr>
          <p:cNvSpPr/>
          <p:nvPr/>
        </p:nvSpPr>
        <p:spPr>
          <a:xfrm>
            <a:off x="8543280" y="1569700"/>
            <a:ext cx="1079361" cy="55798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87610C-7982-B2F6-6547-754D07459F9F}"/>
              </a:ext>
            </a:extLst>
          </p:cNvPr>
          <p:cNvSpPr/>
          <p:nvPr/>
        </p:nvSpPr>
        <p:spPr>
          <a:xfrm>
            <a:off x="9882554" y="1554111"/>
            <a:ext cx="1079361" cy="55798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MEK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650E02D-0413-8FC0-CCEF-D3A7FCD25E37}"/>
              </a:ext>
            </a:extLst>
          </p:cNvPr>
          <p:cNvSpPr/>
          <p:nvPr/>
        </p:nvSpPr>
        <p:spPr>
          <a:xfrm>
            <a:off x="9802829" y="2475130"/>
            <a:ext cx="1411849" cy="55091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MAPK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F2E7CBA-77DB-5BA4-9310-7FBFA3E87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9" r="5084" b="79480"/>
          <a:stretch/>
        </p:blipFill>
        <p:spPr>
          <a:xfrm>
            <a:off x="8010812" y="4220290"/>
            <a:ext cx="3810002" cy="939568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E0325800-D2B6-D628-4545-B6DE9A10A22C}"/>
              </a:ext>
            </a:extLst>
          </p:cNvPr>
          <p:cNvSpPr/>
          <p:nvPr/>
        </p:nvSpPr>
        <p:spPr>
          <a:xfrm>
            <a:off x="9453403" y="4204701"/>
            <a:ext cx="1079361" cy="5579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FB6EB4-5378-0FB2-6E4C-4993880F9DE6}"/>
              </a:ext>
            </a:extLst>
          </p:cNvPr>
          <p:cNvSpPr txBox="1"/>
          <p:nvPr/>
        </p:nvSpPr>
        <p:spPr>
          <a:xfrm>
            <a:off x="2817938" y="3804117"/>
            <a:ext cx="292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Therapeutic resistance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ED78FC-A7C4-3603-4127-50DE1454A83D}"/>
              </a:ext>
            </a:extLst>
          </p:cNvPr>
          <p:cNvSpPr txBox="1"/>
          <p:nvPr/>
        </p:nvSpPr>
        <p:spPr>
          <a:xfrm>
            <a:off x="0" y="4387335"/>
            <a:ext cx="38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Wnt/</a:t>
            </a:r>
            <a:r>
              <a:rPr lang="el-GR" b="1" dirty="0"/>
              <a:t>β</a:t>
            </a:r>
            <a:r>
              <a:rPr lang="en-IN" b="1" dirty="0"/>
              <a:t>-Catenin Signalling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F2CA1A-D233-60BD-D69E-7EB83C153F83}"/>
              </a:ext>
            </a:extLst>
          </p:cNvPr>
          <p:cNvSpPr txBox="1"/>
          <p:nvPr/>
        </p:nvSpPr>
        <p:spPr>
          <a:xfrm>
            <a:off x="2237958" y="5058101"/>
            <a:ext cx="227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CCND1, MYC transcription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C3644C-4E75-1CC7-DF13-6DBBE10D97A1}"/>
              </a:ext>
            </a:extLst>
          </p:cNvPr>
          <p:cNvSpPr txBox="1"/>
          <p:nvPr/>
        </p:nvSpPr>
        <p:spPr>
          <a:xfrm>
            <a:off x="2101072" y="6043086"/>
            <a:ext cx="27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Cancer stemness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4CAB82-31AC-E1F8-67B7-5E37E100CAF0}"/>
              </a:ext>
            </a:extLst>
          </p:cNvPr>
          <p:cNvSpPr txBox="1"/>
          <p:nvPr/>
        </p:nvSpPr>
        <p:spPr>
          <a:xfrm>
            <a:off x="8217030" y="3801772"/>
            <a:ext cx="38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Androgen Receptor (AR)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959CA7-29C5-25FF-CBEB-EFFA4DBF568D}"/>
              </a:ext>
            </a:extLst>
          </p:cNvPr>
          <p:cNvSpPr txBox="1"/>
          <p:nvPr/>
        </p:nvSpPr>
        <p:spPr>
          <a:xfrm>
            <a:off x="7888129" y="5267113"/>
            <a:ext cx="1734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FGFR3 Transcription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1C12A8-A39A-E9C5-1FD9-B23D2E1ADDD1}"/>
              </a:ext>
            </a:extLst>
          </p:cNvPr>
          <p:cNvSpPr txBox="1"/>
          <p:nvPr/>
        </p:nvSpPr>
        <p:spPr>
          <a:xfrm>
            <a:off x="10223582" y="5303889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Chemoresistance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0BB551-8F08-245E-2401-7D544A03DC30}"/>
              </a:ext>
            </a:extLst>
          </p:cNvPr>
          <p:cNvSpPr txBox="1"/>
          <p:nvPr/>
        </p:nvSpPr>
        <p:spPr>
          <a:xfrm>
            <a:off x="6611711" y="2413191"/>
            <a:ext cx="38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Cancer Stemness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DC5ADF-4B09-82CC-6C52-0447F3C69D95}"/>
              </a:ext>
            </a:extLst>
          </p:cNvPr>
          <p:cNvSpPr txBox="1"/>
          <p:nvPr/>
        </p:nvSpPr>
        <p:spPr>
          <a:xfrm>
            <a:off x="10806902" y="1796392"/>
            <a:ext cx="146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IL-6/IL-8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7F9846-5E57-9BF9-DE5B-73AF3D5B9EFA}"/>
              </a:ext>
            </a:extLst>
          </p:cNvPr>
          <p:cNvSpPr txBox="1"/>
          <p:nvPr/>
        </p:nvSpPr>
        <p:spPr>
          <a:xfrm>
            <a:off x="9649821" y="3355337"/>
            <a:ext cx="171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RTK crosstalk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9C1780-2544-85FF-62CE-E7EED480156C}"/>
              </a:ext>
            </a:extLst>
          </p:cNvPr>
          <p:cNvSpPr txBox="1"/>
          <p:nvPr/>
        </p:nvSpPr>
        <p:spPr>
          <a:xfrm>
            <a:off x="1662308" y="1050267"/>
            <a:ext cx="38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Cell survival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44955A-9EE1-929B-D5E5-7BA5C0CEE2F0}"/>
              </a:ext>
            </a:extLst>
          </p:cNvPr>
          <p:cNvSpPr txBox="1"/>
          <p:nvPr/>
        </p:nvSpPr>
        <p:spPr>
          <a:xfrm>
            <a:off x="2423771" y="1685747"/>
            <a:ext cx="214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Metabolic reprogramming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8B73EB7-7FDD-CA9D-EA97-64175A40587E}"/>
              </a:ext>
            </a:extLst>
          </p:cNvPr>
          <p:cNvCxnSpPr>
            <a:cxnSpLocks/>
          </p:cNvCxnSpPr>
          <p:nvPr/>
        </p:nvCxnSpPr>
        <p:spPr>
          <a:xfrm>
            <a:off x="2453476" y="4008739"/>
            <a:ext cx="62981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AE98BDB-7C29-BE97-9E05-8B4684BBEBB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747551" y="5345436"/>
            <a:ext cx="0" cy="5551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A9C893F-C39D-AAE4-703A-B42BA43488E2}"/>
              </a:ext>
            </a:extLst>
          </p:cNvPr>
          <p:cNvCxnSpPr>
            <a:stCxn id="43" idx="2"/>
          </p:cNvCxnSpPr>
          <p:nvPr/>
        </p:nvCxnSpPr>
        <p:spPr>
          <a:xfrm>
            <a:off x="3497286" y="2332078"/>
            <a:ext cx="1251177" cy="4592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B502D33-12E2-9970-3641-A1056EFD5DA9}"/>
              </a:ext>
            </a:extLst>
          </p:cNvPr>
          <p:cNvCxnSpPr/>
          <p:nvPr/>
        </p:nvCxnSpPr>
        <p:spPr>
          <a:xfrm flipV="1">
            <a:off x="4281033" y="4387335"/>
            <a:ext cx="1044946" cy="12491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AD7F8A7-5205-FC52-9D52-0E36EE54B490}"/>
              </a:ext>
            </a:extLst>
          </p:cNvPr>
          <p:cNvCxnSpPr>
            <a:cxnSpLocks/>
          </p:cNvCxnSpPr>
          <p:nvPr/>
        </p:nvCxnSpPr>
        <p:spPr>
          <a:xfrm flipV="1">
            <a:off x="8274192" y="2189624"/>
            <a:ext cx="538176" cy="2855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9339C0-368C-4556-D7CC-EAFC25888170}"/>
              </a:ext>
            </a:extLst>
          </p:cNvPr>
          <p:cNvCxnSpPr>
            <a:stCxn id="26" idx="4"/>
          </p:cNvCxnSpPr>
          <p:nvPr/>
        </p:nvCxnSpPr>
        <p:spPr>
          <a:xfrm flipH="1">
            <a:off x="10422234" y="2112096"/>
            <a:ext cx="1" cy="3630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F85BAE-5453-A14B-7EA7-1343810B282B}"/>
              </a:ext>
            </a:extLst>
          </p:cNvPr>
          <p:cNvCxnSpPr>
            <a:cxnSpLocks/>
            <a:stCxn id="27" idx="2"/>
            <a:endCxn id="41" idx="0"/>
          </p:cNvCxnSpPr>
          <p:nvPr/>
        </p:nvCxnSpPr>
        <p:spPr>
          <a:xfrm flipH="1">
            <a:off x="10508753" y="3026045"/>
            <a:ext cx="1" cy="3292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CF821E2-51A1-F2E0-0958-DFAA7A441E5B}"/>
              </a:ext>
            </a:extLst>
          </p:cNvPr>
          <p:cNvCxnSpPr/>
          <p:nvPr/>
        </p:nvCxnSpPr>
        <p:spPr>
          <a:xfrm>
            <a:off x="6724302" y="3615762"/>
            <a:ext cx="1613091" cy="81811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B985469-F94B-54B3-A6D5-1020728CDA47}"/>
              </a:ext>
            </a:extLst>
          </p:cNvPr>
          <p:cNvCxnSpPr/>
          <p:nvPr/>
        </p:nvCxnSpPr>
        <p:spPr>
          <a:xfrm flipV="1">
            <a:off x="6968205" y="994131"/>
            <a:ext cx="1095064" cy="8021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6A089CE-834C-C4EA-DFEB-42B479B8DEBA}"/>
              </a:ext>
            </a:extLst>
          </p:cNvPr>
          <p:cNvCxnSpPr>
            <a:stCxn id="29" idx="4"/>
          </p:cNvCxnSpPr>
          <p:nvPr/>
        </p:nvCxnSpPr>
        <p:spPr>
          <a:xfrm flipH="1">
            <a:off x="9993083" y="4762686"/>
            <a:ext cx="1" cy="8275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AD09692-BA14-FD5A-7264-E35DC2DE33A3}"/>
              </a:ext>
            </a:extLst>
          </p:cNvPr>
          <p:cNvSpPr txBox="1"/>
          <p:nvPr/>
        </p:nvSpPr>
        <p:spPr>
          <a:xfrm>
            <a:off x="7268023" y="1789323"/>
            <a:ext cx="146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Snail/S</a:t>
            </a:r>
          </a:p>
        </p:txBody>
      </p:sp>
    </p:spTree>
    <p:extLst>
      <p:ext uri="{BB962C8B-B14F-4D97-AF65-F5344CB8AC3E}">
        <p14:creationId xmlns:p14="http://schemas.microsoft.com/office/powerpoint/2010/main" val="235082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 animBg="1"/>
      <p:bldP spid="19" grpId="0" animBg="1"/>
      <p:bldP spid="22" grpId="0" animBg="1"/>
      <p:bldP spid="23" grpId="0"/>
      <p:bldP spid="25" grpId="0" animBg="1"/>
      <p:bldP spid="26" grpId="0" animBg="1"/>
      <p:bldP spid="27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8" grpId="0"/>
      <p:bldP spid="39" grpId="0"/>
      <p:bldP spid="40" grpId="0"/>
      <p:bldP spid="41" grpId="0"/>
      <p:bldP spid="42" grpId="0"/>
      <p:bldP spid="43" grpId="0"/>
      <p:bldP spid="7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Sushma Jagan</dc:creator>
  <cp:lastModifiedBy>Sushma Jagan</cp:lastModifiedBy>
  <cp:revision>1</cp:revision>
  <dcterms:created xsi:type="dcterms:W3CDTF">2025-05-07T08:16:43Z</dcterms:created>
  <dcterms:modified xsi:type="dcterms:W3CDTF">2025-05-07T08:17:09Z</dcterms:modified>
</cp:coreProperties>
</file>