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1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Exhaustive Analysis of Indian Agriculture using Power BI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809" y="1614195"/>
            <a:ext cx="7300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 Exploration</a:t>
            </a:r>
            <a:r>
              <a:rPr lang="en-US" sz="2000" dirty="0"/>
              <a:t>: Explored data using Power BI visuals like tables to understand state, district, and yearly data structure.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Major-Crops Analysis: </a:t>
            </a:r>
            <a:r>
              <a:rPr lang="en-US" sz="2000" dirty="0"/>
              <a:t>Analyzing the trends in the cultivation of major crops, including rice, wheat, and pulses, focusing on changes in area, production, and yield.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State Analysis: </a:t>
            </a:r>
            <a:r>
              <a:rPr lang="en-US" sz="2000" dirty="0"/>
              <a:t>Analyze state-wise crop cultivation patterns and production levels.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Seasonal Analysis: </a:t>
            </a:r>
            <a:r>
              <a:rPr lang="en-US" sz="2000" dirty="0"/>
              <a:t>Explore seasonal patterns in crop cultivation, considering kharif and rabi seasons.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Fruits and Vegetables Analysis: </a:t>
            </a:r>
            <a:r>
              <a:rPr lang="en-US" sz="2000" dirty="0"/>
              <a:t>Analyze the cultivation trends of fruits, vegetables, and their overall contribution to agricultural practices.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360" y="1869440"/>
            <a:ext cx="1089152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 for data visualization and interactive dashboards.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 for data exploration.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Story telling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" y="1737360"/>
            <a:ext cx="9448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45" dirty="0">
                <a:latin typeface="Berlin Sans FB Demi" panose="020E0802020502020306" charset="0"/>
                <a:cs typeface="Berlin Sans FB Demi" panose="020E0802020502020306" charset="0"/>
              </a:rPr>
              <a:t>This</a:t>
            </a:r>
            <a:r>
              <a:rPr lang="en-US" sz="2000" spc="-15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80" dirty="0">
                <a:latin typeface="Berlin Sans FB Demi" panose="020E0802020502020306" charset="0"/>
                <a:cs typeface="Berlin Sans FB Demi" panose="020E0802020502020306" charset="0"/>
              </a:rPr>
              <a:t>project</a:t>
            </a:r>
            <a:r>
              <a:rPr lang="en-US" sz="2000" spc="-15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25" dirty="0">
                <a:latin typeface="Berlin Sans FB Demi" panose="020E0802020502020306" charset="0"/>
                <a:cs typeface="Berlin Sans FB Demi" panose="020E0802020502020306" charset="0"/>
              </a:rPr>
              <a:t>analyzes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Indian </a:t>
            </a:r>
            <a:r>
              <a:rPr lang="en-US" sz="2000" spc="-55" dirty="0">
                <a:latin typeface="Berlin Sans FB Demi" panose="020E0802020502020306" charset="0"/>
                <a:cs typeface="Berlin Sans FB Demi" panose="020E0802020502020306" charset="0"/>
              </a:rPr>
              <a:t>agriculture</a:t>
            </a:r>
            <a:r>
              <a:rPr lang="en-US" sz="2000" spc="-15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using</a:t>
            </a:r>
            <a:r>
              <a:rPr lang="en-US" sz="2000" spc="-14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55" dirty="0">
                <a:latin typeface="Berlin Sans FB Demi" panose="020E0802020502020306" charset="0"/>
                <a:cs typeface="Berlin Sans FB Demi" panose="020E0802020502020306" charset="0"/>
              </a:rPr>
              <a:t>district-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wise</a:t>
            </a:r>
            <a:r>
              <a:rPr lang="en-US" sz="2000" spc="-17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25" dirty="0">
                <a:latin typeface="Berlin Sans FB Demi" panose="020E0802020502020306" charset="0"/>
                <a:cs typeface="Berlin Sans FB Demi" panose="020E0802020502020306" charset="0"/>
              </a:rPr>
              <a:t>and </a:t>
            </a:r>
            <a:r>
              <a:rPr lang="en-US" sz="2000" spc="-90" dirty="0">
                <a:latin typeface="Berlin Sans FB Demi" panose="020E0802020502020306" charset="0"/>
                <a:cs typeface="Berlin Sans FB Demi" panose="020E0802020502020306" charset="0"/>
              </a:rPr>
              <a:t>year-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wise</a:t>
            </a:r>
            <a:r>
              <a:rPr lang="en-US" sz="2000" spc="-204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70" dirty="0">
                <a:latin typeface="Berlin Sans FB Demi" panose="020E0802020502020306" charset="0"/>
                <a:cs typeface="Berlin Sans FB Demi" panose="020E0802020502020306" charset="0"/>
              </a:rPr>
              <a:t>data.</a:t>
            </a:r>
            <a:r>
              <a:rPr lang="en-US" sz="2000" spc="-15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85" dirty="0">
                <a:latin typeface="Berlin Sans FB Demi" panose="020E0802020502020306" charset="0"/>
                <a:cs typeface="Berlin Sans FB Demi" panose="020E0802020502020306" charset="0"/>
              </a:rPr>
              <a:t>The</a:t>
            </a:r>
            <a:r>
              <a:rPr lang="en-US" sz="2000" spc="-17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30" dirty="0">
                <a:latin typeface="Berlin Sans FB Demi" panose="020E0802020502020306" charset="0"/>
                <a:cs typeface="Berlin Sans FB Demi" panose="020E0802020502020306" charset="0"/>
              </a:rPr>
              <a:t>dataset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includes </a:t>
            </a:r>
            <a:r>
              <a:rPr lang="en-US" sz="2000" spc="-55" dirty="0">
                <a:latin typeface="Berlin Sans FB Demi" panose="020E0802020502020306" charset="0"/>
                <a:cs typeface="Berlin Sans FB Demi" panose="020E0802020502020306" charset="0"/>
              </a:rPr>
              <a:t>detailed</a:t>
            </a:r>
            <a:r>
              <a:rPr lang="en-US" sz="2000" spc="-16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55" dirty="0">
                <a:latin typeface="Berlin Sans FB Demi" panose="020E0802020502020306" charset="0"/>
                <a:cs typeface="Berlin Sans FB Demi" panose="020E0802020502020306" charset="0"/>
              </a:rPr>
              <a:t>information</a:t>
            </a:r>
            <a:r>
              <a:rPr lang="en-US" sz="2000" spc="-17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on</a:t>
            </a:r>
            <a:r>
              <a:rPr lang="en-US" sz="2000" spc="-17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20" dirty="0">
                <a:latin typeface="Berlin Sans FB Demi" panose="020E0802020502020306" charset="0"/>
                <a:cs typeface="Berlin Sans FB Demi" panose="020E0802020502020306" charset="0"/>
              </a:rPr>
              <a:t>crop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areas, </a:t>
            </a:r>
            <a:r>
              <a:rPr lang="en-US" sz="2000" spc="-40" dirty="0">
                <a:latin typeface="Berlin Sans FB Demi" panose="020E0802020502020306" charset="0"/>
                <a:cs typeface="Berlin Sans FB Demi" panose="020E0802020502020306" charset="0"/>
              </a:rPr>
              <a:t>production,</a:t>
            </a:r>
            <a:r>
              <a:rPr lang="en-US" sz="2000" spc="-12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and</a:t>
            </a:r>
            <a:r>
              <a:rPr lang="en-US" sz="2000" spc="-9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30" dirty="0">
                <a:latin typeface="Berlin Sans FB Demi" panose="020E0802020502020306" charset="0"/>
                <a:cs typeface="Berlin Sans FB Demi" panose="020E0802020502020306" charset="0"/>
              </a:rPr>
              <a:t>yields</a:t>
            </a:r>
            <a:r>
              <a:rPr lang="en-US" sz="2000" spc="-1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across</a:t>
            </a:r>
            <a:r>
              <a:rPr lang="en-US" sz="2000" spc="-9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70" dirty="0">
                <a:latin typeface="Berlin Sans FB Demi" panose="020E0802020502020306" charset="0"/>
                <a:cs typeface="Berlin Sans FB Demi" panose="020E0802020502020306" charset="0"/>
              </a:rPr>
              <a:t>different </a:t>
            </a:r>
            <a:r>
              <a:rPr lang="en-US" sz="2000" spc="-30" dirty="0">
                <a:latin typeface="Berlin Sans FB Demi" panose="020E0802020502020306" charset="0"/>
                <a:cs typeface="Berlin Sans FB Demi" panose="020E0802020502020306" charset="0"/>
              </a:rPr>
              <a:t>districts</a:t>
            </a:r>
            <a:r>
              <a:rPr lang="en-US" sz="2000" spc="-18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and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55" dirty="0">
                <a:latin typeface="Berlin Sans FB Demi" panose="020E0802020502020306" charset="0"/>
                <a:cs typeface="Berlin Sans FB Demi" panose="020E0802020502020306" charset="0"/>
              </a:rPr>
              <a:t>years.</a:t>
            </a:r>
            <a:r>
              <a:rPr lang="en-US" sz="2000" spc="-18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Our</a:t>
            </a:r>
            <a:r>
              <a:rPr lang="en-US" sz="2000" spc="-17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25" dirty="0">
                <a:latin typeface="Berlin Sans FB Demi" panose="020E0802020502020306" charset="0"/>
                <a:cs typeface="Berlin Sans FB Demi" panose="020E0802020502020306" charset="0"/>
              </a:rPr>
              <a:t>goal</a:t>
            </a:r>
            <a:r>
              <a:rPr lang="en-US" sz="2000" spc="-17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is</a:t>
            </a:r>
            <a:r>
              <a:rPr lang="en-US" sz="2000" spc="-15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75" dirty="0">
                <a:latin typeface="Berlin Sans FB Demi" panose="020E0802020502020306" charset="0"/>
                <a:cs typeface="Berlin Sans FB Demi" panose="020E0802020502020306" charset="0"/>
              </a:rPr>
              <a:t>to</a:t>
            </a:r>
            <a:r>
              <a:rPr lang="en-US" sz="2000" spc="-17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25" dirty="0">
                <a:latin typeface="Berlin Sans FB Demi" panose="020E0802020502020306" charset="0"/>
                <a:cs typeface="Berlin Sans FB Demi" panose="020E0802020502020306" charset="0"/>
              </a:rPr>
              <a:t>use </a:t>
            </a:r>
            <a:r>
              <a:rPr lang="en-US" sz="2000" spc="-65" dirty="0">
                <a:latin typeface="Berlin Sans FB Demi" panose="020E0802020502020306" charset="0"/>
                <a:cs typeface="Berlin Sans FB Demi" panose="020E0802020502020306" charset="0"/>
              </a:rPr>
              <a:t>Power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BI</a:t>
            </a:r>
            <a:r>
              <a:rPr lang="en-US" sz="2000" spc="-14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90" dirty="0">
                <a:latin typeface="Berlin Sans FB Demi" panose="020E0802020502020306" charset="0"/>
                <a:cs typeface="Berlin Sans FB Demi" panose="020E0802020502020306" charset="0"/>
              </a:rPr>
              <a:t>for</a:t>
            </a:r>
            <a:r>
              <a:rPr lang="en-US" sz="2000" spc="-15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80" dirty="0">
                <a:latin typeface="Berlin Sans FB Demi" panose="020E0802020502020306" charset="0"/>
                <a:cs typeface="Berlin Sans FB Demi" panose="020E0802020502020306" charset="0"/>
              </a:rPr>
              <a:t>interactive</a:t>
            </a:r>
            <a:r>
              <a:rPr lang="en-US" sz="2000" spc="-17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visualizations </a:t>
            </a:r>
            <a:r>
              <a:rPr lang="en-US" sz="2000" spc="-75" dirty="0">
                <a:latin typeface="Berlin Sans FB Demi" panose="020E0802020502020306" charset="0"/>
                <a:cs typeface="Berlin Sans FB Demi" panose="020E0802020502020306" charset="0"/>
              </a:rPr>
              <a:t>that</a:t>
            </a:r>
            <a:r>
              <a:rPr lang="en-US" sz="2000" spc="-17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30" dirty="0">
                <a:latin typeface="Berlin Sans FB Demi" panose="020E0802020502020306" charset="0"/>
                <a:cs typeface="Berlin Sans FB Demi" panose="020E0802020502020306" charset="0"/>
              </a:rPr>
              <a:t>uncover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35" dirty="0">
                <a:latin typeface="Berlin Sans FB Demi" panose="020E0802020502020306" charset="0"/>
                <a:cs typeface="Berlin Sans FB Demi" panose="020E0802020502020306" charset="0"/>
              </a:rPr>
              <a:t>trends</a:t>
            </a:r>
            <a:r>
              <a:rPr lang="en-US" sz="2000" spc="-15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and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30" dirty="0">
                <a:latin typeface="Berlin Sans FB Demi" panose="020E0802020502020306" charset="0"/>
                <a:cs typeface="Berlin Sans FB Demi" panose="020E0802020502020306" charset="0"/>
              </a:rPr>
              <a:t>disparities</a:t>
            </a:r>
            <a:r>
              <a:rPr lang="en-US" sz="2000" spc="-17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25" dirty="0">
                <a:latin typeface="Berlin Sans FB Demi" panose="020E0802020502020306" charset="0"/>
                <a:cs typeface="Berlin Sans FB Demi" panose="020E0802020502020306" charset="0"/>
              </a:rPr>
              <a:t>in </a:t>
            </a:r>
            <a:r>
              <a:rPr lang="en-US" sz="2000" spc="-55" dirty="0">
                <a:latin typeface="Berlin Sans FB Demi" panose="020E0802020502020306" charset="0"/>
                <a:cs typeface="Berlin Sans FB Demi" panose="020E0802020502020306" charset="0"/>
              </a:rPr>
              <a:t>agricultural</a:t>
            </a:r>
            <a:r>
              <a:rPr lang="en-US" sz="2000" spc="-14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40" dirty="0">
                <a:latin typeface="Berlin Sans FB Demi" panose="020E0802020502020306" charset="0"/>
                <a:cs typeface="Berlin Sans FB Demi" panose="020E0802020502020306" charset="0"/>
              </a:rPr>
              <a:t>practices.</a:t>
            </a:r>
            <a:r>
              <a:rPr lang="en-US" sz="2000" spc="-15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45" dirty="0">
                <a:latin typeface="Berlin Sans FB Demi" panose="020E0802020502020306" charset="0"/>
                <a:cs typeface="Berlin Sans FB Demi" panose="020E0802020502020306" charset="0"/>
              </a:rPr>
              <a:t>This</a:t>
            </a:r>
            <a:r>
              <a:rPr lang="en-US" sz="2000" spc="-13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analysis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helps</a:t>
            </a:r>
            <a:r>
              <a:rPr lang="en-US" sz="2000" spc="-2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stakeholders</a:t>
            </a:r>
            <a:r>
              <a:rPr lang="en-US" sz="2000" spc="3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50" dirty="0">
                <a:latin typeface="Berlin Sans FB Demi" panose="020E0802020502020306" charset="0"/>
                <a:cs typeface="Berlin Sans FB Demi" panose="020E0802020502020306" charset="0"/>
              </a:rPr>
              <a:t>in</a:t>
            </a:r>
            <a:r>
              <a:rPr lang="en-US" sz="2000" spc="-20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making </a:t>
            </a:r>
            <a:r>
              <a:rPr lang="en-US" sz="2000" spc="-45" dirty="0">
                <a:latin typeface="Berlin Sans FB Demi" panose="020E0802020502020306" charset="0"/>
                <a:cs typeface="Berlin Sans FB Demi" panose="020E0802020502020306" charset="0"/>
              </a:rPr>
              <a:t>informed</a:t>
            </a:r>
            <a:r>
              <a:rPr lang="en-US" sz="2000" spc="-14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decisions</a:t>
            </a:r>
            <a:r>
              <a:rPr lang="en-US" sz="2000" spc="-14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90" dirty="0">
                <a:latin typeface="Berlin Sans FB Demi" panose="020E0802020502020306" charset="0"/>
                <a:cs typeface="Berlin Sans FB Demi" panose="020E0802020502020306" charset="0"/>
              </a:rPr>
              <a:t>for</a:t>
            </a:r>
            <a:r>
              <a:rPr lang="en-US" sz="2000" spc="-9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sustainable </a:t>
            </a:r>
            <a:r>
              <a:rPr lang="en-US" sz="2000" spc="-60" dirty="0">
                <a:latin typeface="Berlin Sans FB Demi" panose="020E0802020502020306" charset="0"/>
                <a:cs typeface="Berlin Sans FB Demi" panose="020E0802020502020306" charset="0"/>
              </a:rPr>
              <a:t>farming</a:t>
            </a:r>
            <a:r>
              <a:rPr lang="en-US" sz="2000" spc="-175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dirty="0">
                <a:latin typeface="Berlin Sans FB Demi" panose="020E0802020502020306" charset="0"/>
                <a:cs typeface="Berlin Sans FB Demi" panose="020E0802020502020306" charset="0"/>
              </a:rPr>
              <a:t>and</a:t>
            </a:r>
            <a:r>
              <a:rPr lang="en-US" sz="2000" spc="-15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20" dirty="0">
                <a:latin typeface="Berlin Sans FB Demi" panose="020E0802020502020306" charset="0"/>
                <a:cs typeface="Berlin Sans FB Demi" panose="020E0802020502020306" charset="0"/>
              </a:rPr>
              <a:t>resource</a:t>
            </a:r>
            <a:r>
              <a:rPr lang="en-US" sz="2000" spc="-160" dirty="0">
                <a:latin typeface="Berlin Sans FB Demi" panose="020E0802020502020306" charset="0"/>
                <a:cs typeface="Berlin Sans FB Demi" panose="020E0802020502020306" charset="0"/>
              </a:rPr>
              <a:t> </a:t>
            </a:r>
            <a:r>
              <a:rPr lang="en-US" sz="2000" spc="-10" dirty="0">
                <a:latin typeface="Berlin Sans FB Demi" panose="020E0802020502020306" charset="0"/>
                <a:cs typeface="Berlin Sans FB Demi" panose="020E0802020502020306" charset="0"/>
              </a:rPr>
              <a:t>allocation.</a:t>
            </a:r>
            <a:endParaRPr lang="en-US" sz="2000" dirty="0">
              <a:latin typeface="Berlin Sans FB Demi" panose="020E0802020502020306" charset="0"/>
              <a:cs typeface="Berlin Sans FB Demi" panose="020E0802020502020306" charset="0"/>
            </a:endParaRPr>
          </a:p>
          <a:p>
            <a:endParaRPr lang="en-US" sz="2000" dirty="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" y="1747520"/>
            <a:ext cx="10962640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Interactive Power BI dashboards providing insights into year-wise and district-wise agricultural patterns. 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Visualizations depicting trends in major crops and their variations over time. - Reports on regional disparities, seasonal patterns, and the impact of external factors. 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Recommendations for policymakers and stakeholders in the agriculture sector.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b="4487"/>
          <a:stretch>
            <a:fillRect/>
          </a:stretch>
        </p:blipFill>
        <p:spPr>
          <a:xfrm>
            <a:off x="2862580" y="1454785"/>
            <a:ext cx="8691880" cy="4933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120" y="1717040"/>
            <a:ext cx="10637520" cy="210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latin typeface="Britannic Bold" panose="020B0903060703020204" charset="0"/>
                <a:cs typeface="Britannic Bold" panose="020B0903060703020204" charset="0"/>
              </a:rPr>
              <a:t>This project successfully leveraged Power BI to analyze Indian agriculture data, providing valuable insights.</a:t>
            </a:r>
            <a:r>
              <a:rPr lang="en-US" dirty="0">
                <a:latin typeface="Britannic Bold" panose="020B0903060703020204" charset="0"/>
                <a:cs typeface="Britannic Bold" panose="020B0903060703020204" charset="0"/>
              </a:rPr>
              <a:t>This project provides interns with an opportunity to gain hands-on experience in agricultural data analysis and visualization using Power BI, contributing valuable insights to enhance agricultural practices and decision-making in India .</a:t>
            </a:r>
            <a:r>
              <a:rPr lang="en-US" altLang="en-GB" dirty="0">
                <a:latin typeface="Britannic Bold" panose="020B0903060703020204" charset="0"/>
                <a:cs typeface="Britannic Bold" panose="020B0903060703020204" charset="0"/>
              </a:rPr>
              <a:t>patterns, production levels, and seasonal trends. The interactive dashboard and presentation enabled stakeholders</a:t>
            </a:r>
            <a:endParaRPr lang="en-US" altLang="en-GB" dirty="0">
              <a:latin typeface="Britannic Bold" panose="020B0903060703020204" charset="0"/>
              <a:cs typeface="Britannic Bold" panose="020B0903060703020204" charset="0"/>
            </a:endParaRPr>
          </a:p>
          <a:p>
            <a:r>
              <a:rPr lang="en-US" altLang="en-GB" dirty="0">
                <a:latin typeface="Britannic Bold" panose="020B0903060703020204" charset="0"/>
                <a:cs typeface="Britannic Bold" panose="020B0903060703020204" charset="0"/>
              </a:rPr>
              <a:t> to make informed decisions to promote sustainable agriculture and optimize resource use.</a:t>
            </a:r>
            <a:endParaRPr lang="en-US" altLang="en-GB" dirty="0">
              <a:latin typeface="Britannic Bold" panose="020B0903060703020204" charset="0"/>
              <a:cs typeface="Britannic Bold" panose="020B0903060703020204" charset="0"/>
            </a:endParaRPr>
          </a:p>
          <a:p>
            <a:endParaRPr lang="en-US" altLang="en-GB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2259</Words>
  <Application>WPS Presentation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Times New Roman</vt:lpstr>
      <vt:lpstr>Roman</vt:lpstr>
      <vt:lpstr>Informal Roman</vt:lpstr>
      <vt:lpstr>Trebuchet MS</vt:lpstr>
      <vt:lpstr>-apple-system</vt:lpstr>
      <vt:lpstr>Segoe Print</vt:lpstr>
      <vt:lpstr>Microsoft YaHei</vt:lpstr>
      <vt:lpstr>Arial Unicode MS</vt:lpstr>
      <vt:lpstr>Algerian</vt:lpstr>
      <vt:lpstr>Berlin Sans FB Demi</vt:lpstr>
      <vt:lpstr>Caladea</vt:lpstr>
      <vt:lpstr>Broadway</vt:lpstr>
      <vt:lpstr>Britannic Bold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Sushma Vengala</cp:lastModifiedBy>
  <cp:revision>5</cp:revision>
  <dcterms:created xsi:type="dcterms:W3CDTF">2024-12-31T09:40:00Z</dcterms:created>
  <dcterms:modified xsi:type="dcterms:W3CDTF">2025-02-09T07:10:14Z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CB90544A05E44291BCD2E80886F0B537_12</vt:lpwstr>
  </property>
  <property fmtid="{D5CDD505-2E9C-101B-9397-08002B2CF9AE}" pid="3" name="KSOProductBuildVer">
    <vt:lpwstr>2057-12.2.0.19821</vt:lpwstr>
  </property>
</Properties>
</file>