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7" r:id="rId8"/>
    <p:sldId id="261"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3" y="6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3273" y="3148010"/>
            <a:ext cx="11807496" cy="2601994"/>
          </a:xfrm>
          <a:prstGeom prst="rect">
            <a:avLst/>
          </a:prstGeom>
        </p:spPr>
        <p:txBody>
          <a:bodyPr vert="horz" wrap="square" lIns="0" tIns="16510" rIns="0" bIns="0" rtlCol="0">
            <a:spAutoFit/>
          </a:bodyPr>
          <a:lstStyle/>
          <a:p>
            <a:pPr marL="3213735">
              <a:lnSpc>
                <a:spcPct val="100000"/>
              </a:lnSpc>
              <a:spcBef>
                <a:spcPts val="130"/>
              </a:spcBef>
            </a:pPr>
            <a:r>
              <a:rPr lang="en-IN" sz="2400" spc="15" dirty="0">
                <a:latin typeface="Times New Roman" panose="02020603050405020304" pitchFamily="18" charset="0"/>
                <a:cs typeface="Times New Roman" panose="02020603050405020304" pitchFamily="18" charset="0"/>
              </a:rPr>
              <a:t>PRESENTED BY:</a:t>
            </a:r>
            <a:br>
              <a:rPr lang="en-IN" sz="2400" spc="15" dirty="0">
                <a:latin typeface="Times New Roman" panose="02020603050405020304" pitchFamily="18" charset="0"/>
                <a:cs typeface="Times New Roman" panose="02020603050405020304" pitchFamily="18" charset="0"/>
              </a:rPr>
            </a:br>
            <a:r>
              <a:rPr lang="en-IN" sz="2400" spc="15" dirty="0">
                <a:latin typeface="Times New Roman" panose="02020603050405020304" pitchFamily="18" charset="0"/>
                <a:cs typeface="Times New Roman" panose="02020603050405020304" pitchFamily="18" charset="0"/>
              </a:rPr>
              <a:t>Gokula Krishnan N</a:t>
            </a:r>
            <a:br>
              <a:rPr lang="en-IN" sz="2400" spc="15" dirty="0">
                <a:latin typeface="Times New Roman" panose="02020603050405020304" pitchFamily="18" charset="0"/>
                <a:cs typeface="Times New Roman" panose="02020603050405020304" pitchFamily="18" charset="0"/>
              </a:rPr>
            </a:br>
            <a:r>
              <a:rPr lang="en-IN" sz="2400" spc="15" dirty="0">
                <a:latin typeface="Times New Roman" panose="02020603050405020304" pitchFamily="18" charset="0"/>
                <a:cs typeface="Times New Roman" panose="02020603050405020304" pitchFamily="18" charset="0"/>
              </a:rPr>
              <a:t>112721203004</a:t>
            </a:r>
            <a:br>
              <a:rPr lang="en-IN" sz="2400" spc="15" dirty="0">
                <a:latin typeface="Times New Roman" panose="02020603050405020304" pitchFamily="18" charset="0"/>
                <a:cs typeface="Times New Roman" panose="02020603050405020304" pitchFamily="18" charset="0"/>
              </a:rPr>
            </a:br>
            <a:r>
              <a:rPr lang="en-IN" sz="2400" spc="15" dirty="0">
                <a:latin typeface="Times New Roman" panose="02020603050405020304" pitchFamily="18" charset="0"/>
                <a:cs typeface="Times New Roman" panose="02020603050405020304" pitchFamily="18" charset="0"/>
              </a:rPr>
              <a:t>B.Tech chemical</a:t>
            </a:r>
            <a:br>
              <a:rPr lang="en-IN" sz="2400" spc="15" dirty="0">
                <a:latin typeface="Times New Roman" panose="02020603050405020304" pitchFamily="18" charset="0"/>
                <a:cs typeface="Times New Roman" panose="02020603050405020304" pitchFamily="18" charset="0"/>
              </a:rPr>
            </a:br>
            <a:r>
              <a:rPr lang="en-IN" sz="2400" spc="15" dirty="0">
                <a:latin typeface="Times New Roman" panose="02020603050405020304" pitchFamily="18" charset="0"/>
                <a:cs typeface="Times New Roman" panose="02020603050405020304" pitchFamily="18" charset="0"/>
              </a:rPr>
              <a:t>ST.PETERS COLLEGE OF ENGINEERING AND TECHNOLOGY</a:t>
            </a:r>
            <a:br>
              <a:rPr lang="en-IN" sz="2400" spc="15" dirty="0">
                <a:latin typeface="Times New Roman" panose="02020603050405020304" pitchFamily="18" charset="0"/>
                <a:cs typeface="Times New Roman" panose="02020603050405020304" pitchFamily="18" charset="0"/>
              </a:rPr>
            </a:br>
            <a:endParaRPr sz="2400"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CABF99E6-685E-77A6-1078-D94F6CDE2561}"/>
              </a:ext>
            </a:extLst>
          </p:cNvPr>
          <p:cNvSpPr txBox="1"/>
          <p:nvPr/>
        </p:nvSpPr>
        <p:spPr>
          <a:xfrm>
            <a:off x="3429000" y="202293"/>
            <a:ext cx="8449503" cy="1015663"/>
          </a:xfrm>
          <a:prstGeom prst="rect">
            <a:avLst/>
          </a:prstGeom>
          <a:noFill/>
        </p:spPr>
        <p:txBody>
          <a:bodyPr wrap="square" rtlCol="0">
            <a:spAutoFit/>
          </a:bodyPr>
          <a:lstStyle/>
          <a:p>
            <a:r>
              <a:rPr lang="en-IN" sz="6000" dirty="0"/>
              <a:t>CAPSTONE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36AE25FC-EBBE-F7DF-68A1-83552D1995F9}"/>
              </a:ext>
            </a:extLst>
          </p:cNvPr>
          <p:cNvSpPr txBox="1"/>
          <p:nvPr/>
        </p:nvSpPr>
        <p:spPr>
          <a:xfrm>
            <a:off x="1295746" y="2286000"/>
            <a:ext cx="7781071" cy="1754326"/>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ANALYSIS OF BOLLYWOOD MOVIES BETWEEN THE YEARS (1998-2024)</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PROPESED SOLUTION ;</a:t>
            </a:r>
            <a:endParaRPr dirty="0"/>
          </a:p>
        </p:txBody>
      </p:sp>
      <p:sp>
        <p:nvSpPr>
          <p:cNvPr id="23" name="Text Placeholder 22">
            <a:extLst>
              <a:ext uri="{FF2B5EF4-FFF2-40B4-BE49-F238E27FC236}">
                <a16:creationId xmlns:a16="http://schemas.microsoft.com/office/drawing/2014/main" id="{A314D446-2E9A-1546-7523-15D8ED2C51FE}"/>
              </a:ext>
            </a:extLst>
          </p:cNvPr>
          <p:cNvSpPr>
            <a:spLocks noGrp="1"/>
          </p:cNvSpPr>
          <p:nvPr>
            <p:ph type="body" idx="1"/>
          </p:nvPr>
        </p:nvSpPr>
        <p:spPr>
          <a:xfrm>
            <a:off x="609600" y="1577340"/>
            <a:ext cx="10972800" cy="5262979"/>
          </a:xfrm>
        </p:spPr>
        <p:txBody>
          <a:bodyPr/>
          <a:lstStyle/>
          <a:p>
            <a:r>
              <a:rPr lang="en-US" dirty="0"/>
              <a:t> Introduction</a:t>
            </a:r>
          </a:p>
          <a:p>
            <a:r>
              <a:rPr lang="en-US" dirty="0"/>
              <a:t>In this data analysis project, we aim to analyze Bollywood movies released between the years 1998 and 2024 to gain insights into various aspects such as genre trends, box office performance, audience reception, and cultural impact</a:t>
            </a:r>
          </a:p>
          <a:p>
            <a:endParaRPr lang="en-US" dirty="0"/>
          </a:p>
          <a:p>
            <a:r>
              <a:rPr lang="en-US" dirty="0"/>
              <a:t> Data Collection and Preparation</a:t>
            </a:r>
          </a:p>
          <a:p>
            <a:r>
              <a:rPr lang="en-US" dirty="0"/>
              <a:t>We will collect data from reputable sources such as IMDb, Box Office Mojo, and Bollywood databases. The dataset will include information on movie titles, release years, genres, box office revenues, ratings, and reviews. Data cleaning will involve handling missing values, outliers, and ensuring consistency across variables.</a:t>
            </a:r>
          </a:p>
          <a:p>
            <a:endParaRPr lang="en-US" dirty="0"/>
          </a:p>
          <a:p>
            <a:r>
              <a:rPr lang="en-US" dirty="0"/>
              <a:t>Descriptive Statistics</a:t>
            </a:r>
          </a:p>
          <a:p>
            <a:r>
              <a:rPr lang="en-US" dirty="0"/>
              <a:t>We will compute summary statistics to understand the distribution of movie releases over the selected years, average box office revenues, and other key metrics. Visualization techniques will be employed to identify trends and patterns in the data.</a:t>
            </a:r>
          </a:p>
          <a:p>
            <a:endParaRPr lang="en-US" dirty="0"/>
          </a:p>
          <a:p>
            <a:r>
              <a:rPr lang="en-US" dirty="0"/>
              <a:t> Genre Analysis</a:t>
            </a:r>
          </a:p>
          <a:p>
            <a:r>
              <a:rPr lang="en-US" dirty="0"/>
              <a:t>Classification of movies by genre will be conducted, and the frequency distribution of genres over the years will be analyzed. We will explore the popularity of different genres across decades and identify any emerging trends</a:t>
            </a:r>
          </a:p>
          <a:p>
            <a:endParaRPr lang="en-US" dirty="0"/>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F1C2-D0E5-4610-36FC-92A6799ADEE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6539ABA-3FE4-BB2D-2DE9-9E5032C740FB}"/>
              </a:ext>
            </a:extLst>
          </p:cNvPr>
          <p:cNvSpPr>
            <a:spLocks noGrp="1"/>
          </p:cNvSpPr>
          <p:nvPr>
            <p:ph type="body" idx="1"/>
          </p:nvPr>
        </p:nvSpPr>
        <p:spPr>
          <a:xfrm>
            <a:off x="609600" y="1577340"/>
            <a:ext cx="10972800" cy="4431983"/>
          </a:xfrm>
        </p:spPr>
        <p:txBody>
          <a:bodyPr/>
          <a:lstStyle/>
          <a:p>
            <a:endParaRPr lang="en-US" dirty="0"/>
          </a:p>
          <a:p>
            <a:endParaRPr lang="en-US" dirty="0"/>
          </a:p>
          <a:p>
            <a:r>
              <a:rPr lang="en-US" dirty="0"/>
              <a:t> Box Office Performance Analysis</a:t>
            </a:r>
          </a:p>
          <a:p>
            <a:r>
              <a:rPr lang="en-US" dirty="0"/>
              <a:t>Analysis of box office revenue trends over the years will be performed to understand the overall performance of Bollywood movies. We will identify top-grossing movies and analyze the factors contributing to their success.</a:t>
            </a:r>
          </a:p>
          <a:p>
            <a:endParaRPr lang="en-US" dirty="0"/>
          </a:p>
          <a:p>
            <a:r>
              <a:rPr lang="en-US" dirty="0"/>
              <a:t> Audience Reception Analysis</a:t>
            </a:r>
          </a:p>
          <a:p>
            <a:r>
              <a:rPr lang="en-US" dirty="0"/>
              <a:t>We will conduct sentiment analysis of audience reviews to gauge audience perception of Bollywood movies. Correlation analysis between box office success and audience ratings will be performed to understand the relationship between critical acclaim and commercial success.</a:t>
            </a:r>
          </a:p>
          <a:p>
            <a:endParaRPr lang="en-US" dirty="0"/>
          </a:p>
          <a:p>
            <a:r>
              <a:rPr lang="en-US" dirty="0"/>
              <a:t> Cultural and Social Impact Analysis</a:t>
            </a:r>
          </a:p>
          <a:p>
            <a:r>
              <a:rPr lang="en-US" dirty="0"/>
              <a:t>Examination of movies with significant cultural impact will be conducted to understand their influence on society. We will analyze societal themes portrayed in Bollywood movies and assess their contribution to cultural discourse.</a:t>
            </a:r>
          </a:p>
          <a:p>
            <a:endParaRPr lang="en-US" dirty="0"/>
          </a:p>
          <a:p>
            <a:endParaRPr lang="en-US" dirty="0"/>
          </a:p>
        </p:txBody>
      </p:sp>
    </p:spTree>
    <p:extLst>
      <p:ext uri="{BB962C8B-B14F-4D97-AF65-F5344CB8AC3E}">
        <p14:creationId xmlns:p14="http://schemas.microsoft.com/office/powerpoint/2010/main" val="50587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SSYSTEM APPROACH ;</a:t>
            </a:r>
            <a:endParaRPr sz="4250" dirty="0"/>
          </a:p>
        </p:txBody>
      </p:sp>
      <p:sp>
        <p:nvSpPr>
          <p:cNvPr id="11" name="Text Placeholder 10">
            <a:extLst>
              <a:ext uri="{FF2B5EF4-FFF2-40B4-BE49-F238E27FC236}">
                <a16:creationId xmlns:a16="http://schemas.microsoft.com/office/drawing/2014/main" id="{F088AFAB-B639-13C6-E2E9-71886B8F4227}"/>
              </a:ext>
            </a:extLst>
          </p:cNvPr>
          <p:cNvSpPr>
            <a:spLocks noGrp="1"/>
          </p:cNvSpPr>
          <p:nvPr>
            <p:ph type="body" idx="1"/>
          </p:nvPr>
        </p:nvSpPr>
        <p:spPr>
          <a:xfrm>
            <a:off x="609600" y="1577339"/>
            <a:ext cx="11049000" cy="4708981"/>
          </a:xfrm>
        </p:spPr>
        <p:txBody>
          <a:bodyPr/>
          <a:lstStyle/>
          <a:p>
            <a:r>
              <a:rPr lang="en-US" dirty="0"/>
              <a:t>Applying a systems approach to a data analysis project on Bollywood movies released between 1998-2024 involves considering the project as a complex system with interconnected components. Here's how we can break down the project using a systems approach</a:t>
            </a:r>
          </a:p>
          <a:p>
            <a:endParaRPr lang="en-US" dirty="0"/>
          </a:p>
          <a:p>
            <a:r>
              <a:rPr lang="en-US" dirty="0"/>
              <a:t> System Identification</a:t>
            </a:r>
          </a:p>
          <a:p>
            <a:r>
              <a:rPr lang="en-US" dirty="0"/>
              <a:t>Identify the system boundaries, components, and interrelationships involved in analyzing Bollywood movies within the specified timeframe.</a:t>
            </a:r>
          </a:p>
          <a:p>
            <a:endParaRPr lang="en-US" dirty="0"/>
          </a:p>
          <a:p>
            <a:r>
              <a:rPr lang="en-US" dirty="0"/>
              <a:t> Goal Definition</a:t>
            </a:r>
          </a:p>
          <a:p>
            <a:r>
              <a:rPr lang="en-US" dirty="0"/>
              <a:t>Define the overarching goal of the analysis, such as understanding the trends, patterns, and impact of Bollywood movies released between 1998-2024 on various aspects like audience reception, cultural influence, and box office performance.</a:t>
            </a:r>
          </a:p>
          <a:p>
            <a:endParaRPr lang="en-US" dirty="0"/>
          </a:p>
          <a:p>
            <a:r>
              <a:rPr lang="en-US" dirty="0"/>
              <a:t> Inputs</a:t>
            </a:r>
          </a:p>
          <a:p>
            <a:r>
              <a:rPr lang="en-US" dirty="0"/>
              <a:t>   *Data sources: IMDb, Box Office Mojo, Bollywood databases.</a:t>
            </a:r>
          </a:p>
          <a:p>
            <a:r>
              <a:rPr lang="en-US" dirty="0"/>
              <a:t>  *Dataset: Information on movie titles, release years, genres, box office revenues, ratings, and reviews.</a:t>
            </a: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ALGORITHIM &amp; DEVELOMENT</a:t>
            </a:r>
            <a:endParaRPr sz="4250" dirty="0"/>
          </a:p>
        </p:txBody>
      </p:sp>
      <p:sp>
        <p:nvSpPr>
          <p:cNvPr id="11" name="Text Placeholder 10">
            <a:extLst>
              <a:ext uri="{FF2B5EF4-FFF2-40B4-BE49-F238E27FC236}">
                <a16:creationId xmlns:a16="http://schemas.microsoft.com/office/drawing/2014/main" id="{01EC7FEA-8962-E4ED-BFDF-3E8AF497FBE0}"/>
              </a:ext>
            </a:extLst>
          </p:cNvPr>
          <p:cNvSpPr>
            <a:spLocks noGrp="1"/>
          </p:cNvSpPr>
          <p:nvPr>
            <p:ph type="body" idx="1"/>
          </p:nvPr>
        </p:nvSpPr>
        <p:spPr>
          <a:xfrm>
            <a:off x="609600" y="1056141"/>
            <a:ext cx="11201400" cy="5816977"/>
          </a:xfrm>
        </p:spPr>
        <p:txBody>
          <a:bodyPr/>
          <a:lstStyle/>
          <a:p>
            <a:endParaRPr lang="en-US" dirty="0"/>
          </a:p>
          <a:p>
            <a:endParaRPr lang="en-US" dirty="0"/>
          </a:p>
          <a:p>
            <a:r>
              <a:rPr lang="en-US" dirty="0"/>
              <a:t> Algorithm and Development for Data Analysis Project on Bollywood Movies Released Between 1998-2024:</a:t>
            </a:r>
          </a:p>
          <a:p>
            <a:endParaRPr lang="en-US" dirty="0"/>
          </a:p>
          <a:p>
            <a:r>
              <a:rPr lang="en-US" dirty="0"/>
              <a:t> Data Collection:</a:t>
            </a:r>
          </a:p>
          <a:p>
            <a:r>
              <a:rPr lang="en-US" dirty="0"/>
              <a:t>    **Sources:** Gather data from IMDb, Box Office Mojo, and Bollywood databases.</a:t>
            </a:r>
          </a:p>
          <a:p>
            <a:r>
              <a:rPr lang="en-US" dirty="0"/>
              <a:t>    **APIs or Web Scraping:** Utilize APIs or web scraping techniques to extract movie-related data.</a:t>
            </a:r>
          </a:p>
          <a:p>
            <a:r>
              <a:rPr lang="en-US" dirty="0"/>
              <a:t>    **Database Integration:** Store the collected data in a suitable database for easy access and manipulation.</a:t>
            </a:r>
          </a:p>
          <a:p>
            <a:endParaRPr lang="en-US" dirty="0"/>
          </a:p>
          <a:p>
            <a:r>
              <a:rPr lang="en-US" dirty="0"/>
              <a:t>Cleaning and Preprocessing:</a:t>
            </a:r>
          </a:p>
          <a:p>
            <a:r>
              <a:rPr lang="en-US" dirty="0"/>
              <a:t>    **Handling Missing Values:** Identify and handle missing values in the dataset.</a:t>
            </a:r>
          </a:p>
          <a:p>
            <a:r>
              <a:rPr lang="en-US" dirty="0"/>
              <a:t>    **Outlier Detection:** Detect and handle outliers, especially in numerical features like box office revenue.</a:t>
            </a:r>
          </a:p>
          <a:p>
            <a:r>
              <a:rPr lang="en-US" dirty="0"/>
              <a:t>    **Data Transformation:** Transform categorical variables (e.g., genre) into a format suitable for analysis.</a:t>
            </a:r>
          </a:p>
          <a:p>
            <a:endParaRPr lang="en-US" dirty="0"/>
          </a:p>
          <a:p>
            <a:r>
              <a:rPr lang="en-US" dirty="0"/>
              <a:t>Exploratory Data Analysis (EDA):</a:t>
            </a:r>
          </a:p>
          <a:p>
            <a:r>
              <a:rPr lang="en-US" dirty="0"/>
              <a:t>   **Descriptive Statistics:** Compute summary statistics to understand the distribution of key variables.</a:t>
            </a:r>
          </a:p>
          <a:p>
            <a:r>
              <a:rPr lang="en-US" dirty="0"/>
              <a:t>    **Visualization:** Create visualizations such as histograms, box plots, and scatter plots to explore relationships between variables.</a:t>
            </a:r>
          </a:p>
          <a:p>
            <a:r>
              <a:rPr lang="en-US" dirty="0"/>
              <a:t>    **Temporal Analysis:** Analyze trends over time by plotting movie releases, box office revenue, and ratings against release year.</a:t>
            </a: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2" cstate="print"/>
          <a:stretch>
            <a:fillRect/>
          </a:stretch>
        </p:blipFill>
        <p:spPr>
          <a:xfrm>
            <a:off x="687453" y="6621781"/>
            <a:ext cx="2131947" cy="457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2A5C-D16A-470E-1997-22E16E0F1355}"/>
              </a:ext>
            </a:extLst>
          </p:cNvPr>
          <p:cNvSpPr>
            <a:spLocks noGrp="1"/>
          </p:cNvSpPr>
          <p:nvPr>
            <p:ph type="title"/>
          </p:nvPr>
        </p:nvSpPr>
        <p:spPr>
          <a:xfrm>
            <a:off x="755332" y="385444"/>
            <a:ext cx="10681335" cy="738664"/>
          </a:xfrm>
        </p:spPr>
        <p:txBody>
          <a:bodyPr/>
          <a:lstStyle/>
          <a:p>
            <a:endParaRPr lang="en-IN" dirty="0"/>
          </a:p>
        </p:txBody>
      </p:sp>
      <p:sp>
        <p:nvSpPr>
          <p:cNvPr id="3" name="Text Placeholder 2">
            <a:extLst>
              <a:ext uri="{FF2B5EF4-FFF2-40B4-BE49-F238E27FC236}">
                <a16:creationId xmlns:a16="http://schemas.microsoft.com/office/drawing/2014/main" id="{7B0ACC5B-FE1E-AD1F-E63F-DD6CD1CFD588}"/>
              </a:ext>
            </a:extLst>
          </p:cNvPr>
          <p:cNvSpPr>
            <a:spLocks noGrp="1"/>
          </p:cNvSpPr>
          <p:nvPr>
            <p:ph type="body" idx="1"/>
          </p:nvPr>
        </p:nvSpPr>
        <p:spPr>
          <a:xfrm>
            <a:off x="463867" y="1371600"/>
            <a:ext cx="10972800" cy="2492990"/>
          </a:xfrm>
        </p:spPr>
        <p:txBody>
          <a:bodyPr/>
          <a:lstStyle/>
          <a:p>
            <a:r>
              <a:rPr lang="en-US" dirty="0"/>
              <a:t>-</a:t>
            </a:r>
          </a:p>
          <a:p>
            <a:r>
              <a:rPr lang="en-US" dirty="0"/>
              <a:t>Development Tools:</a:t>
            </a:r>
          </a:p>
          <a:p>
            <a:r>
              <a:rPr lang="en-US" dirty="0"/>
              <a:t>- Programming Languages: Python for data analysis, visualization, and machine learning.</a:t>
            </a:r>
          </a:p>
          <a:p>
            <a:r>
              <a:rPr lang="en-US" dirty="0"/>
              <a:t>- Libraries: Pandas for data manipulation, Matplotlib and Seaborn for visualization, Scikit-learn for machine learning, NLTK or </a:t>
            </a:r>
            <a:r>
              <a:rPr lang="en-US" dirty="0" err="1"/>
              <a:t>SpaCy</a:t>
            </a:r>
            <a:r>
              <a:rPr lang="en-US" dirty="0"/>
              <a:t> for NLP tasks.</a:t>
            </a:r>
          </a:p>
          <a:p>
            <a:r>
              <a:rPr lang="en-US" dirty="0"/>
              <a:t>- Development Environment: </a:t>
            </a:r>
            <a:r>
              <a:rPr lang="en-US" dirty="0" err="1"/>
              <a:t>Jupyter</a:t>
            </a:r>
            <a:r>
              <a:rPr lang="en-US" dirty="0"/>
              <a:t> Notebook or Google </a:t>
            </a:r>
            <a:r>
              <a:rPr lang="en-US" dirty="0" err="1"/>
              <a:t>Colab</a:t>
            </a:r>
            <a:r>
              <a:rPr lang="en-US" dirty="0"/>
              <a:t> for interactive development and documentation.</a:t>
            </a:r>
          </a:p>
          <a:p>
            <a:endParaRPr lang="en-US" dirty="0"/>
          </a:p>
          <a:p>
            <a:r>
              <a:rPr lang="en-US" dirty="0"/>
              <a:t>By following these algorithmic steps and utilizing appropriate development tools, you can effectively conduct a data analysis project on Bollywood movies released between 1998-2024 and derive valuable insights from the dataset.</a:t>
            </a:r>
            <a:endParaRPr lang="en-IN" dirty="0"/>
          </a:p>
        </p:txBody>
      </p:sp>
    </p:spTree>
    <p:extLst>
      <p:ext uri="{BB962C8B-B14F-4D97-AF65-F5344CB8AC3E}">
        <p14:creationId xmlns:p14="http://schemas.microsoft.com/office/powerpoint/2010/main" val="364917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IN" sz="3200" spc="25" dirty="0"/>
              <a:t>RESULT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10" name="Picture 9">
            <a:extLst>
              <a:ext uri="{FF2B5EF4-FFF2-40B4-BE49-F238E27FC236}">
                <a16:creationId xmlns:a16="http://schemas.microsoft.com/office/drawing/2014/main" id="{C3F3F853-C131-92C1-4341-7C2113E0CDBB}"/>
              </a:ext>
            </a:extLst>
          </p:cNvPr>
          <p:cNvPicPr>
            <a:picLocks noChangeAspect="1"/>
          </p:cNvPicPr>
          <p:nvPr/>
        </p:nvPicPr>
        <p:blipFill>
          <a:blip r:embed="rId3"/>
          <a:stretch>
            <a:fillRect/>
          </a:stretch>
        </p:blipFill>
        <p:spPr>
          <a:xfrm>
            <a:off x="228600" y="1853364"/>
            <a:ext cx="5573176" cy="4318836"/>
          </a:xfrm>
          <a:prstGeom prst="rect">
            <a:avLst/>
          </a:prstGeom>
        </p:spPr>
      </p:pic>
      <p:pic>
        <p:nvPicPr>
          <p:cNvPr id="12" name="Picture 11">
            <a:extLst>
              <a:ext uri="{FF2B5EF4-FFF2-40B4-BE49-F238E27FC236}">
                <a16:creationId xmlns:a16="http://schemas.microsoft.com/office/drawing/2014/main" id="{EABB27B4-8E2E-2DB3-1A51-29615B89C1C1}"/>
              </a:ext>
            </a:extLst>
          </p:cNvPr>
          <p:cNvPicPr>
            <a:picLocks noChangeAspect="1"/>
          </p:cNvPicPr>
          <p:nvPr/>
        </p:nvPicPr>
        <p:blipFill>
          <a:blip r:embed="rId4"/>
          <a:stretch>
            <a:fillRect/>
          </a:stretch>
        </p:blipFill>
        <p:spPr>
          <a:xfrm>
            <a:off x="6390226" y="2184713"/>
            <a:ext cx="5425910" cy="37112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5283-ED19-7CB8-D972-77D5DE3BD590}"/>
              </a:ext>
            </a:extLst>
          </p:cNvPr>
          <p:cNvSpPr>
            <a:spLocks noGrp="1"/>
          </p:cNvSpPr>
          <p:nvPr>
            <p:ph type="title"/>
          </p:nvPr>
        </p:nvSpPr>
        <p:spPr/>
        <p:txBody>
          <a:bodyPr/>
          <a:lstStyle/>
          <a:p>
            <a:r>
              <a:rPr lang="en-IN" dirty="0"/>
              <a:t>CONCLSION;</a:t>
            </a:r>
          </a:p>
        </p:txBody>
      </p:sp>
      <p:sp>
        <p:nvSpPr>
          <p:cNvPr id="3" name="Text Placeholder 2">
            <a:extLst>
              <a:ext uri="{FF2B5EF4-FFF2-40B4-BE49-F238E27FC236}">
                <a16:creationId xmlns:a16="http://schemas.microsoft.com/office/drawing/2014/main" id="{B1AEC7CE-C1CE-83E4-8117-2220B2859B7E}"/>
              </a:ext>
            </a:extLst>
          </p:cNvPr>
          <p:cNvSpPr>
            <a:spLocks noGrp="1"/>
          </p:cNvSpPr>
          <p:nvPr>
            <p:ph type="body" idx="1"/>
          </p:nvPr>
        </p:nvSpPr>
        <p:spPr>
          <a:xfrm>
            <a:off x="609600" y="1577340"/>
            <a:ext cx="10972800" cy="5262979"/>
          </a:xfrm>
        </p:spPr>
        <p:txBody>
          <a:bodyPr/>
          <a:lstStyle/>
          <a:p>
            <a:endParaRPr lang="en-US" dirty="0"/>
          </a:p>
          <a:p>
            <a:r>
              <a:rPr lang="en-US" dirty="0"/>
              <a:t>In conclusion, the data analysis project on Bollywood movies released between 1998-2024 has provided valuable insights into various aspects of the industry. Through comprehensive data collection, preprocessing, analysis, and modeling, we have gained a deeper understanding of trends, patterns, and influences within the Bollywood film landscape.</a:t>
            </a:r>
          </a:p>
          <a:p>
            <a:endParaRPr lang="en-US" dirty="0"/>
          </a:p>
          <a:p>
            <a:r>
              <a:rPr lang="en-US" dirty="0" err="1"/>
              <a:t>boxTrends</a:t>
            </a:r>
            <a:r>
              <a:rPr lang="en-US" dirty="0"/>
              <a:t>:** The analysis revealed shifting preferences in movie genres over the years, with certain genres gaining prominence while others declined in popularity.</a:t>
            </a:r>
          </a:p>
          <a:p>
            <a:r>
              <a:rPr lang="en-US" dirty="0"/>
              <a:t>  </a:t>
            </a:r>
          </a:p>
          <a:p>
            <a:r>
              <a:rPr lang="en-US" dirty="0"/>
              <a:t> BOX Office Performance:** We observed fluctuations in box office revenues, with some years witnessing blockbuster hits while others experienced moderate success.</a:t>
            </a:r>
          </a:p>
          <a:p>
            <a:endParaRPr lang="en-US" dirty="0"/>
          </a:p>
          <a:p>
            <a:r>
              <a:rPr lang="en-US" dirty="0"/>
              <a:t>Audience Reception:** Sentiment analysis of audience reviews highlighted the varying perceptions and preferences among viewers. Positive reviews often correlated with higher box office earnings, indicating the influence of audience reception on movie success.</a:t>
            </a:r>
          </a:p>
          <a:p>
            <a:endParaRPr lang="en-US" dirty="0"/>
          </a:p>
          <a:p>
            <a:r>
              <a:rPr lang="en-US" dirty="0"/>
              <a:t>Cultural Impact:** By examining societal themes portrayed in Bollywood movies, we uncovered insights into the cultural significance and impact of these films on Indian society and beyond.</a:t>
            </a:r>
          </a:p>
          <a:p>
            <a:endParaRPr lang="en-US" dirty="0"/>
          </a:p>
        </p:txBody>
      </p:sp>
    </p:spTree>
    <p:extLst>
      <p:ext uri="{BB962C8B-B14F-4D97-AF65-F5344CB8AC3E}">
        <p14:creationId xmlns:p14="http://schemas.microsoft.com/office/powerpoint/2010/main" val="319990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977</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Times New Roman</vt:lpstr>
      <vt:lpstr>Trebuchet MS</vt:lpstr>
      <vt:lpstr>Office Theme</vt:lpstr>
      <vt:lpstr>PRESENTED BY: Gokula Krishnan N 112721203004 B.Tech chemical ST.PETERS COLLEGE OF ENGINEERING AND TECHNOLOGY </vt:lpstr>
      <vt:lpstr>PROJECT TITLE</vt:lpstr>
      <vt:lpstr>PROPESED SOLUTION ;</vt:lpstr>
      <vt:lpstr>PowerPoint Presentation</vt:lpstr>
      <vt:lpstr>SSYSTEM APPROACH ;</vt:lpstr>
      <vt:lpstr>ALGORITHIM &amp; DEVELOMENT</vt:lpstr>
      <vt:lpstr>PowerPoint Presentation</vt:lpstr>
      <vt:lpstr>RESULT ;</vt:lpstr>
      <vt:lpstr>CONCLSION;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Gokula Krishnan N 112721203004 B.Tech chemical ST.PETERS COLLEGE OF ENGINEERING AND TECHNOLOGY </dc:title>
  <dc:creator>HP</dc:creator>
  <cp:lastModifiedBy>ANANDHAKRISHNAN M</cp:lastModifiedBy>
  <cp:revision>1</cp:revision>
  <dcterms:created xsi:type="dcterms:W3CDTF">2024-04-01T07:58:34Z</dcterms:created>
  <dcterms:modified xsi:type="dcterms:W3CDTF">2024-04-03T10:00:35Z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