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sldIdLst>
    <p:sldId id="256" r:id="rId2"/>
    <p:sldId id="372" r:id="rId3"/>
    <p:sldId id="373" r:id="rId4"/>
    <p:sldId id="374" r:id="rId5"/>
    <p:sldId id="375" r:id="rId6"/>
    <p:sldId id="401" r:id="rId7"/>
    <p:sldId id="376" r:id="rId8"/>
    <p:sldId id="378" r:id="rId9"/>
    <p:sldId id="379" r:id="rId10"/>
    <p:sldId id="380" r:id="rId11"/>
    <p:sldId id="381" r:id="rId12"/>
    <p:sldId id="382" r:id="rId13"/>
    <p:sldId id="322" r:id="rId14"/>
    <p:sldId id="345" r:id="rId15"/>
    <p:sldId id="346" r:id="rId16"/>
    <p:sldId id="347" r:id="rId17"/>
    <p:sldId id="348" r:id="rId18"/>
    <p:sldId id="349" r:id="rId19"/>
    <p:sldId id="351" r:id="rId20"/>
    <p:sldId id="350" r:id="rId21"/>
    <p:sldId id="352" r:id="rId22"/>
    <p:sldId id="353" r:id="rId23"/>
    <p:sldId id="383" r:id="rId24"/>
    <p:sldId id="338" r:id="rId25"/>
    <p:sldId id="355" r:id="rId26"/>
    <p:sldId id="339" r:id="rId27"/>
    <p:sldId id="340" r:id="rId28"/>
    <p:sldId id="341" r:id="rId29"/>
    <p:sldId id="342" r:id="rId30"/>
    <p:sldId id="343" r:id="rId31"/>
    <p:sldId id="356" r:id="rId32"/>
    <p:sldId id="357" r:id="rId33"/>
    <p:sldId id="324" r:id="rId34"/>
    <p:sldId id="325" r:id="rId35"/>
    <p:sldId id="326" r:id="rId36"/>
    <p:sldId id="327" r:id="rId37"/>
    <p:sldId id="330" r:id="rId38"/>
    <p:sldId id="328" r:id="rId39"/>
    <p:sldId id="358" r:id="rId40"/>
    <p:sldId id="360" r:id="rId41"/>
    <p:sldId id="362" r:id="rId42"/>
    <p:sldId id="364" r:id="rId43"/>
    <p:sldId id="384" r:id="rId44"/>
    <p:sldId id="361" r:id="rId45"/>
    <p:sldId id="366" r:id="rId46"/>
    <p:sldId id="367" r:id="rId47"/>
    <p:sldId id="385" r:id="rId48"/>
    <p:sldId id="368" r:id="rId49"/>
    <p:sldId id="369" r:id="rId50"/>
    <p:sldId id="370" r:id="rId51"/>
    <p:sldId id="332" r:id="rId52"/>
    <p:sldId id="386" r:id="rId53"/>
    <p:sldId id="390" r:id="rId54"/>
    <p:sldId id="391" r:id="rId55"/>
    <p:sldId id="398" r:id="rId56"/>
    <p:sldId id="397" r:id="rId57"/>
    <p:sldId id="392" r:id="rId58"/>
    <p:sldId id="393" r:id="rId59"/>
    <p:sldId id="399" r:id="rId60"/>
    <p:sldId id="400" r:id="rId61"/>
    <p:sldId id="387" r:id="rId62"/>
    <p:sldId id="394" r:id="rId63"/>
    <p:sldId id="395" r:id="rId64"/>
    <p:sldId id="396" r:id="rId65"/>
    <p:sldId id="388"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695" autoAdjust="0"/>
    <p:restoredTop sz="94630" autoAdjust="0"/>
  </p:normalViewPr>
  <p:slideViewPr>
    <p:cSldViewPr snapToGrid="0">
      <p:cViewPr varScale="1">
        <p:scale>
          <a:sx n="64" d="100"/>
          <a:sy n="64" d="100"/>
        </p:scale>
        <p:origin x="-684" y="-6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EF5540-8DAF-45E4-A4CA-F737FB1AD9A5}" type="datetimeFigureOut">
              <a:rPr lang="en-IN" smtClean="0"/>
              <a:pPr/>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89543E-4B1A-498B-86C5-92023CEAF968}" type="slidenum">
              <a:rPr lang="en-IN" smtClean="0"/>
              <a:pPr/>
              <a:t>‹#›</a:t>
            </a:fld>
            <a:endParaRPr lang="en-IN"/>
          </a:p>
        </p:txBody>
      </p:sp>
    </p:spTree>
    <p:extLst>
      <p:ext uri="{BB962C8B-B14F-4D97-AF65-F5344CB8AC3E}">
        <p14:creationId xmlns:p14="http://schemas.microsoft.com/office/powerpoint/2010/main" xmlns="" val="942458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font-weight:bold</a:t>
            </a:r>
            <a:r>
              <a:rPr lang="en-IN" dirty="0" smtClean="0"/>
              <a:t>;</a:t>
            </a:r>
            <a:endParaRPr lang="en-IN" dirty="0"/>
          </a:p>
        </p:txBody>
      </p:sp>
      <p:sp>
        <p:nvSpPr>
          <p:cNvPr id="4" name="Slide Number Placeholder 3"/>
          <p:cNvSpPr>
            <a:spLocks noGrp="1"/>
          </p:cNvSpPr>
          <p:nvPr>
            <p:ph type="sldNum" sz="quarter" idx="10"/>
          </p:nvPr>
        </p:nvSpPr>
        <p:spPr/>
        <p:txBody>
          <a:bodyPr/>
          <a:lstStyle/>
          <a:p>
            <a:fld id="{D789543E-4B1A-498B-86C5-92023CEAF968}" type="slidenum">
              <a:rPr lang="en-IN" smtClean="0"/>
              <a:pPr/>
              <a:t>3</a:t>
            </a:fld>
            <a:endParaRPr lang="en-IN"/>
          </a:p>
        </p:txBody>
      </p:sp>
    </p:spTree>
    <p:extLst>
      <p:ext uri="{BB962C8B-B14F-4D97-AF65-F5344CB8AC3E}">
        <p14:creationId xmlns:p14="http://schemas.microsoft.com/office/powerpoint/2010/main" xmlns="" val="269529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LESS – Leaner </a:t>
            </a:r>
            <a:r>
              <a:rPr lang="en-GB" smtClean="0"/>
              <a:t>Style</a:t>
            </a:r>
            <a:r>
              <a:rPr lang="en-GB" baseline="0" smtClean="0"/>
              <a:t> Sheets</a:t>
            </a:r>
            <a:endParaRPr lang="en-GB" dirty="0" smtClean="0"/>
          </a:p>
          <a:p>
            <a:r>
              <a:rPr lang="en-GB" dirty="0" smtClean="0"/>
              <a:t>SASS – </a:t>
            </a:r>
            <a:r>
              <a:rPr lang="en-GB" dirty="0" err="1" smtClean="0"/>
              <a:t>Syntatically</a:t>
            </a:r>
            <a:r>
              <a:rPr lang="en-GB" dirty="0" smtClean="0"/>
              <a:t> </a:t>
            </a:r>
            <a:r>
              <a:rPr lang="en-GB" dirty="0" err="1" smtClean="0"/>
              <a:t>Awsesome</a:t>
            </a:r>
            <a:r>
              <a:rPr lang="en-GB" dirty="0" smtClean="0"/>
              <a:t> Style Sheets</a:t>
            </a:r>
            <a:endParaRPr lang="en-IN" dirty="0"/>
          </a:p>
        </p:txBody>
      </p:sp>
      <p:sp>
        <p:nvSpPr>
          <p:cNvPr id="4" name="Slide Number Placeholder 3"/>
          <p:cNvSpPr>
            <a:spLocks noGrp="1"/>
          </p:cNvSpPr>
          <p:nvPr>
            <p:ph type="sldNum" sz="quarter" idx="10"/>
          </p:nvPr>
        </p:nvSpPr>
        <p:spPr/>
        <p:txBody>
          <a:bodyPr/>
          <a:lstStyle/>
          <a:p>
            <a:fld id="{D789543E-4B1A-498B-86C5-92023CEAF968}" type="slidenum">
              <a:rPr lang="en-IN" smtClean="0"/>
              <a:pPr/>
              <a:t>65</a:t>
            </a:fld>
            <a:endParaRPr lang="en-IN"/>
          </a:p>
        </p:txBody>
      </p:sp>
    </p:spTree>
    <p:extLst>
      <p:ext uri="{BB962C8B-B14F-4D97-AF65-F5344CB8AC3E}">
        <p14:creationId xmlns:p14="http://schemas.microsoft.com/office/powerpoint/2010/main" xmlns="" val="4273361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8"/>
            <a:ext cx="3308598" cy="292259"/>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2"/>
            <a:ext cx="8534400" cy="259045"/>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endParaRPr lang="en-IN"/>
          </a:p>
        </p:txBody>
      </p:sp>
    </p:spTree>
    <p:extLst>
      <p:ext uri="{BB962C8B-B14F-4D97-AF65-F5344CB8AC3E}">
        <p14:creationId xmlns:p14="http://schemas.microsoft.com/office/powerpoint/2010/main" xmlns="" val="969805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66801" y="393702"/>
            <a:ext cx="3308598" cy="292259"/>
          </a:xfr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9588968" y="1143000"/>
            <a:ext cx="1790234" cy="2692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xmlns="" val="1627827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009996" y="304801"/>
            <a:ext cx="369204" cy="3231654"/>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769566" y="304800"/>
            <a:ext cx="1790234"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xmlns="" val="2989382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2" y="393702"/>
            <a:ext cx="5084725" cy="426142"/>
          </a:xfrm>
        </p:spPr>
        <p:txBody>
          <a:bodyPr/>
          <a:lstStyle>
            <a:lvl1pPr>
              <a:defRPr sz="2800">
                <a:solidFill>
                  <a:schemeClr val="tx1"/>
                </a:solidFill>
              </a:defRPr>
            </a:lvl1pPr>
          </a:lstStyle>
          <a:p>
            <a:r>
              <a:rPr lang="en-US"/>
              <a:t>Click to edit Master title style</a:t>
            </a:r>
            <a:endParaRPr lang="en-IN"/>
          </a:p>
        </p:txBody>
      </p:sp>
      <p:sp>
        <p:nvSpPr>
          <p:cNvPr id="3" name="Content Placeholder 2"/>
          <p:cNvSpPr>
            <a:spLocks noGrp="1"/>
          </p:cNvSpPr>
          <p:nvPr>
            <p:ph idx="1"/>
          </p:nvPr>
        </p:nvSpPr>
        <p:spPr>
          <a:xfrm>
            <a:off x="914400" y="1143000"/>
            <a:ext cx="10464800" cy="1916422"/>
          </a:xfrm>
        </p:spPr>
        <p:txBody>
          <a:bodyPr/>
          <a:lstStyle>
            <a:lvl1pPr>
              <a:defRPr sz="2400" b="0"/>
            </a:lvl1pPr>
            <a:lvl2pPr>
              <a:defRPr sz="2400" b="0"/>
            </a:lvl2pPr>
            <a:lvl3pPr>
              <a:defRPr sz="2400" b="0"/>
            </a:lvl3pPr>
            <a:lvl4pPr>
              <a:defRPr sz="1800" b="0"/>
            </a:lvl4pPr>
            <a:lvl5pPr>
              <a:defRPr sz="18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xmlns="" val="121571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4406903"/>
            <a:ext cx="7187865" cy="452945"/>
          </a:xfrm>
        </p:spPr>
        <p:txBody>
          <a:bodyPr/>
          <a:lstStyle>
            <a:lvl1pPr algn="l">
              <a:defRPr sz="3000" b="1" cap="all"/>
            </a:lvl1pPr>
          </a:lstStyle>
          <a:p>
            <a:r>
              <a:rPr lang="en-US"/>
              <a:t>Click to edit Master title style</a:t>
            </a:r>
            <a:endParaRPr lang="en-IN"/>
          </a:p>
        </p:txBody>
      </p:sp>
      <p:sp>
        <p:nvSpPr>
          <p:cNvPr id="3" name="Text Placeholder 2"/>
          <p:cNvSpPr>
            <a:spLocks noGrp="1"/>
          </p:cNvSpPr>
          <p:nvPr>
            <p:ph type="body" idx="1"/>
          </p:nvPr>
        </p:nvSpPr>
        <p:spPr>
          <a:xfrm>
            <a:off x="963084" y="4182481"/>
            <a:ext cx="10363200" cy="22442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xmlns="" val="1364090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1" y="393702"/>
            <a:ext cx="3308598" cy="292259"/>
          </a:xfrm>
        </p:spPr>
        <p:txBody>
          <a:bodyPr/>
          <a:lstStyle/>
          <a:p>
            <a:r>
              <a:rPr lang="en-US"/>
              <a:t>Click to edit Master title style</a:t>
            </a:r>
            <a:endParaRPr lang="en-IN"/>
          </a:p>
        </p:txBody>
      </p:sp>
      <p:sp>
        <p:nvSpPr>
          <p:cNvPr id="3" name="Content Placeholder 2"/>
          <p:cNvSpPr>
            <a:spLocks noGrp="1"/>
          </p:cNvSpPr>
          <p:nvPr>
            <p:ph sz="half" idx="1"/>
          </p:nvPr>
        </p:nvSpPr>
        <p:spPr>
          <a:xfrm>
            <a:off x="914400" y="1143000"/>
            <a:ext cx="5130800" cy="142705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248400" y="1143000"/>
            <a:ext cx="5130800" cy="142705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xmlns="" val="2620500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40"/>
            <a:ext cx="3308598" cy="292259"/>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915830"/>
            <a:ext cx="5386917" cy="25904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09600" y="2174877"/>
            <a:ext cx="5386917" cy="1250471"/>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9" y="1915830"/>
            <a:ext cx="5389033" cy="25904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69" y="2174877"/>
            <a:ext cx="5389033" cy="1250471"/>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xmlns="" val="70710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1" y="393702"/>
            <a:ext cx="3308598" cy="292259"/>
          </a:xfrm>
        </p:spPr>
        <p:txBody>
          <a:bodyPr/>
          <a:lstStyle/>
          <a:p>
            <a:r>
              <a:rPr lang="en-US"/>
              <a:t>Click to edit Master title style</a:t>
            </a:r>
            <a:endParaRPr lang="en-IN"/>
          </a:p>
        </p:txBody>
      </p:sp>
    </p:spTree>
    <p:extLst>
      <p:ext uri="{BB962C8B-B14F-4D97-AF65-F5344CB8AC3E}">
        <p14:creationId xmlns:p14="http://schemas.microsoft.com/office/powerpoint/2010/main" xmlns="" val="119062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291062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1182980"/>
            <a:ext cx="2778005" cy="252120"/>
          </a:xfrm>
        </p:spPr>
        <p:txBody>
          <a:bodyPr anchor="b"/>
          <a:lstStyle>
            <a:lvl1pPr algn="l">
              <a:defRPr sz="15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1632498"/>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2" y="1435103"/>
            <a:ext cx="4011084" cy="17248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xmlns="" val="3647587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5115218"/>
            <a:ext cx="2778005" cy="252120"/>
          </a:xfrm>
        </p:spPr>
        <p:txBody>
          <a:bodyPr anchor="b"/>
          <a:lstStyle>
            <a:lvl1pPr algn="l">
              <a:defRPr sz="1500" b="1"/>
            </a:lvl1pPr>
          </a:lstStyle>
          <a:p>
            <a:r>
              <a:rPr lang="en-US"/>
              <a:t>Click to edit Master title style</a:t>
            </a:r>
            <a:endParaRPr lang="en-IN"/>
          </a:p>
        </p:txBody>
      </p:sp>
      <p:sp>
        <p:nvSpPr>
          <p:cNvPr id="3" name="Picture Placeholder 2"/>
          <p:cNvSpPr>
            <a:spLocks noGrp="1"/>
          </p:cNvSpPr>
          <p:nvPr>
            <p:ph type="pic" idx="1"/>
          </p:nvPr>
        </p:nvSpPr>
        <p:spPr>
          <a:xfrm>
            <a:off x="2389717" y="612776"/>
            <a:ext cx="7315200" cy="32829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IN" noProof="0"/>
          </a:p>
        </p:txBody>
      </p:sp>
      <p:sp>
        <p:nvSpPr>
          <p:cNvPr id="4" name="Text Placeholder 3"/>
          <p:cNvSpPr>
            <a:spLocks noGrp="1"/>
          </p:cNvSpPr>
          <p:nvPr>
            <p:ph type="body" sz="half" idx="2"/>
          </p:nvPr>
        </p:nvSpPr>
        <p:spPr>
          <a:xfrm>
            <a:off x="2389717" y="5367340"/>
            <a:ext cx="7315200" cy="17248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xmlns="" val="44509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66802" y="393702"/>
            <a:ext cx="602729" cy="292259"/>
          </a:xfrm>
          <a:prstGeom prst="rect">
            <a:avLst/>
          </a:prstGeom>
          <a:noFill/>
          <a:ln w="12700">
            <a:noFill/>
            <a:miter lim="800000"/>
            <a:headEnd/>
            <a:tailEnd/>
          </a:ln>
        </p:spPr>
        <p:txBody>
          <a:bodyPr vert="horz" wrap="none" lIns="63500" tIns="25400" rIns="63500" bIns="25400" numCol="1" anchor="t" anchorCtr="0" compatLnSpc="1">
            <a:prstTxWarp prst="textNoShape">
              <a:avLst/>
            </a:prstTxWarp>
            <a:spAutoFit/>
          </a:bodyPr>
          <a:lstStyle/>
          <a:p>
            <a:pPr lvl="0"/>
            <a:r>
              <a:rPr lang="en-US"/>
              <a:t>Title</a:t>
            </a:r>
          </a:p>
        </p:txBody>
      </p:sp>
      <p:sp>
        <p:nvSpPr>
          <p:cNvPr id="1027" name="Rectangle 5"/>
          <p:cNvSpPr>
            <a:spLocks noGrp="1" noChangeArrowheads="1"/>
          </p:cNvSpPr>
          <p:nvPr>
            <p:ph type="body" idx="1"/>
          </p:nvPr>
        </p:nvSpPr>
        <p:spPr bwMode="auto">
          <a:xfrm>
            <a:off x="914400" y="1143000"/>
            <a:ext cx="10464800" cy="2031838"/>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a:t>This is our 1st Level Bullet</a:t>
            </a:r>
          </a:p>
          <a:p>
            <a:pPr lvl="1"/>
            <a:r>
              <a:rPr lang="en-US"/>
              <a:t>This is our 2nd level bullet</a:t>
            </a:r>
          </a:p>
          <a:p>
            <a:pPr lvl="2"/>
            <a:r>
              <a:rPr lang="en-US"/>
              <a:t>This is our 3rd level bullet</a:t>
            </a:r>
          </a:p>
          <a:p>
            <a:pPr lvl="0"/>
            <a:r>
              <a:rPr lang="en-US"/>
              <a:t>This is our next 1st Level Bullet</a:t>
            </a:r>
          </a:p>
          <a:p>
            <a:pPr lvl="1"/>
            <a:r>
              <a:rPr lang="en-US"/>
              <a:t>This is our 2nd level bullet</a:t>
            </a:r>
          </a:p>
          <a:p>
            <a:pPr lvl="2"/>
            <a:r>
              <a:rPr lang="en-US"/>
              <a:t>This is our 3rd level bullet</a:t>
            </a:r>
          </a:p>
        </p:txBody>
      </p:sp>
      <p:sp>
        <p:nvSpPr>
          <p:cNvPr id="1030" name="Line 6"/>
          <p:cNvSpPr>
            <a:spLocks noChangeShapeType="1"/>
          </p:cNvSpPr>
          <p:nvPr/>
        </p:nvSpPr>
        <p:spPr bwMode="auto">
          <a:xfrm>
            <a:off x="812800" y="990600"/>
            <a:ext cx="10668000" cy="0"/>
          </a:xfrm>
          <a:prstGeom prst="line">
            <a:avLst/>
          </a:prstGeom>
          <a:noFill/>
          <a:ln w="57150" cmpd="thickThin">
            <a:solidFill>
              <a:schemeClr val="tx1"/>
            </a:solidFill>
            <a:round/>
            <a:headEnd/>
            <a:tailEnd/>
          </a:ln>
          <a:effectLst/>
        </p:spPr>
        <p:txBody>
          <a:bodyPr/>
          <a:lstStyle/>
          <a:p>
            <a:pPr>
              <a:defRPr/>
            </a:pPr>
            <a:endParaRPr lang="en-IN" sz="1800"/>
          </a:p>
        </p:txBody>
      </p:sp>
      <p:sp>
        <p:nvSpPr>
          <p:cNvPr id="1031" name="Text Box 7"/>
          <p:cNvSpPr txBox="1">
            <a:spLocks noChangeArrowheads="1"/>
          </p:cNvSpPr>
          <p:nvPr/>
        </p:nvSpPr>
        <p:spPr bwMode="auto">
          <a:xfrm>
            <a:off x="8716435" y="6437313"/>
            <a:ext cx="2967567" cy="366712"/>
          </a:xfrm>
          <a:prstGeom prst="rect">
            <a:avLst/>
          </a:prstGeom>
          <a:noFill/>
          <a:ln w="12700">
            <a:noFill/>
            <a:miter lim="800000"/>
            <a:headEnd/>
            <a:tailEnd/>
          </a:ln>
          <a:effectLst/>
        </p:spPr>
        <p:txBody>
          <a:bodyPr>
            <a:spAutoFit/>
          </a:bodyPr>
          <a:lstStyle/>
          <a:p>
            <a:pPr>
              <a:defRPr/>
            </a:pPr>
            <a:endParaRPr lang="en-US" sz="1800"/>
          </a:p>
        </p:txBody>
      </p:sp>
      <p:pic>
        <p:nvPicPr>
          <p:cNvPr id="7" name="Picture 7"/>
          <p:cNvPicPr>
            <a:picLocks noChangeAspect="1"/>
          </p:cNvPicPr>
          <p:nvPr/>
        </p:nvPicPr>
        <p:blipFill>
          <a:blip r:embed="rId13">
            <a:extLst>
              <a:ext uri="{28A0092B-C50C-407E-A947-70E740481C1C}">
                <a14:useLocalDpi xmlns:a14="http://schemas.microsoft.com/office/drawing/2010/main" xmlns="" val="0"/>
              </a:ext>
            </a:extLst>
          </a:blip>
          <a:srcRect/>
          <a:stretch>
            <a:fillRect/>
          </a:stretch>
        </p:blipFill>
        <p:spPr bwMode="auto">
          <a:xfrm>
            <a:off x="0" y="6019800"/>
            <a:ext cx="121920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79504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lnSpc>
          <a:spcPct val="87000"/>
        </a:lnSpc>
        <a:spcBef>
          <a:spcPct val="0"/>
        </a:spcBef>
        <a:spcAft>
          <a:spcPct val="0"/>
        </a:spcAft>
        <a:defRPr sz="1800" b="1">
          <a:solidFill>
            <a:schemeClr val="tx2"/>
          </a:solidFill>
          <a:latin typeface="+mj-lt"/>
          <a:ea typeface="+mj-ea"/>
          <a:cs typeface="+mj-cs"/>
        </a:defRPr>
      </a:lvl1pPr>
      <a:lvl2pPr algn="l" rtl="0" eaLnBrk="1" fontAlgn="base" hangingPunct="1">
        <a:lnSpc>
          <a:spcPct val="87000"/>
        </a:lnSpc>
        <a:spcBef>
          <a:spcPct val="0"/>
        </a:spcBef>
        <a:spcAft>
          <a:spcPct val="0"/>
        </a:spcAft>
        <a:defRPr sz="1800" b="1">
          <a:solidFill>
            <a:schemeClr val="tx2"/>
          </a:solidFill>
          <a:latin typeface="Arial" charset="0"/>
        </a:defRPr>
      </a:lvl2pPr>
      <a:lvl3pPr algn="l" rtl="0" eaLnBrk="1" fontAlgn="base" hangingPunct="1">
        <a:lnSpc>
          <a:spcPct val="87000"/>
        </a:lnSpc>
        <a:spcBef>
          <a:spcPct val="0"/>
        </a:spcBef>
        <a:spcAft>
          <a:spcPct val="0"/>
        </a:spcAft>
        <a:defRPr sz="1800" b="1">
          <a:solidFill>
            <a:schemeClr val="tx2"/>
          </a:solidFill>
          <a:latin typeface="Arial" charset="0"/>
        </a:defRPr>
      </a:lvl3pPr>
      <a:lvl4pPr algn="l" rtl="0" eaLnBrk="1" fontAlgn="base" hangingPunct="1">
        <a:lnSpc>
          <a:spcPct val="87000"/>
        </a:lnSpc>
        <a:spcBef>
          <a:spcPct val="0"/>
        </a:spcBef>
        <a:spcAft>
          <a:spcPct val="0"/>
        </a:spcAft>
        <a:defRPr sz="1800" b="1">
          <a:solidFill>
            <a:schemeClr val="tx2"/>
          </a:solidFill>
          <a:latin typeface="Arial" charset="0"/>
        </a:defRPr>
      </a:lvl4pPr>
      <a:lvl5pPr algn="l" rtl="0" eaLnBrk="1" fontAlgn="base" hangingPunct="1">
        <a:lnSpc>
          <a:spcPct val="87000"/>
        </a:lnSpc>
        <a:spcBef>
          <a:spcPct val="0"/>
        </a:spcBef>
        <a:spcAft>
          <a:spcPct val="0"/>
        </a:spcAft>
        <a:defRPr sz="1800" b="1">
          <a:solidFill>
            <a:schemeClr val="tx2"/>
          </a:solidFill>
          <a:latin typeface="Arial" charset="0"/>
        </a:defRPr>
      </a:lvl5pPr>
      <a:lvl6pPr marL="342900" algn="l" rtl="0" eaLnBrk="1" fontAlgn="base" hangingPunct="1">
        <a:lnSpc>
          <a:spcPct val="87000"/>
        </a:lnSpc>
        <a:spcBef>
          <a:spcPct val="0"/>
        </a:spcBef>
        <a:spcAft>
          <a:spcPct val="0"/>
        </a:spcAft>
        <a:defRPr sz="1800" b="1">
          <a:solidFill>
            <a:schemeClr val="tx2"/>
          </a:solidFill>
          <a:latin typeface="Arial" charset="0"/>
        </a:defRPr>
      </a:lvl6pPr>
      <a:lvl7pPr marL="685800" algn="l" rtl="0" eaLnBrk="1" fontAlgn="base" hangingPunct="1">
        <a:lnSpc>
          <a:spcPct val="87000"/>
        </a:lnSpc>
        <a:spcBef>
          <a:spcPct val="0"/>
        </a:spcBef>
        <a:spcAft>
          <a:spcPct val="0"/>
        </a:spcAft>
        <a:defRPr sz="1800" b="1">
          <a:solidFill>
            <a:schemeClr val="tx2"/>
          </a:solidFill>
          <a:latin typeface="Arial" charset="0"/>
        </a:defRPr>
      </a:lvl7pPr>
      <a:lvl8pPr marL="1028700" algn="l" rtl="0" eaLnBrk="1" fontAlgn="base" hangingPunct="1">
        <a:lnSpc>
          <a:spcPct val="87000"/>
        </a:lnSpc>
        <a:spcBef>
          <a:spcPct val="0"/>
        </a:spcBef>
        <a:spcAft>
          <a:spcPct val="0"/>
        </a:spcAft>
        <a:defRPr sz="1800" b="1">
          <a:solidFill>
            <a:schemeClr val="tx2"/>
          </a:solidFill>
          <a:latin typeface="Arial" charset="0"/>
        </a:defRPr>
      </a:lvl8pPr>
      <a:lvl9pPr marL="1371600" algn="l" rtl="0" eaLnBrk="1" fontAlgn="base" hangingPunct="1">
        <a:lnSpc>
          <a:spcPct val="87000"/>
        </a:lnSpc>
        <a:spcBef>
          <a:spcPct val="0"/>
        </a:spcBef>
        <a:spcAft>
          <a:spcPct val="0"/>
        </a:spcAft>
        <a:defRPr sz="1800" b="1">
          <a:solidFill>
            <a:schemeClr val="tx2"/>
          </a:solidFill>
          <a:latin typeface="Arial" charset="0"/>
        </a:defRPr>
      </a:lvl9pPr>
    </p:titleStyle>
    <p:bodyStyle>
      <a:lvl1pPr marL="152400" indent="-152400" algn="l" rtl="0" eaLnBrk="1" fontAlgn="base" hangingPunct="1">
        <a:lnSpc>
          <a:spcPct val="75000"/>
        </a:lnSpc>
        <a:spcBef>
          <a:spcPct val="65000"/>
        </a:spcBef>
        <a:spcAft>
          <a:spcPct val="0"/>
        </a:spcAft>
        <a:buSzPct val="100000"/>
        <a:buFont typeface="Arial" charset="0"/>
        <a:buChar char="•"/>
        <a:defRPr sz="1800" b="1">
          <a:solidFill>
            <a:schemeClr val="tx1"/>
          </a:solidFill>
          <a:latin typeface="+mn-lt"/>
          <a:ea typeface="+mn-ea"/>
          <a:cs typeface="+mn-cs"/>
        </a:defRPr>
      </a:lvl1pPr>
      <a:lvl2pPr marL="514350" indent="-142875" algn="l" rtl="0" eaLnBrk="1" fontAlgn="base" hangingPunct="1">
        <a:lnSpc>
          <a:spcPct val="85000"/>
        </a:lnSpc>
        <a:spcBef>
          <a:spcPct val="40000"/>
        </a:spcBef>
        <a:spcAft>
          <a:spcPct val="0"/>
        </a:spcAft>
        <a:buSzPct val="100000"/>
        <a:buFont typeface="Courier New" pitchFamily="49" charset="0"/>
        <a:buChar char="o"/>
        <a:defRPr sz="1800" b="1">
          <a:solidFill>
            <a:schemeClr val="tx1"/>
          </a:solidFill>
          <a:latin typeface="+mn-lt"/>
        </a:defRPr>
      </a:lvl2pPr>
      <a:lvl3pPr marL="942975" indent="-257175" algn="l" rtl="0" eaLnBrk="1" fontAlgn="base" hangingPunct="1">
        <a:lnSpc>
          <a:spcPct val="85000"/>
        </a:lnSpc>
        <a:spcBef>
          <a:spcPct val="40000"/>
        </a:spcBef>
        <a:spcAft>
          <a:spcPct val="0"/>
        </a:spcAft>
        <a:buSzPct val="100000"/>
        <a:buFont typeface="Wingdings" pitchFamily="2" charset="2"/>
        <a:buChar char="Ø"/>
        <a:defRPr sz="1800" b="1">
          <a:solidFill>
            <a:schemeClr val="tx1"/>
          </a:solidFill>
          <a:latin typeface="+mn-lt"/>
        </a:defRPr>
      </a:lvl3pPr>
      <a:lvl4pPr marL="1285875" indent="-257175" algn="l" rtl="0" eaLnBrk="1" fontAlgn="base" hangingPunct="1">
        <a:spcBef>
          <a:spcPct val="20000"/>
        </a:spcBef>
        <a:spcAft>
          <a:spcPct val="0"/>
        </a:spcAft>
        <a:buChar char="–"/>
        <a:defRPr sz="1500">
          <a:solidFill>
            <a:schemeClr val="tx1"/>
          </a:solidFill>
          <a:latin typeface="Times New Roman" charset="0"/>
        </a:defRPr>
      </a:lvl4pPr>
      <a:lvl5pPr marL="1628775" indent="-257175" algn="l" rtl="0" eaLnBrk="1" fontAlgn="base" hangingPunct="1">
        <a:spcBef>
          <a:spcPct val="20000"/>
        </a:spcBef>
        <a:spcAft>
          <a:spcPct val="0"/>
        </a:spcAft>
        <a:buChar char="»"/>
        <a:defRPr sz="1500">
          <a:solidFill>
            <a:schemeClr val="tx1"/>
          </a:solidFill>
          <a:latin typeface="Times New Roman" charset="0"/>
        </a:defRPr>
      </a:lvl5pPr>
      <a:lvl6pPr marL="1971675" indent="-257175" algn="l" rtl="0" eaLnBrk="1" fontAlgn="base" hangingPunct="1">
        <a:spcBef>
          <a:spcPct val="20000"/>
        </a:spcBef>
        <a:spcAft>
          <a:spcPct val="0"/>
        </a:spcAft>
        <a:buChar char="»"/>
        <a:defRPr sz="1500">
          <a:solidFill>
            <a:schemeClr val="tx1"/>
          </a:solidFill>
          <a:latin typeface="Times New Roman" charset="0"/>
        </a:defRPr>
      </a:lvl6pPr>
      <a:lvl7pPr marL="2314575" indent="-257175" algn="l" rtl="0" eaLnBrk="1" fontAlgn="base" hangingPunct="1">
        <a:spcBef>
          <a:spcPct val="20000"/>
        </a:spcBef>
        <a:spcAft>
          <a:spcPct val="0"/>
        </a:spcAft>
        <a:buChar char="»"/>
        <a:defRPr sz="1500">
          <a:solidFill>
            <a:schemeClr val="tx1"/>
          </a:solidFill>
          <a:latin typeface="Times New Roman" charset="0"/>
        </a:defRPr>
      </a:lvl7pPr>
      <a:lvl8pPr marL="2657475" indent="-257175" algn="l" rtl="0" eaLnBrk="1" fontAlgn="base" hangingPunct="1">
        <a:spcBef>
          <a:spcPct val="20000"/>
        </a:spcBef>
        <a:spcAft>
          <a:spcPct val="0"/>
        </a:spcAft>
        <a:buChar char="»"/>
        <a:defRPr sz="1500">
          <a:solidFill>
            <a:schemeClr val="tx1"/>
          </a:solidFill>
          <a:latin typeface="Times New Roman" charset="0"/>
        </a:defRPr>
      </a:lvl8pPr>
      <a:lvl9pPr marL="3000375" indent="-257175" algn="l" rtl="0" eaLnBrk="1" fontAlgn="base" hangingPunct="1">
        <a:spcBef>
          <a:spcPct val="20000"/>
        </a:spcBef>
        <a:spcAft>
          <a:spcPct val="0"/>
        </a:spcAft>
        <a:buChar char="»"/>
        <a:defRPr sz="1500">
          <a:solidFill>
            <a:schemeClr val="tx1"/>
          </a:solidFill>
          <a:latin typeface="Times New Roman" charset="0"/>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62909" y="1038474"/>
            <a:ext cx="4510850" cy="1416863"/>
          </a:xfrm>
        </p:spPr>
        <p:txBody>
          <a:bodyPr/>
          <a:lstStyle/>
          <a:p>
            <a:pPr algn="ctr"/>
            <a:r>
              <a:rPr lang="en-US" sz="5400" dirty="0"/>
              <a:t>Module-2</a:t>
            </a:r>
            <a:br>
              <a:rPr lang="en-US" sz="5400" dirty="0"/>
            </a:br>
            <a:r>
              <a:rPr lang="en-US" sz="4800" dirty="0"/>
              <a:t>Advanced CSS</a:t>
            </a:r>
          </a:p>
        </p:txBody>
      </p:sp>
      <p:pic>
        <p:nvPicPr>
          <p:cNvPr id="1026" name="Picture 2" descr="CSS Hom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60633" y="2879030"/>
            <a:ext cx="4415659" cy="24359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14232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5639364" cy="479747"/>
          </a:xfrm>
        </p:spPr>
        <p:txBody>
          <a:bodyPr/>
          <a:lstStyle/>
          <a:p>
            <a:r>
              <a:rPr lang="en-US" sz="3200" dirty="0"/>
              <a:t>Cascading Style Sheet(CSS)</a:t>
            </a:r>
          </a:p>
        </p:txBody>
      </p:sp>
      <p:sp>
        <p:nvSpPr>
          <p:cNvPr id="3" name="Content Placeholder 2"/>
          <p:cNvSpPr>
            <a:spLocks noGrp="1"/>
          </p:cNvSpPr>
          <p:nvPr>
            <p:ph idx="1"/>
          </p:nvPr>
        </p:nvSpPr>
        <p:spPr>
          <a:xfrm>
            <a:off x="1676400" y="1143000"/>
            <a:ext cx="8991600" cy="3422176"/>
          </a:xfrm>
        </p:spPr>
        <p:txBody>
          <a:bodyPr>
            <a:noAutofit/>
          </a:bodyPr>
          <a:lstStyle/>
          <a:p>
            <a:pPr marL="0" indent="0">
              <a:buNone/>
            </a:pPr>
            <a:r>
              <a:rPr lang="en-IN" b="1" dirty="0">
                <a:solidFill>
                  <a:srgbClr val="0070C0"/>
                </a:solidFill>
                <a:latin typeface="+mj-lt"/>
              </a:rPr>
              <a:t>External CSS: </a:t>
            </a:r>
          </a:p>
          <a:p>
            <a:pPr marL="0" indent="0">
              <a:buNone/>
            </a:pPr>
            <a:r>
              <a:rPr lang="en-US" sz="2000" dirty="0">
                <a:solidFill>
                  <a:srgbClr val="800000"/>
                </a:solidFill>
                <a:latin typeface="Consolas" panose="020B0609020204030204" pitchFamily="49" charset="0"/>
              </a:rPr>
              <a:t>&lt;!DOCTYPE</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html</a:t>
            </a:r>
            <a:r>
              <a:rPr lang="en-US" sz="2000" dirty="0">
                <a:solidFill>
                  <a:srgbClr val="800000"/>
                </a:solidFill>
                <a:latin typeface="Consolas" panose="020B0609020204030204" pitchFamily="49" charset="0"/>
              </a:rPr>
              <a:t>&gt;</a:t>
            </a:r>
            <a:r>
              <a:rPr lang="en-US" sz="2000" dirty="0">
                <a:solidFill>
                  <a:srgbClr val="000000"/>
                </a:solidFill>
                <a:latin typeface="Consolas" panose="020B0609020204030204" pitchFamily="49" charset="0"/>
              </a:rPr>
              <a:t>  </a:t>
            </a:r>
          </a:p>
          <a:p>
            <a:pPr marL="0" indent="0">
              <a:buNone/>
            </a:pPr>
            <a:r>
              <a:rPr lang="en-US" sz="2000" dirty="0">
                <a:solidFill>
                  <a:srgbClr val="800000"/>
                </a:solidFill>
                <a:latin typeface="Consolas" panose="020B0609020204030204" pitchFamily="49" charset="0"/>
              </a:rPr>
              <a:t>&lt;html&gt;</a:t>
            </a:r>
            <a:r>
              <a:rPr lang="en-US" sz="2000" dirty="0">
                <a:solidFill>
                  <a:srgbClr val="000000"/>
                </a:solidFill>
                <a:latin typeface="Consolas" panose="020B0609020204030204" pitchFamily="49" charset="0"/>
              </a:rPr>
              <a:t>  </a:t>
            </a:r>
          </a:p>
          <a:p>
            <a:pPr marL="0" indent="0">
              <a:buNone/>
            </a:pPr>
            <a:r>
              <a:rPr lang="en-US" sz="2000" dirty="0">
                <a:solidFill>
                  <a:srgbClr val="800000"/>
                </a:solidFill>
                <a:latin typeface="Consolas" panose="020B0609020204030204" pitchFamily="49" charset="0"/>
              </a:rPr>
              <a:t>&lt;head&gt;</a:t>
            </a:r>
            <a:r>
              <a:rPr lang="en-US" sz="2000" dirty="0">
                <a:solidFill>
                  <a:srgbClr val="000000"/>
                </a:solidFill>
                <a:latin typeface="Consolas" panose="020B0609020204030204" pitchFamily="49" charset="0"/>
              </a:rPr>
              <a:t>  </a:t>
            </a:r>
          </a:p>
          <a:p>
            <a:pPr marL="0" indent="0">
              <a:buNone/>
            </a:pPr>
            <a:r>
              <a:rPr lang="en-US" sz="2000" dirty="0">
                <a:solidFill>
                  <a:srgbClr val="000000"/>
                </a:solidFill>
                <a:latin typeface="Consolas" panose="020B0609020204030204" pitchFamily="49" charset="0"/>
              </a:rPr>
              <a:t>   </a:t>
            </a:r>
            <a:r>
              <a:rPr lang="en-US" sz="2000" dirty="0">
                <a:solidFill>
                  <a:srgbClr val="800000"/>
                </a:solidFill>
                <a:latin typeface="Consolas" panose="020B0609020204030204" pitchFamily="49" charset="0"/>
              </a:rPr>
              <a:t>&lt;link</a:t>
            </a:r>
            <a:r>
              <a:rPr lang="en-US" sz="2000" dirty="0">
                <a:solidFill>
                  <a:srgbClr val="000000"/>
                </a:solidFill>
                <a:latin typeface="Consolas" panose="020B0609020204030204" pitchFamily="49" charset="0"/>
              </a:rPr>
              <a:t> </a:t>
            </a:r>
            <a:r>
              <a:rPr lang="en-US" sz="2000" dirty="0" err="1">
                <a:solidFill>
                  <a:srgbClr val="FF0000"/>
                </a:solidFill>
                <a:latin typeface="Consolas" panose="020B0609020204030204" pitchFamily="49" charset="0"/>
              </a:rPr>
              <a:t>rel</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"stylesheet"</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type</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"text/</a:t>
            </a:r>
            <a:r>
              <a:rPr lang="en-US" sz="2000" dirty="0" err="1">
                <a:solidFill>
                  <a:srgbClr val="0000FF"/>
                </a:solidFill>
                <a:latin typeface="Consolas" panose="020B0609020204030204" pitchFamily="49" charset="0"/>
              </a:rPr>
              <a:t>css</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err="1">
                <a:solidFill>
                  <a:srgbClr val="FF0000"/>
                </a:solidFill>
                <a:latin typeface="Consolas" panose="020B0609020204030204" pitchFamily="49" charset="0"/>
              </a:rPr>
              <a:t>href</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"mystyle.css"</a:t>
            </a:r>
            <a:r>
              <a:rPr lang="en-US" sz="2000" dirty="0">
                <a:solidFill>
                  <a:srgbClr val="800000"/>
                </a:solidFill>
                <a:latin typeface="Consolas" panose="020B0609020204030204" pitchFamily="49" charset="0"/>
              </a:rPr>
              <a:t>&gt;</a:t>
            </a:r>
            <a:endParaRPr lang="en-US" sz="2000" dirty="0">
              <a:solidFill>
                <a:srgbClr val="000000"/>
              </a:solidFill>
              <a:latin typeface="Consolas" panose="020B0609020204030204" pitchFamily="49" charset="0"/>
            </a:endParaRPr>
          </a:p>
          <a:p>
            <a:pPr marL="0" indent="0">
              <a:buNone/>
            </a:pPr>
            <a:r>
              <a:rPr lang="en-US" sz="2000" dirty="0">
                <a:solidFill>
                  <a:srgbClr val="800000"/>
                </a:solidFill>
                <a:latin typeface="Consolas" panose="020B0609020204030204" pitchFamily="49" charset="0"/>
              </a:rPr>
              <a:t>&lt;/head&gt;</a:t>
            </a:r>
            <a:r>
              <a:rPr lang="en-US" sz="2000" dirty="0">
                <a:solidFill>
                  <a:srgbClr val="000000"/>
                </a:solidFill>
                <a:latin typeface="Consolas" panose="020B0609020204030204" pitchFamily="49" charset="0"/>
              </a:rPr>
              <a:t>  </a:t>
            </a:r>
          </a:p>
          <a:p>
            <a:pPr marL="0" indent="0">
              <a:buNone/>
            </a:pPr>
            <a:r>
              <a:rPr lang="en-US" sz="2000" dirty="0">
                <a:solidFill>
                  <a:srgbClr val="800000"/>
                </a:solidFill>
                <a:latin typeface="Consolas" panose="020B0609020204030204" pitchFamily="49" charset="0"/>
              </a:rPr>
              <a:t>&lt;body&gt;</a:t>
            </a:r>
            <a:r>
              <a:rPr lang="en-US" sz="2000" dirty="0">
                <a:solidFill>
                  <a:srgbClr val="000000"/>
                </a:solidFill>
                <a:latin typeface="Consolas" panose="020B0609020204030204" pitchFamily="49" charset="0"/>
              </a:rPr>
              <a:t>  </a:t>
            </a:r>
          </a:p>
          <a:p>
            <a:pPr marL="0" indent="0">
              <a:buNone/>
            </a:pPr>
            <a:r>
              <a:rPr lang="en-US" sz="2000" dirty="0">
                <a:solidFill>
                  <a:srgbClr val="800000"/>
                </a:solidFill>
                <a:latin typeface="Consolas" panose="020B0609020204030204" pitchFamily="49" charset="0"/>
              </a:rPr>
              <a:t>&lt;h1&gt;</a:t>
            </a:r>
            <a:r>
              <a:rPr lang="en-US" sz="2000" dirty="0">
                <a:solidFill>
                  <a:srgbClr val="000000"/>
                </a:solidFill>
                <a:latin typeface="Consolas" panose="020B0609020204030204" pitchFamily="49" charset="0"/>
              </a:rPr>
              <a:t>The External style sheet is applied on this heading. </a:t>
            </a:r>
            <a:r>
              <a:rPr lang="en-US" sz="2000" dirty="0">
                <a:solidFill>
                  <a:srgbClr val="800000"/>
                </a:solidFill>
                <a:latin typeface="Consolas" panose="020B0609020204030204" pitchFamily="49" charset="0"/>
              </a:rPr>
              <a:t>&lt;/h1&gt;</a:t>
            </a:r>
            <a:r>
              <a:rPr lang="en-US" sz="2000" dirty="0">
                <a:solidFill>
                  <a:srgbClr val="000000"/>
                </a:solidFill>
                <a:latin typeface="Consolas" panose="020B0609020204030204" pitchFamily="49" charset="0"/>
              </a:rPr>
              <a:t>  </a:t>
            </a:r>
          </a:p>
          <a:p>
            <a:pPr marL="0" indent="0">
              <a:buNone/>
            </a:pPr>
            <a:r>
              <a:rPr lang="en-US" sz="2000" dirty="0">
                <a:solidFill>
                  <a:srgbClr val="800000"/>
                </a:solidFill>
                <a:latin typeface="Consolas" panose="020B0609020204030204" pitchFamily="49" charset="0"/>
              </a:rPr>
              <a:t>&lt;p&gt;</a:t>
            </a:r>
            <a:r>
              <a:rPr lang="en-US" sz="2000" dirty="0">
                <a:solidFill>
                  <a:srgbClr val="000000"/>
                </a:solidFill>
                <a:latin typeface="Consolas" panose="020B0609020204030204" pitchFamily="49" charset="0"/>
              </a:rPr>
              <a:t>This paragraph will not be affected.</a:t>
            </a:r>
            <a:r>
              <a:rPr lang="en-US" sz="2000" dirty="0">
                <a:solidFill>
                  <a:srgbClr val="800000"/>
                </a:solidFill>
                <a:latin typeface="Consolas" panose="020B0609020204030204" pitchFamily="49" charset="0"/>
              </a:rPr>
              <a:t>&lt;/p&gt;</a:t>
            </a:r>
            <a:r>
              <a:rPr lang="en-US" sz="2000" dirty="0">
                <a:solidFill>
                  <a:srgbClr val="000000"/>
                </a:solidFill>
                <a:latin typeface="Consolas" panose="020B0609020204030204" pitchFamily="49" charset="0"/>
              </a:rPr>
              <a:t>  </a:t>
            </a:r>
          </a:p>
          <a:p>
            <a:pPr marL="0" indent="0">
              <a:buNone/>
            </a:pPr>
            <a:r>
              <a:rPr lang="en-US" sz="2000" dirty="0">
                <a:solidFill>
                  <a:srgbClr val="800000"/>
                </a:solidFill>
                <a:latin typeface="Consolas" panose="020B0609020204030204" pitchFamily="49" charset="0"/>
              </a:rPr>
              <a:t>&lt;/body&gt;</a:t>
            </a:r>
            <a:r>
              <a:rPr lang="en-US" sz="2000" dirty="0">
                <a:solidFill>
                  <a:srgbClr val="000000"/>
                </a:solidFill>
                <a:latin typeface="Consolas" panose="020B0609020204030204" pitchFamily="49" charset="0"/>
              </a:rPr>
              <a:t>  </a:t>
            </a:r>
          </a:p>
          <a:p>
            <a:pPr marL="0" indent="0">
              <a:buNone/>
            </a:pPr>
            <a:r>
              <a:rPr lang="en-US" sz="2000" dirty="0">
                <a:solidFill>
                  <a:srgbClr val="800000"/>
                </a:solidFill>
                <a:latin typeface="Consolas" panose="020B0609020204030204" pitchFamily="49" charset="0"/>
              </a:rPr>
              <a:t>&lt;/html&gt;</a:t>
            </a:r>
            <a:r>
              <a:rPr lang="en-US" sz="2000" dirty="0">
                <a:solidFill>
                  <a:srgbClr val="000000"/>
                </a:solidFill>
                <a:latin typeface="Consolas" panose="020B0609020204030204" pitchFamily="49" charset="0"/>
              </a:rPr>
              <a:t>  </a:t>
            </a:r>
          </a:p>
          <a:p>
            <a:pPr marL="0" indent="0" algn="just">
              <a:buNone/>
            </a:pPr>
            <a:endParaRPr lang="en-US" sz="2000" dirty="0">
              <a:latin typeface="+mj-lt"/>
            </a:endParaRPr>
          </a:p>
          <a:p>
            <a:pPr marL="457200" lvl="1" indent="0">
              <a:buNone/>
            </a:pPr>
            <a:endParaRPr lang="en-US" sz="2000" b="1" dirty="0">
              <a:latin typeface="+mj-lt"/>
            </a:endParaRPr>
          </a:p>
        </p:txBody>
      </p:sp>
      <p:pic>
        <p:nvPicPr>
          <p:cNvPr id="4" name="Picture 3"/>
          <p:cNvPicPr>
            <a:picLocks noChangeAspect="1"/>
          </p:cNvPicPr>
          <p:nvPr/>
        </p:nvPicPr>
        <p:blipFill rotWithShape="1">
          <a:blip r:embed="rId2"/>
          <a:srcRect t="3561" r="33225" b="73284"/>
          <a:stretch/>
        </p:blipFill>
        <p:spPr>
          <a:xfrm>
            <a:off x="4245429" y="5105400"/>
            <a:ext cx="7366863" cy="1436913"/>
          </a:xfrm>
          <a:prstGeom prst="rect">
            <a:avLst/>
          </a:prstGeom>
        </p:spPr>
      </p:pic>
    </p:spTree>
    <p:extLst>
      <p:ext uri="{BB962C8B-B14F-4D97-AF65-F5344CB8AC3E}">
        <p14:creationId xmlns:p14="http://schemas.microsoft.com/office/powerpoint/2010/main" xmlns="" val="9954229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5639364" cy="479747"/>
          </a:xfrm>
        </p:spPr>
        <p:txBody>
          <a:bodyPr/>
          <a:lstStyle/>
          <a:p>
            <a:r>
              <a:rPr lang="en-US" sz="3200" dirty="0"/>
              <a:t>Cascading Style Sheet(CSS)</a:t>
            </a:r>
          </a:p>
        </p:txBody>
      </p:sp>
      <p:sp>
        <p:nvSpPr>
          <p:cNvPr id="3" name="Content Placeholder 2"/>
          <p:cNvSpPr>
            <a:spLocks noGrp="1"/>
          </p:cNvSpPr>
          <p:nvPr>
            <p:ph idx="1"/>
          </p:nvPr>
        </p:nvSpPr>
        <p:spPr>
          <a:xfrm>
            <a:off x="1676400" y="1143000"/>
            <a:ext cx="8534400" cy="3422176"/>
          </a:xfrm>
        </p:spPr>
        <p:txBody>
          <a:bodyPr>
            <a:noAutofit/>
          </a:bodyPr>
          <a:lstStyle/>
          <a:p>
            <a:pPr marL="0" indent="0">
              <a:buNone/>
            </a:pPr>
            <a:r>
              <a:rPr lang="en-IN" b="1" dirty="0">
                <a:solidFill>
                  <a:srgbClr val="0070C0"/>
                </a:solidFill>
                <a:latin typeface="+mj-lt"/>
              </a:rPr>
              <a:t>Comments</a:t>
            </a:r>
          </a:p>
          <a:p>
            <a:pPr algn="just"/>
            <a:r>
              <a:rPr lang="en-US" dirty="0">
                <a:latin typeface="Consolas" panose="020B0609020204030204" pitchFamily="49" charset="0"/>
              </a:rPr>
              <a:t>CSS comments are generally written to explain your code. </a:t>
            </a:r>
          </a:p>
          <a:p>
            <a:pPr algn="just"/>
            <a:r>
              <a:rPr lang="en-US" dirty="0">
                <a:latin typeface="Consolas" panose="020B0609020204030204" pitchFamily="49" charset="0"/>
              </a:rPr>
              <a:t>It is very helpful for the users who reads your code so that they can easily understand the code.</a:t>
            </a:r>
          </a:p>
          <a:p>
            <a:pPr algn="just"/>
            <a:r>
              <a:rPr lang="en-US" dirty="0">
                <a:latin typeface="Consolas" panose="020B0609020204030204" pitchFamily="49" charset="0"/>
              </a:rPr>
              <a:t>Comments are </a:t>
            </a:r>
            <a:r>
              <a:rPr lang="en-US" dirty="0">
                <a:solidFill>
                  <a:srgbClr val="FF0000"/>
                </a:solidFill>
                <a:latin typeface="Consolas" panose="020B0609020204030204" pitchFamily="49" charset="0"/>
              </a:rPr>
              <a:t>ignored by browsers</a:t>
            </a:r>
            <a:r>
              <a:rPr lang="en-US" dirty="0">
                <a:latin typeface="Consolas" panose="020B0609020204030204" pitchFamily="49" charset="0"/>
              </a:rPr>
              <a:t>.</a:t>
            </a:r>
          </a:p>
          <a:p>
            <a:pPr algn="just"/>
            <a:r>
              <a:rPr lang="en-US" dirty="0">
                <a:latin typeface="Consolas" panose="020B0609020204030204" pitchFamily="49" charset="0"/>
              </a:rPr>
              <a:t>Comments are single </a:t>
            </a:r>
            <a:r>
              <a:rPr lang="en-US" dirty="0" smtClean="0">
                <a:latin typeface="Consolas" panose="020B0609020204030204" pitchFamily="49" charset="0"/>
              </a:rPr>
              <a:t>and </a:t>
            </a:r>
            <a:r>
              <a:rPr lang="en-US" dirty="0">
                <a:latin typeface="Consolas" panose="020B0609020204030204" pitchFamily="49" charset="0"/>
              </a:rPr>
              <a:t>multiple lines </a:t>
            </a:r>
            <a:r>
              <a:rPr lang="en-US" dirty="0" smtClean="0">
                <a:latin typeface="Consolas" panose="020B0609020204030204" pitchFamily="49" charset="0"/>
              </a:rPr>
              <a:t>statement, written </a:t>
            </a:r>
            <a:r>
              <a:rPr lang="en-US" dirty="0">
                <a:latin typeface="Consolas" panose="020B0609020204030204" pitchFamily="49" charset="0"/>
              </a:rPr>
              <a:t>within </a:t>
            </a:r>
            <a:r>
              <a:rPr lang="en-US" dirty="0" smtClean="0">
                <a:solidFill>
                  <a:srgbClr val="FF0000"/>
                </a:solidFill>
                <a:latin typeface="Consolas" panose="020B0609020204030204" pitchFamily="49" charset="0"/>
              </a:rPr>
              <a:t>//</a:t>
            </a:r>
            <a:r>
              <a:rPr lang="en-US" dirty="0" smtClean="0">
                <a:latin typeface="Consolas" panose="020B0609020204030204" pitchFamily="49" charset="0"/>
              </a:rPr>
              <a:t> and </a:t>
            </a:r>
            <a:r>
              <a:rPr lang="en-US" dirty="0" smtClean="0">
                <a:solidFill>
                  <a:srgbClr val="FF0000"/>
                </a:solidFill>
                <a:latin typeface="Consolas" panose="020B0609020204030204" pitchFamily="49" charset="0"/>
              </a:rPr>
              <a:t>/*............*/ </a:t>
            </a:r>
            <a:r>
              <a:rPr lang="en-US" dirty="0" smtClean="0">
                <a:latin typeface="Consolas" panose="020B0609020204030204" pitchFamily="49" charset="0"/>
              </a:rPr>
              <a:t>respectively.</a:t>
            </a:r>
            <a:endParaRPr lang="en-US" dirty="0">
              <a:latin typeface="Consolas" panose="020B0609020204030204" pitchFamily="49" charset="0"/>
            </a:endParaRPr>
          </a:p>
          <a:p>
            <a:pPr marL="0" indent="0">
              <a:buNone/>
            </a:pPr>
            <a:endParaRPr lang="en-IN" b="1" dirty="0">
              <a:latin typeface="+mj-lt"/>
            </a:endParaRPr>
          </a:p>
          <a:p>
            <a:pPr marL="457200" lvl="1" indent="0">
              <a:buNone/>
            </a:pPr>
            <a:endParaRPr lang="en-US" sz="2000" b="1" dirty="0">
              <a:latin typeface="+mj-lt"/>
            </a:endParaRPr>
          </a:p>
        </p:txBody>
      </p:sp>
    </p:spTree>
    <p:extLst>
      <p:ext uri="{BB962C8B-B14F-4D97-AF65-F5344CB8AC3E}">
        <p14:creationId xmlns:p14="http://schemas.microsoft.com/office/powerpoint/2010/main" xmlns="" val="30144352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5639364" cy="479747"/>
          </a:xfrm>
        </p:spPr>
        <p:txBody>
          <a:bodyPr/>
          <a:lstStyle/>
          <a:p>
            <a:r>
              <a:rPr lang="en-US" sz="3200" dirty="0"/>
              <a:t>Cascading Style Sheet(CSS)</a:t>
            </a:r>
          </a:p>
        </p:txBody>
      </p:sp>
      <p:sp>
        <p:nvSpPr>
          <p:cNvPr id="3" name="Content Placeholder 2"/>
          <p:cNvSpPr>
            <a:spLocks noGrp="1"/>
          </p:cNvSpPr>
          <p:nvPr>
            <p:ph idx="1"/>
          </p:nvPr>
        </p:nvSpPr>
        <p:spPr>
          <a:xfrm>
            <a:off x="1676400" y="1143000"/>
            <a:ext cx="8534400" cy="3422176"/>
          </a:xfrm>
        </p:spPr>
        <p:txBody>
          <a:bodyPr>
            <a:noAutofit/>
          </a:bodyPr>
          <a:lstStyle/>
          <a:p>
            <a:pPr marL="0" indent="0">
              <a:buNone/>
            </a:pPr>
            <a:r>
              <a:rPr lang="en-IN" b="1" u="sng" dirty="0">
                <a:solidFill>
                  <a:srgbClr val="0070C0"/>
                </a:solidFill>
                <a:latin typeface="+mj-lt"/>
              </a:rPr>
              <a:t>Comments</a:t>
            </a:r>
          </a:p>
          <a:p>
            <a:pPr marL="457200" lvl="1" indent="0">
              <a:buNone/>
            </a:pPr>
            <a:endParaRPr lang="en-US" sz="2000" b="1" dirty="0">
              <a:latin typeface="+mj-lt"/>
            </a:endParaRPr>
          </a:p>
        </p:txBody>
      </p:sp>
      <p:pic>
        <p:nvPicPr>
          <p:cNvPr id="7" name="Picture 6">
            <a:extLst>
              <a:ext uri="{FF2B5EF4-FFF2-40B4-BE49-F238E27FC236}">
                <a16:creationId xmlns="" xmlns:a16="http://schemas.microsoft.com/office/drawing/2014/main" id="{D804999B-5025-0150-9CF1-68485034D398}"/>
              </a:ext>
            </a:extLst>
          </p:cNvPr>
          <p:cNvPicPr>
            <a:picLocks noChangeAspect="1"/>
          </p:cNvPicPr>
          <p:nvPr/>
        </p:nvPicPr>
        <p:blipFill>
          <a:blip r:embed="rId2"/>
          <a:stretch>
            <a:fillRect/>
          </a:stretch>
        </p:blipFill>
        <p:spPr>
          <a:xfrm>
            <a:off x="1905000" y="1682976"/>
            <a:ext cx="4648200" cy="4336824"/>
          </a:xfrm>
          <a:prstGeom prst="rect">
            <a:avLst/>
          </a:prstGeom>
        </p:spPr>
      </p:pic>
      <p:pic>
        <p:nvPicPr>
          <p:cNvPr id="9" name="Picture 8">
            <a:extLst>
              <a:ext uri="{FF2B5EF4-FFF2-40B4-BE49-F238E27FC236}">
                <a16:creationId xmlns="" xmlns:a16="http://schemas.microsoft.com/office/drawing/2014/main" id="{99B1EAEB-E026-1A0D-7EF7-4C0EDD8979CE}"/>
              </a:ext>
            </a:extLst>
          </p:cNvPr>
          <p:cNvPicPr>
            <a:picLocks noChangeAspect="1"/>
          </p:cNvPicPr>
          <p:nvPr/>
        </p:nvPicPr>
        <p:blipFill>
          <a:blip r:embed="rId3"/>
          <a:stretch>
            <a:fillRect/>
          </a:stretch>
        </p:blipFill>
        <p:spPr>
          <a:xfrm>
            <a:off x="5529625" y="5376224"/>
            <a:ext cx="2504351" cy="643576"/>
          </a:xfrm>
          <a:prstGeom prst="rect">
            <a:avLst/>
          </a:prstGeom>
          <a:ln>
            <a:solidFill>
              <a:schemeClr val="tx1"/>
            </a:solidFill>
          </a:ln>
        </p:spPr>
      </p:pic>
    </p:spTree>
    <p:extLst>
      <p:ext uri="{BB962C8B-B14F-4D97-AF65-F5344CB8AC3E}">
        <p14:creationId xmlns:p14="http://schemas.microsoft.com/office/powerpoint/2010/main" xmlns="" val="18564852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2" y="393702"/>
            <a:ext cx="1747273" cy="426142"/>
          </a:xfrm>
        </p:spPr>
        <p:txBody>
          <a:bodyPr/>
          <a:lstStyle/>
          <a:p>
            <a:r>
              <a:rPr lang="en-US" dirty="0"/>
              <a:t>Selectors</a:t>
            </a:r>
            <a:endParaRPr lang="en-IN" dirty="0"/>
          </a:p>
        </p:txBody>
      </p:sp>
      <p:sp>
        <p:nvSpPr>
          <p:cNvPr id="3" name="Content Placeholder 2"/>
          <p:cNvSpPr>
            <a:spLocks noGrp="1"/>
          </p:cNvSpPr>
          <p:nvPr>
            <p:ph idx="1"/>
          </p:nvPr>
        </p:nvSpPr>
        <p:spPr>
          <a:xfrm>
            <a:off x="425297" y="1142999"/>
            <a:ext cx="10877107" cy="4815677"/>
          </a:xfrm>
        </p:spPr>
        <p:txBody>
          <a:bodyPr/>
          <a:lstStyle/>
          <a:p>
            <a:pPr marL="0" indent="0">
              <a:lnSpc>
                <a:spcPct val="100000"/>
              </a:lnSpc>
              <a:buNone/>
            </a:pPr>
            <a:r>
              <a:rPr lang="en-US" dirty="0">
                <a:latin typeface="Calibri" panose="020F0502020204030204" pitchFamily="34" charset="0"/>
                <a:cs typeface="Calibri" panose="020F0502020204030204" pitchFamily="34" charset="0"/>
              </a:rPr>
              <a:t>The selector identifies which element or elements in the HTML document will be affected by the declarations in the rule. They are a pattern that is used by the browser to select the HTML elements that will receive the style.</a:t>
            </a:r>
            <a:endParaRPr lang="en-IN" dirty="0">
              <a:latin typeface="Calibri" panose="020F0502020204030204" pitchFamily="34" charset="0"/>
              <a:cs typeface="Calibri" panose="020F0502020204030204" pitchFamily="34" charset="0"/>
            </a:endParaRPr>
          </a:p>
          <a:p>
            <a:pPr lvl="0">
              <a:lnSpc>
                <a:spcPct val="100000"/>
              </a:lnSpc>
            </a:pPr>
            <a:r>
              <a:rPr lang="en-US" dirty="0">
                <a:solidFill>
                  <a:srgbClr val="FF0000"/>
                </a:solidFill>
                <a:latin typeface="Calibri" panose="020F0502020204030204" pitchFamily="34" charset="0"/>
                <a:cs typeface="Calibri" panose="020F0502020204030204" pitchFamily="34" charset="0"/>
              </a:rPr>
              <a:t>Element Selectors</a:t>
            </a:r>
            <a:endParaRPr lang="en-IN" dirty="0">
              <a:solidFill>
                <a:srgbClr val="FF0000"/>
              </a:solidFill>
              <a:latin typeface="Calibri" panose="020F0502020204030204" pitchFamily="34" charset="0"/>
              <a:cs typeface="Calibri" panose="020F0502020204030204" pitchFamily="34" charset="0"/>
            </a:endParaRPr>
          </a:p>
          <a:p>
            <a:pPr lvl="0">
              <a:lnSpc>
                <a:spcPct val="100000"/>
              </a:lnSpc>
            </a:pPr>
            <a:r>
              <a:rPr lang="en-US" dirty="0">
                <a:solidFill>
                  <a:srgbClr val="FF0000"/>
                </a:solidFill>
                <a:latin typeface="Calibri" panose="020F0502020204030204" pitchFamily="34" charset="0"/>
                <a:cs typeface="Calibri" panose="020F0502020204030204" pitchFamily="34" charset="0"/>
              </a:rPr>
              <a:t>Class Selectors</a:t>
            </a:r>
            <a:endParaRPr lang="en-IN" dirty="0">
              <a:solidFill>
                <a:srgbClr val="FF0000"/>
              </a:solidFill>
              <a:latin typeface="Calibri" panose="020F0502020204030204" pitchFamily="34" charset="0"/>
              <a:cs typeface="Calibri" panose="020F0502020204030204" pitchFamily="34" charset="0"/>
            </a:endParaRPr>
          </a:p>
          <a:p>
            <a:pPr lvl="0">
              <a:lnSpc>
                <a:spcPct val="100000"/>
              </a:lnSpc>
            </a:pPr>
            <a:r>
              <a:rPr lang="en-US" dirty="0">
                <a:solidFill>
                  <a:srgbClr val="FF0000"/>
                </a:solidFill>
                <a:latin typeface="Calibri" panose="020F0502020204030204" pitchFamily="34" charset="0"/>
                <a:cs typeface="Calibri" panose="020F0502020204030204" pitchFamily="34" charset="0"/>
              </a:rPr>
              <a:t>Id Selectors</a:t>
            </a:r>
            <a:endParaRPr lang="en-IN" dirty="0">
              <a:solidFill>
                <a:srgbClr val="FF0000"/>
              </a:solidFill>
              <a:latin typeface="Calibri" panose="020F0502020204030204" pitchFamily="34" charset="0"/>
              <a:cs typeface="Calibri" panose="020F0502020204030204" pitchFamily="34" charset="0"/>
            </a:endParaRPr>
          </a:p>
          <a:p>
            <a:pPr lvl="0">
              <a:lnSpc>
                <a:spcPct val="100000"/>
              </a:lnSpc>
            </a:pPr>
            <a:r>
              <a:rPr lang="en-US" dirty="0">
                <a:solidFill>
                  <a:srgbClr val="FF0000"/>
                </a:solidFill>
                <a:latin typeface="Calibri" panose="020F0502020204030204" pitchFamily="34" charset="0"/>
                <a:cs typeface="Calibri" panose="020F0502020204030204" pitchFamily="34" charset="0"/>
              </a:rPr>
              <a:t>Attribute Selectors</a:t>
            </a:r>
            <a:endParaRPr lang="en-IN" dirty="0">
              <a:solidFill>
                <a:srgbClr val="FF0000"/>
              </a:solidFill>
              <a:latin typeface="Calibri" panose="020F0502020204030204" pitchFamily="34" charset="0"/>
              <a:cs typeface="Calibri" panose="020F0502020204030204" pitchFamily="34" charset="0"/>
            </a:endParaRPr>
          </a:p>
          <a:p>
            <a:pPr lvl="0">
              <a:lnSpc>
                <a:spcPct val="100000"/>
              </a:lnSpc>
            </a:pPr>
            <a:r>
              <a:rPr lang="en-US" dirty="0">
                <a:solidFill>
                  <a:srgbClr val="FF0000"/>
                </a:solidFill>
                <a:latin typeface="Calibri" panose="020F0502020204030204" pitchFamily="34" charset="0"/>
                <a:cs typeface="Calibri" panose="020F0502020204030204" pitchFamily="34" charset="0"/>
              </a:rPr>
              <a:t>Pseudo-Element and Pseudo-Class Selectors</a:t>
            </a:r>
            <a:endParaRPr lang="en-IN" dirty="0">
              <a:solidFill>
                <a:srgbClr val="FF0000"/>
              </a:solidFill>
              <a:latin typeface="Calibri" panose="020F0502020204030204" pitchFamily="34" charset="0"/>
              <a:cs typeface="Calibri" panose="020F0502020204030204" pitchFamily="34" charset="0"/>
            </a:endParaRPr>
          </a:p>
          <a:p>
            <a:pPr>
              <a:lnSpc>
                <a:spcPct val="100000"/>
              </a:lnSpc>
            </a:pPr>
            <a:r>
              <a:rPr lang="en-US" dirty="0">
                <a:solidFill>
                  <a:srgbClr val="FF0000"/>
                </a:solidFill>
                <a:latin typeface="Calibri" panose="020F0502020204030204" pitchFamily="34" charset="0"/>
                <a:cs typeface="Calibri" panose="020F0502020204030204" pitchFamily="34" charset="0"/>
              </a:rPr>
              <a:t>Contextual Selectors</a:t>
            </a:r>
            <a:endParaRPr lang="en-IN"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9936785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2" y="393702"/>
            <a:ext cx="3244478" cy="426142"/>
          </a:xfrm>
        </p:spPr>
        <p:txBody>
          <a:bodyPr/>
          <a:lstStyle/>
          <a:p>
            <a:r>
              <a:rPr lang="en-US" dirty="0"/>
              <a:t>Element Selectors</a:t>
            </a:r>
            <a:endParaRPr lang="en-IN" dirty="0"/>
          </a:p>
        </p:txBody>
      </p:sp>
      <p:sp>
        <p:nvSpPr>
          <p:cNvPr id="3" name="Content Placeholder 2"/>
          <p:cNvSpPr>
            <a:spLocks noGrp="1"/>
          </p:cNvSpPr>
          <p:nvPr>
            <p:ph idx="1"/>
          </p:nvPr>
        </p:nvSpPr>
        <p:spPr>
          <a:xfrm>
            <a:off x="914400" y="1143000"/>
            <a:ext cx="10464800" cy="5307800"/>
          </a:xfrm>
        </p:spPr>
        <p:txBody>
          <a:bodyPr/>
          <a:lstStyle/>
          <a:p>
            <a:r>
              <a:rPr lang="en-US" b="1" dirty="0">
                <a:latin typeface="Calibri" panose="020F0502020204030204" pitchFamily="34" charset="0"/>
                <a:cs typeface="Calibri" panose="020F0502020204030204" pitchFamily="34" charset="0"/>
              </a:rPr>
              <a:t>Element selectors </a:t>
            </a:r>
            <a:r>
              <a:rPr lang="en-US" dirty="0">
                <a:latin typeface="Calibri" panose="020F0502020204030204" pitchFamily="34" charset="0"/>
                <a:cs typeface="Calibri" panose="020F0502020204030204" pitchFamily="34" charset="0"/>
              </a:rPr>
              <a:t>select an element or group of elements of the HTML document, and the properties are applied on it. </a:t>
            </a:r>
            <a:endParaRPr lang="en-IN"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Group selector </a:t>
            </a:r>
            <a:r>
              <a:rPr lang="en-US" dirty="0">
                <a:latin typeface="Calibri" panose="020F0502020204030204" pitchFamily="34" charset="0"/>
                <a:cs typeface="Calibri" panose="020F0502020204030204" pitchFamily="34" charset="0"/>
              </a:rPr>
              <a:t>- Group of elements are separated using commas is called group selector. </a:t>
            </a:r>
            <a:endParaRPr lang="en-IN"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Universal element selector - </a:t>
            </a:r>
            <a:r>
              <a:rPr lang="en-US" dirty="0">
                <a:latin typeface="Calibri" panose="020F0502020204030204" pitchFamily="34" charset="0"/>
                <a:cs typeface="Calibri" panose="020F0502020204030204" pitchFamily="34" charset="0"/>
              </a:rPr>
              <a:t>All elements of the document can be selected by using the * (asterisk) character.</a:t>
            </a:r>
            <a:endParaRPr lang="en-IN" dirty="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a:p>
            <a:pPr marL="0" indent="0">
              <a:buNone/>
            </a:pPr>
            <a:r>
              <a:rPr lang="en-US" dirty="0"/>
              <a:t>Example :</a:t>
            </a:r>
          </a:p>
          <a:p>
            <a:pPr marL="0" indent="0">
              <a:buNone/>
            </a:pPr>
            <a:r>
              <a:rPr lang="en-US" dirty="0"/>
              <a:t>p{ </a:t>
            </a:r>
            <a:r>
              <a:rPr lang="en-US" dirty="0" err="1"/>
              <a:t>font-style:italic</a:t>
            </a:r>
            <a:r>
              <a:rPr lang="en-US" dirty="0"/>
              <a:t>; </a:t>
            </a:r>
            <a:r>
              <a:rPr lang="en-IN" dirty="0" err="1"/>
              <a:t>font-weight:bold</a:t>
            </a:r>
            <a:r>
              <a:rPr lang="en-IN" dirty="0"/>
              <a:t>;</a:t>
            </a:r>
            <a:r>
              <a:rPr lang="en-US" dirty="0"/>
              <a:t>}</a:t>
            </a:r>
          </a:p>
          <a:p>
            <a:pPr marL="0" indent="0">
              <a:buNone/>
            </a:pPr>
            <a:r>
              <a:rPr lang="en-US" dirty="0"/>
              <a:t>h1,h2{</a:t>
            </a:r>
            <a:r>
              <a:rPr lang="en-IN" dirty="0" err="1"/>
              <a:t>font-weight:bold</a:t>
            </a:r>
            <a:r>
              <a:rPr lang="en-IN" dirty="0"/>
              <a:t>; </a:t>
            </a:r>
            <a:r>
              <a:rPr lang="en-IN" dirty="0" err="1"/>
              <a:t>color:red</a:t>
            </a:r>
            <a:r>
              <a:rPr lang="en-IN" dirty="0"/>
              <a:t>;}</a:t>
            </a:r>
          </a:p>
          <a:p>
            <a:pPr marL="0" indent="0">
              <a:buNone/>
            </a:pPr>
            <a:r>
              <a:rPr lang="en-US" dirty="0"/>
              <a:t>*{ </a:t>
            </a:r>
            <a:r>
              <a:rPr lang="en-US" dirty="0" err="1"/>
              <a:t>color:blue</a:t>
            </a:r>
            <a:r>
              <a:rPr lang="en-US" dirty="0"/>
              <a:t>;}</a:t>
            </a:r>
            <a:endParaRPr lang="en-IN" dirty="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6599388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2" y="540663"/>
            <a:ext cx="1183016" cy="319062"/>
          </a:xfrm>
        </p:spPr>
        <p:txBody>
          <a:bodyPr/>
          <a:lstStyle/>
          <a:p>
            <a:r>
              <a:rPr lang="en-IN" sz="2000" dirty="0"/>
              <a:t>Example</a:t>
            </a:r>
          </a:p>
        </p:txBody>
      </p:sp>
      <p:sp>
        <p:nvSpPr>
          <p:cNvPr id="3" name="Content Placeholder 2"/>
          <p:cNvSpPr>
            <a:spLocks noGrp="1"/>
          </p:cNvSpPr>
          <p:nvPr>
            <p:ph idx="1"/>
          </p:nvPr>
        </p:nvSpPr>
        <p:spPr>
          <a:xfrm>
            <a:off x="217714" y="1151310"/>
            <a:ext cx="10464800" cy="4975721"/>
          </a:xfrm>
        </p:spPr>
        <p:txBody>
          <a:bodyPr/>
          <a:lstStyle/>
          <a:p>
            <a:pPr marL="0" indent="0">
              <a:lnSpc>
                <a:spcPct val="100000"/>
              </a:lnSpc>
              <a:spcBef>
                <a:spcPts val="0"/>
              </a:spcBef>
              <a:buNone/>
            </a:pPr>
            <a:r>
              <a:rPr lang="en-US" sz="2000" dirty="0">
                <a:latin typeface="Calibri" panose="020F0502020204030204" pitchFamily="34" charset="0"/>
                <a:cs typeface="Calibri" panose="020F0502020204030204" pitchFamily="34" charset="0"/>
              </a:rPr>
              <a:t>&lt;head&gt;</a:t>
            </a:r>
            <a:endParaRPr lang="en-IN" sz="2000" dirty="0">
              <a:latin typeface="Calibri" panose="020F0502020204030204" pitchFamily="34" charset="0"/>
              <a:cs typeface="Calibri" panose="020F0502020204030204" pitchFamily="34" charset="0"/>
            </a:endParaRPr>
          </a:p>
          <a:p>
            <a:pPr marL="0" indent="0">
              <a:lnSpc>
                <a:spcPct val="100000"/>
              </a:lnSpc>
              <a:spcBef>
                <a:spcPts val="0"/>
              </a:spcBef>
              <a:buNone/>
            </a:pPr>
            <a:r>
              <a:rPr lang="en-US" sz="2000" dirty="0">
                <a:latin typeface="Calibri" panose="020F0502020204030204" pitchFamily="34" charset="0"/>
                <a:cs typeface="Calibri" panose="020F0502020204030204" pitchFamily="34" charset="0"/>
              </a:rPr>
              <a:t>       	&lt;title&gt;Student details &lt;/title&gt;</a:t>
            </a:r>
            <a:endParaRPr lang="en-IN" sz="2000" dirty="0">
              <a:latin typeface="Calibri" panose="020F0502020204030204" pitchFamily="34" charset="0"/>
              <a:cs typeface="Calibri" panose="020F0502020204030204" pitchFamily="34" charset="0"/>
            </a:endParaRPr>
          </a:p>
          <a:p>
            <a:pPr marL="0" indent="0">
              <a:lnSpc>
                <a:spcPct val="100000"/>
              </a:lnSpc>
              <a:spcBef>
                <a:spcPts val="0"/>
              </a:spcBef>
              <a:buNone/>
            </a:pPr>
            <a:r>
              <a:rPr lang="en-US" sz="2000" dirty="0">
                <a:latin typeface="Calibri" panose="020F0502020204030204" pitchFamily="34" charset="0"/>
                <a:cs typeface="Calibri" panose="020F0502020204030204" pitchFamily="34" charset="0"/>
              </a:rPr>
              <a:t>	&lt;style&gt;</a:t>
            </a:r>
            <a:endParaRPr lang="en-IN" sz="2000" dirty="0">
              <a:latin typeface="Calibri" panose="020F0502020204030204" pitchFamily="34" charset="0"/>
              <a:cs typeface="Calibri" panose="020F0502020204030204" pitchFamily="34" charset="0"/>
            </a:endParaRPr>
          </a:p>
          <a:p>
            <a:pPr marL="0" indent="0">
              <a:lnSpc>
                <a:spcPct val="100000"/>
              </a:lnSpc>
              <a:spcBef>
                <a:spcPts val="0"/>
              </a:spcBef>
              <a:buNone/>
            </a:pP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color:blue</a:t>
            </a:r>
            <a:r>
              <a:rPr lang="en-US" sz="2000" dirty="0">
                <a:latin typeface="Calibri" panose="020F0502020204030204" pitchFamily="34" charset="0"/>
                <a:cs typeface="Calibri" panose="020F0502020204030204" pitchFamily="34" charset="0"/>
              </a:rPr>
              <a:t>;}</a:t>
            </a:r>
          </a:p>
          <a:p>
            <a:pPr marL="0" indent="0" eaLnBrk="0" hangingPunct="0">
              <a:lnSpc>
                <a:spcPct val="100000"/>
              </a:lnSpc>
              <a:spcBef>
                <a:spcPct val="0"/>
              </a:spcBef>
              <a:buSzTx/>
              <a:buNone/>
            </a:pPr>
            <a:r>
              <a:rPr lang="en-US" altLang="en-US" sz="2000" dirty="0">
                <a:latin typeface="Calibri" panose="020F0502020204030204" pitchFamily="34" charset="0"/>
                <a:ea typeface="Calibri" panose="020F0502020204030204" pitchFamily="34" charset="0"/>
                <a:cs typeface="Calibri" panose="020F0502020204030204" pitchFamily="34" charset="0"/>
              </a:rPr>
              <a:t>	h1{color: red;}</a:t>
            </a:r>
            <a:endParaRPr lang="en-US" altLang="en-US" sz="2000" dirty="0">
              <a:latin typeface="Calibri" panose="020F0502020204030204" pitchFamily="34" charset="0"/>
              <a:cs typeface="Calibri" panose="020F0502020204030204" pitchFamily="34" charset="0"/>
            </a:endParaRPr>
          </a:p>
          <a:p>
            <a:pPr marL="0" indent="0" eaLnBrk="0" hangingPunct="0">
              <a:lnSpc>
                <a:spcPct val="100000"/>
              </a:lnSpc>
              <a:spcBef>
                <a:spcPct val="0"/>
              </a:spcBef>
              <a:buSzTx/>
              <a:buNone/>
            </a:pPr>
            <a:r>
              <a:rPr lang="en-US" altLang="en-US" sz="2000" dirty="0">
                <a:latin typeface="Calibri" panose="020F0502020204030204" pitchFamily="34" charset="0"/>
                <a:ea typeface="Calibri" panose="020F0502020204030204" pitchFamily="34" charset="0"/>
                <a:cs typeface="Calibri" panose="020F0502020204030204" pitchFamily="34" charset="0"/>
              </a:rPr>
              <a:t>	&lt;/style&gt;</a:t>
            </a:r>
            <a:endParaRPr lang="en-US" altLang="en-US" sz="2000" dirty="0">
              <a:latin typeface="Calibri" panose="020F0502020204030204" pitchFamily="34" charset="0"/>
              <a:cs typeface="Calibri" panose="020F0502020204030204" pitchFamily="34" charset="0"/>
            </a:endParaRPr>
          </a:p>
          <a:p>
            <a:pPr marL="0" indent="0" eaLnBrk="0" hangingPunct="0">
              <a:lnSpc>
                <a:spcPct val="100000"/>
              </a:lnSpc>
              <a:spcBef>
                <a:spcPct val="0"/>
              </a:spcBef>
              <a:buSzTx/>
              <a:buNone/>
            </a:pPr>
            <a:r>
              <a:rPr lang="en-US" altLang="en-US" sz="2000" dirty="0">
                <a:latin typeface="Calibri" panose="020F0502020204030204" pitchFamily="34" charset="0"/>
                <a:ea typeface="Calibri" panose="020F0502020204030204" pitchFamily="34" charset="0"/>
                <a:cs typeface="Calibri" panose="020F0502020204030204" pitchFamily="34" charset="0"/>
              </a:rPr>
              <a:t>&lt;/head&gt;</a:t>
            </a:r>
            <a:endParaRPr lang="en-US" altLang="en-US" sz="2000" dirty="0">
              <a:latin typeface="Calibri" panose="020F0502020204030204" pitchFamily="34" charset="0"/>
              <a:cs typeface="Calibri" panose="020F0502020204030204" pitchFamily="34" charset="0"/>
            </a:endParaRPr>
          </a:p>
          <a:p>
            <a:pPr marL="0" indent="0" eaLnBrk="0" hangingPunct="0">
              <a:lnSpc>
                <a:spcPct val="100000"/>
              </a:lnSpc>
              <a:spcBef>
                <a:spcPct val="0"/>
              </a:spcBef>
              <a:buSzTx/>
              <a:buNone/>
            </a:pPr>
            <a:r>
              <a:rPr lang="en-US" altLang="en-US" sz="2000" dirty="0">
                <a:latin typeface="Calibri" panose="020F0502020204030204" pitchFamily="34" charset="0"/>
                <a:ea typeface="Calibri" panose="020F0502020204030204" pitchFamily="34" charset="0"/>
                <a:cs typeface="Calibri" panose="020F0502020204030204" pitchFamily="34" charset="0"/>
              </a:rPr>
              <a:t>&lt;body&gt;</a:t>
            </a:r>
            <a:endParaRPr lang="en-US" altLang="en-US" sz="2000" dirty="0">
              <a:latin typeface="Calibri" panose="020F0502020204030204" pitchFamily="34" charset="0"/>
              <a:cs typeface="Calibri" panose="020F0502020204030204" pitchFamily="34" charset="0"/>
            </a:endParaRPr>
          </a:p>
          <a:p>
            <a:pPr marL="0" indent="0" eaLnBrk="0" hangingPunct="0">
              <a:lnSpc>
                <a:spcPct val="100000"/>
              </a:lnSpc>
              <a:spcBef>
                <a:spcPct val="0"/>
              </a:spcBef>
              <a:buSzTx/>
              <a:buNone/>
            </a:pPr>
            <a:r>
              <a:rPr lang="en-US" altLang="en-US" sz="2000" dirty="0">
                <a:latin typeface="Calibri" panose="020F0502020204030204" pitchFamily="34" charset="0"/>
                <a:ea typeface="Calibri" panose="020F0502020204030204" pitchFamily="34" charset="0"/>
                <a:cs typeface="Calibri" panose="020F0502020204030204" pitchFamily="34" charset="0"/>
              </a:rPr>
              <a:t>	&lt;h1 &gt;Student Info&lt;/h1&gt;</a:t>
            </a:r>
            <a:endParaRPr lang="en-US" altLang="en-US" sz="2000" dirty="0">
              <a:latin typeface="Calibri" panose="020F0502020204030204" pitchFamily="34" charset="0"/>
              <a:cs typeface="Calibri" panose="020F0502020204030204" pitchFamily="34" charset="0"/>
            </a:endParaRPr>
          </a:p>
          <a:p>
            <a:pPr marL="0" indent="0" eaLnBrk="0" hangingPunct="0">
              <a:lnSpc>
                <a:spcPct val="100000"/>
              </a:lnSpc>
              <a:spcBef>
                <a:spcPct val="0"/>
              </a:spcBef>
              <a:buSzTx/>
              <a:buNone/>
            </a:pPr>
            <a:r>
              <a:rPr lang="en-US" altLang="en-US" sz="2000" dirty="0">
                <a:latin typeface="Calibri" panose="020F0502020204030204" pitchFamily="34" charset="0"/>
                <a:ea typeface="Calibri" panose="020F0502020204030204" pitchFamily="34" charset="0"/>
                <a:cs typeface="Calibri" panose="020F0502020204030204" pitchFamily="34" charset="0"/>
              </a:rPr>
              <a:t>	&lt;p &gt;</a:t>
            </a:r>
            <a:r>
              <a:rPr lang="en-US" altLang="en-US" sz="2000" dirty="0" err="1">
                <a:latin typeface="Calibri" panose="020F0502020204030204" pitchFamily="34" charset="0"/>
                <a:ea typeface="Calibri" panose="020F0502020204030204" pitchFamily="34" charset="0"/>
                <a:cs typeface="Calibri" panose="020F0502020204030204" pitchFamily="34" charset="0"/>
              </a:rPr>
              <a:t>Amith</a:t>
            </a:r>
            <a:r>
              <a:rPr lang="en-US" altLang="en-US" sz="2000" dirty="0">
                <a:latin typeface="Calibri" panose="020F0502020204030204" pitchFamily="34" charset="0"/>
                <a:ea typeface="Calibri" panose="020F0502020204030204" pitchFamily="34" charset="0"/>
                <a:cs typeface="Calibri" panose="020F0502020204030204" pitchFamily="34" charset="0"/>
              </a:rPr>
              <a:t>&lt;/p&gt;</a:t>
            </a:r>
            <a:endParaRPr lang="en-US" altLang="en-US" sz="2000" dirty="0">
              <a:latin typeface="Calibri" panose="020F0502020204030204" pitchFamily="34" charset="0"/>
              <a:cs typeface="Calibri" panose="020F0502020204030204" pitchFamily="34" charset="0"/>
            </a:endParaRPr>
          </a:p>
          <a:p>
            <a:pPr marL="0" indent="0" eaLnBrk="0" hangingPunct="0">
              <a:lnSpc>
                <a:spcPct val="100000"/>
              </a:lnSpc>
              <a:spcBef>
                <a:spcPct val="0"/>
              </a:spcBef>
              <a:buSzTx/>
              <a:buNone/>
            </a:pPr>
            <a:r>
              <a:rPr lang="en-US" altLang="en-US" sz="2000" dirty="0">
                <a:latin typeface="Calibri" panose="020F0502020204030204" pitchFamily="34" charset="0"/>
                <a:ea typeface="Calibri" panose="020F0502020204030204" pitchFamily="34" charset="0"/>
                <a:cs typeface="Calibri" panose="020F0502020204030204" pitchFamily="34" charset="0"/>
              </a:rPr>
              <a:t>	&lt;p&gt;Easy to learn.&lt;/p&gt;</a:t>
            </a:r>
            <a:endParaRPr lang="en-US" altLang="en-US" sz="2000" dirty="0">
              <a:latin typeface="Calibri" panose="020F0502020204030204" pitchFamily="34" charset="0"/>
              <a:cs typeface="Calibri" panose="020F0502020204030204" pitchFamily="34" charset="0"/>
            </a:endParaRPr>
          </a:p>
          <a:p>
            <a:pPr marL="0" indent="0" eaLnBrk="0" hangingPunct="0">
              <a:lnSpc>
                <a:spcPct val="100000"/>
              </a:lnSpc>
              <a:spcBef>
                <a:spcPct val="0"/>
              </a:spcBef>
              <a:buSzTx/>
              <a:buNone/>
            </a:pPr>
            <a:r>
              <a:rPr lang="en-US" altLang="en-US" sz="2000" dirty="0">
                <a:latin typeface="Calibri" panose="020F0502020204030204" pitchFamily="34" charset="0"/>
                <a:ea typeface="Calibri" panose="020F0502020204030204" pitchFamily="34" charset="0"/>
                <a:cs typeface="Calibri" panose="020F0502020204030204" pitchFamily="34" charset="0"/>
              </a:rPr>
              <a:t>	&lt;</a:t>
            </a:r>
            <a:r>
              <a:rPr lang="en-US" altLang="en-US" sz="2000" dirty="0" err="1">
                <a:latin typeface="Calibri" panose="020F0502020204030204" pitchFamily="34" charset="0"/>
                <a:ea typeface="Calibri" panose="020F0502020204030204" pitchFamily="34" charset="0"/>
                <a:cs typeface="Calibri" panose="020F0502020204030204" pitchFamily="34" charset="0"/>
              </a:rPr>
              <a:t>hr</a:t>
            </a:r>
            <a:r>
              <a:rPr lang="en-US" altLang="en-US" sz="2000" dirty="0">
                <a:latin typeface="Calibri" panose="020F0502020204030204" pitchFamily="34" charset="0"/>
                <a:ea typeface="Calibri" panose="020F0502020204030204" pitchFamily="34" charset="0"/>
                <a:cs typeface="Calibri" panose="020F0502020204030204" pitchFamily="34" charset="0"/>
              </a:rPr>
              <a:t>/&gt;</a:t>
            </a:r>
            <a:endParaRPr lang="en-US" altLang="en-US" sz="2000" dirty="0">
              <a:latin typeface="Calibri" panose="020F0502020204030204" pitchFamily="34" charset="0"/>
              <a:cs typeface="Calibri" panose="020F0502020204030204" pitchFamily="34" charset="0"/>
            </a:endParaRPr>
          </a:p>
          <a:p>
            <a:pPr marL="0" indent="0" eaLnBrk="0" hangingPunct="0">
              <a:lnSpc>
                <a:spcPct val="100000"/>
              </a:lnSpc>
              <a:spcBef>
                <a:spcPct val="0"/>
              </a:spcBef>
              <a:buSzTx/>
              <a:buNone/>
            </a:pPr>
            <a:r>
              <a:rPr lang="en-US" altLang="en-US" sz="2000" dirty="0">
                <a:latin typeface="Calibri" panose="020F0502020204030204" pitchFamily="34" charset="0"/>
                <a:ea typeface="Calibri" panose="020F0502020204030204" pitchFamily="34" charset="0"/>
                <a:cs typeface="Calibri" panose="020F0502020204030204" pitchFamily="34" charset="0"/>
              </a:rPr>
              <a:t>	&lt;p &gt;</a:t>
            </a:r>
            <a:r>
              <a:rPr lang="en-US" altLang="en-US" sz="2000" dirty="0" err="1">
                <a:latin typeface="Calibri" panose="020F0502020204030204" pitchFamily="34" charset="0"/>
                <a:ea typeface="Calibri" panose="020F0502020204030204" pitchFamily="34" charset="0"/>
                <a:cs typeface="Calibri" panose="020F0502020204030204" pitchFamily="34" charset="0"/>
              </a:rPr>
              <a:t>Bhushan</a:t>
            </a:r>
            <a:r>
              <a:rPr lang="en-US" altLang="en-US" sz="2000" dirty="0">
                <a:latin typeface="Calibri" panose="020F0502020204030204" pitchFamily="34" charset="0"/>
                <a:ea typeface="Calibri" panose="020F0502020204030204" pitchFamily="34" charset="0"/>
                <a:cs typeface="Calibri" panose="020F0502020204030204" pitchFamily="34" charset="0"/>
              </a:rPr>
              <a:t>&lt;/p&gt;</a:t>
            </a:r>
            <a:endParaRPr lang="en-US" altLang="en-US" sz="2000" dirty="0">
              <a:latin typeface="Calibri" panose="020F0502020204030204" pitchFamily="34" charset="0"/>
              <a:cs typeface="Calibri" panose="020F0502020204030204" pitchFamily="34" charset="0"/>
            </a:endParaRPr>
          </a:p>
          <a:p>
            <a:pPr marL="0" indent="0" eaLnBrk="0" hangingPunct="0">
              <a:lnSpc>
                <a:spcPct val="100000"/>
              </a:lnSpc>
              <a:spcBef>
                <a:spcPct val="0"/>
              </a:spcBef>
              <a:buSzTx/>
              <a:buNone/>
            </a:pPr>
            <a:r>
              <a:rPr lang="en-US" altLang="en-US" sz="2000" dirty="0">
                <a:latin typeface="Calibri" panose="020F0502020204030204" pitchFamily="34" charset="0"/>
                <a:ea typeface="Calibri" panose="020F0502020204030204" pitchFamily="34" charset="0"/>
                <a:cs typeface="Calibri" panose="020F0502020204030204" pitchFamily="34" charset="0"/>
              </a:rPr>
              <a:t>	&lt;p&gt;Very much special.&lt;/p&gt;</a:t>
            </a:r>
            <a:endParaRPr lang="en-US" altLang="en-US" sz="2000" dirty="0">
              <a:latin typeface="Calibri" panose="020F0502020204030204" pitchFamily="34" charset="0"/>
              <a:cs typeface="Calibri" panose="020F0502020204030204" pitchFamily="34" charset="0"/>
            </a:endParaRPr>
          </a:p>
          <a:p>
            <a:pPr marL="0" indent="0" eaLnBrk="0" hangingPunct="0">
              <a:lnSpc>
                <a:spcPct val="100000"/>
              </a:lnSpc>
              <a:spcBef>
                <a:spcPct val="0"/>
              </a:spcBef>
              <a:buSzTx/>
              <a:buNone/>
            </a:pPr>
            <a:r>
              <a:rPr lang="en-US" altLang="en-US" sz="2000" dirty="0">
                <a:latin typeface="Calibri" panose="020F0502020204030204" pitchFamily="34" charset="0"/>
                <a:ea typeface="Calibri" panose="020F0502020204030204" pitchFamily="34" charset="0"/>
                <a:cs typeface="Calibri" panose="020F0502020204030204" pitchFamily="34" charset="0"/>
              </a:rPr>
              <a:t>	&lt;</a:t>
            </a:r>
            <a:r>
              <a:rPr lang="en-US" altLang="en-US" sz="2000" dirty="0" err="1">
                <a:latin typeface="Calibri" panose="020F0502020204030204" pitchFamily="34" charset="0"/>
                <a:ea typeface="Calibri" panose="020F0502020204030204" pitchFamily="34" charset="0"/>
                <a:cs typeface="Calibri" panose="020F0502020204030204" pitchFamily="34" charset="0"/>
              </a:rPr>
              <a:t>hr</a:t>
            </a:r>
            <a:r>
              <a:rPr lang="en-US" altLang="en-US" sz="2000" dirty="0">
                <a:latin typeface="Calibri" panose="020F0502020204030204" pitchFamily="34" charset="0"/>
                <a:ea typeface="Calibri" panose="020F0502020204030204" pitchFamily="34" charset="0"/>
                <a:cs typeface="Calibri" panose="020F0502020204030204" pitchFamily="34" charset="0"/>
              </a:rPr>
              <a:t>/&gt;</a:t>
            </a:r>
          </a:p>
          <a:p>
            <a:pPr marL="0" indent="0" eaLnBrk="0" hangingPunct="0">
              <a:lnSpc>
                <a:spcPct val="100000"/>
              </a:lnSpc>
              <a:spcBef>
                <a:spcPct val="0"/>
              </a:spcBef>
              <a:buSzTx/>
              <a:buNone/>
            </a:pPr>
            <a:r>
              <a:rPr lang="en-US" altLang="en-US" sz="2000" dirty="0">
                <a:latin typeface="Calibri" panose="020F0502020204030204" pitchFamily="34" charset="0"/>
                <a:ea typeface="Calibri" panose="020F0502020204030204" pitchFamily="34" charset="0"/>
                <a:cs typeface="Calibri" panose="020F0502020204030204" pitchFamily="34" charset="0"/>
              </a:rPr>
              <a:t>&lt;/body&gt;</a:t>
            </a:r>
            <a:r>
              <a:rPr lang="en-US" altLang="en-US" sz="2000" dirty="0">
                <a:latin typeface="Calibri" panose="020F0502020204030204" pitchFamily="34" charset="0"/>
                <a:cs typeface="Calibri" panose="020F0502020204030204" pitchFamily="34" charset="0"/>
              </a:rPr>
              <a:t> </a:t>
            </a:r>
          </a:p>
        </p:txBody>
      </p:sp>
      <p:pic>
        <p:nvPicPr>
          <p:cNvPr id="2049" name="Picture 1"/>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8101" r="56429" b="57863"/>
          <a:stretch/>
        </p:blipFill>
        <p:spPr bwMode="auto">
          <a:xfrm>
            <a:off x="5012154" y="1728439"/>
            <a:ext cx="5938648" cy="189650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04269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2" y="393702"/>
            <a:ext cx="2806859" cy="426142"/>
          </a:xfrm>
        </p:spPr>
        <p:txBody>
          <a:bodyPr/>
          <a:lstStyle/>
          <a:p>
            <a:r>
              <a:rPr lang="en-US" dirty="0"/>
              <a:t>Class Selectors</a:t>
            </a:r>
            <a:endParaRPr lang="en-IN" dirty="0"/>
          </a:p>
        </p:txBody>
      </p:sp>
      <p:sp>
        <p:nvSpPr>
          <p:cNvPr id="3" name="Content Placeholder 2"/>
          <p:cNvSpPr>
            <a:spLocks noGrp="1"/>
          </p:cNvSpPr>
          <p:nvPr>
            <p:ph idx="1"/>
          </p:nvPr>
        </p:nvSpPr>
        <p:spPr>
          <a:xfrm>
            <a:off x="914400" y="1143000"/>
            <a:ext cx="10464800" cy="4550989"/>
          </a:xfrm>
        </p:spPr>
        <p:txBody>
          <a:bodyPr/>
          <a:lstStyle/>
          <a:p>
            <a:pPr marL="0" indent="0">
              <a:buNone/>
            </a:pPr>
            <a:r>
              <a:rPr lang="en-US" dirty="0">
                <a:latin typeface="Calibri" panose="020F0502020204030204" pitchFamily="34" charset="0"/>
                <a:cs typeface="Calibri" panose="020F0502020204030204" pitchFamily="34" charset="0"/>
              </a:rPr>
              <a:t>A </a:t>
            </a:r>
            <a:r>
              <a:rPr lang="en-US" b="1" dirty="0">
                <a:latin typeface="Calibri" panose="020F0502020204030204" pitchFamily="34" charset="0"/>
                <a:cs typeface="Calibri" panose="020F0502020204030204" pitchFamily="34" charset="0"/>
              </a:rPr>
              <a:t>class selector </a:t>
            </a:r>
            <a:r>
              <a:rPr lang="en-US" dirty="0">
                <a:latin typeface="Calibri" panose="020F0502020204030204" pitchFamily="34" charset="0"/>
                <a:cs typeface="Calibri" panose="020F0502020204030204" pitchFamily="34" charset="0"/>
              </a:rPr>
              <a:t>allows to simultaneously target different HTML elements. The HTML elements with the same class attribute value, can be styled by using a class selector.</a:t>
            </a:r>
            <a:endParaRPr lang="en-IN"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Syntax:  period (.)</a:t>
            </a:r>
            <a:r>
              <a:rPr lang="en-US" dirty="0" err="1">
                <a:latin typeface="Calibri" panose="020F0502020204030204" pitchFamily="34" charset="0"/>
                <a:cs typeface="Calibri" panose="020F0502020204030204" pitchFamily="34" charset="0"/>
              </a:rPr>
              <a:t>classname</a:t>
            </a:r>
            <a:r>
              <a:rPr lang="en-US" dirty="0">
                <a:latin typeface="Calibri" panose="020F0502020204030204" pitchFamily="34" charset="0"/>
                <a:cs typeface="Calibri" panose="020F0502020204030204" pitchFamily="34" charset="0"/>
              </a:rPr>
              <a:t>{ styles;}</a:t>
            </a:r>
            <a:endParaRPr lang="en-IN" dirty="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a:p>
            <a:pPr marL="0" indent="0">
              <a:buNone/>
            </a:pPr>
            <a:r>
              <a:rPr lang="en-IN" dirty="0">
                <a:latin typeface="Calibri" panose="020F0502020204030204" pitchFamily="34" charset="0"/>
                <a:cs typeface="Calibri" panose="020F0502020204030204" pitchFamily="34" charset="0"/>
              </a:rPr>
              <a:t>Example:</a:t>
            </a:r>
          </a:p>
          <a:p>
            <a:pPr marL="0" indent="0">
              <a:lnSpc>
                <a:spcPct val="100000"/>
              </a:lnSpc>
              <a:spcBef>
                <a:spcPts val="600"/>
              </a:spcBef>
              <a:buNone/>
            </a:pPr>
            <a:r>
              <a:rPr lang="en-US" sz="2000" dirty="0"/>
              <a:t>.first {</a:t>
            </a:r>
            <a:endParaRPr lang="en-IN" sz="2000" dirty="0"/>
          </a:p>
          <a:p>
            <a:pPr marL="0" indent="0">
              <a:lnSpc>
                <a:spcPct val="100000"/>
              </a:lnSpc>
              <a:spcBef>
                <a:spcPts val="600"/>
              </a:spcBef>
              <a:buNone/>
            </a:pPr>
            <a:r>
              <a:rPr lang="en-US" sz="2000" dirty="0"/>
              <a:t>font-style: italic;</a:t>
            </a:r>
            <a:endParaRPr lang="en-IN" sz="2000" dirty="0"/>
          </a:p>
          <a:p>
            <a:pPr marL="0" indent="0">
              <a:lnSpc>
                <a:spcPct val="100000"/>
              </a:lnSpc>
              <a:spcBef>
                <a:spcPts val="600"/>
              </a:spcBef>
              <a:buNone/>
            </a:pPr>
            <a:r>
              <a:rPr lang="en-US" sz="2000" dirty="0"/>
              <a:t>color: red;</a:t>
            </a:r>
            <a:endParaRPr lang="en-IN" sz="2000" dirty="0"/>
          </a:p>
          <a:p>
            <a:pPr marL="0" indent="0">
              <a:lnSpc>
                <a:spcPct val="100000"/>
              </a:lnSpc>
              <a:spcBef>
                <a:spcPts val="600"/>
              </a:spcBef>
              <a:buNone/>
            </a:pPr>
            <a:r>
              <a:rPr lang="en-US" sz="2000" dirty="0"/>
              <a:t>}</a:t>
            </a:r>
            <a:endParaRPr lang="en-IN" sz="2000" dirty="0"/>
          </a:p>
          <a:p>
            <a:pPr marL="0" indent="0">
              <a:lnSpc>
                <a:spcPct val="100000"/>
              </a:lnSpc>
              <a:buNone/>
            </a:pPr>
            <a:r>
              <a:rPr lang="en-IN" sz="2000" dirty="0">
                <a:latin typeface="Calibri" panose="020F0502020204030204" pitchFamily="34" charset="0"/>
                <a:cs typeface="Calibri" panose="020F0502020204030204" pitchFamily="34" charset="0"/>
              </a:rPr>
              <a:t>.</a:t>
            </a:r>
            <a:r>
              <a:rPr lang="en-IN" sz="2000" dirty="0" err="1">
                <a:latin typeface="Calibri" panose="020F0502020204030204" pitchFamily="34" charset="0"/>
                <a:cs typeface="Calibri" panose="020F0502020204030204" pitchFamily="34" charset="0"/>
              </a:rPr>
              <a:t>cen</a:t>
            </a:r>
            <a:r>
              <a:rPr lang="en-IN" sz="2000" dirty="0">
                <a:latin typeface="Calibri" panose="020F0502020204030204" pitchFamily="34" charset="0"/>
                <a:cs typeface="Calibri" panose="020F0502020204030204" pitchFamily="34" charset="0"/>
              </a:rPr>
              <a:t> {</a:t>
            </a:r>
            <a:r>
              <a:rPr lang="en-US" sz="2000" dirty="0"/>
              <a:t>text-align: center;}</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9160307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2" y="560967"/>
            <a:ext cx="1077218" cy="292259"/>
          </a:xfrm>
        </p:spPr>
        <p:txBody>
          <a:bodyPr/>
          <a:lstStyle/>
          <a:p>
            <a:r>
              <a:rPr lang="en-IN" sz="1800" dirty="0"/>
              <a:t>Example</a:t>
            </a:r>
          </a:p>
        </p:txBody>
      </p:sp>
      <p:sp>
        <p:nvSpPr>
          <p:cNvPr id="3" name="Content Placeholder 2"/>
          <p:cNvSpPr>
            <a:spLocks noGrp="1"/>
          </p:cNvSpPr>
          <p:nvPr>
            <p:ph idx="1"/>
          </p:nvPr>
        </p:nvSpPr>
        <p:spPr>
          <a:xfrm>
            <a:off x="914400" y="1020339"/>
            <a:ext cx="10464800" cy="5714385"/>
          </a:xfrm>
        </p:spPr>
        <p:txBody>
          <a:bodyPr/>
          <a:lstStyle/>
          <a:p>
            <a:pPr marL="0" indent="0">
              <a:lnSpc>
                <a:spcPct val="100000"/>
              </a:lnSpc>
              <a:spcBef>
                <a:spcPts val="0"/>
              </a:spcBef>
              <a:buNone/>
            </a:pPr>
            <a:r>
              <a:rPr lang="en-US" sz="1600" dirty="0"/>
              <a:t>&lt;head&gt;</a:t>
            </a:r>
            <a:endParaRPr lang="en-IN" sz="1600" dirty="0"/>
          </a:p>
          <a:p>
            <a:pPr marL="0" indent="0">
              <a:lnSpc>
                <a:spcPct val="100000"/>
              </a:lnSpc>
              <a:spcBef>
                <a:spcPts val="0"/>
              </a:spcBef>
              <a:buNone/>
            </a:pPr>
            <a:r>
              <a:rPr lang="en-US" sz="1600" dirty="0"/>
              <a:t>&lt;title&gt;Student details &lt;/title&gt;</a:t>
            </a:r>
            <a:endParaRPr lang="en-IN" sz="1600" dirty="0"/>
          </a:p>
          <a:p>
            <a:pPr marL="0" indent="0">
              <a:lnSpc>
                <a:spcPct val="100000"/>
              </a:lnSpc>
              <a:spcBef>
                <a:spcPts val="0"/>
              </a:spcBef>
              <a:buNone/>
            </a:pPr>
            <a:r>
              <a:rPr lang="en-US" sz="1600" dirty="0"/>
              <a:t>&lt;style&gt;</a:t>
            </a:r>
            <a:endParaRPr lang="en-IN" sz="1600" dirty="0"/>
          </a:p>
          <a:p>
            <a:pPr marL="0" indent="0">
              <a:lnSpc>
                <a:spcPct val="100000"/>
              </a:lnSpc>
              <a:spcBef>
                <a:spcPts val="0"/>
              </a:spcBef>
              <a:buNone/>
            </a:pPr>
            <a:r>
              <a:rPr lang="en-US" sz="1600" dirty="0">
                <a:solidFill>
                  <a:srgbClr val="FF0000"/>
                </a:solidFill>
              </a:rPr>
              <a:t>.first {</a:t>
            </a:r>
            <a:endParaRPr lang="en-IN" sz="1600" dirty="0">
              <a:solidFill>
                <a:srgbClr val="FF0000"/>
              </a:solidFill>
            </a:endParaRPr>
          </a:p>
          <a:p>
            <a:pPr marL="0" indent="0">
              <a:lnSpc>
                <a:spcPct val="100000"/>
              </a:lnSpc>
              <a:spcBef>
                <a:spcPts val="0"/>
              </a:spcBef>
              <a:buNone/>
            </a:pPr>
            <a:r>
              <a:rPr lang="en-US" sz="1600" dirty="0">
                <a:solidFill>
                  <a:srgbClr val="FF0000"/>
                </a:solidFill>
              </a:rPr>
              <a:t>font-style: italic;</a:t>
            </a:r>
            <a:endParaRPr lang="en-IN" sz="1600" dirty="0">
              <a:solidFill>
                <a:srgbClr val="FF0000"/>
              </a:solidFill>
            </a:endParaRPr>
          </a:p>
          <a:p>
            <a:pPr marL="0" indent="0">
              <a:lnSpc>
                <a:spcPct val="100000"/>
              </a:lnSpc>
              <a:spcBef>
                <a:spcPts val="0"/>
              </a:spcBef>
              <a:buNone/>
            </a:pPr>
            <a:r>
              <a:rPr lang="en-US" sz="1600" dirty="0">
                <a:solidFill>
                  <a:srgbClr val="FF0000"/>
                </a:solidFill>
              </a:rPr>
              <a:t>color: red;</a:t>
            </a:r>
            <a:endParaRPr lang="en-IN" sz="1600" dirty="0">
              <a:solidFill>
                <a:srgbClr val="FF0000"/>
              </a:solidFill>
            </a:endParaRPr>
          </a:p>
          <a:p>
            <a:pPr marL="0" indent="0">
              <a:lnSpc>
                <a:spcPct val="100000"/>
              </a:lnSpc>
              <a:spcBef>
                <a:spcPts val="0"/>
              </a:spcBef>
              <a:buNone/>
            </a:pPr>
            <a:r>
              <a:rPr lang="en-US" sz="1600" dirty="0">
                <a:solidFill>
                  <a:srgbClr val="FF0000"/>
                </a:solidFill>
              </a:rPr>
              <a:t>}</a:t>
            </a:r>
            <a:endParaRPr lang="en-IN" sz="1600" dirty="0">
              <a:solidFill>
                <a:srgbClr val="FF0000"/>
              </a:solidFill>
            </a:endParaRPr>
          </a:p>
          <a:p>
            <a:pPr marL="0" indent="0">
              <a:lnSpc>
                <a:spcPct val="100000"/>
              </a:lnSpc>
              <a:spcBef>
                <a:spcPts val="0"/>
              </a:spcBef>
              <a:buNone/>
            </a:pPr>
            <a:r>
              <a:rPr lang="en-US" sz="1600" dirty="0"/>
              <a:t>&lt;/style&gt;</a:t>
            </a:r>
            <a:endParaRPr lang="en-IN" sz="1600" dirty="0"/>
          </a:p>
          <a:p>
            <a:pPr marL="0" indent="0">
              <a:lnSpc>
                <a:spcPct val="100000"/>
              </a:lnSpc>
              <a:spcBef>
                <a:spcPts val="0"/>
              </a:spcBef>
              <a:buNone/>
            </a:pPr>
            <a:r>
              <a:rPr lang="en-US" sz="1600" dirty="0"/>
              <a:t>&lt;/head&gt;</a:t>
            </a:r>
          </a:p>
          <a:p>
            <a:pPr marL="0" indent="0">
              <a:lnSpc>
                <a:spcPct val="100000"/>
              </a:lnSpc>
              <a:spcBef>
                <a:spcPts val="0"/>
              </a:spcBef>
              <a:buNone/>
            </a:pPr>
            <a:r>
              <a:rPr lang="en-US" sz="1600" dirty="0"/>
              <a:t>&lt;body&gt;</a:t>
            </a:r>
          </a:p>
          <a:p>
            <a:pPr marL="0" indent="0">
              <a:lnSpc>
                <a:spcPct val="100000"/>
              </a:lnSpc>
              <a:spcBef>
                <a:spcPts val="0"/>
              </a:spcBef>
              <a:buNone/>
            </a:pPr>
            <a:r>
              <a:rPr lang="en-US" sz="1600" dirty="0"/>
              <a:t>	&lt;</a:t>
            </a:r>
            <a:r>
              <a:rPr lang="en-US" sz="1600" dirty="0">
                <a:solidFill>
                  <a:srgbClr val="FF0000"/>
                </a:solidFill>
              </a:rPr>
              <a:t>h1 class="first"&gt;Student Info&lt;/h1&gt;</a:t>
            </a:r>
            <a:endParaRPr lang="en-IN" sz="1600" dirty="0">
              <a:solidFill>
                <a:srgbClr val="FF0000"/>
              </a:solidFill>
            </a:endParaRPr>
          </a:p>
          <a:p>
            <a:pPr marL="0" indent="0">
              <a:lnSpc>
                <a:spcPct val="100000"/>
              </a:lnSpc>
              <a:spcBef>
                <a:spcPts val="0"/>
              </a:spcBef>
              <a:buNone/>
            </a:pPr>
            <a:r>
              <a:rPr lang="en-US" sz="1600" dirty="0"/>
              <a:t>	&lt;div&gt;</a:t>
            </a:r>
            <a:endParaRPr lang="en-IN" sz="1600" dirty="0"/>
          </a:p>
          <a:p>
            <a:pPr marL="0" indent="0">
              <a:lnSpc>
                <a:spcPct val="100000"/>
              </a:lnSpc>
              <a:spcBef>
                <a:spcPts val="0"/>
              </a:spcBef>
              <a:buNone/>
            </a:pPr>
            <a:r>
              <a:rPr lang="en-US" sz="1600" dirty="0"/>
              <a:t>	</a:t>
            </a:r>
            <a:r>
              <a:rPr lang="en-US" sz="1600" dirty="0">
                <a:solidFill>
                  <a:srgbClr val="FF0000"/>
                </a:solidFill>
              </a:rPr>
              <a:t>&lt;p class="first"&gt;</a:t>
            </a:r>
            <a:r>
              <a:rPr lang="en-US" sz="1600" dirty="0" err="1">
                <a:solidFill>
                  <a:srgbClr val="FF0000"/>
                </a:solidFill>
              </a:rPr>
              <a:t>Amith</a:t>
            </a:r>
            <a:r>
              <a:rPr lang="en-US" sz="1600" dirty="0">
                <a:solidFill>
                  <a:srgbClr val="FF0000"/>
                </a:solidFill>
              </a:rPr>
              <a:t>&lt;/p&gt;</a:t>
            </a:r>
            <a:endParaRPr lang="en-IN" sz="1600" dirty="0">
              <a:solidFill>
                <a:srgbClr val="FF0000"/>
              </a:solidFill>
            </a:endParaRPr>
          </a:p>
          <a:p>
            <a:pPr marL="0" indent="0">
              <a:lnSpc>
                <a:spcPct val="100000"/>
              </a:lnSpc>
              <a:spcBef>
                <a:spcPts val="0"/>
              </a:spcBef>
              <a:buNone/>
            </a:pPr>
            <a:r>
              <a:rPr lang="en-US" sz="1600" dirty="0"/>
              <a:t>	&lt;p&gt;Easy to learn.&lt;/p&gt;</a:t>
            </a:r>
            <a:endParaRPr lang="en-IN" sz="1600" dirty="0"/>
          </a:p>
          <a:p>
            <a:pPr marL="0" indent="0">
              <a:lnSpc>
                <a:spcPct val="100000"/>
              </a:lnSpc>
              <a:spcBef>
                <a:spcPts val="0"/>
              </a:spcBef>
              <a:buNone/>
            </a:pPr>
            <a:r>
              <a:rPr lang="en-US" sz="1600" dirty="0"/>
              <a:t>	&lt;/div&gt;</a:t>
            </a:r>
            <a:endParaRPr lang="en-IN" sz="1600" dirty="0"/>
          </a:p>
          <a:p>
            <a:pPr marL="790575" lvl="2" indent="0">
              <a:lnSpc>
                <a:spcPct val="100000"/>
              </a:lnSpc>
              <a:spcBef>
                <a:spcPts val="0"/>
              </a:spcBef>
              <a:buNone/>
            </a:pPr>
            <a:r>
              <a:rPr lang="en-US" sz="1600" dirty="0"/>
              <a:t>&lt;</a:t>
            </a:r>
            <a:r>
              <a:rPr lang="en-US" sz="1600" dirty="0" err="1"/>
              <a:t>hr</a:t>
            </a:r>
            <a:r>
              <a:rPr lang="en-US" sz="1600" dirty="0"/>
              <a:t>/&gt;</a:t>
            </a:r>
            <a:endParaRPr lang="en-IN" sz="1600" dirty="0"/>
          </a:p>
          <a:p>
            <a:pPr marL="790575" lvl="2" indent="0">
              <a:lnSpc>
                <a:spcPct val="100000"/>
              </a:lnSpc>
              <a:spcBef>
                <a:spcPts val="0"/>
              </a:spcBef>
              <a:buNone/>
            </a:pPr>
            <a:r>
              <a:rPr lang="en-US" sz="1600" dirty="0"/>
              <a:t>&lt;div&gt;</a:t>
            </a:r>
            <a:endParaRPr lang="en-IN" sz="1600" dirty="0"/>
          </a:p>
          <a:p>
            <a:pPr marL="790575" lvl="2" indent="0">
              <a:lnSpc>
                <a:spcPct val="100000"/>
              </a:lnSpc>
              <a:spcBef>
                <a:spcPts val="0"/>
              </a:spcBef>
              <a:buNone/>
            </a:pPr>
            <a:r>
              <a:rPr lang="en-US" sz="1600" dirty="0">
                <a:solidFill>
                  <a:srgbClr val="FF0000"/>
                </a:solidFill>
              </a:rPr>
              <a:t>&lt;p class="first"&gt;</a:t>
            </a:r>
            <a:r>
              <a:rPr lang="en-US" sz="1600" dirty="0" err="1">
                <a:solidFill>
                  <a:srgbClr val="FF0000"/>
                </a:solidFill>
              </a:rPr>
              <a:t>Bhushan</a:t>
            </a:r>
            <a:r>
              <a:rPr lang="en-US" sz="1600" dirty="0">
                <a:solidFill>
                  <a:srgbClr val="FF0000"/>
                </a:solidFill>
              </a:rPr>
              <a:t>&lt;/p&gt;</a:t>
            </a:r>
            <a:endParaRPr lang="en-IN" sz="1600" dirty="0">
              <a:solidFill>
                <a:srgbClr val="FF0000"/>
              </a:solidFill>
            </a:endParaRPr>
          </a:p>
          <a:p>
            <a:pPr marL="790575" lvl="2" indent="0">
              <a:lnSpc>
                <a:spcPct val="100000"/>
              </a:lnSpc>
              <a:spcBef>
                <a:spcPts val="0"/>
              </a:spcBef>
              <a:buNone/>
            </a:pPr>
            <a:r>
              <a:rPr lang="en-US" sz="1600" dirty="0"/>
              <a:t>&lt;p&gt;Very much special.&lt;/p&gt;</a:t>
            </a:r>
            <a:endParaRPr lang="en-IN" sz="1600" dirty="0"/>
          </a:p>
          <a:p>
            <a:pPr marL="790575" lvl="2" indent="0">
              <a:lnSpc>
                <a:spcPct val="100000"/>
              </a:lnSpc>
              <a:spcBef>
                <a:spcPts val="0"/>
              </a:spcBef>
              <a:buNone/>
            </a:pPr>
            <a:r>
              <a:rPr lang="en-US" sz="1600" dirty="0"/>
              <a:t>   &lt;/div&gt;</a:t>
            </a:r>
            <a:endParaRPr lang="en-IN" sz="1600" dirty="0"/>
          </a:p>
          <a:p>
            <a:pPr marL="790575" lvl="2" indent="0">
              <a:lnSpc>
                <a:spcPct val="100000"/>
              </a:lnSpc>
              <a:spcBef>
                <a:spcPts val="0"/>
              </a:spcBef>
              <a:buNone/>
            </a:pPr>
            <a:r>
              <a:rPr lang="en-US" sz="1600" dirty="0"/>
              <a:t>   &lt;</a:t>
            </a:r>
            <a:r>
              <a:rPr lang="en-US" sz="1600" dirty="0" err="1"/>
              <a:t>hr</a:t>
            </a:r>
            <a:r>
              <a:rPr lang="en-US" sz="1600" dirty="0"/>
              <a:t>/&gt;</a:t>
            </a:r>
            <a:endParaRPr lang="en-IN" sz="1600" dirty="0"/>
          </a:p>
          <a:p>
            <a:pPr marL="0" indent="0">
              <a:lnSpc>
                <a:spcPct val="100000"/>
              </a:lnSpc>
              <a:spcBef>
                <a:spcPts val="0"/>
              </a:spcBef>
              <a:buNone/>
            </a:pPr>
            <a:r>
              <a:rPr lang="en-US" sz="1600" dirty="0"/>
              <a:t>&lt;/body&gt;</a:t>
            </a:r>
          </a:p>
          <a:p>
            <a:pPr marL="0" indent="0">
              <a:lnSpc>
                <a:spcPct val="100000"/>
              </a:lnSpc>
              <a:spcBef>
                <a:spcPts val="0"/>
              </a:spcBef>
              <a:buNone/>
            </a:pPr>
            <a:r>
              <a:rPr lang="en-US" sz="1600" dirty="0"/>
              <a:t>&lt;/html&gt;</a:t>
            </a:r>
            <a:endParaRPr lang="en-IN" sz="16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7271" r="32973" b="52139"/>
          <a:stretch/>
        </p:blipFill>
        <p:spPr bwMode="auto">
          <a:xfrm>
            <a:off x="5631089" y="1884556"/>
            <a:ext cx="5656716" cy="1925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3217011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2" y="393702"/>
            <a:ext cx="2165657" cy="426142"/>
          </a:xfrm>
        </p:spPr>
        <p:txBody>
          <a:bodyPr/>
          <a:lstStyle/>
          <a:p>
            <a:r>
              <a:rPr lang="en-US" dirty="0"/>
              <a:t>Id Selectors</a:t>
            </a:r>
            <a:endParaRPr lang="en-IN" dirty="0"/>
          </a:p>
        </p:txBody>
      </p:sp>
      <p:sp>
        <p:nvSpPr>
          <p:cNvPr id="3" name="Content Placeholder 2"/>
          <p:cNvSpPr>
            <a:spLocks noGrp="1"/>
          </p:cNvSpPr>
          <p:nvPr>
            <p:ph idx="1"/>
          </p:nvPr>
        </p:nvSpPr>
        <p:spPr>
          <a:xfrm>
            <a:off x="914400" y="1143000"/>
            <a:ext cx="10464800" cy="4852610"/>
          </a:xfrm>
        </p:spPr>
        <p:txBody>
          <a:bodyPr/>
          <a:lstStyle/>
          <a:p>
            <a:pPr marL="0" indent="0">
              <a:lnSpc>
                <a:spcPct val="100000"/>
              </a:lnSpc>
              <a:spcBef>
                <a:spcPts val="0"/>
              </a:spcBef>
              <a:buNone/>
            </a:pPr>
            <a:r>
              <a:rPr lang="en-US" dirty="0"/>
              <a:t>An </a:t>
            </a:r>
            <a:r>
              <a:rPr lang="en-US" b="1" dirty="0"/>
              <a:t>id selector </a:t>
            </a:r>
            <a:r>
              <a:rPr lang="en-US" dirty="0"/>
              <a:t>allows to assign style to a specific element by its id attribute.</a:t>
            </a:r>
            <a:endParaRPr lang="en-IN" dirty="0"/>
          </a:p>
          <a:p>
            <a:pPr marL="0" indent="0">
              <a:lnSpc>
                <a:spcPct val="100000"/>
              </a:lnSpc>
              <a:spcBef>
                <a:spcPts val="0"/>
              </a:spcBef>
              <a:buNone/>
            </a:pPr>
            <a:r>
              <a:rPr lang="en-US" dirty="0"/>
              <a:t>Syntax: hash (#)id name</a:t>
            </a:r>
            <a:endParaRPr lang="en-IN" dirty="0"/>
          </a:p>
          <a:p>
            <a:pPr marL="0" indent="0">
              <a:lnSpc>
                <a:spcPct val="100000"/>
              </a:lnSpc>
              <a:spcBef>
                <a:spcPts val="0"/>
              </a:spcBef>
              <a:buNone/>
            </a:pPr>
            <a:r>
              <a:rPr lang="en-US" dirty="0"/>
              <a:t> </a:t>
            </a:r>
            <a:endParaRPr lang="en-IN" dirty="0"/>
          </a:p>
          <a:p>
            <a:pPr marL="0" indent="0">
              <a:lnSpc>
                <a:spcPct val="100000"/>
              </a:lnSpc>
              <a:spcBef>
                <a:spcPts val="0"/>
              </a:spcBef>
              <a:buNone/>
            </a:pPr>
            <a:r>
              <a:rPr lang="en-US" dirty="0" err="1"/>
              <a:t>Eg</a:t>
            </a:r>
            <a:r>
              <a:rPr lang="en-US" dirty="0"/>
              <a:t>:</a:t>
            </a:r>
            <a:endParaRPr lang="en-IN" dirty="0"/>
          </a:p>
          <a:p>
            <a:pPr marL="0" indent="0">
              <a:lnSpc>
                <a:spcPct val="100000"/>
              </a:lnSpc>
              <a:spcBef>
                <a:spcPts val="0"/>
              </a:spcBef>
              <a:buNone/>
            </a:pPr>
            <a:r>
              <a:rPr lang="en-US" sz="1800" dirty="0"/>
              <a:t>&lt;head&gt;</a:t>
            </a:r>
            <a:endParaRPr lang="en-IN" sz="1800" dirty="0"/>
          </a:p>
          <a:p>
            <a:pPr marL="0" indent="0">
              <a:lnSpc>
                <a:spcPct val="100000"/>
              </a:lnSpc>
              <a:spcBef>
                <a:spcPts val="0"/>
              </a:spcBef>
              <a:buNone/>
            </a:pPr>
            <a:r>
              <a:rPr lang="en-US" sz="1800" dirty="0"/>
              <a:t>&lt;title&gt;Student details &lt;/title&gt;</a:t>
            </a:r>
            <a:endParaRPr lang="en-IN" sz="1800" dirty="0"/>
          </a:p>
          <a:p>
            <a:pPr marL="0" indent="0">
              <a:lnSpc>
                <a:spcPct val="100000"/>
              </a:lnSpc>
              <a:spcBef>
                <a:spcPts val="0"/>
              </a:spcBef>
              <a:buNone/>
            </a:pPr>
            <a:r>
              <a:rPr lang="en-US" sz="1800" dirty="0"/>
              <a:t>&lt;style&gt;</a:t>
            </a:r>
            <a:endParaRPr lang="en-IN" sz="1800" dirty="0"/>
          </a:p>
          <a:p>
            <a:pPr marL="0" indent="0">
              <a:lnSpc>
                <a:spcPct val="100000"/>
              </a:lnSpc>
              <a:spcBef>
                <a:spcPts val="0"/>
              </a:spcBef>
              <a:buNone/>
            </a:pPr>
            <a:r>
              <a:rPr lang="en-US" sz="1800" dirty="0">
                <a:solidFill>
                  <a:srgbClr val="FF0000"/>
                </a:solidFill>
              </a:rPr>
              <a:t>#first {</a:t>
            </a:r>
            <a:endParaRPr lang="en-IN" sz="1800" dirty="0">
              <a:solidFill>
                <a:srgbClr val="FF0000"/>
              </a:solidFill>
            </a:endParaRPr>
          </a:p>
          <a:p>
            <a:pPr marL="0" indent="0">
              <a:lnSpc>
                <a:spcPct val="100000"/>
              </a:lnSpc>
              <a:spcBef>
                <a:spcPts val="0"/>
              </a:spcBef>
              <a:buNone/>
            </a:pPr>
            <a:r>
              <a:rPr lang="en-US" sz="1800" dirty="0">
                <a:solidFill>
                  <a:srgbClr val="FF0000"/>
                </a:solidFill>
              </a:rPr>
              <a:t>font-style: italic;</a:t>
            </a:r>
            <a:endParaRPr lang="en-IN" sz="1800" dirty="0">
              <a:solidFill>
                <a:srgbClr val="FF0000"/>
              </a:solidFill>
            </a:endParaRPr>
          </a:p>
          <a:p>
            <a:pPr marL="0" indent="0">
              <a:lnSpc>
                <a:spcPct val="100000"/>
              </a:lnSpc>
              <a:spcBef>
                <a:spcPts val="0"/>
              </a:spcBef>
              <a:buNone/>
            </a:pPr>
            <a:r>
              <a:rPr lang="en-US" sz="1800" dirty="0">
                <a:solidFill>
                  <a:srgbClr val="FF0000"/>
                </a:solidFill>
              </a:rPr>
              <a:t>color: red;</a:t>
            </a:r>
            <a:endParaRPr lang="en-IN" sz="1800" dirty="0">
              <a:solidFill>
                <a:srgbClr val="FF0000"/>
              </a:solidFill>
            </a:endParaRPr>
          </a:p>
          <a:p>
            <a:pPr marL="0" indent="0">
              <a:lnSpc>
                <a:spcPct val="100000"/>
              </a:lnSpc>
              <a:spcBef>
                <a:spcPts val="0"/>
              </a:spcBef>
              <a:buNone/>
            </a:pPr>
            <a:r>
              <a:rPr lang="en-US" sz="1800" dirty="0">
                <a:solidFill>
                  <a:srgbClr val="FF0000"/>
                </a:solidFill>
              </a:rPr>
              <a:t>}</a:t>
            </a:r>
            <a:endParaRPr lang="en-IN" sz="1800" dirty="0">
              <a:solidFill>
                <a:srgbClr val="FF0000"/>
              </a:solidFill>
            </a:endParaRPr>
          </a:p>
          <a:p>
            <a:pPr marL="0" indent="0">
              <a:lnSpc>
                <a:spcPct val="100000"/>
              </a:lnSpc>
              <a:spcBef>
                <a:spcPts val="0"/>
              </a:spcBef>
              <a:buNone/>
            </a:pPr>
            <a:r>
              <a:rPr lang="en-US" sz="1800" dirty="0"/>
              <a:t>&lt;/style&gt;</a:t>
            </a:r>
            <a:endParaRPr lang="en-IN" sz="1800" dirty="0"/>
          </a:p>
          <a:p>
            <a:pPr marL="0" indent="0">
              <a:lnSpc>
                <a:spcPct val="100000"/>
              </a:lnSpc>
              <a:spcBef>
                <a:spcPts val="0"/>
              </a:spcBef>
              <a:buNone/>
            </a:pPr>
            <a:r>
              <a:rPr lang="en-US" sz="1800" dirty="0"/>
              <a:t>&lt;/head&gt;</a:t>
            </a:r>
            <a:endParaRPr lang="en-IN" sz="1800" dirty="0"/>
          </a:p>
          <a:p>
            <a:pPr marL="0" indent="0">
              <a:lnSpc>
                <a:spcPct val="100000"/>
              </a:lnSpc>
              <a:spcBef>
                <a:spcPts val="0"/>
              </a:spcBef>
              <a:buNone/>
            </a:pPr>
            <a:r>
              <a:rPr lang="en-US" sz="1800" dirty="0"/>
              <a:t>&lt;body&gt;</a:t>
            </a:r>
            <a:endParaRPr lang="en-IN" sz="1800" dirty="0"/>
          </a:p>
          <a:p>
            <a:pPr marL="0" indent="0">
              <a:lnSpc>
                <a:spcPct val="100000"/>
              </a:lnSpc>
              <a:spcBef>
                <a:spcPts val="0"/>
              </a:spcBef>
              <a:buNone/>
            </a:pPr>
            <a:r>
              <a:rPr lang="en-US" sz="1800" dirty="0"/>
              <a:t>&lt;h1 id="first"&gt;Student Info&lt;/h1&gt;</a:t>
            </a:r>
            <a:endParaRPr lang="en-IN" sz="1800" dirty="0"/>
          </a:p>
          <a:p>
            <a:pPr marL="0" indent="0">
              <a:lnSpc>
                <a:spcPct val="100000"/>
              </a:lnSpc>
              <a:spcBef>
                <a:spcPts val="0"/>
              </a:spcBef>
              <a:buNone/>
            </a:pPr>
            <a:r>
              <a:rPr lang="en-US" sz="1800" dirty="0"/>
              <a:t>&lt;div&gt;</a:t>
            </a:r>
            <a:endParaRPr lang="en-IN" sz="1800" dirty="0"/>
          </a:p>
        </p:txBody>
      </p:sp>
    </p:spTree>
    <p:extLst>
      <p:ext uri="{BB962C8B-B14F-4D97-AF65-F5344CB8AC3E}">
        <p14:creationId xmlns:p14="http://schemas.microsoft.com/office/powerpoint/2010/main" xmlns="" val="27143931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E191C6-75E6-5AF8-C221-FCDB5AD96E4F}"/>
              </a:ext>
            </a:extLst>
          </p:cNvPr>
          <p:cNvSpPr>
            <a:spLocks noGrp="1"/>
          </p:cNvSpPr>
          <p:nvPr>
            <p:ph type="title"/>
          </p:nvPr>
        </p:nvSpPr>
        <p:spPr>
          <a:xfrm>
            <a:off x="1066802" y="573321"/>
            <a:ext cx="1183016" cy="319062"/>
          </a:xfrm>
        </p:spPr>
        <p:txBody>
          <a:bodyPr/>
          <a:lstStyle/>
          <a:p>
            <a:r>
              <a:rPr lang="en-IN" sz="2000" dirty="0"/>
              <a:t>Example</a:t>
            </a:r>
          </a:p>
        </p:txBody>
      </p:sp>
      <p:sp>
        <p:nvSpPr>
          <p:cNvPr id="3" name="Content Placeholder 2">
            <a:extLst>
              <a:ext uri="{FF2B5EF4-FFF2-40B4-BE49-F238E27FC236}">
                <a16:creationId xmlns="" xmlns:a16="http://schemas.microsoft.com/office/drawing/2014/main" id="{C288A0DA-F3E2-AD93-8E00-CB35A4C32C6B}"/>
              </a:ext>
            </a:extLst>
          </p:cNvPr>
          <p:cNvSpPr>
            <a:spLocks noGrp="1"/>
          </p:cNvSpPr>
          <p:nvPr>
            <p:ph idx="1"/>
          </p:nvPr>
        </p:nvSpPr>
        <p:spPr>
          <a:xfrm>
            <a:off x="914400" y="1143000"/>
            <a:ext cx="10464800" cy="5314275"/>
          </a:xfrm>
        </p:spPr>
        <p:txBody>
          <a:bodyPr/>
          <a:lstStyle/>
          <a:p>
            <a:pPr marL="0" indent="0">
              <a:lnSpc>
                <a:spcPct val="100000"/>
              </a:lnSpc>
              <a:spcBef>
                <a:spcPts val="0"/>
              </a:spcBef>
              <a:buNone/>
            </a:pPr>
            <a:r>
              <a:rPr lang="en-US" sz="1800" dirty="0">
                <a:latin typeface="Calibri" panose="020F0502020204030204" pitchFamily="34" charset="0"/>
                <a:cs typeface="Calibri" panose="020F0502020204030204" pitchFamily="34" charset="0"/>
              </a:rPr>
              <a:t>&lt;head&gt;</a:t>
            </a:r>
            <a:endParaRPr lang="en-IN" sz="1800" dirty="0">
              <a:latin typeface="Calibri" panose="020F0502020204030204" pitchFamily="34" charset="0"/>
              <a:cs typeface="Calibri" panose="020F0502020204030204" pitchFamily="34" charset="0"/>
            </a:endParaRPr>
          </a:p>
          <a:p>
            <a:pPr marL="0" indent="0">
              <a:lnSpc>
                <a:spcPct val="100000"/>
              </a:lnSpc>
              <a:spcBef>
                <a:spcPts val="0"/>
              </a:spcBef>
              <a:buNone/>
            </a:pPr>
            <a:r>
              <a:rPr lang="en-US" sz="1800" dirty="0">
                <a:latin typeface="Calibri" panose="020F0502020204030204" pitchFamily="34" charset="0"/>
                <a:cs typeface="Calibri" panose="020F0502020204030204" pitchFamily="34" charset="0"/>
              </a:rPr>
              <a:t>&lt;title&gt;Student details &lt;/title&gt;</a:t>
            </a:r>
            <a:endParaRPr lang="en-IN" sz="1800" dirty="0">
              <a:latin typeface="Calibri" panose="020F0502020204030204" pitchFamily="34" charset="0"/>
              <a:cs typeface="Calibri" panose="020F0502020204030204" pitchFamily="34" charset="0"/>
            </a:endParaRPr>
          </a:p>
          <a:p>
            <a:pPr marL="0" indent="0">
              <a:lnSpc>
                <a:spcPct val="100000"/>
              </a:lnSpc>
              <a:spcBef>
                <a:spcPts val="0"/>
              </a:spcBef>
              <a:buNone/>
            </a:pPr>
            <a:r>
              <a:rPr lang="en-US" sz="1800" dirty="0">
                <a:latin typeface="Calibri" panose="020F0502020204030204" pitchFamily="34" charset="0"/>
                <a:cs typeface="Calibri" panose="020F0502020204030204" pitchFamily="34" charset="0"/>
              </a:rPr>
              <a:t>&lt;style&gt;</a:t>
            </a:r>
            <a:endParaRPr lang="en-IN" sz="1800" dirty="0">
              <a:latin typeface="Calibri" panose="020F0502020204030204" pitchFamily="34" charset="0"/>
              <a:cs typeface="Calibri" panose="020F0502020204030204" pitchFamily="34" charset="0"/>
            </a:endParaRPr>
          </a:p>
          <a:p>
            <a:pPr marL="0" indent="0">
              <a:lnSpc>
                <a:spcPct val="100000"/>
              </a:lnSpc>
              <a:spcBef>
                <a:spcPts val="0"/>
              </a:spcBef>
              <a:buNone/>
            </a:pPr>
            <a:r>
              <a:rPr lang="en-US" sz="1800" dirty="0">
                <a:solidFill>
                  <a:srgbClr val="FF0000"/>
                </a:solidFill>
                <a:latin typeface="Calibri" panose="020F0502020204030204" pitchFamily="34" charset="0"/>
                <a:cs typeface="Calibri" panose="020F0502020204030204" pitchFamily="34" charset="0"/>
              </a:rPr>
              <a:t>#first {</a:t>
            </a:r>
            <a:endParaRPr lang="en-IN" sz="1800" dirty="0">
              <a:solidFill>
                <a:srgbClr val="FF0000"/>
              </a:solidFill>
              <a:latin typeface="Calibri" panose="020F0502020204030204" pitchFamily="34" charset="0"/>
              <a:cs typeface="Calibri" panose="020F0502020204030204" pitchFamily="34" charset="0"/>
            </a:endParaRPr>
          </a:p>
          <a:p>
            <a:pPr marL="0" indent="0">
              <a:lnSpc>
                <a:spcPct val="100000"/>
              </a:lnSpc>
              <a:spcBef>
                <a:spcPts val="0"/>
              </a:spcBef>
              <a:buNone/>
            </a:pPr>
            <a:r>
              <a:rPr lang="en-US" sz="1800" dirty="0">
                <a:solidFill>
                  <a:srgbClr val="FF0000"/>
                </a:solidFill>
                <a:latin typeface="Calibri" panose="020F0502020204030204" pitchFamily="34" charset="0"/>
                <a:cs typeface="Calibri" panose="020F0502020204030204" pitchFamily="34" charset="0"/>
              </a:rPr>
              <a:t>font-style: italic;</a:t>
            </a:r>
            <a:endParaRPr lang="en-IN" sz="1800" dirty="0">
              <a:solidFill>
                <a:srgbClr val="FF0000"/>
              </a:solidFill>
              <a:latin typeface="Calibri" panose="020F0502020204030204" pitchFamily="34" charset="0"/>
              <a:cs typeface="Calibri" panose="020F0502020204030204" pitchFamily="34" charset="0"/>
            </a:endParaRPr>
          </a:p>
          <a:p>
            <a:pPr marL="0" indent="0">
              <a:lnSpc>
                <a:spcPct val="100000"/>
              </a:lnSpc>
              <a:spcBef>
                <a:spcPts val="0"/>
              </a:spcBef>
              <a:buNone/>
            </a:pPr>
            <a:r>
              <a:rPr lang="en-US" sz="1800" dirty="0">
                <a:solidFill>
                  <a:srgbClr val="FF0000"/>
                </a:solidFill>
                <a:latin typeface="Calibri" panose="020F0502020204030204" pitchFamily="34" charset="0"/>
                <a:cs typeface="Calibri" panose="020F0502020204030204" pitchFamily="34" charset="0"/>
              </a:rPr>
              <a:t>color: red;</a:t>
            </a:r>
            <a:endParaRPr lang="en-IN" sz="1800" dirty="0">
              <a:solidFill>
                <a:srgbClr val="FF0000"/>
              </a:solidFill>
              <a:latin typeface="Calibri" panose="020F0502020204030204" pitchFamily="34" charset="0"/>
              <a:cs typeface="Calibri" panose="020F0502020204030204" pitchFamily="34" charset="0"/>
            </a:endParaRPr>
          </a:p>
          <a:p>
            <a:pPr marL="0" indent="0">
              <a:lnSpc>
                <a:spcPct val="100000"/>
              </a:lnSpc>
              <a:spcBef>
                <a:spcPts val="0"/>
              </a:spcBef>
              <a:buNone/>
            </a:pPr>
            <a:r>
              <a:rPr lang="en-US" sz="1800" dirty="0">
                <a:solidFill>
                  <a:srgbClr val="FF0000"/>
                </a:solidFill>
                <a:latin typeface="Calibri" panose="020F0502020204030204" pitchFamily="34" charset="0"/>
                <a:cs typeface="Calibri" panose="020F0502020204030204" pitchFamily="34" charset="0"/>
              </a:rPr>
              <a:t>}</a:t>
            </a:r>
            <a:endParaRPr lang="en-IN" sz="1800" dirty="0">
              <a:solidFill>
                <a:srgbClr val="FF0000"/>
              </a:solidFill>
              <a:latin typeface="Calibri" panose="020F0502020204030204" pitchFamily="34" charset="0"/>
              <a:cs typeface="Calibri" panose="020F0502020204030204" pitchFamily="34" charset="0"/>
            </a:endParaRPr>
          </a:p>
          <a:p>
            <a:pPr marL="0" indent="0">
              <a:lnSpc>
                <a:spcPct val="100000"/>
              </a:lnSpc>
              <a:spcBef>
                <a:spcPts val="0"/>
              </a:spcBef>
              <a:buNone/>
            </a:pPr>
            <a:r>
              <a:rPr lang="en-US" sz="1800" dirty="0">
                <a:latin typeface="Calibri" panose="020F0502020204030204" pitchFamily="34" charset="0"/>
                <a:cs typeface="Calibri" panose="020F0502020204030204" pitchFamily="34" charset="0"/>
              </a:rPr>
              <a:t>&lt;/style&gt;</a:t>
            </a:r>
            <a:endParaRPr lang="en-IN" sz="1800" dirty="0">
              <a:latin typeface="Calibri" panose="020F0502020204030204" pitchFamily="34" charset="0"/>
              <a:cs typeface="Calibri" panose="020F0502020204030204" pitchFamily="34" charset="0"/>
            </a:endParaRPr>
          </a:p>
          <a:p>
            <a:pPr marL="0" indent="0">
              <a:lnSpc>
                <a:spcPct val="100000"/>
              </a:lnSpc>
              <a:spcBef>
                <a:spcPts val="0"/>
              </a:spcBef>
              <a:buNone/>
            </a:pPr>
            <a:r>
              <a:rPr lang="en-US" sz="1800" dirty="0">
                <a:latin typeface="Calibri" panose="020F0502020204030204" pitchFamily="34" charset="0"/>
                <a:cs typeface="Calibri" panose="020F0502020204030204" pitchFamily="34" charset="0"/>
              </a:rPr>
              <a:t>&lt;/head&gt;</a:t>
            </a:r>
            <a:endParaRPr lang="en-IN" sz="1800" dirty="0">
              <a:latin typeface="Calibri" panose="020F0502020204030204" pitchFamily="34" charset="0"/>
              <a:cs typeface="Calibri" panose="020F0502020204030204" pitchFamily="34" charset="0"/>
            </a:endParaRPr>
          </a:p>
          <a:p>
            <a:pPr marL="0" indent="0">
              <a:lnSpc>
                <a:spcPct val="100000"/>
              </a:lnSpc>
              <a:spcBef>
                <a:spcPts val="0"/>
              </a:spcBef>
              <a:buNone/>
            </a:pPr>
            <a:r>
              <a:rPr lang="en-US" sz="1800" dirty="0">
                <a:latin typeface="Calibri" panose="020F0502020204030204" pitchFamily="34" charset="0"/>
                <a:cs typeface="Calibri" panose="020F0502020204030204" pitchFamily="34" charset="0"/>
              </a:rPr>
              <a:t>&lt;body&gt;</a:t>
            </a:r>
            <a:endParaRPr lang="en-IN" sz="1800" dirty="0">
              <a:latin typeface="Calibri" panose="020F0502020204030204" pitchFamily="34" charset="0"/>
              <a:cs typeface="Calibri" panose="020F0502020204030204" pitchFamily="34" charset="0"/>
            </a:endParaRPr>
          </a:p>
          <a:p>
            <a:pPr marL="0" indent="0">
              <a:lnSpc>
                <a:spcPct val="100000"/>
              </a:lnSpc>
              <a:spcBef>
                <a:spcPts val="0"/>
              </a:spcBef>
              <a:buNone/>
            </a:pPr>
            <a:r>
              <a:rPr lang="en-US" sz="1800" dirty="0">
                <a:latin typeface="Calibri" panose="020F0502020204030204" pitchFamily="34" charset="0"/>
                <a:cs typeface="Calibri" panose="020F0502020204030204" pitchFamily="34" charset="0"/>
              </a:rPr>
              <a:t>&lt;h1 </a:t>
            </a:r>
            <a:r>
              <a:rPr lang="en-US" sz="1800" dirty="0">
                <a:solidFill>
                  <a:srgbClr val="FF0000"/>
                </a:solidFill>
                <a:latin typeface="Calibri" panose="020F0502020204030204" pitchFamily="34" charset="0"/>
                <a:cs typeface="Calibri" panose="020F0502020204030204" pitchFamily="34" charset="0"/>
              </a:rPr>
              <a:t>id="first"&gt;</a:t>
            </a:r>
            <a:r>
              <a:rPr lang="en-US" sz="1800" dirty="0">
                <a:latin typeface="Calibri" panose="020F0502020204030204" pitchFamily="34" charset="0"/>
                <a:cs typeface="Calibri" panose="020F0502020204030204" pitchFamily="34" charset="0"/>
              </a:rPr>
              <a:t>Student Info&lt;/h1&gt;</a:t>
            </a:r>
            <a:endParaRPr lang="en-IN" sz="1800" dirty="0">
              <a:latin typeface="Calibri" panose="020F0502020204030204" pitchFamily="34" charset="0"/>
              <a:cs typeface="Calibri" panose="020F0502020204030204" pitchFamily="34" charset="0"/>
            </a:endParaRPr>
          </a:p>
          <a:p>
            <a:pPr marL="0" indent="0">
              <a:lnSpc>
                <a:spcPct val="100000"/>
              </a:lnSpc>
              <a:spcBef>
                <a:spcPts val="0"/>
              </a:spcBef>
              <a:buNone/>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&lt;</a:t>
            </a:r>
            <a:r>
              <a:rPr lang="en-US" sz="18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p&gt; </a:t>
            </a:r>
            <a:r>
              <a:rPr lang="en-US" sz="1800" dirty="0" err="1"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Amith</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&lt;/p&gt;</a:t>
            </a:r>
          </a:p>
          <a:p>
            <a:pPr marL="0" indent="0">
              <a:lnSpc>
                <a:spcPct val="100000"/>
              </a:lnSpc>
              <a:spcBef>
                <a:spcPts val="0"/>
              </a:spcBef>
              <a:buNone/>
            </a:pP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&lt;p&gt;Easy to learn&lt;/p&gt;</a:t>
            </a: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spcBef>
                <a:spcPts val="0"/>
              </a:spcBef>
              <a:buNone/>
            </a:pPr>
            <a:r>
              <a:rPr lang="en-US" sz="1800" dirty="0">
                <a:latin typeface="Calibri" panose="020F0502020204030204" pitchFamily="34" charset="0"/>
                <a:cs typeface="Calibri" panose="020F0502020204030204" pitchFamily="34" charset="0"/>
              </a:rPr>
              <a:t>&lt;</a:t>
            </a:r>
            <a:r>
              <a:rPr lang="en-US" sz="1800" dirty="0" err="1">
                <a:latin typeface="Calibri" panose="020F0502020204030204" pitchFamily="34" charset="0"/>
                <a:cs typeface="Calibri" panose="020F0502020204030204" pitchFamily="34" charset="0"/>
              </a:rPr>
              <a:t>hr</a:t>
            </a:r>
            <a:r>
              <a:rPr lang="en-US" sz="1800" dirty="0">
                <a:latin typeface="Calibri" panose="020F0502020204030204" pitchFamily="34" charset="0"/>
                <a:cs typeface="Calibri" panose="020F0502020204030204" pitchFamily="34" charset="0"/>
              </a:rPr>
              <a:t>/&gt;</a:t>
            </a:r>
            <a:endParaRPr lang="en-IN" sz="1800" dirty="0">
              <a:latin typeface="Calibri" panose="020F0502020204030204" pitchFamily="34" charset="0"/>
              <a:cs typeface="Calibri" panose="020F0502020204030204" pitchFamily="34" charset="0"/>
            </a:endParaRPr>
          </a:p>
          <a:p>
            <a:pPr marL="0" indent="0">
              <a:lnSpc>
                <a:spcPct val="100000"/>
              </a:lnSpc>
              <a:spcBef>
                <a:spcPts val="0"/>
              </a:spcBef>
              <a:buNone/>
            </a:pPr>
            <a:r>
              <a:rPr lang="en-US" sz="1800" dirty="0">
                <a:latin typeface="Calibri" panose="020F0502020204030204" pitchFamily="34" charset="0"/>
                <a:cs typeface="Calibri" panose="020F0502020204030204" pitchFamily="34" charset="0"/>
              </a:rPr>
              <a:t>&lt;p &gt;Bhushan&lt;/p&gt;</a:t>
            </a:r>
            <a:endParaRPr lang="en-IN" sz="1800" dirty="0">
              <a:latin typeface="Calibri" panose="020F0502020204030204" pitchFamily="34" charset="0"/>
              <a:cs typeface="Calibri" panose="020F0502020204030204" pitchFamily="34" charset="0"/>
            </a:endParaRPr>
          </a:p>
          <a:p>
            <a:pPr marL="0" indent="0">
              <a:lnSpc>
                <a:spcPct val="100000"/>
              </a:lnSpc>
              <a:spcBef>
                <a:spcPts val="0"/>
              </a:spcBef>
              <a:buNone/>
            </a:pPr>
            <a:r>
              <a:rPr lang="en-US" sz="1800" dirty="0">
                <a:latin typeface="Calibri" panose="020F0502020204030204" pitchFamily="34" charset="0"/>
                <a:cs typeface="Calibri" panose="020F0502020204030204" pitchFamily="34" charset="0"/>
              </a:rPr>
              <a:t>&lt;p&gt;Very much special.&lt;/p&gt;</a:t>
            </a:r>
            <a:endParaRPr lang="en-IN" sz="1800" dirty="0">
              <a:latin typeface="Calibri" panose="020F0502020204030204" pitchFamily="34" charset="0"/>
              <a:cs typeface="Calibri" panose="020F0502020204030204" pitchFamily="34" charset="0"/>
            </a:endParaRPr>
          </a:p>
          <a:p>
            <a:pPr marL="0" indent="0">
              <a:lnSpc>
                <a:spcPct val="100000"/>
              </a:lnSpc>
              <a:spcBef>
                <a:spcPts val="0"/>
              </a:spcBef>
              <a:buNone/>
            </a:pPr>
            <a:r>
              <a:rPr lang="en-US" sz="1800" dirty="0">
                <a:latin typeface="Calibri" panose="020F0502020204030204" pitchFamily="34" charset="0"/>
                <a:cs typeface="Calibri" panose="020F0502020204030204" pitchFamily="34" charset="0"/>
              </a:rPr>
              <a:t>&lt;</a:t>
            </a:r>
            <a:r>
              <a:rPr lang="en-US" sz="1800" dirty="0" err="1">
                <a:latin typeface="Calibri" panose="020F0502020204030204" pitchFamily="34" charset="0"/>
                <a:cs typeface="Calibri" panose="020F0502020204030204" pitchFamily="34" charset="0"/>
              </a:rPr>
              <a:t>hr</a:t>
            </a:r>
            <a:r>
              <a:rPr lang="en-US" sz="1800" dirty="0">
                <a:latin typeface="Calibri" panose="020F0502020204030204" pitchFamily="34" charset="0"/>
                <a:cs typeface="Calibri" panose="020F0502020204030204" pitchFamily="34" charset="0"/>
              </a:rPr>
              <a:t>/&gt;</a:t>
            </a:r>
            <a:endParaRPr lang="en-IN" sz="1800" dirty="0">
              <a:latin typeface="Calibri" panose="020F0502020204030204" pitchFamily="34" charset="0"/>
              <a:cs typeface="Calibri" panose="020F0502020204030204" pitchFamily="34" charset="0"/>
            </a:endParaRPr>
          </a:p>
          <a:p>
            <a:pPr marL="0" indent="0">
              <a:lnSpc>
                <a:spcPct val="100000"/>
              </a:lnSpc>
              <a:spcBef>
                <a:spcPts val="0"/>
              </a:spcBef>
              <a:buNone/>
            </a:pPr>
            <a:r>
              <a:rPr lang="en-US" sz="1800" dirty="0">
                <a:latin typeface="Calibri" panose="020F0502020204030204" pitchFamily="34" charset="0"/>
                <a:cs typeface="Calibri" panose="020F0502020204030204" pitchFamily="34" charset="0"/>
              </a:rPr>
              <a:t>&lt;/body&gt;</a:t>
            </a:r>
          </a:p>
          <a:p>
            <a:pPr marL="0" indent="0">
              <a:lnSpc>
                <a:spcPct val="100000"/>
              </a:lnSpc>
              <a:spcBef>
                <a:spcPts val="0"/>
              </a:spcBef>
              <a:buNone/>
            </a:pPr>
            <a:r>
              <a:rPr lang="en-US" sz="1800" dirty="0">
                <a:latin typeface="Calibri" panose="020F0502020204030204" pitchFamily="34" charset="0"/>
                <a:cs typeface="Calibri" panose="020F0502020204030204" pitchFamily="34" charset="0"/>
              </a:rPr>
              <a:t>&lt;/html&gt;</a:t>
            </a:r>
            <a:endParaRPr lang="en-IN" sz="18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4895727" y="1349297"/>
            <a:ext cx="6645785" cy="3790020"/>
          </a:xfrm>
          <a:prstGeom prst="rect">
            <a:avLst/>
          </a:prstGeom>
        </p:spPr>
      </p:pic>
    </p:spTree>
    <p:extLst>
      <p:ext uri="{BB962C8B-B14F-4D97-AF65-F5344CB8AC3E}">
        <p14:creationId xmlns:p14="http://schemas.microsoft.com/office/powerpoint/2010/main" xmlns="" val="2977045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1" y="1"/>
            <a:ext cx="4065215" cy="479747"/>
          </a:xfrm>
        </p:spPr>
        <p:txBody>
          <a:bodyPr/>
          <a:lstStyle/>
          <a:p>
            <a:r>
              <a:rPr lang="en-IN" sz="3200" dirty="0"/>
              <a:t>Module II - Syllabus </a:t>
            </a:r>
            <a:endParaRPr lang="en-US" sz="3200" dirty="0"/>
          </a:p>
        </p:txBody>
      </p:sp>
      <p:sp>
        <p:nvSpPr>
          <p:cNvPr id="3" name="Content Placeholder 2"/>
          <p:cNvSpPr>
            <a:spLocks noGrp="1"/>
          </p:cNvSpPr>
          <p:nvPr>
            <p:ph idx="1"/>
          </p:nvPr>
        </p:nvSpPr>
        <p:spPr>
          <a:xfrm>
            <a:off x="1981200" y="1143000"/>
            <a:ext cx="8229600" cy="3422176"/>
          </a:xfrm>
        </p:spPr>
        <p:txBody>
          <a:bodyPr>
            <a:noAutofit/>
          </a:bodyPr>
          <a:lstStyle/>
          <a:p>
            <a:pPr marL="0" indent="0" algn="just">
              <a:spcBef>
                <a:spcPts val="910"/>
              </a:spcBef>
              <a:spcAft>
                <a:spcPts val="700"/>
              </a:spcAft>
              <a:buNone/>
            </a:pPr>
            <a:endParaRPr lang="en-US" sz="1200" b="1" dirty="0">
              <a:solidFill>
                <a:srgbClr val="00B050"/>
              </a:solidFill>
              <a:latin typeface="+mj-lt"/>
            </a:endParaRPr>
          </a:p>
          <a:p>
            <a:pPr marL="0" indent="0" algn="just">
              <a:spcBef>
                <a:spcPts val="910"/>
              </a:spcBef>
              <a:spcAft>
                <a:spcPts val="700"/>
              </a:spcAft>
              <a:buNone/>
            </a:pPr>
            <a:r>
              <a:rPr lang="en-US" sz="2800" b="1" dirty="0">
                <a:solidFill>
                  <a:srgbClr val="00B050"/>
                </a:solidFill>
                <a:latin typeface="+mj-lt"/>
              </a:rPr>
              <a:t>MODULE II: Advanced CSS 		</a:t>
            </a:r>
            <a:r>
              <a:rPr lang="en-US" sz="2800" dirty="0">
                <a:latin typeface="+mj-lt"/>
              </a:rPr>
              <a:t> </a:t>
            </a:r>
            <a:endParaRPr lang="en-US" sz="2800" dirty="0" smtClean="0">
              <a:latin typeface="+mj-lt"/>
            </a:endParaRPr>
          </a:p>
          <a:p>
            <a:pPr marL="0" indent="0" algn="just">
              <a:spcBef>
                <a:spcPts val="910"/>
              </a:spcBef>
              <a:spcAft>
                <a:spcPts val="700"/>
              </a:spcAft>
              <a:buNone/>
            </a:pPr>
            <a:r>
              <a:rPr lang="en-US" sz="2800" b="1" dirty="0" smtClean="0">
                <a:solidFill>
                  <a:srgbClr val="00B050"/>
                </a:solidFill>
                <a:latin typeface="+mj-lt"/>
              </a:rPr>
              <a:t>[</a:t>
            </a:r>
            <a:r>
              <a:rPr lang="en-US" sz="2800" b="1" dirty="0">
                <a:solidFill>
                  <a:srgbClr val="00B050"/>
                </a:solidFill>
                <a:latin typeface="+mj-lt"/>
              </a:rPr>
              <a:t>L-8hrs.,P- 8hrs.]</a:t>
            </a:r>
          </a:p>
          <a:p>
            <a:pPr algn="just">
              <a:lnSpc>
                <a:spcPct val="150000"/>
              </a:lnSpc>
              <a:spcBef>
                <a:spcPts val="20"/>
              </a:spcBef>
            </a:pPr>
            <a:r>
              <a:rPr lang="en-US" b="1" dirty="0">
                <a:solidFill>
                  <a:srgbClr val="FF0000"/>
                </a:solidFill>
                <a:latin typeface="+mj-lt"/>
              </a:rPr>
              <a:t>Advanced CSS</a:t>
            </a:r>
            <a:r>
              <a:rPr lang="en-US" dirty="0">
                <a:latin typeface="+mj-lt"/>
              </a:rPr>
              <a:t>: Layout, Normal Flow, Positioning Elements, Floating Elements, Constructing Multicolumn Layouts, Approaches to CSS Layout, Responsive Design, CSS Frameworks</a:t>
            </a:r>
            <a:endParaRPr lang="en-IN" dirty="0">
              <a:latin typeface="+mj-lt"/>
            </a:endParaRPr>
          </a:p>
          <a:p>
            <a:pPr algn="just"/>
            <a:r>
              <a:rPr lang="en-US" b="1" dirty="0">
                <a:solidFill>
                  <a:srgbClr val="FF0000"/>
                </a:solidFill>
                <a:latin typeface="+mj-lt"/>
              </a:rPr>
              <a:t>XML: </a:t>
            </a:r>
            <a:r>
              <a:rPr lang="en-US" dirty="0">
                <a:latin typeface="+mj-lt"/>
              </a:rPr>
              <a:t>Basics, demonstration of applications using XML</a:t>
            </a:r>
            <a:endParaRPr lang="en-IN" dirty="0">
              <a:latin typeface="+mj-lt"/>
            </a:endParaRPr>
          </a:p>
        </p:txBody>
      </p:sp>
    </p:spTree>
    <p:extLst>
      <p:ext uri="{BB962C8B-B14F-4D97-AF65-F5344CB8AC3E}">
        <p14:creationId xmlns:p14="http://schemas.microsoft.com/office/powerpoint/2010/main" xmlns="" val="13873544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2" y="393702"/>
            <a:ext cx="3029676" cy="426142"/>
          </a:xfrm>
        </p:spPr>
        <p:txBody>
          <a:bodyPr/>
          <a:lstStyle/>
          <a:p>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Attribute Selectors</a:t>
            </a:r>
            <a:endParaRPr lang="en-IN" dirty="0"/>
          </a:p>
        </p:txBody>
      </p:sp>
      <p:sp>
        <p:nvSpPr>
          <p:cNvPr id="3" name="Content Placeholder 2"/>
          <p:cNvSpPr>
            <a:spLocks noGrp="1"/>
          </p:cNvSpPr>
          <p:nvPr>
            <p:ph idx="1"/>
          </p:nvPr>
        </p:nvSpPr>
        <p:spPr>
          <a:xfrm>
            <a:off x="914400" y="1143000"/>
            <a:ext cx="10464800" cy="6531660"/>
          </a:xfrm>
        </p:spPr>
        <p:txBody>
          <a:bodyPr/>
          <a:lstStyle/>
          <a:p>
            <a:pPr marL="0" indent="0" algn="just">
              <a:lnSpc>
                <a:spcPct val="100000"/>
              </a:lnSpc>
              <a:spcBef>
                <a:spcPts val="0"/>
              </a:spcBef>
              <a:spcAft>
                <a:spcPts val="1000"/>
              </a:spcAft>
              <a:buNone/>
            </a:pPr>
            <a:r>
              <a:rPr lang="en-US" sz="2000" dirty="0">
                <a:effectLst/>
                <a:latin typeface="Calibri" panose="020F0502020204030204" pitchFamily="34" charset="0"/>
                <a:ea typeface="Calibri" panose="020F0502020204030204" pitchFamily="34" charset="0"/>
                <a:cs typeface="Calibri" panose="020F0502020204030204" pitchFamily="34" charset="0"/>
              </a:rPr>
              <a:t>An </a:t>
            </a:r>
            <a:r>
              <a:rPr lang="en-US" sz="2000" b="1" dirty="0">
                <a:effectLst/>
                <a:latin typeface="Calibri" panose="020F0502020204030204" pitchFamily="34" charset="0"/>
                <a:ea typeface="Calibri" panose="020F0502020204030204" pitchFamily="34" charset="0"/>
                <a:cs typeface="Calibri" panose="020F0502020204030204" pitchFamily="34" charset="0"/>
              </a:rPr>
              <a:t>attribute selector </a:t>
            </a:r>
            <a:r>
              <a:rPr lang="en-US" sz="2000" dirty="0">
                <a:effectLst/>
                <a:latin typeface="Calibri" panose="020F0502020204030204" pitchFamily="34" charset="0"/>
                <a:ea typeface="Calibri" panose="020F0502020204030204" pitchFamily="34" charset="0"/>
                <a:cs typeface="Calibri" panose="020F0502020204030204" pitchFamily="34" charset="0"/>
              </a:rPr>
              <a:t>provides a way to select HTML elements either by the presence of an element attribute or by the value of an attribute. </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0" indent="0" algn="just">
              <a:lnSpc>
                <a:spcPct val="100000"/>
              </a:lnSpc>
              <a:spcBef>
                <a:spcPts val="0"/>
              </a:spcBef>
              <a:spcAft>
                <a:spcPts val="1000"/>
              </a:spcAft>
              <a:buNone/>
            </a:pPr>
            <a:r>
              <a:rPr lang="en-US" sz="2000" dirty="0" err="1">
                <a:effectLst/>
                <a:latin typeface="Calibri" panose="020F0502020204030204" pitchFamily="34" charset="0"/>
                <a:ea typeface="Calibri" panose="020F0502020204030204" pitchFamily="34" charset="0"/>
                <a:cs typeface="Calibri" panose="020F0502020204030204" pitchFamily="34" charset="0"/>
              </a:rPr>
              <a:t>Eg</a:t>
            </a:r>
            <a:r>
              <a:rPr lang="en-US" sz="2000" dirty="0">
                <a:effectLst/>
                <a:latin typeface="Calibri" panose="020F0502020204030204" pitchFamily="34" charset="0"/>
                <a:ea typeface="Calibri" panose="020F0502020204030204" pitchFamily="34" charset="0"/>
                <a:cs typeface="Calibri" panose="020F0502020204030204" pitchFamily="34" charset="0"/>
              </a:rPr>
              <a:t>: [</a:t>
            </a:r>
            <a:r>
              <a:rPr lang="en-US" sz="2000" dirty="0" err="1">
                <a:effectLst/>
                <a:latin typeface="Calibri" panose="020F0502020204030204" pitchFamily="34" charset="0"/>
                <a:ea typeface="Calibri" panose="020F0502020204030204" pitchFamily="34" charset="0"/>
                <a:cs typeface="Calibri" panose="020F0502020204030204" pitchFamily="34" charset="0"/>
              </a:rPr>
              <a:t>src</a:t>
            </a:r>
            <a:r>
              <a:rPr lang="en-US" sz="2000" dirty="0">
                <a:effectLst/>
                <a:latin typeface="Calibri" panose="020F0502020204030204" pitchFamily="34" charset="0"/>
                <a:ea typeface="Calibri" panose="020F0502020204030204" pitchFamily="34" charset="0"/>
                <a:cs typeface="Calibri" panose="020F0502020204030204" pitchFamily="34" charset="0"/>
              </a:rPr>
              <a:t>], [</a:t>
            </a:r>
            <a:r>
              <a:rPr lang="en-US" sz="2000" dirty="0" err="1">
                <a:effectLst/>
                <a:latin typeface="Calibri" panose="020F0502020204030204" pitchFamily="34" charset="0"/>
                <a:ea typeface="Calibri" panose="020F0502020204030204" pitchFamily="34" charset="0"/>
                <a:cs typeface="Calibri" panose="020F0502020204030204" pitchFamily="34" charset="0"/>
              </a:rPr>
              <a:t>src</a:t>
            </a:r>
            <a:r>
              <a:rPr lang="en-US" sz="2000" dirty="0">
                <a:effectLst/>
                <a:latin typeface="Calibri" panose="020F0502020204030204" pitchFamily="34" charset="0"/>
                <a:ea typeface="Calibri" panose="020F0502020204030204" pitchFamily="34" charset="0"/>
                <a:cs typeface="Calibri" panose="020F0502020204030204" pitchFamily="34" charset="0"/>
              </a:rPr>
              <a:t>$=”.jpg”] , a[</a:t>
            </a:r>
            <a:r>
              <a:rPr lang="en-US" sz="2000" dirty="0" err="1">
                <a:effectLst/>
                <a:latin typeface="Calibri" panose="020F0502020204030204" pitchFamily="34" charset="0"/>
                <a:ea typeface="Calibri" panose="020F0502020204030204" pitchFamily="34" charset="0"/>
                <a:cs typeface="Calibri" panose="020F0502020204030204" pitchFamily="34" charset="0"/>
              </a:rPr>
              <a:t>href</a:t>
            </a:r>
            <a:r>
              <a:rPr lang="en-US" sz="2000" dirty="0">
                <a:effectLst/>
                <a:latin typeface="Calibri" panose="020F0502020204030204" pitchFamily="34" charset="0"/>
                <a:ea typeface="Calibri" panose="020F0502020204030204" pitchFamily="34" charset="0"/>
                <a:cs typeface="Calibri" panose="020F0502020204030204" pitchFamily="34" charset="0"/>
              </a:rPr>
              <a:t>*=”gala”] etc.</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indent="0" algn="just">
              <a:lnSpc>
                <a:spcPct val="100000"/>
              </a:lnSpc>
              <a:spcBef>
                <a:spcPts val="0"/>
              </a:spcBef>
              <a:spcAft>
                <a:spcPts val="0"/>
              </a:spcAft>
              <a:buNone/>
            </a:pPr>
            <a:r>
              <a:rPr lang="en-US" sz="2000" dirty="0">
                <a:effectLst/>
                <a:latin typeface="Calibri" panose="020F0502020204030204" pitchFamily="34" charset="0"/>
                <a:ea typeface="Calibri" panose="020F0502020204030204" pitchFamily="34" charset="0"/>
                <a:cs typeface="Calibri" panose="020F0502020204030204" pitchFamily="34" charset="0"/>
              </a:rPr>
              <a:t>[</a:t>
            </a:r>
            <a:r>
              <a:rPr lang="en-US" sz="2000" dirty="0" err="1">
                <a:effectLst/>
                <a:latin typeface="Calibri" panose="020F0502020204030204" pitchFamily="34" charset="0"/>
                <a:ea typeface="Calibri" panose="020F0502020204030204" pitchFamily="34" charset="0"/>
                <a:cs typeface="Calibri" panose="020F0502020204030204" pitchFamily="34" charset="0"/>
              </a:rPr>
              <a:t>src</a:t>
            </a:r>
            <a:r>
              <a:rPr lang="en-US" sz="2000" dirty="0">
                <a:effectLst/>
                <a:latin typeface="Calibri" panose="020F0502020204030204" pitchFamily="34" charset="0"/>
                <a:ea typeface="Calibri" panose="020F0502020204030204" pitchFamily="34" charset="0"/>
                <a:cs typeface="Calibri" panose="020F0502020204030204" pitchFamily="34" charset="0"/>
              </a:rPr>
              <a:t>] – selects all the elements which have ‘</a:t>
            </a:r>
            <a:r>
              <a:rPr lang="en-US" sz="2000" dirty="0" err="1">
                <a:effectLst/>
                <a:latin typeface="Calibri" panose="020F0502020204030204" pitchFamily="34" charset="0"/>
                <a:ea typeface="Calibri" panose="020F0502020204030204" pitchFamily="34" charset="0"/>
                <a:cs typeface="Calibri" panose="020F0502020204030204" pitchFamily="34" charset="0"/>
              </a:rPr>
              <a:t>src</a:t>
            </a:r>
            <a:r>
              <a:rPr lang="en-US" sz="2000" dirty="0">
                <a:effectLst/>
                <a:latin typeface="Calibri" panose="020F0502020204030204" pitchFamily="34" charset="0"/>
                <a:ea typeface="Calibri" panose="020F0502020204030204" pitchFamily="34" charset="0"/>
                <a:cs typeface="Calibri" panose="020F0502020204030204" pitchFamily="34" charset="0"/>
              </a:rPr>
              <a:t>’ as an attribute</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indent="0" algn="just">
              <a:lnSpc>
                <a:spcPct val="100000"/>
              </a:lnSpc>
              <a:spcBef>
                <a:spcPts val="0"/>
              </a:spcBef>
              <a:spcAft>
                <a:spcPts val="0"/>
              </a:spcAft>
              <a:buNone/>
            </a:pPr>
            <a:r>
              <a:rPr lang="en-US" sz="2000" dirty="0">
                <a:effectLst/>
                <a:latin typeface="Calibri" panose="020F0502020204030204" pitchFamily="34" charset="0"/>
                <a:ea typeface="Calibri" panose="020F0502020204030204" pitchFamily="34" charset="0"/>
                <a:cs typeface="Calibri" panose="020F0502020204030204" pitchFamily="34" charset="0"/>
              </a:rPr>
              <a:t>[</a:t>
            </a:r>
            <a:r>
              <a:rPr lang="en-US" sz="2000" dirty="0" err="1">
                <a:effectLst/>
                <a:latin typeface="Calibri" panose="020F0502020204030204" pitchFamily="34" charset="0"/>
                <a:ea typeface="Calibri" panose="020F0502020204030204" pitchFamily="34" charset="0"/>
                <a:cs typeface="Calibri" panose="020F0502020204030204" pitchFamily="34" charset="0"/>
              </a:rPr>
              <a:t>src</a:t>
            </a:r>
            <a:r>
              <a:rPr lang="en-US" sz="2000" dirty="0">
                <a:effectLst/>
                <a:latin typeface="Calibri" panose="020F0502020204030204" pitchFamily="34" charset="0"/>
                <a:ea typeface="Calibri" panose="020F0502020204030204" pitchFamily="34" charset="0"/>
                <a:cs typeface="Calibri" panose="020F0502020204030204" pitchFamily="34" charset="0"/>
              </a:rPr>
              <a:t>$=”.jpg”] – selects all the elements with ‘</a:t>
            </a:r>
            <a:r>
              <a:rPr lang="en-US" sz="2000" dirty="0" err="1">
                <a:effectLst/>
                <a:latin typeface="Calibri" panose="020F0502020204030204" pitchFamily="34" charset="0"/>
                <a:ea typeface="Calibri" panose="020F0502020204030204" pitchFamily="34" charset="0"/>
                <a:cs typeface="Calibri" panose="020F0502020204030204" pitchFamily="34" charset="0"/>
              </a:rPr>
              <a:t>src</a:t>
            </a:r>
            <a:r>
              <a:rPr lang="en-US" sz="2000" dirty="0">
                <a:effectLst/>
                <a:latin typeface="Calibri" panose="020F0502020204030204" pitchFamily="34" charset="0"/>
                <a:ea typeface="Calibri" panose="020F0502020204030204" pitchFamily="34" charset="0"/>
                <a:cs typeface="Calibri" panose="020F0502020204030204" pitchFamily="34" charset="0"/>
              </a:rPr>
              <a:t>’ value ending with .jpg</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indent="0" algn="just">
              <a:lnSpc>
                <a:spcPct val="100000"/>
              </a:lnSpc>
              <a:spcBef>
                <a:spcPts val="0"/>
              </a:spcBef>
              <a:spcAft>
                <a:spcPts val="0"/>
              </a:spcAft>
              <a:buNone/>
            </a:pPr>
            <a:r>
              <a:rPr lang="en-US" sz="2000" dirty="0">
                <a:effectLst/>
                <a:latin typeface="Calibri" panose="020F0502020204030204" pitchFamily="34" charset="0"/>
                <a:ea typeface="Calibri" panose="020F0502020204030204" pitchFamily="34" charset="0"/>
                <a:cs typeface="Calibri" panose="020F0502020204030204" pitchFamily="34" charset="0"/>
              </a:rPr>
              <a:t>a[</a:t>
            </a:r>
            <a:r>
              <a:rPr lang="en-US" sz="2000" dirty="0" err="1">
                <a:effectLst/>
                <a:latin typeface="Calibri" panose="020F0502020204030204" pitchFamily="34" charset="0"/>
                <a:ea typeface="Calibri" panose="020F0502020204030204" pitchFamily="34" charset="0"/>
                <a:cs typeface="Calibri" panose="020F0502020204030204" pitchFamily="34" charset="0"/>
              </a:rPr>
              <a:t>href</a:t>
            </a:r>
            <a:r>
              <a:rPr lang="en-US" sz="2000" dirty="0">
                <a:effectLst/>
                <a:latin typeface="Calibri" panose="020F0502020204030204" pitchFamily="34" charset="0"/>
                <a:ea typeface="Calibri" panose="020F0502020204030204" pitchFamily="34" charset="0"/>
                <a:cs typeface="Calibri" panose="020F0502020204030204" pitchFamily="34" charset="0"/>
              </a:rPr>
              <a:t>*=”gala”] – selects &lt;a&gt; tag with ‘</a:t>
            </a:r>
            <a:r>
              <a:rPr lang="en-US" sz="2000" dirty="0" err="1">
                <a:effectLst/>
                <a:latin typeface="Calibri" panose="020F0502020204030204" pitchFamily="34" charset="0"/>
                <a:ea typeface="Calibri" panose="020F0502020204030204" pitchFamily="34" charset="0"/>
                <a:cs typeface="Calibri" panose="020F0502020204030204" pitchFamily="34" charset="0"/>
              </a:rPr>
              <a:t>href</a:t>
            </a:r>
            <a:r>
              <a:rPr lang="en-US" sz="2000" dirty="0">
                <a:effectLst/>
                <a:latin typeface="Calibri" panose="020F0502020204030204" pitchFamily="34" charset="0"/>
                <a:ea typeface="Calibri" panose="020F0502020204030204" pitchFamily="34" charset="0"/>
                <a:cs typeface="Calibri" panose="020F0502020204030204" pitchFamily="34" charset="0"/>
              </a:rPr>
              <a:t>’ value having text ‘gala’.</a:t>
            </a:r>
          </a:p>
          <a:p>
            <a:pPr indent="0" algn="just">
              <a:lnSpc>
                <a:spcPct val="100000"/>
              </a:lnSpc>
              <a:spcBef>
                <a:spcPts val="0"/>
              </a:spcBef>
              <a:spcAft>
                <a:spcPts val="0"/>
              </a:spcAft>
              <a:buNone/>
            </a:pP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indent="0" algn="just">
              <a:lnSpc>
                <a:spcPct val="100000"/>
              </a:lnSpc>
              <a:spcBef>
                <a:spcPts val="0"/>
              </a:spcBef>
              <a:spcAft>
                <a:spcPts val="0"/>
              </a:spcAft>
              <a:buNone/>
            </a:pPr>
            <a:r>
              <a:rPr lang="en-US" sz="2000" dirty="0">
                <a:effectLst/>
                <a:latin typeface="Calibri" panose="020F0502020204030204" pitchFamily="34" charset="0"/>
                <a:ea typeface="Calibri" panose="020F0502020204030204" pitchFamily="34" charset="0"/>
                <a:cs typeface="Calibri" panose="020F0502020204030204" pitchFamily="34" charset="0"/>
              </a:rPr>
              <a:t>  Suppose, we want special attention of user when a pop-up tooltip is available for a link or image. This can be done by using the following attribute selector: [title] { … }</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0" indent="0" algn="just">
              <a:lnSpc>
                <a:spcPct val="100000"/>
              </a:lnSpc>
              <a:spcBef>
                <a:spcPts val="0"/>
              </a:spcBef>
              <a:spcAft>
                <a:spcPts val="0"/>
              </a:spcAft>
              <a:buNone/>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0" indent="0" algn="just">
              <a:lnSpc>
                <a:spcPct val="100000"/>
              </a:lnSpc>
              <a:spcBef>
                <a:spcPts val="0"/>
              </a:spcBef>
              <a:spcAft>
                <a:spcPts val="0"/>
              </a:spcAft>
              <a:buNone/>
            </a:pPr>
            <a:r>
              <a:rPr lang="en-US" sz="2000" dirty="0">
                <a:latin typeface="Calibri" panose="020F0502020204030204" pitchFamily="34" charset="0"/>
                <a:ea typeface="Calibri" panose="020F0502020204030204" pitchFamily="34" charset="0"/>
                <a:cs typeface="Calibri" panose="020F0502020204030204" pitchFamily="34" charset="0"/>
              </a:rPr>
              <a:t>Example -</a:t>
            </a:r>
            <a:r>
              <a:rPr lang="en-US" sz="2000" dirty="0">
                <a:effectLst/>
                <a:latin typeface="Calibri" panose="020F0502020204030204" pitchFamily="34" charset="0"/>
                <a:ea typeface="Calibri" panose="020F0502020204030204" pitchFamily="34" charset="0"/>
                <a:cs typeface="Calibri" panose="020F0502020204030204" pitchFamily="34" charset="0"/>
              </a:rPr>
              <a:t> </a:t>
            </a:r>
            <a:r>
              <a:rPr lang="en-IN" sz="2000" dirty="0">
                <a:effectLst/>
                <a:latin typeface="Calibri" panose="020F0502020204030204" pitchFamily="34" charset="0"/>
                <a:ea typeface="Calibri" panose="020F0502020204030204" pitchFamily="34" charset="0"/>
                <a:cs typeface="Calibri" panose="020F0502020204030204" pitchFamily="34" charset="0"/>
              </a:rPr>
              <a:t> </a:t>
            </a:r>
          </a:p>
          <a:p>
            <a:pPr marL="0" indent="0" algn="just">
              <a:lnSpc>
                <a:spcPct val="100000"/>
              </a:lnSpc>
              <a:spcBef>
                <a:spcPts val="0"/>
              </a:spcBef>
              <a:spcAft>
                <a:spcPts val="0"/>
              </a:spcAft>
              <a:buNone/>
            </a:pPr>
            <a:r>
              <a:rPr lang="en-US" sz="2000" dirty="0">
                <a:solidFill>
                  <a:srgbClr val="DA000D"/>
                </a:solidFill>
                <a:effectLst/>
                <a:latin typeface="Calibri" panose="020F0502020204030204" pitchFamily="34" charset="0"/>
                <a:ea typeface="Calibri" panose="020F0502020204030204" pitchFamily="34" charset="0"/>
                <a:cs typeface="Calibri" panose="020F0502020204030204" pitchFamily="34" charset="0"/>
              </a:rPr>
              <a:t>[title] {</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76200" indent="0">
              <a:lnSpc>
                <a:spcPct val="100000"/>
              </a:lnSpc>
              <a:spcBef>
                <a:spcPts val="0"/>
              </a:spcBef>
              <a:spcAft>
                <a:spcPts val="0"/>
              </a:spcAft>
              <a:buNone/>
            </a:pPr>
            <a:r>
              <a:rPr lang="en-US" sz="2000" dirty="0">
                <a:solidFill>
                  <a:srgbClr val="DA000D"/>
                </a:solidFill>
                <a:effectLst/>
                <a:latin typeface="Calibri" panose="020F0502020204030204" pitchFamily="34" charset="0"/>
                <a:ea typeface="Calibri" panose="020F0502020204030204" pitchFamily="34" charset="0"/>
                <a:cs typeface="Calibri" panose="020F0502020204030204" pitchFamily="34" charset="0"/>
              </a:rPr>
              <a:t>cursor: help;</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76200" indent="0">
              <a:lnSpc>
                <a:spcPct val="100000"/>
              </a:lnSpc>
              <a:spcBef>
                <a:spcPts val="0"/>
              </a:spcBef>
              <a:spcAft>
                <a:spcPts val="0"/>
              </a:spcAft>
              <a:buNone/>
            </a:pPr>
            <a:r>
              <a:rPr lang="en-US" sz="2000" dirty="0">
                <a:solidFill>
                  <a:srgbClr val="DA000D"/>
                </a:solidFill>
                <a:effectLst/>
                <a:latin typeface="Calibri" panose="020F0502020204030204" pitchFamily="34" charset="0"/>
                <a:ea typeface="Calibri" panose="020F0502020204030204" pitchFamily="34" charset="0"/>
                <a:cs typeface="Calibri" panose="020F0502020204030204" pitchFamily="34" charset="0"/>
              </a:rPr>
              <a:t>padding-bottom: 3px;</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76200" indent="0">
              <a:lnSpc>
                <a:spcPct val="100000"/>
              </a:lnSpc>
              <a:spcBef>
                <a:spcPts val="0"/>
              </a:spcBef>
              <a:spcAft>
                <a:spcPts val="0"/>
              </a:spcAft>
              <a:buNone/>
            </a:pPr>
            <a:r>
              <a:rPr lang="en-US" sz="2000" dirty="0">
                <a:solidFill>
                  <a:srgbClr val="DA000D"/>
                </a:solidFill>
                <a:effectLst/>
                <a:latin typeface="Calibri" panose="020F0502020204030204" pitchFamily="34" charset="0"/>
                <a:ea typeface="Calibri" panose="020F0502020204030204" pitchFamily="34" charset="0"/>
                <a:cs typeface="Calibri" panose="020F0502020204030204" pitchFamily="34" charset="0"/>
              </a:rPr>
              <a:t>border-bottom: 2px dotted blue;</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76200" indent="0">
              <a:lnSpc>
                <a:spcPct val="100000"/>
              </a:lnSpc>
              <a:spcBef>
                <a:spcPts val="0"/>
              </a:spcBef>
              <a:spcAft>
                <a:spcPts val="0"/>
              </a:spcAft>
              <a:buNone/>
            </a:pPr>
            <a:r>
              <a:rPr lang="en-US" sz="2000" dirty="0">
                <a:solidFill>
                  <a:srgbClr val="DA000D"/>
                </a:solidFill>
                <a:effectLst/>
                <a:latin typeface="Calibri" panose="020F0502020204030204" pitchFamily="34" charset="0"/>
                <a:ea typeface="Calibri" panose="020F0502020204030204" pitchFamily="34" charset="0"/>
                <a:cs typeface="Calibri" panose="020F0502020204030204" pitchFamily="34" charset="0"/>
              </a:rPr>
              <a:t>}</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indent="0" algn="just">
              <a:lnSpc>
                <a:spcPct val="115000"/>
              </a:lnSpc>
              <a:spcAft>
                <a:spcPts val="1000"/>
              </a:spcAft>
              <a:buNone/>
            </a:pP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560959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E28443-5A34-F468-C40F-E9BA74BAC2E4}"/>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7CCB0B3D-58A4-05FA-5B93-2962FF4A138C}"/>
              </a:ext>
            </a:extLst>
          </p:cNvPr>
          <p:cNvSpPr>
            <a:spLocks noGrp="1"/>
          </p:cNvSpPr>
          <p:nvPr>
            <p:ph idx="1"/>
          </p:nvPr>
        </p:nvSpPr>
        <p:spPr>
          <a:xfrm>
            <a:off x="919127" y="1008246"/>
            <a:ext cx="10464800" cy="4483279"/>
          </a:xfrm>
        </p:spPr>
        <p:txBody>
          <a:bodyPr/>
          <a:lstStyle/>
          <a:p>
            <a:pPr marL="0" indent="0">
              <a:lnSpc>
                <a:spcPct val="100000"/>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&lt;head &gt;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nSpc>
                <a:spcPct val="100000"/>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&lt;title&gt;Student activities&lt;/title&gt;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nSpc>
                <a:spcPct val="100000"/>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&lt;style&gt;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nSpc>
                <a:spcPct val="100000"/>
              </a:lnSpc>
              <a:spcBef>
                <a:spcPts val="0"/>
              </a:spcBef>
              <a:spcAft>
                <a:spcPts val="0"/>
              </a:spcAft>
              <a:buNone/>
            </a:pPr>
            <a:r>
              <a:rPr lang="en-US" sz="1800" dirty="0">
                <a:solidFill>
                  <a:srgbClr val="DA000D"/>
                </a:solidFill>
                <a:effectLst/>
                <a:latin typeface="Times New Roman" panose="02020603050405020304" pitchFamily="18" charset="0"/>
                <a:ea typeface="Calibri" panose="020F0502020204030204" pitchFamily="34" charset="0"/>
                <a:cs typeface="Times New Roman" panose="02020603050405020304" pitchFamily="18" charset="0"/>
              </a:rPr>
              <a:t>[title]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nSpc>
                <a:spcPct val="100000"/>
              </a:lnSpc>
              <a:spcBef>
                <a:spcPts val="0"/>
              </a:spcBef>
              <a:spcAft>
                <a:spcPts val="0"/>
              </a:spcAft>
              <a:buNone/>
            </a:pPr>
            <a:r>
              <a:rPr lang="en-US" sz="1800" dirty="0">
                <a:solidFill>
                  <a:srgbClr val="DA000D"/>
                </a:solidFill>
                <a:effectLst/>
                <a:latin typeface="Times New Roman" panose="02020603050405020304" pitchFamily="18" charset="0"/>
                <a:ea typeface="Calibri" panose="020F0502020204030204" pitchFamily="34" charset="0"/>
                <a:cs typeface="Times New Roman" panose="02020603050405020304" pitchFamily="18" charset="0"/>
              </a:rPr>
              <a:t>cursor: help;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nSpc>
                <a:spcPct val="100000"/>
              </a:lnSpc>
              <a:spcBef>
                <a:spcPts val="0"/>
              </a:spcBef>
              <a:spcAft>
                <a:spcPts val="0"/>
              </a:spcAft>
              <a:buNone/>
            </a:pPr>
            <a:r>
              <a:rPr lang="en-US" sz="1800" dirty="0">
                <a:solidFill>
                  <a:srgbClr val="DA000D"/>
                </a:solidFill>
                <a:effectLst/>
                <a:latin typeface="Times New Roman" panose="02020603050405020304" pitchFamily="18" charset="0"/>
                <a:ea typeface="Calibri" panose="020F0502020204030204" pitchFamily="34" charset="0"/>
                <a:cs typeface="Times New Roman" panose="02020603050405020304" pitchFamily="18" charset="0"/>
              </a:rPr>
              <a:t>padding-bottom: 3px;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nSpc>
                <a:spcPct val="100000"/>
              </a:lnSpc>
              <a:spcBef>
                <a:spcPts val="0"/>
              </a:spcBef>
              <a:spcAft>
                <a:spcPts val="0"/>
              </a:spcAft>
              <a:buNone/>
            </a:pPr>
            <a:r>
              <a:rPr lang="en-US" sz="1800" dirty="0">
                <a:solidFill>
                  <a:srgbClr val="DA000D"/>
                </a:solidFill>
                <a:effectLst/>
                <a:latin typeface="Times New Roman" panose="02020603050405020304" pitchFamily="18" charset="0"/>
                <a:ea typeface="Calibri" panose="020F0502020204030204" pitchFamily="34" charset="0"/>
                <a:cs typeface="Times New Roman" panose="02020603050405020304" pitchFamily="18" charset="0"/>
              </a:rPr>
              <a:t>border-bottom: 2px dotted blue;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nSpc>
                <a:spcPct val="100000"/>
              </a:lnSpc>
              <a:spcBef>
                <a:spcPts val="0"/>
              </a:spcBef>
              <a:spcAft>
                <a:spcPts val="0"/>
              </a:spcAft>
              <a:buNone/>
            </a:pPr>
            <a:r>
              <a:rPr lang="en-US" sz="1800" dirty="0">
                <a:solidFill>
                  <a:srgbClr val="DA000D"/>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nSpc>
                <a:spcPct val="100000"/>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&lt;/style&gt;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&lt;/head&gt;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&lt;body&gt;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&lt;div&gt;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&lt;</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src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="cycling.jpg" </a:t>
            </a:r>
            <a:r>
              <a:rPr lang="en-US" sz="1800" dirty="0">
                <a:solidFill>
                  <a:srgbClr val="DA000D"/>
                </a:solidFill>
                <a:effectLst/>
                <a:latin typeface="Times New Roman" panose="02020603050405020304" pitchFamily="18" charset="0"/>
                <a:ea typeface="Calibri" panose="020F0502020204030204" pitchFamily="34" charset="0"/>
                <a:cs typeface="Times New Roman" panose="02020603050405020304" pitchFamily="18" charset="0"/>
              </a:rPr>
              <a:t>title="Cycle"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&lt;a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href</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“s1.jpg” </a:t>
            </a: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title= “link to photo”</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&gt; click &lt;/a&gt;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&lt;/div&gt;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800" dirty="0">
                <a:solidFill>
                  <a:srgbClr val="000000"/>
                </a:solidFill>
                <a:effectLst/>
                <a:latin typeface="Times New Roman" panose="02020603050405020304" pitchFamily="18" charset="0"/>
                <a:ea typeface="Calibri" panose="020F0502020204030204" pitchFamily="34" charset="0"/>
              </a:rPr>
              <a:t>&lt;/body&gt;</a:t>
            </a:r>
            <a:endParaRPr lang="en-IN" dirty="0"/>
          </a:p>
        </p:txBody>
      </p:sp>
      <p:pic>
        <p:nvPicPr>
          <p:cNvPr id="2050" name="Picture 2">
            <a:extLst>
              <a:ext uri="{FF2B5EF4-FFF2-40B4-BE49-F238E27FC236}">
                <a16:creationId xmlns="" xmlns:a16="http://schemas.microsoft.com/office/drawing/2014/main" id="{1683D387-3FA5-FCAD-76DF-F8A0DFCE6958}"/>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7436" r="20748" b="54517"/>
          <a:stretch/>
        </p:blipFill>
        <p:spPr bwMode="auto">
          <a:xfrm>
            <a:off x="5537701" y="1703672"/>
            <a:ext cx="6388000" cy="25410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1894942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7E056C-427D-05D4-1AE2-BF79A088DD83}"/>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4B8C92F0-50D7-2F99-C010-D759C2D65F8D}"/>
              </a:ext>
            </a:extLst>
          </p:cNvPr>
          <p:cNvSpPr>
            <a:spLocks noGrp="1"/>
          </p:cNvSpPr>
          <p:nvPr>
            <p:ph idx="1"/>
          </p:nvPr>
        </p:nvSpPr>
        <p:spPr/>
        <p:txBody>
          <a:bodyPr/>
          <a:lstStyle/>
          <a:p>
            <a:endParaRPr lang="en-IN"/>
          </a:p>
        </p:txBody>
      </p:sp>
      <p:pic>
        <p:nvPicPr>
          <p:cNvPr id="3074" name="Picture 2">
            <a:extLst>
              <a:ext uri="{FF2B5EF4-FFF2-40B4-BE49-F238E27FC236}">
                <a16:creationId xmlns="" xmlns:a16="http://schemas.microsoft.com/office/drawing/2014/main" id="{365AFD4E-E0BC-00A2-DCCD-648DC32499F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6482" y="288616"/>
            <a:ext cx="10332261" cy="61081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564275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914400" y="1143000"/>
            <a:ext cx="10464800" cy="4483279"/>
          </a:xfrm>
        </p:spPr>
        <p:txBody>
          <a:bodyPr/>
          <a:lstStyle/>
          <a:p>
            <a:pPr marL="0" indent="0">
              <a:lnSpc>
                <a:spcPct val="100000"/>
              </a:lnSpc>
              <a:spcBef>
                <a:spcPts val="0"/>
              </a:spcBef>
              <a:buNone/>
            </a:pPr>
            <a:r>
              <a:rPr lang="en-IN" sz="1800" dirty="0"/>
              <a:t>&lt;title&gt;Student activities&lt;/title&gt;</a:t>
            </a:r>
          </a:p>
          <a:p>
            <a:pPr marL="0" indent="0">
              <a:lnSpc>
                <a:spcPct val="100000"/>
              </a:lnSpc>
              <a:spcBef>
                <a:spcPts val="0"/>
              </a:spcBef>
              <a:buNone/>
            </a:pPr>
            <a:r>
              <a:rPr lang="en-IN" sz="1800" dirty="0"/>
              <a:t>&lt;style&gt;</a:t>
            </a:r>
          </a:p>
          <a:p>
            <a:pPr marL="0" indent="0">
              <a:lnSpc>
                <a:spcPct val="100000"/>
              </a:lnSpc>
              <a:spcBef>
                <a:spcPts val="0"/>
              </a:spcBef>
              <a:buNone/>
            </a:pPr>
            <a:r>
              <a:rPr lang="en-IN" sz="1800" dirty="0"/>
              <a:t>[</a:t>
            </a:r>
            <a:r>
              <a:rPr lang="en-IN" sz="1800" dirty="0" err="1"/>
              <a:t>src</a:t>
            </a:r>
            <a:r>
              <a:rPr lang="en-IN" sz="1800" dirty="0"/>
              <a:t>$=".jpg"] {</a:t>
            </a:r>
          </a:p>
          <a:p>
            <a:pPr marL="0" indent="0">
              <a:lnSpc>
                <a:spcPct val="100000"/>
              </a:lnSpc>
              <a:spcBef>
                <a:spcPts val="0"/>
              </a:spcBef>
              <a:buNone/>
            </a:pPr>
            <a:r>
              <a:rPr lang="en-IN" sz="1800" dirty="0"/>
              <a:t>cursor: help;</a:t>
            </a:r>
          </a:p>
          <a:p>
            <a:pPr marL="0" indent="0">
              <a:lnSpc>
                <a:spcPct val="100000"/>
              </a:lnSpc>
              <a:spcBef>
                <a:spcPts val="0"/>
              </a:spcBef>
              <a:buNone/>
            </a:pPr>
            <a:r>
              <a:rPr lang="en-IN" sz="1800" dirty="0"/>
              <a:t>padding: 3px;</a:t>
            </a:r>
          </a:p>
          <a:p>
            <a:pPr marL="0" indent="0">
              <a:lnSpc>
                <a:spcPct val="100000"/>
              </a:lnSpc>
              <a:spcBef>
                <a:spcPts val="0"/>
              </a:spcBef>
              <a:buNone/>
            </a:pPr>
            <a:r>
              <a:rPr lang="en-IN" sz="1800" dirty="0"/>
              <a:t>border: 4px double red;</a:t>
            </a:r>
          </a:p>
          <a:p>
            <a:pPr marL="0" indent="0">
              <a:lnSpc>
                <a:spcPct val="100000"/>
              </a:lnSpc>
              <a:spcBef>
                <a:spcPts val="0"/>
              </a:spcBef>
              <a:buNone/>
            </a:pPr>
            <a:r>
              <a:rPr lang="en-IN" sz="1800" dirty="0"/>
              <a:t>}</a:t>
            </a:r>
          </a:p>
          <a:p>
            <a:pPr marL="0" indent="0">
              <a:lnSpc>
                <a:spcPct val="100000"/>
              </a:lnSpc>
              <a:spcBef>
                <a:spcPts val="0"/>
              </a:spcBef>
              <a:buNone/>
            </a:pPr>
            <a:r>
              <a:rPr lang="en-IN" sz="1800" dirty="0"/>
              <a:t>&lt;/style&gt;</a:t>
            </a:r>
          </a:p>
          <a:p>
            <a:pPr marL="0" indent="0">
              <a:lnSpc>
                <a:spcPct val="100000"/>
              </a:lnSpc>
              <a:spcBef>
                <a:spcPts val="0"/>
              </a:spcBef>
              <a:buNone/>
            </a:pPr>
            <a:r>
              <a:rPr lang="en-IN" sz="1800" dirty="0"/>
              <a:t>&lt;/head&gt;</a:t>
            </a:r>
          </a:p>
          <a:p>
            <a:pPr marL="0" indent="0">
              <a:lnSpc>
                <a:spcPct val="100000"/>
              </a:lnSpc>
              <a:spcBef>
                <a:spcPts val="0"/>
              </a:spcBef>
              <a:buNone/>
            </a:pPr>
            <a:r>
              <a:rPr lang="en-IN" sz="1800" dirty="0"/>
              <a:t>&lt;body&gt;</a:t>
            </a:r>
          </a:p>
          <a:p>
            <a:pPr marL="0" indent="0">
              <a:lnSpc>
                <a:spcPct val="100000"/>
              </a:lnSpc>
              <a:spcBef>
                <a:spcPts val="0"/>
              </a:spcBef>
              <a:buNone/>
            </a:pPr>
            <a:r>
              <a:rPr lang="en-IN" sz="1800" dirty="0"/>
              <a:t>&lt;div&gt;</a:t>
            </a:r>
          </a:p>
          <a:p>
            <a:pPr marL="0" indent="0">
              <a:lnSpc>
                <a:spcPct val="100000"/>
              </a:lnSpc>
              <a:spcBef>
                <a:spcPts val="0"/>
              </a:spcBef>
              <a:buNone/>
            </a:pPr>
            <a:r>
              <a:rPr lang="en-IN" sz="1800" dirty="0"/>
              <a:t>&lt;</a:t>
            </a:r>
            <a:r>
              <a:rPr lang="en-IN" sz="1800" dirty="0" err="1"/>
              <a:t>img</a:t>
            </a:r>
            <a:r>
              <a:rPr lang="en-IN" sz="1800" dirty="0"/>
              <a:t> </a:t>
            </a:r>
            <a:r>
              <a:rPr lang="en-IN" sz="1800" dirty="0" err="1"/>
              <a:t>src</a:t>
            </a:r>
            <a:r>
              <a:rPr lang="en-IN" sz="1800" dirty="0"/>
              <a:t>="cycle-riding.jpg" title="Cycle" width="300" height="300"/&gt;</a:t>
            </a:r>
          </a:p>
          <a:p>
            <a:pPr marL="0" indent="0">
              <a:lnSpc>
                <a:spcPct val="100000"/>
              </a:lnSpc>
              <a:spcBef>
                <a:spcPts val="0"/>
              </a:spcBef>
              <a:buNone/>
            </a:pPr>
            <a:r>
              <a:rPr lang="en-IN" sz="1800" dirty="0"/>
              <a:t>&lt;</a:t>
            </a:r>
            <a:r>
              <a:rPr lang="en-IN" sz="1800" dirty="0" err="1"/>
              <a:t>br</a:t>
            </a:r>
            <a:r>
              <a:rPr lang="en-IN" sz="1800" dirty="0"/>
              <a:t> /&gt;&lt;</a:t>
            </a:r>
            <a:r>
              <a:rPr lang="en-IN" sz="1800" dirty="0" err="1"/>
              <a:t>br</a:t>
            </a:r>
            <a:r>
              <a:rPr lang="en-IN" sz="1800" dirty="0"/>
              <a:t>/&gt;</a:t>
            </a:r>
          </a:p>
          <a:p>
            <a:pPr marL="0" indent="0">
              <a:lnSpc>
                <a:spcPct val="100000"/>
              </a:lnSpc>
              <a:spcBef>
                <a:spcPts val="0"/>
              </a:spcBef>
              <a:buNone/>
            </a:pPr>
            <a:r>
              <a:rPr lang="en-IN" sz="1800" dirty="0"/>
              <a:t>&lt;a </a:t>
            </a:r>
            <a:r>
              <a:rPr lang="en-IN" sz="1800" dirty="0" err="1"/>
              <a:t>href</a:t>
            </a:r>
            <a:r>
              <a:rPr lang="en-IN" sz="1800" dirty="0"/>
              <a:t> = “s1.jpg” title= “link to photo”&gt; click &lt;/a&gt;</a:t>
            </a:r>
          </a:p>
          <a:p>
            <a:pPr marL="0" indent="0">
              <a:lnSpc>
                <a:spcPct val="100000"/>
              </a:lnSpc>
              <a:spcBef>
                <a:spcPts val="0"/>
              </a:spcBef>
              <a:buNone/>
            </a:pPr>
            <a:r>
              <a:rPr lang="en-IN" sz="1800" dirty="0"/>
              <a:t>&lt;/div&gt;</a:t>
            </a:r>
          </a:p>
          <a:p>
            <a:pPr marL="0" indent="0">
              <a:lnSpc>
                <a:spcPct val="100000"/>
              </a:lnSpc>
              <a:spcBef>
                <a:spcPts val="0"/>
              </a:spcBef>
              <a:buNone/>
            </a:pPr>
            <a:r>
              <a:rPr lang="en-IN" sz="1800" dirty="0"/>
              <a:t>&lt;/body&gt;</a:t>
            </a:r>
          </a:p>
        </p:txBody>
      </p:sp>
      <p:pic>
        <p:nvPicPr>
          <p:cNvPr id="4" name="Picture 3"/>
          <p:cNvPicPr>
            <a:picLocks noChangeAspect="1"/>
          </p:cNvPicPr>
          <p:nvPr/>
        </p:nvPicPr>
        <p:blipFill rotWithShape="1">
          <a:blip r:embed="rId2"/>
          <a:srcRect l="2628" t="5057" r="47331" b="29716"/>
          <a:stretch/>
        </p:blipFill>
        <p:spPr>
          <a:xfrm>
            <a:off x="6052457" y="174170"/>
            <a:ext cx="5181600" cy="3799115"/>
          </a:xfrm>
          <a:prstGeom prst="rect">
            <a:avLst/>
          </a:prstGeom>
        </p:spPr>
      </p:pic>
    </p:spTree>
    <p:extLst>
      <p:ext uri="{BB962C8B-B14F-4D97-AF65-F5344CB8AC3E}">
        <p14:creationId xmlns:p14="http://schemas.microsoft.com/office/powerpoint/2010/main" xmlns="" val="3501173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2" y="393702"/>
            <a:ext cx="2848537" cy="426142"/>
          </a:xfrm>
        </p:spPr>
        <p:txBody>
          <a:bodyPr/>
          <a:lstStyle/>
          <a:p>
            <a:r>
              <a:rPr lang="en-US" dirty="0"/>
              <a:t>Pseudo-classes</a:t>
            </a:r>
          </a:p>
        </p:txBody>
      </p:sp>
      <p:sp>
        <p:nvSpPr>
          <p:cNvPr id="3" name="Content Placeholder 2"/>
          <p:cNvSpPr>
            <a:spLocks noGrp="1"/>
          </p:cNvSpPr>
          <p:nvPr>
            <p:ph idx="1"/>
          </p:nvPr>
        </p:nvSpPr>
        <p:spPr>
          <a:xfrm>
            <a:off x="914400" y="1290917"/>
            <a:ext cx="10464800" cy="3708451"/>
          </a:xfrm>
        </p:spPr>
        <p:txBody>
          <a:bodyPr/>
          <a:lstStyle/>
          <a:p>
            <a:r>
              <a:rPr lang="en-US" dirty="0"/>
              <a:t>A pseudo-class is used to define a special state of an element that is recognizable.</a:t>
            </a:r>
          </a:p>
          <a:p>
            <a:r>
              <a:rPr lang="en-US" dirty="0"/>
              <a:t>For example, it can be used to:</a:t>
            </a:r>
          </a:p>
          <a:p>
            <a:pPr marL="631825"/>
            <a:r>
              <a:rPr lang="en-US" dirty="0"/>
              <a:t>Style an element when a user moves the mouse over it</a:t>
            </a:r>
          </a:p>
          <a:p>
            <a:pPr marL="631825"/>
            <a:r>
              <a:rPr lang="en-US" dirty="0"/>
              <a:t>Style visited and unvisited links differently</a:t>
            </a:r>
          </a:p>
          <a:p>
            <a:pPr marL="631825"/>
            <a:r>
              <a:rPr lang="en-US" dirty="0"/>
              <a:t>Style an element when it gets focus</a:t>
            </a:r>
          </a:p>
          <a:p>
            <a:pPr marL="631825"/>
            <a:r>
              <a:rPr lang="en-US" dirty="0"/>
              <a:t>Style the first letter of a paragraph etc.</a:t>
            </a:r>
          </a:p>
          <a:p>
            <a:pPr marL="174625"/>
            <a:endParaRPr lang="en-US" dirty="0"/>
          </a:p>
        </p:txBody>
      </p:sp>
    </p:spTree>
    <p:extLst>
      <p:ext uri="{BB962C8B-B14F-4D97-AF65-F5344CB8AC3E}">
        <p14:creationId xmlns:p14="http://schemas.microsoft.com/office/powerpoint/2010/main" xmlns="" val="10642817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F9B894-8A64-C05A-6166-35407EFB6804}"/>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D6B29426-1325-F57D-E415-0B37F3D280FF}"/>
              </a:ext>
            </a:extLst>
          </p:cNvPr>
          <p:cNvSpPr>
            <a:spLocks noGrp="1"/>
          </p:cNvSpPr>
          <p:nvPr>
            <p:ph idx="1"/>
          </p:nvPr>
        </p:nvSpPr>
        <p:spPr/>
        <p:txBody>
          <a:bodyPr/>
          <a:lstStyle/>
          <a:p>
            <a:endParaRPr lang="en-IN"/>
          </a:p>
        </p:txBody>
      </p:sp>
      <p:pic>
        <p:nvPicPr>
          <p:cNvPr id="4098" name="Picture 2">
            <a:extLst>
              <a:ext uri="{FF2B5EF4-FFF2-40B4-BE49-F238E27FC236}">
                <a16:creationId xmlns="" xmlns:a16="http://schemas.microsoft.com/office/drawing/2014/main" id="{F2A8F7DD-7FCF-55C0-E5AD-9D9453DAB562}"/>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8151" y="244929"/>
            <a:ext cx="11288812" cy="6069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783642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2" y="393702"/>
            <a:ext cx="4406656" cy="426142"/>
          </a:xfrm>
        </p:spPr>
        <p:txBody>
          <a:bodyPr/>
          <a:lstStyle/>
          <a:p>
            <a:r>
              <a:rPr lang="en-US" dirty="0"/>
              <a:t>Pseudo class (examples)</a:t>
            </a:r>
          </a:p>
        </p:txBody>
      </p:sp>
      <p:sp>
        <p:nvSpPr>
          <p:cNvPr id="3" name="Content Placeholder 2"/>
          <p:cNvSpPr>
            <a:spLocks noGrp="1"/>
          </p:cNvSpPr>
          <p:nvPr>
            <p:ph idx="1"/>
          </p:nvPr>
        </p:nvSpPr>
        <p:spPr>
          <a:xfrm>
            <a:off x="864532" y="1156447"/>
            <a:ext cx="10464800" cy="4912627"/>
          </a:xfrm>
        </p:spPr>
        <p:txBody>
          <a:bodyPr/>
          <a:lstStyle/>
          <a:p>
            <a:pPr marL="0" indent="0">
              <a:buNone/>
            </a:pPr>
            <a:r>
              <a:rPr lang="en-US" sz="1800" dirty="0"/>
              <a:t>&lt;html&gt;</a:t>
            </a:r>
          </a:p>
          <a:p>
            <a:pPr marL="0" indent="0">
              <a:buNone/>
            </a:pPr>
            <a:r>
              <a:rPr lang="en-US" sz="1800" dirty="0"/>
              <a:t>&lt;head&gt;</a:t>
            </a:r>
          </a:p>
          <a:p>
            <a:pPr marL="0" indent="0">
              <a:buNone/>
            </a:pPr>
            <a:r>
              <a:rPr lang="en-US" sz="1800" dirty="0"/>
              <a:t>&lt;style&gt;</a:t>
            </a:r>
          </a:p>
          <a:p>
            <a:pPr marL="0" indent="0">
              <a:buNone/>
            </a:pPr>
            <a:r>
              <a:rPr lang="en-US" sz="1800" dirty="0"/>
              <a:t>a:link {	   color: red;        }</a:t>
            </a:r>
          </a:p>
          <a:p>
            <a:pPr marL="0" indent="0">
              <a:buNone/>
            </a:pPr>
            <a:r>
              <a:rPr lang="en-US" sz="1800" dirty="0"/>
              <a:t>a:visited {  color: green;    }</a:t>
            </a:r>
          </a:p>
          <a:p>
            <a:pPr marL="0" indent="0">
              <a:buNone/>
            </a:pPr>
            <a:r>
              <a:rPr lang="en-US" sz="1800" dirty="0"/>
              <a:t>a:hover {   color: </a:t>
            </a:r>
            <a:r>
              <a:rPr lang="en-US" sz="1800" dirty="0" err="1"/>
              <a:t>hotpink</a:t>
            </a:r>
            <a:r>
              <a:rPr lang="en-US" sz="1800" dirty="0"/>
              <a:t>;  }</a:t>
            </a:r>
          </a:p>
          <a:p>
            <a:pPr marL="0" indent="0">
              <a:buNone/>
            </a:pPr>
            <a:r>
              <a:rPr lang="en-US" sz="1800" dirty="0"/>
              <a:t>&lt;/style&gt;</a:t>
            </a:r>
          </a:p>
          <a:p>
            <a:pPr marL="0" indent="0">
              <a:buNone/>
            </a:pPr>
            <a:r>
              <a:rPr lang="en-US" sz="1800" dirty="0"/>
              <a:t>&lt;/head&gt;</a:t>
            </a:r>
          </a:p>
          <a:p>
            <a:pPr marL="0" indent="0">
              <a:buNone/>
            </a:pPr>
            <a:r>
              <a:rPr lang="en-US" sz="1800" dirty="0"/>
              <a:t>&lt;body&gt;</a:t>
            </a:r>
          </a:p>
          <a:p>
            <a:pPr marL="0" indent="0">
              <a:buNone/>
            </a:pPr>
            <a:r>
              <a:rPr lang="en-US" sz="1800" dirty="0"/>
              <a:t>&lt;h2&gt;Styling a link depending on state&lt;/h2&gt;</a:t>
            </a:r>
          </a:p>
          <a:p>
            <a:pPr marL="0" indent="0">
              <a:buNone/>
            </a:pPr>
            <a:r>
              <a:rPr lang="en-US" sz="1800" dirty="0"/>
              <a:t>&lt;p&gt;&lt;b&gt;&lt;a </a:t>
            </a:r>
            <a:r>
              <a:rPr lang="en-US" sz="1800" dirty="0" err="1"/>
              <a:t>href</a:t>
            </a:r>
            <a:r>
              <a:rPr lang="en-US" sz="1800" dirty="0"/>
              <a:t>=“https:\\www.google.com" target="_blank"&gt;This is a link&lt;/a&gt;&lt;/b&gt;&lt;/p&gt;</a:t>
            </a:r>
          </a:p>
          <a:p>
            <a:pPr marL="0" indent="0">
              <a:buNone/>
            </a:pPr>
            <a:r>
              <a:rPr lang="en-US" sz="1800" dirty="0"/>
              <a:t>&lt;/body&gt;</a:t>
            </a:r>
          </a:p>
          <a:p>
            <a:pPr marL="0" indent="0">
              <a:buNone/>
            </a:pPr>
            <a:r>
              <a:rPr lang="en-US" sz="1800" dirty="0"/>
              <a:t>&lt;/html&gt;</a:t>
            </a:r>
          </a:p>
        </p:txBody>
      </p:sp>
      <p:pic>
        <p:nvPicPr>
          <p:cNvPr id="4" name="Picture 3"/>
          <p:cNvPicPr>
            <a:picLocks noChangeAspect="1"/>
          </p:cNvPicPr>
          <p:nvPr/>
        </p:nvPicPr>
        <p:blipFill>
          <a:blip r:embed="rId2"/>
          <a:stretch>
            <a:fillRect/>
          </a:stretch>
        </p:blipFill>
        <p:spPr>
          <a:xfrm>
            <a:off x="7227405" y="1291697"/>
            <a:ext cx="4124901" cy="885949"/>
          </a:xfrm>
          <a:prstGeom prst="rect">
            <a:avLst/>
          </a:prstGeom>
        </p:spPr>
        <p:style>
          <a:lnRef idx="2">
            <a:schemeClr val="accent4"/>
          </a:lnRef>
          <a:fillRef idx="1">
            <a:schemeClr val="lt1"/>
          </a:fillRef>
          <a:effectRef idx="0">
            <a:schemeClr val="accent4"/>
          </a:effectRef>
          <a:fontRef idx="minor">
            <a:schemeClr val="dk1"/>
          </a:fontRef>
        </p:style>
      </p:pic>
      <p:pic>
        <p:nvPicPr>
          <p:cNvPr id="5" name="Picture 4"/>
          <p:cNvPicPr>
            <a:picLocks noChangeAspect="1"/>
          </p:cNvPicPr>
          <p:nvPr/>
        </p:nvPicPr>
        <p:blipFill>
          <a:blip r:embed="rId3"/>
          <a:stretch>
            <a:fillRect/>
          </a:stretch>
        </p:blipFill>
        <p:spPr>
          <a:xfrm>
            <a:off x="7227405" y="3760260"/>
            <a:ext cx="4115374" cy="952633"/>
          </a:xfrm>
          <a:prstGeom prst="rect">
            <a:avLst/>
          </a:prstGeom>
        </p:spPr>
        <p:style>
          <a:lnRef idx="2">
            <a:schemeClr val="accent4"/>
          </a:lnRef>
          <a:fillRef idx="1">
            <a:schemeClr val="lt1"/>
          </a:fillRef>
          <a:effectRef idx="0">
            <a:schemeClr val="accent4"/>
          </a:effectRef>
          <a:fontRef idx="minor">
            <a:schemeClr val="dk1"/>
          </a:fontRef>
        </p:style>
      </p:pic>
      <p:pic>
        <p:nvPicPr>
          <p:cNvPr id="6" name="Picture 5"/>
          <p:cNvPicPr>
            <a:picLocks noChangeAspect="1"/>
          </p:cNvPicPr>
          <p:nvPr/>
        </p:nvPicPr>
        <p:blipFill>
          <a:blip r:embed="rId4"/>
          <a:stretch>
            <a:fillRect/>
          </a:stretch>
        </p:blipFill>
        <p:spPr>
          <a:xfrm>
            <a:off x="7227405" y="2483110"/>
            <a:ext cx="4201111" cy="971686"/>
          </a:xfrm>
          <a:prstGeom prst="rect">
            <a:avLst/>
          </a:prstGeom>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xmlns="" val="2216775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2" y="393702"/>
            <a:ext cx="3145092" cy="426142"/>
          </a:xfrm>
        </p:spPr>
        <p:txBody>
          <a:bodyPr/>
          <a:lstStyle/>
          <a:p>
            <a:r>
              <a:rPr lang="en-US" dirty="0"/>
              <a:t>Pseudo-Elements</a:t>
            </a:r>
          </a:p>
        </p:txBody>
      </p:sp>
      <p:sp>
        <p:nvSpPr>
          <p:cNvPr id="3" name="Content Placeholder 2"/>
          <p:cNvSpPr>
            <a:spLocks noGrp="1"/>
          </p:cNvSpPr>
          <p:nvPr>
            <p:ph idx="1"/>
          </p:nvPr>
        </p:nvSpPr>
        <p:spPr>
          <a:xfrm>
            <a:off x="914400" y="1277470"/>
            <a:ext cx="10464800" cy="1879489"/>
          </a:xfrm>
        </p:spPr>
        <p:txBody>
          <a:bodyPr/>
          <a:lstStyle/>
          <a:p>
            <a:r>
              <a:rPr lang="en-US" dirty="0"/>
              <a:t>A CSS pseudo-element is used to style specified parts of an element.</a:t>
            </a:r>
          </a:p>
          <a:p>
            <a:r>
              <a:rPr lang="en-US" dirty="0"/>
              <a:t>For example, it can be used to:</a:t>
            </a:r>
          </a:p>
          <a:p>
            <a:pPr marL="511175"/>
            <a:r>
              <a:rPr lang="en-US" dirty="0"/>
              <a:t>Style the first letter, or line, of an element</a:t>
            </a:r>
          </a:p>
          <a:p>
            <a:pPr marL="511175"/>
            <a:r>
              <a:rPr lang="en-US" dirty="0"/>
              <a:t>Insert content before, or after, the content of an element</a:t>
            </a:r>
          </a:p>
        </p:txBody>
      </p:sp>
    </p:spTree>
    <p:extLst>
      <p:ext uri="{BB962C8B-B14F-4D97-AF65-F5344CB8AC3E}">
        <p14:creationId xmlns:p14="http://schemas.microsoft.com/office/powerpoint/2010/main" xmlns="" val="3361931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2" y="393702"/>
            <a:ext cx="5403723" cy="426142"/>
          </a:xfrm>
        </p:spPr>
        <p:txBody>
          <a:bodyPr/>
          <a:lstStyle/>
          <a:p>
            <a:r>
              <a:rPr lang="en-US" dirty="0"/>
              <a:t>The ::first-line Pseudo-element</a:t>
            </a:r>
          </a:p>
        </p:txBody>
      </p:sp>
      <p:sp>
        <p:nvSpPr>
          <p:cNvPr id="3" name="Content Placeholder 2"/>
          <p:cNvSpPr>
            <a:spLocks noGrp="1"/>
          </p:cNvSpPr>
          <p:nvPr>
            <p:ph idx="1"/>
          </p:nvPr>
        </p:nvSpPr>
        <p:spPr>
          <a:xfrm>
            <a:off x="914400" y="1143000"/>
            <a:ext cx="10464800" cy="4684039"/>
          </a:xfrm>
        </p:spPr>
        <p:txBody>
          <a:bodyPr/>
          <a:lstStyle/>
          <a:p>
            <a:pPr marL="0" indent="0">
              <a:lnSpc>
                <a:spcPct val="100000"/>
              </a:lnSpc>
              <a:spcBef>
                <a:spcPts val="0"/>
              </a:spcBef>
              <a:buNone/>
            </a:pPr>
            <a:r>
              <a:rPr lang="en-US" sz="2000" dirty="0"/>
              <a:t>&lt;html&gt;</a:t>
            </a:r>
          </a:p>
          <a:p>
            <a:pPr marL="0" indent="0">
              <a:lnSpc>
                <a:spcPct val="100000"/>
              </a:lnSpc>
              <a:spcBef>
                <a:spcPts val="0"/>
              </a:spcBef>
              <a:buNone/>
            </a:pPr>
            <a:r>
              <a:rPr lang="en-US" sz="2000" dirty="0"/>
              <a:t>&lt;head&gt;</a:t>
            </a:r>
          </a:p>
          <a:p>
            <a:pPr marL="0" indent="0">
              <a:lnSpc>
                <a:spcPct val="100000"/>
              </a:lnSpc>
              <a:spcBef>
                <a:spcPts val="0"/>
              </a:spcBef>
              <a:buNone/>
            </a:pPr>
            <a:r>
              <a:rPr lang="en-US" sz="2000" dirty="0"/>
              <a:t>&lt;style&gt;</a:t>
            </a:r>
          </a:p>
          <a:p>
            <a:pPr marL="0" indent="0">
              <a:lnSpc>
                <a:spcPct val="100000"/>
              </a:lnSpc>
              <a:spcBef>
                <a:spcPts val="0"/>
              </a:spcBef>
              <a:buNone/>
            </a:pPr>
            <a:r>
              <a:rPr lang="en-US" sz="2000" dirty="0"/>
              <a:t>p::first-line {</a:t>
            </a:r>
          </a:p>
          <a:p>
            <a:pPr marL="0" indent="0">
              <a:lnSpc>
                <a:spcPct val="100000"/>
              </a:lnSpc>
              <a:spcBef>
                <a:spcPts val="0"/>
              </a:spcBef>
              <a:buNone/>
            </a:pPr>
            <a:r>
              <a:rPr lang="en-US" sz="2000" dirty="0"/>
              <a:t>  color: #ff0000;</a:t>
            </a:r>
          </a:p>
          <a:p>
            <a:pPr marL="0" indent="0">
              <a:lnSpc>
                <a:spcPct val="100000"/>
              </a:lnSpc>
              <a:spcBef>
                <a:spcPts val="0"/>
              </a:spcBef>
              <a:buNone/>
            </a:pPr>
            <a:r>
              <a:rPr lang="en-US" sz="2000" dirty="0"/>
              <a:t>  font-variant: small-caps;</a:t>
            </a:r>
          </a:p>
          <a:p>
            <a:pPr marL="0" indent="0">
              <a:lnSpc>
                <a:spcPct val="100000"/>
              </a:lnSpc>
              <a:spcBef>
                <a:spcPts val="0"/>
              </a:spcBef>
              <a:buNone/>
            </a:pPr>
            <a:r>
              <a:rPr lang="en-US" sz="2000" dirty="0"/>
              <a:t>}</a:t>
            </a:r>
          </a:p>
          <a:p>
            <a:pPr marL="0" indent="0">
              <a:lnSpc>
                <a:spcPct val="100000"/>
              </a:lnSpc>
              <a:spcBef>
                <a:spcPts val="0"/>
              </a:spcBef>
              <a:buNone/>
            </a:pPr>
            <a:r>
              <a:rPr lang="en-US" sz="2000" dirty="0"/>
              <a:t>&lt;/style&gt;</a:t>
            </a:r>
          </a:p>
          <a:p>
            <a:pPr marL="0" indent="0">
              <a:lnSpc>
                <a:spcPct val="100000"/>
              </a:lnSpc>
              <a:spcBef>
                <a:spcPts val="0"/>
              </a:spcBef>
              <a:buNone/>
            </a:pPr>
            <a:r>
              <a:rPr lang="en-US" sz="2000" dirty="0"/>
              <a:t>&lt;/head&gt;</a:t>
            </a:r>
          </a:p>
          <a:p>
            <a:pPr marL="0" indent="0">
              <a:lnSpc>
                <a:spcPct val="100000"/>
              </a:lnSpc>
              <a:spcBef>
                <a:spcPts val="0"/>
              </a:spcBef>
              <a:buNone/>
            </a:pPr>
            <a:r>
              <a:rPr lang="en-US" sz="2000" dirty="0"/>
              <a:t>&lt;body&gt;</a:t>
            </a:r>
          </a:p>
          <a:p>
            <a:pPr marL="0" indent="0">
              <a:lnSpc>
                <a:spcPct val="100000"/>
              </a:lnSpc>
              <a:spcBef>
                <a:spcPts val="0"/>
              </a:spcBef>
              <a:buNone/>
            </a:pPr>
            <a:r>
              <a:rPr lang="en-US" sz="2000" dirty="0"/>
              <a:t>&lt;p&gt;You can use the ::first-line pseudo-element to add a special effect to the first line of a text. Some more text. And even more, and more.&lt;/p&gt;</a:t>
            </a:r>
          </a:p>
          <a:p>
            <a:pPr marL="0" indent="0">
              <a:lnSpc>
                <a:spcPct val="100000"/>
              </a:lnSpc>
              <a:buNone/>
            </a:pPr>
            <a:r>
              <a:rPr lang="en-US" sz="2000" dirty="0"/>
              <a:t>&lt;/body&gt;</a:t>
            </a:r>
          </a:p>
          <a:p>
            <a:pPr marL="0" indent="0">
              <a:buNone/>
            </a:pPr>
            <a:r>
              <a:rPr lang="en-US" sz="2000" dirty="0"/>
              <a:t>&lt;/html&gt;</a:t>
            </a:r>
          </a:p>
        </p:txBody>
      </p:sp>
      <p:pic>
        <p:nvPicPr>
          <p:cNvPr id="4" name="Picture 3"/>
          <p:cNvPicPr>
            <a:picLocks noChangeAspect="1"/>
          </p:cNvPicPr>
          <p:nvPr/>
        </p:nvPicPr>
        <p:blipFill>
          <a:blip r:embed="rId2"/>
          <a:stretch>
            <a:fillRect/>
          </a:stretch>
        </p:blipFill>
        <p:spPr>
          <a:xfrm>
            <a:off x="5358560" y="2988001"/>
            <a:ext cx="6020640" cy="6668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24414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F5B82A-C86F-56D7-286A-2C78A5B7C9F5}"/>
              </a:ext>
            </a:extLst>
          </p:cNvPr>
          <p:cNvSpPr>
            <a:spLocks noGrp="1"/>
          </p:cNvSpPr>
          <p:nvPr>
            <p:ph type="title"/>
          </p:nvPr>
        </p:nvSpPr>
        <p:spPr>
          <a:xfrm>
            <a:off x="1066802" y="393702"/>
            <a:ext cx="4865114" cy="426142"/>
          </a:xfrm>
        </p:spPr>
        <p:txBody>
          <a:bodyPr/>
          <a:lstStyle/>
          <a:p>
            <a:r>
              <a:rPr lang="en-IN" dirty="0"/>
              <a:t>Pseudo element (examples)</a:t>
            </a:r>
          </a:p>
        </p:txBody>
      </p:sp>
      <p:sp>
        <p:nvSpPr>
          <p:cNvPr id="3" name="Content Placeholder 2">
            <a:extLst>
              <a:ext uri="{FF2B5EF4-FFF2-40B4-BE49-F238E27FC236}">
                <a16:creationId xmlns="" xmlns:a16="http://schemas.microsoft.com/office/drawing/2014/main" id="{071C5EE7-499C-8D23-8771-4292442374A8}"/>
              </a:ext>
            </a:extLst>
          </p:cNvPr>
          <p:cNvSpPr>
            <a:spLocks noGrp="1"/>
          </p:cNvSpPr>
          <p:nvPr>
            <p:ph idx="1"/>
          </p:nvPr>
        </p:nvSpPr>
        <p:spPr>
          <a:xfrm>
            <a:off x="914400" y="1143000"/>
            <a:ext cx="10464800" cy="4653262"/>
          </a:xfrm>
        </p:spPr>
        <p:txBody>
          <a:bodyPr/>
          <a:lstStyle/>
          <a:p>
            <a:pPr marL="0" indent="0">
              <a:buNone/>
            </a:pPr>
            <a:r>
              <a:rPr lang="en-IN" sz="2000" dirty="0"/>
              <a:t>&lt;html&gt;</a:t>
            </a:r>
          </a:p>
          <a:p>
            <a:pPr marL="0" indent="0">
              <a:buNone/>
            </a:pPr>
            <a:r>
              <a:rPr lang="en-IN" sz="2000" dirty="0"/>
              <a:t>&lt;head&gt;</a:t>
            </a:r>
          </a:p>
          <a:p>
            <a:pPr marL="0" indent="0">
              <a:buNone/>
            </a:pPr>
            <a:r>
              <a:rPr lang="en-IN" sz="2000" dirty="0"/>
              <a:t>&lt;style&gt;</a:t>
            </a:r>
          </a:p>
          <a:p>
            <a:pPr marL="0" indent="0">
              <a:buNone/>
            </a:pPr>
            <a:r>
              <a:rPr lang="en-IN" sz="2000" dirty="0">
                <a:solidFill>
                  <a:srgbClr val="00B050"/>
                </a:solidFill>
              </a:rPr>
              <a:t>     </a:t>
            </a:r>
            <a:r>
              <a:rPr lang="en-US" sz="2000" dirty="0">
                <a:solidFill>
                  <a:srgbClr val="FF0000"/>
                </a:solidFill>
              </a:rPr>
              <a:t>p:first-letter { font-size: 300%; color: red;}</a:t>
            </a:r>
          </a:p>
          <a:p>
            <a:pPr marL="0" indent="0">
              <a:buNone/>
            </a:pPr>
            <a:r>
              <a:rPr lang="en-US" sz="2000" dirty="0">
                <a:solidFill>
                  <a:srgbClr val="FF0000"/>
                </a:solidFill>
              </a:rPr>
              <a:t>     p:first-line {text-decoration: underline;}</a:t>
            </a:r>
          </a:p>
          <a:p>
            <a:pPr marL="0" indent="0">
              <a:buNone/>
            </a:pPr>
            <a:r>
              <a:rPr lang="en-US" sz="2000" dirty="0"/>
              <a:t>&lt;/style&gt;</a:t>
            </a:r>
          </a:p>
          <a:p>
            <a:pPr marL="0" indent="0">
              <a:buNone/>
            </a:pPr>
            <a:r>
              <a:rPr lang="en-US" sz="2000" dirty="0"/>
              <a:t>&lt;/head&gt;</a:t>
            </a:r>
          </a:p>
          <a:p>
            <a:pPr marL="0" indent="0">
              <a:buNone/>
            </a:pPr>
            <a:r>
              <a:rPr lang="en-US" sz="2000" dirty="0"/>
              <a:t>&lt;body&gt;</a:t>
            </a:r>
          </a:p>
          <a:p>
            <a:pPr marL="0" indent="0">
              <a:buNone/>
            </a:pPr>
            <a:r>
              <a:rPr lang="en-US" sz="2000" dirty="0"/>
              <a:t>&lt;p&gt;  This is a Demo to demonstrate the use of Pseudo-element selectors. Here the first letter and first line of paragraph tag are effected. The first letter appears larger and is red colored. the first line is underlined.... &lt;/p&gt;</a:t>
            </a:r>
          </a:p>
          <a:p>
            <a:pPr marL="0" indent="0">
              <a:spcBef>
                <a:spcPts val="0"/>
              </a:spcBef>
              <a:buNone/>
            </a:pPr>
            <a:r>
              <a:rPr lang="en-IN" sz="2000" dirty="0"/>
              <a:t>&lt;/body&gt;</a:t>
            </a:r>
          </a:p>
          <a:p>
            <a:pPr marL="0" indent="0">
              <a:spcBef>
                <a:spcPts val="0"/>
              </a:spcBef>
              <a:buNone/>
            </a:pPr>
            <a:r>
              <a:rPr lang="en-IN" sz="2000" dirty="0"/>
              <a:t>&lt;/html&gt;</a:t>
            </a:r>
          </a:p>
        </p:txBody>
      </p:sp>
      <p:pic>
        <p:nvPicPr>
          <p:cNvPr id="5" name="Picture 4">
            <a:extLst>
              <a:ext uri="{FF2B5EF4-FFF2-40B4-BE49-F238E27FC236}">
                <a16:creationId xmlns="" xmlns:a16="http://schemas.microsoft.com/office/drawing/2014/main" id="{E3117063-66EE-8D69-F72D-F1E09D08851E}"/>
              </a:ext>
            </a:extLst>
          </p:cNvPr>
          <p:cNvPicPr>
            <a:picLocks noChangeAspect="1"/>
          </p:cNvPicPr>
          <p:nvPr/>
        </p:nvPicPr>
        <p:blipFill>
          <a:blip r:embed="rId2" cstate="print"/>
          <a:stretch>
            <a:fillRect/>
          </a:stretch>
        </p:blipFill>
        <p:spPr>
          <a:xfrm>
            <a:off x="6545178" y="1104500"/>
            <a:ext cx="5616874" cy="3159491"/>
          </a:xfrm>
          <a:prstGeom prst="rect">
            <a:avLst/>
          </a:prstGeom>
        </p:spPr>
      </p:pic>
    </p:spTree>
    <p:extLst>
      <p:ext uri="{BB962C8B-B14F-4D97-AF65-F5344CB8AC3E}">
        <p14:creationId xmlns:p14="http://schemas.microsoft.com/office/powerpoint/2010/main" xmlns="" val="34059377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5639364" cy="479747"/>
          </a:xfrm>
        </p:spPr>
        <p:txBody>
          <a:bodyPr/>
          <a:lstStyle/>
          <a:p>
            <a:r>
              <a:rPr lang="en-US" sz="3200" dirty="0"/>
              <a:t>Cascading Style Sheet(CSS)</a:t>
            </a:r>
          </a:p>
        </p:txBody>
      </p:sp>
      <p:sp>
        <p:nvSpPr>
          <p:cNvPr id="3" name="Content Placeholder 2"/>
          <p:cNvSpPr>
            <a:spLocks noGrp="1"/>
          </p:cNvSpPr>
          <p:nvPr>
            <p:ph idx="1"/>
          </p:nvPr>
        </p:nvSpPr>
        <p:spPr>
          <a:xfrm>
            <a:off x="1676400" y="1143000"/>
            <a:ext cx="8991600" cy="3422176"/>
          </a:xfrm>
        </p:spPr>
        <p:txBody>
          <a:bodyPr>
            <a:noAutofit/>
          </a:bodyPr>
          <a:lstStyle/>
          <a:p>
            <a:pPr algn="just">
              <a:lnSpc>
                <a:spcPct val="119000"/>
              </a:lnSpc>
            </a:pPr>
            <a:r>
              <a:rPr lang="en-US" dirty="0">
                <a:latin typeface="+mj-lt"/>
              </a:rPr>
              <a:t>Cascading Style Sheet(CSS) is used to set the style in web pages that contain HTML elements. </a:t>
            </a:r>
          </a:p>
          <a:p>
            <a:pPr algn="just">
              <a:lnSpc>
                <a:spcPct val="119000"/>
              </a:lnSpc>
            </a:pPr>
            <a:r>
              <a:rPr lang="en-US" dirty="0">
                <a:latin typeface="+mj-lt"/>
              </a:rPr>
              <a:t>It sets the background color, font-size, font-family, color, … </a:t>
            </a:r>
            <a:r>
              <a:rPr lang="en-US" dirty="0" err="1">
                <a:latin typeface="+mj-lt"/>
              </a:rPr>
              <a:t>etc</a:t>
            </a:r>
            <a:r>
              <a:rPr lang="en-US" dirty="0">
                <a:latin typeface="+mj-lt"/>
              </a:rPr>
              <a:t> property of elements on a web page</a:t>
            </a:r>
          </a:p>
          <a:p>
            <a:pPr marL="0" indent="0" algn="just">
              <a:lnSpc>
                <a:spcPct val="119000"/>
              </a:lnSpc>
              <a:buNone/>
            </a:pPr>
            <a:r>
              <a:rPr lang="en-US" b="1" dirty="0">
                <a:solidFill>
                  <a:srgbClr val="00B050"/>
                </a:solidFill>
                <a:latin typeface="+mj-lt"/>
              </a:rPr>
              <a:t>There are three types of CSS which are given below: </a:t>
            </a:r>
          </a:p>
          <a:p>
            <a:pPr algn="l" fontAlgn="base">
              <a:buFont typeface="Arial" panose="020B0604020202020204" pitchFamily="34" charset="0"/>
              <a:buChar char="•"/>
            </a:pPr>
            <a:r>
              <a:rPr lang="en-US" b="1" dirty="0">
                <a:solidFill>
                  <a:srgbClr val="0070C0"/>
                </a:solidFill>
                <a:latin typeface="+mj-lt"/>
              </a:rPr>
              <a:t>Inline CSS -</a:t>
            </a:r>
            <a:r>
              <a:rPr lang="en-US" dirty="0">
                <a:solidFill>
                  <a:srgbClr val="FF0000"/>
                </a:solidFill>
                <a:latin typeface="+mj-lt"/>
              </a:rPr>
              <a:t> by using the style attribute inside HTML elements</a:t>
            </a:r>
            <a:endParaRPr lang="en-US" b="1" dirty="0">
              <a:solidFill>
                <a:srgbClr val="0070C0"/>
              </a:solidFill>
              <a:latin typeface="+mj-lt"/>
            </a:endParaRPr>
          </a:p>
          <a:p>
            <a:r>
              <a:rPr lang="en-US" b="1" dirty="0">
                <a:solidFill>
                  <a:srgbClr val="0070C0"/>
                </a:solidFill>
                <a:latin typeface="+mj-lt"/>
              </a:rPr>
              <a:t>Internal or Embedded CSS -</a:t>
            </a:r>
            <a:r>
              <a:rPr lang="en-US" dirty="0">
                <a:solidFill>
                  <a:srgbClr val="FF0000"/>
                </a:solidFill>
                <a:latin typeface="+mj-lt"/>
              </a:rPr>
              <a:t>by using a &lt;style&gt; element in the 					&lt;head&gt; section</a:t>
            </a:r>
          </a:p>
          <a:p>
            <a:pPr algn="l" fontAlgn="base">
              <a:buFont typeface="Arial" panose="020B0604020202020204" pitchFamily="34" charset="0"/>
              <a:buChar char="•"/>
            </a:pPr>
            <a:r>
              <a:rPr lang="en-US" b="1" dirty="0">
                <a:solidFill>
                  <a:srgbClr val="0070C0"/>
                </a:solidFill>
                <a:latin typeface="+mj-lt"/>
              </a:rPr>
              <a:t>External CSS</a:t>
            </a:r>
            <a:r>
              <a:rPr lang="en-US" dirty="0">
                <a:solidFill>
                  <a:srgbClr val="FF0000"/>
                </a:solidFill>
                <a:latin typeface="+mj-lt"/>
              </a:rPr>
              <a:t> - by using a &lt;link&gt; element to link to an external CSS 		     file</a:t>
            </a:r>
            <a:endParaRPr lang="en-IN" dirty="0">
              <a:solidFill>
                <a:srgbClr val="FF0000"/>
              </a:solidFill>
              <a:latin typeface="+mj-lt"/>
            </a:endParaRPr>
          </a:p>
        </p:txBody>
      </p:sp>
    </p:spTree>
    <p:extLst>
      <p:ext uri="{BB962C8B-B14F-4D97-AF65-F5344CB8AC3E}">
        <p14:creationId xmlns:p14="http://schemas.microsoft.com/office/powerpoint/2010/main" xmlns="" val="7499255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2" y="393702"/>
            <a:ext cx="5665012" cy="426142"/>
          </a:xfrm>
        </p:spPr>
        <p:txBody>
          <a:bodyPr/>
          <a:lstStyle/>
          <a:p>
            <a:r>
              <a:rPr lang="en-US" dirty="0"/>
              <a:t>The ::first-letter Pseudo-element</a:t>
            </a:r>
          </a:p>
        </p:txBody>
      </p:sp>
      <p:sp>
        <p:nvSpPr>
          <p:cNvPr id="3" name="Content Placeholder 2"/>
          <p:cNvSpPr>
            <a:spLocks noGrp="1"/>
          </p:cNvSpPr>
          <p:nvPr>
            <p:ph idx="1"/>
          </p:nvPr>
        </p:nvSpPr>
        <p:spPr>
          <a:xfrm>
            <a:off x="914400" y="1143000"/>
            <a:ext cx="10464800" cy="5021888"/>
          </a:xfrm>
        </p:spPr>
        <p:txBody>
          <a:bodyPr/>
          <a:lstStyle/>
          <a:p>
            <a:pPr marL="0" indent="0">
              <a:buNone/>
            </a:pPr>
            <a:r>
              <a:rPr lang="en-US" sz="2000" dirty="0"/>
              <a:t>&lt;style&gt;</a:t>
            </a:r>
          </a:p>
          <a:p>
            <a:pPr marL="0" indent="0">
              <a:buNone/>
            </a:pPr>
            <a:r>
              <a:rPr lang="en-US" sz="2000" dirty="0"/>
              <a:t>p::first-letter {</a:t>
            </a:r>
          </a:p>
          <a:p>
            <a:pPr marL="0" indent="0">
              <a:buNone/>
            </a:pPr>
            <a:r>
              <a:rPr lang="en-US" sz="2000" dirty="0"/>
              <a:t>  color: #ff0000;</a:t>
            </a:r>
          </a:p>
          <a:p>
            <a:pPr marL="0" indent="0">
              <a:buNone/>
            </a:pPr>
            <a:r>
              <a:rPr lang="en-US" sz="2000" dirty="0"/>
              <a:t>  font-size: xx-large;</a:t>
            </a:r>
          </a:p>
          <a:p>
            <a:pPr marL="0" indent="0">
              <a:buNone/>
            </a:pPr>
            <a:r>
              <a:rPr lang="en-US" sz="2000" dirty="0"/>
              <a:t>}</a:t>
            </a:r>
          </a:p>
          <a:p>
            <a:pPr marL="0" indent="0">
              <a:buNone/>
            </a:pPr>
            <a:endParaRPr lang="en-US" sz="2000" dirty="0"/>
          </a:p>
          <a:p>
            <a:pPr marL="0" indent="0">
              <a:buNone/>
            </a:pPr>
            <a:r>
              <a:rPr lang="en-US" sz="2000" dirty="0"/>
              <a:t>&lt;style&gt;</a:t>
            </a:r>
          </a:p>
          <a:p>
            <a:pPr marL="0" indent="0">
              <a:buNone/>
            </a:pPr>
            <a:r>
              <a:rPr lang="en-US" sz="2000" dirty="0" err="1"/>
              <a:t>p.intro</a:t>
            </a:r>
            <a:r>
              <a:rPr lang="en-US" sz="2000" dirty="0"/>
              <a:t>::first-letter {</a:t>
            </a:r>
          </a:p>
          <a:p>
            <a:pPr marL="0" indent="0">
              <a:buNone/>
            </a:pPr>
            <a:r>
              <a:rPr lang="en-US" sz="2000" dirty="0"/>
              <a:t>  color: #ff0000;</a:t>
            </a:r>
          </a:p>
          <a:p>
            <a:pPr marL="0" indent="0">
              <a:buNone/>
            </a:pPr>
            <a:r>
              <a:rPr lang="en-US" sz="2000" dirty="0"/>
              <a:t>  font-size: 200%;</a:t>
            </a:r>
          </a:p>
          <a:p>
            <a:pPr marL="0" indent="0">
              <a:buNone/>
            </a:pPr>
            <a:r>
              <a:rPr lang="en-US" sz="2000" dirty="0"/>
              <a:t>}</a:t>
            </a:r>
          </a:p>
          <a:p>
            <a:pPr marL="0" indent="0">
              <a:buNone/>
            </a:pPr>
            <a:r>
              <a:rPr lang="en-US" sz="2000" dirty="0"/>
              <a:t>&lt;p class="intro"&gt;This is an introduction.&lt;/p&gt;</a:t>
            </a:r>
          </a:p>
        </p:txBody>
      </p:sp>
      <p:pic>
        <p:nvPicPr>
          <p:cNvPr id="4" name="Picture 3"/>
          <p:cNvPicPr>
            <a:picLocks noChangeAspect="1"/>
          </p:cNvPicPr>
          <p:nvPr/>
        </p:nvPicPr>
        <p:blipFill>
          <a:blip r:embed="rId2"/>
          <a:stretch>
            <a:fillRect/>
          </a:stretch>
        </p:blipFill>
        <p:spPr>
          <a:xfrm>
            <a:off x="5148981" y="1536822"/>
            <a:ext cx="6230219" cy="9335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stretch>
            <a:fillRect/>
          </a:stretch>
        </p:blipFill>
        <p:spPr>
          <a:xfrm>
            <a:off x="5148981" y="4567755"/>
            <a:ext cx="2419688" cy="6001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6" name="Straight Connector 5"/>
          <p:cNvCxnSpPr/>
          <p:nvPr/>
        </p:nvCxnSpPr>
        <p:spPr bwMode="auto">
          <a:xfrm>
            <a:off x="914400" y="3519473"/>
            <a:ext cx="10464800" cy="0"/>
          </a:xfrm>
          <a:prstGeom prst="line">
            <a:avLst/>
          </a:prstGeom>
          <a:noFill/>
          <a:ln w="2857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xmlns="" val="7840469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567D2F-B320-EC77-2006-DD3D8BAA5008}"/>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732BB24B-7FAC-99E9-3908-69CA43EDBC9F}"/>
              </a:ext>
            </a:extLst>
          </p:cNvPr>
          <p:cNvSpPr>
            <a:spLocks noGrp="1"/>
          </p:cNvSpPr>
          <p:nvPr>
            <p:ph idx="1"/>
          </p:nvPr>
        </p:nvSpPr>
        <p:spPr>
          <a:xfrm>
            <a:off x="914400" y="1143000"/>
            <a:ext cx="10464800" cy="2246769"/>
          </a:xfrm>
        </p:spPr>
        <p:txBody>
          <a:bodyPr/>
          <a:lstStyle/>
          <a:p>
            <a:pPr marL="0" indent="0" algn="just">
              <a:lnSpc>
                <a:spcPct val="100000"/>
              </a:lnSpc>
              <a:spcAft>
                <a:spcPts val="1000"/>
              </a:spcAft>
              <a:buNone/>
            </a:pPr>
            <a:r>
              <a:rPr lang="en-US" sz="2000" dirty="0">
                <a:effectLst/>
                <a:latin typeface="Calibri" panose="020F0502020204030204" pitchFamily="34" charset="0"/>
                <a:ea typeface="Calibri" panose="020F0502020204030204" pitchFamily="34" charset="0"/>
                <a:cs typeface="Calibri" panose="020F0502020204030204" pitchFamily="34" charset="0"/>
              </a:rPr>
              <a:t>A </a:t>
            </a:r>
            <a:r>
              <a:rPr lang="en-US" sz="2000" b="1" dirty="0">
                <a:effectLst/>
                <a:latin typeface="Calibri" panose="020F0502020204030204" pitchFamily="34" charset="0"/>
                <a:ea typeface="Calibri" panose="020F0502020204030204" pitchFamily="34" charset="0"/>
                <a:cs typeface="Calibri" panose="020F0502020204030204" pitchFamily="34" charset="0"/>
              </a:rPr>
              <a:t>contextual selector </a:t>
            </a:r>
            <a:r>
              <a:rPr lang="en-US" sz="2000" dirty="0">
                <a:effectLst/>
                <a:latin typeface="Calibri" panose="020F0502020204030204" pitchFamily="34" charset="0"/>
                <a:ea typeface="Calibri" panose="020F0502020204030204" pitchFamily="34" charset="0"/>
                <a:cs typeface="Calibri" panose="020F0502020204030204" pitchFamily="34" charset="0"/>
              </a:rPr>
              <a:t>(in CSS3 also called </a:t>
            </a:r>
            <a:r>
              <a:rPr lang="en-US" sz="2000" b="1" dirty="0">
                <a:effectLst/>
                <a:latin typeface="Calibri" panose="020F0502020204030204" pitchFamily="34" charset="0"/>
                <a:ea typeface="Calibri" panose="020F0502020204030204" pitchFamily="34" charset="0"/>
                <a:cs typeface="Calibri" panose="020F0502020204030204" pitchFamily="34" charset="0"/>
              </a:rPr>
              <a:t>combinators</a:t>
            </a:r>
            <a:r>
              <a:rPr lang="en-US" sz="2000" dirty="0">
                <a:effectLst/>
                <a:latin typeface="Calibri" panose="020F0502020204030204" pitchFamily="34" charset="0"/>
                <a:ea typeface="Calibri" panose="020F0502020204030204" pitchFamily="34" charset="0"/>
                <a:cs typeface="Calibri" panose="020F0502020204030204" pitchFamily="34" charset="0"/>
              </a:rPr>
              <a:t>) allows to select elements based on their ancestors, descendants, or siblings. It selects elements based on their context or relation to other elements in the document tree. </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0" indent="0" algn="just">
              <a:lnSpc>
                <a:spcPct val="100000"/>
              </a:lnSpc>
              <a:spcAft>
                <a:spcPts val="1000"/>
              </a:spcAft>
              <a:buNone/>
            </a:pPr>
            <a:r>
              <a:rPr lang="en-US" sz="2000" dirty="0">
                <a:effectLst/>
                <a:latin typeface="Calibri" panose="020F0502020204030204" pitchFamily="34" charset="0"/>
                <a:ea typeface="Calibri" panose="020F0502020204030204" pitchFamily="34" charset="0"/>
                <a:cs typeface="Calibri" panose="020F0502020204030204" pitchFamily="34" charset="0"/>
              </a:rPr>
              <a:t> </a:t>
            </a:r>
            <a:r>
              <a:rPr lang="en-US" sz="2000" dirty="0" err="1">
                <a:effectLst/>
                <a:latin typeface="Calibri" panose="020F0502020204030204" pitchFamily="34" charset="0"/>
                <a:ea typeface="Calibri" panose="020F0502020204030204" pitchFamily="34" charset="0"/>
                <a:cs typeface="Calibri" panose="020F0502020204030204" pitchFamily="34" charset="0"/>
              </a:rPr>
              <a:t>Eg</a:t>
            </a:r>
            <a:r>
              <a:rPr lang="en-US" sz="2000" dirty="0">
                <a:effectLst/>
                <a:latin typeface="Calibri" panose="020F0502020204030204" pitchFamily="34" charset="0"/>
                <a:ea typeface="Calibri" panose="020F0502020204030204" pitchFamily="34" charset="0"/>
                <a:cs typeface="Calibri" panose="020F0502020204030204" pitchFamily="34" charset="0"/>
              </a:rPr>
              <a:t> – Descendant selector matches the specified element that is contained within another element.</a:t>
            </a:r>
          </a:p>
          <a:p>
            <a:pPr marL="0" indent="0" algn="just">
              <a:lnSpc>
                <a:spcPct val="100000"/>
              </a:lnSpc>
              <a:spcAft>
                <a:spcPts val="1000"/>
              </a:spcAft>
              <a:buNone/>
            </a:pPr>
            <a:r>
              <a:rPr lang="en-US" sz="2000" dirty="0">
                <a:latin typeface="Calibri" panose="020F0502020204030204" pitchFamily="34" charset="0"/>
                <a:cs typeface="Calibri" panose="020F0502020204030204" pitchFamily="34" charset="0"/>
              </a:rPr>
              <a:t>div p – selects &lt;p&gt; tag that is contained within &lt;div&gt; tag.</a:t>
            </a:r>
            <a:endParaRPr lang="en-IN" sz="2000" dirty="0">
              <a:latin typeface="Calibri" panose="020F0502020204030204" pitchFamily="34" charset="0"/>
              <a:cs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xmlns="" val="3273638090"/>
              </p:ext>
            </p:extLst>
          </p:nvPr>
        </p:nvGraphicFramePr>
        <p:xfrm>
          <a:off x="1738086" y="3604380"/>
          <a:ext cx="8127999" cy="2398174"/>
        </p:xfrm>
        <a:graphic>
          <a:graphicData uri="http://schemas.openxmlformats.org/drawingml/2006/table">
            <a:tbl>
              <a:tblPr firstRow="1" bandRow="1">
                <a:tableStyleId>{21E4AEA4-8DFA-4A89-87EB-49C32662AFE0}</a:tableStyleId>
              </a:tblPr>
              <a:tblGrid>
                <a:gridCol w="2605314"/>
                <a:gridCol w="1426029"/>
                <a:gridCol w="4096656"/>
              </a:tblGrid>
              <a:tr h="370840">
                <a:tc>
                  <a:txBody>
                    <a:bodyPr/>
                    <a:lstStyle/>
                    <a:p>
                      <a:r>
                        <a:rPr lang="en-GB" dirty="0" smtClean="0"/>
                        <a:t>Format</a:t>
                      </a:r>
                      <a:endParaRPr lang="en-IN" dirty="0"/>
                    </a:p>
                  </a:txBody>
                  <a:tcPr/>
                </a:tc>
                <a:tc>
                  <a:txBody>
                    <a:bodyPr/>
                    <a:lstStyle/>
                    <a:p>
                      <a:r>
                        <a:rPr lang="en-GB" dirty="0" smtClean="0"/>
                        <a:t>Example</a:t>
                      </a:r>
                      <a:endParaRPr lang="en-IN" dirty="0"/>
                    </a:p>
                  </a:txBody>
                  <a:tcPr/>
                </a:tc>
                <a:tc>
                  <a:txBody>
                    <a:bodyPr/>
                    <a:lstStyle/>
                    <a:p>
                      <a:r>
                        <a:rPr lang="en-GB" dirty="0" smtClean="0"/>
                        <a:t>Description</a:t>
                      </a:r>
                      <a:endParaRPr lang="en-IN" dirty="0"/>
                    </a:p>
                  </a:txBody>
                  <a:tcPr/>
                </a:tc>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IN" sz="1400" b="1" i="1" dirty="0" smtClean="0">
                          <a:solidFill>
                            <a:schemeClr val="tx1"/>
                          </a:solidFill>
                          <a:effectLst/>
                        </a:rPr>
                        <a:t>Descendant</a:t>
                      </a:r>
                      <a:r>
                        <a:rPr lang="en-IN" sz="1400" b="1" i="1" baseline="0" dirty="0" smtClean="0">
                          <a:solidFill>
                            <a:schemeClr val="tx1"/>
                          </a:solidFill>
                          <a:effectLst/>
                        </a:rPr>
                        <a:t> Selector</a:t>
                      </a:r>
                      <a:r>
                        <a:rPr lang="en-IN" sz="1400" i="1" baseline="0" dirty="0" smtClean="0">
                          <a:solidFill>
                            <a:schemeClr val="tx1"/>
                          </a:solidFill>
                          <a:effectLst/>
                        </a:rPr>
                        <a:t> - </a:t>
                      </a:r>
                      <a:r>
                        <a:rPr lang="en-IN" sz="1400" i="1" dirty="0" smtClean="0">
                          <a:solidFill>
                            <a:schemeClr val="tx1"/>
                          </a:solidFill>
                          <a:effectLst/>
                        </a:rPr>
                        <a:t>element element</a:t>
                      </a:r>
                      <a:endParaRPr lang="en-IN" sz="1400" dirty="0" smtClean="0">
                        <a:solidFill>
                          <a:schemeClr val="tx1"/>
                        </a:solidFill>
                        <a:effectLst/>
                      </a:endParaRPr>
                    </a:p>
                  </a:txBody>
                  <a:tcPr/>
                </a:tc>
                <a:tc>
                  <a:txBody>
                    <a:bodyPr/>
                    <a:lstStyle/>
                    <a:p>
                      <a:r>
                        <a:rPr lang="en-GB" dirty="0" smtClean="0"/>
                        <a:t>div p</a:t>
                      </a:r>
                      <a:endParaRPr lang="en-IN" dirty="0"/>
                    </a:p>
                  </a:txBody>
                  <a:tcPr/>
                </a:tc>
                <a:tc>
                  <a:txBody>
                    <a:bodyPr/>
                    <a:lstStyle/>
                    <a:p>
                      <a:pPr algn="l" fontAlgn="t"/>
                      <a:r>
                        <a:rPr lang="en-GB" sz="1200" dirty="0">
                          <a:solidFill>
                            <a:schemeClr val="tx1"/>
                          </a:solidFill>
                          <a:effectLst/>
                        </a:rPr>
                        <a:t>Selects all &lt;p&gt; elements inside &lt;div&gt; elements</a:t>
                      </a:r>
                    </a:p>
                  </a:txBody>
                  <a:tcPr marL="68649" marR="68649" marT="68649" marB="68649"/>
                </a:tc>
              </a:tr>
              <a:tr h="370840">
                <a:tc>
                  <a:txBody>
                    <a:bodyPr/>
                    <a:lstStyle/>
                    <a:p>
                      <a:r>
                        <a:rPr lang="en-GB" b="1" dirty="0" smtClean="0"/>
                        <a:t>Child</a:t>
                      </a:r>
                      <a:r>
                        <a:rPr lang="en-GB" b="1" baseline="0" dirty="0" smtClean="0"/>
                        <a:t> Selector</a:t>
                      </a:r>
                      <a:r>
                        <a:rPr lang="en-GB" baseline="0" dirty="0" smtClean="0"/>
                        <a:t> -               </a:t>
                      </a:r>
                      <a:r>
                        <a:rPr lang="en-GB" dirty="0" smtClean="0"/>
                        <a:t>element &gt; element</a:t>
                      </a:r>
                      <a:endParaRPr lang="en-IN" dirty="0"/>
                    </a:p>
                  </a:txBody>
                  <a:tcPr/>
                </a:tc>
                <a:tc>
                  <a:txBody>
                    <a:bodyPr/>
                    <a:lstStyle/>
                    <a:p>
                      <a:pPr algn="l" fontAlgn="t"/>
                      <a:r>
                        <a:rPr lang="en-IN" sz="1200" dirty="0">
                          <a:solidFill>
                            <a:schemeClr val="tx1"/>
                          </a:solidFill>
                          <a:effectLst/>
                        </a:rPr>
                        <a:t>div &gt; p</a:t>
                      </a:r>
                    </a:p>
                  </a:txBody>
                  <a:tcPr marL="68649" marR="68649" marT="68649" marB="68649"/>
                </a:tc>
                <a:tc>
                  <a:txBody>
                    <a:bodyPr/>
                    <a:lstStyle/>
                    <a:p>
                      <a:pPr algn="l" fontAlgn="t"/>
                      <a:r>
                        <a:rPr lang="en-GB" sz="1200" dirty="0">
                          <a:solidFill>
                            <a:schemeClr val="tx1"/>
                          </a:solidFill>
                          <a:effectLst/>
                        </a:rPr>
                        <a:t>Selects all &lt;p&gt; elements where the parent is a &lt;div&gt; element</a:t>
                      </a:r>
                    </a:p>
                  </a:txBody>
                  <a:tcPr marL="68649" marR="68649" marT="68649" marB="68649"/>
                </a:tc>
              </a:tr>
              <a:tr h="370840">
                <a:tc>
                  <a:txBody>
                    <a:bodyPr/>
                    <a:lstStyle/>
                    <a:p>
                      <a:r>
                        <a:rPr lang="en-GB" b="1" dirty="0" smtClean="0"/>
                        <a:t>Immediate Adjacent</a:t>
                      </a:r>
                      <a:r>
                        <a:rPr lang="en-GB" b="1" baseline="0" dirty="0" smtClean="0"/>
                        <a:t> Sibling</a:t>
                      </a:r>
                      <a:r>
                        <a:rPr lang="en-GB" baseline="0" dirty="0" smtClean="0"/>
                        <a:t> Selector   </a:t>
                      </a:r>
                      <a:r>
                        <a:rPr lang="en-GB" dirty="0" smtClean="0"/>
                        <a:t>element +element</a:t>
                      </a:r>
                      <a:endParaRPr lang="en-IN" dirty="0"/>
                    </a:p>
                  </a:txBody>
                  <a:tcPr/>
                </a:tc>
                <a:tc>
                  <a:txBody>
                    <a:bodyPr/>
                    <a:lstStyle/>
                    <a:p>
                      <a:pPr algn="l" fontAlgn="t"/>
                      <a:r>
                        <a:rPr lang="en-IN" sz="1200" dirty="0">
                          <a:solidFill>
                            <a:schemeClr val="tx1"/>
                          </a:solidFill>
                          <a:effectLst/>
                        </a:rPr>
                        <a:t>div + p</a:t>
                      </a:r>
                    </a:p>
                  </a:txBody>
                  <a:tcPr marL="68649" marR="68649" marT="68649" marB="68649"/>
                </a:tc>
                <a:tc>
                  <a:txBody>
                    <a:bodyPr/>
                    <a:lstStyle/>
                    <a:p>
                      <a:pPr algn="l" fontAlgn="t"/>
                      <a:r>
                        <a:rPr lang="en-GB" sz="1200" dirty="0">
                          <a:solidFill>
                            <a:schemeClr val="tx1"/>
                          </a:solidFill>
                          <a:effectLst/>
                        </a:rPr>
                        <a:t>Selects the first &lt;p&gt; element that are placed immediately after &lt;div&gt; elements</a:t>
                      </a:r>
                    </a:p>
                  </a:txBody>
                  <a:tcPr marL="68649" marR="68649" marT="68649" marB="68649"/>
                </a:tc>
              </a:tr>
              <a:tr h="370840">
                <a:tc>
                  <a:txBody>
                    <a:bodyPr/>
                    <a:lstStyle/>
                    <a:p>
                      <a:r>
                        <a:rPr lang="en-GB" b="1" dirty="0" smtClean="0"/>
                        <a:t>General</a:t>
                      </a:r>
                      <a:r>
                        <a:rPr lang="en-GB" b="1" baseline="0" dirty="0" smtClean="0"/>
                        <a:t> Sibling Selector</a:t>
                      </a:r>
                      <a:r>
                        <a:rPr lang="en-GB" baseline="0" dirty="0" smtClean="0"/>
                        <a:t> </a:t>
                      </a:r>
                      <a:r>
                        <a:rPr lang="en-GB" dirty="0" smtClean="0"/>
                        <a:t>element ~ element</a:t>
                      </a:r>
                      <a:endParaRPr lang="en-IN" dirty="0"/>
                    </a:p>
                  </a:txBody>
                  <a:tcPr/>
                </a:tc>
                <a:tc>
                  <a:txBody>
                    <a:bodyPr/>
                    <a:lstStyle/>
                    <a:p>
                      <a:pPr algn="l" fontAlgn="t"/>
                      <a:r>
                        <a:rPr lang="en-IN" sz="1200" dirty="0" smtClean="0">
                          <a:solidFill>
                            <a:schemeClr val="tx1"/>
                          </a:solidFill>
                          <a:effectLst/>
                        </a:rPr>
                        <a:t>div </a:t>
                      </a:r>
                      <a:r>
                        <a:rPr lang="en-IN" sz="1200" dirty="0">
                          <a:solidFill>
                            <a:schemeClr val="tx1"/>
                          </a:solidFill>
                          <a:effectLst/>
                        </a:rPr>
                        <a:t>~ </a:t>
                      </a:r>
                      <a:r>
                        <a:rPr lang="en-IN" sz="1200" dirty="0" smtClean="0">
                          <a:solidFill>
                            <a:schemeClr val="tx1"/>
                          </a:solidFill>
                          <a:effectLst/>
                        </a:rPr>
                        <a:t>p</a:t>
                      </a:r>
                      <a:endParaRPr lang="en-IN" sz="1200" dirty="0">
                        <a:solidFill>
                          <a:schemeClr val="tx1"/>
                        </a:solidFill>
                        <a:effectLst/>
                      </a:endParaRPr>
                    </a:p>
                  </a:txBody>
                  <a:tcPr marL="68649" marR="68649" marT="68649" marB="68649"/>
                </a:tc>
                <a:tc>
                  <a:txBody>
                    <a:bodyPr/>
                    <a:lstStyle/>
                    <a:p>
                      <a:pPr algn="l" fontAlgn="t"/>
                      <a:r>
                        <a:rPr lang="en-GB" sz="1200" dirty="0">
                          <a:solidFill>
                            <a:schemeClr val="tx1"/>
                          </a:solidFill>
                          <a:effectLst/>
                        </a:rPr>
                        <a:t>Selects every </a:t>
                      </a:r>
                      <a:r>
                        <a:rPr lang="en-GB" sz="1200" dirty="0" smtClean="0">
                          <a:solidFill>
                            <a:schemeClr val="tx1"/>
                          </a:solidFill>
                          <a:effectLst/>
                        </a:rPr>
                        <a:t>&lt;p&gt; </a:t>
                      </a:r>
                      <a:r>
                        <a:rPr lang="en-GB" sz="1200" dirty="0">
                          <a:solidFill>
                            <a:schemeClr val="tx1"/>
                          </a:solidFill>
                          <a:effectLst/>
                        </a:rPr>
                        <a:t>element that are </a:t>
                      </a:r>
                      <a:r>
                        <a:rPr lang="en-GB" sz="1200" dirty="0" smtClean="0">
                          <a:solidFill>
                            <a:schemeClr val="tx1"/>
                          </a:solidFill>
                          <a:effectLst/>
                        </a:rPr>
                        <a:t>placed after &lt;div&gt; </a:t>
                      </a:r>
                      <a:r>
                        <a:rPr lang="en-GB" sz="1200" dirty="0">
                          <a:solidFill>
                            <a:schemeClr val="tx1"/>
                          </a:solidFill>
                          <a:effectLst/>
                        </a:rPr>
                        <a:t>element</a:t>
                      </a:r>
                    </a:p>
                  </a:txBody>
                  <a:tcPr marL="68649" marR="68649" marT="68649" marB="68649"/>
                </a:tc>
              </a:tr>
            </a:tbl>
          </a:graphicData>
        </a:graphic>
      </p:graphicFrame>
    </p:spTree>
    <p:extLst>
      <p:ext uri="{BB962C8B-B14F-4D97-AF65-F5344CB8AC3E}">
        <p14:creationId xmlns:p14="http://schemas.microsoft.com/office/powerpoint/2010/main" xmlns="" val="37721411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9127" y="3124200"/>
            <a:ext cx="10464800" cy="468013"/>
          </a:xfrm>
        </p:spPr>
        <p:txBody>
          <a:bodyPr/>
          <a:lstStyle/>
          <a:p>
            <a:pPr marL="0" indent="0" algn="ctr">
              <a:buNone/>
            </a:pPr>
            <a:r>
              <a:rPr lang="en-US" sz="3600" b="1" dirty="0"/>
              <a:t>Advanced CSS:</a:t>
            </a:r>
            <a:r>
              <a:rPr lang="en-US" sz="3600" dirty="0"/>
              <a:t> </a:t>
            </a:r>
            <a:r>
              <a:rPr lang="en-US" sz="3600" b="1" dirty="0"/>
              <a:t>Layout</a:t>
            </a:r>
            <a:endParaRPr lang="en-IN" sz="3600" dirty="0"/>
          </a:p>
        </p:txBody>
      </p:sp>
    </p:spTree>
    <p:extLst>
      <p:ext uri="{BB962C8B-B14F-4D97-AF65-F5344CB8AC3E}">
        <p14:creationId xmlns:p14="http://schemas.microsoft.com/office/powerpoint/2010/main" xmlns="" val="26710587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2" y="393702"/>
            <a:ext cx="2282676" cy="426142"/>
          </a:xfrm>
        </p:spPr>
        <p:txBody>
          <a:bodyPr/>
          <a:lstStyle/>
          <a:p>
            <a:r>
              <a:rPr lang="en-US" dirty="0"/>
              <a:t>Normal Flow</a:t>
            </a:r>
            <a:endParaRPr lang="en-IN" dirty="0"/>
          </a:p>
        </p:txBody>
      </p:sp>
      <p:sp>
        <p:nvSpPr>
          <p:cNvPr id="3" name="Content Placeholder 2"/>
          <p:cNvSpPr>
            <a:spLocks noGrp="1"/>
          </p:cNvSpPr>
          <p:nvPr>
            <p:ph idx="1"/>
          </p:nvPr>
        </p:nvSpPr>
        <p:spPr>
          <a:xfrm>
            <a:off x="613611" y="1143000"/>
            <a:ext cx="10765589" cy="3726148"/>
          </a:xfrm>
        </p:spPr>
        <p:txBody>
          <a:bodyPr/>
          <a:lstStyle/>
          <a:p>
            <a:pPr marL="0" indent="0">
              <a:lnSpc>
                <a:spcPct val="100000"/>
              </a:lnSpc>
              <a:buNone/>
            </a:pPr>
            <a:r>
              <a:rPr lang="en-IN" dirty="0"/>
              <a:t>The browser will normally display block-level elements and inline elements from left to right and from top to bottom.</a:t>
            </a:r>
          </a:p>
          <a:p>
            <a:pPr>
              <a:lnSpc>
                <a:spcPct val="100000"/>
              </a:lnSpc>
            </a:pPr>
            <a:r>
              <a:rPr lang="en-IN" b="1" dirty="0"/>
              <a:t>Block-level elements </a:t>
            </a:r>
            <a:r>
              <a:rPr lang="en-IN" dirty="0"/>
              <a:t>such as &lt;p&gt;, &lt;div&gt;, &lt;h2&gt;, &lt;</a:t>
            </a:r>
            <a:r>
              <a:rPr lang="en-IN" dirty="0" err="1"/>
              <a:t>ul</a:t>
            </a:r>
            <a:r>
              <a:rPr lang="en-IN" dirty="0"/>
              <a:t>&gt;, and &lt;table&gt; are elements that are contained on their own line, because block-level elements begin with a line break (new line).</a:t>
            </a:r>
          </a:p>
          <a:p>
            <a:pPr>
              <a:lnSpc>
                <a:spcPct val="100000"/>
              </a:lnSpc>
            </a:pPr>
            <a:r>
              <a:rPr lang="en-IN" dirty="0"/>
              <a:t>Two block-level elements will not exist on the same line, without styling.</a:t>
            </a:r>
          </a:p>
          <a:p>
            <a:pPr>
              <a:lnSpc>
                <a:spcPct val="100000"/>
              </a:lnSpc>
            </a:pPr>
            <a:r>
              <a:rPr lang="en-IN" b="1" dirty="0"/>
              <a:t>Inline elements </a:t>
            </a:r>
            <a:r>
              <a:rPr lang="en-IN" dirty="0"/>
              <a:t>such as &lt;b&gt;, &lt;u&gt;, &lt;sub&gt;, &lt;sup&gt;, &lt;</a:t>
            </a:r>
            <a:r>
              <a:rPr lang="en-IN" dirty="0" err="1"/>
              <a:t>img</a:t>
            </a:r>
            <a:r>
              <a:rPr lang="en-IN" dirty="0"/>
              <a:t>&gt;, &lt;</a:t>
            </a:r>
            <a:r>
              <a:rPr lang="en-IN" dirty="0" err="1"/>
              <a:t>i</a:t>
            </a:r>
            <a:r>
              <a:rPr lang="en-IN" dirty="0"/>
              <a:t>&gt; etc. are </a:t>
            </a:r>
            <a:r>
              <a:rPr lang="en-US" dirty="0"/>
              <a:t>displayed within the same line and do not form their own blocks. </a:t>
            </a:r>
            <a:endParaRPr lang="en-IN" dirty="0"/>
          </a:p>
        </p:txBody>
      </p:sp>
    </p:spTree>
    <p:extLst>
      <p:ext uri="{BB962C8B-B14F-4D97-AF65-F5344CB8AC3E}">
        <p14:creationId xmlns:p14="http://schemas.microsoft.com/office/powerpoint/2010/main" xmlns="" val="1776237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2" y="393702"/>
            <a:ext cx="3686907" cy="426142"/>
          </a:xfrm>
        </p:spPr>
        <p:txBody>
          <a:bodyPr/>
          <a:lstStyle/>
          <a:p>
            <a:r>
              <a:rPr lang="en-IN" dirty="0"/>
              <a:t>Block-level elements</a:t>
            </a:r>
          </a:p>
        </p:txBody>
      </p:sp>
      <p:sp>
        <p:nvSpPr>
          <p:cNvPr id="3" name="Content Placeholder 2"/>
          <p:cNvSpPr>
            <a:spLocks noGrp="1"/>
          </p:cNvSpPr>
          <p:nvPr>
            <p:ph idx="1"/>
          </p:nvPr>
        </p:nvSpPr>
        <p:spPr>
          <a:xfrm>
            <a:off x="4753709" y="1118937"/>
            <a:ext cx="6868796" cy="4335546"/>
          </a:xfrm>
        </p:spPr>
        <p:txBody>
          <a:bodyPr/>
          <a:lstStyle/>
          <a:p>
            <a:pPr marL="0" indent="0">
              <a:lnSpc>
                <a:spcPct val="100000"/>
              </a:lnSpc>
              <a:buNone/>
            </a:pPr>
            <a:r>
              <a:rPr lang="en-US" dirty="0">
                <a:latin typeface="Times New Roman" panose="02020603050405020304" pitchFamily="18" charset="0"/>
                <a:cs typeface="Times New Roman" panose="02020603050405020304" pitchFamily="18" charset="0"/>
              </a:rPr>
              <a:t>Properties of block-level elements - </a:t>
            </a:r>
            <a:endParaRPr lang="en-IN" dirty="0">
              <a:latin typeface="Times New Roman" panose="02020603050405020304" pitchFamily="18" charset="0"/>
              <a:cs typeface="Times New Roman" panose="02020603050405020304" pitchFamily="18" charset="0"/>
            </a:endParaRPr>
          </a:p>
          <a:p>
            <a:pPr lvl="0">
              <a:lnSpc>
                <a:spcPct val="100000"/>
              </a:lnSpc>
            </a:pPr>
            <a:r>
              <a:rPr lang="en-US" dirty="0">
                <a:latin typeface="Times New Roman" panose="02020603050405020304" pitchFamily="18" charset="0"/>
                <a:cs typeface="Times New Roman" panose="02020603050405020304" pitchFamily="18" charset="0"/>
              </a:rPr>
              <a:t>Each block exists on its own line.</a:t>
            </a:r>
            <a:endParaRPr lang="en-IN" dirty="0">
              <a:latin typeface="Times New Roman" panose="02020603050405020304" pitchFamily="18" charset="0"/>
              <a:cs typeface="Times New Roman" panose="02020603050405020304" pitchFamily="18" charset="0"/>
            </a:endParaRPr>
          </a:p>
          <a:p>
            <a:pPr lvl="0">
              <a:lnSpc>
                <a:spcPct val="100000"/>
              </a:lnSpc>
            </a:pPr>
            <a:r>
              <a:rPr lang="en-US" dirty="0">
                <a:latin typeface="Times New Roman" panose="02020603050405020304" pitchFamily="18" charset="0"/>
                <a:cs typeface="Times New Roman" panose="02020603050405020304" pitchFamily="18" charset="0"/>
              </a:rPr>
              <a:t>It is displayed in normal flow from the browser window’s top to its bottom.</a:t>
            </a:r>
            <a:endParaRPr lang="en-IN" dirty="0">
              <a:latin typeface="Times New Roman" panose="02020603050405020304" pitchFamily="18" charset="0"/>
              <a:cs typeface="Times New Roman" panose="02020603050405020304" pitchFamily="18" charset="0"/>
            </a:endParaRPr>
          </a:p>
          <a:p>
            <a:pPr lvl="0">
              <a:lnSpc>
                <a:spcPct val="100000"/>
              </a:lnSpc>
            </a:pPr>
            <a:r>
              <a:rPr lang="en-US" dirty="0">
                <a:latin typeface="Times New Roman" panose="02020603050405020304" pitchFamily="18" charset="0"/>
                <a:cs typeface="Times New Roman" panose="02020603050405020304" pitchFamily="18" charset="0"/>
              </a:rPr>
              <a:t>By default each block level element fills up the entire width of its parent (browser window).</a:t>
            </a:r>
            <a:endParaRPr lang="en-IN" dirty="0">
              <a:latin typeface="Times New Roman" panose="02020603050405020304" pitchFamily="18" charset="0"/>
              <a:cs typeface="Times New Roman" panose="02020603050405020304" pitchFamily="18" charset="0"/>
            </a:endParaRPr>
          </a:p>
          <a:p>
            <a:pPr>
              <a:lnSpc>
                <a:spcPct val="100000"/>
              </a:lnSpc>
            </a:pPr>
            <a:r>
              <a:rPr lang="en-US" dirty="0">
                <a:latin typeface="Times New Roman" panose="02020603050405020304" pitchFamily="18" charset="0"/>
                <a:cs typeface="Times New Roman" panose="02020603050405020304" pitchFamily="18" charset="0"/>
              </a:rPr>
              <a:t>CSS box model properties can be used to customize, for instance, the width of the box and the margin space between other block level elements.</a:t>
            </a:r>
            <a:endParaRPr lang="en-IN" dirty="0">
              <a:latin typeface="Times New Roman" panose="02020603050405020304" pitchFamily="18" charset="0"/>
              <a:cs typeface="Times New Roman" panose="02020603050405020304"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79804" y="973591"/>
            <a:ext cx="3611195" cy="53405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1006465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2" y="393702"/>
            <a:ext cx="2725105" cy="426142"/>
          </a:xfrm>
        </p:spPr>
        <p:txBody>
          <a:bodyPr/>
          <a:lstStyle/>
          <a:p>
            <a:r>
              <a:rPr lang="en-IN" dirty="0"/>
              <a:t>Inline elements</a:t>
            </a:r>
          </a:p>
        </p:txBody>
      </p:sp>
      <p:sp>
        <p:nvSpPr>
          <p:cNvPr id="3" name="Content Placeholder 2"/>
          <p:cNvSpPr>
            <a:spLocks noGrp="1"/>
          </p:cNvSpPr>
          <p:nvPr>
            <p:ph idx="1"/>
          </p:nvPr>
        </p:nvSpPr>
        <p:spPr>
          <a:xfrm>
            <a:off x="914400" y="1143000"/>
            <a:ext cx="10464800" cy="1768689"/>
          </a:xfrm>
        </p:spPr>
        <p:txBody>
          <a:bodyPr/>
          <a:lstStyle/>
          <a:p>
            <a:pPr marL="0" indent="0">
              <a:lnSpc>
                <a:spcPct val="100000"/>
              </a:lnSpc>
              <a:buNone/>
            </a:pPr>
            <a:r>
              <a:rPr lang="en-US" dirty="0">
                <a:latin typeface="Times New Roman" panose="02020603050405020304" pitchFamily="18" charset="0"/>
                <a:cs typeface="Times New Roman" panose="02020603050405020304" pitchFamily="18" charset="0"/>
              </a:rPr>
              <a:t>Inline elements line up next to one another horizontally from left to right on the same line, when there is no enough space on the line, the content moves to a new line. Example - &lt;b&gt;, &lt;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&gt;, &lt;</a:t>
            </a:r>
            <a:r>
              <a:rPr lang="en-US" dirty="0" err="1">
                <a:latin typeface="Times New Roman" panose="02020603050405020304" pitchFamily="18" charset="0"/>
                <a:cs typeface="Times New Roman" panose="02020603050405020304" pitchFamily="18" charset="0"/>
              </a:rPr>
              <a:t>img</a:t>
            </a:r>
            <a:r>
              <a:rPr lang="en-US" dirty="0">
                <a:latin typeface="Times New Roman" panose="02020603050405020304" pitchFamily="18" charset="0"/>
                <a:cs typeface="Times New Roman" panose="02020603050405020304" pitchFamily="18" charset="0"/>
              </a:rPr>
              <a:t>&gt;, &lt;u&gt;,&lt;a&gt; etc.</a:t>
            </a:r>
            <a:endParaRPr lang="en-IN" dirty="0">
              <a:latin typeface="Times New Roman" panose="02020603050405020304" pitchFamily="18" charset="0"/>
              <a:cs typeface="Times New Roman" panose="02020603050405020304" pitchFamily="18" charset="0"/>
            </a:endParaRPr>
          </a:p>
          <a:p>
            <a:pPr marL="0" indent="0">
              <a:lnSpc>
                <a:spcPct val="100000"/>
              </a:lnSpc>
              <a:buNone/>
            </a:pPr>
            <a:endParaRPr lang="en-IN"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46628" y="2472844"/>
            <a:ext cx="4950829" cy="25443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Box 3"/>
          <p:cNvSpPr txBox="1"/>
          <p:nvPr/>
        </p:nvSpPr>
        <p:spPr>
          <a:xfrm>
            <a:off x="6316579" y="2358189"/>
            <a:ext cx="5245768" cy="378565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Properties of inline elements are –</a:t>
            </a:r>
            <a:endParaRPr lang="en-IN" sz="24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Inline element is displayed in normal flow from its container’s left to right.</a:t>
            </a:r>
            <a:endParaRPr lang="en-IN" sz="24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When a line is filled with content, the next line will receive the remaining content, and so on.</a:t>
            </a:r>
            <a:endParaRPr lang="en-IN" sz="24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the browser window resizes, then inline content will be “re-flowed” based on the new width.</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421311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2" y="393702"/>
            <a:ext cx="4304063" cy="426142"/>
          </a:xfrm>
        </p:spPr>
        <p:txBody>
          <a:bodyPr/>
          <a:lstStyle/>
          <a:p>
            <a:r>
              <a:rPr lang="en-IN" dirty="0"/>
              <a:t>Types of inline elements</a:t>
            </a:r>
          </a:p>
        </p:txBody>
      </p:sp>
      <p:sp>
        <p:nvSpPr>
          <p:cNvPr id="3" name="Content Placeholder 2"/>
          <p:cNvSpPr>
            <a:spLocks noGrp="1"/>
          </p:cNvSpPr>
          <p:nvPr>
            <p:ph idx="1"/>
          </p:nvPr>
        </p:nvSpPr>
        <p:spPr>
          <a:xfrm>
            <a:off x="914400" y="1143000"/>
            <a:ext cx="10464800" cy="5705152"/>
          </a:xfrm>
        </p:spPr>
        <p:txBody>
          <a:bodyPr/>
          <a:lstStyle/>
          <a:p>
            <a:pPr>
              <a:lnSpc>
                <a:spcPct val="100000"/>
              </a:lnSpc>
            </a:pPr>
            <a:r>
              <a:rPr lang="en-US" b="1" dirty="0">
                <a:latin typeface="Times New Roman" panose="02020603050405020304" pitchFamily="18" charset="0"/>
                <a:cs typeface="Times New Roman" panose="02020603050405020304" pitchFamily="18" charset="0"/>
              </a:rPr>
              <a:t>Replaced </a:t>
            </a:r>
            <a:r>
              <a:rPr lang="en-US" dirty="0">
                <a:latin typeface="Times New Roman" panose="02020603050405020304" pitchFamily="18" charset="0"/>
                <a:cs typeface="Times New Roman" panose="02020603050405020304" pitchFamily="18" charset="0"/>
              </a:rPr>
              <a:t>and</a:t>
            </a:r>
            <a:r>
              <a:rPr lang="en-US" b="1" dirty="0">
                <a:latin typeface="Times New Roman" panose="02020603050405020304" pitchFamily="18" charset="0"/>
                <a:cs typeface="Times New Roman" panose="02020603050405020304" pitchFamily="18" charset="0"/>
              </a:rPr>
              <a:t> Nonreplaced </a:t>
            </a:r>
            <a:r>
              <a:rPr lang="en-US" dirty="0">
                <a:latin typeface="Times New Roman" panose="02020603050405020304" pitchFamily="18" charset="0"/>
                <a:cs typeface="Times New Roman" panose="02020603050405020304" pitchFamily="18" charset="0"/>
              </a:rPr>
              <a:t>inline elements</a:t>
            </a:r>
            <a:endParaRPr lang="en-IN" dirty="0">
              <a:latin typeface="Times New Roman" panose="02020603050405020304" pitchFamily="18" charset="0"/>
              <a:cs typeface="Times New Roman" panose="02020603050405020304" pitchFamily="18" charset="0"/>
            </a:endParaRPr>
          </a:p>
          <a:p>
            <a:pPr>
              <a:lnSpc>
                <a:spcPct val="100000"/>
              </a:lnSpc>
            </a:pPr>
            <a:r>
              <a:rPr lang="en-US" b="1" dirty="0">
                <a:latin typeface="Times New Roman" panose="02020603050405020304" pitchFamily="18" charset="0"/>
                <a:cs typeface="Times New Roman" panose="02020603050405020304" pitchFamily="18" charset="0"/>
              </a:rPr>
              <a:t>Replaced inline elements </a:t>
            </a:r>
            <a:r>
              <a:rPr lang="en-US" dirty="0">
                <a:latin typeface="Times New Roman" panose="02020603050405020304" pitchFamily="18" charset="0"/>
                <a:cs typeface="Times New Roman" panose="02020603050405020304" pitchFamily="18" charset="0"/>
              </a:rPr>
              <a:t>are elements whose content and appearance is defined by some external resource, such as &lt;</a:t>
            </a:r>
            <a:r>
              <a:rPr lang="en-US" dirty="0" err="1">
                <a:latin typeface="Times New Roman" panose="02020603050405020304" pitchFamily="18" charset="0"/>
                <a:cs typeface="Times New Roman" panose="02020603050405020304" pitchFamily="18" charset="0"/>
              </a:rPr>
              <a:t>img</a:t>
            </a:r>
            <a:r>
              <a:rPr lang="en-US" dirty="0">
                <a:latin typeface="Times New Roman" panose="02020603050405020304" pitchFamily="18" charset="0"/>
                <a:cs typeface="Times New Roman" panose="02020603050405020304" pitchFamily="18" charset="0"/>
              </a:rPr>
              <a:t>&gt; and the various form elements.</a:t>
            </a:r>
            <a:endParaRPr lang="en-IN" dirty="0">
              <a:latin typeface="Times New Roman" panose="02020603050405020304" pitchFamily="18" charset="0"/>
              <a:cs typeface="Times New Roman" panose="02020603050405020304" pitchFamily="18" charset="0"/>
            </a:endParaRPr>
          </a:p>
          <a:p>
            <a:pPr>
              <a:lnSpc>
                <a:spcPct val="100000"/>
              </a:lnSpc>
            </a:pPr>
            <a:r>
              <a:rPr lang="en-US" b="1" dirty="0">
                <a:latin typeface="Times New Roman" panose="02020603050405020304" pitchFamily="18" charset="0"/>
                <a:cs typeface="Times New Roman" panose="02020603050405020304" pitchFamily="18" charset="0"/>
              </a:rPr>
              <a:t>Nonreplaced inline elements </a:t>
            </a:r>
            <a:r>
              <a:rPr lang="en-US" dirty="0">
                <a:latin typeface="Times New Roman" panose="02020603050405020304" pitchFamily="18" charset="0"/>
                <a:cs typeface="Times New Roman" panose="02020603050405020304" pitchFamily="18" charset="0"/>
              </a:rPr>
              <a:t>are those elements whose content is defined within the document.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&lt;a&gt;,&lt;b&gt;,&lt;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&gt;,&lt;span&gt;.</a:t>
            </a:r>
          </a:p>
          <a:p>
            <a:pPr marL="0" indent="0">
              <a:lnSpc>
                <a:spcPct val="100000"/>
              </a:lnSpc>
              <a:buNone/>
            </a:pPr>
            <a:endParaRPr lang="en-IN"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Note: A block-level or inline element is converted to another by using the CSS ‘display’ property. </a:t>
            </a: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US" sz="2000" dirty="0">
                <a:latin typeface="Times New Roman" panose="02020603050405020304" pitchFamily="18" charset="0"/>
                <a:cs typeface="Times New Roman" panose="02020603050405020304" pitchFamily="18" charset="0"/>
              </a:rPr>
              <a:t>span { display: block; }</a:t>
            </a: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US" sz="2000" dirty="0">
                <a:latin typeface="Times New Roman" panose="02020603050405020304" pitchFamily="18" charset="0"/>
                <a:cs typeface="Times New Roman" panose="02020603050405020304" pitchFamily="18" charset="0"/>
              </a:rPr>
              <a:t>li { display: inline; }</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These two rules will make all &lt;span&gt; elements behave like block-level elements and all &lt;li&gt; elements like inline (that is, each list item will be displayed on the same line).</a:t>
            </a:r>
            <a:endParaRPr lang="en-IN" dirty="0">
              <a:latin typeface="Times New Roman" panose="02020603050405020304" pitchFamily="18" charset="0"/>
              <a:cs typeface="Times New Roman" panose="02020603050405020304" pitchFamily="18" charset="0"/>
            </a:endParaRPr>
          </a:p>
          <a:p>
            <a:pPr marL="0" indent="0">
              <a:lnSpc>
                <a:spcPct val="10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419930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914400" y="1143000"/>
            <a:ext cx="5562600" cy="4975721"/>
          </a:xfrm>
        </p:spPr>
        <p:txBody>
          <a:bodyPr/>
          <a:lstStyle/>
          <a:p>
            <a:pPr marL="0" indent="0">
              <a:lnSpc>
                <a:spcPct val="100000"/>
              </a:lnSpc>
              <a:spcBef>
                <a:spcPts val="0"/>
              </a:spcBef>
              <a:buNone/>
            </a:pPr>
            <a:r>
              <a:rPr lang="en-IN" sz="2000" dirty="0">
                <a:latin typeface="Calibri" panose="020F0502020204030204" pitchFamily="34" charset="0"/>
                <a:cs typeface="Calibri" panose="020F0502020204030204" pitchFamily="34" charset="0"/>
              </a:rPr>
              <a:t>&lt;!DOCTYPE html&gt;</a:t>
            </a:r>
          </a:p>
          <a:p>
            <a:pPr marL="0" indent="0">
              <a:lnSpc>
                <a:spcPct val="100000"/>
              </a:lnSpc>
              <a:spcBef>
                <a:spcPts val="0"/>
              </a:spcBef>
              <a:buNone/>
            </a:pPr>
            <a:r>
              <a:rPr lang="en-IN" sz="2000" dirty="0">
                <a:latin typeface="Calibri" panose="020F0502020204030204" pitchFamily="34" charset="0"/>
                <a:cs typeface="Calibri" panose="020F0502020204030204" pitchFamily="34" charset="0"/>
              </a:rPr>
              <a:t>&lt;html&gt;</a:t>
            </a:r>
          </a:p>
          <a:p>
            <a:pPr marL="0" indent="0">
              <a:lnSpc>
                <a:spcPct val="100000"/>
              </a:lnSpc>
              <a:spcBef>
                <a:spcPts val="0"/>
              </a:spcBef>
              <a:buNone/>
            </a:pPr>
            <a:r>
              <a:rPr lang="en-IN" sz="2000" dirty="0">
                <a:latin typeface="Calibri" panose="020F0502020204030204" pitchFamily="34" charset="0"/>
                <a:cs typeface="Calibri" panose="020F0502020204030204" pitchFamily="34" charset="0"/>
              </a:rPr>
              <a:t>&lt;head&gt;</a:t>
            </a:r>
          </a:p>
          <a:p>
            <a:pPr marL="0" indent="0">
              <a:lnSpc>
                <a:spcPct val="100000"/>
              </a:lnSpc>
              <a:spcBef>
                <a:spcPts val="0"/>
              </a:spcBef>
              <a:buNone/>
            </a:pPr>
            <a:r>
              <a:rPr lang="en-IN" sz="2000" dirty="0">
                <a:latin typeface="Calibri" panose="020F0502020204030204" pitchFamily="34" charset="0"/>
                <a:cs typeface="Calibri" panose="020F0502020204030204" pitchFamily="34" charset="0"/>
              </a:rPr>
              <a:t>&lt;style&gt;</a:t>
            </a:r>
          </a:p>
          <a:p>
            <a:pPr marL="0" indent="0">
              <a:lnSpc>
                <a:spcPct val="100000"/>
              </a:lnSpc>
              <a:spcBef>
                <a:spcPts val="0"/>
              </a:spcBef>
              <a:buNone/>
            </a:pPr>
            <a:r>
              <a:rPr lang="en-IN" sz="2000" dirty="0">
                <a:latin typeface="Calibri" panose="020F0502020204030204" pitchFamily="34" charset="0"/>
                <a:cs typeface="Calibri" panose="020F0502020204030204" pitchFamily="34" charset="0"/>
              </a:rPr>
              <a:t>span{</a:t>
            </a:r>
            <a:r>
              <a:rPr lang="en-IN" sz="2000" dirty="0" err="1">
                <a:latin typeface="Calibri" panose="020F0502020204030204" pitchFamily="34" charset="0"/>
                <a:cs typeface="Calibri" panose="020F0502020204030204" pitchFamily="34" charset="0"/>
              </a:rPr>
              <a:t>color:blue</a:t>
            </a:r>
            <a:r>
              <a:rPr lang="en-IN" sz="2000" dirty="0">
                <a:latin typeface="Calibri" panose="020F0502020204030204" pitchFamily="34" charset="0"/>
                <a:cs typeface="Calibri" panose="020F0502020204030204" pitchFamily="34" charset="0"/>
              </a:rPr>
              <a:t>; </a:t>
            </a:r>
            <a:r>
              <a:rPr lang="en-IN" sz="2000" dirty="0" err="1">
                <a:latin typeface="Calibri" panose="020F0502020204030204" pitchFamily="34" charset="0"/>
                <a:cs typeface="Calibri" panose="020F0502020204030204" pitchFamily="34" charset="0"/>
              </a:rPr>
              <a:t>display:block</a:t>
            </a:r>
            <a:r>
              <a:rPr lang="en-IN" sz="2000" dirty="0">
                <a:latin typeface="Calibri" panose="020F0502020204030204" pitchFamily="34" charset="0"/>
                <a:cs typeface="Calibri" panose="020F0502020204030204" pitchFamily="34" charset="0"/>
              </a:rPr>
              <a:t>;}</a:t>
            </a:r>
          </a:p>
          <a:p>
            <a:pPr marL="0" indent="0">
              <a:lnSpc>
                <a:spcPct val="100000"/>
              </a:lnSpc>
              <a:spcBef>
                <a:spcPts val="0"/>
              </a:spcBef>
              <a:buNone/>
            </a:pPr>
            <a:r>
              <a:rPr lang="en-IN" sz="2000" dirty="0">
                <a:latin typeface="Calibri" panose="020F0502020204030204" pitchFamily="34" charset="0"/>
                <a:cs typeface="Calibri" panose="020F0502020204030204" pitchFamily="34" charset="0"/>
              </a:rPr>
              <a:t>&lt;/style&gt;</a:t>
            </a:r>
          </a:p>
          <a:p>
            <a:pPr marL="0" indent="0">
              <a:lnSpc>
                <a:spcPct val="100000"/>
              </a:lnSpc>
              <a:spcBef>
                <a:spcPts val="0"/>
              </a:spcBef>
              <a:buNone/>
            </a:pPr>
            <a:r>
              <a:rPr lang="en-IN" sz="2000" dirty="0">
                <a:latin typeface="Calibri" panose="020F0502020204030204" pitchFamily="34" charset="0"/>
                <a:cs typeface="Calibri" panose="020F0502020204030204" pitchFamily="34" charset="0"/>
              </a:rPr>
              <a:t>&lt;/head&gt;</a:t>
            </a:r>
          </a:p>
          <a:p>
            <a:pPr marL="0" indent="0">
              <a:lnSpc>
                <a:spcPct val="100000"/>
              </a:lnSpc>
              <a:spcBef>
                <a:spcPts val="0"/>
              </a:spcBef>
              <a:buNone/>
            </a:pPr>
            <a:r>
              <a:rPr lang="en-IN" sz="2000" dirty="0">
                <a:latin typeface="Calibri" panose="020F0502020204030204" pitchFamily="34" charset="0"/>
                <a:cs typeface="Calibri" panose="020F0502020204030204" pitchFamily="34" charset="0"/>
              </a:rPr>
              <a:t>&lt;body&gt;</a:t>
            </a:r>
          </a:p>
          <a:p>
            <a:pPr marL="0" indent="0">
              <a:lnSpc>
                <a:spcPct val="100000"/>
              </a:lnSpc>
              <a:spcBef>
                <a:spcPts val="0"/>
              </a:spcBef>
              <a:buNone/>
            </a:pPr>
            <a:endParaRPr lang="en-IN" sz="2000" dirty="0">
              <a:latin typeface="Calibri" panose="020F0502020204030204" pitchFamily="34" charset="0"/>
              <a:cs typeface="Calibri" panose="020F0502020204030204" pitchFamily="34" charset="0"/>
            </a:endParaRPr>
          </a:p>
          <a:p>
            <a:pPr marL="0" indent="0">
              <a:lnSpc>
                <a:spcPct val="100000"/>
              </a:lnSpc>
              <a:spcBef>
                <a:spcPts val="0"/>
              </a:spcBef>
              <a:buNone/>
            </a:pPr>
            <a:r>
              <a:rPr lang="en-IN" sz="2000" dirty="0">
                <a:latin typeface="Calibri" panose="020F0502020204030204" pitchFamily="34" charset="0"/>
                <a:cs typeface="Calibri" panose="020F0502020204030204" pitchFamily="34" charset="0"/>
              </a:rPr>
              <a:t>&lt;h1&gt;The span element&lt;/h1&gt;</a:t>
            </a:r>
          </a:p>
          <a:p>
            <a:pPr marL="0" indent="0">
              <a:lnSpc>
                <a:spcPct val="100000"/>
              </a:lnSpc>
              <a:spcBef>
                <a:spcPts val="0"/>
              </a:spcBef>
              <a:buNone/>
            </a:pPr>
            <a:endParaRPr lang="en-IN" sz="2000" dirty="0">
              <a:latin typeface="Calibri" panose="020F0502020204030204" pitchFamily="34" charset="0"/>
              <a:cs typeface="Calibri" panose="020F0502020204030204" pitchFamily="34" charset="0"/>
            </a:endParaRPr>
          </a:p>
          <a:p>
            <a:pPr marL="0" indent="0">
              <a:lnSpc>
                <a:spcPct val="100000"/>
              </a:lnSpc>
              <a:spcBef>
                <a:spcPts val="0"/>
              </a:spcBef>
              <a:buNone/>
            </a:pPr>
            <a:r>
              <a:rPr lang="en-IN" sz="2000" dirty="0">
                <a:latin typeface="Calibri" panose="020F0502020204030204" pitchFamily="34" charset="0"/>
                <a:cs typeface="Calibri" panose="020F0502020204030204" pitchFamily="34" charset="0"/>
              </a:rPr>
              <a:t>&lt;p&gt;My mother has &lt;span &gt;blue&lt;/span&gt; eyes and my father has &lt;span &gt;dark green&lt;/span&gt; eyes.&lt;/p&gt;</a:t>
            </a:r>
          </a:p>
          <a:p>
            <a:pPr marL="0" indent="0">
              <a:lnSpc>
                <a:spcPct val="100000"/>
              </a:lnSpc>
              <a:spcBef>
                <a:spcPts val="0"/>
              </a:spcBef>
              <a:buNone/>
            </a:pPr>
            <a:endParaRPr lang="en-IN" sz="2000" dirty="0">
              <a:latin typeface="Calibri" panose="020F0502020204030204" pitchFamily="34" charset="0"/>
              <a:cs typeface="Calibri" panose="020F0502020204030204" pitchFamily="34" charset="0"/>
            </a:endParaRPr>
          </a:p>
          <a:p>
            <a:pPr marL="0" indent="0">
              <a:lnSpc>
                <a:spcPct val="100000"/>
              </a:lnSpc>
              <a:spcBef>
                <a:spcPts val="0"/>
              </a:spcBef>
              <a:buNone/>
            </a:pPr>
            <a:r>
              <a:rPr lang="en-IN" sz="2000" dirty="0">
                <a:latin typeface="Calibri" panose="020F0502020204030204" pitchFamily="34" charset="0"/>
                <a:cs typeface="Calibri" panose="020F0502020204030204" pitchFamily="34" charset="0"/>
              </a:rPr>
              <a:t>&lt;/body&gt;</a:t>
            </a:r>
          </a:p>
          <a:p>
            <a:pPr marL="0" indent="0">
              <a:lnSpc>
                <a:spcPct val="100000"/>
              </a:lnSpc>
              <a:spcBef>
                <a:spcPts val="0"/>
              </a:spcBef>
              <a:buNone/>
            </a:pPr>
            <a:r>
              <a:rPr lang="en-IN" sz="2000" dirty="0">
                <a:latin typeface="Calibri" panose="020F0502020204030204" pitchFamily="34" charset="0"/>
                <a:cs typeface="Calibri" panose="020F0502020204030204" pitchFamily="34" charset="0"/>
              </a:rPr>
              <a:t>&lt;/html&gt;</a:t>
            </a:r>
          </a:p>
        </p:txBody>
      </p:sp>
      <p:pic>
        <p:nvPicPr>
          <p:cNvPr id="5" name="Picture 4"/>
          <p:cNvPicPr>
            <a:picLocks noChangeAspect="1"/>
          </p:cNvPicPr>
          <p:nvPr/>
        </p:nvPicPr>
        <p:blipFill rotWithShape="1">
          <a:blip r:embed="rId2"/>
          <a:srcRect l="50446" t="24603" r="26875" b="47301"/>
          <a:stretch/>
        </p:blipFill>
        <p:spPr>
          <a:xfrm>
            <a:off x="7336970" y="1360715"/>
            <a:ext cx="4311481" cy="3004456"/>
          </a:xfrm>
          <a:prstGeom prst="rect">
            <a:avLst/>
          </a:prstGeom>
        </p:spPr>
      </p:pic>
    </p:spTree>
    <p:extLst>
      <p:ext uri="{BB962C8B-B14F-4D97-AF65-F5344CB8AC3E}">
        <p14:creationId xmlns:p14="http://schemas.microsoft.com/office/powerpoint/2010/main" xmlns="" val="39381430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2" y="393702"/>
            <a:ext cx="3781484" cy="426142"/>
          </a:xfrm>
        </p:spPr>
        <p:txBody>
          <a:bodyPr/>
          <a:lstStyle/>
          <a:p>
            <a:r>
              <a:rPr lang="en-US" dirty="0"/>
              <a:t>Positioning Elements</a:t>
            </a:r>
            <a:endParaRPr lang="en-IN" dirty="0"/>
          </a:p>
        </p:txBody>
      </p:sp>
      <p:sp>
        <p:nvSpPr>
          <p:cNvPr id="3" name="Content Placeholder 2"/>
          <p:cNvSpPr>
            <a:spLocks noGrp="1"/>
          </p:cNvSpPr>
          <p:nvPr>
            <p:ph idx="1"/>
          </p:nvPr>
        </p:nvSpPr>
        <p:spPr>
          <a:xfrm>
            <a:off x="914400" y="1143000"/>
            <a:ext cx="10464800" cy="5283498"/>
          </a:xfrm>
        </p:spPr>
        <p:txBody>
          <a:bodyPr/>
          <a:lstStyle/>
          <a:p>
            <a:pPr marL="0" indent="0">
              <a:buNone/>
            </a:pPr>
            <a:r>
              <a:rPr lang="en-US" sz="2000" dirty="0">
                <a:latin typeface="Calibri" panose="020F0502020204030204" pitchFamily="34" charset="0"/>
                <a:cs typeface="Calibri" panose="020F0502020204030204" pitchFamily="34" charset="0"/>
              </a:rPr>
              <a:t>The position property of CSS is used to move an item from its regular position in the normal flow. An element can also be fixed to a position, so that it is always visible while the rest of the content scrolls.</a:t>
            </a:r>
            <a:endParaRPr lang="en-IN"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The possible values for position property are-</a:t>
            </a: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The left, right, top, and bottom properties are used to indicate the distance the element will move. </a:t>
            </a:r>
            <a:endParaRPr lang="en-IN" sz="2000" dirty="0">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2818857449"/>
              </p:ext>
            </p:extLst>
          </p:nvPr>
        </p:nvGraphicFramePr>
        <p:xfrm>
          <a:off x="1402685" y="2330123"/>
          <a:ext cx="9602771" cy="2883335"/>
        </p:xfrm>
        <a:graphic>
          <a:graphicData uri="http://schemas.openxmlformats.org/drawingml/2006/table">
            <a:tbl>
              <a:tblPr firstRow="1" firstCol="1" bandRow="1">
                <a:tableStyleId>{93296810-A885-4BE3-A3E7-6D5BEEA58F35}</a:tableStyleId>
              </a:tblPr>
              <a:tblGrid>
                <a:gridCol w="2230203">
                  <a:extLst>
                    <a:ext uri="{9D8B030D-6E8A-4147-A177-3AD203B41FA5}">
                      <a16:colId xmlns="" xmlns:a16="http://schemas.microsoft.com/office/drawing/2014/main" val="20000"/>
                    </a:ext>
                  </a:extLst>
                </a:gridCol>
                <a:gridCol w="7372568">
                  <a:extLst>
                    <a:ext uri="{9D8B030D-6E8A-4147-A177-3AD203B41FA5}">
                      <a16:colId xmlns="" xmlns:a16="http://schemas.microsoft.com/office/drawing/2014/main" val="20001"/>
                    </a:ext>
                  </a:extLst>
                </a:gridCol>
              </a:tblGrid>
              <a:tr h="261199">
                <a:tc>
                  <a:txBody>
                    <a:bodyPr/>
                    <a:lstStyle/>
                    <a:p>
                      <a:pPr algn="ctr">
                        <a:lnSpc>
                          <a:spcPct val="115000"/>
                        </a:lnSpc>
                        <a:spcAft>
                          <a:spcPts val="0"/>
                        </a:spcAft>
                      </a:pPr>
                      <a:r>
                        <a:rPr lang="en-US" sz="1800" dirty="0">
                          <a:effectLst/>
                        </a:rPr>
                        <a:t>Type</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15000"/>
                        </a:lnSpc>
                        <a:spcAft>
                          <a:spcPts val="0"/>
                        </a:spcAft>
                      </a:pPr>
                      <a:r>
                        <a:rPr lang="en-US" sz="1800">
                          <a:effectLst/>
                        </a:rPr>
                        <a:t>Description</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 xmlns:a16="http://schemas.microsoft.com/office/drawing/2014/main" val="10000"/>
                  </a:ext>
                </a:extLst>
              </a:tr>
              <a:tr h="522398">
                <a:tc>
                  <a:txBody>
                    <a:bodyPr/>
                    <a:lstStyle/>
                    <a:p>
                      <a:pPr algn="just">
                        <a:lnSpc>
                          <a:spcPct val="115000"/>
                        </a:lnSpc>
                        <a:spcAft>
                          <a:spcPts val="0"/>
                        </a:spcAft>
                      </a:pPr>
                      <a:r>
                        <a:rPr lang="en-US" sz="1800" dirty="0">
                          <a:effectLst/>
                        </a:rPr>
                        <a:t>relative</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just">
                        <a:lnSpc>
                          <a:spcPct val="115000"/>
                        </a:lnSpc>
                        <a:spcAft>
                          <a:spcPts val="0"/>
                        </a:spcAft>
                      </a:pPr>
                      <a:r>
                        <a:rPr lang="en-US" sz="1800" dirty="0">
                          <a:effectLst/>
                        </a:rPr>
                        <a:t>The element is moved relative to where it would be in the normal flow.</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r>
              <a:tr h="522398">
                <a:tc>
                  <a:txBody>
                    <a:bodyPr/>
                    <a:lstStyle/>
                    <a:p>
                      <a:pPr algn="just">
                        <a:lnSpc>
                          <a:spcPct val="115000"/>
                        </a:lnSpc>
                        <a:spcAft>
                          <a:spcPts val="0"/>
                        </a:spcAft>
                      </a:pPr>
                      <a:r>
                        <a:rPr lang="en-US" sz="1800">
                          <a:effectLst/>
                        </a:rPr>
                        <a:t>absolute</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just">
                        <a:lnSpc>
                          <a:spcPct val="115000"/>
                        </a:lnSpc>
                        <a:spcAft>
                          <a:spcPts val="0"/>
                        </a:spcAft>
                      </a:pPr>
                      <a:r>
                        <a:rPr lang="en-US" sz="1800" dirty="0">
                          <a:effectLst/>
                        </a:rPr>
                        <a:t>The element is removed from normal flow and positioned in relation to its nearest positioned ancestor.</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 xmlns:a16="http://schemas.microsoft.com/office/drawing/2014/main" val="10001"/>
                  </a:ext>
                </a:extLst>
              </a:tr>
              <a:tr h="783597">
                <a:tc>
                  <a:txBody>
                    <a:bodyPr/>
                    <a:lstStyle/>
                    <a:p>
                      <a:pPr algn="just">
                        <a:lnSpc>
                          <a:spcPct val="115000"/>
                        </a:lnSpc>
                        <a:spcAft>
                          <a:spcPts val="0"/>
                        </a:spcAft>
                      </a:pPr>
                      <a:r>
                        <a:rPr lang="en-US" sz="1800">
                          <a:effectLst/>
                        </a:rPr>
                        <a:t>fixed</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just">
                        <a:lnSpc>
                          <a:spcPct val="115000"/>
                        </a:lnSpc>
                        <a:spcAft>
                          <a:spcPts val="0"/>
                        </a:spcAft>
                      </a:pPr>
                      <a:r>
                        <a:rPr lang="en-US" sz="1800" dirty="0">
                          <a:effectLst/>
                        </a:rPr>
                        <a:t>The element is fixed in a specific position in the window even when the</a:t>
                      </a:r>
                      <a:endParaRPr lang="en-IN" sz="1800" dirty="0">
                        <a:effectLst/>
                      </a:endParaRPr>
                    </a:p>
                    <a:p>
                      <a:pPr algn="just">
                        <a:lnSpc>
                          <a:spcPct val="115000"/>
                        </a:lnSpc>
                        <a:spcAft>
                          <a:spcPts val="0"/>
                        </a:spcAft>
                      </a:pPr>
                      <a:r>
                        <a:rPr lang="en-US" sz="1800" dirty="0">
                          <a:effectLst/>
                        </a:rPr>
                        <a:t>document is scrolled</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 xmlns:a16="http://schemas.microsoft.com/office/drawing/2014/main" val="10002"/>
                  </a:ext>
                </a:extLst>
              </a:tr>
              <a:tr h="522398">
                <a:tc>
                  <a:txBody>
                    <a:bodyPr/>
                    <a:lstStyle/>
                    <a:p>
                      <a:pPr algn="just">
                        <a:lnSpc>
                          <a:spcPct val="115000"/>
                        </a:lnSpc>
                        <a:spcAft>
                          <a:spcPts val="0"/>
                        </a:spcAft>
                      </a:pPr>
                      <a:r>
                        <a:rPr lang="en-US" sz="1800" dirty="0">
                          <a:effectLst/>
                        </a:rPr>
                        <a:t>static</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just">
                        <a:lnSpc>
                          <a:spcPct val="115000"/>
                        </a:lnSpc>
                        <a:spcAft>
                          <a:spcPts val="0"/>
                        </a:spcAft>
                      </a:pPr>
                      <a:r>
                        <a:rPr lang="en-US" sz="1800" dirty="0">
                          <a:effectLst/>
                        </a:rPr>
                        <a:t>The element is positioned according to the normal flow. This is the default.</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xmlns="" val="1562389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2" y="393702"/>
            <a:ext cx="3563476" cy="426142"/>
          </a:xfrm>
        </p:spPr>
        <p:txBody>
          <a:bodyPr/>
          <a:lstStyle/>
          <a:p>
            <a:r>
              <a:rPr lang="en-US" dirty="0"/>
              <a:t>Relative </a:t>
            </a:r>
            <a:r>
              <a:rPr lang="en-US" dirty="0" smtClean="0"/>
              <a:t>Positioning</a:t>
            </a:r>
            <a:endParaRPr lang="en-IN" dirty="0"/>
          </a:p>
        </p:txBody>
      </p:sp>
      <p:sp>
        <p:nvSpPr>
          <p:cNvPr id="3" name="Content Placeholder 2"/>
          <p:cNvSpPr>
            <a:spLocks noGrp="1"/>
          </p:cNvSpPr>
          <p:nvPr>
            <p:ph idx="1"/>
          </p:nvPr>
        </p:nvSpPr>
        <p:spPr>
          <a:xfrm>
            <a:off x="914400" y="1143000"/>
            <a:ext cx="10464800" cy="5600508"/>
          </a:xfrm>
        </p:spPr>
        <p:txBody>
          <a:bodyPr/>
          <a:lstStyle/>
          <a:p>
            <a:pPr marL="0" indent="0">
              <a:lnSpc>
                <a:spcPct val="100000"/>
              </a:lnSpc>
              <a:spcBef>
                <a:spcPts val="600"/>
              </a:spcBef>
              <a:buNone/>
            </a:pPr>
            <a:r>
              <a:rPr lang="en-US" dirty="0" smtClean="0">
                <a:latin typeface="Calibri" panose="020F0502020204030204" pitchFamily="34" charset="0"/>
                <a:cs typeface="Calibri" panose="020F0502020204030204" pitchFamily="34" charset="0"/>
              </a:rPr>
              <a:t>In </a:t>
            </a:r>
            <a:r>
              <a:rPr lang="en-US" b="1" dirty="0">
                <a:latin typeface="Calibri" panose="020F0502020204030204" pitchFamily="34" charset="0"/>
                <a:cs typeface="Calibri" panose="020F0502020204030204" pitchFamily="34" charset="0"/>
              </a:rPr>
              <a:t>relative positioning </a:t>
            </a:r>
            <a:r>
              <a:rPr lang="en-US" dirty="0">
                <a:latin typeface="Calibri" panose="020F0502020204030204" pitchFamily="34" charset="0"/>
                <a:cs typeface="Calibri" panose="020F0502020204030204" pitchFamily="34" charset="0"/>
              </a:rPr>
              <a:t>an element is displaced out of its normal flow position and moved relative to where it would have been placed normally. The other contents around the relatively positioned element remain in its old position in the </a:t>
            </a:r>
            <a:r>
              <a:rPr lang="en-US" dirty="0" smtClean="0">
                <a:latin typeface="Calibri" panose="020F0502020204030204" pitchFamily="34" charset="0"/>
                <a:cs typeface="Calibri" panose="020F0502020204030204" pitchFamily="34" charset="0"/>
              </a:rPr>
              <a:t>flow. the </a:t>
            </a:r>
            <a:r>
              <a:rPr lang="en-US" dirty="0">
                <a:latin typeface="Calibri" panose="020F0502020204030204" pitchFamily="34" charset="0"/>
                <a:cs typeface="Calibri" panose="020F0502020204030204" pitchFamily="34" charset="0"/>
              </a:rPr>
              <a:t>space the element would have occupied is </a:t>
            </a:r>
            <a:r>
              <a:rPr lang="en-US" dirty="0" smtClean="0">
                <a:latin typeface="Calibri" panose="020F0502020204030204" pitchFamily="34" charset="0"/>
                <a:cs typeface="Calibri" panose="020F0502020204030204" pitchFamily="34" charset="0"/>
              </a:rPr>
              <a:t>preserved. </a:t>
            </a:r>
          </a:p>
          <a:p>
            <a:pPr marL="0" indent="0">
              <a:lnSpc>
                <a:spcPct val="100000"/>
              </a:lnSpc>
              <a:spcBef>
                <a:spcPts val="600"/>
              </a:spcBef>
              <a:buNone/>
            </a:pPr>
            <a:endParaRPr lang="en-US" dirty="0">
              <a:latin typeface="Calibri" panose="020F0502020204030204" pitchFamily="34" charset="0"/>
              <a:cs typeface="Calibri" panose="020F0502020204030204" pitchFamily="34" charset="0"/>
            </a:endParaRPr>
          </a:p>
          <a:p>
            <a:pPr marL="0" indent="0">
              <a:lnSpc>
                <a:spcPct val="100000"/>
              </a:lnSpc>
              <a:spcBef>
                <a:spcPts val="600"/>
              </a:spcBef>
              <a:buNone/>
            </a:pPr>
            <a:r>
              <a:rPr lang="en-US" dirty="0" err="1" smtClean="0">
                <a:latin typeface="Calibri" panose="020F0502020204030204" pitchFamily="34" charset="0"/>
                <a:cs typeface="Calibri" panose="020F0502020204030204" pitchFamily="34" charset="0"/>
              </a:rPr>
              <a:t>Eg</a:t>
            </a:r>
            <a:r>
              <a:rPr lang="en-US" dirty="0" smtClean="0">
                <a:latin typeface="Calibri" panose="020F0502020204030204" pitchFamily="34" charset="0"/>
                <a:cs typeface="Calibri" panose="020F0502020204030204" pitchFamily="34" charset="0"/>
              </a:rPr>
              <a:t> – </a:t>
            </a:r>
          </a:p>
          <a:p>
            <a:pPr marL="0" indent="0">
              <a:lnSpc>
                <a:spcPct val="100000"/>
              </a:lnSpc>
              <a:spcBef>
                <a:spcPts val="0"/>
              </a:spcBef>
              <a:buNone/>
            </a:pPr>
            <a:r>
              <a:rPr lang="en-US" dirty="0"/>
              <a:t>figure {</a:t>
            </a:r>
            <a:endParaRPr lang="en-IN" dirty="0"/>
          </a:p>
          <a:p>
            <a:pPr marL="0" indent="0">
              <a:lnSpc>
                <a:spcPct val="100000"/>
              </a:lnSpc>
              <a:spcBef>
                <a:spcPts val="0"/>
              </a:spcBef>
              <a:buNone/>
            </a:pPr>
            <a:r>
              <a:rPr lang="en-US" dirty="0">
                <a:solidFill>
                  <a:srgbClr val="FF0000"/>
                </a:solidFill>
              </a:rPr>
              <a:t>position: relative;</a:t>
            </a:r>
            <a:endParaRPr lang="en-IN" dirty="0">
              <a:solidFill>
                <a:srgbClr val="FF0000"/>
              </a:solidFill>
            </a:endParaRPr>
          </a:p>
          <a:p>
            <a:pPr marL="0" indent="0">
              <a:lnSpc>
                <a:spcPct val="100000"/>
              </a:lnSpc>
              <a:spcBef>
                <a:spcPts val="0"/>
              </a:spcBef>
              <a:buNone/>
            </a:pPr>
            <a:r>
              <a:rPr lang="en-US" dirty="0"/>
              <a:t>top: 150px;</a:t>
            </a:r>
            <a:endParaRPr lang="en-IN" dirty="0"/>
          </a:p>
          <a:p>
            <a:pPr marL="0" indent="0">
              <a:lnSpc>
                <a:spcPct val="100000"/>
              </a:lnSpc>
              <a:spcBef>
                <a:spcPts val="0"/>
              </a:spcBef>
              <a:buNone/>
            </a:pPr>
            <a:r>
              <a:rPr lang="en-US" dirty="0"/>
              <a:t>left: 200px;</a:t>
            </a:r>
            <a:endParaRPr lang="en-IN" dirty="0"/>
          </a:p>
          <a:p>
            <a:pPr marL="0" indent="0">
              <a:lnSpc>
                <a:spcPct val="100000"/>
              </a:lnSpc>
              <a:spcBef>
                <a:spcPts val="0"/>
              </a:spcBef>
              <a:buNone/>
            </a:pPr>
            <a:r>
              <a:rPr lang="en-US" dirty="0"/>
              <a:t>}</a:t>
            </a:r>
            <a:endParaRPr lang="en-IN" dirty="0"/>
          </a:p>
          <a:p>
            <a:pPr marL="0" indent="0">
              <a:lnSpc>
                <a:spcPct val="100000"/>
              </a:lnSpc>
              <a:spcBef>
                <a:spcPts val="600"/>
              </a:spcBef>
              <a:buNone/>
            </a:pPr>
            <a:r>
              <a:rPr lang="en-IN" dirty="0" smtClean="0">
                <a:latin typeface="Calibri" panose="020F0502020204030204" pitchFamily="34" charset="0"/>
                <a:cs typeface="Calibri" panose="020F0502020204030204" pitchFamily="34" charset="0"/>
              </a:rPr>
              <a:t>The contents of block tag (figure) has to be placed at 150px,200px from its actual position.</a:t>
            </a:r>
            <a:endParaRPr lang="en-IN" dirty="0">
              <a:latin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xmlns="" val="1938366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5639364" cy="479747"/>
          </a:xfrm>
        </p:spPr>
        <p:txBody>
          <a:bodyPr/>
          <a:lstStyle/>
          <a:p>
            <a:r>
              <a:rPr lang="en-US" sz="3200" dirty="0"/>
              <a:t>Cascading Style Sheet(CSS)</a:t>
            </a:r>
          </a:p>
        </p:txBody>
      </p:sp>
      <p:sp>
        <p:nvSpPr>
          <p:cNvPr id="3" name="Content Placeholder 2"/>
          <p:cNvSpPr>
            <a:spLocks noGrp="1"/>
          </p:cNvSpPr>
          <p:nvPr>
            <p:ph idx="1"/>
          </p:nvPr>
        </p:nvSpPr>
        <p:spPr>
          <a:xfrm>
            <a:off x="685800" y="1143000"/>
            <a:ext cx="9906000" cy="3422176"/>
          </a:xfrm>
        </p:spPr>
        <p:txBody>
          <a:bodyPr>
            <a:noAutofit/>
          </a:bodyPr>
          <a:lstStyle/>
          <a:p>
            <a:pPr marL="0" indent="0">
              <a:buNone/>
            </a:pPr>
            <a:r>
              <a:rPr lang="en-US" b="1" dirty="0">
                <a:solidFill>
                  <a:srgbClr val="0070C0"/>
                </a:solidFill>
                <a:latin typeface="+mj-lt"/>
              </a:rPr>
              <a:t>Inline CSS : </a:t>
            </a:r>
          </a:p>
          <a:p>
            <a:pPr>
              <a:lnSpc>
                <a:spcPct val="120000"/>
              </a:lnSpc>
            </a:pPr>
            <a:r>
              <a:rPr lang="en-US" sz="2200" dirty="0">
                <a:latin typeface="+mj-lt"/>
              </a:rPr>
              <a:t>Inline CSS contains the CSS property in the body section attached with element is known as inline CSS. </a:t>
            </a:r>
          </a:p>
          <a:p>
            <a:pPr>
              <a:lnSpc>
                <a:spcPct val="120000"/>
              </a:lnSpc>
            </a:pPr>
            <a:r>
              <a:rPr lang="en-US" sz="2200" dirty="0">
                <a:latin typeface="+mj-lt"/>
              </a:rPr>
              <a:t>This kind of style is specified within an HTML tag using the style attribute. </a:t>
            </a:r>
          </a:p>
          <a:p>
            <a:pPr>
              <a:lnSpc>
                <a:spcPct val="120000"/>
              </a:lnSpc>
            </a:pPr>
            <a:r>
              <a:rPr lang="en-US" sz="2200" b="1" dirty="0">
                <a:solidFill>
                  <a:srgbClr val="C00000"/>
                </a:solidFill>
                <a:latin typeface="+mj-lt"/>
              </a:rPr>
              <a:t>&lt;h1 style="color: green; text-decoration: underline;"&gt;Hello world!&lt;/h1&gt;</a:t>
            </a:r>
          </a:p>
          <a:p>
            <a:pPr>
              <a:lnSpc>
                <a:spcPct val="120000"/>
              </a:lnSpc>
            </a:pPr>
            <a:r>
              <a:rPr lang="en-US" sz="2200" b="1" dirty="0">
                <a:solidFill>
                  <a:srgbClr val="C00000"/>
                </a:solidFill>
                <a:latin typeface="+mj-lt"/>
              </a:rPr>
              <a:t>&lt;p style="font-size: 25px; font-family: 'Trebuchet MS';"&gt;I Love CSS&lt;/p&gt;</a:t>
            </a:r>
          </a:p>
          <a:p>
            <a:pPr>
              <a:lnSpc>
                <a:spcPct val="120000"/>
              </a:lnSpc>
            </a:pPr>
            <a:r>
              <a:rPr lang="en-US" sz="2200" dirty="0">
                <a:latin typeface="+mj-lt"/>
              </a:rPr>
              <a:t>Inline styles are generally the safest way to ensure rendering compatibility across various email clients, programs and devices, but can be time-consuming to write and a bit challenging to manage.</a:t>
            </a:r>
            <a:endParaRPr lang="en-IN" sz="2200" dirty="0">
              <a:latin typeface="+mj-lt"/>
            </a:endParaRPr>
          </a:p>
        </p:txBody>
      </p:sp>
    </p:spTree>
    <p:extLst>
      <p:ext uri="{BB962C8B-B14F-4D97-AF65-F5344CB8AC3E}">
        <p14:creationId xmlns:p14="http://schemas.microsoft.com/office/powerpoint/2010/main" xmlns="" val="40922876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5286" y="239491"/>
            <a:ext cx="10464800" cy="6699270"/>
          </a:xfrm>
        </p:spPr>
        <p:txBody>
          <a:bodyPr/>
          <a:lstStyle/>
          <a:p>
            <a:pPr marL="0" indent="0">
              <a:lnSpc>
                <a:spcPct val="100000"/>
              </a:lnSpc>
              <a:spcBef>
                <a:spcPts val="0"/>
              </a:spcBef>
              <a:buNone/>
            </a:pPr>
            <a:r>
              <a:rPr lang="en-IN" sz="1600" dirty="0"/>
              <a:t>&lt;html&gt;</a:t>
            </a:r>
          </a:p>
          <a:p>
            <a:pPr marL="0" indent="0">
              <a:lnSpc>
                <a:spcPct val="100000"/>
              </a:lnSpc>
              <a:spcBef>
                <a:spcPts val="0"/>
              </a:spcBef>
              <a:buNone/>
            </a:pPr>
            <a:r>
              <a:rPr lang="en-IN" sz="1600" dirty="0"/>
              <a:t>&lt;head&gt;</a:t>
            </a:r>
          </a:p>
          <a:p>
            <a:pPr marL="0" indent="0">
              <a:lnSpc>
                <a:spcPct val="100000"/>
              </a:lnSpc>
              <a:spcBef>
                <a:spcPts val="0"/>
              </a:spcBef>
              <a:buNone/>
            </a:pPr>
            <a:r>
              <a:rPr lang="en-IN" sz="1600" dirty="0"/>
              <a:t>&lt;style&gt;</a:t>
            </a:r>
          </a:p>
          <a:p>
            <a:pPr marL="0" indent="0">
              <a:lnSpc>
                <a:spcPct val="100000"/>
              </a:lnSpc>
              <a:spcBef>
                <a:spcPts val="0"/>
              </a:spcBef>
              <a:buNone/>
            </a:pPr>
            <a:r>
              <a:rPr lang="en-IN" sz="1600" dirty="0"/>
              <a:t>figure {</a:t>
            </a:r>
          </a:p>
          <a:p>
            <a:pPr marL="0" indent="0">
              <a:lnSpc>
                <a:spcPct val="100000"/>
              </a:lnSpc>
              <a:spcBef>
                <a:spcPts val="0"/>
              </a:spcBef>
              <a:buNone/>
            </a:pPr>
            <a:r>
              <a:rPr lang="en-IN" sz="1600" dirty="0"/>
              <a:t>position: relative;</a:t>
            </a:r>
          </a:p>
          <a:p>
            <a:pPr marL="0" indent="0">
              <a:lnSpc>
                <a:spcPct val="100000"/>
              </a:lnSpc>
              <a:spcBef>
                <a:spcPts val="0"/>
              </a:spcBef>
              <a:buNone/>
            </a:pPr>
            <a:r>
              <a:rPr lang="en-IN" sz="1600" dirty="0"/>
              <a:t>top: 150px;</a:t>
            </a:r>
          </a:p>
          <a:p>
            <a:pPr marL="0" indent="0">
              <a:lnSpc>
                <a:spcPct val="100000"/>
              </a:lnSpc>
              <a:spcBef>
                <a:spcPts val="0"/>
              </a:spcBef>
              <a:buNone/>
            </a:pPr>
            <a:r>
              <a:rPr lang="en-IN" sz="1600" dirty="0"/>
              <a:t>left: 200px;</a:t>
            </a:r>
          </a:p>
          <a:p>
            <a:pPr marL="0" indent="0">
              <a:lnSpc>
                <a:spcPct val="100000"/>
              </a:lnSpc>
              <a:spcBef>
                <a:spcPts val="0"/>
              </a:spcBef>
              <a:buNone/>
            </a:pPr>
            <a:r>
              <a:rPr lang="en-IN" sz="1600" dirty="0"/>
              <a:t>}</a:t>
            </a:r>
          </a:p>
          <a:p>
            <a:pPr marL="0" indent="0">
              <a:lnSpc>
                <a:spcPct val="100000"/>
              </a:lnSpc>
              <a:spcBef>
                <a:spcPts val="0"/>
              </a:spcBef>
              <a:buNone/>
            </a:pPr>
            <a:r>
              <a:rPr lang="en-IN" sz="1600" dirty="0"/>
              <a:t>&lt;/style&gt;</a:t>
            </a:r>
          </a:p>
          <a:p>
            <a:pPr marL="0" indent="0">
              <a:lnSpc>
                <a:spcPct val="100000"/>
              </a:lnSpc>
              <a:spcBef>
                <a:spcPts val="0"/>
              </a:spcBef>
              <a:buNone/>
            </a:pPr>
            <a:r>
              <a:rPr lang="en-IN" sz="1600" dirty="0"/>
              <a:t>&lt;/head&gt;</a:t>
            </a:r>
          </a:p>
          <a:p>
            <a:pPr marL="0" indent="0">
              <a:lnSpc>
                <a:spcPct val="100000"/>
              </a:lnSpc>
              <a:spcBef>
                <a:spcPts val="0"/>
              </a:spcBef>
              <a:buNone/>
            </a:pPr>
            <a:r>
              <a:rPr lang="en-IN" sz="1600" dirty="0"/>
              <a:t>&lt;body&gt;</a:t>
            </a:r>
          </a:p>
          <a:p>
            <a:pPr marL="0" indent="0">
              <a:lnSpc>
                <a:spcPct val="100000"/>
              </a:lnSpc>
              <a:spcBef>
                <a:spcPts val="0"/>
              </a:spcBef>
              <a:buNone/>
            </a:pPr>
            <a:r>
              <a:rPr lang="en-IN" sz="1600" dirty="0"/>
              <a:t>&lt;p&gt;‘Home is where the heart is’, it’s a famous quote about </a:t>
            </a:r>
            <a:r>
              <a:rPr lang="en-IN" sz="1600" dirty="0" smtClean="0"/>
              <a:t>your </a:t>
            </a:r>
            <a:r>
              <a:rPr lang="en-IN" sz="1600" dirty="0"/>
              <a:t>own home or homeland. Almost everyone has their own </a:t>
            </a:r>
            <a:r>
              <a:rPr lang="en-IN" sz="1600" dirty="0" smtClean="0"/>
              <a:t>home </a:t>
            </a:r>
            <a:r>
              <a:rPr lang="en-IN" sz="1600" dirty="0"/>
              <a:t>and they prefer to live in their home. </a:t>
            </a:r>
            <a:r>
              <a:rPr lang="en-IN" sz="1600" dirty="0" smtClean="0"/>
              <a:t>I </a:t>
            </a:r>
            <a:r>
              <a:rPr lang="en-IN" sz="1600" dirty="0"/>
              <a:t>always think that my home is the best place for me to live</a:t>
            </a:r>
          </a:p>
          <a:p>
            <a:pPr marL="0" indent="0">
              <a:lnSpc>
                <a:spcPct val="100000"/>
              </a:lnSpc>
              <a:spcBef>
                <a:spcPts val="0"/>
              </a:spcBef>
              <a:buNone/>
            </a:pPr>
            <a:r>
              <a:rPr lang="en-IN" sz="1600" dirty="0"/>
              <a:t> in this world. We all feel special when we stay at home. </a:t>
            </a:r>
            <a:r>
              <a:rPr lang="en-IN" sz="1600" dirty="0" smtClean="0"/>
              <a:t>When </a:t>
            </a:r>
            <a:r>
              <a:rPr lang="en-IN" sz="1600" dirty="0"/>
              <a:t>you go away for a few days or a week, you can realize </a:t>
            </a:r>
            <a:r>
              <a:rPr lang="en-IN" sz="1600" dirty="0" smtClean="0"/>
              <a:t>how </a:t>
            </a:r>
            <a:r>
              <a:rPr lang="en-IN" sz="1600" dirty="0"/>
              <a:t>much you miss your home and get homesick. &lt;/p&gt;</a:t>
            </a:r>
          </a:p>
          <a:p>
            <a:pPr marL="0" indent="0">
              <a:lnSpc>
                <a:spcPct val="100000"/>
              </a:lnSpc>
              <a:spcBef>
                <a:spcPts val="0"/>
              </a:spcBef>
              <a:buNone/>
            </a:pPr>
            <a:r>
              <a:rPr lang="en-IN" sz="1600" dirty="0"/>
              <a:t>&lt;figure&gt;</a:t>
            </a:r>
          </a:p>
          <a:p>
            <a:pPr marL="0" indent="0">
              <a:lnSpc>
                <a:spcPct val="100000"/>
              </a:lnSpc>
              <a:spcBef>
                <a:spcPts val="0"/>
              </a:spcBef>
              <a:buNone/>
            </a:pPr>
            <a:r>
              <a:rPr lang="en-IN" sz="1600" dirty="0"/>
              <a:t>&lt;</a:t>
            </a:r>
            <a:r>
              <a:rPr lang="en-IN" sz="1600" dirty="0" err="1"/>
              <a:t>img</a:t>
            </a:r>
            <a:r>
              <a:rPr lang="en-IN" sz="1600" dirty="0"/>
              <a:t> </a:t>
            </a:r>
            <a:r>
              <a:rPr lang="en-IN" sz="1600" dirty="0" err="1"/>
              <a:t>src</a:t>
            </a:r>
            <a:r>
              <a:rPr lang="en-IN" sz="1600" dirty="0"/>
              <a:t>="HOUSE.png" width="200" height="100" /&gt;</a:t>
            </a:r>
          </a:p>
          <a:p>
            <a:pPr marL="0" indent="0">
              <a:lnSpc>
                <a:spcPct val="100000"/>
              </a:lnSpc>
              <a:spcBef>
                <a:spcPts val="0"/>
              </a:spcBef>
              <a:buNone/>
            </a:pPr>
            <a:r>
              <a:rPr lang="en-IN" sz="1600" dirty="0"/>
              <a:t>&lt;</a:t>
            </a:r>
            <a:r>
              <a:rPr lang="en-IN" sz="1600" dirty="0" err="1"/>
              <a:t>figcaption</a:t>
            </a:r>
            <a:r>
              <a:rPr lang="en-IN" sz="1600" dirty="0"/>
              <a:t>&gt;Home&lt;/</a:t>
            </a:r>
            <a:r>
              <a:rPr lang="en-IN" sz="1600" dirty="0" err="1"/>
              <a:t>figcaption</a:t>
            </a:r>
            <a:r>
              <a:rPr lang="en-IN" sz="1600" dirty="0"/>
              <a:t>&gt;</a:t>
            </a:r>
          </a:p>
          <a:p>
            <a:pPr marL="0" indent="0">
              <a:lnSpc>
                <a:spcPct val="100000"/>
              </a:lnSpc>
              <a:spcBef>
                <a:spcPts val="0"/>
              </a:spcBef>
              <a:buNone/>
            </a:pPr>
            <a:r>
              <a:rPr lang="en-IN" sz="1600" dirty="0"/>
              <a:t>&lt;/figure&gt;</a:t>
            </a:r>
          </a:p>
          <a:p>
            <a:pPr marL="0" indent="0">
              <a:lnSpc>
                <a:spcPct val="100000"/>
              </a:lnSpc>
              <a:spcBef>
                <a:spcPts val="0"/>
              </a:spcBef>
              <a:buNone/>
            </a:pPr>
            <a:r>
              <a:rPr lang="en-IN" sz="1600" dirty="0"/>
              <a:t>&lt;p&gt;There are so many reasons why I love to be in my home. </a:t>
            </a:r>
            <a:r>
              <a:rPr lang="en-IN" sz="1600" dirty="0" smtClean="0"/>
              <a:t>The </a:t>
            </a:r>
            <a:r>
              <a:rPr lang="en-IN" sz="1600" dirty="0"/>
              <a:t>first reason is my family. When I’m living in my home, </a:t>
            </a:r>
            <a:r>
              <a:rPr lang="en-IN" sz="1600" dirty="0" smtClean="0"/>
              <a:t>I </a:t>
            </a:r>
            <a:r>
              <a:rPr lang="en-IN" sz="1600" dirty="0"/>
              <a:t>can stay with my family. And I love my family a lot. </a:t>
            </a:r>
            <a:r>
              <a:rPr lang="en-IN" sz="1600" dirty="0" smtClean="0"/>
              <a:t>It </a:t>
            </a:r>
            <a:r>
              <a:rPr lang="en-IN" sz="1600" dirty="0"/>
              <a:t>is very easy to live with them. When I live outside of my </a:t>
            </a:r>
            <a:r>
              <a:rPr lang="en-IN" sz="1600" dirty="0" smtClean="0"/>
              <a:t>home</a:t>
            </a:r>
            <a:r>
              <a:rPr lang="en-IN" sz="1600" dirty="0"/>
              <a:t>, I can feel how hard it is. Everything in my home is </a:t>
            </a:r>
            <a:r>
              <a:rPr lang="en-IN" sz="1600" dirty="0" smtClean="0"/>
              <a:t>very </a:t>
            </a:r>
            <a:r>
              <a:rPr lang="en-IN" sz="1600" dirty="0"/>
              <a:t>familiar and known to me. I don’t need to go through any </a:t>
            </a:r>
            <a:r>
              <a:rPr lang="en-IN" sz="1600" dirty="0" smtClean="0"/>
              <a:t>hardships </a:t>
            </a:r>
            <a:r>
              <a:rPr lang="en-IN" sz="1600" dirty="0"/>
              <a:t>while I’m here. Food is a huge issue for me. </a:t>
            </a:r>
          </a:p>
          <a:p>
            <a:pPr marL="0" indent="0">
              <a:lnSpc>
                <a:spcPct val="100000"/>
              </a:lnSpc>
              <a:spcBef>
                <a:spcPts val="0"/>
              </a:spcBef>
              <a:buNone/>
            </a:pPr>
            <a:r>
              <a:rPr lang="en-IN" sz="1600" dirty="0"/>
              <a:t>&lt;/p&gt;</a:t>
            </a:r>
          </a:p>
          <a:p>
            <a:pPr marL="0" indent="0">
              <a:lnSpc>
                <a:spcPct val="100000"/>
              </a:lnSpc>
              <a:spcBef>
                <a:spcPts val="0"/>
              </a:spcBef>
              <a:buNone/>
            </a:pPr>
            <a:r>
              <a:rPr lang="en-IN" sz="1600" dirty="0"/>
              <a:t> &lt;/body&gt;</a:t>
            </a:r>
          </a:p>
          <a:p>
            <a:pPr marL="0" indent="0">
              <a:lnSpc>
                <a:spcPct val="100000"/>
              </a:lnSpc>
              <a:spcBef>
                <a:spcPts val="0"/>
              </a:spcBef>
              <a:buNone/>
            </a:pPr>
            <a:r>
              <a:rPr lang="en-IN" sz="1600" dirty="0"/>
              <a:t>&lt;/html&gt;</a:t>
            </a:r>
          </a:p>
        </p:txBody>
      </p:sp>
      <p:pic>
        <p:nvPicPr>
          <p:cNvPr id="4" name="Picture 3"/>
          <p:cNvPicPr>
            <a:picLocks noChangeAspect="1"/>
          </p:cNvPicPr>
          <p:nvPr/>
        </p:nvPicPr>
        <p:blipFill rotWithShape="1">
          <a:blip r:embed="rId2"/>
          <a:srcRect b="35638"/>
          <a:stretch/>
        </p:blipFill>
        <p:spPr>
          <a:xfrm>
            <a:off x="5954486" y="348351"/>
            <a:ext cx="5953457" cy="2155366"/>
          </a:xfrm>
          <a:prstGeom prst="rect">
            <a:avLst/>
          </a:prstGeom>
        </p:spPr>
      </p:pic>
      <p:cxnSp>
        <p:nvCxnSpPr>
          <p:cNvPr id="1027" name="AutoShape 3"/>
          <p:cNvCxnSpPr>
            <a:cxnSpLocks noChangeShapeType="1"/>
          </p:cNvCxnSpPr>
          <p:nvPr/>
        </p:nvCxnSpPr>
        <p:spPr bwMode="auto">
          <a:xfrm flipH="1">
            <a:off x="6899722" y="789446"/>
            <a:ext cx="14288" cy="615950"/>
          </a:xfrm>
          <a:prstGeom prst="straightConnector1">
            <a:avLst/>
          </a:prstGeom>
          <a:noFill/>
          <a:ln w="31750">
            <a:solidFill>
              <a:srgbClr val="C0504D"/>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68686"/>
                  </a:outerShdw>
                </a:effectLst>
              </a14:hiddenEffects>
            </a:ext>
          </a:extLst>
        </p:spPr>
      </p:cxnSp>
      <p:cxnSp>
        <p:nvCxnSpPr>
          <p:cNvPr id="1028" name="AutoShape 4"/>
          <p:cNvCxnSpPr>
            <a:cxnSpLocks noChangeShapeType="1"/>
          </p:cNvCxnSpPr>
          <p:nvPr/>
        </p:nvCxnSpPr>
        <p:spPr bwMode="auto">
          <a:xfrm>
            <a:off x="5954486" y="1405396"/>
            <a:ext cx="959524" cy="0"/>
          </a:xfrm>
          <a:prstGeom prst="straightConnector1">
            <a:avLst/>
          </a:prstGeom>
          <a:noFill/>
          <a:ln w="9525">
            <a:solidFill>
              <a:srgbClr val="C0504D"/>
            </a:solidFill>
            <a:round/>
            <a:headEnd type="triangle" w="med" len="med"/>
            <a:tailEnd type="triangle"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xmlns="" val="2379474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2" y="393702"/>
            <a:ext cx="3722173" cy="426142"/>
          </a:xfrm>
        </p:spPr>
        <p:txBody>
          <a:bodyPr/>
          <a:lstStyle/>
          <a:p>
            <a:r>
              <a:rPr lang="en-US" dirty="0" smtClean="0"/>
              <a:t>Absolute Positioning</a:t>
            </a:r>
            <a:endParaRPr lang="en-IN" dirty="0"/>
          </a:p>
        </p:txBody>
      </p:sp>
      <p:sp>
        <p:nvSpPr>
          <p:cNvPr id="3" name="Content Placeholder 2"/>
          <p:cNvSpPr>
            <a:spLocks noGrp="1"/>
          </p:cNvSpPr>
          <p:nvPr>
            <p:ph idx="1"/>
          </p:nvPr>
        </p:nvSpPr>
        <p:spPr>
          <a:xfrm>
            <a:off x="914400" y="1143000"/>
            <a:ext cx="10464800" cy="5600508"/>
          </a:xfrm>
        </p:spPr>
        <p:txBody>
          <a:bodyPr/>
          <a:lstStyle/>
          <a:p>
            <a:pPr marL="0" indent="0">
              <a:lnSpc>
                <a:spcPct val="100000"/>
              </a:lnSpc>
              <a:spcBef>
                <a:spcPts val="600"/>
              </a:spcBef>
              <a:buNone/>
            </a:pPr>
            <a:r>
              <a:rPr lang="en-US" dirty="0">
                <a:latin typeface="Calibri" panose="020F0502020204030204" pitchFamily="34" charset="0"/>
                <a:cs typeface="Calibri" panose="020F0502020204030204" pitchFamily="34" charset="0"/>
              </a:rPr>
              <a:t>In </a:t>
            </a:r>
            <a:r>
              <a:rPr lang="en-US" b="1" dirty="0" smtClean="0">
                <a:latin typeface="Calibri" panose="020F0502020204030204" pitchFamily="34" charset="0"/>
                <a:cs typeface="Calibri" panose="020F0502020204030204" pitchFamily="34" charset="0"/>
              </a:rPr>
              <a:t>absolute positioning </a:t>
            </a:r>
            <a:r>
              <a:rPr lang="en-US" dirty="0">
                <a:latin typeface="Calibri" panose="020F0502020204030204" pitchFamily="34" charset="0"/>
                <a:cs typeface="Calibri" panose="020F0502020204030204" pitchFamily="34" charset="0"/>
              </a:rPr>
              <a:t>an</a:t>
            </a:r>
            <a:r>
              <a:rPr lang="en-US"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element is completely </a:t>
            </a:r>
            <a:r>
              <a:rPr lang="en-US" dirty="0" smtClean="0">
                <a:latin typeface="Calibri" panose="020F0502020204030204" pitchFamily="34" charset="0"/>
                <a:cs typeface="Calibri" panose="020F0502020204030204" pitchFamily="34" charset="0"/>
              </a:rPr>
              <a:t>removed from </a:t>
            </a:r>
            <a:r>
              <a:rPr lang="en-US" dirty="0">
                <a:latin typeface="Calibri" panose="020F0502020204030204" pitchFamily="34" charset="0"/>
                <a:cs typeface="Calibri" panose="020F0502020204030204" pitchFamily="34" charset="0"/>
              </a:rPr>
              <a:t>normal flow. Here, space is not left for the moved element, as it is no longer in the normal flow. Its position is moved in relation to its container block</a:t>
            </a:r>
            <a:r>
              <a:rPr lang="en-US" dirty="0" smtClean="0">
                <a:latin typeface="Calibri" panose="020F0502020204030204" pitchFamily="34" charset="0"/>
                <a:cs typeface="Calibri" panose="020F0502020204030204" pitchFamily="34" charset="0"/>
              </a:rPr>
              <a:t>. </a:t>
            </a:r>
            <a:endParaRPr lang="en-IN" dirty="0">
              <a:latin typeface="Calibri" panose="020F0502020204030204" pitchFamily="34" charset="0"/>
              <a:cs typeface="Calibri" panose="020F0502020204030204" pitchFamily="34" charset="0"/>
            </a:endParaRPr>
          </a:p>
          <a:p>
            <a:pPr marL="0" indent="0">
              <a:lnSpc>
                <a:spcPct val="100000"/>
              </a:lnSpc>
              <a:spcBef>
                <a:spcPts val="600"/>
              </a:spcBef>
              <a:buNone/>
            </a:pPr>
            <a:endParaRPr lang="en-US" dirty="0">
              <a:latin typeface="Calibri" panose="020F0502020204030204" pitchFamily="34" charset="0"/>
              <a:cs typeface="Calibri" panose="020F0502020204030204" pitchFamily="34" charset="0"/>
            </a:endParaRPr>
          </a:p>
          <a:p>
            <a:pPr marL="0" indent="0">
              <a:lnSpc>
                <a:spcPct val="100000"/>
              </a:lnSpc>
              <a:spcBef>
                <a:spcPts val="600"/>
              </a:spcBef>
              <a:buNone/>
            </a:pPr>
            <a:r>
              <a:rPr lang="en-US" dirty="0" err="1" smtClean="0">
                <a:latin typeface="Calibri" panose="020F0502020204030204" pitchFamily="34" charset="0"/>
                <a:cs typeface="Calibri" panose="020F0502020204030204" pitchFamily="34" charset="0"/>
              </a:rPr>
              <a:t>Eg</a:t>
            </a:r>
            <a:r>
              <a:rPr lang="en-US" dirty="0" smtClean="0">
                <a:latin typeface="Calibri" panose="020F0502020204030204" pitchFamily="34" charset="0"/>
                <a:cs typeface="Calibri" panose="020F0502020204030204" pitchFamily="34" charset="0"/>
              </a:rPr>
              <a:t> – </a:t>
            </a:r>
          </a:p>
          <a:p>
            <a:pPr marL="0" indent="0">
              <a:lnSpc>
                <a:spcPct val="100000"/>
              </a:lnSpc>
              <a:spcBef>
                <a:spcPts val="0"/>
              </a:spcBef>
              <a:buNone/>
            </a:pPr>
            <a:r>
              <a:rPr lang="en-US" dirty="0"/>
              <a:t>figure {</a:t>
            </a:r>
            <a:endParaRPr lang="en-IN" dirty="0"/>
          </a:p>
          <a:p>
            <a:pPr marL="0" indent="0">
              <a:lnSpc>
                <a:spcPct val="100000"/>
              </a:lnSpc>
              <a:spcBef>
                <a:spcPts val="0"/>
              </a:spcBef>
              <a:buNone/>
            </a:pPr>
            <a:r>
              <a:rPr lang="en-US" dirty="0">
                <a:solidFill>
                  <a:srgbClr val="FF0000"/>
                </a:solidFill>
              </a:rPr>
              <a:t>position: </a:t>
            </a:r>
            <a:r>
              <a:rPr lang="en-US" dirty="0" smtClean="0">
                <a:solidFill>
                  <a:srgbClr val="FF0000"/>
                </a:solidFill>
              </a:rPr>
              <a:t>absolute;</a:t>
            </a:r>
            <a:endParaRPr lang="en-IN" dirty="0">
              <a:solidFill>
                <a:srgbClr val="FF0000"/>
              </a:solidFill>
            </a:endParaRPr>
          </a:p>
          <a:p>
            <a:pPr marL="0" indent="0">
              <a:lnSpc>
                <a:spcPct val="100000"/>
              </a:lnSpc>
              <a:spcBef>
                <a:spcPts val="0"/>
              </a:spcBef>
              <a:buNone/>
            </a:pPr>
            <a:r>
              <a:rPr lang="en-US" dirty="0"/>
              <a:t>top: 6</a:t>
            </a:r>
            <a:r>
              <a:rPr lang="en-US" dirty="0" smtClean="0"/>
              <a:t>0px</a:t>
            </a:r>
            <a:r>
              <a:rPr lang="en-US" dirty="0"/>
              <a:t>;</a:t>
            </a:r>
            <a:endParaRPr lang="en-IN" dirty="0"/>
          </a:p>
          <a:p>
            <a:pPr marL="0" indent="0">
              <a:lnSpc>
                <a:spcPct val="100000"/>
              </a:lnSpc>
              <a:spcBef>
                <a:spcPts val="0"/>
              </a:spcBef>
              <a:buNone/>
            </a:pPr>
            <a:r>
              <a:rPr lang="en-US" dirty="0"/>
              <a:t>left: 200px;</a:t>
            </a:r>
            <a:endParaRPr lang="en-IN" dirty="0"/>
          </a:p>
          <a:p>
            <a:pPr marL="0" indent="0">
              <a:lnSpc>
                <a:spcPct val="100000"/>
              </a:lnSpc>
              <a:spcBef>
                <a:spcPts val="0"/>
              </a:spcBef>
              <a:buNone/>
            </a:pPr>
            <a:r>
              <a:rPr lang="en-US" dirty="0"/>
              <a:t>}</a:t>
            </a:r>
            <a:endParaRPr lang="en-IN" dirty="0"/>
          </a:p>
          <a:p>
            <a:pPr marL="0" indent="0">
              <a:lnSpc>
                <a:spcPct val="100000"/>
              </a:lnSpc>
              <a:spcBef>
                <a:spcPts val="600"/>
              </a:spcBef>
              <a:buNone/>
            </a:pPr>
            <a:r>
              <a:rPr lang="en-IN" dirty="0" smtClean="0">
                <a:latin typeface="Calibri" panose="020F0502020204030204" pitchFamily="34" charset="0"/>
                <a:cs typeface="Calibri" panose="020F0502020204030204" pitchFamily="34" charset="0"/>
              </a:rPr>
              <a:t>With this positioning, the figure tag is placed at a distance of 60px from top and 200 </a:t>
            </a:r>
            <a:r>
              <a:rPr lang="en-IN" dirty="0" err="1" smtClean="0">
                <a:latin typeface="Calibri" panose="020F0502020204030204" pitchFamily="34" charset="0"/>
                <a:cs typeface="Calibri" panose="020F0502020204030204" pitchFamily="34" charset="0"/>
              </a:rPr>
              <a:t>px</a:t>
            </a:r>
            <a:r>
              <a:rPr lang="en-IN" dirty="0" smtClean="0">
                <a:latin typeface="Calibri" panose="020F0502020204030204" pitchFamily="34" charset="0"/>
                <a:cs typeface="Calibri" panose="020F0502020204030204" pitchFamily="34" charset="0"/>
              </a:rPr>
              <a:t> from left with respect to its container block. (Update this property in the above code, to view the difference).</a:t>
            </a:r>
            <a:endParaRPr lang="en-IN" dirty="0">
              <a:latin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xmlns="" val="8831604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2" y="393702"/>
            <a:ext cx="3122650" cy="426142"/>
          </a:xfrm>
        </p:spPr>
        <p:txBody>
          <a:bodyPr/>
          <a:lstStyle/>
          <a:p>
            <a:r>
              <a:rPr lang="en-US" dirty="0" smtClean="0"/>
              <a:t>Fixed Positioning</a:t>
            </a:r>
            <a:endParaRPr lang="en-IN" dirty="0"/>
          </a:p>
        </p:txBody>
      </p:sp>
      <p:sp>
        <p:nvSpPr>
          <p:cNvPr id="3" name="Content Placeholder 2"/>
          <p:cNvSpPr>
            <a:spLocks noGrp="1"/>
          </p:cNvSpPr>
          <p:nvPr>
            <p:ph idx="1"/>
          </p:nvPr>
        </p:nvSpPr>
        <p:spPr>
          <a:xfrm>
            <a:off x="914400" y="1143000"/>
            <a:ext cx="10464800" cy="5763629"/>
          </a:xfrm>
        </p:spPr>
        <p:txBody>
          <a:bodyPr/>
          <a:lstStyle/>
          <a:p>
            <a:pPr marL="0" indent="0">
              <a:lnSpc>
                <a:spcPct val="100000"/>
              </a:lnSpc>
              <a:buNone/>
            </a:pPr>
            <a:r>
              <a:rPr lang="en-US" dirty="0">
                <a:latin typeface="Calibri" panose="020F0502020204030204" pitchFamily="34" charset="0"/>
                <a:cs typeface="Calibri" panose="020F0502020204030204" pitchFamily="34" charset="0"/>
              </a:rPr>
              <a:t>The element is positioned in relation to the viewport (i.e., to the browser window). Elements with </a:t>
            </a:r>
            <a:r>
              <a:rPr lang="en-US" b="1" dirty="0">
                <a:latin typeface="Calibri" panose="020F0502020204030204" pitchFamily="34" charset="0"/>
                <a:cs typeface="Calibri" panose="020F0502020204030204" pitchFamily="34" charset="0"/>
              </a:rPr>
              <a:t>fixed positioning </a:t>
            </a:r>
            <a:r>
              <a:rPr lang="en-US" dirty="0">
                <a:latin typeface="Calibri" panose="020F0502020204030204" pitchFamily="34" charset="0"/>
                <a:cs typeface="Calibri" panose="020F0502020204030204" pitchFamily="34" charset="0"/>
              </a:rPr>
              <a:t>do not move when the user scrolls up or down the page. </a:t>
            </a:r>
            <a:endParaRPr lang="en-IN" dirty="0">
              <a:latin typeface="Calibri" panose="020F0502020204030204" pitchFamily="34" charset="0"/>
              <a:cs typeface="Calibri" panose="020F0502020204030204" pitchFamily="34" charset="0"/>
            </a:endParaRPr>
          </a:p>
          <a:p>
            <a:pPr marL="0" indent="0">
              <a:lnSpc>
                <a:spcPct val="100000"/>
              </a:lnSpc>
              <a:buNone/>
            </a:pP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The </a:t>
            </a:r>
            <a:r>
              <a:rPr lang="en-US" dirty="0">
                <a:latin typeface="Calibri" panose="020F0502020204030204" pitchFamily="34" charset="0"/>
                <a:cs typeface="Calibri" panose="020F0502020204030204" pitchFamily="34" charset="0"/>
              </a:rPr>
              <a:t>fixed position is used to ensure that navigation elements or </a:t>
            </a:r>
            <a:r>
              <a:rPr lang="en-US" b="1" dirty="0">
                <a:latin typeface="Calibri" panose="020F0502020204030204" pitchFamily="34" charset="0"/>
                <a:cs typeface="Calibri" panose="020F0502020204030204" pitchFamily="34" charset="0"/>
              </a:rPr>
              <a:t>advertisements are always visible</a:t>
            </a:r>
            <a:r>
              <a:rPr lang="en-US" b="1" dirty="0" smtClean="0">
                <a:latin typeface="Calibri" panose="020F0502020204030204" pitchFamily="34" charset="0"/>
                <a:cs typeface="Calibri" panose="020F0502020204030204" pitchFamily="34" charset="0"/>
              </a:rPr>
              <a:t>.</a:t>
            </a:r>
            <a:r>
              <a:rPr lang="en-US" dirty="0" smtClean="0">
                <a:latin typeface="Calibri" panose="020F0502020204030204" pitchFamily="34" charset="0"/>
                <a:cs typeface="Calibri" panose="020F0502020204030204" pitchFamily="34" charset="0"/>
              </a:rPr>
              <a:t> </a:t>
            </a:r>
            <a:endParaRPr lang="en-IN" dirty="0">
              <a:latin typeface="Calibri" panose="020F0502020204030204" pitchFamily="34" charset="0"/>
              <a:cs typeface="Calibri" panose="020F0502020204030204" pitchFamily="34" charset="0"/>
            </a:endParaRPr>
          </a:p>
          <a:p>
            <a:pPr marL="0" indent="0">
              <a:lnSpc>
                <a:spcPct val="100000"/>
              </a:lnSpc>
              <a:spcBef>
                <a:spcPts val="600"/>
              </a:spcBef>
              <a:buNone/>
            </a:pPr>
            <a:r>
              <a:rPr lang="en-US" dirty="0" err="1" smtClean="0">
                <a:latin typeface="Calibri" panose="020F0502020204030204" pitchFamily="34" charset="0"/>
                <a:cs typeface="Calibri" panose="020F0502020204030204" pitchFamily="34" charset="0"/>
              </a:rPr>
              <a:t>Eg</a:t>
            </a:r>
            <a:r>
              <a:rPr lang="en-US" dirty="0" smtClean="0">
                <a:latin typeface="Calibri" panose="020F0502020204030204" pitchFamily="34" charset="0"/>
                <a:cs typeface="Calibri" panose="020F0502020204030204" pitchFamily="34" charset="0"/>
              </a:rPr>
              <a:t> – </a:t>
            </a:r>
          </a:p>
          <a:p>
            <a:pPr marL="0" indent="0">
              <a:lnSpc>
                <a:spcPct val="100000"/>
              </a:lnSpc>
              <a:spcBef>
                <a:spcPts val="0"/>
              </a:spcBef>
              <a:buNone/>
            </a:pPr>
            <a:r>
              <a:rPr lang="en-US" dirty="0"/>
              <a:t>figure {</a:t>
            </a:r>
            <a:endParaRPr lang="en-IN" dirty="0"/>
          </a:p>
          <a:p>
            <a:pPr marL="0" indent="0">
              <a:lnSpc>
                <a:spcPct val="100000"/>
              </a:lnSpc>
              <a:spcBef>
                <a:spcPts val="0"/>
              </a:spcBef>
              <a:buNone/>
            </a:pPr>
            <a:r>
              <a:rPr lang="en-US" dirty="0">
                <a:solidFill>
                  <a:srgbClr val="FF0000"/>
                </a:solidFill>
              </a:rPr>
              <a:t>position: </a:t>
            </a:r>
            <a:r>
              <a:rPr lang="en-US" dirty="0" smtClean="0">
                <a:solidFill>
                  <a:srgbClr val="FF0000"/>
                </a:solidFill>
              </a:rPr>
              <a:t>fixed;</a:t>
            </a:r>
            <a:endParaRPr lang="en-IN" dirty="0">
              <a:solidFill>
                <a:srgbClr val="FF0000"/>
              </a:solidFill>
            </a:endParaRPr>
          </a:p>
          <a:p>
            <a:pPr marL="0" indent="0">
              <a:lnSpc>
                <a:spcPct val="100000"/>
              </a:lnSpc>
              <a:spcBef>
                <a:spcPts val="0"/>
              </a:spcBef>
              <a:buNone/>
            </a:pPr>
            <a:r>
              <a:rPr lang="en-US" dirty="0"/>
              <a:t>top: </a:t>
            </a:r>
            <a:r>
              <a:rPr lang="en-US" dirty="0" smtClean="0"/>
              <a:t>0px</a:t>
            </a:r>
            <a:r>
              <a:rPr lang="en-US" dirty="0"/>
              <a:t>;</a:t>
            </a:r>
            <a:endParaRPr lang="en-IN" dirty="0"/>
          </a:p>
          <a:p>
            <a:pPr marL="0" indent="0">
              <a:lnSpc>
                <a:spcPct val="100000"/>
              </a:lnSpc>
              <a:spcBef>
                <a:spcPts val="0"/>
              </a:spcBef>
              <a:buNone/>
            </a:pPr>
            <a:r>
              <a:rPr lang="en-US" dirty="0"/>
              <a:t>left: </a:t>
            </a:r>
            <a:r>
              <a:rPr lang="en-US" dirty="0" smtClean="0"/>
              <a:t>0px</a:t>
            </a:r>
            <a:r>
              <a:rPr lang="en-US" dirty="0"/>
              <a:t>;</a:t>
            </a:r>
            <a:endParaRPr lang="en-IN" dirty="0"/>
          </a:p>
          <a:p>
            <a:pPr marL="0" indent="0">
              <a:lnSpc>
                <a:spcPct val="100000"/>
              </a:lnSpc>
              <a:spcBef>
                <a:spcPts val="0"/>
              </a:spcBef>
              <a:buNone/>
            </a:pPr>
            <a:r>
              <a:rPr lang="en-US" dirty="0"/>
              <a:t>}</a:t>
            </a:r>
            <a:endParaRPr lang="en-IN" dirty="0"/>
          </a:p>
          <a:p>
            <a:pPr marL="0" indent="0">
              <a:lnSpc>
                <a:spcPct val="100000"/>
              </a:lnSpc>
              <a:spcBef>
                <a:spcPts val="600"/>
              </a:spcBef>
              <a:buNone/>
            </a:pPr>
            <a:r>
              <a:rPr lang="en-IN" dirty="0" smtClean="0">
                <a:latin typeface="Calibri" panose="020F0502020204030204" pitchFamily="34" charset="0"/>
                <a:cs typeface="Calibri" panose="020F0502020204030204" pitchFamily="34" charset="0"/>
              </a:rPr>
              <a:t>With this positioning, the figure tag is placed at the top left most corner. </a:t>
            </a:r>
            <a:r>
              <a:rPr lang="en-IN" dirty="0">
                <a:latin typeface="Calibri" panose="020F0502020204030204" pitchFamily="34" charset="0"/>
                <a:cs typeface="Calibri" panose="020F0502020204030204" pitchFamily="34" charset="0"/>
              </a:rPr>
              <a:t>(Update this property in the above code, to view the difference).</a:t>
            </a:r>
          </a:p>
          <a:p>
            <a:pPr marL="0" indent="0">
              <a:buNone/>
            </a:pPr>
            <a:endParaRPr lang="en-IN" dirty="0"/>
          </a:p>
        </p:txBody>
      </p:sp>
    </p:spTree>
    <p:extLst>
      <p:ext uri="{BB962C8B-B14F-4D97-AF65-F5344CB8AC3E}">
        <p14:creationId xmlns:p14="http://schemas.microsoft.com/office/powerpoint/2010/main" xmlns="" val="6737057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2" y="393702"/>
            <a:ext cx="1407437" cy="426142"/>
          </a:xfrm>
        </p:spPr>
        <p:txBody>
          <a:bodyPr/>
          <a:lstStyle/>
          <a:p>
            <a:r>
              <a:rPr lang="en-GB" dirty="0" smtClean="0"/>
              <a:t>Z-index</a:t>
            </a:r>
            <a:endParaRPr lang="en-IN" dirty="0"/>
          </a:p>
        </p:txBody>
      </p:sp>
      <p:sp>
        <p:nvSpPr>
          <p:cNvPr id="3" name="Content Placeholder 2"/>
          <p:cNvSpPr>
            <a:spLocks noGrp="1"/>
          </p:cNvSpPr>
          <p:nvPr>
            <p:ph idx="1"/>
          </p:nvPr>
        </p:nvSpPr>
        <p:spPr>
          <a:xfrm>
            <a:off x="914400" y="1143000"/>
            <a:ext cx="10464800" cy="6136039"/>
          </a:xfrm>
        </p:spPr>
        <p:txBody>
          <a:bodyPr/>
          <a:lstStyle/>
          <a:p>
            <a:pPr marL="0" indent="0">
              <a:lnSpc>
                <a:spcPct val="100000"/>
              </a:lnSpc>
              <a:buNone/>
            </a:pPr>
            <a:r>
              <a:rPr lang="en-US" sz="2000" dirty="0"/>
              <a:t>Each positioned element has a stacking order defined by the z-index property (named for the z-axis). Items closest to the viewer (and thus on the top) have a larger </a:t>
            </a:r>
            <a:r>
              <a:rPr lang="en-US" sz="2000" b="1" dirty="0"/>
              <a:t>z-index </a:t>
            </a:r>
            <a:r>
              <a:rPr lang="en-US" sz="2000" dirty="0"/>
              <a:t>value, as shown in the example below</a:t>
            </a:r>
            <a:r>
              <a:rPr lang="en-US" sz="2000" dirty="0" smtClean="0"/>
              <a:t>.</a:t>
            </a:r>
          </a:p>
          <a:p>
            <a:pPr marL="0" indent="0">
              <a:lnSpc>
                <a:spcPct val="100000"/>
              </a:lnSpc>
              <a:buNone/>
            </a:pPr>
            <a:endParaRPr lang="en-US" sz="2000" dirty="0"/>
          </a:p>
          <a:p>
            <a:pPr marL="0" indent="0">
              <a:lnSpc>
                <a:spcPct val="100000"/>
              </a:lnSpc>
              <a:spcBef>
                <a:spcPts val="0"/>
              </a:spcBef>
              <a:buNone/>
            </a:pPr>
            <a:r>
              <a:rPr lang="en-US" sz="1600" dirty="0" smtClean="0"/>
              <a:t>&lt;</a:t>
            </a:r>
            <a:r>
              <a:rPr lang="en-US" sz="1600" dirty="0"/>
              <a:t>head&gt;</a:t>
            </a:r>
            <a:endParaRPr lang="en-IN" sz="1600" dirty="0"/>
          </a:p>
          <a:p>
            <a:pPr marL="0" indent="0">
              <a:lnSpc>
                <a:spcPct val="100000"/>
              </a:lnSpc>
              <a:spcBef>
                <a:spcPts val="0"/>
              </a:spcBef>
              <a:buNone/>
            </a:pPr>
            <a:r>
              <a:rPr lang="en-US" sz="1600" dirty="0"/>
              <a:t>       &lt;style&gt;</a:t>
            </a:r>
            <a:endParaRPr lang="en-IN" sz="1600" dirty="0"/>
          </a:p>
          <a:p>
            <a:pPr marL="0" indent="0">
              <a:lnSpc>
                <a:spcPct val="100000"/>
              </a:lnSpc>
              <a:spcBef>
                <a:spcPts val="0"/>
              </a:spcBef>
              <a:buNone/>
            </a:pPr>
            <a:r>
              <a:rPr lang="en-US" sz="1600" dirty="0"/>
              <a:t>figure {</a:t>
            </a:r>
            <a:endParaRPr lang="en-IN" sz="1600" dirty="0"/>
          </a:p>
          <a:p>
            <a:pPr marL="0" indent="0">
              <a:lnSpc>
                <a:spcPct val="100000"/>
              </a:lnSpc>
              <a:spcBef>
                <a:spcPts val="0"/>
              </a:spcBef>
              <a:buNone/>
            </a:pPr>
            <a:r>
              <a:rPr lang="en-US" sz="1600" dirty="0"/>
              <a:t>position: absolute;</a:t>
            </a:r>
            <a:endParaRPr lang="en-IN" sz="1600" dirty="0"/>
          </a:p>
          <a:p>
            <a:pPr marL="0" indent="0">
              <a:lnSpc>
                <a:spcPct val="100000"/>
              </a:lnSpc>
              <a:spcBef>
                <a:spcPts val="0"/>
              </a:spcBef>
              <a:buNone/>
            </a:pPr>
            <a:r>
              <a:rPr lang="en-US" sz="1600" dirty="0"/>
              <a:t>top: 60px;</a:t>
            </a:r>
            <a:endParaRPr lang="en-IN" sz="1600" dirty="0"/>
          </a:p>
          <a:p>
            <a:pPr marL="0" indent="0">
              <a:lnSpc>
                <a:spcPct val="100000"/>
              </a:lnSpc>
              <a:spcBef>
                <a:spcPts val="0"/>
              </a:spcBef>
              <a:buNone/>
            </a:pPr>
            <a:r>
              <a:rPr lang="en-US" sz="1600" dirty="0"/>
              <a:t>left: 200px;</a:t>
            </a:r>
            <a:endParaRPr lang="en-IN" sz="1600" dirty="0"/>
          </a:p>
          <a:p>
            <a:pPr marL="0" indent="0">
              <a:lnSpc>
                <a:spcPct val="100000"/>
              </a:lnSpc>
              <a:spcBef>
                <a:spcPts val="0"/>
              </a:spcBef>
              <a:buNone/>
            </a:pPr>
            <a:r>
              <a:rPr lang="en-US" sz="1600" dirty="0"/>
              <a:t>z-index:-1;</a:t>
            </a:r>
            <a:endParaRPr lang="en-IN" sz="1600" dirty="0"/>
          </a:p>
          <a:p>
            <a:pPr marL="0" indent="0">
              <a:lnSpc>
                <a:spcPct val="100000"/>
              </a:lnSpc>
              <a:spcBef>
                <a:spcPts val="0"/>
              </a:spcBef>
              <a:buNone/>
            </a:pPr>
            <a:r>
              <a:rPr lang="en-US" sz="1600" dirty="0"/>
              <a:t>}</a:t>
            </a:r>
            <a:endParaRPr lang="en-IN" sz="1600" dirty="0"/>
          </a:p>
          <a:p>
            <a:pPr marL="0" indent="0">
              <a:lnSpc>
                <a:spcPct val="100000"/>
              </a:lnSpc>
              <a:spcBef>
                <a:spcPts val="0"/>
              </a:spcBef>
              <a:buNone/>
            </a:pPr>
            <a:r>
              <a:rPr lang="en-US" sz="1600" dirty="0"/>
              <a:t> </a:t>
            </a:r>
            <a:endParaRPr lang="en-IN" sz="1600" dirty="0"/>
          </a:p>
          <a:p>
            <a:pPr marL="0" indent="0">
              <a:lnSpc>
                <a:spcPct val="100000"/>
              </a:lnSpc>
              <a:spcBef>
                <a:spcPts val="0"/>
              </a:spcBef>
              <a:buNone/>
            </a:pPr>
            <a:r>
              <a:rPr lang="en-US" sz="1600" dirty="0"/>
              <a:t>body{</a:t>
            </a:r>
            <a:endParaRPr lang="en-IN" sz="1600" dirty="0"/>
          </a:p>
          <a:p>
            <a:pPr marL="0" indent="0">
              <a:lnSpc>
                <a:spcPct val="100000"/>
              </a:lnSpc>
              <a:spcBef>
                <a:spcPts val="0"/>
              </a:spcBef>
              <a:buNone/>
            </a:pPr>
            <a:r>
              <a:rPr lang="en-US" sz="1600" dirty="0"/>
              <a:t>z-index:1:</a:t>
            </a:r>
            <a:endParaRPr lang="en-IN" sz="1600" dirty="0"/>
          </a:p>
          <a:p>
            <a:pPr marL="0" indent="0">
              <a:lnSpc>
                <a:spcPct val="100000"/>
              </a:lnSpc>
              <a:spcBef>
                <a:spcPts val="0"/>
              </a:spcBef>
              <a:buNone/>
            </a:pPr>
            <a:r>
              <a:rPr lang="en-US" sz="1600" dirty="0"/>
              <a:t>}</a:t>
            </a:r>
            <a:endParaRPr lang="en-IN" sz="1600" dirty="0"/>
          </a:p>
          <a:p>
            <a:pPr marL="0" indent="0">
              <a:lnSpc>
                <a:spcPct val="100000"/>
              </a:lnSpc>
              <a:spcBef>
                <a:spcPts val="0"/>
              </a:spcBef>
              <a:buNone/>
            </a:pPr>
            <a:r>
              <a:rPr lang="en-US" sz="1600" dirty="0"/>
              <a:t>        &lt;/style&gt;</a:t>
            </a:r>
            <a:endParaRPr lang="en-IN" sz="1600" dirty="0"/>
          </a:p>
          <a:p>
            <a:pPr marL="0" indent="0">
              <a:lnSpc>
                <a:spcPct val="100000"/>
              </a:lnSpc>
              <a:spcBef>
                <a:spcPts val="0"/>
              </a:spcBef>
              <a:buNone/>
            </a:pPr>
            <a:r>
              <a:rPr lang="en-US" sz="1600" dirty="0"/>
              <a:t>&lt;/head&gt;</a:t>
            </a:r>
            <a:endParaRPr lang="en-IN" sz="1600" dirty="0"/>
          </a:p>
          <a:p>
            <a:pPr marL="0" indent="0">
              <a:buNone/>
            </a:pPr>
            <a:r>
              <a:rPr lang="en-US" sz="2800" dirty="0" smtClean="0"/>
              <a:t> </a:t>
            </a:r>
            <a:endParaRPr lang="en-IN" sz="2800" dirty="0"/>
          </a:p>
          <a:p>
            <a:pPr marL="0" indent="0">
              <a:buNone/>
            </a:pPr>
            <a:endParaRPr lang="en-IN" sz="28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3743" b="56418"/>
          <a:stretch/>
        </p:blipFill>
        <p:spPr bwMode="auto">
          <a:xfrm>
            <a:off x="4718277" y="2797628"/>
            <a:ext cx="7515937" cy="1687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8754113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2" y="393702"/>
            <a:ext cx="3223639" cy="426142"/>
          </a:xfrm>
        </p:spPr>
        <p:txBody>
          <a:bodyPr/>
          <a:lstStyle/>
          <a:p>
            <a:r>
              <a:rPr lang="en-US" dirty="0"/>
              <a:t>Floating Elements</a:t>
            </a:r>
            <a:endParaRPr lang="en-IN" dirty="0"/>
          </a:p>
        </p:txBody>
      </p:sp>
      <p:sp>
        <p:nvSpPr>
          <p:cNvPr id="3" name="Content Placeholder 2"/>
          <p:cNvSpPr>
            <a:spLocks noGrp="1"/>
          </p:cNvSpPr>
          <p:nvPr>
            <p:ph idx="1"/>
          </p:nvPr>
        </p:nvSpPr>
        <p:spPr>
          <a:xfrm>
            <a:off x="892630" y="1186543"/>
            <a:ext cx="10464800" cy="4113947"/>
          </a:xfrm>
        </p:spPr>
        <p:txBody>
          <a:bodyPr/>
          <a:lstStyle/>
          <a:p>
            <a:pPr marL="0" indent="0">
              <a:lnSpc>
                <a:spcPct val="100000"/>
              </a:lnSpc>
              <a:buNone/>
            </a:pPr>
            <a:r>
              <a:rPr lang="en-US" dirty="0">
                <a:latin typeface="Calibri" panose="020F0502020204030204" pitchFamily="34" charset="0"/>
                <a:cs typeface="Calibri" panose="020F0502020204030204" pitchFamily="34" charset="0"/>
              </a:rPr>
              <a:t>CSS float </a:t>
            </a:r>
            <a:r>
              <a:rPr lang="en-US" dirty="0" smtClean="0">
                <a:latin typeface="Calibri" panose="020F0502020204030204" pitchFamily="34" charset="0"/>
                <a:cs typeface="Calibri" panose="020F0502020204030204" pitchFamily="34" charset="0"/>
              </a:rPr>
              <a:t>property is to </a:t>
            </a:r>
            <a:r>
              <a:rPr lang="en-US" dirty="0">
                <a:latin typeface="Calibri" panose="020F0502020204030204" pitchFamily="34" charset="0"/>
                <a:cs typeface="Calibri" panose="020F0502020204030204" pitchFamily="34" charset="0"/>
              </a:rPr>
              <a:t>displace an element out of its position in the normal </a:t>
            </a:r>
            <a:r>
              <a:rPr lang="en-US" dirty="0" smtClean="0">
                <a:latin typeface="Calibri" panose="020F0502020204030204" pitchFamily="34" charset="0"/>
                <a:cs typeface="Calibri" panose="020F0502020204030204" pitchFamily="34" charset="0"/>
              </a:rPr>
              <a:t>flow. </a:t>
            </a:r>
            <a:endParaRPr lang="en-IN" dirty="0">
              <a:latin typeface="Calibri" panose="020F0502020204030204" pitchFamily="34" charset="0"/>
              <a:cs typeface="Calibri" panose="020F0502020204030204" pitchFamily="34" charset="0"/>
            </a:endParaRPr>
          </a:p>
          <a:p>
            <a:pPr marL="0" indent="0">
              <a:lnSpc>
                <a:spcPct val="100000"/>
              </a:lnSpc>
              <a:buNone/>
            </a:pPr>
            <a:r>
              <a:rPr lang="en-US" dirty="0">
                <a:latin typeface="Calibri" panose="020F0502020204030204" pitchFamily="34" charset="0"/>
                <a:cs typeface="Calibri" panose="020F0502020204030204" pitchFamily="34" charset="0"/>
              </a:rPr>
              <a:t>When an item is floated, it is moved all the way to the far left or far right of its containing block and the rest of the content is “re-flowed” around the floated element</a:t>
            </a:r>
            <a:r>
              <a:rPr lang="en-US" dirty="0" smtClean="0">
                <a:latin typeface="Calibri" panose="020F0502020204030204" pitchFamily="34" charset="0"/>
                <a:cs typeface="Calibri" panose="020F0502020204030204" pitchFamily="34" charset="0"/>
              </a:rPr>
              <a:t>.</a:t>
            </a:r>
          </a:p>
          <a:p>
            <a:pPr marL="0" indent="0">
              <a:lnSpc>
                <a:spcPct val="100000"/>
              </a:lnSpc>
              <a:buNone/>
            </a:pPr>
            <a:endParaRPr lang="en-US" dirty="0">
              <a:latin typeface="Calibri" panose="020F0502020204030204" pitchFamily="34" charset="0"/>
              <a:cs typeface="Calibri" panose="020F0502020204030204" pitchFamily="34" charset="0"/>
            </a:endParaRPr>
          </a:p>
          <a:p>
            <a:pPr marL="0" indent="0">
              <a:lnSpc>
                <a:spcPct val="100000"/>
              </a:lnSpc>
              <a:buNone/>
            </a:pPr>
            <a:r>
              <a:rPr lang="en-US" dirty="0">
                <a:latin typeface="Calibri" panose="020F0502020204030204" pitchFamily="34" charset="0"/>
                <a:cs typeface="Calibri" panose="020F0502020204030204" pitchFamily="34" charset="0"/>
              </a:rPr>
              <a:t>Note: Absolutely positioned </a:t>
            </a:r>
            <a:r>
              <a:rPr lang="en-US" b="1" dirty="0">
                <a:latin typeface="Calibri" panose="020F0502020204030204" pitchFamily="34" charset="0"/>
                <a:cs typeface="Calibri" panose="020F0502020204030204" pitchFamily="34" charset="0"/>
              </a:rPr>
              <a:t>elements</a:t>
            </a:r>
            <a:r>
              <a:rPr lang="en-US" dirty="0">
                <a:latin typeface="Calibri" panose="020F0502020204030204" pitchFamily="34" charset="0"/>
                <a:cs typeface="Calibri" panose="020F0502020204030204" pitchFamily="34" charset="0"/>
              </a:rPr>
              <a:t> ignore the </a:t>
            </a:r>
            <a:r>
              <a:rPr lang="en-US" b="1" dirty="0">
                <a:latin typeface="Calibri" panose="020F0502020204030204" pitchFamily="34" charset="0"/>
                <a:cs typeface="Calibri" panose="020F0502020204030204" pitchFamily="34" charset="0"/>
              </a:rPr>
              <a:t>float property</a:t>
            </a:r>
            <a:r>
              <a:rPr lang="en-US" dirty="0">
                <a:latin typeface="Calibri" panose="020F0502020204030204" pitchFamily="34" charset="0"/>
                <a:cs typeface="Calibri" panose="020F0502020204030204" pitchFamily="34" charset="0"/>
              </a:rPr>
              <a:t>!</a:t>
            </a:r>
          </a:p>
          <a:p>
            <a:pPr marL="0" indent="0">
              <a:lnSpc>
                <a:spcPct val="100000"/>
              </a:lnSpc>
              <a:buNone/>
            </a:pPr>
            <a:endParaRPr lang="en-IN" dirty="0">
              <a:latin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xmlns="" val="14150373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2" y="393702"/>
            <a:ext cx="987450" cy="426142"/>
          </a:xfrm>
        </p:spPr>
        <p:txBody>
          <a:bodyPr/>
          <a:lstStyle/>
          <a:p>
            <a:r>
              <a:rPr lang="en-US" dirty="0"/>
              <a:t>Float</a:t>
            </a:r>
          </a:p>
        </p:txBody>
      </p:sp>
      <p:sp>
        <p:nvSpPr>
          <p:cNvPr id="3" name="Content Placeholder 2"/>
          <p:cNvSpPr>
            <a:spLocks noGrp="1"/>
          </p:cNvSpPr>
          <p:nvPr>
            <p:ph idx="1"/>
          </p:nvPr>
        </p:nvSpPr>
        <p:spPr>
          <a:xfrm>
            <a:off x="914400" y="1153886"/>
            <a:ext cx="10464800" cy="4317720"/>
          </a:xfrm>
        </p:spPr>
        <p:txBody>
          <a:bodyPr/>
          <a:lstStyle/>
          <a:p>
            <a:pPr marL="0" indent="0">
              <a:lnSpc>
                <a:spcPct val="100000"/>
              </a:lnSpc>
              <a:spcBef>
                <a:spcPts val="0"/>
              </a:spcBef>
              <a:buNone/>
            </a:pPr>
            <a:r>
              <a:rPr lang="en-US" sz="1800" dirty="0" smtClean="0"/>
              <a:t>&lt;</a:t>
            </a:r>
            <a:r>
              <a:rPr lang="en-US" sz="1800" dirty="0"/>
              <a:t>head&gt;</a:t>
            </a:r>
          </a:p>
          <a:p>
            <a:pPr marL="0" indent="0">
              <a:lnSpc>
                <a:spcPct val="100000"/>
              </a:lnSpc>
              <a:spcBef>
                <a:spcPts val="0"/>
              </a:spcBef>
              <a:buNone/>
            </a:pPr>
            <a:r>
              <a:rPr lang="en-US" sz="1800" dirty="0"/>
              <a:t>&lt;style&gt;</a:t>
            </a:r>
          </a:p>
          <a:p>
            <a:pPr marL="0" indent="0">
              <a:lnSpc>
                <a:spcPct val="100000"/>
              </a:lnSpc>
              <a:spcBef>
                <a:spcPts val="0"/>
              </a:spcBef>
              <a:buNone/>
            </a:pPr>
            <a:r>
              <a:rPr lang="en-US" sz="1800" dirty="0" err="1"/>
              <a:t>img</a:t>
            </a:r>
            <a:r>
              <a:rPr lang="en-US" sz="1800" dirty="0"/>
              <a:t> {</a:t>
            </a:r>
          </a:p>
          <a:p>
            <a:pPr marL="0" indent="0">
              <a:lnSpc>
                <a:spcPct val="100000"/>
              </a:lnSpc>
              <a:spcBef>
                <a:spcPts val="0"/>
              </a:spcBef>
              <a:buNone/>
            </a:pPr>
            <a:r>
              <a:rPr lang="en-US" sz="1800" dirty="0"/>
              <a:t>  </a:t>
            </a:r>
            <a:r>
              <a:rPr lang="en-US" sz="1800" dirty="0">
                <a:solidFill>
                  <a:srgbClr val="FF0000"/>
                </a:solidFill>
              </a:rPr>
              <a:t>float: right;</a:t>
            </a:r>
          </a:p>
          <a:p>
            <a:pPr marL="0" indent="0">
              <a:lnSpc>
                <a:spcPct val="100000"/>
              </a:lnSpc>
              <a:spcBef>
                <a:spcPts val="0"/>
              </a:spcBef>
              <a:buNone/>
            </a:pPr>
            <a:r>
              <a:rPr lang="en-US" sz="1800" dirty="0"/>
              <a:t>}</a:t>
            </a:r>
          </a:p>
          <a:p>
            <a:pPr marL="0" indent="0">
              <a:lnSpc>
                <a:spcPct val="100000"/>
              </a:lnSpc>
              <a:spcBef>
                <a:spcPts val="0"/>
              </a:spcBef>
              <a:buNone/>
            </a:pPr>
            <a:r>
              <a:rPr lang="en-US" sz="1800" dirty="0"/>
              <a:t>&lt;/style&gt;</a:t>
            </a:r>
          </a:p>
          <a:p>
            <a:pPr marL="0" indent="0">
              <a:lnSpc>
                <a:spcPct val="100000"/>
              </a:lnSpc>
              <a:spcBef>
                <a:spcPts val="0"/>
              </a:spcBef>
              <a:buNone/>
            </a:pPr>
            <a:r>
              <a:rPr lang="en-US" sz="1800" dirty="0"/>
              <a:t>&lt;/head</a:t>
            </a:r>
            <a:r>
              <a:rPr lang="en-US" sz="1800" dirty="0" smtClean="0"/>
              <a:t>&gt;</a:t>
            </a:r>
          </a:p>
          <a:p>
            <a:pPr marL="0" indent="0">
              <a:lnSpc>
                <a:spcPct val="100000"/>
              </a:lnSpc>
              <a:spcBef>
                <a:spcPts val="0"/>
              </a:spcBef>
              <a:buNone/>
            </a:pPr>
            <a:r>
              <a:rPr lang="en-US" sz="1800" dirty="0"/>
              <a:t>&lt;body&gt;</a:t>
            </a:r>
          </a:p>
          <a:p>
            <a:pPr marL="0" indent="0">
              <a:lnSpc>
                <a:spcPct val="100000"/>
              </a:lnSpc>
              <a:spcBef>
                <a:spcPts val="0"/>
              </a:spcBef>
              <a:buNone/>
            </a:pPr>
            <a:r>
              <a:rPr lang="en-US" sz="1800" dirty="0"/>
              <a:t>&lt;h1&gt;The float Property&lt;/h1&gt;</a:t>
            </a:r>
          </a:p>
          <a:p>
            <a:pPr marL="0" indent="0">
              <a:lnSpc>
                <a:spcPct val="100000"/>
              </a:lnSpc>
              <a:spcBef>
                <a:spcPts val="0"/>
              </a:spcBef>
              <a:buNone/>
            </a:pPr>
            <a:r>
              <a:rPr lang="en-US" sz="1800" dirty="0"/>
              <a:t>&lt;p&gt;The image will float to the right in the text&lt;/p&gt;</a:t>
            </a:r>
          </a:p>
          <a:p>
            <a:pPr marL="0" indent="0">
              <a:lnSpc>
                <a:spcPct val="100000"/>
              </a:lnSpc>
              <a:spcBef>
                <a:spcPts val="0"/>
              </a:spcBef>
              <a:buNone/>
            </a:pPr>
            <a:r>
              <a:rPr lang="en-US" sz="1800" dirty="0"/>
              <a:t>&lt;p&gt;&lt;</a:t>
            </a:r>
            <a:r>
              <a:rPr lang="en-US" sz="1800" dirty="0" err="1"/>
              <a:t>img</a:t>
            </a:r>
            <a:r>
              <a:rPr lang="en-US" sz="1800" dirty="0"/>
              <a:t> </a:t>
            </a:r>
            <a:r>
              <a:rPr lang="en-US" sz="1800" dirty="0" err="1"/>
              <a:t>src</a:t>
            </a:r>
            <a:r>
              <a:rPr lang="en-US" sz="1800" dirty="0"/>
              <a:t>="pineapple.jpg" alt="Pineapple"&gt;</a:t>
            </a:r>
          </a:p>
          <a:p>
            <a:pPr marL="0" indent="0">
              <a:lnSpc>
                <a:spcPct val="100000"/>
              </a:lnSpc>
              <a:spcBef>
                <a:spcPts val="0"/>
              </a:spcBef>
              <a:buNone/>
            </a:pPr>
            <a:r>
              <a:rPr lang="en-US" sz="1800" dirty="0"/>
              <a:t>Lorem ipsum.&lt;/p&gt;</a:t>
            </a:r>
          </a:p>
          <a:p>
            <a:pPr marL="0" indent="0">
              <a:lnSpc>
                <a:spcPct val="100000"/>
              </a:lnSpc>
              <a:spcBef>
                <a:spcPts val="0"/>
              </a:spcBef>
              <a:buNone/>
            </a:pPr>
            <a:r>
              <a:rPr lang="en-US" sz="1800" dirty="0"/>
              <a:t>&lt;/body&gt;</a:t>
            </a:r>
          </a:p>
          <a:p>
            <a:pPr marL="0" indent="0">
              <a:lnSpc>
                <a:spcPct val="100000"/>
              </a:lnSpc>
              <a:spcBef>
                <a:spcPts val="0"/>
              </a:spcBef>
              <a:buNone/>
            </a:pPr>
            <a:r>
              <a:rPr lang="en-US" sz="1800" dirty="0"/>
              <a:t>&lt;/html&gt;</a:t>
            </a:r>
          </a:p>
          <a:p>
            <a:pPr marL="0" indent="0">
              <a:buNone/>
            </a:pPr>
            <a:endParaRPr lang="en-US" sz="1800" dirty="0"/>
          </a:p>
        </p:txBody>
      </p:sp>
      <p:pic>
        <p:nvPicPr>
          <p:cNvPr id="5" name="Picture 4"/>
          <p:cNvPicPr>
            <a:picLocks noChangeAspect="1"/>
          </p:cNvPicPr>
          <p:nvPr/>
        </p:nvPicPr>
        <p:blipFill>
          <a:blip r:embed="rId2"/>
          <a:stretch>
            <a:fillRect/>
          </a:stretch>
        </p:blipFill>
        <p:spPr>
          <a:xfrm>
            <a:off x="7180729" y="2473471"/>
            <a:ext cx="4487271" cy="29714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6380986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2" y="393702"/>
            <a:ext cx="1266372" cy="426142"/>
          </a:xfrm>
        </p:spPr>
        <p:txBody>
          <a:bodyPr/>
          <a:lstStyle/>
          <a:p>
            <a:r>
              <a:rPr lang="en-US" dirty="0"/>
              <a:t>Cont’d</a:t>
            </a:r>
          </a:p>
        </p:txBody>
      </p:sp>
      <p:sp>
        <p:nvSpPr>
          <p:cNvPr id="3" name="Content Placeholder 2"/>
          <p:cNvSpPr>
            <a:spLocks noGrp="1"/>
          </p:cNvSpPr>
          <p:nvPr>
            <p:ph idx="1"/>
          </p:nvPr>
        </p:nvSpPr>
        <p:spPr>
          <a:xfrm>
            <a:off x="914400" y="1143000"/>
            <a:ext cx="2030506" cy="2005677"/>
          </a:xfrm>
        </p:spPr>
        <p:txBody>
          <a:bodyPr/>
          <a:lstStyle/>
          <a:p>
            <a:pPr marL="0" indent="0">
              <a:buNone/>
            </a:pPr>
            <a:r>
              <a:rPr lang="en-US" sz="2000" dirty="0"/>
              <a:t>&lt;style&gt;</a:t>
            </a:r>
          </a:p>
          <a:p>
            <a:pPr marL="0" indent="0">
              <a:buNone/>
            </a:pPr>
            <a:r>
              <a:rPr lang="en-US" sz="2000" dirty="0" err="1"/>
              <a:t>img</a:t>
            </a:r>
            <a:r>
              <a:rPr lang="en-US" sz="2000" dirty="0"/>
              <a:t> {</a:t>
            </a:r>
          </a:p>
          <a:p>
            <a:pPr marL="0" indent="0">
              <a:buNone/>
            </a:pPr>
            <a:r>
              <a:rPr lang="en-US" sz="2000" dirty="0">
                <a:solidFill>
                  <a:srgbClr val="FF0000"/>
                </a:solidFill>
              </a:rPr>
              <a:t>  float: left;</a:t>
            </a:r>
          </a:p>
          <a:p>
            <a:pPr marL="0" indent="0">
              <a:buNone/>
            </a:pPr>
            <a:r>
              <a:rPr lang="en-US" sz="2000" dirty="0"/>
              <a:t>}</a:t>
            </a:r>
          </a:p>
          <a:p>
            <a:pPr marL="0" indent="0">
              <a:buNone/>
            </a:pPr>
            <a:r>
              <a:rPr lang="en-US" sz="2000" dirty="0"/>
              <a:t>&lt;/style&gt;</a:t>
            </a:r>
          </a:p>
        </p:txBody>
      </p:sp>
      <p:pic>
        <p:nvPicPr>
          <p:cNvPr id="4" name="Picture 3"/>
          <p:cNvPicPr>
            <a:picLocks noChangeAspect="1"/>
          </p:cNvPicPr>
          <p:nvPr/>
        </p:nvPicPr>
        <p:blipFill>
          <a:blip r:embed="rId2"/>
          <a:stretch>
            <a:fillRect/>
          </a:stretch>
        </p:blipFill>
        <p:spPr>
          <a:xfrm>
            <a:off x="1066802" y="3256253"/>
            <a:ext cx="3105583" cy="27626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ontent Placeholder 2"/>
          <p:cNvSpPr txBox="1">
            <a:spLocks/>
          </p:cNvSpPr>
          <p:nvPr/>
        </p:nvSpPr>
        <p:spPr bwMode="auto">
          <a:xfrm>
            <a:off x="7386917" y="1143000"/>
            <a:ext cx="2030506" cy="2005677"/>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lvl1pPr marL="152400" indent="-152400" algn="l" rtl="0" eaLnBrk="1" fontAlgn="base" hangingPunct="1">
              <a:lnSpc>
                <a:spcPct val="75000"/>
              </a:lnSpc>
              <a:spcBef>
                <a:spcPct val="65000"/>
              </a:spcBef>
              <a:spcAft>
                <a:spcPct val="0"/>
              </a:spcAft>
              <a:buSzPct val="100000"/>
              <a:buFont typeface="Arial" charset="0"/>
              <a:buChar char="•"/>
              <a:defRPr sz="2400" b="0">
                <a:solidFill>
                  <a:schemeClr val="tx1"/>
                </a:solidFill>
                <a:latin typeface="+mn-lt"/>
                <a:ea typeface="+mn-ea"/>
                <a:cs typeface="+mn-cs"/>
              </a:defRPr>
            </a:lvl1pPr>
            <a:lvl2pPr marL="514350" indent="-142875" algn="l" rtl="0" eaLnBrk="1" fontAlgn="base" hangingPunct="1">
              <a:lnSpc>
                <a:spcPct val="85000"/>
              </a:lnSpc>
              <a:spcBef>
                <a:spcPct val="40000"/>
              </a:spcBef>
              <a:spcAft>
                <a:spcPct val="0"/>
              </a:spcAft>
              <a:buSzPct val="100000"/>
              <a:buFont typeface="Courier New" pitchFamily="49" charset="0"/>
              <a:buChar char="o"/>
              <a:defRPr sz="2400" b="0">
                <a:solidFill>
                  <a:schemeClr val="tx1"/>
                </a:solidFill>
                <a:latin typeface="+mn-lt"/>
              </a:defRPr>
            </a:lvl2pPr>
            <a:lvl3pPr marL="942975" indent="-257175" algn="l" rtl="0" eaLnBrk="1" fontAlgn="base" hangingPunct="1">
              <a:lnSpc>
                <a:spcPct val="85000"/>
              </a:lnSpc>
              <a:spcBef>
                <a:spcPct val="40000"/>
              </a:spcBef>
              <a:spcAft>
                <a:spcPct val="0"/>
              </a:spcAft>
              <a:buSzPct val="100000"/>
              <a:buFont typeface="Wingdings" pitchFamily="2" charset="2"/>
              <a:buChar char="Ø"/>
              <a:defRPr sz="2400" b="0">
                <a:solidFill>
                  <a:schemeClr val="tx1"/>
                </a:solidFill>
                <a:latin typeface="+mn-lt"/>
              </a:defRPr>
            </a:lvl3pPr>
            <a:lvl4pPr marL="1285875" indent="-257175" algn="l" rtl="0" eaLnBrk="1" fontAlgn="base" hangingPunct="1">
              <a:spcBef>
                <a:spcPct val="20000"/>
              </a:spcBef>
              <a:spcAft>
                <a:spcPct val="0"/>
              </a:spcAft>
              <a:buChar char="–"/>
              <a:defRPr sz="1800" b="0">
                <a:solidFill>
                  <a:schemeClr val="tx1"/>
                </a:solidFill>
                <a:latin typeface="Times New Roman" charset="0"/>
              </a:defRPr>
            </a:lvl4pPr>
            <a:lvl5pPr marL="1628775" indent="-257175" algn="l" rtl="0" eaLnBrk="1" fontAlgn="base" hangingPunct="1">
              <a:spcBef>
                <a:spcPct val="20000"/>
              </a:spcBef>
              <a:spcAft>
                <a:spcPct val="0"/>
              </a:spcAft>
              <a:buChar char="»"/>
              <a:defRPr sz="1800" b="0">
                <a:solidFill>
                  <a:schemeClr val="tx1"/>
                </a:solidFill>
                <a:latin typeface="Times New Roman" charset="0"/>
              </a:defRPr>
            </a:lvl5pPr>
            <a:lvl6pPr marL="1971675" indent="-257175" algn="l" rtl="0" eaLnBrk="1" fontAlgn="base" hangingPunct="1">
              <a:spcBef>
                <a:spcPct val="20000"/>
              </a:spcBef>
              <a:spcAft>
                <a:spcPct val="0"/>
              </a:spcAft>
              <a:buChar char="»"/>
              <a:defRPr sz="1500">
                <a:solidFill>
                  <a:schemeClr val="tx1"/>
                </a:solidFill>
                <a:latin typeface="Times New Roman" charset="0"/>
              </a:defRPr>
            </a:lvl6pPr>
            <a:lvl7pPr marL="2314575" indent="-257175" algn="l" rtl="0" eaLnBrk="1" fontAlgn="base" hangingPunct="1">
              <a:spcBef>
                <a:spcPct val="20000"/>
              </a:spcBef>
              <a:spcAft>
                <a:spcPct val="0"/>
              </a:spcAft>
              <a:buChar char="»"/>
              <a:defRPr sz="1500">
                <a:solidFill>
                  <a:schemeClr val="tx1"/>
                </a:solidFill>
                <a:latin typeface="Times New Roman" charset="0"/>
              </a:defRPr>
            </a:lvl7pPr>
            <a:lvl8pPr marL="2657475" indent="-257175" algn="l" rtl="0" eaLnBrk="1" fontAlgn="base" hangingPunct="1">
              <a:spcBef>
                <a:spcPct val="20000"/>
              </a:spcBef>
              <a:spcAft>
                <a:spcPct val="0"/>
              </a:spcAft>
              <a:buChar char="»"/>
              <a:defRPr sz="1500">
                <a:solidFill>
                  <a:schemeClr val="tx1"/>
                </a:solidFill>
                <a:latin typeface="Times New Roman" charset="0"/>
              </a:defRPr>
            </a:lvl8pPr>
            <a:lvl9pPr marL="3000375" indent="-257175" algn="l" rtl="0" eaLnBrk="1" fontAlgn="base" hangingPunct="1">
              <a:spcBef>
                <a:spcPct val="20000"/>
              </a:spcBef>
              <a:spcAft>
                <a:spcPct val="0"/>
              </a:spcAft>
              <a:buChar char="»"/>
              <a:defRPr sz="1500">
                <a:solidFill>
                  <a:schemeClr val="tx1"/>
                </a:solidFill>
                <a:latin typeface="Times New Roman" charset="0"/>
              </a:defRPr>
            </a:lvl9pPr>
          </a:lstStyle>
          <a:p>
            <a:pPr marL="0" indent="0">
              <a:buNone/>
            </a:pPr>
            <a:r>
              <a:rPr lang="en-US" sz="2000" kern="0" dirty="0"/>
              <a:t>&lt;style&gt;</a:t>
            </a:r>
          </a:p>
          <a:p>
            <a:pPr marL="0" indent="0">
              <a:buNone/>
            </a:pPr>
            <a:r>
              <a:rPr lang="en-US" sz="2000" kern="0" dirty="0" err="1"/>
              <a:t>img</a:t>
            </a:r>
            <a:r>
              <a:rPr lang="en-US" sz="2000" kern="0" dirty="0"/>
              <a:t> {</a:t>
            </a:r>
          </a:p>
          <a:p>
            <a:pPr marL="0" indent="0">
              <a:buNone/>
            </a:pPr>
            <a:r>
              <a:rPr lang="en-US" sz="2000" kern="0" dirty="0"/>
              <a:t>  </a:t>
            </a:r>
            <a:r>
              <a:rPr lang="en-US" sz="2000" kern="0" dirty="0">
                <a:solidFill>
                  <a:srgbClr val="FF0000"/>
                </a:solidFill>
              </a:rPr>
              <a:t>float: none;</a:t>
            </a:r>
          </a:p>
          <a:p>
            <a:pPr marL="0" indent="0">
              <a:buNone/>
            </a:pPr>
            <a:r>
              <a:rPr lang="en-US" sz="2000" kern="0" dirty="0"/>
              <a:t>}</a:t>
            </a:r>
          </a:p>
          <a:p>
            <a:pPr marL="0" indent="0">
              <a:buNone/>
            </a:pPr>
            <a:r>
              <a:rPr lang="en-US" sz="2000" kern="0" dirty="0"/>
              <a:t>&lt;/style&gt;</a:t>
            </a:r>
          </a:p>
        </p:txBody>
      </p:sp>
      <p:pic>
        <p:nvPicPr>
          <p:cNvPr id="6" name="Picture 5"/>
          <p:cNvPicPr>
            <a:picLocks noChangeAspect="1"/>
          </p:cNvPicPr>
          <p:nvPr/>
        </p:nvPicPr>
        <p:blipFill>
          <a:blip r:embed="rId3"/>
          <a:stretch>
            <a:fillRect/>
          </a:stretch>
        </p:blipFill>
        <p:spPr>
          <a:xfrm>
            <a:off x="7386917" y="3256253"/>
            <a:ext cx="3187442" cy="28702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8942367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Content Placeholder 4"/>
          <p:cNvSpPr>
            <a:spLocks noGrp="1"/>
          </p:cNvSpPr>
          <p:nvPr>
            <p:ph idx="1"/>
          </p:nvPr>
        </p:nvSpPr>
        <p:spPr/>
        <p:txBody>
          <a:bodyPr/>
          <a:lstStyle/>
          <a:p>
            <a:endParaRPr lang="en-IN"/>
          </a:p>
        </p:txBody>
      </p:sp>
    </p:spTree>
    <p:extLst>
      <p:ext uri="{BB962C8B-B14F-4D97-AF65-F5344CB8AC3E}">
        <p14:creationId xmlns:p14="http://schemas.microsoft.com/office/powerpoint/2010/main" xmlns="" val="18437934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2" y="393702"/>
            <a:ext cx="6060955" cy="426142"/>
          </a:xfrm>
        </p:spPr>
        <p:txBody>
          <a:bodyPr/>
          <a:lstStyle/>
          <a:p>
            <a:r>
              <a:rPr lang="en-US" dirty="0"/>
              <a:t>Constructing Multicolumn Layouts</a:t>
            </a:r>
          </a:p>
        </p:txBody>
      </p:sp>
      <p:sp>
        <p:nvSpPr>
          <p:cNvPr id="3" name="Content Placeholder 2"/>
          <p:cNvSpPr>
            <a:spLocks noGrp="1"/>
          </p:cNvSpPr>
          <p:nvPr>
            <p:ph idx="1"/>
          </p:nvPr>
        </p:nvSpPr>
        <p:spPr>
          <a:xfrm>
            <a:off x="914400" y="2068286"/>
            <a:ext cx="4504765" cy="3729226"/>
          </a:xfrm>
        </p:spPr>
        <p:txBody>
          <a:bodyPr/>
          <a:lstStyle/>
          <a:p>
            <a:pPr marL="0" indent="0">
              <a:buNone/>
            </a:pPr>
            <a:r>
              <a:rPr lang="en-US" sz="2000" dirty="0"/>
              <a:t>&lt;html&gt;</a:t>
            </a:r>
          </a:p>
          <a:p>
            <a:pPr marL="0" indent="0">
              <a:buNone/>
            </a:pPr>
            <a:r>
              <a:rPr lang="en-US" sz="2000" dirty="0"/>
              <a:t>&lt;head&gt;</a:t>
            </a:r>
          </a:p>
          <a:p>
            <a:pPr marL="0" indent="0">
              <a:buNone/>
            </a:pPr>
            <a:r>
              <a:rPr lang="en-US" sz="2000" dirty="0"/>
              <a:t>&lt;style&gt;</a:t>
            </a:r>
          </a:p>
          <a:p>
            <a:pPr marL="0" indent="0">
              <a:buNone/>
            </a:pPr>
            <a:r>
              <a:rPr lang="en-US" sz="2000" dirty="0"/>
              <a:t>.newspaper {</a:t>
            </a:r>
          </a:p>
          <a:p>
            <a:pPr marL="0" indent="0">
              <a:buNone/>
            </a:pPr>
            <a:r>
              <a:rPr lang="en-US" sz="2000" dirty="0"/>
              <a:t>  </a:t>
            </a:r>
            <a:r>
              <a:rPr lang="en-US" sz="2000" dirty="0">
                <a:solidFill>
                  <a:srgbClr val="FF0000"/>
                </a:solidFill>
              </a:rPr>
              <a:t>column-count: 3;</a:t>
            </a:r>
          </a:p>
          <a:p>
            <a:pPr marL="0" indent="0">
              <a:buNone/>
            </a:pPr>
            <a:r>
              <a:rPr lang="en-US" sz="2000" dirty="0"/>
              <a:t>}</a:t>
            </a:r>
          </a:p>
          <a:p>
            <a:pPr marL="0" indent="0">
              <a:buNone/>
            </a:pPr>
            <a:r>
              <a:rPr lang="en-US" sz="2000" dirty="0"/>
              <a:t>&lt;/style&gt;</a:t>
            </a:r>
          </a:p>
          <a:p>
            <a:pPr marL="0" indent="0">
              <a:buNone/>
            </a:pPr>
            <a:r>
              <a:rPr lang="en-US" sz="2000" dirty="0"/>
              <a:t>&lt;/head&gt;</a:t>
            </a:r>
          </a:p>
          <a:p>
            <a:pPr marL="0" indent="0">
              <a:buNone/>
            </a:pPr>
            <a:r>
              <a:rPr lang="en-US" sz="2000" dirty="0"/>
              <a:t>&lt;body&gt;</a:t>
            </a:r>
          </a:p>
        </p:txBody>
      </p:sp>
      <p:sp>
        <p:nvSpPr>
          <p:cNvPr id="4" name="Content Placeholder 2"/>
          <p:cNvSpPr txBox="1">
            <a:spLocks/>
          </p:cNvSpPr>
          <p:nvPr/>
        </p:nvSpPr>
        <p:spPr bwMode="auto">
          <a:xfrm>
            <a:off x="3783108" y="2328265"/>
            <a:ext cx="4190997" cy="3821559"/>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lvl1pPr marL="152400" indent="-152400" algn="l" rtl="0" eaLnBrk="1" fontAlgn="base" hangingPunct="1">
              <a:lnSpc>
                <a:spcPct val="75000"/>
              </a:lnSpc>
              <a:spcBef>
                <a:spcPct val="65000"/>
              </a:spcBef>
              <a:spcAft>
                <a:spcPct val="0"/>
              </a:spcAft>
              <a:buSzPct val="100000"/>
              <a:buFont typeface="Arial" charset="0"/>
              <a:buChar char="•"/>
              <a:defRPr sz="2400" b="0">
                <a:solidFill>
                  <a:schemeClr val="tx1"/>
                </a:solidFill>
                <a:latin typeface="+mn-lt"/>
                <a:ea typeface="+mn-ea"/>
                <a:cs typeface="+mn-cs"/>
              </a:defRPr>
            </a:lvl1pPr>
            <a:lvl2pPr marL="514350" indent="-142875" algn="l" rtl="0" eaLnBrk="1" fontAlgn="base" hangingPunct="1">
              <a:lnSpc>
                <a:spcPct val="85000"/>
              </a:lnSpc>
              <a:spcBef>
                <a:spcPct val="40000"/>
              </a:spcBef>
              <a:spcAft>
                <a:spcPct val="0"/>
              </a:spcAft>
              <a:buSzPct val="100000"/>
              <a:buFont typeface="Courier New" pitchFamily="49" charset="0"/>
              <a:buChar char="o"/>
              <a:defRPr sz="2400" b="0">
                <a:solidFill>
                  <a:schemeClr val="tx1"/>
                </a:solidFill>
                <a:latin typeface="+mn-lt"/>
              </a:defRPr>
            </a:lvl2pPr>
            <a:lvl3pPr marL="942975" indent="-257175" algn="l" rtl="0" eaLnBrk="1" fontAlgn="base" hangingPunct="1">
              <a:lnSpc>
                <a:spcPct val="85000"/>
              </a:lnSpc>
              <a:spcBef>
                <a:spcPct val="40000"/>
              </a:spcBef>
              <a:spcAft>
                <a:spcPct val="0"/>
              </a:spcAft>
              <a:buSzPct val="100000"/>
              <a:buFont typeface="Wingdings" pitchFamily="2" charset="2"/>
              <a:buChar char="Ø"/>
              <a:defRPr sz="2400" b="0">
                <a:solidFill>
                  <a:schemeClr val="tx1"/>
                </a:solidFill>
                <a:latin typeface="+mn-lt"/>
              </a:defRPr>
            </a:lvl3pPr>
            <a:lvl4pPr marL="1285875" indent="-257175" algn="l" rtl="0" eaLnBrk="1" fontAlgn="base" hangingPunct="1">
              <a:spcBef>
                <a:spcPct val="20000"/>
              </a:spcBef>
              <a:spcAft>
                <a:spcPct val="0"/>
              </a:spcAft>
              <a:buChar char="–"/>
              <a:defRPr sz="1800" b="0">
                <a:solidFill>
                  <a:schemeClr val="tx1"/>
                </a:solidFill>
                <a:latin typeface="Times New Roman" charset="0"/>
              </a:defRPr>
            </a:lvl4pPr>
            <a:lvl5pPr marL="1628775" indent="-257175" algn="l" rtl="0" eaLnBrk="1" fontAlgn="base" hangingPunct="1">
              <a:spcBef>
                <a:spcPct val="20000"/>
              </a:spcBef>
              <a:spcAft>
                <a:spcPct val="0"/>
              </a:spcAft>
              <a:buChar char="»"/>
              <a:defRPr sz="1800" b="0">
                <a:solidFill>
                  <a:schemeClr val="tx1"/>
                </a:solidFill>
                <a:latin typeface="Times New Roman" charset="0"/>
              </a:defRPr>
            </a:lvl5pPr>
            <a:lvl6pPr marL="1971675" indent="-257175" algn="l" rtl="0" eaLnBrk="1" fontAlgn="base" hangingPunct="1">
              <a:spcBef>
                <a:spcPct val="20000"/>
              </a:spcBef>
              <a:spcAft>
                <a:spcPct val="0"/>
              </a:spcAft>
              <a:buChar char="»"/>
              <a:defRPr sz="1500">
                <a:solidFill>
                  <a:schemeClr val="tx1"/>
                </a:solidFill>
                <a:latin typeface="Times New Roman" charset="0"/>
              </a:defRPr>
            </a:lvl6pPr>
            <a:lvl7pPr marL="2314575" indent="-257175" algn="l" rtl="0" eaLnBrk="1" fontAlgn="base" hangingPunct="1">
              <a:spcBef>
                <a:spcPct val="20000"/>
              </a:spcBef>
              <a:spcAft>
                <a:spcPct val="0"/>
              </a:spcAft>
              <a:buChar char="»"/>
              <a:defRPr sz="1500">
                <a:solidFill>
                  <a:schemeClr val="tx1"/>
                </a:solidFill>
                <a:latin typeface="Times New Roman" charset="0"/>
              </a:defRPr>
            </a:lvl7pPr>
            <a:lvl8pPr marL="2657475" indent="-257175" algn="l" rtl="0" eaLnBrk="1" fontAlgn="base" hangingPunct="1">
              <a:spcBef>
                <a:spcPct val="20000"/>
              </a:spcBef>
              <a:spcAft>
                <a:spcPct val="0"/>
              </a:spcAft>
              <a:buChar char="»"/>
              <a:defRPr sz="1500">
                <a:solidFill>
                  <a:schemeClr val="tx1"/>
                </a:solidFill>
                <a:latin typeface="Times New Roman" charset="0"/>
              </a:defRPr>
            </a:lvl8pPr>
            <a:lvl9pPr marL="3000375" indent="-257175" algn="l" rtl="0" eaLnBrk="1" fontAlgn="base" hangingPunct="1">
              <a:spcBef>
                <a:spcPct val="20000"/>
              </a:spcBef>
              <a:spcAft>
                <a:spcPct val="0"/>
              </a:spcAft>
              <a:buChar char="»"/>
              <a:defRPr sz="1500">
                <a:solidFill>
                  <a:schemeClr val="tx1"/>
                </a:solidFill>
                <a:latin typeface="Times New Roman" charset="0"/>
              </a:defRPr>
            </a:lvl9pPr>
          </a:lstStyle>
          <a:p>
            <a:pPr marL="0" indent="0">
              <a:buNone/>
            </a:pPr>
            <a:r>
              <a:rPr lang="en-US" sz="2000" dirty="0"/>
              <a:t>&lt;h1&gt;Create Multiple Columns&lt;/h1&gt;</a:t>
            </a:r>
          </a:p>
          <a:p>
            <a:pPr marL="0" indent="0">
              <a:buFont typeface="Arial" charset="0"/>
              <a:buNone/>
            </a:pPr>
            <a:r>
              <a:rPr lang="en-US" sz="2000" kern="0" dirty="0"/>
              <a:t>&lt;div class="newspaper"&gt;</a:t>
            </a:r>
          </a:p>
          <a:p>
            <a:pPr marL="0" indent="0">
              <a:buFont typeface="Arial" charset="0"/>
              <a:buNone/>
            </a:pPr>
            <a:r>
              <a:rPr lang="en-US" sz="2000" kern="0" dirty="0"/>
              <a:t>Cascading Style Sheets is a style sheet language used for describing the presentation of a document written in a markup language such as HTML. CSS is a cornerstone technology of the World Wide Web, alongside HTML and JavaScript. </a:t>
            </a:r>
          </a:p>
          <a:p>
            <a:pPr marL="0" indent="0">
              <a:buFont typeface="Arial" charset="0"/>
              <a:buNone/>
            </a:pPr>
            <a:r>
              <a:rPr lang="en-US" sz="2000" kern="0" dirty="0"/>
              <a:t>&lt;/div&gt;</a:t>
            </a:r>
          </a:p>
          <a:p>
            <a:pPr marL="0" indent="0">
              <a:buFont typeface="Arial" charset="0"/>
              <a:buNone/>
            </a:pPr>
            <a:r>
              <a:rPr lang="en-US" sz="2000" kern="0" dirty="0"/>
              <a:t>&lt;/body&gt;</a:t>
            </a:r>
          </a:p>
          <a:p>
            <a:pPr marL="0" indent="0">
              <a:buFont typeface="Arial" charset="0"/>
              <a:buNone/>
            </a:pPr>
            <a:r>
              <a:rPr lang="en-US" sz="2000" kern="0" dirty="0"/>
              <a:t>&lt;/html&gt;</a:t>
            </a:r>
          </a:p>
        </p:txBody>
      </p:sp>
      <p:pic>
        <p:nvPicPr>
          <p:cNvPr id="5" name="Picture 4"/>
          <p:cNvPicPr>
            <a:picLocks noChangeAspect="1"/>
          </p:cNvPicPr>
          <p:nvPr/>
        </p:nvPicPr>
        <p:blipFill>
          <a:blip r:embed="rId2"/>
          <a:stretch>
            <a:fillRect/>
          </a:stretch>
        </p:blipFill>
        <p:spPr>
          <a:xfrm>
            <a:off x="7812741" y="4102950"/>
            <a:ext cx="4596584" cy="23068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7" name="Straight Connector 6"/>
          <p:cNvCxnSpPr/>
          <p:nvPr/>
        </p:nvCxnSpPr>
        <p:spPr bwMode="auto">
          <a:xfrm>
            <a:off x="1342156" y="5793271"/>
            <a:ext cx="0" cy="356553"/>
          </a:xfrm>
          <a:prstGeom prst="line">
            <a:avLst/>
          </a:prstGeom>
          <a:noFill/>
          <a:ln w="12700"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a:off x="3307976" y="2444804"/>
            <a:ext cx="0" cy="3705020"/>
          </a:xfrm>
          <a:prstGeom prst="line">
            <a:avLst/>
          </a:prstGeom>
          <a:noFill/>
          <a:ln w="12700"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1342156" y="6149824"/>
            <a:ext cx="1965820" cy="0"/>
          </a:xfrm>
          <a:prstGeom prst="line">
            <a:avLst/>
          </a:prstGeom>
          <a:noFill/>
          <a:ln w="12700" cap="flat" cmpd="sng" algn="ctr">
            <a:solidFill>
              <a:schemeClr val="tx1"/>
            </a:solidFill>
            <a:prstDash val="solid"/>
            <a:round/>
            <a:headEnd type="none" w="med" len="med"/>
            <a:tailEnd type="none" w="med" len="med"/>
          </a:ln>
          <a:effectLst/>
        </p:spPr>
      </p:cxnSp>
      <p:cxnSp>
        <p:nvCxnSpPr>
          <p:cNvPr id="10" name="Straight Arrow Connector 9"/>
          <p:cNvCxnSpPr/>
          <p:nvPr/>
        </p:nvCxnSpPr>
        <p:spPr bwMode="auto">
          <a:xfrm>
            <a:off x="3307976" y="2444804"/>
            <a:ext cx="475132" cy="4632"/>
          </a:xfrm>
          <a:prstGeom prst="straightConnector1">
            <a:avLst/>
          </a:prstGeom>
          <a:noFill/>
          <a:ln w="12700" cap="flat" cmpd="sng" algn="ctr">
            <a:solidFill>
              <a:schemeClr val="tx1"/>
            </a:solidFill>
            <a:prstDash val="solid"/>
            <a:round/>
            <a:headEnd type="none" w="med" len="med"/>
            <a:tailEnd type="triangle"/>
          </a:ln>
          <a:effectLst/>
        </p:spPr>
      </p:cxnSp>
      <p:sp>
        <p:nvSpPr>
          <p:cNvPr id="11" name="TextBox 10"/>
          <p:cNvSpPr txBox="1"/>
          <p:nvPr/>
        </p:nvSpPr>
        <p:spPr>
          <a:xfrm>
            <a:off x="772118" y="1044849"/>
            <a:ext cx="10766739" cy="400110"/>
          </a:xfrm>
          <a:prstGeom prst="rect">
            <a:avLst/>
          </a:prstGeom>
          <a:noFill/>
        </p:spPr>
        <p:txBody>
          <a:bodyPr wrap="square" rtlCol="0">
            <a:spAutoFit/>
          </a:bodyPr>
          <a:lstStyle/>
          <a:p>
            <a:r>
              <a:rPr lang="en-GB" sz="2000" dirty="0" smtClean="0"/>
              <a:t>The space is divided into number of columns as mentioned by </a:t>
            </a:r>
            <a:r>
              <a:rPr lang="en-GB" sz="2000" b="1" dirty="0" smtClean="0"/>
              <a:t>column-count</a:t>
            </a:r>
            <a:r>
              <a:rPr lang="en-GB" sz="2000" dirty="0" smtClean="0"/>
              <a:t> property.</a:t>
            </a:r>
            <a:endParaRPr lang="en-IN" sz="2000" dirty="0"/>
          </a:p>
        </p:txBody>
      </p:sp>
    </p:spTree>
    <p:extLst>
      <p:ext uri="{BB962C8B-B14F-4D97-AF65-F5344CB8AC3E}">
        <p14:creationId xmlns:p14="http://schemas.microsoft.com/office/powerpoint/2010/main" xmlns="" val="3209357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2" y="393702"/>
            <a:ext cx="2224968" cy="426142"/>
          </a:xfrm>
        </p:spPr>
        <p:txBody>
          <a:bodyPr/>
          <a:lstStyle/>
          <a:p>
            <a:r>
              <a:rPr lang="en-US" dirty="0"/>
              <a:t>Column-gap</a:t>
            </a:r>
          </a:p>
        </p:txBody>
      </p:sp>
      <p:sp>
        <p:nvSpPr>
          <p:cNvPr id="3" name="Content Placeholder 2"/>
          <p:cNvSpPr>
            <a:spLocks noGrp="1"/>
          </p:cNvSpPr>
          <p:nvPr>
            <p:ph idx="1"/>
          </p:nvPr>
        </p:nvSpPr>
        <p:spPr>
          <a:xfrm>
            <a:off x="914400" y="1143000"/>
            <a:ext cx="2138082" cy="2198679"/>
          </a:xfrm>
        </p:spPr>
        <p:txBody>
          <a:bodyPr/>
          <a:lstStyle/>
          <a:p>
            <a:pPr marL="0" indent="0">
              <a:buNone/>
            </a:pPr>
            <a:r>
              <a:rPr lang="en-US" sz="1800" dirty="0"/>
              <a:t>&lt;style&gt;</a:t>
            </a:r>
          </a:p>
          <a:p>
            <a:pPr marL="0" indent="0">
              <a:buNone/>
            </a:pPr>
            <a:r>
              <a:rPr lang="en-US" sz="1800" dirty="0"/>
              <a:t>.newspaper {</a:t>
            </a:r>
          </a:p>
          <a:p>
            <a:pPr marL="0" indent="0">
              <a:buNone/>
            </a:pPr>
            <a:r>
              <a:rPr lang="en-US" sz="1800" dirty="0"/>
              <a:t>  column-count: 3;</a:t>
            </a:r>
          </a:p>
          <a:p>
            <a:pPr marL="0" indent="0">
              <a:buNone/>
            </a:pPr>
            <a:r>
              <a:rPr lang="en-US" sz="1800" dirty="0"/>
              <a:t>  </a:t>
            </a:r>
            <a:r>
              <a:rPr lang="en-US" sz="1800" dirty="0">
                <a:solidFill>
                  <a:srgbClr val="FF0000"/>
                </a:solidFill>
              </a:rPr>
              <a:t>column-gap: 5px;</a:t>
            </a:r>
          </a:p>
          <a:p>
            <a:pPr marL="0" indent="0">
              <a:buNone/>
            </a:pPr>
            <a:r>
              <a:rPr lang="en-US" sz="1800" dirty="0"/>
              <a:t>}</a:t>
            </a:r>
          </a:p>
          <a:p>
            <a:pPr marL="0" indent="0">
              <a:buNone/>
            </a:pPr>
            <a:r>
              <a:rPr lang="en-US" sz="1800" dirty="0"/>
              <a:t>&lt;/style&gt;</a:t>
            </a:r>
          </a:p>
        </p:txBody>
      </p:sp>
      <p:pic>
        <p:nvPicPr>
          <p:cNvPr id="4" name="Picture 3"/>
          <p:cNvPicPr>
            <a:picLocks noChangeAspect="1"/>
          </p:cNvPicPr>
          <p:nvPr/>
        </p:nvPicPr>
        <p:blipFill>
          <a:blip r:embed="rId2"/>
          <a:stretch>
            <a:fillRect/>
          </a:stretch>
        </p:blipFill>
        <p:spPr>
          <a:xfrm>
            <a:off x="717456" y="3991963"/>
            <a:ext cx="5237127" cy="18671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ontent Placeholder 2"/>
          <p:cNvSpPr txBox="1">
            <a:spLocks/>
          </p:cNvSpPr>
          <p:nvPr/>
        </p:nvSpPr>
        <p:spPr bwMode="auto">
          <a:xfrm>
            <a:off x="6902823" y="1142999"/>
            <a:ext cx="2138082" cy="2198679"/>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lvl1pPr marL="152400" indent="-152400" algn="l" rtl="0" eaLnBrk="1" fontAlgn="base" hangingPunct="1">
              <a:lnSpc>
                <a:spcPct val="75000"/>
              </a:lnSpc>
              <a:spcBef>
                <a:spcPct val="65000"/>
              </a:spcBef>
              <a:spcAft>
                <a:spcPct val="0"/>
              </a:spcAft>
              <a:buSzPct val="100000"/>
              <a:buFont typeface="Arial" charset="0"/>
              <a:buChar char="•"/>
              <a:defRPr sz="2400" b="0">
                <a:solidFill>
                  <a:schemeClr val="tx1"/>
                </a:solidFill>
                <a:latin typeface="+mn-lt"/>
                <a:ea typeface="+mn-ea"/>
                <a:cs typeface="+mn-cs"/>
              </a:defRPr>
            </a:lvl1pPr>
            <a:lvl2pPr marL="514350" indent="-142875" algn="l" rtl="0" eaLnBrk="1" fontAlgn="base" hangingPunct="1">
              <a:lnSpc>
                <a:spcPct val="85000"/>
              </a:lnSpc>
              <a:spcBef>
                <a:spcPct val="40000"/>
              </a:spcBef>
              <a:spcAft>
                <a:spcPct val="0"/>
              </a:spcAft>
              <a:buSzPct val="100000"/>
              <a:buFont typeface="Courier New" pitchFamily="49" charset="0"/>
              <a:buChar char="o"/>
              <a:defRPr sz="2400" b="0">
                <a:solidFill>
                  <a:schemeClr val="tx1"/>
                </a:solidFill>
                <a:latin typeface="+mn-lt"/>
              </a:defRPr>
            </a:lvl2pPr>
            <a:lvl3pPr marL="942975" indent="-257175" algn="l" rtl="0" eaLnBrk="1" fontAlgn="base" hangingPunct="1">
              <a:lnSpc>
                <a:spcPct val="85000"/>
              </a:lnSpc>
              <a:spcBef>
                <a:spcPct val="40000"/>
              </a:spcBef>
              <a:spcAft>
                <a:spcPct val="0"/>
              </a:spcAft>
              <a:buSzPct val="100000"/>
              <a:buFont typeface="Wingdings" pitchFamily="2" charset="2"/>
              <a:buChar char="Ø"/>
              <a:defRPr sz="2400" b="0">
                <a:solidFill>
                  <a:schemeClr val="tx1"/>
                </a:solidFill>
                <a:latin typeface="+mn-lt"/>
              </a:defRPr>
            </a:lvl3pPr>
            <a:lvl4pPr marL="1285875" indent="-257175" algn="l" rtl="0" eaLnBrk="1" fontAlgn="base" hangingPunct="1">
              <a:spcBef>
                <a:spcPct val="20000"/>
              </a:spcBef>
              <a:spcAft>
                <a:spcPct val="0"/>
              </a:spcAft>
              <a:buChar char="–"/>
              <a:defRPr sz="1800" b="0">
                <a:solidFill>
                  <a:schemeClr val="tx1"/>
                </a:solidFill>
                <a:latin typeface="Times New Roman" charset="0"/>
              </a:defRPr>
            </a:lvl4pPr>
            <a:lvl5pPr marL="1628775" indent="-257175" algn="l" rtl="0" eaLnBrk="1" fontAlgn="base" hangingPunct="1">
              <a:spcBef>
                <a:spcPct val="20000"/>
              </a:spcBef>
              <a:spcAft>
                <a:spcPct val="0"/>
              </a:spcAft>
              <a:buChar char="»"/>
              <a:defRPr sz="1800" b="0">
                <a:solidFill>
                  <a:schemeClr val="tx1"/>
                </a:solidFill>
                <a:latin typeface="Times New Roman" charset="0"/>
              </a:defRPr>
            </a:lvl5pPr>
            <a:lvl6pPr marL="1971675" indent="-257175" algn="l" rtl="0" eaLnBrk="1" fontAlgn="base" hangingPunct="1">
              <a:spcBef>
                <a:spcPct val="20000"/>
              </a:spcBef>
              <a:spcAft>
                <a:spcPct val="0"/>
              </a:spcAft>
              <a:buChar char="»"/>
              <a:defRPr sz="1500">
                <a:solidFill>
                  <a:schemeClr val="tx1"/>
                </a:solidFill>
                <a:latin typeface="Times New Roman" charset="0"/>
              </a:defRPr>
            </a:lvl6pPr>
            <a:lvl7pPr marL="2314575" indent="-257175" algn="l" rtl="0" eaLnBrk="1" fontAlgn="base" hangingPunct="1">
              <a:spcBef>
                <a:spcPct val="20000"/>
              </a:spcBef>
              <a:spcAft>
                <a:spcPct val="0"/>
              </a:spcAft>
              <a:buChar char="»"/>
              <a:defRPr sz="1500">
                <a:solidFill>
                  <a:schemeClr val="tx1"/>
                </a:solidFill>
                <a:latin typeface="Times New Roman" charset="0"/>
              </a:defRPr>
            </a:lvl7pPr>
            <a:lvl8pPr marL="2657475" indent="-257175" algn="l" rtl="0" eaLnBrk="1" fontAlgn="base" hangingPunct="1">
              <a:spcBef>
                <a:spcPct val="20000"/>
              </a:spcBef>
              <a:spcAft>
                <a:spcPct val="0"/>
              </a:spcAft>
              <a:buChar char="»"/>
              <a:defRPr sz="1500">
                <a:solidFill>
                  <a:schemeClr val="tx1"/>
                </a:solidFill>
                <a:latin typeface="Times New Roman" charset="0"/>
              </a:defRPr>
            </a:lvl8pPr>
            <a:lvl9pPr marL="3000375" indent="-257175" algn="l" rtl="0" eaLnBrk="1" fontAlgn="base" hangingPunct="1">
              <a:spcBef>
                <a:spcPct val="20000"/>
              </a:spcBef>
              <a:spcAft>
                <a:spcPct val="0"/>
              </a:spcAft>
              <a:buChar char="»"/>
              <a:defRPr sz="1500">
                <a:solidFill>
                  <a:schemeClr val="tx1"/>
                </a:solidFill>
                <a:latin typeface="Times New Roman" charset="0"/>
              </a:defRPr>
            </a:lvl9pPr>
          </a:lstStyle>
          <a:p>
            <a:pPr marL="0" indent="0">
              <a:buNone/>
            </a:pPr>
            <a:r>
              <a:rPr lang="en-US" sz="1800" kern="0" dirty="0"/>
              <a:t>&lt;style&gt;</a:t>
            </a:r>
          </a:p>
          <a:p>
            <a:pPr marL="0" indent="0">
              <a:buNone/>
            </a:pPr>
            <a:r>
              <a:rPr lang="en-US" sz="1800" kern="0" dirty="0"/>
              <a:t>.newspaper {</a:t>
            </a:r>
          </a:p>
          <a:p>
            <a:pPr marL="0" indent="0">
              <a:buNone/>
            </a:pPr>
            <a:r>
              <a:rPr lang="en-US" sz="1800" kern="0" dirty="0"/>
              <a:t>  column-count: 3;</a:t>
            </a:r>
          </a:p>
          <a:p>
            <a:pPr marL="0" indent="0">
              <a:buNone/>
            </a:pPr>
            <a:r>
              <a:rPr lang="en-US" sz="1800" kern="0" dirty="0"/>
              <a:t>  </a:t>
            </a:r>
            <a:r>
              <a:rPr lang="en-US" sz="1800" kern="0" dirty="0">
                <a:solidFill>
                  <a:srgbClr val="FF0000"/>
                </a:solidFill>
              </a:rPr>
              <a:t>column-gap: 30px;</a:t>
            </a:r>
          </a:p>
          <a:p>
            <a:pPr marL="0" indent="0">
              <a:buNone/>
            </a:pPr>
            <a:r>
              <a:rPr lang="en-US" sz="1800" kern="0" dirty="0"/>
              <a:t>}</a:t>
            </a:r>
          </a:p>
          <a:p>
            <a:pPr marL="0" indent="0">
              <a:buNone/>
            </a:pPr>
            <a:r>
              <a:rPr lang="en-US" sz="1800" kern="0" dirty="0"/>
              <a:t>&lt;/style&gt;</a:t>
            </a:r>
          </a:p>
        </p:txBody>
      </p:sp>
      <p:pic>
        <p:nvPicPr>
          <p:cNvPr id="6" name="Picture 5"/>
          <p:cNvPicPr>
            <a:picLocks noChangeAspect="1"/>
          </p:cNvPicPr>
          <p:nvPr/>
        </p:nvPicPr>
        <p:blipFill>
          <a:blip r:embed="rId3"/>
          <a:stretch>
            <a:fillRect/>
          </a:stretch>
        </p:blipFill>
        <p:spPr>
          <a:xfrm>
            <a:off x="6348472" y="4011017"/>
            <a:ext cx="5384866" cy="18481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8" name="Straight Connector 7"/>
          <p:cNvCxnSpPr/>
          <p:nvPr/>
        </p:nvCxnSpPr>
        <p:spPr bwMode="auto">
          <a:xfrm>
            <a:off x="6151527" y="1142999"/>
            <a:ext cx="0" cy="4716126"/>
          </a:xfrm>
          <a:prstGeom prst="line">
            <a:avLst/>
          </a:prstGeom>
          <a:noFill/>
          <a:ln w="2857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xmlns="" val="163551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5639364" cy="479747"/>
          </a:xfrm>
        </p:spPr>
        <p:txBody>
          <a:bodyPr/>
          <a:lstStyle/>
          <a:p>
            <a:r>
              <a:rPr lang="en-US" sz="3200" dirty="0"/>
              <a:t>Cascading Style Sheet(CSS)</a:t>
            </a:r>
          </a:p>
        </p:txBody>
      </p:sp>
      <p:sp>
        <p:nvSpPr>
          <p:cNvPr id="3" name="Content Placeholder 2"/>
          <p:cNvSpPr>
            <a:spLocks noGrp="1"/>
          </p:cNvSpPr>
          <p:nvPr>
            <p:ph idx="1"/>
          </p:nvPr>
        </p:nvSpPr>
        <p:spPr>
          <a:xfrm>
            <a:off x="1676400" y="1143000"/>
            <a:ext cx="8915400" cy="3422176"/>
          </a:xfrm>
        </p:spPr>
        <p:txBody>
          <a:bodyPr>
            <a:noAutofit/>
          </a:bodyPr>
          <a:lstStyle/>
          <a:p>
            <a:pPr marL="0" indent="0">
              <a:buNone/>
            </a:pPr>
            <a:r>
              <a:rPr lang="en-US" b="1" dirty="0">
                <a:solidFill>
                  <a:srgbClr val="0070C0"/>
                </a:solidFill>
                <a:latin typeface="+mj-lt"/>
              </a:rPr>
              <a:t>Inline CSS :</a:t>
            </a:r>
          </a:p>
          <a:p>
            <a:pPr marL="0" indent="0">
              <a:buNone/>
            </a:pPr>
            <a:r>
              <a:rPr lang="en-US" sz="1800" b="1" dirty="0">
                <a:latin typeface="+mj-lt"/>
              </a:rPr>
              <a:t>&lt;!DOCTYPE html&gt;</a:t>
            </a:r>
          </a:p>
          <a:p>
            <a:pPr marL="0" indent="0">
              <a:buNone/>
            </a:pPr>
            <a:r>
              <a:rPr lang="en-US" sz="1800" b="1" dirty="0">
                <a:latin typeface="+mj-lt"/>
              </a:rPr>
              <a:t>&lt;html&gt;</a:t>
            </a:r>
          </a:p>
          <a:p>
            <a:pPr marL="0" indent="0">
              <a:buNone/>
            </a:pPr>
            <a:r>
              <a:rPr lang="en-US" sz="1800" b="1" dirty="0">
                <a:latin typeface="+mj-lt"/>
              </a:rPr>
              <a:t>    &lt;head&gt;         &lt;title&gt;Inline CSS&lt;/title&gt;       &lt;/head&gt;</a:t>
            </a:r>
          </a:p>
          <a:p>
            <a:pPr marL="0" indent="0">
              <a:buNone/>
            </a:pPr>
            <a:r>
              <a:rPr lang="en-US" sz="1800" b="1" dirty="0">
                <a:latin typeface="+mj-lt"/>
              </a:rPr>
              <a:t>      </a:t>
            </a:r>
          </a:p>
          <a:p>
            <a:pPr marL="0" indent="0">
              <a:buNone/>
            </a:pPr>
            <a:r>
              <a:rPr lang="en-US" sz="1800" b="1" dirty="0">
                <a:latin typeface="+mj-lt"/>
              </a:rPr>
              <a:t>    &lt;body&gt;</a:t>
            </a:r>
          </a:p>
          <a:p>
            <a:pPr marL="0" indent="0">
              <a:buNone/>
            </a:pPr>
            <a:r>
              <a:rPr lang="en-US" sz="2000" b="1" dirty="0">
                <a:latin typeface="+mj-lt"/>
              </a:rPr>
              <a:t>        </a:t>
            </a:r>
            <a:r>
              <a:rPr lang="en-US" sz="2000" b="1" dirty="0">
                <a:solidFill>
                  <a:srgbClr val="C00000"/>
                </a:solidFill>
                <a:latin typeface="+mj-lt"/>
              </a:rPr>
              <a:t>&lt;p style = "color:#009900; font-size:50px; </a:t>
            </a:r>
            <a:r>
              <a:rPr lang="en-US" sz="2000" b="1" dirty="0" err="1">
                <a:solidFill>
                  <a:srgbClr val="C00000"/>
                </a:solidFill>
                <a:latin typeface="+mj-lt"/>
              </a:rPr>
              <a:t>font-style:italic</a:t>
            </a:r>
            <a:r>
              <a:rPr lang="en-US" sz="2000" b="1" dirty="0">
                <a:solidFill>
                  <a:srgbClr val="C00000"/>
                </a:solidFill>
                <a:latin typeface="+mj-lt"/>
              </a:rPr>
              <a:t>; </a:t>
            </a:r>
            <a:r>
              <a:rPr lang="en-US" sz="2000" b="1" dirty="0" err="1">
                <a:solidFill>
                  <a:srgbClr val="C00000"/>
                </a:solidFill>
                <a:latin typeface="+mj-lt"/>
              </a:rPr>
              <a:t>text-align:center</a:t>
            </a:r>
            <a:r>
              <a:rPr lang="en-US" sz="2000" b="1" dirty="0">
                <a:solidFill>
                  <a:srgbClr val="C00000"/>
                </a:solidFill>
                <a:latin typeface="+mj-lt"/>
              </a:rPr>
              <a:t>;"&gt;</a:t>
            </a:r>
          </a:p>
          <a:p>
            <a:pPr marL="0" indent="0">
              <a:buNone/>
            </a:pPr>
            <a:r>
              <a:rPr lang="en-US" sz="2000" b="1" dirty="0">
                <a:solidFill>
                  <a:srgbClr val="C00000"/>
                </a:solidFill>
                <a:latin typeface="+mj-lt"/>
              </a:rPr>
              <a:t>            Web Technology</a:t>
            </a:r>
          </a:p>
          <a:p>
            <a:pPr marL="0" indent="0">
              <a:buNone/>
            </a:pPr>
            <a:r>
              <a:rPr lang="en-US" sz="2000" b="1" dirty="0">
                <a:solidFill>
                  <a:srgbClr val="C00000"/>
                </a:solidFill>
                <a:latin typeface="+mj-lt"/>
              </a:rPr>
              <a:t>        &lt;/p&gt;</a:t>
            </a:r>
          </a:p>
          <a:p>
            <a:pPr marL="0" indent="0">
              <a:buNone/>
            </a:pPr>
            <a:r>
              <a:rPr lang="en-US" sz="1800" b="1" dirty="0">
                <a:latin typeface="+mj-lt"/>
              </a:rPr>
              <a:t>      &lt;/body&gt;</a:t>
            </a:r>
          </a:p>
          <a:p>
            <a:pPr marL="0" indent="0">
              <a:buNone/>
            </a:pPr>
            <a:r>
              <a:rPr lang="en-US" sz="1800" b="1" dirty="0">
                <a:latin typeface="+mj-lt"/>
              </a:rPr>
              <a:t>&lt;/html&gt;  </a:t>
            </a:r>
          </a:p>
        </p:txBody>
      </p:sp>
      <p:pic>
        <p:nvPicPr>
          <p:cNvPr id="10" name="Picture 9">
            <a:extLst>
              <a:ext uri="{FF2B5EF4-FFF2-40B4-BE49-F238E27FC236}">
                <a16:creationId xmlns="" xmlns:a16="http://schemas.microsoft.com/office/drawing/2014/main" id="{D63D26D0-9858-331B-3EAE-45F9BE8D7705}"/>
              </a:ext>
            </a:extLst>
          </p:cNvPr>
          <p:cNvPicPr>
            <a:picLocks noChangeAspect="1"/>
          </p:cNvPicPr>
          <p:nvPr/>
        </p:nvPicPr>
        <p:blipFill>
          <a:blip r:embed="rId2"/>
          <a:stretch>
            <a:fillRect/>
          </a:stretch>
        </p:blipFill>
        <p:spPr>
          <a:xfrm>
            <a:off x="6134100" y="4267201"/>
            <a:ext cx="3934374" cy="1171739"/>
          </a:xfrm>
          <a:prstGeom prst="rect">
            <a:avLst/>
          </a:prstGeom>
          <a:ln>
            <a:solidFill>
              <a:schemeClr val="tx1"/>
            </a:solidFill>
          </a:ln>
        </p:spPr>
      </p:pic>
    </p:spTree>
    <p:extLst>
      <p:ext uri="{BB962C8B-B14F-4D97-AF65-F5344CB8AC3E}">
        <p14:creationId xmlns:p14="http://schemas.microsoft.com/office/powerpoint/2010/main" xmlns="" val="20109043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2" y="393702"/>
            <a:ext cx="2502288" cy="426142"/>
          </a:xfrm>
        </p:spPr>
        <p:txBody>
          <a:bodyPr/>
          <a:lstStyle/>
          <a:p>
            <a:r>
              <a:rPr lang="en-US" dirty="0"/>
              <a:t>Column width</a:t>
            </a:r>
          </a:p>
        </p:txBody>
      </p:sp>
      <p:sp>
        <p:nvSpPr>
          <p:cNvPr id="3" name="Content Placeholder 2"/>
          <p:cNvSpPr>
            <a:spLocks noGrp="1"/>
          </p:cNvSpPr>
          <p:nvPr>
            <p:ph idx="1"/>
          </p:nvPr>
        </p:nvSpPr>
        <p:spPr>
          <a:xfrm>
            <a:off x="914400" y="2393571"/>
            <a:ext cx="10464800" cy="1880258"/>
          </a:xfrm>
        </p:spPr>
        <p:txBody>
          <a:bodyPr/>
          <a:lstStyle/>
          <a:p>
            <a:pPr marL="0" indent="0">
              <a:buNone/>
            </a:pPr>
            <a:r>
              <a:rPr lang="en-US" dirty="0"/>
              <a:t>&lt;style&gt; </a:t>
            </a:r>
          </a:p>
          <a:p>
            <a:pPr marL="0" indent="0">
              <a:buNone/>
            </a:pPr>
            <a:r>
              <a:rPr lang="en-US" dirty="0"/>
              <a:t>.newspaper {</a:t>
            </a:r>
          </a:p>
          <a:p>
            <a:pPr marL="0" indent="0">
              <a:buNone/>
            </a:pPr>
            <a:r>
              <a:rPr lang="en-US" dirty="0"/>
              <a:t>  column-width: 100px;</a:t>
            </a:r>
          </a:p>
          <a:p>
            <a:pPr marL="0" indent="0">
              <a:buNone/>
            </a:pPr>
            <a:r>
              <a:rPr lang="en-US" dirty="0"/>
              <a:t>}</a:t>
            </a:r>
          </a:p>
        </p:txBody>
      </p:sp>
      <p:pic>
        <p:nvPicPr>
          <p:cNvPr id="4" name="Picture 3"/>
          <p:cNvPicPr>
            <a:picLocks noChangeAspect="1"/>
          </p:cNvPicPr>
          <p:nvPr/>
        </p:nvPicPr>
        <p:blipFill>
          <a:blip r:embed="rId2"/>
          <a:stretch>
            <a:fillRect/>
          </a:stretch>
        </p:blipFill>
        <p:spPr>
          <a:xfrm>
            <a:off x="5120106" y="2363148"/>
            <a:ext cx="6039693" cy="17528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42276303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914400" y="1143000"/>
            <a:ext cx="10464800" cy="2747419"/>
          </a:xfrm>
        </p:spPr>
        <p:txBody>
          <a:bodyPr/>
          <a:lstStyle/>
          <a:p>
            <a:pPr marL="0" indent="0" algn="just">
              <a:lnSpc>
                <a:spcPct val="150000"/>
              </a:lnSpc>
              <a:spcBef>
                <a:spcPts val="20"/>
              </a:spcBef>
              <a:buNone/>
            </a:pPr>
            <a:r>
              <a:rPr lang="en-US" dirty="0" smtClean="0"/>
              <a:t>The following topics </a:t>
            </a:r>
            <a:r>
              <a:rPr lang="en-US" dirty="0" err="1" smtClean="0"/>
              <a:t>ppt</a:t>
            </a:r>
            <a:r>
              <a:rPr lang="en-US" dirty="0" smtClean="0"/>
              <a:t> will be sent in updated </a:t>
            </a:r>
            <a:r>
              <a:rPr lang="en-US" dirty="0" err="1" smtClean="0"/>
              <a:t>ppt</a:t>
            </a:r>
            <a:r>
              <a:rPr lang="en-US" dirty="0" smtClean="0"/>
              <a:t>----</a:t>
            </a:r>
          </a:p>
          <a:p>
            <a:pPr marL="0" indent="0" algn="just">
              <a:lnSpc>
                <a:spcPct val="150000"/>
              </a:lnSpc>
              <a:spcBef>
                <a:spcPts val="20"/>
              </a:spcBef>
              <a:buNone/>
            </a:pPr>
            <a:endParaRPr lang="en-US" dirty="0" smtClean="0"/>
          </a:p>
          <a:p>
            <a:pPr algn="just">
              <a:lnSpc>
                <a:spcPct val="150000"/>
              </a:lnSpc>
              <a:spcBef>
                <a:spcPts val="20"/>
              </a:spcBef>
            </a:pPr>
            <a:r>
              <a:rPr lang="en-US" dirty="0" smtClean="0"/>
              <a:t>Approaches </a:t>
            </a:r>
            <a:r>
              <a:rPr lang="en-US" dirty="0"/>
              <a:t>to CSS Layout, Responsive Design, CSS Frameworks</a:t>
            </a:r>
            <a:endParaRPr lang="en-IN" dirty="0"/>
          </a:p>
          <a:p>
            <a:pPr algn="just"/>
            <a:r>
              <a:rPr lang="en-US" b="1" dirty="0">
                <a:solidFill>
                  <a:srgbClr val="FF0000"/>
                </a:solidFill>
              </a:rPr>
              <a:t>XML: </a:t>
            </a:r>
            <a:r>
              <a:rPr lang="en-US" dirty="0"/>
              <a:t>Basics, demonstration of applications using XML</a:t>
            </a:r>
            <a:endParaRPr lang="en-IN" dirty="0"/>
          </a:p>
          <a:p>
            <a:pPr marL="0" indent="0">
              <a:buNone/>
            </a:pPr>
            <a:endParaRPr lang="en-IN" dirty="0"/>
          </a:p>
        </p:txBody>
      </p:sp>
    </p:spTree>
    <p:extLst>
      <p:ext uri="{BB962C8B-B14F-4D97-AF65-F5344CB8AC3E}">
        <p14:creationId xmlns:p14="http://schemas.microsoft.com/office/powerpoint/2010/main" xmlns="" val="18745346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2" y="393702"/>
            <a:ext cx="4762522" cy="426142"/>
          </a:xfrm>
        </p:spPr>
        <p:txBody>
          <a:bodyPr/>
          <a:lstStyle/>
          <a:p>
            <a:r>
              <a:rPr lang="en-US" dirty="0"/>
              <a:t>Approaches to CSS </a:t>
            </a:r>
            <a:r>
              <a:rPr lang="en-US" dirty="0" smtClean="0"/>
              <a:t>Layout</a:t>
            </a:r>
            <a:endParaRPr lang="en-IN" dirty="0"/>
          </a:p>
        </p:txBody>
      </p:sp>
      <p:sp>
        <p:nvSpPr>
          <p:cNvPr id="3" name="Content Placeholder 2"/>
          <p:cNvSpPr>
            <a:spLocks noGrp="1"/>
          </p:cNvSpPr>
          <p:nvPr>
            <p:ph idx="1"/>
          </p:nvPr>
        </p:nvSpPr>
        <p:spPr>
          <a:xfrm>
            <a:off x="914400" y="1143000"/>
            <a:ext cx="10882648" cy="4335546"/>
          </a:xfrm>
        </p:spPr>
        <p:txBody>
          <a:bodyPr/>
          <a:lstStyle/>
          <a:p>
            <a:pPr>
              <a:lnSpc>
                <a:spcPct val="100000"/>
              </a:lnSpc>
            </a:pPr>
            <a:r>
              <a:rPr lang="en-US" dirty="0"/>
              <a:t>T</a:t>
            </a:r>
            <a:r>
              <a:rPr lang="en-US" dirty="0" smtClean="0"/>
              <a:t>he </a:t>
            </a:r>
            <a:r>
              <a:rPr lang="en-US" dirty="0"/>
              <a:t>size of the screen used to view the page can </a:t>
            </a:r>
            <a:r>
              <a:rPr lang="en-US" dirty="0" smtClean="0"/>
              <a:t>vary</a:t>
            </a:r>
          </a:p>
          <a:p>
            <a:pPr>
              <a:lnSpc>
                <a:spcPct val="100000"/>
              </a:lnSpc>
            </a:pPr>
            <a:r>
              <a:rPr lang="en-US" dirty="0" smtClean="0"/>
              <a:t>Like some </a:t>
            </a:r>
            <a:r>
              <a:rPr lang="en-US" dirty="0"/>
              <a:t>users will visit a </a:t>
            </a:r>
            <a:r>
              <a:rPr lang="en-US" dirty="0" smtClean="0"/>
              <a:t>website </a:t>
            </a:r>
            <a:r>
              <a:rPr lang="en-US" dirty="0"/>
              <a:t>on a 21-inch wide </a:t>
            </a:r>
            <a:r>
              <a:rPr lang="en-US" dirty="0" smtClean="0"/>
              <a:t>screen, while few others on 120 inches screen. </a:t>
            </a:r>
          </a:p>
          <a:p>
            <a:pPr>
              <a:lnSpc>
                <a:spcPct val="100000"/>
              </a:lnSpc>
            </a:pPr>
            <a:r>
              <a:rPr lang="en-US" dirty="0" smtClean="0"/>
              <a:t>Users </a:t>
            </a:r>
            <a:r>
              <a:rPr lang="en-US" dirty="0"/>
              <a:t>with the large monitor might expect a site to take advantage of the extra size; users with the small monitor will expect the site to scale to the smaller size and still be </a:t>
            </a:r>
            <a:r>
              <a:rPr lang="en-US" dirty="0" smtClean="0"/>
              <a:t>usable (clear). </a:t>
            </a:r>
            <a:endParaRPr lang="en-IN" dirty="0"/>
          </a:p>
          <a:p>
            <a:pPr>
              <a:lnSpc>
                <a:spcPct val="100000"/>
              </a:lnSpc>
            </a:pPr>
            <a:r>
              <a:rPr lang="en-US" dirty="0" smtClean="0"/>
              <a:t>This problem can be dealt in two </a:t>
            </a:r>
            <a:r>
              <a:rPr lang="en-US" dirty="0"/>
              <a:t>basic </a:t>
            </a:r>
            <a:r>
              <a:rPr lang="en-US" dirty="0" smtClean="0"/>
              <a:t>ways </a:t>
            </a:r>
            <a:r>
              <a:rPr lang="en-US" dirty="0"/>
              <a:t>- </a:t>
            </a:r>
            <a:r>
              <a:rPr lang="en-US" b="1" dirty="0"/>
              <a:t>Fixed Layout and Liquid Layout.</a:t>
            </a:r>
            <a:endParaRPr lang="en-IN" dirty="0"/>
          </a:p>
          <a:p>
            <a:pPr>
              <a:lnSpc>
                <a:spcPct val="100000"/>
              </a:lnSpc>
            </a:pPr>
            <a:endParaRPr lang="en-IN" dirty="0"/>
          </a:p>
        </p:txBody>
      </p:sp>
    </p:spTree>
    <p:extLst>
      <p:ext uri="{BB962C8B-B14F-4D97-AF65-F5344CB8AC3E}">
        <p14:creationId xmlns:p14="http://schemas.microsoft.com/office/powerpoint/2010/main" xmlns="" val="24337768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2" y="393702"/>
            <a:ext cx="2346796" cy="426142"/>
          </a:xfrm>
        </p:spPr>
        <p:txBody>
          <a:bodyPr/>
          <a:lstStyle/>
          <a:p>
            <a:r>
              <a:rPr lang="en-GB" dirty="0" smtClean="0"/>
              <a:t>Fixed Layout</a:t>
            </a:r>
            <a:endParaRPr lang="en-IN" dirty="0"/>
          </a:p>
        </p:txBody>
      </p:sp>
      <p:sp>
        <p:nvSpPr>
          <p:cNvPr id="3" name="Content Placeholder 2"/>
          <p:cNvSpPr>
            <a:spLocks noGrp="1"/>
          </p:cNvSpPr>
          <p:nvPr>
            <p:ph idx="1"/>
          </p:nvPr>
        </p:nvSpPr>
        <p:spPr>
          <a:xfrm>
            <a:off x="180303" y="1143000"/>
            <a:ext cx="7443989" cy="5154769"/>
          </a:xfrm>
        </p:spPr>
        <p:txBody>
          <a:bodyPr/>
          <a:lstStyle/>
          <a:p>
            <a:pPr marL="0" indent="0">
              <a:lnSpc>
                <a:spcPct val="100000"/>
              </a:lnSpc>
              <a:buNone/>
            </a:pPr>
            <a:r>
              <a:rPr lang="en-US" dirty="0" smtClean="0"/>
              <a:t>Ideal width is fixed by the designer.</a:t>
            </a:r>
          </a:p>
          <a:p>
            <a:pPr marL="0" indent="0">
              <a:lnSpc>
                <a:spcPct val="100000"/>
              </a:lnSpc>
              <a:buNone/>
            </a:pPr>
            <a:r>
              <a:rPr lang="en-US" dirty="0" smtClean="0"/>
              <a:t>A common width, that fits normal desktop monitor </a:t>
            </a:r>
            <a:r>
              <a:rPr lang="en-US" dirty="0"/>
              <a:t>(1024 × 768</a:t>
            </a:r>
            <a:r>
              <a:rPr lang="en-US" dirty="0" smtClean="0"/>
              <a:t>), is considered.</a:t>
            </a:r>
          </a:p>
          <a:p>
            <a:pPr marL="0" indent="0">
              <a:lnSpc>
                <a:spcPct val="100000"/>
              </a:lnSpc>
              <a:buNone/>
            </a:pPr>
            <a:r>
              <a:rPr lang="en-US" dirty="0" smtClean="0"/>
              <a:t>This </a:t>
            </a:r>
            <a:r>
              <a:rPr lang="en-US" dirty="0"/>
              <a:t>content may be positioned on the left or the center of the monitor</a:t>
            </a:r>
            <a:r>
              <a:rPr lang="en-US" dirty="0" smtClean="0"/>
              <a:t>.</a:t>
            </a:r>
          </a:p>
          <a:p>
            <a:pPr marL="0" indent="0">
              <a:lnSpc>
                <a:spcPct val="100000"/>
              </a:lnSpc>
              <a:buNone/>
            </a:pPr>
            <a:endParaRPr lang="en-US" dirty="0"/>
          </a:p>
          <a:p>
            <a:pPr marL="0" indent="0">
              <a:buNone/>
            </a:pPr>
            <a:r>
              <a:rPr lang="en-US" dirty="0"/>
              <a:t>The advantage of a fixed layout – </a:t>
            </a:r>
            <a:endParaRPr lang="en-IN" dirty="0"/>
          </a:p>
          <a:p>
            <a:pPr lvl="0"/>
            <a:r>
              <a:rPr lang="en-US" dirty="0"/>
              <a:t>easy to produce </a:t>
            </a:r>
            <a:endParaRPr lang="en-IN" dirty="0"/>
          </a:p>
          <a:p>
            <a:pPr lvl="0"/>
            <a:r>
              <a:rPr lang="en-US" dirty="0"/>
              <a:t>predictable visual result </a:t>
            </a:r>
            <a:endParaRPr lang="en-US" dirty="0" smtClean="0"/>
          </a:p>
          <a:p>
            <a:pPr lvl="0"/>
            <a:r>
              <a:rPr lang="en-US" dirty="0"/>
              <a:t>optimized for typical desktop monitors</a:t>
            </a:r>
            <a:endParaRPr lang="en-IN" dirty="0"/>
          </a:p>
          <a:p>
            <a:pPr marL="0" indent="0">
              <a:lnSpc>
                <a:spcPct val="100000"/>
              </a:lnSpc>
              <a:buNone/>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250806" y="1142999"/>
            <a:ext cx="4698038" cy="5039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30304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914400" y="1143000"/>
            <a:ext cx="10464800" cy="3356816"/>
          </a:xfrm>
        </p:spPr>
        <p:txBody>
          <a:bodyPr/>
          <a:lstStyle/>
          <a:p>
            <a:pPr marL="0" indent="0">
              <a:lnSpc>
                <a:spcPct val="100000"/>
              </a:lnSpc>
              <a:buNone/>
            </a:pPr>
            <a:r>
              <a:rPr lang="en-US" dirty="0"/>
              <a:t>The disadvantage of a fixed layout –</a:t>
            </a:r>
            <a:endParaRPr lang="en-IN" dirty="0"/>
          </a:p>
          <a:p>
            <a:pPr lvl="0">
              <a:lnSpc>
                <a:spcPct val="100000"/>
              </a:lnSpc>
            </a:pPr>
            <a:r>
              <a:rPr lang="en-US" dirty="0"/>
              <a:t>For larger screens, there may be an </a:t>
            </a:r>
            <a:r>
              <a:rPr lang="en-US" dirty="0">
                <a:solidFill>
                  <a:srgbClr val="FF0000"/>
                </a:solidFill>
              </a:rPr>
              <a:t>excessive amount of blank space </a:t>
            </a:r>
            <a:r>
              <a:rPr lang="en-US" dirty="0"/>
              <a:t>to the left and/or right of the content. </a:t>
            </a:r>
            <a:endParaRPr lang="en-IN" dirty="0"/>
          </a:p>
          <a:p>
            <a:pPr lvl="0">
              <a:lnSpc>
                <a:spcPct val="100000"/>
              </a:lnSpc>
            </a:pPr>
            <a:r>
              <a:rPr lang="en-US" dirty="0"/>
              <a:t>When the browser window is less than the fixed width; the user will have to </a:t>
            </a:r>
            <a:r>
              <a:rPr lang="en-US" dirty="0">
                <a:solidFill>
                  <a:srgbClr val="FF0000"/>
                </a:solidFill>
              </a:rPr>
              <a:t>horizontally scroll</a:t>
            </a:r>
            <a:r>
              <a:rPr lang="en-US" dirty="0"/>
              <a:t> to see all the content.</a:t>
            </a:r>
            <a:endParaRPr lang="en-IN" dirty="0"/>
          </a:p>
          <a:p>
            <a:pPr lvl="0">
              <a:lnSpc>
                <a:spcPct val="100000"/>
              </a:lnSpc>
            </a:pPr>
            <a:r>
              <a:rPr lang="en-US" dirty="0"/>
              <a:t>If </a:t>
            </a:r>
            <a:r>
              <a:rPr lang="en-US" dirty="0">
                <a:solidFill>
                  <a:srgbClr val="FF0000"/>
                </a:solidFill>
              </a:rPr>
              <a:t>smaller mobile </a:t>
            </a:r>
            <a:r>
              <a:rPr lang="en-US" dirty="0"/>
              <a:t>devices are used, more horizontal scrolling has to be </a:t>
            </a:r>
            <a:r>
              <a:rPr lang="en-US" dirty="0" smtClean="0"/>
              <a:t>done</a:t>
            </a:r>
            <a:r>
              <a:rPr lang="en-IN" dirty="0"/>
              <a:t>.</a:t>
            </a:r>
          </a:p>
        </p:txBody>
      </p:sp>
    </p:spTree>
    <p:extLst>
      <p:ext uri="{BB962C8B-B14F-4D97-AF65-F5344CB8AC3E}">
        <p14:creationId xmlns:p14="http://schemas.microsoft.com/office/powerpoint/2010/main" xmlns="" val="7607194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3771" y="217714"/>
            <a:ext cx="10464800" cy="5775940"/>
          </a:xfrm>
        </p:spPr>
        <p:txBody>
          <a:bodyPr/>
          <a:lstStyle/>
          <a:p>
            <a:pPr marL="0" indent="0">
              <a:lnSpc>
                <a:spcPct val="100000"/>
              </a:lnSpc>
              <a:spcBef>
                <a:spcPts val="0"/>
              </a:spcBef>
              <a:buNone/>
            </a:pPr>
            <a:r>
              <a:rPr lang="en-GB" sz="1200" dirty="0"/>
              <a:t>&lt;!DOCTYPE html&gt;</a:t>
            </a:r>
          </a:p>
          <a:p>
            <a:pPr marL="0" indent="0">
              <a:lnSpc>
                <a:spcPct val="100000"/>
              </a:lnSpc>
              <a:spcBef>
                <a:spcPts val="0"/>
              </a:spcBef>
              <a:buNone/>
            </a:pPr>
            <a:r>
              <a:rPr lang="en-GB" sz="1200" dirty="0"/>
              <a:t>&lt;head&gt;</a:t>
            </a:r>
          </a:p>
          <a:p>
            <a:pPr marL="0" indent="0">
              <a:lnSpc>
                <a:spcPct val="100000"/>
              </a:lnSpc>
              <a:spcBef>
                <a:spcPts val="0"/>
              </a:spcBef>
              <a:buNone/>
            </a:pPr>
            <a:r>
              <a:rPr lang="en-GB" sz="1200" dirty="0"/>
              <a:t>	&lt;style&gt;</a:t>
            </a:r>
          </a:p>
          <a:p>
            <a:pPr marL="0" indent="0">
              <a:lnSpc>
                <a:spcPct val="100000"/>
              </a:lnSpc>
              <a:spcBef>
                <a:spcPts val="0"/>
              </a:spcBef>
              <a:buNone/>
            </a:pPr>
            <a:r>
              <a:rPr lang="en-GB" sz="1200" dirty="0"/>
              <a:t>		</a:t>
            </a:r>
            <a:r>
              <a:rPr lang="en-GB" sz="1200" b="1" dirty="0" err="1">
                <a:solidFill>
                  <a:srgbClr val="FF0000"/>
                </a:solidFill>
              </a:rPr>
              <a:t>div#left</a:t>
            </a:r>
            <a:r>
              <a:rPr lang="en-GB" sz="1200" b="1" dirty="0">
                <a:solidFill>
                  <a:srgbClr val="FF0000"/>
                </a:solidFill>
              </a:rPr>
              <a:t>{</a:t>
            </a:r>
          </a:p>
          <a:p>
            <a:pPr marL="0" indent="0">
              <a:lnSpc>
                <a:spcPct val="100000"/>
              </a:lnSpc>
              <a:spcBef>
                <a:spcPts val="0"/>
              </a:spcBef>
              <a:buNone/>
            </a:pPr>
            <a:r>
              <a:rPr lang="en-GB" sz="1200" b="1" dirty="0">
                <a:solidFill>
                  <a:srgbClr val="FF0000"/>
                </a:solidFill>
              </a:rPr>
              <a:t>			width: 600px;</a:t>
            </a:r>
          </a:p>
          <a:p>
            <a:pPr marL="0" indent="0">
              <a:lnSpc>
                <a:spcPct val="100000"/>
              </a:lnSpc>
              <a:spcBef>
                <a:spcPts val="0"/>
              </a:spcBef>
              <a:buNone/>
            </a:pPr>
            <a:r>
              <a:rPr lang="en-GB" sz="1200" b="1" dirty="0">
                <a:solidFill>
                  <a:srgbClr val="FF0000"/>
                </a:solidFill>
              </a:rPr>
              <a:t>			float: left;</a:t>
            </a:r>
          </a:p>
          <a:p>
            <a:pPr marL="0" indent="0">
              <a:lnSpc>
                <a:spcPct val="100000"/>
              </a:lnSpc>
              <a:spcBef>
                <a:spcPts val="0"/>
              </a:spcBef>
              <a:buNone/>
            </a:pPr>
            <a:r>
              <a:rPr lang="en-GB" sz="1200" b="1" dirty="0">
                <a:solidFill>
                  <a:srgbClr val="FF0000"/>
                </a:solidFill>
              </a:rPr>
              <a:t>			font-size: 20px;</a:t>
            </a:r>
          </a:p>
          <a:p>
            <a:pPr marL="0" indent="0">
              <a:lnSpc>
                <a:spcPct val="100000"/>
              </a:lnSpc>
              <a:spcBef>
                <a:spcPts val="0"/>
              </a:spcBef>
              <a:buNone/>
            </a:pPr>
            <a:r>
              <a:rPr lang="en-GB" sz="1200" b="1" dirty="0">
                <a:solidFill>
                  <a:srgbClr val="FF0000"/>
                </a:solidFill>
              </a:rPr>
              <a:t>		}</a:t>
            </a:r>
          </a:p>
          <a:p>
            <a:pPr marL="0" indent="0">
              <a:lnSpc>
                <a:spcPct val="100000"/>
              </a:lnSpc>
              <a:spcBef>
                <a:spcPts val="0"/>
              </a:spcBef>
              <a:buNone/>
            </a:pPr>
            <a:r>
              <a:rPr lang="en-GB" sz="1200" b="1" dirty="0">
                <a:solidFill>
                  <a:srgbClr val="FF0000"/>
                </a:solidFill>
              </a:rPr>
              <a:t>		</a:t>
            </a:r>
            <a:r>
              <a:rPr lang="en-GB" sz="1200" b="1" dirty="0" err="1">
                <a:solidFill>
                  <a:srgbClr val="FF0000"/>
                </a:solidFill>
              </a:rPr>
              <a:t>div#right</a:t>
            </a:r>
            <a:r>
              <a:rPr lang="en-GB" sz="1200" b="1" dirty="0">
                <a:solidFill>
                  <a:srgbClr val="FF0000"/>
                </a:solidFill>
              </a:rPr>
              <a:t>{</a:t>
            </a:r>
          </a:p>
          <a:p>
            <a:pPr marL="0" indent="0">
              <a:lnSpc>
                <a:spcPct val="100000"/>
              </a:lnSpc>
              <a:spcBef>
                <a:spcPts val="0"/>
              </a:spcBef>
              <a:buNone/>
            </a:pPr>
            <a:r>
              <a:rPr lang="en-GB" sz="1200" b="1" dirty="0">
                <a:solidFill>
                  <a:srgbClr val="FF0000"/>
                </a:solidFill>
              </a:rPr>
              <a:t>			width: 300px;</a:t>
            </a:r>
          </a:p>
          <a:p>
            <a:pPr marL="0" indent="0">
              <a:lnSpc>
                <a:spcPct val="100000"/>
              </a:lnSpc>
              <a:spcBef>
                <a:spcPts val="0"/>
              </a:spcBef>
              <a:buNone/>
            </a:pPr>
            <a:r>
              <a:rPr lang="en-GB" sz="1200" b="1" dirty="0">
                <a:solidFill>
                  <a:srgbClr val="FF0000"/>
                </a:solidFill>
              </a:rPr>
              <a:t>			float: right;</a:t>
            </a:r>
          </a:p>
          <a:p>
            <a:pPr marL="0" indent="0">
              <a:lnSpc>
                <a:spcPct val="100000"/>
              </a:lnSpc>
              <a:spcBef>
                <a:spcPts val="0"/>
              </a:spcBef>
              <a:buNone/>
            </a:pPr>
            <a:r>
              <a:rPr lang="en-GB" sz="1200" b="1" dirty="0">
                <a:solidFill>
                  <a:srgbClr val="FF0000"/>
                </a:solidFill>
              </a:rPr>
              <a:t>			font-size: 20px;</a:t>
            </a:r>
          </a:p>
          <a:p>
            <a:pPr marL="0" indent="0">
              <a:lnSpc>
                <a:spcPct val="100000"/>
              </a:lnSpc>
              <a:spcBef>
                <a:spcPts val="0"/>
              </a:spcBef>
              <a:buNone/>
            </a:pPr>
            <a:r>
              <a:rPr lang="en-GB" sz="1200" b="1" dirty="0">
                <a:solidFill>
                  <a:srgbClr val="FF0000"/>
                </a:solidFill>
              </a:rPr>
              <a:t>		}</a:t>
            </a:r>
          </a:p>
          <a:p>
            <a:pPr marL="0" indent="0">
              <a:lnSpc>
                <a:spcPct val="100000"/>
              </a:lnSpc>
              <a:spcBef>
                <a:spcPts val="0"/>
              </a:spcBef>
              <a:buNone/>
            </a:pPr>
            <a:r>
              <a:rPr lang="en-GB" sz="1200" dirty="0"/>
              <a:t>	&lt;/style&gt;</a:t>
            </a:r>
          </a:p>
          <a:p>
            <a:pPr marL="0" indent="0">
              <a:lnSpc>
                <a:spcPct val="100000"/>
              </a:lnSpc>
              <a:spcBef>
                <a:spcPts val="0"/>
              </a:spcBef>
              <a:buNone/>
            </a:pPr>
            <a:r>
              <a:rPr lang="en-GB" sz="1200" dirty="0"/>
              <a:t>	&lt;title&gt;Fixed Layout&lt;/title&gt;</a:t>
            </a:r>
          </a:p>
          <a:p>
            <a:pPr marL="0" indent="0">
              <a:lnSpc>
                <a:spcPct val="100000"/>
              </a:lnSpc>
              <a:spcBef>
                <a:spcPts val="0"/>
              </a:spcBef>
              <a:buNone/>
            </a:pPr>
            <a:r>
              <a:rPr lang="en-GB" sz="1200" dirty="0"/>
              <a:t>&lt;/head&gt;</a:t>
            </a:r>
          </a:p>
          <a:p>
            <a:pPr marL="0" indent="0">
              <a:lnSpc>
                <a:spcPct val="100000"/>
              </a:lnSpc>
              <a:spcBef>
                <a:spcPts val="0"/>
              </a:spcBef>
              <a:buNone/>
            </a:pPr>
            <a:r>
              <a:rPr lang="en-GB" sz="1200" dirty="0"/>
              <a:t>&lt;body&gt;</a:t>
            </a:r>
          </a:p>
          <a:p>
            <a:pPr marL="0" indent="0">
              <a:lnSpc>
                <a:spcPct val="100000"/>
              </a:lnSpc>
              <a:spcBef>
                <a:spcPts val="0"/>
              </a:spcBef>
              <a:buNone/>
            </a:pPr>
            <a:r>
              <a:rPr lang="en-GB" sz="1200" dirty="0"/>
              <a:t>	&lt;div style="text-align: </a:t>
            </a:r>
            <a:r>
              <a:rPr lang="en-GB" sz="1200" dirty="0" err="1"/>
              <a:t>center</a:t>
            </a:r>
            <a:r>
              <a:rPr lang="en-GB" sz="1200" dirty="0"/>
              <a:t>; </a:t>
            </a:r>
            <a:r>
              <a:rPr lang="en-GB" sz="1200" dirty="0" err="1"/>
              <a:t>color:green</a:t>
            </a:r>
            <a:r>
              <a:rPr lang="en-GB" sz="1200" dirty="0"/>
              <a:t>; </a:t>
            </a:r>
            <a:r>
              <a:rPr lang="en-GB" sz="1200" dirty="0" err="1"/>
              <a:t>font-size:x-large</a:t>
            </a:r>
            <a:r>
              <a:rPr lang="en-GB" sz="1200" dirty="0"/>
              <a:t>"&gt;</a:t>
            </a:r>
          </a:p>
          <a:p>
            <a:pPr marL="0" indent="0">
              <a:lnSpc>
                <a:spcPct val="100000"/>
              </a:lnSpc>
              <a:spcBef>
                <a:spcPts val="0"/>
              </a:spcBef>
              <a:buNone/>
            </a:pPr>
            <a:r>
              <a:rPr lang="en-GB" sz="1200" dirty="0"/>
              <a:t>		Fixed Layout Demo</a:t>
            </a:r>
          </a:p>
          <a:p>
            <a:pPr marL="0" indent="0">
              <a:lnSpc>
                <a:spcPct val="100000"/>
              </a:lnSpc>
              <a:spcBef>
                <a:spcPts val="0"/>
              </a:spcBef>
              <a:buNone/>
            </a:pPr>
            <a:r>
              <a:rPr lang="en-GB" sz="1200" dirty="0"/>
              <a:t>	&lt;/div&gt;</a:t>
            </a:r>
          </a:p>
          <a:p>
            <a:pPr marL="0" indent="0">
              <a:lnSpc>
                <a:spcPct val="100000"/>
              </a:lnSpc>
              <a:spcBef>
                <a:spcPts val="0"/>
              </a:spcBef>
              <a:buNone/>
            </a:pPr>
            <a:r>
              <a:rPr lang="en-GB" sz="1200" dirty="0"/>
              <a:t>	</a:t>
            </a:r>
          </a:p>
          <a:p>
            <a:pPr marL="0" indent="0">
              <a:lnSpc>
                <a:spcPct val="100000"/>
              </a:lnSpc>
              <a:spcBef>
                <a:spcPts val="0"/>
              </a:spcBef>
              <a:buNone/>
            </a:pPr>
            <a:r>
              <a:rPr lang="en-GB" sz="1200" dirty="0"/>
              <a:t>	&lt;div id="left"&gt;</a:t>
            </a:r>
          </a:p>
          <a:p>
            <a:pPr marL="0" indent="0">
              <a:lnSpc>
                <a:spcPct val="100000"/>
              </a:lnSpc>
              <a:spcBef>
                <a:spcPts val="0"/>
              </a:spcBef>
              <a:buNone/>
            </a:pPr>
            <a:r>
              <a:rPr lang="en-GB" sz="1200" dirty="0"/>
              <a:t>	&lt;</a:t>
            </a:r>
            <a:r>
              <a:rPr lang="en-GB" sz="1200" dirty="0" smtClean="0"/>
              <a:t>p&gt;In </a:t>
            </a:r>
            <a:r>
              <a:rPr lang="en-GB" sz="1200" dirty="0"/>
              <a:t>around the 1990s, During the early </a:t>
            </a:r>
            <a:r>
              <a:rPr lang="en-GB" sz="1200" dirty="0" smtClean="0"/>
              <a:t>age of </a:t>
            </a:r>
            <a:r>
              <a:rPr lang="en-GB" sz="1200" dirty="0"/>
              <a:t>web development, developers and </a:t>
            </a:r>
            <a:r>
              <a:rPr lang="en-GB" sz="1200" dirty="0" smtClean="0"/>
              <a:t>designers used </a:t>
            </a:r>
            <a:r>
              <a:rPr lang="en-GB" sz="1200" dirty="0"/>
              <a:t>fixed-width designs to design their </a:t>
            </a:r>
            <a:r>
              <a:rPr lang="en-GB" sz="1200" dirty="0" smtClean="0"/>
              <a:t>		websites. Fixed </a:t>
            </a:r>
            <a:r>
              <a:rPr lang="en-GB" sz="1200" dirty="0"/>
              <a:t>Layout is a layout in which the width of main container is fixed ( in pixels</a:t>
            </a:r>
            <a:r>
              <a:rPr lang="en-GB" sz="1200" dirty="0" smtClean="0"/>
              <a:t>). </a:t>
            </a:r>
            <a:r>
              <a:rPr lang="en-GB" sz="1200" dirty="0"/>
              <a:t>Popular Fixed width layouts are 1200px and </a:t>
            </a:r>
            <a:r>
              <a:rPr lang="en-GB" sz="1200" dirty="0" smtClean="0"/>
              <a:t>	960px </a:t>
            </a:r>
            <a:r>
              <a:rPr lang="en-GB" sz="1200" dirty="0"/>
              <a:t>(used earlier).</a:t>
            </a:r>
          </a:p>
          <a:p>
            <a:pPr marL="0" indent="0">
              <a:lnSpc>
                <a:spcPct val="100000"/>
              </a:lnSpc>
              <a:spcBef>
                <a:spcPts val="0"/>
              </a:spcBef>
              <a:buNone/>
            </a:pPr>
            <a:r>
              <a:rPr lang="en-GB" sz="1200" dirty="0"/>
              <a:t>	&lt;/p&gt;</a:t>
            </a:r>
          </a:p>
          <a:p>
            <a:pPr marL="0" indent="0">
              <a:lnSpc>
                <a:spcPct val="100000"/>
              </a:lnSpc>
              <a:spcBef>
                <a:spcPts val="0"/>
              </a:spcBef>
              <a:buNone/>
            </a:pPr>
            <a:r>
              <a:rPr lang="en-GB" sz="1200" dirty="0"/>
              <a:t>	&lt;</a:t>
            </a:r>
            <a:r>
              <a:rPr lang="en-GB" sz="1200" dirty="0" smtClean="0"/>
              <a:t>p&gt;Properties </a:t>
            </a:r>
            <a:r>
              <a:rPr lang="en-GB" sz="1200" dirty="0"/>
              <a:t>of Fixed </a:t>
            </a:r>
            <a:r>
              <a:rPr lang="en-GB" sz="1200" dirty="0" smtClean="0"/>
              <a:t>Layout Fixed </a:t>
            </a:r>
            <a:r>
              <a:rPr lang="en-GB" sz="1200" dirty="0"/>
              <a:t>width in </a:t>
            </a:r>
            <a:r>
              <a:rPr lang="en-GB" sz="1200" dirty="0" smtClean="0"/>
              <a:t>pixels. Text </a:t>
            </a:r>
            <a:r>
              <a:rPr lang="en-GB" sz="1200" dirty="0"/>
              <a:t>doesn't scroll down when browser windows in </a:t>
            </a:r>
            <a:r>
              <a:rPr lang="en-GB" sz="1200" dirty="0" smtClean="0"/>
              <a:t>minimized. Independent </a:t>
            </a:r>
            <a:r>
              <a:rPr lang="en-GB" sz="1200" dirty="0"/>
              <a:t>of screen </a:t>
            </a:r>
            <a:r>
              <a:rPr lang="en-GB" sz="1200" dirty="0" smtClean="0"/>
              <a:t>	size. Horizontal </a:t>
            </a:r>
            <a:r>
              <a:rPr lang="en-GB" sz="1200" dirty="0"/>
              <a:t>Scroll will come when screen size is less than width of main container</a:t>
            </a:r>
          </a:p>
          <a:p>
            <a:pPr marL="0" indent="0">
              <a:lnSpc>
                <a:spcPct val="100000"/>
              </a:lnSpc>
              <a:spcBef>
                <a:spcPts val="0"/>
              </a:spcBef>
              <a:buNone/>
            </a:pPr>
            <a:r>
              <a:rPr lang="en-GB" sz="1200" dirty="0"/>
              <a:t>	</a:t>
            </a:r>
            <a:r>
              <a:rPr lang="en-GB" sz="1200" dirty="0" smtClean="0"/>
              <a:t>&lt;/</a:t>
            </a:r>
            <a:r>
              <a:rPr lang="en-GB" sz="1200" dirty="0"/>
              <a:t>p&gt;</a:t>
            </a:r>
          </a:p>
          <a:p>
            <a:pPr marL="0" indent="0">
              <a:lnSpc>
                <a:spcPct val="100000"/>
              </a:lnSpc>
              <a:spcBef>
                <a:spcPts val="0"/>
              </a:spcBef>
              <a:buNone/>
            </a:pPr>
            <a:r>
              <a:rPr lang="en-GB" sz="1200" dirty="0"/>
              <a:t>	&lt;/div&gt;</a:t>
            </a:r>
          </a:p>
          <a:p>
            <a:pPr marL="0" indent="0">
              <a:lnSpc>
                <a:spcPct val="100000"/>
              </a:lnSpc>
              <a:spcBef>
                <a:spcPts val="0"/>
              </a:spcBef>
              <a:buNone/>
            </a:pPr>
            <a:endParaRPr lang="en-GB" sz="1200" dirty="0"/>
          </a:p>
        </p:txBody>
      </p:sp>
    </p:spTree>
    <p:extLst>
      <p:ext uri="{BB962C8B-B14F-4D97-AF65-F5344CB8AC3E}">
        <p14:creationId xmlns:p14="http://schemas.microsoft.com/office/powerpoint/2010/main" xmlns="" val="4237966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7302" t="4538" r="11724" b="51102"/>
          <a:stretch/>
        </p:blipFill>
        <p:spPr>
          <a:xfrm>
            <a:off x="5236031" y="606773"/>
            <a:ext cx="6564086" cy="2307771"/>
          </a:xfrm>
          <a:prstGeom prst="rect">
            <a:avLst/>
          </a:prstGeom>
        </p:spPr>
      </p:pic>
      <p:pic>
        <p:nvPicPr>
          <p:cNvPr id="5" name="Picture 4"/>
          <p:cNvPicPr>
            <a:picLocks noChangeAspect="1"/>
          </p:cNvPicPr>
          <p:nvPr/>
        </p:nvPicPr>
        <p:blipFill rotWithShape="1">
          <a:blip r:embed="rId3"/>
          <a:srcRect l="40835" t="4116" r="12540" b="24195"/>
          <a:stretch/>
        </p:blipFill>
        <p:spPr>
          <a:xfrm>
            <a:off x="5225145" y="3237700"/>
            <a:ext cx="4027714" cy="3483430"/>
          </a:xfrm>
          <a:prstGeom prst="rect">
            <a:avLst/>
          </a:prstGeom>
        </p:spPr>
      </p:pic>
      <p:sp>
        <p:nvSpPr>
          <p:cNvPr id="7" name="Content Placeholder 6"/>
          <p:cNvSpPr>
            <a:spLocks noGrp="1"/>
          </p:cNvSpPr>
          <p:nvPr>
            <p:ph idx="1"/>
          </p:nvPr>
        </p:nvSpPr>
        <p:spPr>
          <a:xfrm>
            <a:off x="544287" y="1164771"/>
            <a:ext cx="10464800" cy="3282950"/>
          </a:xfrm>
        </p:spPr>
        <p:txBody>
          <a:bodyPr/>
          <a:lstStyle/>
          <a:p>
            <a:pPr marL="0" indent="0">
              <a:lnSpc>
                <a:spcPct val="100000"/>
              </a:lnSpc>
              <a:spcBef>
                <a:spcPts val="0"/>
              </a:spcBef>
              <a:buNone/>
            </a:pPr>
            <a:r>
              <a:rPr lang="en-GB" sz="1400" dirty="0" smtClean="0"/>
              <a:t>&lt;</a:t>
            </a:r>
            <a:r>
              <a:rPr lang="en-GB" sz="1400" dirty="0"/>
              <a:t>div id="right"&gt;</a:t>
            </a:r>
          </a:p>
          <a:p>
            <a:pPr marL="0" indent="0">
              <a:lnSpc>
                <a:spcPct val="100000"/>
              </a:lnSpc>
              <a:spcBef>
                <a:spcPts val="0"/>
              </a:spcBef>
              <a:buNone/>
            </a:pPr>
            <a:r>
              <a:rPr lang="en-GB" sz="1400" dirty="0" smtClean="0"/>
              <a:t>&lt;p&gt;This </a:t>
            </a:r>
            <a:r>
              <a:rPr lang="en-GB" sz="1400" dirty="0"/>
              <a:t>layout is defined with fixed pixels. </a:t>
            </a:r>
            <a:endParaRPr lang="en-GB" sz="1400" dirty="0" smtClean="0"/>
          </a:p>
          <a:p>
            <a:pPr marL="0" indent="0">
              <a:lnSpc>
                <a:spcPct val="100000"/>
              </a:lnSpc>
              <a:spcBef>
                <a:spcPts val="0"/>
              </a:spcBef>
              <a:buNone/>
            </a:pPr>
            <a:r>
              <a:rPr lang="en-GB" sz="1400" dirty="0" smtClean="0"/>
              <a:t>The </a:t>
            </a:r>
            <a:r>
              <a:rPr lang="en-GB" sz="1400" dirty="0"/>
              <a:t>screen </a:t>
            </a:r>
            <a:r>
              <a:rPr lang="en-GB" sz="1400" dirty="0" err="1"/>
              <a:t>doesnot</a:t>
            </a:r>
            <a:r>
              <a:rPr lang="en-GB" sz="1400" dirty="0"/>
              <a:t> change, when the</a:t>
            </a:r>
          </a:p>
          <a:p>
            <a:pPr marL="0" indent="0">
              <a:lnSpc>
                <a:spcPct val="100000"/>
              </a:lnSpc>
              <a:spcBef>
                <a:spcPts val="0"/>
              </a:spcBef>
              <a:buNone/>
            </a:pPr>
            <a:r>
              <a:rPr lang="en-GB" sz="1400" dirty="0" smtClean="0"/>
              <a:t>screen </a:t>
            </a:r>
            <a:r>
              <a:rPr lang="en-GB" sz="1400" dirty="0"/>
              <a:t>size / </a:t>
            </a:r>
            <a:r>
              <a:rPr lang="en-GB" sz="1400" dirty="0" err="1"/>
              <a:t>broswer</a:t>
            </a:r>
            <a:r>
              <a:rPr lang="en-GB" sz="1400" dirty="0"/>
              <a:t> size is reduced or increased.</a:t>
            </a:r>
          </a:p>
          <a:p>
            <a:pPr marL="0" indent="0">
              <a:lnSpc>
                <a:spcPct val="100000"/>
              </a:lnSpc>
              <a:spcBef>
                <a:spcPts val="0"/>
              </a:spcBef>
              <a:buNone/>
            </a:pPr>
            <a:r>
              <a:rPr lang="en-GB" sz="1400" dirty="0" smtClean="0"/>
              <a:t>&lt;/</a:t>
            </a:r>
            <a:r>
              <a:rPr lang="en-GB" sz="1400" dirty="0"/>
              <a:t>p&gt;</a:t>
            </a:r>
          </a:p>
          <a:p>
            <a:pPr marL="0" indent="0">
              <a:lnSpc>
                <a:spcPct val="100000"/>
              </a:lnSpc>
              <a:spcBef>
                <a:spcPts val="0"/>
              </a:spcBef>
              <a:buNone/>
            </a:pPr>
            <a:endParaRPr lang="en-GB" sz="1400" dirty="0"/>
          </a:p>
          <a:p>
            <a:pPr marL="0" indent="0">
              <a:lnSpc>
                <a:spcPct val="100000"/>
              </a:lnSpc>
              <a:spcBef>
                <a:spcPts val="0"/>
              </a:spcBef>
              <a:buNone/>
            </a:pPr>
            <a:r>
              <a:rPr lang="en-GB" sz="1400" dirty="0" smtClean="0"/>
              <a:t>&lt;</a:t>
            </a:r>
            <a:r>
              <a:rPr lang="en-GB" sz="1400" dirty="0"/>
              <a:t>p&gt; Fixed Layout is of same size on all screens</a:t>
            </a:r>
            <a:r>
              <a:rPr lang="en-GB" sz="1400" dirty="0" smtClean="0"/>
              <a:t>.</a:t>
            </a:r>
          </a:p>
          <a:p>
            <a:pPr marL="0" indent="0">
              <a:lnSpc>
                <a:spcPct val="100000"/>
              </a:lnSpc>
              <a:spcBef>
                <a:spcPts val="0"/>
              </a:spcBef>
              <a:buNone/>
            </a:pPr>
            <a:r>
              <a:rPr lang="en-GB" sz="1400" dirty="0" smtClean="0"/>
              <a:t>&lt;/</a:t>
            </a:r>
            <a:r>
              <a:rPr lang="en-GB" sz="1400" dirty="0"/>
              <a:t>p&gt;</a:t>
            </a:r>
          </a:p>
          <a:p>
            <a:pPr marL="0" indent="0">
              <a:lnSpc>
                <a:spcPct val="100000"/>
              </a:lnSpc>
              <a:spcBef>
                <a:spcPts val="0"/>
              </a:spcBef>
              <a:buNone/>
            </a:pPr>
            <a:r>
              <a:rPr lang="en-GB" sz="1400" dirty="0" smtClean="0"/>
              <a:t>&lt;/</a:t>
            </a:r>
            <a:r>
              <a:rPr lang="en-GB" sz="1400" dirty="0"/>
              <a:t>div&gt;</a:t>
            </a:r>
          </a:p>
          <a:p>
            <a:pPr marL="0" indent="0">
              <a:lnSpc>
                <a:spcPct val="100000"/>
              </a:lnSpc>
              <a:spcBef>
                <a:spcPts val="0"/>
              </a:spcBef>
              <a:buNone/>
            </a:pPr>
            <a:endParaRPr lang="en-GB" sz="1400" dirty="0" smtClean="0"/>
          </a:p>
          <a:p>
            <a:pPr marL="0" indent="0">
              <a:lnSpc>
                <a:spcPct val="100000"/>
              </a:lnSpc>
              <a:spcBef>
                <a:spcPts val="0"/>
              </a:spcBef>
              <a:buNone/>
            </a:pPr>
            <a:endParaRPr lang="en-GB" sz="1400" dirty="0"/>
          </a:p>
          <a:p>
            <a:pPr marL="0" indent="0">
              <a:lnSpc>
                <a:spcPct val="100000"/>
              </a:lnSpc>
              <a:spcBef>
                <a:spcPts val="0"/>
              </a:spcBef>
              <a:buNone/>
            </a:pPr>
            <a:r>
              <a:rPr lang="en-GB" sz="1400" dirty="0" smtClean="0"/>
              <a:t>&lt;/</a:t>
            </a:r>
            <a:r>
              <a:rPr lang="en-GB" sz="1400" dirty="0"/>
              <a:t>body&gt;</a:t>
            </a:r>
          </a:p>
          <a:p>
            <a:pPr marL="0" indent="0">
              <a:lnSpc>
                <a:spcPct val="100000"/>
              </a:lnSpc>
              <a:spcBef>
                <a:spcPts val="0"/>
              </a:spcBef>
              <a:buNone/>
            </a:pPr>
            <a:endParaRPr lang="en-GB" sz="1400" dirty="0"/>
          </a:p>
          <a:p>
            <a:pPr marL="0" indent="0">
              <a:lnSpc>
                <a:spcPct val="100000"/>
              </a:lnSpc>
              <a:spcBef>
                <a:spcPts val="0"/>
              </a:spcBef>
              <a:buNone/>
            </a:pPr>
            <a:r>
              <a:rPr lang="en-GB" sz="1400" dirty="0"/>
              <a:t>&lt;/html&gt;</a:t>
            </a:r>
          </a:p>
          <a:p>
            <a:pPr marL="0" indent="0">
              <a:lnSpc>
                <a:spcPct val="100000"/>
              </a:lnSpc>
              <a:spcBef>
                <a:spcPts val="0"/>
              </a:spcBef>
              <a:buNone/>
            </a:pPr>
            <a:endParaRPr lang="en-IN" sz="1400" dirty="0"/>
          </a:p>
        </p:txBody>
      </p:sp>
    </p:spTree>
    <p:extLst>
      <p:ext uri="{BB962C8B-B14F-4D97-AF65-F5344CB8AC3E}">
        <p14:creationId xmlns:p14="http://schemas.microsoft.com/office/powerpoint/2010/main" xmlns="" val="27730371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2" y="393702"/>
            <a:ext cx="2484655" cy="426142"/>
          </a:xfrm>
        </p:spPr>
        <p:txBody>
          <a:bodyPr/>
          <a:lstStyle/>
          <a:p>
            <a:r>
              <a:rPr lang="en-US" dirty="0"/>
              <a:t>Liquid Layout</a:t>
            </a:r>
            <a:endParaRPr lang="en-IN" dirty="0"/>
          </a:p>
        </p:txBody>
      </p:sp>
      <p:sp>
        <p:nvSpPr>
          <p:cNvPr id="3" name="Content Placeholder 2"/>
          <p:cNvSpPr>
            <a:spLocks noGrp="1"/>
          </p:cNvSpPr>
          <p:nvPr>
            <p:ph idx="1"/>
          </p:nvPr>
        </p:nvSpPr>
        <p:spPr>
          <a:xfrm>
            <a:off x="914400" y="1143000"/>
            <a:ext cx="6259132" cy="6071406"/>
          </a:xfrm>
        </p:spPr>
        <p:txBody>
          <a:bodyPr/>
          <a:lstStyle/>
          <a:p>
            <a:pPr marL="0" indent="0">
              <a:lnSpc>
                <a:spcPct val="100000"/>
              </a:lnSpc>
              <a:buNone/>
            </a:pPr>
            <a:r>
              <a:rPr lang="en-US" dirty="0"/>
              <a:t>widths are not specified using pixels, but percentage </a:t>
            </a:r>
            <a:r>
              <a:rPr lang="en-US" dirty="0" smtClean="0"/>
              <a:t>values</a:t>
            </a:r>
          </a:p>
          <a:p>
            <a:pPr marL="0" indent="0">
              <a:lnSpc>
                <a:spcPct val="100000"/>
              </a:lnSpc>
              <a:buNone/>
            </a:pPr>
            <a:r>
              <a:rPr lang="en-US" dirty="0" smtClean="0"/>
              <a:t>As widths are </a:t>
            </a:r>
            <a:r>
              <a:rPr lang="en-US" dirty="0"/>
              <a:t>expressed as </a:t>
            </a:r>
            <a:r>
              <a:rPr lang="en-US" dirty="0" smtClean="0"/>
              <a:t>percentages, the webpage will adapt </a:t>
            </a:r>
            <a:r>
              <a:rPr lang="en-US" dirty="0"/>
              <a:t>to any browser </a:t>
            </a:r>
            <a:r>
              <a:rPr lang="en-US" dirty="0" smtClean="0"/>
              <a:t>size.</a:t>
            </a:r>
          </a:p>
          <a:p>
            <a:pPr marL="0" indent="0">
              <a:lnSpc>
                <a:spcPct val="100000"/>
              </a:lnSpc>
              <a:buNone/>
            </a:pPr>
            <a:r>
              <a:rPr lang="en-US" dirty="0" err="1" smtClean="0">
                <a:solidFill>
                  <a:srgbClr val="FF0000"/>
                </a:solidFill>
              </a:rPr>
              <a:t>Eg</a:t>
            </a:r>
            <a:r>
              <a:rPr lang="en-US" dirty="0" smtClean="0">
                <a:solidFill>
                  <a:srgbClr val="FF0000"/>
                </a:solidFill>
              </a:rPr>
              <a:t>: width: 50%;</a:t>
            </a:r>
          </a:p>
          <a:p>
            <a:pPr marL="0" indent="0">
              <a:lnSpc>
                <a:spcPct val="100000"/>
              </a:lnSpc>
              <a:buNone/>
            </a:pPr>
            <a:endParaRPr lang="en-US" dirty="0" smtClean="0"/>
          </a:p>
          <a:p>
            <a:pPr marL="0" indent="0">
              <a:lnSpc>
                <a:spcPct val="100000"/>
              </a:lnSpc>
              <a:buNone/>
            </a:pPr>
            <a:r>
              <a:rPr lang="en-US" dirty="0" smtClean="0"/>
              <a:t>The </a:t>
            </a:r>
            <a:r>
              <a:rPr lang="en-US" dirty="0"/>
              <a:t>advantage of a liquid layout –</a:t>
            </a:r>
            <a:endParaRPr lang="en-IN" dirty="0"/>
          </a:p>
          <a:p>
            <a:pPr>
              <a:lnSpc>
                <a:spcPct val="100000"/>
              </a:lnSpc>
            </a:pPr>
            <a:r>
              <a:rPr lang="en-US" dirty="0"/>
              <a:t>Adapts to different browser sizes, so there is neither wasted white space nor any need for horizontal </a:t>
            </a:r>
            <a:r>
              <a:rPr lang="en-US" dirty="0" smtClean="0"/>
              <a:t>scrolling.</a:t>
            </a:r>
            <a:endParaRPr lang="en-IN" dirty="0"/>
          </a:p>
          <a:p>
            <a:pPr marL="0" indent="0">
              <a:lnSpc>
                <a:spcPct val="100000"/>
              </a:lnSpc>
              <a:buNone/>
            </a:pPr>
            <a:r>
              <a:rPr lang="en-US" dirty="0"/>
              <a:t> </a:t>
            </a:r>
            <a:endParaRPr lang="en-IN" dirty="0"/>
          </a:p>
          <a:p>
            <a:pPr marL="0" indent="0">
              <a:buNone/>
            </a:pP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435873" y="1052848"/>
            <a:ext cx="4639614" cy="46396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0585671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914400" y="1143000"/>
            <a:ext cx="10464800" cy="2008755"/>
          </a:xfrm>
        </p:spPr>
        <p:txBody>
          <a:bodyPr/>
          <a:lstStyle/>
          <a:p>
            <a:pPr marL="0" indent="0">
              <a:lnSpc>
                <a:spcPct val="100000"/>
              </a:lnSpc>
              <a:buNone/>
            </a:pPr>
            <a:r>
              <a:rPr lang="en-US" dirty="0"/>
              <a:t>The disadvantage of a liquid layout –</a:t>
            </a:r>
            <a:endParaRPr lang="en-IN" dirty="0"/>
          </a:p>
          <a:p>
            <a:pPr>
              <a:lnSpc>
                <a:spcPct val="100000"/>
              </a:lnSpc>
            </a:pPr>
            <a:r>
              <a:rPr lang="en-US" dirty="0"/>
              <a:t>more difficult to create because some elements, such as images, have fixed pixel sizes. </a:t>
            </a:r>
            <a:endParaRPr lang="en-IN" dirty="0"/>
          </a:p>
          <a:p>
            <a:pPr>
              <a:lnSpc>
                <a:spcPct val="100000"/>
              </a:lnSpc>
            </a:pPr>
            <a:r>
              <a:rPr lang="en-US" dirty="0"/>
              <a:t>The screen may grow or shrink dramatically.</a:t>
            </a:r>
            <a:endParaRPr lang="en-IN" dirty="0"/>
          </a:p>
        </p:txBody>
      </p:sp>
    </p:spTree>
    <p:extLst>
      <p:ext uri="{BB962C8B-B14F-4D97-AF65-F5344CB8AC3E}">
        <p14:creationId xmlns:p14="http://schemas.microsoft.com/office/powerpoint/2010/main" xmlns="" val="5704233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7829" y="108857"/>
            <a:ext cx="10464800" cy="6299160"/>
          </a:xfrm>
        </p:spPr>
        <p:txBody>
          <a:bodyPr/>
          <a:lstStyle/>
          <a:p>
            <a:pPr marL="0" indent="0">
              <a:lnSpc>
                <a:spcPct val="100000"/>
              </a:lnSpc>
              <a:spcBef>
                <a:spcPts val="0"/>
              </a:spcBef>
              <a:buNone/>
            </a:pPr>
            <a:r>
              <a:rPr lang="en-GB" sz="1400" dirty="0"/>
              <a:t>&lt;!DOCTYPE html&gt;</a:t>
            </a:r>
          </a:p>
          <a:p>
            <a:pPr marL="0" indent="0">
              <a:lnSpc>
                <a:spcPct val="100000"/>
              </a:lnSpc>
              <a:spcBef>
                <a:spcPts val="0"/>
              </a:spcBef>
              <a:buNone/>
            </a:pPr>
            <a:r>
              <a:rPr lang="en-GB" sz="1400" dirty="0"/>
              <a:t>&lt;head&gt;</a:t>
            </a:r>
          </a:p>
          <a:p>
            <a:pPr marL="0" indent="0">
              <a:lnSpc>
                <a:spcPct val="100000"/>
              </a:lnSpc>
              <a:spcBef>
                <a:spcPts val="0"/>
              </a:spcBef>
              <a:buNone/>
            </a:pPr>
            <a:r>
              <a:rPr lang="en-GB" sz="1400" dirty="0"/>
              <a:t>	&lt;style&gt;</a:t>
            </a:r>
          </a:p>
          <a:p>
            <a:pPr marL="0" indent="0">
              <a:lnSpc>
                <a:spcPct val="100000"/>
              </a:lnSpc>
              <a:spcBef>
                <a:spcPts val="0"/>
              </a:spcBef>
              <a:buNone/>
            </a:pPr>
            <a:r>
              <a:rPr lang="en-GB" sz="1400" dirty="0"/>
              <a:t>		</a:t>
            </a:r>
            <a:r>
              <a:rPr lang="en-GB" sz="1400" dirty="0" err="1"/>
              <a:t>div#left</a:t>
            </a:r>
            <a:r>
              <a:rPr lang="en-GB" sz="1400" dirty="0"/>
              <a:t>{</a:t>
            </a:r>
          </a:p>
          <a:p>
            <a:pPr marL="0" indent="0">
              <a:lnSpc>
                <a:spcPct val="100000"/>
              </a:lnSpc>
              <a:spcBef>
                <a:spcPts val="0"/>
              </a:spcBef>
              <a:buNone/>
            </a:pPr>
            <a:r>
              <a:rPr lang="en-GB" sz="1400" dirty="0"/>
              <a:t>			width: 66%;</a:t>
            </a:r>
          </a:p>
          <a:p>
            <a:pPr marL="0" indent="0">
              <a:lnSpc>
                <a:spcPct val="100000"/>
              </a:lnSpc>
              <a:spcBef>
                <a:spcPts val="0"/>
              </a:spcBef>
              <a:buNone/>
            </a:pPr>
            <a:r>
              <a:rPr lang="en-GB" sz="1400" dirty="0"/>
              <a:t>			float: left;</a:t>
            </a:r>
          </a:p>
          <a:p>
            <a:pPr marL="0" indent="0">
              <a:lnSpc>
                <a:spcPct val="100000"/>
              </a:lnSpc>
              <a:spcBef>
                <a:spcPts val="0"/>
              </a:spcBef>
              <a:buNone/>
            </a:pPr>
            <a:r>
              <a:rPr lang="en-GB" sz="1400" dirty="0"/>
              <a:t>			font-size: 20px;</a:t>
            </a:r>
          </a:p>
          <a:p>
            <a:pPr marL="0" indent="0">
              <a:lnSpc>
                <a:spcPct val="100000"/>
              </a:lnSpc>
              <a:spcBef>
                <a:spcPts val="0"/>
              </a:spcBef>
              <a:buNone/>
            </a:pPr>
            <a:r>
              <a:rPr lang="en-GB" sz="1400" dirty="0"/>
              <a:t>		}</a:t>
            </a:r>
          </a:p>
          <a:p>
            <a:pPr marL="0" indent="0">
              <a:lnSpc>
                <a:spcPct val="100000"/>
              </a:lnSpc>
              <a:spcBef>
                <a:spcPts val="0"/>
              </a:spcBef>
              <a:buNone/>
            </a:pPr>
            <a:r>
              <a:rPr lang="en-GB" sz="1400" dirty="0"/>
              <a:t>		</a:t>
            </a:r>
            <a:r>
              <a:rPr lang="en-GB" sz="1400" dirty="0" err="1"/>
              <a:t>div#right</a:t>
            </a:r>
            <a:r>
              <a:rPr lang="en-GB" sz="1400" dirty="0"/>
              <a:t>{</a:t>
            </a:r>
          </a:p>
          <a:p>
            <a:pPr marL="0" indent="0">
              <a:lnSpc>
                <a:spcPct val="100000"/>
              </a:lnSpc>
              <a:spcBef>
                <a:spcPts val="0"/>
              </a:spcBef>
              <a:buNone/>
            </a:pPr>
            <a:r>
              <a:rPr lang="en-GB" sz="1400" dirty="0"/>
              <a:t>			width: 33%;</a:t>
            </a:r>
          </a:p>
          <a:p>
            <a:pPr marL="0" indent="0">
              <a:lnSpc>
                <a:spcPct val="100000"/>
              </a:lnSpc>
              <a:spcBef>
                <a:spcPts val="0"/>
              </a:spcBef>
              <a:buNone/>
            </a:pPr>
            <a:r>
              <a:rPr lang="en-GB" sz="1400" dirty="0"/>
              <a:t>			float: right;</a:t>
            </a:r>
          </a:p>
          <a:p>
            <a:pPr marL="0" indent="0">
              <a:lnSpc>
                <a:spcPct val="100000"/>
              </a:lnSpc>
              <a:spcBef>
                <a:spcPts val="0"/>
              </a:spcBef>
              <a:buNone/>
            </a:pPr>
            <a:r>
              <a:rPr lang="en-GB" sz="1400" dirty="0"/>
              <a:t>			font-size: 20px;</a:t>
            </a:r>
          </a:p>
          <a:p>
            <a:pPr marL="0" indent="0">
              <a:lnSpc>
                <a:spcPct val="100000"/>
              </a:lnSpc>
              <a:spcBef>
                <a:spcPts val="0"/>
              </a:spcBef>
              <a:buNone/>
            </a:pPr>
            <a:r>
              <a:rPr lang="en-GB" sz="1400" dirty="0"/>
              <a:t>		}</a:t>
            </a:r>
          </a:p>
          <a:p>
            <a:pPr marL="0" indent="0">
              <a:lnSpc>
                <a:spcPct val="100000"/>
              </a:lnSpc>
              <a:spcBef>
                <a:spcPts val="0"/>
              </a:spcBef>
              <a:buNone/>
            </a:pPr>
            <a:r>
              <a:rPr lang="en-GB" sz="1400" dirty="0"/>
              <a:t>	&lt;/style&gt;</a:t>
            </a:r>
          </a:p>
          <a:p>
            <a:pPr marL="0" indent="0">
              <a:lnSpc>
                <a:spcPct val="100000"/>
              </a:lnSpc>
              <a:spcBef>
                <a:spcPts val="0"/>
              </a:spcBef>
              <a:buNone/>
            </a:pPr>
            <a:r>
              <a:rPr lang="en-GB" sz="1400" dirty="0"/>
              <a:t>	&lt;title&gt;Liquid Layout&lt;/title&gt;</a:t>
            </a:r>
          </a:p>
          <a:p>
            <a:pPr marL="0" indent="0">
              <a:lnSpc>
                <a:spcPct val="100000"/>
              </a:lnSpc>
              <a:spcBef>
                <a:spcPts val="0"/>
              </a:spcBef>
              <a:buNone/>
            </a:pPr>
            <a:r>
              <a:rPr lang="en-GB" sz="1400" dirty="0"/>
              <a:t>&lt;/head&gt;</a:t>
            </a:r>
          </a:p>
          <a:p>
            <a:pPr marL="0" indent="0">
              <a:lnSpc>
                <a:spcPct val="100000"/>
              </a:lnSpc>
              <a:spcBef>
                <a:spcPts val="0"/>
              </a:spcBef>
              <a:buNone/>
            </a:pPr>
            <a:endParaRPr lang="en-GB" sz="1400" dirty="0"/>
          </a:p>
          <a:p>
            <a:pPr marL="0" indent="0">
              <a:lnSpc>
                <a:spcPct val="100000"/>
              </a:lnSpc>
              <a:spcBef>
                <a:spcPts val="0"/>
              </a:spcBef>
              <a:buNone/>
            </a:pPr>
            <a:r>
              <a:rPr lang="en-GB" sz="1400" dirty="0"/>
              <a:t>&lt;body&gt;</a:t>
            </a:r>
          </a:p>
          <a:p>
            <a:pPr marL="0" indent="0">
              <a:lnSpc>
                <a:spcPct val="100000"/>
              </a:lnSpc>
              <a:spcBef>
                <a:spcPts val="0"/>
              </a:spcBef>
              <a:buNone/>
            </a:pPr>
            <a:r>
              <a:rPr lang="en-GB" sz="1400" dirty="0"/>
              <a:t>	&lt;div style="text-align: </a:t>
            </a:r>
            <a:r>
              <a:rPr lang="en-GB" sz="1400" dirty="0" err="1"/>
              <a:t>center</a:t>
            </a:r>
            <a:r>
              <a:rPr lang="en-GB" sz="1400" dirty="0"/>
              <a:t>; </a:t>
            </a:r>
            <a:r>
              <a:rPr lang="en-GB" sz="1400" dirty="0" err="1"/>
              <a:t>color:green</a:t>
            </a:r>
            <a:r>
              <a:rPr lang="en-GB" sz="1400" dirty="0"/>
              <a:t>; </a:t>
            </a:r>
            <a:r>
              <a:rPr lang="en-GB" sz="1400" dirty="0" err="1"/>
              <a:t>font-size:x-large</a:t>
            </a:r>
            <a:r>
              <a:rPr lang="en-GB" sz="1400" dirty="0"/>
              <a:t>"&gt;</a:t>
            </a:r>
          </a:p>
          <a:p>
            <a:pPr marL="0" indent="0">
              <a:lnSpc>
                <a:spcPct val="100000"/>
              </a:lnSpc>
              <a:spcBef>
                <a:spcPts val="0"/>
              </a:spcBef>
              <a:buNone/>
            </a:pPr>
            <a:r>
              <a:rPr lang="en-GB" sz="1400" dirty="0"/>
              <a:t>		Liquid Layout Demo</a:t>
            </a:r>
          </a:p>
          <a:p>
            <a:pPr marL="0" indent="0">
              <a:lnSpc>
                <a:spcPct val="100000"/>
              </a:lnSpc>
              <a:spcBef>
                <a:spcPts val="0"/>
              </a:spcBef>
              <a:buNone/>
            </a:pPr>
            <a:r>
              <a:rPr lang="en-GB" sz="1400" dirty="0"/>
              <a:t>	&lt;/div&gt;</a:t>
            </a:r>
          </a:p>
          <a:p>
            <a:pPr marL="0" indent="0">
              <a:lnSpc>
                <a:spcPct val="100000"/>
              </a:lnSpc>
              <a:spcBef>
                <a:spcPts val="0"/>
              </a:spcBef>
              <a:buNone/>
            </a:pPr>
            <a:r>
              <a:rPr lang="en-GB" sz="1400" dirty="0"/>
              <a:t>	</a:t>
            </a:r>
          </a:p>
          <a:p>
            <a:pPr marL="0" indent="0">
              <a:lnSpc>
                <a:spcPct val="100000"/>
              </a:lnSpc>
              <a:spcBef>
                <a:spcPts val="0"/>
              </a:spcBef>
              <a:buNone/>
            </a:pPr>
            <a:r>
              <a:rPr lang="en-GB" sz="1400" dirty="0"/>
              <a:t>	&lt;div id="left"&gt;</a:t>
            </a:r>
          </a:p>
          <a:p>
            <a:pPr marL="0" indent="0">
              <a:lnSpc>
                <a:spcPct val="100000"/>
              </a:lnSpc>
              <a:spcBef>
                <a:spcPts val="0"/>
              </a:spcBef>
              <a:buNone/>
            </a:pPr>
            <a:r>
              <a:rPr lang="en-GB" sz="1400" dirty="0"/>
              <a:t>	&lt;</a:t>
            </a:r>
            <a:r>
              <a:rPr lang="en-GB" sz="1400" dirty="0" smtClean="0"/>
              <a:t>p&gt;In </a:t>
            </a:r>
            <a:r>
              <a:rPr lang="en-GB" sz="1400" dirty="0"/>
              <a:t>around the 1990s, During the early </a:t>
            </a:r>
            <a:r>
              <a:rPr lang="en-GB" sz="1400" dirty="0" smtClean="0"/>
              <a:t>age of </a:t>
            </a:r>
            <a:r>
              <a:rPr lang="en-GB" sz="1400" dirty="0"/>
              <a:t>web development, developers and </a:t>
            </a:r>
            <a:r>
              <a:rPr lang="en-GB" sz="1400" dirty="0" smtClean="0"/>
              <a:t>designers used </a:t>
            </a:r>
            <a:r>
              <a:rPr lang="en-GB" sz="1400" dirty="0"/>
              <a:t>fixed-width designs </a:t>
            </a:r>
            <a:r>
              <a:rPr lang="en-GB" sz="1400" dirty="0" smtClean="0"/>
              <a:t>	to </a:t>
            </a:r>
            <a:r>
              <a:rPr lang="en-GB" sz="1400" dirty="0"/>
              <a:t>design their </a:t>
            </a:r>
            <a:r>
              <a:rPr lang="en-GB" sz="1400" dirty="0" smtClean="0"/>
              <a:t>websites.  Which </a:t>
            </a:r>
            <a:r>
              <a:rPr lang="en-GB" sz="1400" dirty="0"/>
              <a:t>only looks good in one specified </a:t>
            </a:r>
            <a:r>
              <a:rPr lang="en-GB" sz="1400" dirty="0" smtClean="0"/>
              <a:t>width. While </a:t>
            </a:r>
            <a:r>
              <a:rPr lang="en-GB" sz="1400" dirty="0"/>
              <a:t>most developers were using fixed-width </a:t>
            </a:r>
            <a:r>
              <a:rPr lang="en-GB" sz="1400" dirty="0" smtClean="0"/>
              <a:t>	design, some </a:t>
            </a:r>
            <a:r>
              <a:rPr lang="en-GB" sz="1400" dirty="0"/>
              <a:t>were also using a technique called "Liquid Layout".</a:t>
            </a:r>
          </a:p>
          <a:p>
            <a:pPr marL="0" indent="0">
              <a:lnSpc>
                <a:spcPct val="100000"/>
              </a:lnSpc>
              <a:spcBef>
                <a:spcPts val="0"/>
              </a:spcBef>
              <a:buNone/>
            </a:pPr>
            <a:r>
              <a:rPr lang="en-GB" sz="1400" dirty="0"/>
              <a:t>	</a:t>
            </a:r>
            <a:r>
              <a:rPr lang="en-GB" sz="1400" dirty="0" smtClean="0"/>
              <a:t>&lt;/</a:t>
            </a:r>
            <a:r>
              <a:rPr lang="en-GB" sz="1400" dirty="0"/>
              <a:t>p&gt;</a:t>
            </a:r>
          </a:p>
          <a:p>
            <a:pPr marL="0" indent="0">
              <a:lnSpc>
                <a:spcPct val="100000"/>
              </a:lnSpc>
              <a:spcBef>
                <a:spcPts val="0"/>
              </a:spcBef>
              <a:buNone/>
            </a:pPr>
            <a:endParaRPr lang="en-GB" sz="1400" dirty="0"/>
          </a:p>
        </p:txBody>
      </p:sp>
    </p:spTree>
    <p:extLst>
      <p:ext uri="{BB962C8B-B14F-4D97-AF65-F5344CB8AC3E}">
        <p14:creationId xmlns:p14="http://schemas.microsoft.com/office/powerpoint/2010/main" xmlns="" val="1589776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95943"/>
            <a:ext cx="10464800" cy="6083717"/>
          </a:xfrm>
        </p:spPr>
        <p:txBody>
          <a:bodyPr/>
          <a:lstStyle/>
          <a:p>
            <a:pPr marL="0" indent="0">
              <a:lnSpc>
                <a:spcPct val="100000"/>
              </a:lnSpc>
              <a:spcBef>
                <a:spcPts val="0"/>
              </a:spcBef>
              <a:buNone/>
            </a:pPr>
            <a:r>
              <a:rPr lang="en-GB" sz="1400" dirty="0"/>
              <a:t>	&lt;</a:t>
            </a:r>
            <a:r>
              <a:rPr lang="en-GB" sz="1400" dirty="0" smtClean="0"/>
              <a:t>p&gt;The </a:t>
            </a:r>
            <a:r>
              <a:rPr lang="en-GB" sz="1400" dirty="0"/>
              <a:t>liquid layout means:</a:t>
            </a:r>
          </a:p>
          <a:p>
            <a:pPr marL="0" indent="0">
              <a:lnSpc>
                <a:spcPct val="100000"/>
              </a:lnSpc>
              <a:spcBef>
                <a:spcPts val="0"/>
              </a:spcBef>
              <a:buNone/>
            </a:pPr>
            <a:r>
              <a:rPr lang="en-GB" sz="1400" dirty="0"/>
              <a:t>	</a:t>
            </a:r>
            <a:r>
              <a:rPr lang="en-GB" sz="1400" dirty="0" smtClean="0"/>
              <a:t>Instead </a:t>
            </a:r>
            <a:r>
              <a:rPr lang="en-GB" sz="1400" dirty="0"/>
              <a:t>of using a fixed width for your layouts</a:t>
            </a:r>
          </a:p>
          <a:p>
            <a:pPr marL="0" indent="0">
              <a:lnSpc>
                <a:spcPct val="100000"/>
              </a:lnSpc>
              <a:spcBef>
                <a:spcPts val="0"/>
              </a:spcBef>
              <a:buNone/>
            </a:pPr>
            <a:r>
              <a:rPr lang="en-GB" sz="1400" dirty="0"/>
              <a:t>	</a:t>
            </a:r>
            <a:r>
              <a:rPr lang="en-GB" sz="1400" dirty="0" smtClean="0"/>
              <a:t>you </a:t>
            </a:r>
            <a:r>
              <a:rPr lang="en-GB" sz="1400" dirty="0"/>
              <a:t>could make a flexible layout using percentages</a:t>
            </a:r>
          </a:p>
          <a:p>
            <a:pPr marL="0" indent="0">
              <a:lnSpc>
                <a:spcPct val="100000"/>
              </a:lnSpc>
              <a:spcBef>
                <a:spcPts val="0"/>
              </a:spcBef>
              <a:buNone/>
            </a:pPr>
            <a:r>
              <a:rPr lang="en-GB" sz="1400" dirty="0"/>
              <a:t>	</a:t>
            </a:r>
            <a:r>
              <a:rPr lang="en-GB" sz="1400" dirty="0" smtClean="0"/>
              <a:t>for </a:t>
            </a:r>
            <a:r>
              <a:rPr lang="en-GB" sz="1400" dirty="0"/>
              <a:t>your column width.</a:t>
            </a:r>
          </a:p>
          <a:p>
            <a:pPr marL="0" indent="0">
              <a:lnSpc>
                <a:spcPct val="100000"/>
              </a:lnSpc>
              <a:spcBef>
                <a:spcPts val="0"/>
              </a:spcBef>
              <a:buNone/>
            </a:pPr>
            <a:r>
              <a:rPr lang="en-GB" sz="1400" dirty="0"/>
              <a:t>	</a:t>
            </a:r>
            <a:r>
              <a:rPr lang="en-GB" sz="1400" dirty="0" smtClean="0"/>
              <a:t>&lt;/</a:t>
            </a:r>
            <a:r>
              <a:rPr lang="en-GB" sz="1400" dirty="0"/>
              <a:t>p&gt;</a:t>
            </a:r>
          </a:p>
          <a:p>
            <a:pPr marL="0" indent="0">
              <a:lnSpc>
                <a:spcPct val="100000"/>
              </a:lnSpc>
              <a:spcBef>
                <a:spcPts val="0"/>
              </a:spcBef>
              <a:buNone/>
            </a:pPr>
            <a:r>
              <a:rPr lang="en-GB" sz="1400" dirty="0"/>
              <a:t>	&lt;/div&gt;</a:t>
            </a:r>
          </a:p>
          <a:p>
            <a:pPr marL="0" indent="0">
              <a:lnSpc>
                <a:spcPct val="100000"/>
              </a:lnSpc>
              <a:spcBef>
                <a:spcPts val="0"/>
              </a:spcBef>
              <a:buNone/>
            </a:pPr>
            <a:endParaRPr lang="en-GB" sz="1400" dirty="0"/>
          </a:p>
          <a:p>
            <a:pPr marL="0" indent="0">
              <a:lnSpc>
                <a:spcPct val="100000"/>
              </a:lnSpc>
              <a:spcBef>
                <a:spcPts val="0"/>
              </a:spcBef>
              <a:buNone/>
            </a:pPr>
            <a:r>
              <a:rPr lang="en-GB" sz="1400" dirty="0"/>
              <a:t>	&lt;div id="right"&gt;</a:t>
            </a:r>
          </a:p>
          <a:p>
            <a:pPr marL="0" indent="0">
              <a:lnSpc>
                <a:spcPct val="100000"/>
              </a:lnSpc>
              <a:spcBef>
                <a:spcPts val="0"/>
              </a:spcBef>
              <a:buNone/>
            </a:pPr>
            <a:r>
              <a:rPr lang="en-GB" sz="1400" dirty="0"/>
              <a:t>	</a:t>
            </a:r>
            <a:r>
              <a:rPr lang="en-GB" sz="1400" dirty="0" smtClean="0"/>
              <a:t>&lt;p&gt;This </a:t>
            </a:r>
            <a:r>
              <a:rPr lang="en-GB" sz="1400" dirty="0"/>
              <a:t>layout which we define with </a:t>
            </a:r>
            <a:r>
              <a:rPr lang="en-GB" sz="1400" dirty="0" smtClean="0"/>
              <a:t>percentages</a:t>
            </a:r>
          </a:p>
          <a:p>
            <a:pPr marL="0" indent="0">
              <a:lnSpc>
                <a:spcPct val="100000"/>
              </a:lnSpc>
              <a:spcBef>
                <a:spcPts val="0"/>
              </a:spcBef>
              <a:buNone/>
            </a:pPr>
            <a:r>
              <a:rPr lang="en-GB" sz="1400" dirty="0"/>
              <a:t>	</a:t>
            </a:r>
            <a:r>
              <a:rPr lang="en-GB" sz="1400" dirty="0" smtClean="0"/>
              <a:t> instead of </a:t>
            </a:r>
            <a:r>
              <a:rPr lang="en-GB" sz="1400" dirty="0"/>
              <a:t>fixed pixels works in more </a:t>
            </a:r>
            <a:r>
              <a:rPr lang="en-GB" sz="1400" dirty="0" smtClean="0"/>
              <a:t>situations</a:t>
            </a:r>
          </a:p>
          <a:p>
            <a:pPr marL="0" indent="0">
              <a:lnSpc>
                <a:spcPct val="100000"/>
              </a:lnSpc>
              <a:spcBef>
                <a:spcPts val="0"/>
              </a:spcBef>
              <a:buNone/>
            </a:pPr>
            <a:r>
              <a:rPr lang="en-GB" sz="1400" dirty="0"/>
              <a:t>	</a:t>
            </a:r>
            <a:r>
              <a:rPr lang="en-GB" sz="1400" dirty="0" smtClean="0"/>
              <a:t> than fixed-width design. But </a:t>
            </a:r>
            <a:r>
              <a:rPr lang="en-GB" sz="1400" dirty="0"/>
              <a:t>the Liquid layout </a:t>
            </a:r>
            <a:endParaRPr lang="en-GB" sz="1400" dirty="0" smtClean="0"/>
          </a:p>
          <a:p>
            <a:pPr marL="0" indent="0">
              <a:lnSpc>
                <a:spcPct val="100000"/>
              </a:lnSpc>
              <a:spcBef>
                <a:spcPts val="0"/>
              </a:spcBef>
              <a:buNone/>
            </a:pPr>
            <a:r>
              <a:rPr lang="en-GB" sz="1400" dirty="0"/>
              <a:t>	</a:t>
            </a:r>
            <a:r>
              <a:rPr lang="en-GB" sz="1400" dirty="0" smtClean="0"/>
              <a:t>also </a:t>
            </a:r>
            <a:r>
              <a:rPr lang="en-GB" sz="1400" dirty="0"/>
              <a:t>has a weakness, while it</a:t>
            </a:r>
          </a:p>
          <a:p>
            <a:pPr marL="0" indent="0">
              <a:lnSpc>
                <a:spcPct val="100000"/>
              </a:lnSpc>
              <a:spcBef>
                <a:spcPts val="0"/>
              </a:spcBef>
              <a:buNone/>
            </a:pPr>
            <a:r>
              <a:rPr lang="en-GB" sz="1400" dirty="0"/>
              <a:t>	will look good on a wide variety of screens but it</a:t>
            </a:r>
          </a:p>
          <a:p>
            <a:pPr marL="0" indent="0">
              <a:lnSpc>
                <a:spcPct val="100000"/>
              </a:lnSpc>
              <a:spcBef>
                <a:spcPts val="0"/>
              </a:spcBef>
              <a:buNone/>
            </a:pPr>
            <a:r>
              <a:rPr lang="en-GB" sz="1400" dirty="0"/>
              <a:t>	will not look good on very large screens or on very</a:t>
            </a:r>
          </a:p>
          <a:p>
            <a:pPr marL="0" indent="0">
              <a:lnSpc>
                <a:spcPct val="100000"/>
              </a:lnSpc>
              <a:spcBef>
                <a:spcPts val="0"/>
              </a:spcBef>
              <a:buNone/>
            </a:pPr>
            <a:r>
              <a:rPr lang="en-GB" sz="1400" dirty="0"/>
              <a:t>	small screens.</a:t>
            </a:r>
          </a:p>
          <a:p>
            <a:pPr marL="0" indent="0">
              <a:lnSpc>
                <a:spcPct val="100000"/>
              </a:lnSpc>
              <a:spcBef>
                <a:spcPts val="0"/>
              </a:spcBef>
              <a:buNone/>
            </a:pPr>
            <a:r>
              <a:rPr lang="en-GB" sz="1400" dirty="0"/>
              <a:t>	&lt;/p&gt;</a:t>
            </a:r>
          </a:p>
          <a:p>
            <a:pPr marL="0" indent="0">
              <a:lnSpc>
                <a:spcPct val="100000"/>
              </a:lnSpc>
              <a:spcBef>
                <a:spcPts val="0"/>
              </a:spcBef>
              <a:buNone/>
            </a:pPr>
            <a:endParaRPr lang="en-GB" sz="1400" dirty="0"/>
          </a:p>
          <a:p>
            <a:pPr marL="0" indent="0">
              <a:lnSpc>
                <a:spcPct val="100000"/>
              </a:lnSpc>
              <a:spcBef>
                <a:spcPts val="0"/>
              </a:spcBef>
              <a:buNone/>
            </a:pPr>
            <a:r>
              <a:rPr lang="en-GB" sz="1400" dirty="0"/>
              <a:t>	&lt;</a:t>
            </a:r>
            <a:r>
              <a:rPr lang="en-GB" sz="1400" dirty="0" smtClean="0"/>
              <a:t>p&gt;On </a:t>
            </a:r>
            <a:r>
              <a:rPr lang="en-GB" sz="1400" dirty="0"/>
              <a:t>a very large screen, our website's </a:t>
            </a:r>
            <a:r>
              <a:rPr lang="en-GB" sz="1400" dirty="0" smtClean="0"/>
              <a:t>content</a:t>
            </a:r>
          </a:p>
          <a:p>
            <a:pPr marL="0" indent="0">
              <a:lnSpc>
                <a:spcPct val="100000"/>
              </a:lnSpc>
              <a:spcBef>
                <a:spcPts val="0"/>
              </a:spcBef>
              <a:buNone/>
            </a:pPr>
            <a:r>
              <a:rPr lang="en-GB" sz="1400" dirty="0"/>
              <a:t>	</a:t>
            </a:r>
            <a:r>
              <a:rPr lang="en-GB" sz="1400" dirty="0" smtClean="0"/>
              <a:t> will look </a:t>
            </a:r>
            <a:r>
              <a:rPr lang="en-GB" sz="1400" dirty="0"/>
              <a:t>stretched and on a very small screen, </a:t>
            </a:r>
            <a:r>
              <a:rPr lang="en-GB" sz="1400" dirty="0" smtClean="0"/>
              <a:t>our</a:t>
            </a:r>
          </a:p>
          <a:p>
            <a:pPr marL="0" indent="0">
              <a:lnSpc>
                <a:spcPct val="100000"/>
              </a:lnSpc>
              <a:spcBef>
                <a:spcPts val="0"/>
              </a:spcBef>
              <a:buNone/>
            </a:pPr>
            <a:r>
              <a:rPr lang="en-GB" sz="1400" dirty="0"/>
              <a:t>	</a:t>
            </a:r>
            <a:r>
              <a:rPr lang="en-GB" sz="1400" dirty="0" smtClean="0"/>
              <a:t> website's content </a:t>
            </a:r>
            <a:r>
              <a:rPr lang="en-GB" sz="1400" dirty="0"/>
              <a:t>will look squashed. And in both situations,</a:t>
            </a:r>
          </a:p>
          <a:p>
            <a:pPr marL="0" indent="0">
              <a:lnSpc>
                <a:spcPct val="100000"/>
              </a:lnSpc>
              <a:spcBef>
                <a:spcPts val="0"/>
              </a:spcBef>
              <a:buNone/>
            </a:pPr>
            <a:r>
              <a:rPr lang="en-GB" sz="1400" dirty="0"/>
              <a:t>	the site doesn't look good.</a:t>
            </a:r>
          </a:p>
          <a:p>
            <a:pPr marL="0" indent="0">
              <a:lnSpc>
                <a:spcPct val="100000"/>
              </a:lnSpc>
              <a:spcBef>
                <a:spcPts val="0"/>
              </a:spcBef>
              <a:buNone/>
            </a:pPr>
            <a:r>
              <a:rPr lang="en-GB" sz="1400" dirty="0"/>
              <a:t>	&lt;/p&gt;</a:t>
            </a:r>
          </a:p>
          <a:p>
            <a:pPr marL="0" indent="0">
              <a:lnSpc>
                <a:spcPct val="100000"/>
              </a:lnSpc>
              <a:spcBef>
                <a:spcPts val="0"/>
              </a:spcBef>
              <a:buNone/>
            </a:pPr>
            <a:r>
              <a:rPr lang="en-GB" sz="1400" dirty="0"/>
              <a:t>	&lt;/div&gt;</a:t>
            </a:r>
          </a:p>
          <a:p>
            <a:pPr marL="0" indent="0">
              <a:lnSpc>
                <a:spcPct val="100000"/>
              </a:lnSpc>
              <a:spcBef>
                <a:spcPts val="0"/>
              </a:spcBef>
              <a:buNone/>
            </a:pPr>
            <a:endParaRPr lang="en-GB" sz="1400" dirty="0" smtClean="0"/>
          </a:p>
          <a:p>
            <a:pPr marL="0" indent="0">
              <a:lnSpc>
                <a:spcPct val="100000"/>
              </a:lnSpc>
              <a:spcBef>
                <a:spcPts val="0"/>
              </a:spcBef>
              <a:buNone/>
            </a:pPr>
            <a:r>
              <a:rPr lang="en-GB" sz="1400" dirty="0" smtClean="0"/>
              <a:t>&lt;/</a:t>
            </a:r>
            <a:r>
              <a:rPr lang="en-GB" sz="1400" dirty="0"/>
              <a:t>body&gt;</a:t>
            </a:r>
          </a:p>
          <a:p>
            <a:pPr marL="0" indent="0">
              <a:lnSpc>
                <a:spcPct val="100000"/>
              </a:lnSpc>
              <a:spcBef>
                <a:spcPts val="0"/>
              </a:spcBef>
              <a:buNone/>
            </a:pPr>
            <a:endParaRPr lang="en-GB" sz="1400" dirty="0"/>
          </a:p>
          <a:p>
            <a:pPr marL="0" indent="0">
              <a:lnSpc>
                <a:spcPct val="100000"/>
              </a:lnSpc>
              <a:spcBef>
                <a:spcPts val="0"/>
              </a:spcBef>
              <a:buNone/>
            </a:pPr>
            <a:r>
              <a:rPr lang="en-GB" sz="1400" dirty="0"/>
              <a:t>&lt;/html</a:t>
            </a:r>
            <a:r>
              <a:rPr lang="en-GB" sz="1400" dirty="0" smtClean="0"/>
              <a:t>&gt;</a:t>
            </a:r>
            <a:endParaRPr lang="en-GB" sz="1400" dirty="0"/>
          </a:p>
        </p:txBody>
      </p:sp>
      <p:pic>
        <p:nvPicPr>
          <p:cNvPr id="4" name="Picture 3"/>
          <p:cNvPicPr>
            <a:picLocks noChangeAspect="1"/>
          </p:cNvPicPr>
          <p:nvPr/>
        </p:nvPicPr>
        <p:blipFill rotWithShape="1">
          <a:blip r:embed="rId2"/>
          <a:srcRect l="1569" t="3726" r="12092" b="38430"/>
          <a:stretch/>
        </p:blipFill>
        <p:spPr>
          <a:xfrm>
            <a:off x="4920341" y="0"/>
            <a:ext cx="6585857" cy="2481944"/>
          </a:xfrm>
          <a:prstGeom prst="rect">
            <a:avLst/>
          </a:prstGeom>
        </p:spPr>
      </p:pic>
      <p:pic>
        <p:nvPicPr>
          <p:cNvPr id="5" name="Picture 4"/>
          <p:cNvPicPr>
            <a:picLocks noChangeAspect="1"/>
          </p:cNvPicPr>
          <p:nvPr/>
        </p:nvPicPr>
        <p:blipFill rotWithShape="1">
          <a:blip r:embed="rId3"/>
          <a:srcRect l="45615" t="4194" r="12306" b="14940"/>
          <a:stretch/>
        </p:blipFill>
        <p:spPr>
          <a:xfrm>
            <a:off x="5061857" y="2805100"/>
            <a:ext cx="3494314" cy="3777343"/>
          </a:xfrm>
          <a:prstGeom prst="rect">
            <a:avLst/>
          </a:prstGeom>
        </p:spPr>
      </p:pic>
    </p:spTree>
    <p:extLst>
      <p:ext uri="{BB962C8B-B14F-4D97-AF65-F5344CB8AC3E}">
        <p14:creationId xmlns:p14="http://schemas.microsoft.com/office/powerpoint/2010/main" xmlns="" val="40517131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2" y="393702"/>
            <a:ext cx="3446456" cy="800989"/>
          </a:xfrm>
        </p:spPr>
        <p:txBody>
          <a:bodyPr/>
          <a:lstStyle/>
          <a:p>
            <a:r>
              <a:rPr lang="en-US" dirty="0" smtClean="0"/>
              <a:t>Responsive Design</a:t>
            </a:r>
            <a:r>
              <a:rPr lang="en-IN" dirty="0"/>
              <a:t/>
            </a:r>
            <a:br>
              <a:rPr lang="en-IN" dirty="0"/>
            </a:br>
            <a:endParaRPr lang="en-IN" dirty="0"/>
          </a:p>
        </p:txBody>
      </p:sp>
      <p:sp>
        <p:nvSpPr>
          <p:cNvPr id="3" name="Content Placeholder 2"/>
          <p:cNvSpPr>
            <a:spLocks noGrp="1"/>
          </p:cNvSpPr>
          <p:nvPr>
            <p:ph idx="1"/>
          </p:nvPr>
        </p:nvSpPr>
        <p:spPr>
          <a:xfrm>
            <a:off x="914400" y="1143000"/>
            <a:ext cx="10464800" cy="1307024"/>
          </a:xfrm>
        </p:spPr>
        <p:txBody>
          <a:bodyPr/>
          <a:lstStyle/>
          <a:p>
            <a:r>
              <a:rPr lang="en-GB" dirty="0" smtClean="0"/>
              <a:t>Makes </a:t>
            </a:r>
            <a:r>
              <a:rPr lang="en-GB" dirty="0"/>
              <a:t>your web page look good on all </a:t>
            </a:r>
            <a:r>
              <a:rPr lang="en-GB" dirty="0" smtClean="0"/>
              <a:t>devices, using HTML and CSS.</a:t>
            </a:r>
            <a:endParaRPr lang="en-GB" dirty="0"/>
          </a:p>
          <a:p>
            <a:pPr>
              <a:lnSpc>
                <a:spcPct val="100000"/>
              </a:lnSpc>
            </a:pPr>
            <a:r>
              <a:rPr lang="en-GB" dirty="0"/>
              <a:t>Web pages should not leave out information to fit smaller devices, but rather adapt its content to fit any device:</a:t>
            </a:r>
            <a:endParaRPr lang="en-IN" dirty="0"/>
          </a:p>
        </p:txBody>
      </p:sp>
      <p:pic>
        <p:nvPicPr>
          <p:cNvPr id="4" name="Picture 3"/>
          <p:cNvPicPr>
            <a:picLocks noChangeAspect="1"/>
          </p:cNvPicPr>
          <p:nvPr/>
        </p:nvPicPr>
        <p:blipFill>
          <a:blip r:embed="rId2"/>
          <a:stretch>
            <a:fillRect/>
          </a:stretch>
        </p:blipFill>
        <p:spPr>
          <a:xfrm>
            <a:off x="1066802" y="2684167"/>
            <a:ext cx="9382125" cy="2466975"/>
          </a:xfrm>
          <a:prstGeom prst="rect">
            <a:avLst/>
          </a:prstGeom>
        </p:spPr>
      </p:pic>
    </p:spTree>
    <p:extLst>
      <p:ext uri="{BB962C8B-B14F-4D97-AF65-F5344CB8AC3E}">
        <p14:creationId xmlns:p14="http://schemas.microsoft.com/office/powerpoint/2010/main" xmlns="" val="41502328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914400" y="1143000"/>
            <a:ext cx="10464800" cy="2396554"/>
          </a:xfrm>
        </p:spPr>
        <p:txBody>
          <a:bodyPr/>
          <a:lstStyle/>
          <a:p>
            <a:pPr marL="0" indent="0">
              <a:buNone/>
            </a:pPr>
            <a:r>
              <a:rPr lang="en-US" dirty="0" smtClean="0"/>
              <a:t>The </a:t>
            </a:r>
            <a:r>
              <a:rPr lang="en-US" dirty="0"/>
              <a:t>four key components that make responsive design </a:t>
            </a:r>
            <a:r>
              <a:rPr lang="en-US" dirty="0" smtClean="0"/>
              <a:t>work are -</a:t>
            </a:r>
            <a:endParaRPr lang="en-IN" dirty="0"/>
          </a:p>
          <a:p>
            <a:pPr lvl="0"/>
            <a:r>
              <a:rPr lang="en-US" dirty="0"/>
              <a:t>Liquid layouts</a:t>
            </a:r>
            <a:endParaRPr lang="en-IN" dirty="0"/>
          </a:p>
          <a:p>
            <a:pPr lvl="0"/>
            <a:r>
              <a:rPr lang="en-US" dirty="0"/>
              <a:t>Scaling images to the viewport size</a:t>
            </a:r>
            <a:endParaRPr lang="en-IN" dirty="0"/>
          </a:p>
          <a:p>
            <a:pPr lvl="0"/>
            <a:r>
              <a:rPr lang="en-US" dirty="0"/>
              <a:t>Setting viewports via the &lt;meta&gt; tag</a:t>
            </a:r>
            <a:endParaRPr lang="en-IN" dirty="0"/>
          </a:p>
          <a:p>
            <a:pPr lvl="0"/>
            <a:r>
              <a:rPr lang="en-US" dirty="0"/>
              <a:t>Customizing the CSS for different viewports using media </a:t>
            </a:r>
            <a:r>
              <a:rPr lang="en-US" dirty="0" smtClean="0"/>
              <a:t>queries</a:t>
            </a:r>
            <a:endParaRPr lang="en-IN" dirty="0"/>
          </a:p>
        </p:txBody>
      </p:sp>
    </p:spTree>
    <p:extLst>
      <p:ext uri="{BB962C8B-B14F-4D97-AF65-F5344CB8AC3E}">
        <p14:creationId xmlns:p14="http://schemas.microsoft.com/office/powerpoint/2010/main" xmlns="" val="12034188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2" y="393702"/>
            <a:ext cx="6179577" cy="800989"/>
          </a:xfrm>
        </p:spPr>
        <p:txBody>
          <a:bodyPr/>
          <a:lstStyle/>
          <a:p>
            <a:pPr lvl="0"/>
            <a:r>
              <a:rPr lang="en-US" dirty="0"/>
              <a:t>Scaling images to the viewport size</a:t>
            </a:r>
            <a:r>
              <a:rPr lang="en-IN" dirty="0"/>
              <a:t/>
            </a:r>
            <a:br>
              <a:rPr lang="en-IN" dirty="0"/>
            </a:br>
            <a:endParaRPr lang="en-IN" dirty="0"/>
          </a:p>
        </p:txBody>
      </p:sp>
      <p:sp>
        <p:nvSpPr>
          <p:cNvPr id="3" name="Content Placeholder 2"/>
          <p:cNvSpPr>
            <a:spLocks noGrp="1"/>
          </p:cNvSpPr>
          <p:nvPr>
            <p:ph idx="1"/>
          </p:nvPr>
        </p:nvSpPr>
        <p:spPr>
          <a:xfrm>
            <a:off x="914400" y="1143000"/>
            <a:ext cx="10464800" cy="4944943"/>
          </a:xfrm>
        </p:spPr>
        <p:txBody>
          <a:bodyPr/>
          <a:lstStyle/>
          <a:p>
            <a:pPr>
              <a:lnSpc>
                <a:spcPct val="100000"/>
              </a:lnSpc>
            </a:pPr>
            <a:r>
              <a:rPr lang="en-GB" dirty="0"/>
              <a:t>The viewport is the user's visible area of a web page.</a:t>
            </a:r>
          </a:p>
          <a:p>
            <a:pPr>
              <a:lnSpc>
                <a:spcPct val="100000"/>
              </a:lnSpc>
            </a:pPr>
            <a:r>
              <a:rPr lang="en-GB" dirty="0"/>
              <a:t>The viewport varies with the device, and will be smaller on a mobile phone than on a computer screen</a:t>
            </a:r>
            <a:r>
              <a:rPr lang="en-GB" dirty="0" smtClean="0"/>
              <a:t>.</a:t>
            </a:r>
          </a:p>
          <a:p>
            <a:pPr>
              <a:lnSpc>
                <a:spcPct val="100000"/>
              </a:lnSpc>
            </a:pPr>
            <a:endParaRPr lang="en-GB" dirty="0"/>
          </a:p>
          <a:p>
            <a:pPr marL="0" indent="0">
              <a:lnSpc>
                <a:spcPct val="100000"/>
              </a:lnSpc>
              <a:buNone/>
            </a:pPr>
            <a:r>
              <a:rPr lang="en-US" dirty="0"/>
              <a:t>&lt;meta name="viewport" content="width=device-width" /&gt;</a:t>
            </a:r>
            <a:endParaRPr lang="en-IN" dirty="0"/>
          </a:p>
          <a:p>
            <a:pPr marL="0" indent="0">
              <a:lnSpc>
                <a:spcPct val="100000"/>
              </a:lnSpc>
              <a:buNone/>
            </a:pPr>
            <a:r>
              <a:rPr lang="en-US" dirty="0" smtClean="0"/>
              <a:t>This makes </a:t>
            </a:r>
            <a:r>
              <a:rPr lang="en-US" dirty="0"/>
              <a:t>the viewport as many pixels wide as the device screen width. This means that if the device has a screen that is 320 </a:t>
            </a:r>
            <a:r>
              <a:rPr lang="en-US" dirty="0" err="1"/>
              <a:t>px</a:t>
            </a:r>
            <a:r>
              <a:rPr lang="en-US" dirty="0"/>
              <a:t> wide, the viewport width will be 320 </a:t>
            </a:r>
            <a:r>
              <a:rPr lang="en-US" dirty="0" err="1"/>
              <a:t>px</a:t>
            </a:r>
            <a:r>
              <a:rPr lang="en-US" dirty="0"/>
              <a:t>; if the screen is 480 </a:t>
            </a:r>
            <a:r>
              <a:rPr lang="en-US" dirty="0" err="1"/>
              <a:t>px</a:t>
            </a:r>
            <a:r>
              <a:rPr lang="en-US" dirty="0"/>
              <a:t>, then the viewport width will be 480 </a:t>
            </a:r>
            <a:r>
              <a:rPr lang="en-US" dirty="0" err="1"/>
              <a:t>px</a:t>
            </a:r>
            <a:r>
              <a:rPr lang="en-US" dirty="0"/>
              <a:t>.</a:t>
            </a:r>
            <a:endParaRPr lang="en-GB" dirty="0"/>
          </a:p>
          <a:p>
            <a:pPr marL="0" indent="0">
              <a:lnSpc>
                <a:spcPct val="100000"/>
              </a:lnSpc>
              <a:buNone/>
            </a:pPr>
            <a:endParaRPr lang="en-IN" dirty="0"/>
          </a:p>
        </p:txBody>
      </p:sp>
    </p:spTree>
    <p:extLst>
      <p:ext uri="{BB962C8B-B14F-4D97-AF65-F5344CB8AC3E}">
        <p14:creationId xmlns:p14="http://schemas.microsoft.com/office/powerpoint/2010/main" xmlns="" val="14228641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2" y="393702"/>
            <a:ext cx="2585644" cy="800989"/>
          </a:xfrm>
        </p:spPr>
        <p:txBody>
          <a:bodyPr/>
          <a:lstStyle/>
          <a:p>
            <a:r>
              <a:rPr lang="en-US" dirty="0"/>
              <a:t>Media Queries</a:t>
            </a:r>
            <a:r>
              <a:rPr lang="en-IN" dirty="0"/>
              <a:t/>
            </a:r>
            <a:br>
              <a:rPr lang="en-IN" dirty="0"/>
            </a:br>
            <a:endParaRPr lang="en-IN" dirty="0"/>
          </a:p>
        </p:txBody>
      </p:sp>
      <p:sp>
        <p:nvSpPr>
          <p:cNvPr id="3" name="Content Placeholder 2"/>
          <p:cNvSpPr>
            <a:spLocks noGrp="1"/>
          </p:cNvSpPr>
          <p:nvPr>
            <p:ph idx="1"/>
          </p:nvPr>
        </p:nvSpPr>
        <p:spPr>
          <a:xfrm>
            <a:off x="592431" y="1194691"/>
            <a:ext cx="11436439" cy="3206006"/>
          </a:xfrm>
        </p:spPr>
        <p:txBody>
          <a:bodyPr/>
          <a:lstStyle/>
          <a:p>
            <a:pPr>
              <a:lnSpc>
                <a:spcPct val="100000"/>
              </a:lnSpc>
            </a:pPr>
            <a:r>
              <a:rPr lang="en-US" sz="2000" dirty="0" smtClean="0"/>
              <a:t>A </a:t>
            </a:r>
            <a:r>
              <a:rPr lang="en-US" sz="2000" dirty="0"/>
              <a:t>media query is a way to apply style rules based on the medium that is displaying the file</a:t>
            </a:r>
            <a:r>
              <a:rPr lang="en-US" sz="2000" dirty="0" smtClean="0"/>
              <a:t>.</a:t>
            </a:r>
          </a:p>
          <a:p>
            <a:pPr>
              <a:lnSpc>
                <a:spcPct val="100000"/>
              </a:lnSpc>
            </a:pPr>
            <a:r>
              <a:rPr lang="en-US" sz="2000" dirty="0" smtClean="0"/>
              <a:t>It uses the @media rule to include a block of CSS properties only if a certain condition is true.</a:t>
            </a:r>
            <a:endParaRPr lang="en-US" sz="2000" dirty="0"/>
          </a:p>
          <a:p>
            <a:pPr>
              <a:lnSpc>
                <a:spcPct val="100000"/>
              </a:lnSpc>
            </a:pPr>
            <a:r>
              <a:rPr lang="en-US" sz="2000" dirty="0" smtClean="0"/>
              <a:t> </a:t>
            </a:r>
            <a:r>
              <a:rPr lang="en-US" sz="2000" dirty="0"/>
              <a:t>Use these queries to look at the capabilities of the device, and then define CSS </a:t>
            </a:r>
            <a:r>
              <a:rPr lang="en-US" sz="2000" dirty="0" smtClean="0"/>
              <a:t>rules.</a:t>
            </a:r>
          </a:p>
          <a:p>
            <a:pPr marL="0" indent="0">
              <a:lnSpc>
                <a:spcPct val="100000"/>
              </a:lnSpc>
              <a:buNone/>
            </a:pPr>
            <a:r>
              <a:rPr lang="en-US" sz="2000" dirty="0" smtClean="0"/>
              <a:t>Example-</a:t>
            </a:r>
            <a:endParaRPr lang="en-IN" sz="2000" dirty="0"/>
          </a:p>
          <a:p>
            <a:pPr marL="0" indent="0">
              <a:lnSpc>
                <a:spcPct val="100000"/>
              </a:lnSpc>
              <a:buNone/>
            </a:pPr>
            <a:r>
              <a:rPr lang="en-US" sz="2000" b="1" dirty="0"/>
              <a:t>	</a:t>
            </a:r>
            <a:r>
              <a:rPr lang="en-US" sz="2000" dirty="0" smtClean="0"/>
              <a:t>@</a:t>
            </a:r>
            <a:r>
              <a:rPr lang="en-US" sz="2000" dirty="0"/>
              <a:t>media only screen and (max-width: 480px) </a:t>
            </a:r>
            <a:r>
              <a:rPr lang="en-US" sz="2000" dirty="0" smtClean="0"/>
              <a:t>{……} //This set of rule is applied when smaller screen is used. Like set font-size, left and right </a:t>
            </a:r>
            <a:r>
              <a:rPr lang="en-US" sz="2000" smtClean="0"/>
              <a:t>margin etc.</a:t>
            </a:r>
            <a:endParaRPr lang="en-IN" sz="2000" dirty="0"/>
          </a:p>
          <a:p>
            <a:pPr marL="0" indent="0">
              <a:lnSpc>
                <a:spcPct val="100000"/>
              </a:lnSpc>
              <a:buNone/>
            </a:pPr>
            <a:endParaRPr lang="en-IN" sz="2000"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41212" y="4184932"/>
            <a:ext cx="7974520" cy="27825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3907118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2" y="393702"/>
            <a:ext cx="3082575" cy="426142"/>
          </a:xfrm>
        </p:spPr>
        <p:txBody>
          <a:bodyPr/>
          <a:lstStyle/>
          <a:p>
            <a:r>
              <a:rPr lang="en-US" dirty="0" smtClean="0"/>
              <a:t>CSS </a:t>
            </a:r>
            <a:r>
              <a:rPr lang="en-US" dirty="0"/>
              <a:t>Frameworks</a:t>
            </a:r>
            <a:endParaRPr lang="en-IN" dirty="0"/>
          </a:p>
        </p:txBody>
      </p:sp>
      <p:sp>
        <p:nvSpPr>
          <p:cNvPr id="3" name="Content Placeholder 2"/>
          <p:cNvSpPr>
            <a:spLocks noGrp="1"/>
          </p:cNvSpPr>
          <p:nvPr>
            <p:ph idx="1"/>
          </p:nvPr>
        </p:nvSpPr>
        <p:spPr>
          <a:xfrm>
            <a:off x="309093" y="1143000"/>
            <a:ext cx="11745531" cy="5074210"/>
          </a:xfrm>
        </p:spPr>
        <p:txBody>
          <a:bodyPr/>
          <a:lstStyle/>
          <a:p>
            <a:pPr marL="0" indent="0">
              <a:lnSpc>
                <a:spcPct val="100000"/>
              </a:lnSpc>
              <a:buNone/>
            </a:pPr>
            <a:r>
              <a:rPr lang="en-US" dirty="0"/>
              <a:t>A </a:t>
            </a:r>
            <a:r>
              <a:rPr lang="en-US" b="1" dirty="0"/>
              <a:t>CSS framework </a:t>
            </a:r>
            <a:r>
              <a:rPr lang="en-US" dirty="0"/>
              <a:t>is a </a:t>
            </a:r>
            <a:r>
              <a:rPr lang="en-US" dirty="0" smtClean="0"/>
              <a:t>pre-created </a:t>
            </a:r>
            <a:r>
              <a:rPr lang="en-US" dirty="0"/>
              <a:t>set of CSS classes or other software tools that make it easier to use and work with CSS. </a:t>
            </a:r>
            <a:endParaRPr lang="en-US" dirty="0" smtClean="0"/>
          </a:p>
          <a:p>
            <a:pPr marL="0" indent="0">
              <a:lnSpc>
                <a:spcPct val="100000"/>
              </a:lnSpc>
              <a:buNone/>
            </a:pPr>
            <a:r>
              <a:rPr lang="en-US" dirty="0" smtClean="0"/>
              <a:t>They </a:t>
            </a:r>
            <a:r>
              <a:rPr lang="en-US" dirty="0"/>
              <a:t>are two main types of CSS framework: grid systems and CSS preprocessors.</a:t>
            </a:r>
            <a:endParaRPr lang="en-IN" dirty="0"/>
          </a:p>
          <a:p>
            <a:pPr marL="514350" indent="-514350">
              <a:lnSpc>
                <a:spcPct val="100000"/>
              </a:lnSpc>
              <a:buAutoNum type="romanLcParenR"/>
            </a:pPr>
            <a:r>
              <a:rPr lang="en-GB" dirty="0" smtClean="0"/>
              <a:t>Grid Systems – Grids are used </a:t>
            </a:r>
            <a:r>
              <a:rPr lang="en-US" dirty="0"/>
              <a:t>to achieve visual uniformity in a design. </a:t>
            </a:r>
            <a:r>
              <a:rPr lang="en-US" dirty="0" smtClean="0"/>
              <a:t>The screen is virtually divided into  </a:t>
            </a:r>
            <a:r>
              <a:rPr lang="en-US" dirty="0"/>
              <a:t>5- or 7- or 12-column </a:t>
            </a:r>
            <a:r>
              <a:rPr lang="en-US" dirty="0" smtClean="0"/>
              <a:t>grid. Then, the text </a:t>
            </a:r>
            <a:r>
              <a:rPr lang="en-US" dirty="0"/>
              <a:t>or </a:t>
            </a:r>
            <a:r>
              <a:rPr lang="en-US" dirty="0" smtClean="0"/>
              <a:t>graphics of the document is aligned </a:t>
            </a:r>
            <a:r>
              <a:rPr lang="en-US" dirty="0"/>
              <a:t>and sized according to the </a:t>
            </a:r>
            <a:r>
              <a:rPr lang="en-US" dirty="0" smtClean="0"/>
              <a:t>grid.</a:t>
            </a:r>
          </a:p>
          <a:p>
            <a:pPr marL="514350" indent="-514350">
              <a:lnSpc>
                <a:spcPct val="100000"/>
              </a:lnSpc>
              <a:buFont typeface="Arial" charset="0"/>
              <a:buAutoNum type="romanLcParenR"/>
            </a:pPr>
            <a:r>
              <a:rPr lang="en-US" dirty="0" smtClean="0"/>
              <a:t>CSS Preprocessor – this is a tool </a:t>
            </a:r>
            <a:r>
              <a:rPr lang="en-US" dirty="0"/>
              <a:t>that that takes code written in some type of preprocessed language and then converts that code into normal </a:t>
            </a:r>
            <a:r>
              <a:rPr lang="en-US" dirty="0" smtClean="0"/>
              <a:t>CSS.</a:t>
            </a:r>
            <a:r>
              <a:rPr lang="en-IN" dirty="0" smtClean="0"/>
              <a:t> The </a:t>
            </a:r>
            <a:r>
              <a:rPr lang="en-IN" dirty="0" err="1" smtClean="0"/>
              <a:t>preprocessed</a:t>
            </a:r>
            <a:r>
              <a:rPr lang="en-IN" dirty="0" smtClean="0"/>
              <a:t> language uses </a:t>
            </a:r>
            <a:r>
              <a:rPr lang="en-US" dirty="0" smtClean="0"/>
              <a:t>programming identities such </a:t>
            </a:r>
            <a:r>
              <a:rPr lang="en-US" dirty="0"/>
              <a:t>as variables, inheritance, calculations, and functions. </a:t>
            </a:r>
            <a:r>
              <a:rPr lang="en-US" dirty="0" smtClean="0"/>
              <a:t> Ex - LESS</a:t>
            </a:r>
            <a:r>
              <a:rPr lang="en-US" dirty="0"/>
              <a:t>, SASS, and </a:t>
            </a:r>
            <a:r>
              <a:rPr lang="en-US" dirty="0" smtClean="0"/>
              <a:t>Stylus.</a:t>
            </a:r>
            <a:endParaRPr lang="en-IN" dirty="0"/>
          </a:p>
          <a:p>
            <a:pPr marL="514350" indent="-514350">
              <a:lnSpc>
                <a:spcPct val="100000"/>
              </a:lnSpc>
              <a:buFont typeface="Arial" charset="0"/>
              <a:buAutoNum type="romanLcParenR"/>
            </a:pPr>
            <a:endParaRPr lang="en-IN" dirty="0"/>
          </a:p>
        </p:txBody>
      </p:sp>
    </p:spTree>
    <p:extLst>
      <p:ext uri="{BB962C8B-B14F-4D97-AF65-F5344CB8AC3E}">
        <p14:creationId xmlns:p14="http://schemas.microsoft.com/office/powerpoint/2010/main" xmlns="" val="1391207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5639364" cy="479747"/>
          </a:xfrm>
        </p:spPr>
        <p:txBody>
          <a:bodyPr/>
          <a:lstStyle/>
          <a:p>
            <a:r>
              <a:rPr lang="en-US" sz="3200" dirty="0"/>
              <a:t>Cascading Style Sheet(CSS)</a:t>
            </a:r>
          </a:p>
        </p:txBody>
      </p:sp>
      <p:sp>
        <p:nvSpPr>
          <p:cNvPr id="3" name="Content Placeholder 2"/>
          <p:cNvSpPr>
            <a:spLocks noGrp="1"/>
          </p:cNvSpPr>
          <p:nvPr>
            <p:ph idx="1"/>
          </p:nvPr>
        </p:nvSpPr>
        <p:spPr>
          <a:xfrm>
            <a:off x="1676400" y="1143000"/>
            <a:ext cx="8915400" cy="3422176"/>
          </a:xfrm>
        </p:spPr>
        <p:txBody>
          <a:bodyPr>
            <a:noAutofit/>
          </a:bodyPr>
          <a:lstStyle/>
          <a:p>
            <a:pPr marL="0" indent="0">
              <a:buNone/>
            </a:pPr>
            <a:r>
              <a:rPr lang="en-IN" b="1" dirty="0">
                <a:solidFill>
                  <a:srgbClr val="0070C0"/>
                </a:solidFill>
                <a:latin typeface="+mj-lt"/>
              </a:rPr>
              <a:t>Internal or Embedded CSS: </a:t>
            </a:r>
          </a:p>
          <a:p>
            <a:r>
              <a:rPr lang="en-US" dirty="0">
                <a:latin typeface="+mj-lt"/>
              </a:rPr>
              <a:t>This can be used when a single HTML document must be styled uniquely. </a:t>
            </a:r>
          </a:p>
          <a:p>
            <a:r>
              <a:rPr lang="en-US" dirty="0">
                <a:latin typeface="+mj-lt"/>
              </a:rPr>
              <a:t>It is defined in &lt;head&gt; section of the HTML page inside the &lt;style&gt; tag.</a:t>
            </a:r>
          </a:p>
          <a:p>
            <a:pPr lvl="1"/>
            <a:endParaRPr lang="en-US" sz="1600" b="1" dirty="0">
              <a:latin typeface="+mj-lt"/>
            </a:endParaRPr>
          </a:p>
        </p:txBody>
      </p:sp>
    </p:spTree>
    <p:extLst>
      <p:ext uri="{BB962C8B-B14F-4D97-AF65-F5344CB8AC3E}">
        <p14:creationId xmlns:p14="http://schemas.microsoft.com/office/powerpoint/2010/main" xmlns="" val="1139439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5639364" cy="479747"/>
          </a:xfrm>
        </p:spPr>
        <p:txBody>
          <a:bodyPr/>
          <a:lstStyle/>
          <a:p>
            <a:r>
              <a:rPr lang="en-US" sz="3200" dirty="0"/>
              <a:t>Cascading Style Sheet(CSS)</a:t>
            </a:r>
          </a:p>
        </p:txBody>
      </p:sp>
      <p:sp>
        <p:nvSpPr>
          <p:cNvPr id="3" name="Content Placeholder 2"/>
          <p:cNvSpPr>
            <a:spLocks noGrp="1"/>
          </p:cNvSpPr>
          <p:nvPr>
            <p:ph idx="1"/>
          </p:nvPr>
        </p:nvSpPr>
        <p:spPr>
          <a:xfrm>
            <a:off x="1676400" y="1143000"/>
            <a:ext cx="8610600" cy="3422176"/>
          </a:xfrm>
        </p:spPr>
        <p:txBody>
          <a:bodyPr>
            <a:noAutofit/>
          </a:bodyPr>
          <a:lstStyle/>
          <a:p>
            <a:pPr marL="0" indent="0">
              <a:buNone/>
            </a:pPr>
            <a:r>
              <a:rPr lang="en-IN" b="1" dirty="0">
                <a:solidFill>
                  <a:srgbClr val="0070C0"/>
                </a:solidFill>
                <a:latin typeface="+mj-lt"/>
              </a:rPr>
              <a:t>External CSS: </a:t>
            </a:r>
          </a:p>
          <a:p>
            <a:pPr algn="just"/>
            <a:r>
              <a:rPr lang="en-US" sz="2000" dirty="0">
                <a:latin typeface="+mj-lt"/>
              </a:rPr>
              <a:t>The external style sheet is generally used when you want to make changes on multiple pages. </a:t>
            </a:r>
          </a:p>
          <a:p>
            <a:pPr algn="just"/>
            <a:r>
              <a:rPr lang="en-US" sz="2000" dirty="0">
                <a:latin typeface="+mj-lt"/>
              </a:rPr>
              <a:t>It is ideal for this condition because it facilitates you to change the look of the entire web site by changing just one file.</a:t>
            </a:r>
          </a:p>
          <a:p>
            <a:pPr algn="just"/>
            <a:r>
              <a:rPr lang="en-US" sz="2000" dirty="0">
                <a:latin typeface="+mj-lt"/>
              </a:rPr>
              <a:t>It uses the &lt;link&gt; tag on every pages and the &lt;link&gt; tag should be put inside the head section.</a:t>
            </a:r>
          </a:p>
          <a:p>
            <a:pPr marL="0" indent="0" algn="just">
              <a:buNone/>
            </a:pPr>
            <a:r>
              <a:rPr lang="en-US" sz="2000" b="1" dirty="0">
                <a:solidFill>
                  <a:srgbClr val="C00000"/>
                </a:solidFill>
                <a:latin typeface="+mj-lt"/>
              </a:rPr>
              <a:t>Example:</a:t>
            </a:r>
          </a:p>
          <a:p>
            <a:pPr marL="0" indent="0" algn="just">
              <a:buNone/>
            </a:pPr>
            <a:r>
              <a:rPr lang="en-US" sz="2000" b="1" dirty="0">
                <a:solidFill>
                  <a:srgbClr val="C00000"/>
                </a:solidFill>
                <a:latin typeface="+mj-lt"/>
              </a:rPr>
              <a:t>&lt;head&gt;  &lt;link </a:t>
            </a:r>
            <a:r>
              <a:rPr lang="en-US" sz="2000" b="1" dirty="0" err="1">
                <a:solidFill>
                  <a:srgbClr val="C00000"/>
                </a:solidFill>
                <a:latin typeface="+mj-lt"/>
              </a:rPr>
              <a:t>rel</a:t>
            </a:r>
            <a:r>
              <a:rPr lang="en-US" sz="2000" b="1" dirty="0">
                <a:solidFill>
                  <a:srgbClr val="C00000"/>
                </a:solidFill>
                <a:latin typeface="+mj-lt"/>
              </a:rPr>
              <a:t>="stylesheet" type="text/</a:t>
            </a:r>
            <a:r>
              <a:rPr lang="en-US" sz="2000" b="1" dirty="0" err="1">
                <a:solidFill>
                  <a:srgbClr val="C00000"/>
                </a:solidFill>
                <a:latin typeface="+mj-lt"/>
              </a:rPr>
              <a:t>css</a:t>
            </a:r>
            <a:r>
              <a:rPr lang="en-US" sz="2000" b="1" dirty="0">
                <a:solidFill>
                  <a:srgbClr val="C00000"/>
                </a:solidFill>
                <a:latin typeface="+mj-lt"/>
              </a:rPr>
              <a:t>" </a:t>
            </a:r>
            <a:r>
              <a:rPr lang="en-US" sz="2000" b="1" dirty="0" err="1">
                <a:solidFill>
                  <a:srgbClr val="C00000"/>
                </a:solidFill>
                <a:latin typeface="+mj-lt"/>
              </a:rPr>
              <a:t>href</a:t>
            </a:r>
            <a:r>
              <a:rPr lang="en-US" sz="2000" b="1" dirty="0">
                <a:solidFill>
                  <a:srgbClr val="C00000"/>
                </a:solidFill>
                <a:latin typeface="+mj-lt"/>
              </a:rPr>
              <a:t>="mystyle.css"&gt;  &lt;/head&gt;  </a:t>
            </a:r>
          </a:p>
          <a:p>
            <a:pPr marL="0" indent="0" algn="just">
              <a:buNone/>
            </a:pPr>
            <a:endParaRPr lang="en-US" sz="2000" b="1" dirty="0">
              <a:solidFill>
                <a:srgbClr val="C00000"/>
              </a:solidFill>
              <a:latin typeface="+mj-lt"/>
            </a:endParaRPr>
          </a:p>
          <a:p>
            <a:pPr algn="just"/>
            <a:r>
              <a:rPr lang="en-US" sz="2000" dirty="0">
                <a:latin typeface="+mj-lt"/>
              </a:rPr>
              <a:t>The external style sheet may be written in any text editor but must be saved with a </a:t>
            </a:r>
            <a:r>
              <a:rPr lang="en-US" b="1" dirty="0">
                <a:solidFill>
                  <a:srgbClr val="C00000"/>
                </a:solidFill>
                <a:latin typeface="+mj-lt"/>
              </a:rPr>
              <a:t>.</a:t>
            </a:r>
            <a:r>
              <a:rPr lang="en-US" b="1" dirty="0" err="1">
                <a:solidFill>
                  <a:srgbClr val="C00000"/>
                </a:solidFill>
                <a:latin typeface="+mj-lt"/>
              </a:rPr>
              <a:t>css</a:t>
            </a:r>
            <a:r>
              <a:rPr lang="en-US" b="1" dirty="0">
                <a:solidFill>
                  <a:srgbClr val="C00000"/>
                </a:solidFill>
                <a:latin typeface="+mj-lt"/>
              </a:rPr>
              <a:t> extension</a:t>
            </a:r>
            <a:r>
              <a:rPr lang="en-US" sz="2000" dirty="0">
                <a:latin typeface="+mj-lt"/>
              </a:rPr>
              <a:t>. This file should not contain HTML elements.</a:t>
            </a:r>
          </a:p>
          <a:p>
            <a:pPr algn="just"/>
            <a:endParaRPr lang="en-US" dirty="0">
              <a:latin typeface="+mj-lt"/>
            </a:endParaRPr>
          </a:p>
          <a:p>
            <a:pPr marL="457200" lvl="1" indent="0">
              <a:buNone/>
            </a:pPr>
            <a:endParaRPr lang="en-US" sz="2000" b="1" dirty="0">
              <a:latin typeface="+mj-lt"/>
            </a:endParaRPr>
          </a:p>
        </p:txBody>
      </p:sp>
    </p:spTree>
    <p:extLst>
      <p:ext uri="{BB962C8B-B14F-4D97-AF65-F5344CB8AC3E}">
        <p14:creationId xmlns:p14="http://schemas.microsoft.com/office/powerpoint/2010/main" xmlns="" val="1725391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5639364" cy="479747"/>
          </a:xfrm>
        </p:spPr>
        <p:txBody>
          <a:bodyPr/>
          <a:lstStyle/>
          <a:p>
            <a:r>
              <a:rPr lang="en-US" sz="3200" dirty="0"/>
              <a:t>Cascading Style Sheet(CSS)</a:t>
            </a:r>
          </a:p>
        </p:txBody>
      </p:sp>
      <p:sp>
        <p:nvSpPr>
          <p:cNvPr id="3" name="Content Placeholder 2"/>
          <p:cNvSpPr>
            <a:spLocks noGrp="1"/>
          </p:cNvSpPr>
          <p:nvPr>
            <p:ph idx="1"/>
          </p:nvPr>
        </p:nvSpPr>
        <p:spPr>
          <a:xfrm>
            <a:off x="1676400" y="1143000"/>
            <a:ext cx="8610600" cy="3422176"/>
          </a:xfrm>
        </p:spPr>
        <p:txBody>
          <a:bodyPr>
            <a:noAutofit/>
          </a:bodyPr>
          <a:lstStyle/>
          <a:p>
            <a:pPr marL="0" indent="0">
              <a:buNone/>
            </a:pPr>
            <a:r>
              <a:rPr lang="en-IN" b="1" dirty="0">
                <a:solidFill>
                  <a:srgbClr val="0070C0"/>
                </a:solidFill>
                <a:latin typeface="+mj-lt"/>
              </a:rPr>
              <a:t>External CSS: </a:t>
            </a:r>
          </a:p>
          <a:p>
            <a:pPr algn="just"/>
            <a:r>
              <a:rPr lang="en-US" dirty="0">
                <a:latin typeface="+mj-lt"/>
              </a:rPr>
              <a:t>Let's take an example of a style sheet file named "</a:t>
            </a:r>
            <a:r>
              <a:rPr lang="en-US" b="1" dirty="0">
                <a:solidFill>
                  <a:srgbClr val="FF0000"/>
                </a:solidFill>
                <a:latin typeface="+mj-lt"/>
              </a:rPr>
              <a:t>mystyle.css"</a:t>
            </a:r>
            <a:r>
              <a:rPr lang="en-US" dirty="0">
                <a:latin typeface="+mj-lt"/>
              </a:rPr>
              <a:t>.</a:t>
            </a:r>
          </a:p>
          <a:p>
            <a:pPr marL="0" indent="0" algn="just">
              <a:buNone/>
            </a:pPr>
            <a:r>
              <a:rPr lang="en-US" dirty="0">
                <a:latin typeface="+mj-lt"/>
              </a:rPr>
              <a:t>body {  </a:t>
            </a:r>
          </a:p>
          <a:p>
            <a:pPr marL="0" indent="0" algn="just">
              <a:buNone/>
            </a:pPr>
            <a:r>
              <a:rPr lang="en-US" dirty="0">
                <a:latin typeface="+mj-lt"/>
              </a:rPr>
              <a:t>    	background-color: </a:t>
            </a:r>
            <a:r>
              <a:rPr lang="en-US" dirty="0" err="1">
                <a:latin typeface="+mj-lt"/>
              </a:rPr>
              <a:t>lightblue</a:t>
            </a:r>
            <a:r>
              <a:rPr lang="en-US" dirty="0">
                <a:latin typeface="+mj-lt"/>
              </a:rPr>
              <a:t>;  </a:t>
            </a:r>
          </a:p>
          <a:p>
            <a:pPr marL="0" indent="0" algn="just">
              <a:buNone/>
            </a:pPr>
            <a:r>
              <a:rPr lang="en-US" dirty="0">
                <a:latin typeface="+mj-lt"/>
              </a:rPr>
              <a:t>	}  </a:t>
            </a:r>
          </a:p>
          <a:p>
            <a:pPr marL="0" indent="0" algn="just">
              <a:buNone/>
            </a:pPr>
            <a:r>
              <a:rPr lang="en-US" dirty="0">
                <a:latin typeface="+mj-lt"/>
              </a:rPr>
              <a:t>h1 {  </a:t>
            </a:r>
          </a:p>
          <a:p>
            <a:pPr marL="0" indent="0" algn="just">
              <a:buNone/>
            </a:pPr>
            <a:r>
              <a:rPr lang="en-US" dirty="0">
                <a:latin typeface="+mj-lt"/>
              </a:rPr>
              <a:t>    color: navy;  </a:t>
            </a:r>
          </a:p>
          <a:p>
            <a:pPr marL="0" indent="0" algn="just">
              <a:buNone/>
            </a:pPr>
            <a:r>
              <a:rPr lang="en-US" dirty="0">
                <a:latin typeface="+mj-lt"/>
              </a:rPr>
              <a:t>    margin-left: 20px;  </a:t>
            </a:r>
          </a:p>
          <a:p>
            <a:pPr marL="0" indent="0" algn="just">
              <a:buNone/>
            </a:pPr>
            <a:r>
              <a:rPr lang="en-US" dirty="0">
                <a:latin typeface="+mj-lt"/>
              </a:rPr>
              <a:t>}   </a:t>
            </a:r>
          </a:p>
          <a:p>
            <a:pPr algn="just"/>
            <a:endParaRPr lang="en-US" dirty="0">
              <a:latin typeface="+mj-lt"/>
            </a:endParaRPr>
          </a:p>
          <a:p>
            <a:pPr marL="457200" lvl="1" indent="0">
              <a:buNone/>
            </a:pPr>
            <a:endParaRPr lang="en-US" sz="2000" b="1" dirty="0">
              <a:latin typeface="+mj-lt"/>
            </a:endParaRPr>
          </a:p>
        </p:txBody>
      </p:sp>
    </p:spTree>
    <p:extLst>
      <p:ext uri="{BB962C8B-B14F-4D97-AF65-F5344CB8AC3E}">
        <p14:creationId xmlns:p14="http://schemas.microsoft.com/office/powerpoint/2010/main" xmlns="" val="4110022870"/>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idency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idency Theme" id="{3C709C6B-4863-42B6-A428-7ACC2BB92906}" vid="{FD433B09-106F-4DD1-86AB-14B7C1CF9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Presidency Theme</Template>
  <TotalTime>18269</TotalTime>
  <Words>3697</Words>
  <Application>Microsoft Office PowerPoint</Application>
  <PresentationFormat>Custom</PresentationFormat>
  <Paragraphs>666</Paragraphs>
  <Slides>65</Slides>
  <Notes>2</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Presidency Theme</vt:lpstr>
      <vt:lpstr>Module-2 Advanced CSS</vt:lpstr>
      <vt:lpstr>Module II - Syllabus </vt:lpstr>
      <vt:lpstr>Cascading Style Sheet(CSS)</vt:lpstr>
      <vt:lpstr>Cascading Style Sheet(CSS)</vt:lpstr>
      <vt:lpstr>Cascading Style Sheet(CSS)</vt:lpstr>
      <vt:lpstr>Slide 6</vt:lpstr>
      <vt:lpstr>Cascading Style Sheet(CSS)</vt:lpstr>
      <vt:lpstr>Cascading Style Sheet(CSS)</vt:lpstr>
      <vt:lpstr>Cascading Style Sheet(CSS)</vt:lpstr>
      <vt:lpstr>Cascading Style Sheet(CSS)</vt:lpstr>
      <vt:lpstr>Cascading Style Sheet(CSS)</vt:lpstr>
      <vt:lpstr>Cascading Style Sheet(CSS)</vt:lpstr>
      <vt:lpstr>Selectors</vt:lpstr>
      <vt:lpstr>Element Selectors</vt:lpstr>
      <vt:lpstr>Example</vt:lpstr>
      <vt:lpstr>Class Selectors</vt:lpstr>
      <vt:lpstr>Example</vt:lpstr>
      <vt:lpstr>Id Selectors</vt:lpstr>
      <vt:lpstr>Example</vt:lpstr>
      <vt:lpstr>Attribute Selectors</vt:lpstr>
      <vt:lpstr>Slide 21</vt:lpstr>
      <vt:lpstr>Slide 22</vt:lpstr>
      <vt:lpstr>Slide 23</vt:lpstr>
      <vt:lpstr>Pseudo-classes</vt:lpstr>
      <vt:lpstr>Slide 25</vt:lpstr>
      <vt:lpstr>Pseudo class (examples)</vt:lpstr>
      <vt:lpstr>Pseudo-Elements</vt:lpstr>
      <vt:lpstr>The ::first-line Pseudo-element</vt:lpstr>
      <vt:lpstr>Pseudo element (examples)</vt:lpstr>
      <vt:lpstr>The ::first-letter Pseudo-element</vt:lpstr>
      <vt:lpstr>Slide 31</vt:lpstr>
      <vt:lpstr>Slide 32</vt:lpstr>
      <vt:lpstr>Normal Flow</vt:lpstr>
      <vt:lpstr>Block-level elements</vt:lpstr>
      <vt:lpstr>Inline elements</vt:lpstr>
      <vt:lpstr>Types of inline elements</vt:lpstr>
      <vt:lpstr>Slide 37</vt:lpstr>
      <vt:lpstr>Positioning Elements</vt:lpstr>
      <vt:lpstr>Relative Positioning</vt:lpstr>
      <vt:lpstr>Slide 40</vt:lpstr>
      <vt:lpstr>Absolute Positioning</vt:lpstr>
      <vt:lpstr>Fixed Positioning</vt:lpstr>
      <vt:lpstr>Z-index</vt:lpstr>
      <vt:lpstr>Floating Elements</vt:lpstr>
      <vt:lpstr>Float</vt:lpstr>
      <vt:lpstr>Cont’d</vt:lpstr>
      <vt:lpstr>Slide 47</vt:lpstr>
      <vt:lpstr>Constructing Multicolumn Layouts</vt:lpstr>
      <vt:lpstr>Column-gap</vt:lpstr>
      <vt:lpstr>Column width</vt:lpstr>
      <vt:lpstr>Slide 51</vt:lpstr>
      <vt:lpstr>Approaches to CSS Layout</vt:lpstr>
      <vt:lpstr>Fixed Layout</vt:lpstr>
      <vt:lpstr>Slide 54</vt:lpstr>
      <vt:lpstr>Slide 55</vt:lpstr>
      <vt:lpstr>Slide 56</vt:lpstr>
      <vt:lpstr>Liquid Layout</vt:lpstr>
      <vt:lpstr>Slide 58</vt:lpstr>
      <vt:lpstr>Slide 59</vt:lpstr>
      <vt:lpstr>Slide 60</vt:lpstr>
      <vt:lpstr>Responsive Design </vt:lpstr>
      <vt:lpstr>Slide 62</vt:lpstr>
      <vt:lpstr>Scaling images to the viewport size </vt:lpstr>
      <vt:lpstr>Media Queries </vt:lpstr>
      <vt:lpstr>CSS Frameworks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Sreelatha</dc:creator>
  <cp:lastModifiedBy>Jayanthy Kamal</cp:lastModifiedBy>
  <cp:revision>162</cp:revision>
  <dcterms:created xsi:type="dcterms:W3CDTF">2022-04-20T06:30:01Z</dcterms:created>
  <dcterms:modified xsi:type="dcterms:W3CDTF">2025-02-21T06:16:26Z</dcterms:modified>
</cp:coreProperties>
</file>