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84" r:id="rId5"/>
    <p:sldId id="258" r:id="rId6"/>
    <p:sldId id="271" r:id="rId7"/>
    <p:sldId id="280" r:id="rId8"/>
    <p:sldId id="259" r:id="rId9"/>
    <p:sldId id="281" r:id="rId10"/>
    <p:sldId id="282" r:id="rId11"/>
    <p:sldId id="283" r:id="rId12"/>
    <p:sldId id="279" r:id="rId13"/>
    <p:sldId id="260" r:id="rId14"/>
    <p:sldId id="261" r:id="rId15"/>
    <p:sldId id="262" r:id="rId16"/>
    <p:sldId id="263" r:id="rId17"/>
    <p:sldId id="264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65" r:id="rId26"/>
    <p:sldId id="266" r:id="rId27"/>
    <p:sldId id="268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560" y="-1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60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accent4"/>
                </a:solidFill>
              </a:rPr>
              <a:t>Symfony CRUD Project:</a:t>
            </a:r>
            <a:br>
              <a:rPr lang="en-US" dirty="0">
                <a:solidFill>
                  <a:schemeClr val="accent4"/>
                </a:solidFill>
              </a:rPr>
            </a:br>
            <a:r>
              <a:rPr dirty="0">
                <a:solidFill>
                  <a:schemeClr val="accent4"/>
                </a:solidFill>
              </a:rPr>
              <a:t> Product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16096"/>
            <a:ext cx="8229600" cy="518973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</a:t>
            </a:r>
            <a:r>
              <a:rPr dirty="0"/>
              <a:t>By Sushma Vem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0212-47FF-B9DA-D5C1-2922B7D5D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464"/>
            <a:ext cx="8229600" cy="59376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# 8️⃣ Verify your database schema</a:t>
            </a:r>
          </a:p>
          <a:p>
            <a:r>
              <a:rPr lang="en-US" dirty="0" err="1"/>
              <a:t>php</a:t>
            </a:r>
            <a:r>
              <a:rPr lang="en-US" dirty="0"/>
              <a:t> bin/console </a:t>
            </a:r>
            <a:r>
              <a:rPr lang="en-US" dirty="0" err="1"/>
              <a:t>doctrine:schema:validate</a:t>
            </a:r>
            <a:r>
              <a:rPr lang="en-US" dirty="0"/>
              <a:t>                       # Checks if entity and database schema match</a:t>
            </a:r>
          </a:p>
          <a:p>
            <a:endParaRPr lang="en-US" dirty="0"/>
          </a:p>
          <a:p>
            <a:r>
              <a:rPr lang="en-US" dirty="0"/>
              <a:t># 9️⃣ Create a Controller to handle CRUD logic</a:t>
            </a:r>
          </a:p>
          <a:p>
            <a:r>
              <a:rPr lang="en-US" dirty="0" err="1"/>
              <a:t>php</a:t>
            </a:r>
            <a:r>
              <a:rPr lang="en-US" dirty="0"/>
              <a:t> bin/console </a:t>
            </a:r>
            <a:r>
              <a:rPr lang="en-US" dirty="0" err="1"/>
              <a:t>make:controller</a:t>
            </a:r>
            <a:r>
              <a:rPr lang="en-US" dirty="0"/>
              <a:t> </a:t>
            </a:r>
            <a:r>
              <a:rPr lang="en-US" dirty="0" err="1"/>
              <a:t>ProductController</a:t>
            </a:r>
            <a:r>
              <a:rPr lang="en-US" dirty="0"/>
              <a:t>               # Generates a new controller file under </a:t>
            </a:r>
            <a:r>
              <a:rPr lang="en-US" dirty="0" err="1"/>
              <a:t>src</a:t>
            </a:r>
            <a:r>
              <a:rPr lang="en-US" dirty="0"/>
              <a:t>/Controller/</a:t>
            </a:r>
          </a:p>
          <a:p>
            <a:endParaRPr lang="en-US" dirty="0"/>
          </a:p>
          <a:p>
            <a:r>
              <a:rPr lang="en-US" dirty="0"/>
              <a:t># 1️⃣0️⃣ Add CRUD API methods manually inside </a:t>
            </a:r>
            <a:r>
              <a:rPr lang="en-US" dirty="0" err="1"/>
              <a:t>ProductController</a:t>
            </a:r>
            <a:endParaRPr lang="en-US" dirty="0"/>
          </a:p>
          <a:p>
            <a:r>
              <a:rPr lang="en-US" dirty="0"/>
              <a:t># - index() → GET (fetch all)</a:t>
            </a:r>
          </a:p>
          <a:p>
            <a:r>
              <a:rPr lang="en-US" dirty="0"/>
              <a:t># - create() → POST (add new)</a:t>
            </a:r>
          </a:p>
          <a:p>
            <a:r>
              <a:rPr lang="en-US" dirty="0"/>
              <a:t># - update() → PUT (edit existing)</a:t>
            </a:r>
          </a:p>
          <a:p>
            <a:r>
              <a:rPr lang="en-US" dirty="0"/>
              <a:t># - delete() → DELETE (remove)</a:t>
            </a:r>
          </a:p>
          <a:p>
            <a:endParaRPr lang="en-US" dirty="0"/>
          </a:p>
          <a:p>
            <a:r>
              <a:rPr lang="en-US" dirty="0"/>
              <a:t># 1️⃣1️⃣ Check routing setup</a:t>
            </a:r>
          </a:p>
          <a:p>
            <a:r>
              <a:rPr lang="en-US" dirty="0" err="1"/>
              <a:t>php</a:t>
            </a:r>
            <a:r>
              <a:rPr lang="en-US" dirty="0"/>
              <a:t> bin/console </a:t>
            </a:r>
            <a:r>
              <a:rPr lang="en-US" dirty="0" err="1"/>
              <a:t>debug:router</a:t>
            </a:r>
            <a:r>
              <a:rPr lang="en-US" dirty="0"/>
              <a:t>                                   # Lists all routes and their paths (verify /</a:t>
            </a:r>
            <a:r>
              <a:rPr lang="en-US" dirty="0" err="1"/>
              <a:t>api</a:t>
            </a:r>
            <a:r>
              <a:rPr lang="en-US" dirty="0"/>
              <a:t>/products routes)</a:t>
            </a:r>
          </a:p>
          <a:p>
            <a:endParaRPr lang="en-US" dirty="0"/>
          </a:p>
          <a:p>
            <a:r>
              <a:rPr lang="en-US" dirty="0"/>
              <a:t># 1️⃣2️⃣ Run server again (if stopped)</a:t>
            </a:r>
          </a:p>
          <a:p>
            <a:r>
              <a:rPr lang="en-US" dirty="0" err="1"/>
              <a:t>symfony</a:t>
            </a:r>
            <a:r>
              <a:rPr lang="en-US" dirty="0"/>
              <a:t> </a:t>
            </a:r>
            <a:r>
              <a:rPr lang="en-US" dirty="0" err="1"/>
              <a:t>server:start</a:t>
            </a:r>
            <a:r>
              <a:rPr lang="en-US" dirty="0"/>
              <a:t>                                           # Run again if you stopped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1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E3EF-BD28-2FF1-E576-6624058F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SHORT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B8D7A6-860C-24FB-0F3D-2665E5089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151217"/>
              </p:ext>
            </p:extLst>
          </p:nvPr>
        </p:nvGraphicFramePr>
        <p:xfrm>
          <a:off x="408339" y="1502486"/>
          <a:ext cx="8229600" cy="3853027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51038718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0440657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96959637"/>
                    </a:ext>
                  </a:extLst>
                </a:gridCol>
              </a:tblGrid>
              <a:tr h="3951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Folder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764373"/>
                  </a:ext>
                </a:extLst>
              </a:tr>
              <a:tr h="9879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src/Entity/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Model</a:t>
                      </a:r>
                      <a:r>
                        <a:rPr lang="en-US"/>
                        <a:t> – Represents your data structure (like Product.php)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Product.php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98464"/>
                  </a:ext>
                </a:extLst>
              </a:tr>
              <a:tr h="6915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src/Controller/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Controller</a:t>
                      </a:r>
                      <a:r>
                        <a:rPr lang="en-US"/>
                        <a:t> – Handles requests &amp; responses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ProductController.php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31725"/>
                  </a:ext>
                </a:extLst>
              </a:tr>
              <a:tr h="9879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templates/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View</a:t>
                      </a:r>
                      <a:r>
                        <a:rPr lang="en-US"/>
                        <a:t> – Contains HTML/Twig templates (optional in APIs)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Not used much in API projects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209388"/>
                  </a:ext>
                </a:extLst>
              </a:tr>
              <a:tr h="3951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config/routes.yaml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Routing configuration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Defines endpoints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894426"/>
                  </a:ext>
                </a:extLst>
              </a:tr>
              <a:tr h="3951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public/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Web root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Entry point (</a:t>
                      </a:r>
                      <a:r>
                        <a:rPr lang="en-US" dirty="0" err="1"/>
                        <a:t>index.php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80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1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E63F-F452-4316-2BB5-040EA482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Symfony Connection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B5EA61-9A61-0607-83B4-D77AFE4D3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6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9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4"/>
                </a:solidFill>
              </a:rPr>
              <a:t>Entity: </a:t>
            </a:r>
            <a:r>
              <a:rPr dirty="0" err="1">
                <a:solidFill>
                  <a:schemeClr val="accent4"/>
                </a:solidFill>
              </a:rPr>
              <a:t>Product.php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Defines the structure of a product entity with fields and getter/setter methods.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4"/>
                </a:solidFill>
              </a:rPr>
              <a:t>Creating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Commands used:</a:t>
            </a:r>
            <a:endParaRPr lang="en-US" b="1" dirty="0"/>
          </a:p>
          <a:p>
            <a:endParaRPr lang="en-US" dirty="0"/>
          </a:p>
          <a:p>
            <a:r>
              <a:rPr lang="fr-FR" dirty="0" err="1"/>
              <a:t>php</a:t>
            </a:r>
            <a:r>
              <a:rPr lang="fr-FR" dirty="0"/>
              <a:t> bin/console </a:t>
            </a:r>
            <a:r>
              <a:rPr lang="fr-FR" dirty="0" err="1"/>
              <a:t>make:migration</a:t>
            </a:r>
            <a:endParaRPr lang="fr-FR" dirty="0"/>
          </a:p>
          <a:p>
            <a:r>
              <a:rPr lang="fr-FR" dirty="0" err="1"/>
              <a:t>php</a:t>
            </a:r>
            <a:r>
              <a:rPr lang="fr-FR" dirty="0"/>
              <a:t> bin/console </a:t>
            </a:r>
            <a:r>
              <a:rPr lang="fr-FR" dirty="0" err="1"/>
              <a:t>doctrine:migrations:migrate</a:t>
            </a:r>
            <a:endParaRPr lang="fr-FR" dirty="0"/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4"/>
                </a:solidFill>
              </a:rPr>
              <a:t>API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GET /</a:t>
            </a:r>
            <a:r>
              <a:rPr dirty="0" err="1"/>
              <a:t>api</a:t>
            </a:r>
            <a:r>
              <a:rPr dirty="0"/>
              <a:t>/products – List all products</a:t>
            </a:r>
          </a:p>
          <a:p>
            <a:r>
              <a:rPr dirty="0"/>
              <a:t>• POST /</a:t>
            </a:r>
            <a:r>
              <a:rPr dirty="0" err="1"/>
              <a:t>api</a:t>
            </a:r>
            <a:r>
              <a:rPr dirty="0"/>
              <a:t>/products – Create new product</a:t>
            </a:r>
          </a:p>
          <a:p>
            <a:r>
              <a:rPr dirty="0"/>
              <a:t>• PUT /</a:t>
            </a:r>
            <a:r>
              <a:rPr dirty="0" err="1"/>
              <a:t>api</a:t>
            </a:r>
            <a:r>
              <a:rPr dirty="0"/>
              <a:t>/products/</a:t>
            </a:r>
            <a:r>
              <a:rPr lang="en-US" dirty="0"/>
              <a:t>2</a:t>
            </a:r>
            <a:r>
              <a:rPr dirty="0"/>
              <a:t> – Update product</a:t>
            </a:r>
          </a:p>
          <a:p>
            <a:r>
              <a:rPr dirty="0"/>
              <a:t>• DELETE /</a:t>
            </a:r>
            <a:r>
              <a:rPr dirty="0" err="1"/>
              <a:t>api</a:t>
            </a:r>
            <a:r>
              <a:rPr dirty="0"/>
              <a:t>/products/</a:t>
            </a:r>
            <a:r>
              <a:rPr lang="en-US" dirty="0"/>
              <a:t>2</a:t>
            </a:r>
            <a:r>
              <a:rPr dirty="0"/>
              <a:t>– Delete product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accent4"/>
                </a:solidFill>
              </a:rPr>
              <a:t>ProductController.php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Handles API requests using index(), create(), update(), and delete() methods.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4"/>
                </a:solidFill>
              </a:rPr>
              <a:t>Testing APIs in 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Tips: Disable SSL verification if needed.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C97E-D2AF-9FF5-E916-D8472C4C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GET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E8322-B6FF-9720-572F-3033D2456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23" y="1600200"/>
            <a:ext cx="68835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5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C1F9-22D7-782D-C0B0-47B0AD8D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POST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F8BDD-AD52-DB73-32DB-46FF896B9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92" y="1600200"/>
            <a:ext cx="693101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3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4"/>
                </a:solidFill>
              </a:rPr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A4B16C-9151-C4BE-1128-2538842E3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4874"/>
            <a:ext cx="857663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is a simple web application to manage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performs CRUD (Create, Read, Update, Delete)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exposes RESTful APIs that can be tested via Postman.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using Symfony 6, PHP 8, and MySQL.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8626-D242-D34C-7452-6FA4DDB8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GET after adding an Item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9A9E2-BA18-FF74-5F5E-1CA4BF99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81" y="1417638"/>
            <a:ext cx="8509437" cy="49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12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1AD7-690B-093B-311B-246AF34C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PUT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8E2A72-F9F4-5068-B61A-FB1F3CCAD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780" y="1600200"/>
            <a:ext cx="685243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31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926E-2B0E-1079-D3A9-D6431D75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DEL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AB81C-4715-C939-E6D1-336D4EF6B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229599" cy="48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58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5AF6-DBE0-CCED-CDF8-B09EE01C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664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3856-C24B-5C24-B7D0-6B3AABF2B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9971"/>
            <a:ext cx="8229600" cy="5551715"/>
          </a:xfrm>
        </p:spPr>
        <p:txBody>
          <a:bodyPr/>
          <a:lstStyle/>
          <a:p>
            <a:r>
              <a:rPr lang="en-US" dirty="0"/>
              <a:t>After all CRUD operations 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C42FC-6A5D-B707-6547-7E903E8E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1417"/>
            <a:ext cx="8484036" cy="481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482D-8CF9-766A-94F3-5951876D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SHIPPERS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B6C4-010E-BD5E-33B1-347D5CF0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a demo of shippers table creation :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2497B-25A5-1BC2-9990-054DBFF3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43" y="2559103"/>
            <a:ext cx="5766096" cy="38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9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4"/>
                </a:solidFill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Doctrine migrations not creating tables initially</a:t>
            </a:r>
          </a:p>
          <a:p>
            <a:r>
              <a:rPr dirty="0"/>
              <a:t>• Metadata errors</a:t>
            </a:r>
          </a:p>
          <a:p>
            <a:r>
              <a:rPr dirty="0"/>
              <a:t>• Mapping entities correctly</a:t>
            </a:r>
          </a:p>
          <a:p>
            <a:r>
              <a:rPr dirty="0"/>
              <a:t>• Proxy/SSL issues in Postman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4"/>
                </a:solidFill>
              </a:rP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Symfony project structure and routing</a:t>
            </a:r>
          </a:p>
          <a:p>
            <a:r>
              <a:t>• Doctrine ORM and migrations</a:t>
            </a:r>
          </a:p>
          <a:p>
            <a:r>
              <a:t>• REST API creation</a:t>
            </a:r>
          </a:p>
          <a:p>
            <a:r>
              <a:t>• Debugging in Symfony and Postman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4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Successfully created a Symfony-based Product Management API.</a:t>
            </a:r>
          </a:p>
          <a:p>
            <a:r>
              <a:rPr dirty="0"/>
              <a:t>• Learned Symfony, Doctrine, REST APIs, and Postman testing.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5832" y="2161668"/>
            <a:ext cx="5855465" cy="253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chemeClr val="accent4"/>
                </a:solidFill>
              </a:rPr>
              <a:t>                       </a:t>
            </a:r>
            <a:r>
              <a:rPr sz="6000" dirty="0">
                <a:solidFill>
                  <a:schemeClr val="accent4"/>
                </a:solidFill>
              </a:rPr>
              <a:t>Thank you!</a:t>
            </a:r>
            <a:r>
              <a:rPr lang="en-US" sz="6000" dirty="0">
                <a:solidFill>
                  <a:schemeClr val="accent4"/>
                </a:solidFill>
              </a:rPr>
              <a:t>!</a:t>
            </a:r>
            <a:r>
              <a:rPr lang="en-US" sz="6000" dirty="0">
                <a:solidFill>
                  <a:schemeClr val="accent4"/>
                </a:solidFill>
                <a:sym typeface="Wingdings" panose="05000000000000000000" pitchFamily="2" charset="2"/>
              </a:rPr>
              <a:t></a:t>
            </a:r>
            <a:endParaRPr sz="6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4C99-BFCB-FCCA-314A-8FD0909D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Why Symfony??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AF1090-CF13-3913-BD04-3E863C4DB0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232" y="1847246"/>
            <a:ext cx="762367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PHP framework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built-in structure (MVC).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and more maintainable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plain PHP/XAMPP.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Doctrine 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simplifies database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security, routing, and templating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116916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6053-5DAA-85C4-A85E-B909372A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REAL WORLD APPS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749D7F-E480-C0B9-DEDD-165E5AC83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598838"/>
              </p:ext>
            </p:extLst>
          </p:nvPr>
        </p:nvGraphicFramePr>
        <p:xfrm>
          <a:off x="146583" y="1472812"/>
          <a:ext cx="8864795" cy="3978825"/>
        </p:xfrm>
        <a:graphic>
          <a:graphicData uri="http://schemas.openxmlformats.org/drawingml/2006/table">
            <a:tbl>
              <a:tblPr/>
              <a:tblGrid>
                <a:gridCol w="2954932">
                  <a:extLst>
                    <a:ext uri="{9D8B030D-6E8A-4147-A177-3AD203B41FA5}">
                      <a16:colId xmlns:a16="http://schemas.microsoft.com/office/drawing/2014/main" val="3604101749"/>
                    </a:ext>
                  </a:extLst>
                </a:gridCol>
                <a:gridCol w="2954932">
                  <a:extLst>
                    <a:ext uri="{9D8B030D-6E8A-4147-A177-3AD203B41FA5}">
                      <a16:colId xmlns:a16="http://schemas.microsoft.com/office/drawing/2014/main" val="2793616496"/>
                    </a:ext>
                  </a:extLst>
                </a:gridCol>
                <a:gridCol w="2954931">
                  <a:extLst>
                    <a:ext uri="{9D8B030D-6E8A-4147-A177-3AD203B41FA5}">
                      <a16:colId xmlns:a16="http://schemas.microsoft.com/office/drawing/2014/main" val="1988063806"/>
                    </a:ext>
                  </a:extLst>
                </a:gridCol>
              </a:tblGrid>
              <a:tr h="274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Application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Domain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How Symfony Helps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689281"/>
                  </a:ext>
                </a:extLst>
              </a:tr>
              <a:tr h="5385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Spotify</a:t>
                      </a:r>
                      <a:endParaRPr lang="en-US" sz="1600"/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Music Streaming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Scalability &amp; background processing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556946"/>
                  </a:ext>
                </a:extLst>
              </a:tr>
              <a:tr h="274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BlaBlaCar</a:t>
                      </a:r>
                      <a:endParaRPr lang="en-US" sz="1600"/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Ride Sharing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Secure booking &amp; APIs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807650"/>
                  </a:ext>
                </a:extLst>
              </a:tr>
              <a:tr h="4533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Drupal</a:t>
                      </a:r>
                      <a:endParaRPr lang="en-US" sz="1600"/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CMS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Modular &amp; modern architecture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640775"/>
                  </a:ext>
                </a:extLst>
              </a:tr>
              <a:tr h="5385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Magento</a:t>
                      </a:r>
                      <a:endParaRPr lang="en-US" sz="1600"/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E-commerce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Scalable backend &amp; modular design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431742"/>
                  </a:ext>
                </a:extLst>
              </a:tr>
              <a:tr h="5385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Joomla</a:t>
                      </a:r>
                      <a:endParaRPr lang="en-US" sz="1600"/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CMS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Extensible with reusable components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315883"/>
                  </a:ext>
                </a:extLst>
              </a:tr>
              <a:tr h="4533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Dailymotion</a:t>
                      </a:r>
                      <a:endParaRPr lang="en-US" sz="1600"/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Video Platform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API handling &amp; performance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084056"/>
                  </a:ext>
                </a:extLst>
              </a:tr>
              <a:tr h="4533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Trivago</a:t>
                      </a:r>
                      <a:endParaRPr lang="en-US" sz="1600"/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Travel &amp; Booking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High-speed search and caching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782165"/>
                  </a:ext>
                </a:extLst>
              </a:tr>
              <a:tr h="4533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National Geographic</a:t>
                      </a:r>
                      <a:endParaRPr lang="en-US" sz="1600"/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Digital Media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Fast content rendering &amp; APIs</a:t>
                      </a:r>
                    </a:p>
                  </a:txBody>
                  <a:tcPr marL="10249" marR="10249" marT="5125" marB="51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97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16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4"/>
                </a:solidFill>
              </a:rPr>
              <a:t>Project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91C827-A047-97B9-5A58-4C3B540C31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400" y="1720370"/>
            <a:ext cx="72491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 8.0 or higher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Symfony CLI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Composer (for package management)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 / XAMPP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Postman (for API testing)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F36B-63DD-CE3D-20CA-47A8A3AD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</a:rPr>
              <a:t>Project Structure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BEB0D3-C23F-EF39-F432-D1B7257A97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69231"/>
            <a:ext cx="802495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user/API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Defines database tables (Product).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Interacts with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 API endpoints.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folder: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Web-accessible resources.</a:t>
            </a:r>
          </a:p>
        </p:txBody>
      </p:sp>
    </p:spTree>
    <p:extLst>
      <p:ext uri="{BB962C8B-B14F-4D97-AF65-F5344CB8AC3E}">
        <p14:creationId xmlns:p14="http://schemas.microsoft.com/office/powerpoint/2010/main" val="198742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1627-F3EC-C1D6-8C7F-73F179E6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9FB03-E8C3-4D07-3511-8FA28455F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Model (Data &amp; Database Layer)</a:t>
            </a:r>
          </a:p>
          <a:p>
            <a:pPr marL="0" indent="0">
              <a:buNone/>
            </a:pPr>
            <a:r>
              <a:rPr lang="en-US" dirty="0"/>
              <a:t>     ➡ Folder: </a:t>
            </a:r>
            <a:r>
              <a:rPr lang="en-US" dirty="0" err="1"/>
              <a:t>src</a:t>
            </a:r>
            <a:r>
              <a:rPr lang="en-US" dirty="0"/>
              <a:t>/Entity/</a:t>
            </a:r>
          </a:p>
          <a:p>
            <a:pPr marL="0" indent="0">
              <a:buNone/>
            </a:pPr>
            <a:r>
              <a:rPr lang="en-US" b="1" dirty="0"/>
              <a:t>2. Controller (Logic Layer)</a:t>
            </a:r>
          </a:p>
          <a:p>
            <a:pPr marL="0" indent="0">
              <a:buNone/>
            </a:pPr>
            <a:r>
              <a:rPr lang="en-US" dirty="0"/>
              <a:t>    ➡ Folder: </a:t>
            </a:r>
            <a:r>
              <a:rPr lang="en-US" dirty="0" err="1"/>
              <a:t>src</a:t>
            </a:r>
            <a:r>
              <a:rPr lang="en-US" dirty="0"/>
              <a:t>/Controller/ </a:t>
            </a:r>
          </a:p>
          <a:p>
            <a:pPr marL="0" indent="0">
              <a:buNone/>
            </a:pPr>
            <a:r>
              <a:rPr lang="en-US" b="1" dirty="0"/>
              <a:t>3. View (Presentation Layer)</a:t>
            </a:r>
          </a:p>
          <a:p>
            <a:pPr marL="0" indent="0">
              <a:buNone/>
            </a:pPr>
            <a:r>
              <a:rPr lang="en-US" dirty="0"/>
              <a:t>     ➡ Folder: templates/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2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4"/>
                </a:solidFill>
              </a:rPr>
              <a:t>Database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Database: </a:t>
            </a:r>
            <a:r>
              <a:rPr dirty="0" err="1"/>
              <a:t>product_management</a:t>
            </a:r>
            <a:endParaRPr dirty="0"/>
          </a:p>
          <a:p>
            <a:r>
              <a:rPr dirty="0"/>
              <a:t> Tables: product, </a:t>
            </a:r>
            <a:r>
              <a:rPr dirty="0" err="1"/>
              <a:t>messenger_messages</a:t>
            </a:r>
            <a:endParaRPr dirty="0"/>
          </a:p>
          <a:p>
            <a:r>
              <a:rPr dirty="0"/>
              <a:t>Columns: id, name, </a:t>
            </a:r>
            <a:r>
              <a:rPr dirty="0" err="1"/>
              <a:t>inventory_count</a:t>
            </a:r>
            <a:r>
              <a:rPr dirty="0"/>
              <a:t>, cost, </a:t>
            </a:r>
            <a:r>
              <a:rPr dirty="0" err="1"/>
              <a:t>selling_price</a:t>
            </a:r>
            <a:r>
              <a:rPr dirty="0"/>
              <a:t>, </a:t>
            </a:r>
            <a:r>
              <a:rPr dirty="0" err="1"/>
              <a:t>created_at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CE98-237C-11AC-5193-ADFC7AB2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9" y="286439"/>
            <a:ext cx="8229600" cy="4186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COMMANDS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6694-96E8-422E-69DB-6BA0122AD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57" y="785309"/>
            <a:ext cx="8686800" cy="607269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# 1️⃣ Create a new Symfony project</a:t>
            </a:r>
          </a:p>
          <a:p>
            <a:r>
              <a:rPr lang="en-US" dirty="0" err="1"/>
              <a:t>symfony</a:t>
            </a:r>
            <a:r>
              <a:rPr lang="en-US" dirty="0"/>
              <a:t> new </a:t>
            </a:r>
            <a:r>
              <a:rPr lang="en-US" dirty="0" err="1"/>
              <a:t>product_management_system</a:t>
            </a:r>
            <a:r>
              <a:rPr lang="en-US" dirty="0"/>
              <a:t> --version=6.4 --webapp    # Creates a new Symfony 6.4 web application project</a:t>
            </a:r>
          </a:p>
          <a:p>
            <a:endParaRPr lang="en-US" dirty="0"/>
          </a:p>
          <a:p>
            <a:r>
              <a:rPr lang="en-US" dirty="0"/>
              <a:t># 2️⃣ Move into your project directory</a:t>
            </a:r>
          </a:p>
          <a:p>
            <a:r>
              <a:rPr lang="en-US" dirty="0"/>
              <a:t>cd </a:t>
            </a:r>
            <a:r>
              <a:rPr lang="en-US" dirty="0" err="1"/>
              <a:t>product_management_system</a:t>
            </a:r>
            <a:r>
              <a:rPr lang="en-US" dirty="0"/>
              <a:t>                                   # Navigate into your project folder</a:t>
            </a:r>
          </a:p>
          <a:p>
            <a:endParaRPr lang="en-US" dirty="0"/>
          </a:p>
          <a:p>
            <a:r>
              <a:rPr lang="en-US" dirty="0"/>
              <a:t># 3️⃣ Start the local Symfony development server</a:t>
            </a:r>
          </a:p>
          <a:p>
            <a:r>
              <a:rPr lang="en-US" dirty="0" err="1"/>
              <a:t>symfony</a:t>
            </a:r>
            <a:r>
              <a:rPr lang="en-US" dirty="0"/>
              <a:t> </a:t>
            </a:r>
            <a:r>
              <a:rPr lang="en-US" dirty="0" err="1"/>
              <a:t>server:start</a:t>
            </a:r>
            <a:r>
              <a:rPr lang="en-US" dirty="0"/>
              <a:t> -d                                        # Starts the server in the background (daemon mode)</a:t>
            </a:r>
          </a:p>
          <a:p>
            <a:r>
              <a:rPr lang="en-US" dirty="0"/>
              <a:t># OR if that doesn’t work:</a:t>
            </a:r>
          </a:p>
          <a:p>
            <a:r>
              <a:rPr lang="en-US" dirty="0" err="1"/>
              <a:t>php</a:t>
            </a:r>
            <a:r>
              <a:rPr lang="en-US" dirty="0"/>
              <a:t> -S 127.0.0.1:8000 -t public                                # Starts PHP’s built-in web server manually</a:t>
            </a:r>
          </a:p>
          <a:p>
            <a:endParaRPr lang="en-US" dirty="0"/>
          </a:p>
          <a:p>
            <a:r>
              <a:rPr lang="en-US" dirty="0"/>
              <a:t># 4️⃣ Create a new database (configure DATABASE_URL in .env first)</a:t>
            </a:r>
          </a:p>
          <a:p>
            <a:r>
              <a:rPr lang="en-US" dirty="0" err="1"/>
              <a:t>php</a:t>
            </a:r>
            <a:r>
              <a:rPr lang="en-US" dirty="0"/>
              <a:t> bin/console </a:t>
            </a:r>
            <a:r>
              <a:rPr lang="en-US" dirty="0" err="1"/>
              <a:t>doctrine:database:create</a:t>
            </a:r>
            <a:r>
              <a:rPr lang="en-US" dirty="0"/>
              <a:t>                       # Creates the MySQL database defined in your .env file</a:t>
            </a:r>
          </a:p>
          <a:p>
            <a:endParaRPr lang="en-US" dirty="0"/>
          </a:p>
          <a:p>
            <a:r>
              <a:rPr lang="en-US" dirty="0"/>
              <a:t># 5️⃣ Generate an Entity (Model) for Product</a:t>
            </a:r>
          </a:p>
          <a:p>
            <a:r>
              <a:rPr lang="en-US" dirty="0" err="1"/>
              <a:t>php</a:t>
            </a:r>
            <a:r>
              <a:rPr lang="en-US" dirty="0"/>
              <a:t> bin/console </a:t>
            </a:r>
            <a:r>
              <a:rPr lang="en-US" dirty="0" err="1"/>
              <a:t>make:entity</a:t>
            </a:r>
            <a:r>
              <a:rPr lang="en-US" dirty="0"/>
              <a:t> Product                            # Opens an interactive tool to define entity fields</a:t>
            </a:r>
          </a:p>
          <a:p>
            <a:endParaRPr lang="en-US" dirty="0"/>
          </a:p>
          <a:p>
            <a:r>
              <a:rPr lang="en-US" dirty="0"/>
              <a:t># ➤ Example fields created:</a:t>
            </a:r>
          </a:p>
          <a:p>
            <a:r>
              <a:rPr lang="en-US" dirty="0"/>
              <a:t># name (string)</a:t>
            </a:r>
          </a:p>
          <a:p>
            <a:r>
              <a:rPr lang="en-US" dirty="0"/>
              <a:t># </a:t>
            </a:r>
            <a:r>
              <a:rPr lang="en-US" dirty="0" err="1"/>
              <a:t>inventoryCount</a:t>
            </a:r>
            <a:r>
              <a:rPr lang="en-US" dirty="0"/>
              <a:t> (integer)</a:t>
            </a:r>
          </a:p>
          <a:p>
            <a:r>
              <a:rPr lang="en-US" dirty="0"/>
              <a:t># cost (float)</a:t>
            </a:r>
          </a:p>
          <a:p>
            <a:r>
              <a:rPr lang="en-US" dirty="0"/>
              <a:t># </a:t>
            </a:r>
            <a:r>
              <a:rPr lang="en-US" dirty="0" err="1"/>
              <a:t>sellingPrice</a:t>
            </a:r>
            <a:r>
              <a:rPr lang="en-US" dirty="0"/>
              <a:t> (float)</a:t>
            </a:r>
          </a:p>
          <a:p>
            <a:r>
              <a:rPr lang="en-US" dirty="0"/>
              <a:t># </a:t>
            </a:r>
            <a:r>
              <a:rPr lang="en-US" dirty="0" err="1"/>
              <a:t>createdAt</a:t>
            </a:r>
            <a:r>
              <a:rPr lang="en-US" dirty="0"/>
              <a:t> (</a:t>
            </a:r>
            <a:r>
              <a:rPr lang="en-US" dirty="0" err="1"/>
              <a:t>datetime_immutable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6️⃣ Generate the migration file for database structure</a:t>
            </a:r>
          </a:p>
          <a:p>
            <a:r>
              <a:rPr lang="en-US" dirty="0" err="1"/>
              <a:t>php</a:t>
            </a:r>
            <a:r>
              <a:rPr lang="en-US" dirty="0"/>
              <a:t> bin/console </a:t>
            </a:r>
            <a:r>
              <a:rPr lang="en-US" dirty="0" err="1"/>
              <a:t>make:migration</a:t>
            </a:r>
            <a:r>
              <a:rPr lang="en-US" dirty="0"/>
              <a:t>                                 # Creates migration file (schema changes)</a:t>
            </a:r>
          </a:p>
          <a:p>
            <a:endParaRPr lang="en-US" dirty="0"/>
          </a:p>
          <a:p>
            <a:r>
              <a:rPr lang="en-US" dirty="0"/>
              <a:t># 7️⃣ Apply migrations to the database (creates tables)</a:t>
            </a:r>
          </a:p>
          <a:p>
            <a:r>
              <a:rPr lang="en-US" dirty="0" err="1"/>
              <a:t>php</a:t>
            </a:r>
            <a:r>
              <a:rPr lang="en-US" dirty="0"/>
              <a:t> bin/console </a:t>
            </a:r>
            <a:r>
              <a:rPr lang="en-US" dirty="0" err="1"/>
              <a:t>doctrine:migrations:migrate</a:t>
            </a:r>
            <a:r>
              <a:rPr lang="en-US" dirty="0"/>
              <a:t>                    # Executes migration and creates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101588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997</Words>
  <Application>Microsoft Office PowerPoint</Application>
  <PresentationFormat>On-screen Show (4:3)</PresentationFormat>
  <Paragraphs>176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Wingdings</vt:lpstr>
      <vt:lpstr>Office Theme</vt:lpstr>
      <vt:lpstr>Symfony CRUD Project:  Product Management System</vt:lpstr>
      <vt:lpstr>Project Overview</vt:lpstr>
      <vt:lpstr>Why Symfony??</vt:lpstr>
      <vt:lpstr>REAL WORLD APPS </vt:lpstr>
      <vt:lpstr>Project Requirements</vt:lpstr>
      <vt:lpstr>Project Structure </vt:lpstr>
      <vt:lpstr>MVC Architecture</vt:lpstr>
      <vt:lpstr>Database Setup</vt:lpstr>
      <vt:lpstr>COMMANDS USED</vt:lpstr>
      <vt:lpstr>PowerPoint Presentation</vt:lpstr>
      <vt:lpstr>SHORT SUMMARY</vt:lpstr>
      <vt:lpstr>Symfony Connection </vt:lpstr>
      <vt:lpstr>Entity: Product.php</vt:lpstr>
      <vt:lpstr>Creating the Table</vt:lpstr>
      <vt:lpstr>API Endpoints</vt:lpstr>
      <vt:lpstr>ProductController.php</vt:lpstr>
      <vt:lpstr>Testing APIs in Postman</vt:lpstr>
      <vt:lpstr>GET METHOD</vt:lpstr>
      <vt:lpstr>POST METHOD</vt:lpstr>
      <vt:lpstr>GET after adding an Item</vt:lpstr>
      <vt:lpstr>PUT METHOD </vt:lpstr>
      <vt:lpstr>DEL METHOD</vt:lpstr>
      <vt:lpstr>FINAL RESULTS</vt:lpstr>
      <vt:lpstr>SHIPPERS TABLE</vt:lpstr>
      <vt:lpstr>Challenges Faced</vt:lpstr>
      <vt:lpstr>Key Learnings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Anjali Chintalpally</cp:lastModifiedBy>
  <cp:revision>11</cp:revision>
  <dcterms:created xsi:type="dcterms:W3CDTF">2013-01-27T09:14:16Z</dcterms:created>
  <dcterms:modified xsi:type="dcterms:W3CDTF">2025-10-22T17:53:00Z</dcterms:modified>
  <cp:category/>
</cp:coreProperties>
</file>