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7" r:id="rId6"/>
    <p:sldId id="268" r:id="rId7"/>
    <p:sldId id="269" r:id="rId8"/>
    <p:sldId id="270" r:id="rId9"/>
    <p:sldId id="271" r:id="rId10"/>
    <p:sldId id="272" r:id="rId11"/>
    <p:sldId id="263" r:id="rId12"/>
    <p:sldId id="264" r:id="rId13"/>
    <p:sldId id="266"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80922BF-E9BF-4DE9-958F-3BB507E9B20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42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06496-1612-4A39-99E8-57631274964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29399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54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52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175600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403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11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32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5769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687-2940-19FA-09B3-BDF3618D01E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FBA3B78-C21D-39E9-EEF6-DFC2D77296B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C9CF7-5F5F-E6B6-AC26-7625036FAF05}"/>
              </a:ext>
            </a:extLst>
          </p:cNvPr>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a:extLst>
              <a:ext uri="{FF2B5EF4-FFF2-40B4-BE49-F238E27FC236}">
                <a16:creationId xmlns:a16="http://schemas.microsoft.com/office/drawing/2014/main" id="{66BE4EAC-1DEE-0A20-BE38-08B3DF0D2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E4866-81C8-7496-3EBE-E0CC0002E844}"/>
              </a:ext>
            </a:extLst>
          </p:cNvPr>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300861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358382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6496-1612-4A39-99E8-57631274964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922BF-E9BF-4DE9-958F-3BB507E9B20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70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06496-1612-4A39-99E8-57631274964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3725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06496-1612-4A39-99E8-57631274964A}"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922BF-E9BF-4DE9-958F-3BB507E9B20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23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06496-1612-4A39-99E8-57631274964A}"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922BF-E9BF-4DE9-958F-3BB507E9B20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41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06496-1612-4A39-99E8-57631274964A}"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1757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06496-1612-4A39-99E8-57631274964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922BF-E9BF-4DE9-958F-3BB507E9B20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352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06496-1612-4A39-99E8-57631274964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922BF-E9BF-4DE9-958F-3BB507E9B208}" type="slidenum">
              <a:rPr lang="en-US" smtClean="0"/>
              <a:t>‹#›</a:t>
            </a:fld>
            <a:endParaRPr lang="en-US"/>
          </a:p>
        </p:txBody>
      </p:sp>
    </p:spTree>
    <p:extLst>
      <p:ext uri="{BB962C8B-B14F-4D97-AF65-F5344CB8AC3E}">
        <p14:creationId xmlns:p14="http://schemas.microsoft.com/office/powerpoint/2010/main" val="152406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D06496-1612-4A39-99E8-57631274964A}" type="datetimeFigureOut">
              <a:rPr lang="en-US" smtClean="0"/>
              <a:t>11/4/2023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0922BF-E9BF-4DE9-958F-3BB507E9B208}" type="slidenum">
              <a:rPr lang="en-US" smtClean="0"/>
              <a:t>‹#›</a:t>
            </a:fld>
            <a:endParaRPr lang="en-US"/>
          </a:p>
        </p:txBody>
      </p:sp>
    </p:spTree>
    <p:extLst>
      <p:ext uri="{BB962C8B-B14F-4D97-AF65-F5344CB8AC3E}">
        <p14:creationId xmlns:p14="http://schemas.microsoft.com/office/powerpoint/2010/main" val="25573162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DD84-0C36-418D-1AF0-0A722890E77D}"/>
              </a:ext>
            </a:extLst>
          </p:cNvPr>
          <p:cNvSpPr>
            <a:spLocks noGrp="1"/>
          </p:cNvSpPr>
          <p:nvPr>
            <p:ph type="ctrTitle"/>
          </p:nvPr>
        </p:nvSpPr>
        <p:spPr/>
        <p:txBody>
          <a:bodyPr/>
          <a:lstStyle/>
          <a:p>
            <a:r>
              <a:rPr lang="en-US" dirty="0"/>
              <a:t>AI Trainer for Bicep Curls</a:t>
            </a:r>
          </a:p>
        </p:txBody>
      </p:sp>
      <p:sp>
        <p:nvSpPr>
          <p:cNvPr id="3" name="TextBox 2">
            <a:extLst>
              <a:ext uri="{FF2B5EF4-FFF2-40B4-BE49-F238E27FC236}">
                <a16:creationId xmlns:a16="http://schemas.microsoft.com/office/drawing/2014/main" id="{8896B71C-5429-4D70-68A8-4C1697EB5547}"/>
              </a:ext>
            </a:extLst>
          </p:cNvPr>
          <p:cNvSpPr txBox="1"/>
          <p:nvPr/>
        </p:nvSpPr>
        <p:spPr>
          <a:xfrm>
            <a:off x="4572000" y="3930977"/>
            <a:ext cx="2639505" cy="646331"/>
          </a:xfrm>
          <a:prstGeom prst="rect">
            <a:avLst/>
          </a:prstGeom>
          <a:noFill/>
        </p:spPr>
        <p:txBody>
          <a:bodyPr wrap="square" rtlCol="0">
            <a:spAutoFit/>
          </a:bodyPr>
          <a:lstStyle/>
          <a:p>
            <a:pPr algn="ctr"/>
            <a:r>
              <a:rPr lang="en-US" dirty="0"/>
              <a:t>J067</a:t>
            </a:r>
          </a:p>
          <a:p>
            <a:pPr algn="ctr"/>
            <a:r>
              <a:rPr lang="en-US" dirty="0" err="1"/>
              <a:t>Sushmit</a:t>
            </a:r>
            <a:r>
              <a:rPr lang="en-US" dirty="0"/>
              <a:t> Kadam</a:t>
            </a:r>
          </a:p>
        </p:txBody>
      </p:sp>
    </p:spTree>
    <p:extLst>
      <p:ext uri="{BB962C8B-B14F-4D97-AF65-F5344CB8AC3E}">
        <p14:creationId xmlns:p14="http://schemas.microsoft.com/office/powerpoint/2010/main" val="345980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9641-2E69-4610-3112-2DE10BCC922E}"/>
              </a:ext>
            </a:extLst>
          </p:cNvPr>
          <p:cNvSpPr>
            <a:spLocks noGrp="1"/>
          </p:cNvSpPr>
          <p:nvPr>
            <p:ph type="title"/>
          </p:nvPr>
        </p:nvSpPr>
        <p:spPr/>
        <p:txBody>
          <a:bodyPr/>
          <a:lstStyle/>
          <a:p>
            <a:r>
              <a:rPr lang="en-US" dirty="0"/>
              <a:t>Curl Counting</a:t>
            </a:r>
          </a:p>
        </p:txBody>
      </p:sp>
      <p:pic>
        <p:nvPicPr>
          <p:cNvPr id="5" name="Picture 4">
            <a:extLst>
              <a:ext uri="{FF2B5EF4-FFF2-40B4-BE49-F238E27FC236}">
                <a16:creationId xmlns:a16="http://schemas.microsoft.com/office/drawing/2014/main" id="{83DE571D-1746-634C-70F8-DA03C45638C4}"/>
              </a:ext>
            </a:extLst>
          </p:cNvPr>
          <p:cNvPicPr>
            <a:picLocks noChangeAspect="1"/>
          </p:cNvPicPr>
          <p:nvPr/>
        </p:nvPicPr>
        <p:blipFill>
          <a:blip r:embed="rId2"/>
          <a:stretch>
            <a:fillRect/>
          </a:stretch>
        </p:blipFill>
        <p:spPr>
          <a:xfrm>
            <a:off x="3141842" y="4333446"/>
            <a:ext cx="5474682" cy="1542422"/>
          </a:xfrm>
          <a:prstGeom prst="rect">
            <a:avLst/>
          </a:prstGeom>
        </p:spPr>
      </p:pic>
      <p:sp>
        <p:nvSpPr>
          <p:cNvPr id="3" name="Text Placeholder 2">
            <a:extLst>
              <a:ext uri="{FF2B5EF4-FFF2-40B4-BE49-F238E27FC236}">
                <a16:creationId xmlns:a16="http://schemas.microsoft.com/office/drawing/2014/main" id="{030C5068-8A69-7BC8-A0C6-4E370121BDAE}"/>
              </a:ext>
            </a:extLst>
          </p:cNvPr>
          <p:cNvSpPr>
            <a:spLocks noGrp="1"/>
          </p:cNvSpPr>
          <p:nvPr>
            <p:ph type="body" idx="1"/>
          </p:nvPr>
        </p:nvSpPr>
        <p:spPr/>
        <p:txBody>
          <a:bodyPr/>
          <a:lstStyle/>
          <a:p>
            <a:r>
              <a:rPr lang="en-US" dirty="0"/>
              <a:t>These lines implement the logic for counting repetitions. When the angle is greater than 160 degrees, the exercise is in the "down" stage. If the angle falls below 30 degrees and the exercise was in the "down" stage, it is considered a complete repetition, and the counter is incremented.</a:t>
            </a:r>
          </a:p>
          <a:p>
            <a:endParaRPr lang="en-US" dirty="0"/>
          </a:p>
          <a:p>
            <a:endParaRPr lang="en-US" dirty="0"/>
          </a:p>
        </p:txBody>
      </p:sp>
    </p:spTree>
    <p:extLst>
      <p:ext uri="{BB962C8B-B14F-4D97-AF65-F5344CB8AC3E}">
        <p14:creationId xmlns:p14="http://schemas.microsoft.com/office/powerpoint/2010/main" val="39440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31A3-AE5C-2D85-F6F3-EB846979816C}"/>
              </a:ext>
            </a:extLst>
          </p:cNvPr>
          <p:cNvSpPr>
            <a:spLocks noGrp="1"/>
          </p:cNvSpPr>
          <p:nvPr>
            <p:ph type="title"/>
          </p:nvPr>
        </p:nvSpPr>
        <p:spPr>
          <a:xfrm>
            <a:off x="1102151" y="546732"/>
            <a:ext cx="9601196" cy="1303867"/>
          </a:xfrm>
        </p:spPr>
        <p:txBody>
          <a:bodyPr/>
          <a:lstStyle/>
          <a:p>
            <a:r>
              <a:rPr lang="en-US" dirty="0"/>
              <a:t>Live Working</a:t>
            </a:r>
          </a:p>
        </p:txBody>
      </p:sp>
      <p:sp>
        <p:nvSpPr>
          <p:cNvPr id="3" name="Text Placeholder 2">
            <a:extLst>
              <a:ext uri="{FF2B5EF4-FFF2-40B4-BE49-F238E27FC236}">
                <a16:creationId xmlns:a16="http://schemas.microsoft.com/office/drawing/2014/main" id="{16002185-15DA-B028-7EBD-D2A55111BB7B}"/>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43FDA6E-764C-C8F9-33C0-337CA0D48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28" y="1850599"/>
            <a:ext cx="7846243" cy="4413512"/>
          </a:xfrm>
          <a:prstGeom prst="rect">
            <a:avLst/>
          </a:prstGeom>
        </p:spPr>
      </p:pic>
    </p:spTree>
    <p:extLst>
      <p:ext uri="{BB962C8B-B14F-4D97-AF65-F5344CB8AC3E}">
        <p14:creationId xmlns:p14="http://schemas.microsoft.com/office/powerpoint/2010/main" val="126620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7159-D026-B1F8-EF28-94E4B24A974E}"/>
              </a:ext>
            </a:extLst>
          </p:cNvPr>
          <p:cNvSpPr>
            <a:spLocks noGrp="1"/>
          </p:cNvSpPr>
          <p:nvPr>
            <p:ph type="title"/>
          </p:nvPr>
        </p:nvSpPr>
        <p:spPr>
          <a:xfrm>
            <a:off x="1210561" y="536629"/>
            <a:ext cx="9601196" cy="1303867"/>
          </a:xfrm>
        </p:spPr>
        <p:txBody>
          <a:bodyPr/>
          <a:lstStyle/>
          <a:p>
            <a:r>
              <a:rPr lang="en-US" dirty="0"/>
              <a:t>Output</a:t>
            </a:r>
          </a:p>
        </p:txBody>
      </p:sp>
      <p:sp>
        <p:nvSpPr>
          <p:cNvPr id="3" name="Text Placeholder 2">
            <a:extLst>
              <a:ext uri="{FF2B5EF4-FFF2-40B4-BE49-F238E27FC236}">
                <a16:creationId xmlns:a16="http://schemas.microsoft.com/office/drawing/2014/main" id="{BF28C64C-11DC-4789-4F92-79CF24E85AFF}"/>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65FF20D-D780-D9FC-4ACD-E0EB48646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519" y="1578399"/>
            <a:ext cx="8129047" cy="4572589"/>
          </a:xfrm>
          <a:prstGeom prst="rect">
            <a:avLst/>
          </a:prstGeom>
        </p:spPr>
      </p:pic>
    </p:spTree>
    <p:extLst>
      <p:ext uri="{BB962C8B-B14F-4D97-AF65-F5344CB8AC3E}">
        <p14:creationId xmlns:p14="http://schemas.microsoft.com/office/powerpoint/2010/main" val="109266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742E-9577-4D90-A7F1-0F5060A00E23}"/>
              </a:ext>
            </a:extLst>
          </p:cNvPr>
          <p:cNvSpPr>
            <a:spLocks noGrp="1"/>
          </p:cNvSpPr>
          <p:nvPr>
            <p:ph type="title"/>
          </p:nvPr>
        </p:nvSpPr>
        <p:spPr/>
        <p:txBody>
          <a:bodyPr/>
          <a:lstStyle/>
          <a:p>
            <a:r>
              <a:rPr lang="en-US"/>
              <a:t>Scope of the Project</a:t>
            </a:r>
          </a:p>
        </p:txBody>
      </p:sp>
      <p:sp>
        <p:nvSpPr>
          <p:cNvPr id="3" name="Text Placeholder 2">
            <a:extLst>
              <a:ext uri="{FF2B5EF4-FFF2-40B4-BE49-F238E27FC236}">
                <a16:creationId xmlns:a16="http://schemas.microsoft.com/office/drawing/2014/main" id="{F5A09BB2-C78E-03D4-CEE8-522B308D5616}"/>
              </a:ext>
            </a:extLst>
          </p:cNvPr>
          <p:cNvSpPr>
            <a:spLocks noGrp="1"/>
          </p:cNvSpPr>
          <p:nvPr>
            <p:ph type="body" idx="1"/>
          </p:nvPr>
        </p:nvSpPr>
        <p:spPr>
          <a:xfrm>
            <a:off x="1295401" y="2196445"/>
            <a:ext cx="9601196" cy="3679423"/>
          </a:xfrm>
        </p:spPr>
        <p:txBody>
          <a:bodyPr>
            <a:normAutofit lnSpcReduction="10000"/>
          </a:bodyPr>
          <a:lstStyle/>
          <a:p>
            <a:pPr>
              <a:buFont typeface="Wingdings" panose="05000000000000000000" pitchFamily="2" charset="2"/>
              <a:buChar char="Ø"/>
            </a:pPr>
            <a:r>
              <a:rPr lang="en-US" sz="1600" dirty="0"/>
              <a:t>Current Implementation: The system is tailored for assessing bicep curls, providing real-time feedback on form and repetition speed, laying the foundation for comprehensive fitness support.</a:t>
            </a:r>
          </a:p>
          <a:p>
            <a:pPr>
              <a:buFont typeface="Wingdings" panose="05000000000000000000" pitchFamily="2" charset="2"/>
              <a:buChar char="Ø"/>
            </a:pPr>
            <a:r>
              <a:rPr lang="en-US" sz="1600" dirty="0"/>
              <a:t>Future Scope:</a:t>
            </a:r>
          </a:p>
          <a:p>
            <a:r>
              <a:rPr lang="en-US" sz="1600" dirty="0"/>
              <a:t>- Multi-Exercise Support: Expanding the application to encompass a variety of strength training exercises, catering to diverse fitness needs.</a:t>
            </a:r>
          </a:p>
          <a:p>
            <a:r>
              <a:rPr lang="en-US" sz="1600" dirty="0"/>
              <a:t>- Personalization: Allowing users to create and personalize workout routines, fostering a tailored fitness experience.</a:t>
            </a:r>
          </a:p>
          <a:p>
            <a:r>
              <a:rPr lang="en-US" sz="1600" dirty="0"/>
              <a:t>- Mobile Application: Developing a dedicated mobile app version to enhance accessibility and introduce additional features.</a:t>
            </a:r>
          </a:p>
          <a:p>
            <a:r>
              <a:rPr lang="en-US" sz="1600" dirty="0"/>
              <a:t>- Data Analytics: Implementing advanced data analysis techniques to offer valuable insights, aiding users in optimizing their workout routines.</a:t>
            </a:r>
          </a:p>
          <a:p>
            <a:r>
              <a:rPr lang="en-US" sz="1600" dirty="0"/>
              <a:t>- Virtual Trainer: Integrating natural language processing capabilities to enable interactive communication and respond to form-related queries.</a:t>
            </a:r>
          </a:p>
        </p:txBody>
      </p:sp>
    </p:spTree>
    <p:extLst>
      <p:ext uri="{BB962C8B-B14F-4D97-AF65-F5344CB8AC3E}">
        <p14:creationId xmlns:p14="http://schemas.microsoft.com/office/powerpoint/2010/main" val="218259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7932-FCCD-F77F-15A2-5E626E1ABFA3}"/>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DB4440DC-ECEC-BACC-24F8-7E386EA4E659}"/>
              </a:ext>
            </a:extLst>
          </p:cNvPr>
          <p:cNvSpPr>
            <a:spLocks noGrp="1"/>
          </p:cNvSpPr>
          <p:nvPr>
            <p:ph type="body" idx="1"/>
          </p:nvPr>
        </p:nvSpPr>
        <p:spPr/>
        <p:txBody>
          <a:bodyPr>
            <a:normAutofit fontScale="92500"/>
          </a:bodyPr>
          <a:lstStyle/>
          <a:p>
            <a:r>
              <a:rPr lang="en-US"/>
              <a:t>Achievements: Successful development of an AI Trainer delivering real-time feedback on bicep curls, significantly enhancing user experience and ensuring safety.</a:t>
            </a:r>
          </a:p>
          <a:p>
            <a:r>
              <a:rPr lang="en-US"/>
              <a:t>Impact: Pioneering a revolution in fitness technology, making it accessible, engaging, and highly beneficial for users of all fitness levels.</a:t>
            </a:r>
          </a:p>
          <a:p>
            <a:r>
              <a:rPr lang="en-US"/>
              <a:t>Future Prospects: With the continual advancement of technology, applications like AI Trainer are poised to transform the fitness industry, promoting holistic health, wellness, and highly personalized training experiences.</a:t>
            </a:r>
          </a:p>
        </p:txBody>
      </p:sp>
    </p:spTree>
    <p:extLst>
      <p:ext uri="{BB962C8B-B14F-4D97-AF65-F5344CB8AC3E}">
        <p14:creationId xmlns:p14="http://schemas.microsoft.com/office/powerpoint/2010/main" val="357570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34E-A80C-E81E-1B26-59CF7DA748A5}"/>
              </a:ext>
            </a:extLst>
          </p:cNvPr>
          <p:cNvSpPr>
            <a:spLocks noGrp="1"/>
          </p:cNvSpPr>
          <p:nvPr>
            <p:ph type="title"/>
          </p:nvPr>
        </p:nvSpPr>
        <p:spPr>
          <a:xfrm>
            <a:off x="1219988" y="1481752"/>
            <a:ext cx="9601196" cy="1303867"/>
          </a:xfrm>
        </p:spPr>
        <p:txBody>
          <a:bodyPr>
            <a:normAutofit fontScale="90000"/>
          </a:bodyPr>
          <a:lstStyle/>
          <a:p>
            <a:r>
              <a:rPr lang="en-US" dirty="0"/>
              <a:t>References</a:t>
            </a:r>
            <a:br>
              <a:rPr lang="en-US" dirty="0"/>
            </a:br>
            <a:br>
              <a:rPr lang="en-US" dirty="0"/>
            </a:br>
            <a:endParaRPr lang="en-US" dirty="0"/>
          </a:p>
        </p:txBody>
      </p:sp>
      <p:sp>
        <p:nvSpPr>
          <p:cNvPr id="3" name="Text Placeholder 2">
            <a:extLst>
              <a:ext uri="{FF2B5EF4-FFF2-40B4-BE49-F238E27FC236}">
                <a16:creationId xmlns:a16="http://schemas.microsoft.com/office/drawing/2014/main" id="{C6296549-52E7-A940-D4C9-1B4667D918FE}"/>
              </a:ext>
            </a:extLst>
          </p:cNvPr>
          <p:cNvSpPr>
            <a:spLocks noGrp="1"/>
          </p:cNvSpPr>
          <p:nvPr>
            <p:ph type="body" idx="1"/>
          </p:nvPr>
        </p:nvSpPr>
        <p:spPr>
          <a:xfrm>
            <a:off x="1295401" y="2055043"/>
            <a:ext cx="9601196" cy="3820825"/>
          </a:xfrm>
        </p:spPr>
        <p:txBody>
          <a:bodyPr>
            <a:normAutofit lnSpcReduction="10000"/>
          </a:bodyPr>
          <a:lstStyle/>
          <a:p>
            <a:r>
              <a:rPr lang="en-US" dirty="0"/>
              <a:t>[1]	https://www.youtube.com/watch?v=H7cGq0xIHbc</a:t>
            </a:r>
          </a:p>
          <a:p>
            <a:r>
              <a:rPr lang="en-US" dirty="0"/>
              <a:t>[2]	https://www.youtube.com/watch?v=PGsAsuwBdw0</a:t>
            </a:r>
          </a:p>
          <a:p>
            <a:r>
              <a:rPr lang="en-US" dirty="0"/>
              <a:t>[3]	https://medium.com/ai-techsystems/image-detection-recognition-and-image-classification-with-machine-learning-92226ea5f595#:~:text=Image%20or%20Object%20Detection%20is,the%20difference%20is%20rather%20clear.</a:t>
            </a:r>
          </a:p>
          <a:p>
            <a:r>
              <a:rPr lang="en-US" dirty="0"/>
              <a:t>[4]	https://viso.ai/computer-vision/image-recognition/</a:t>
            </a:r>
          </a:p>
          <a:p>
            <a:r>
              <a:rPr lang="en-US" dirty="0"/>
              <a:t>[5]	https://www.freecodecamp.org/news/how-to-detect-objects-in-images-using-yolov8/</a:t>
            </a:r>
          </a:p>
          <a:p>
            <a:endParaRPr lang="en-US" dirty="0"/>
          </a:p>
        </p:txBody>
      </p:sp>
    </p:spTree>
    <p:extLst>
      <p:ext uri="{BB962C8B-B14F-4D97-AF65-F5344CB8AC3E}">
        <p14:creationId xmlns:p14="http://schemas.microsoft.com/office/powerpoint/2010/main" val="36329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0E8B-68D0-C73E-1EAB-75BAF1CE4394}"/>
              </a:ext>
            </a:extLst>
          </p:cNvPr>
          <p:cNvSpPr>
            <a:spLocks noGrp="1"/>
          </p:cNvSpPr>
          <p:nvPr>
            <p:ph type="title"/>
          </p:nvPr>
        </p:nvSpPr>
        <p:spPr/>
        <p:txBody>
          <a:bodyPr/>
          <a:lstStyle/>
          <a:p>
            <a:r>
              <a:rPr lang="en-US"/>
              <a:t>Problem Definition</a:t>
            </a:r>
          </a:p>
        </p:txBody>
      </p:sp>
      <p:sp>
        <p:nvSpPr>
          <p:cNvPr id="3" name="Text Placeholder 2">
            <a:extLst>
              <a:ext uri="{FF2B5EF4-FFF2-40B4-BE49-F238E27FC236}">
                <a16:creationId xmlns:a16="http://schemas.microsoft.com/office/drawing/2014/main" id="{1ABBF383-CC4B-4D49-5F72-158E491C2402}"/>
              </a:ext>
            </a:extLst>
          </p:cNvPr>
          <p:cNvSpPr>
            <a:spLocks noGrp="1"/>
          </p:cNvSpPr>
          <p:nvPr>
            <p:ph type="body" idx="1"/>
          </p:nvPr>
        </p:nvSpPr>
        <p:spPr/>
        <p:txBody>
          <a:bodyPr/>
          <a:lstStyle/>
          <a:p>
            <a:r>
              <a:rPr lang="en-US" dirty="0"/>
              <a:t>Challenge: Precision in maintaining proper form during strength training exercises is paramount for their effectiveness and injury prevention.</a:t>
            </a:r>
          </a:p>
          <a:p>
            <a:r>
              <a:rPr lang="en-US" dirty="0"/>
              <a:t>Need: There's an imperative need for a solution that provides real-time feedback on both form and speed, optimizing workout effectiveness and ensuring safety.</a:t>
            </a:r>
          </a:p>
        </p:txBody>
      </p:sp>
    </p:spTree>
    <p:extLst>
      <p:ext uri="{BB962C8B-B14F-4D97-AF65-F5344CB8AC3E}">
        <p14:creationId xmlns:p14="http://schemas.microsoft.com/office/powerpoint/2010/main" val="187572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6A44-898A-3B34-26CD-4816038E1452}"/>
              </a:ext>
            </a:extLst>
          </p:cNvPr>
          <p:cNvSpPr>
            <a:spLocks noGrp="1"/>
          </p:cNvSpPr>
          <p:nvPr>
            <p:ph type="title"/>
          </p:nvPr>
        </p:nvSpPr>
        <p:spPr/>
        <p:txBody>
          <a:bodyPr/>
          <a:lstStyle/>
          <a:p>
            <a:r>
              <a:rPr lang="en-US"/>
              <a:t>Proposed Solution</a:t>
            </a:r>
          </a:p>
        </p:txBody>
      </p:sp>
      <p:sp>
        <p:nvSpPr>
          <p:cNvPr id="3" name="Text Placeholder 2">
            <a:extLst>
              <a:ext uri="{FF2B5EF4-FFF2-40B4-BE49-F238E27FC236}">
                <a16:creationId xmlns:a16="http://schemas.microsoft.com/office/drawing/2014/main" id="{25FF1333-DB80-11B0-295B-7896857DDF05}"/>
              </a:ext>
            </a:extLst>
          </p:cNvPr>
          <p:cNvSpPr>
            <a:spLocks noGrp="1"/>
          </p:cNvSpPr>
          <p:nvPr>
            <p:ph type="body" idx="1"/>
          </p:nvPr>
        </p:nvSpPr>
        <p:spPr>
          <a:xfrm>
            <a:off x="1295401" y="2285999"/>
            <a:ext cx="9601196" cy="3589869"/>
          </a:xfrm>
        </p:spPr>
        <p:txBody>
          <a:bodyPr>
            <a:normAutofit fontScale="85000" lnSpcReduction="20000"/>
          </a:bodyPr>
          <a:lstStyle/>
          <a:p>
            <a:pPr>
              <a:buFont typeface="Wingdings" panose="05000000000000000000" pitchFamily="2" charset="2"/>
              <a:buChar char="Ø"/>
            </a:pPr>
            <a:r>
              <a:rPr lang="en-US" dirty="0"/>
              <a:t>Project Objective: To develop a sophisticated AI-powered fitness application for real-time form assessment during bicep curls.</a:t>
            </a:r>
          </a:p>
          <a:p>
            <a:pPr>
              <a:buFont typeface="Wingdings" panose="05000000000000000000" pitchFamily="2" charset="2"/>
              <a:buChar char="Ø"/>
            </a:pPr>
            <a:r>
              <a:rPr lang="en-US" dirty="0"/>
              <a:t>Key Features:</a:t>
            </a:r>
          </a:p>
          <a:p>
            <a:r>
              <a:rPr lang="en-US" dirty="0"/>
              <a:t>- Pose Estimation: Leveraging the powerful </a:t>
            </a:r>
            <a:r>
              <a:rPr lang="en-US" dirty="0" err="1"/>
              <a:t>Mediapipe</a:t>
            </a:r>
            <a:r>
              <a:rPr lang="en-US" dirty="0"/>
              <a:t> library for precise tracking of shoulder, elbow, and wrist positions.</a:t>
            </a:r>
          </a:p>
          <a:p>
            <a:r>
              <a:rPr lang="en-US" dirty="0"/>
              <a:t>- Feedback Mechanism: Providing intuitive visual cues and real-time messages to guide users, ensuring correct posture and pace.</a:t>
            </a:r>
          </a:p>
          <a:p>
            <a:r>
              <a:rPr lang="en-US" dirty="0"/>
              <a:t>- Repetition Counting: Implementing an intelligent system to accurately count repetitions, enabling users to track their progress.</a:t>
            </a:r>
          </a:p>
          <a:p>
            <a:r>
              <a:rPr lang="en-US" dirty="0"/>
              <a:t>- User Interface: Offering an intuitive, user-friendly interface to enhance engagement and motivation.</a:t>
            </a:r>
          </a:p>
        </p:txBody>
      </p:sp>
    </p:spTree>
    <p:extLst>
      <p:ext uri="{BB962C8B-B14F-4D97-AF65-F5344CB8AC3E}">
        <p14:creationId xmlns:p14="http://schemas.microsoft.com/office/powerpoint/2010/main" val="10951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6EB2-1788-0D27-DCFD-A065A2D5F83A}"/>
              </a:ext>
            </a:extLst>
          </p:cNvPr>
          <p:cNvSpPr>
            <a:spLocks noGrp="1"/>
          </p:cNvSpPr>
          <p:nvPr>
            <p:ph type="title"/>
          </p:nvPr>
        </p:nvSpPr>
        <p:spPr/>
        <p:txBody>
          <a:bodyPr/>
          <a:lstStyle/>
          <a:p>
            <a:r>
              <a:rPr lang="en-US"/>
              <a:t>Setup and Libraries Used</a:t>
            </a:r>
          </a:p>
        </p:txBody>
      </p:sp>
      <p:sp>
        <p:nvSpPr>
          <p:cNvPr id="3" name="Text Placeholder 2">
            <a:extLst>
              <a:ext uri="{FF2B5EF4-FFF2-40B4-BE49-F238E27FC236}">
                <a16:creationId xmlns:a16="http://schemas.microsoft.com/office/drawing/2014/main" id="{DBFDBF2A-B506-E3DD-CF6D-D3050F5E1828}"/>
              </a:ext>
            </a:extLst>
          </p:cNvPr>
          <p:cNvSpPr>
            <a:spLocks noGrp="1"/>
          </p:cNvSpPr>
          <p:nvPr>
            <p:ph type="body" idx="1"/>
          </p:nvPr>
        </p:nvSpPr>
        <p:spPr/>
        <p:txBody>
          <a:bodyPr>
            <a:normAutofit fontScale="92500" lnSpcReduction="20000"/>
          </a:bodyPr>
          <a:lstStyle/>
          <a:p>
            <a:r>
              <a:rPr lang="en-US" dirty="0"/>
              <a:t>Libraries:</a:t>
            </a:r>
          </a:p>
          <a:p>
            <a:r>
              <a:rPr lang="en-US" dirty="0"/>
              <a:t>- OpenCV: Essential for image and video processing, capturing frames, and enabling real-time image manipulation.</a:t>
            </a:r>
          </a:p>
          <a:p>
            <a:r>
              <a:rPr lang="en-US" dirty="0"/>
              <a:t>- </a:t>
            </a:r>
            <a:r>
              <a:rPr lang="en-US" dirty="0" err="1"/>
              <a:t>Mediapipe</a:t>
            </a:r>
            <a:r>
              <a:rPr lang="en-US" dirty="0"/>
              <a:t>: Empowering the application with human pose estimation capabilities, ensuring precise tracking of key joints.</a:t>
            </a:r>
          </a:p>
          <a:p>
            <a:r>
              <a:rPr lang="en-US" dirty="0"/>
              <a:t>- NumPy: Facilitating efficient numerical operations for angle calculations and array manipulations.</a:t>
            </a:r>
          </a:p>
          <a:p>
            <a:r>
              <a:rPr lang="en-US" dirty="0"/>
              <a:t>- </a:t>
            </a:r>
            <a:r>
              <a:rPr lang="en-US" dirty="0" err="1"/>
              <a:t>Streamlit</a:t>
            </a:r>
            <a:r>
              <a:rPr lang="en-US" dirty="0"/>
              <a:t>: Enabling seamless deployment of the application through an interactive and user-friendly web interface.</a:t>
            </a:r>
          </a:p>
        </p:txBody>
      </p:sp>
    </p:spTree>
    <p:extLst>
      <p:ext uri="{BB962C8B-B14F-4D97-AF65-F5344CB8AC3E}">
        <p14:creationId xmlns:p14="http://schemas.microsoft.com/office/powerpoint/2010/main" val="278413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8B28-88BE-D0DE-FC13-D6692E4C662C}"/>
              </a:ext>
            </a:extLst>
          </p:cNvPr>
          <p:cNvSpPr>
            <a:spLocks noGrp="1"/>
          </p:cNvSpPr>
          <p:nvPr>
            <p:ph type="title"/>
          </p:nvPr>
        </p:nvSpPr>
        <p:spPr>
          <a:xfrm>
            <a:off x="1295402" y="567353"/>
            <a:ext cx="9601196" cy="1303867"/>
          </a:xfrm>
        </p:spPr>
        <p:txBody>
          <a:bodyPr/>
          <a:lstStyle/>
          <a:p>
            <a:r>
              <a:rPr lang="en-US" dirty="0"/>
              <a:t>Calculating Angle</a:t>
            </a:r>
          </a:p>
        </p:txBody>
      </p:sp>
      <p:pic>
        <p:nvPicPr>
          <p:cNvPr id="4" name="Picture 3">
            <a:extLst>
              <a:ext uri="{FF2B5EF4-FFF2-40B4-BE49-F238E27FC236}">
                <a16:creationId xmlns:a16="http://schemas.microsoft.com/office/drawing/2014/main" id="{E1B4F4B8-567D-9968-9B65-09C3B81A02DA}"/>
              </a:ext>
            </a:extLst>
          </p:cNvPr>
          <p:cNvPicPr>
            <a:picLocks noChangeAspect="1"/>
          </p:cNvPicPr>
          <p:nvPr/>
        </p:nvPicPr>
        <p:blipFill>
          <a:blip r:embed="rId2"/>
          <a:stretch>
            <a:fillRect/>
          </a:stretch>
        </p:blipFill>
        <p:spPr>
          <a:xfrm>
            <a:off x="1960774" y="3424076"/>
            <a:ext cx="7703461" cy="2668198"/>
          </a:xfrm>
          <a:prstGeom prst="rect">
            <a:avLst/>
          </a:prstGeom>
        </p:spPr>
      </p:pic>
      <p:sp>
        <p:nvSpPr>
          <p:cNvPr id="3" name="Text Placeholder 2">
            <a:extLst>
              <a:ext uri="{FF2B5EF4-FFF2-40B4-BE49-F238E27FC236}">
                <a16:creationId xmlns:a16="http://schemas.microsoft.com/office/drawing/2014/main" id="{5159E3A5-B6F5-99A7-D42F-1042EF501DBE}"/>
              </a:ext>
            </a:extLst>
          </p:cNvPr>
          <p:cNvSpPr>
            <a:spLocks noGrp="1"/>
          </p:cNvSpPr>
          <p:nvPr>
            <p:ph type="body" idx="1"/>
          </p:nvPr>
        </p:nvSpPr>
        <p:spPr>
          <a:xfrm>
            <a:off x="1008351" y="1769532"/>
            <a:ext cx="9601196" cy="3318936"/>
          </a:xfrm>
        </p:spPr>
        <p:txBody>
          <a:bodyPr/>
          <a:lstStyle/>
          <a:p>
            <a:r>
              <a:rPr lang="en-US" dirty="0"/>
              <a:t>	This segment defines a function </a:t>
            </a:r>
            <a:r>
              <a:rPr lang="en-US" dirty="0" err="1"/>
              <a:t>calculate_angle</a:t>
            </a:r>
            <a:r>
              <a:rPr lang="en-US" dirty="0"/>
              <a:t> that computes the angle between three points using trigonometric calculations. This function is used to determine the angles at the shoulder, elbow, and wrist joints during the bicep curl exercise.</a:t>
            </a:r>
          </a:p>
          <a:p>
            <a:endParaRPr lang="en-US" dirty="0"/>
          </a:p>
          <a:p>
            <a:endParaRPr lang="en-US" dirty="0"/>
          </a:p>
        </p:txBody>
      </p:sp>
    </p:spTree>
    <p:extLst>
      <p:ext uri="{BB962C8B-B14F-4D97-AF65-F5344CB8AC3E}">
        <p14:creationId xmlns:p14="http://schemas.microsoft.com/office/powerpoint/2010/main" val="371401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2B76-4C88-92FA-1B99-74435985E275}"/>
              </a:ext>
            </a:extLst>
          </p:cNvPr>
          <p:cNvSpPr>
            <a:spLocks noGrp="1"/>
          </p:cNvSpPr>
          <p:nvPr>
            <p:ph type="title"/>
          </p:nvPr>
        </p:nvSpPr>
        <p:spPr/>
        <p:txBody>
          <a:bodyPr/>
          <a:lstStyle/>
          <a:p>
            <a:r>
              <a:rPr lang="en-US" dirty="0"/>
              <a:t>Pose Landmark Extraction:</a:t>
            </a:r>
          </a:p>
        </p:txBody>
      </p:sp>
      <p:sp>
        <p:nvSpPr>
          <p:cNvPr id="3" name="Text Placeholder 2">
            <a:extLst>
              <a:ext uri="{FF2B5EF4-FFF2-40B4-BE49-F238E27FC236}">
                <a16:creationId xmlns:a16="http://schemas.microsoft.com/office/drawing/2014/main" id="{9CFF4A64-F505-751B-8093-08C8F615D854}"/>
              </a:ext>
            </a:extLst>
          </p:cNvPr>
          <p:cNvSpPr>
            <a:spLocks noGrp="1"/>
          </p:cNvSpPr>
          <p:nvPr>
            <p:ph type="body" idx="1"/>
          </p:nvPr>
        </p:nvSpPr>
        <p:spPr>
          <a:xfrm>
            <a:off x="964056" y="4176074"/>
            <a:ext cx="9601196" cy="1916610"/>
          </a:xfrm>
        </p:spPr>
        <p:txBody>
          <a:bodyPr>
            <a:normAutofit/>
          </a:bodyPr>
          <a:lstStyle/>
          <a:p>
            <a:r>
              <a:rPr lang="en-US" dirty="0"/>
              <a:t>This part of the code extracts landmark coordinates for the left shoulder, elbow, and wrist joints from the processed pose results.</a:t>
            </a:r>
          </a:p>
          <a:p>
            <a:r>
              <a:rPr lang="en-US" dirty="0"/>
              <a:t>  Using the </a:t>
            </a:r>
            <a:r>
              <a:rPr lang="en-US" dirty="0" err="1"/>
              <a:t>calculate_angle</a:t>
            </a:r>
            <a:r>
              <a:rPr lang="en-US" dirty="0"/>
              <a:t> function, the joint angle for the bicep curl is computed based on the positions of the shoulder, elbow, and wrist joints. </a:t>
            </a:r>
          </a:p>
        </p:txBody>
      </p:sp>
      <p:pic>
        <p:nvPicPr>
          <p:cNvPr id="5" name="Picture 4">
            <a:extLst>
              <a:ext uri="{FF2B5EF4-FFF2-40B4-BE49-F238E27FC236}">
                <a16:creationId xmlns:a16="http://schemas.microsoft.com/office/drawing/2014/main" id="{721122AB-C8CF-A5B1-24F3-22130AAB5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56" y="2196445"/>
            <a:ext cx="9646595" cy="1762813"/>
          </a:xfrm>
          <a:prstGeom prst="rect">
            <a:avLst/>
          </a:prstGeom>
        </p:spPr>
      </p:pic>
    </p:spTree>
    <p:extLst>
      <p:ext uri="{BB962C8B-B14F-4D97-AF65-F5344CB8AC3E}">
        <p14:creationId xmlns:p14="http://schemas.microsoft.com/office/powerpoint/2010/main" val="132503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2EB-7B3C-FCF3-33A3-9E8019E9B510}"/>
              </a:ext>
            </a:extLst>
          </p:cNvPr>
          <p:cNvSpPr>
            <a:spLocks noGrp="1"/>
          </p:cNvSpPr>
          <p:nvPr>
            <p:ph type="title"/>
          </p:nvPr>
        </p:nvSpPr>
        <p:spPr/>
        <p:txBody>
          <a:bodyPr/>
          <a:lstStyle/>
          <a:p>
            <a:r>
              <a:rPr lang="en-US" dirty="0"/>
              <a:t>Bicep Curl Detection Logic:</a:t>
            </a:r>
          </a:p>
        </p:txBody>
      </p:sp>
      <p:sp>
        <p:nvSpPr>
          <p:cNvPr id="3" name="Text Placeholder 2">
            <a:extLst>
              <a:ext uri="{FF2B5EF4-FFF2-40B4-BE49-F238E27FC236}">
                <a16:creationId xmlns:a16="http://schemas.microsoft.com/office/drawing/2014/main" id="{362E0772-EF77-EC20-D674-636FAB80C331}"/>
              </a:ext>
            </a:extLst>
          </p:cNvPr>
          <p:cNvSpPr>
            <a:spLocks noGrp="1"/>
          </p:cNvSpPr>
          <p:nvPr>
            <p:ph type="body" idx="1"/>
          </p:nvPr>
        </p:nvSpPr>
        <p:spPr/>
        <p:txBody>
          <a:bodyPr/>
          <a:lstStyle/>
          <a:p>
            <a:r>
              <a:rPr lang="en-US" dirty="0"/>
              <a:t>These lines implement the logic for counting repetitions. When the angle is greater than 160 degrees, the exercise is in the "down" stage. If the angle falls below 30 degrees and the exercise was in the "down" stage, it is considered a complete repetition, and the counter is incremented.</a:t>
            </a:r>
          </a:p>
        </p:txBody>
      </p:sp>
      <p:pic>
        <p:nvPicPr>
          <p:cNvPr id="5" name="Picture 4" descr="A computer screen with text&#10;&#10;Description automatically generated">
            <a:extLst>
              <a:ext uri="{FF2B5EF4-FFF2-40B4-BE49-F238E27FC236}">
                <a16:creationId xmlns:a16="http://schemas.microsoft.com/office/drawing/2014/main" id="{C5A83FEA-B3B3-AC0B-54B7-7AA4FB517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408" y="4213781"/>
            <a:ext cx="5280932" cy="1933020"/>
          </a:xfrm>
          <a:prstGeom prst="rect">
            <a:avLst/>
          </a:prstGeom>
        </p:spPr>
      </p:pic>
    </p:spTree>
    <p:extLst>
      <p:ext uri="{BB962C8B-B14F-4D97-AF65-F5344CB8AC3E}">
        <p14:creationId xmlns:p14="http://schemas.microsoft.com/office/powerpoint/2010/main" val="196198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0277-86AF-6F44-17F9-63B8081BE786}"/>
              </a:ext>
            </a:extLst>
          </p:cNvPr>
          <p:cNvSpPr>
            <a:spLocks noGrp="1"/>
          </p:cNvSpPr>
          <p:nvPr>
            <p:ph type="title"/>
          </p:nvPr>
        </p:nvSpPr>
        <p:spPr/>
        <p:txBody>
          <a:bodyPr/>
          <a:lstStyle/>
          <a:p>
            <a:r>
              <a:rPr lang="en-US" dirty="0"/>
              <a:t>Feedback Message</a:t>
            </a:r>
          </a:p>
        </p:txBody>
      </p:sp>
      <p:sp>
        <p:nvSpPr>
          <p:cNvPr id="3" name="Text Placeholder 2">
            <a:extLst>
              <a:ext uri="{FF2B5EF4-FFF2-40B4-BE49-F238E27FC236}">
                <a16:creationId xmlns:a16="http://schemas.microsoft.com/office/drawing/2014/main" id="{DD93F5E0-43E9-F4EC-C416-0C0163744598}"/>
              </a:ext>
            </a:extLst>
          </p:cNvPr>
          <p:cNvSpPr>
            <a:spLocks noGrp="1"/>
          </p:cNvSpPr>
          <p:nvPr>
            <p:ph type="body" idx="1"/>
          </p:nvPr>
        </p:nvSpPr>
        <p:spPr/>
        <p:txBody>
          <a:bodyPr/>
          <a:lstStyle/>
          <a:p>
            <a:r>
              <a:rPr lang="en-US" dirty="0"/>
              <a:t>Based on the alignment of the shoulder and elbow (evaluated by comparing their x-coordinates), feedback messages are set to indicate whether the user's form is correct or if the elbow is not properly aligned with the shoulder.</a:t>
            </a:r>
          </a:p>
        </p:txBody>
      </p:sp>
      <p:pic>
        <p:nvPicPr>
          <p:cNvPr id="5" name="Picture 4" descr="A computer screen with text&#10;&#10;Description automatically generated">
            <a:extLst>
              <a:ext uri="{FF2B5EF4-FFF2-40B4-BE49-F238E27FC236}">
                <a16:creationId xmlns:a16="http://schemas.microsoft.com/office/drawing/2014/main" id="{D9277E5C-A75E-3F05-F09D-1F2E7ADE2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085" y="4182895"/>
            <a:ext cx="5455138" cy="1692974"/>
          </a:xfrm>
          <a:prstGeom prst="rect">
            <a:avLst/>
          </a:prstGeom>
        </p:spPr>
      </p:pic>
    </p:spTree>
    <p:extLst>
      <p:ext uri="{BB962C8B-B14F-4D97-AF65-F5344CB8AC3E}">
        <p14:creationId xmlns:p14="http://schemas.microsoft.com/office/powerpoint/2010/main" val="222190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8938-1F2B-FAD2-535E-1281B5E3252E}"/>
              </a:ext>
            </a:extLst>
          </p:cNvPr>
          <p:cNvSpPr>
            <a:spLocks noGrp="1"/>
          </p:cNvSpPr>
          <p:nvPr>
            <p:ph type="title"/>
          </p:nvPr>
        </p:nvSpPr>
        <p:spPr/>
        <p:txBody>
          <a:bodyPr/>
          <a:lstStyle/>
          <a:p>
            <a:r>
              <a:rPr lang="en-US" dirty="0"/>
              <a:t>Repetition Speed Feedback:</a:t>
            </a:r>
          </a:p>
        </p:txBody>
      </p:sp>
      <p:sp>
        <p:nvSpPr>
          <p:cNvPr id="3" name="Text Placeholder 2">
            <a:extLst>
              <a:ext uri="{FF2B5EF4-FFF2-40B4-BE49-F238E27FC236}">
                <a16:creationId xmlns:a16="http://schemas.microsoft.com/office/drawing/2014/main" id="{87D0679A-30FC-CD9D-CAB5-B55527DA7F26}"/>
              </a:ext>
            </a:extLst>
          </p:cNvPr>
          <p:cNvSpPr>
            <a:spLocks noGrp="1"/>
          </p:cNvSpPr>
          <p:nvPr>
            <p:ph type="body" idx="1"/>
          </p:nvPr>
        </p:nvSpPr>
        <p:spPr/>
        <p:txBody>
          <a:bodyPr/>
          <a:lstStyle/>
          <a:p>
            <a:r>
              <a:rPr lang="en-US" dirty="0"/>
              <a:t>The code calculates the speed of angle change between frames. If the speed exceeds a threshold (30 degrees), it provides feedback to slow down, indicating that the user is performing the bicep curl too quickly.</a:t>
            </a:r>
          </a:p>
        </p:txBody>
      </p:sp>
      <p:pic>
        <p:nvPicPr>
          <p:cNvPr id="5" name="Picture 4">
            <a:extLst>
              <a:ext uri="{FF2B5EF4-FFF2-40B4-BE49-F238E27FC236}">
                <a16:creationId xmlns:a16="http://schemas.microsoft.com/office/drawing/2014/main" id="{AECCF8CE-88CA-68AF-CA63-DCCAF0F1AA11}"/>
              </a:ext>
            </a:extLst>
          </p:cNvPr>
          <p:cNvPicPr>
            <a:picLocks noChangeAspect="1"/>
          </p:cNvPicPr>
          <p:nvPr/>
        </p:nvPicPr>
        <p:blipFill>
          <a:blip r:embed="rId2"/>
          <a:stretch>
            <a:fillRect/>
          </a:stretch>
        </p:blipFill>
        <p:spPr>
          <a:xfrm>
            <a:off x="3071811" y="4047068"/>
            <a:ext cx="6048375" cy="1828800"/>
          </a:xfrm>
          <a:prstGeom prst="rect">
            <a:avLst/>
          </a:prstGeom>
        </p:spPr>
      </p:pic>
    </p:spTree>
    <p:extLst>
      <p:ext uri="{BB962C8B-B14F-4D97-AF65-F5344CB8AC3E}">
        <p14:creationId xmlns:p14="http://schemas.microsoft.com/office/powerpoint/2010/main" val="3906246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TM03457496[[fn=Parallax]]</Template>
  <TotalTime>313</TotalTime>
  <Words>871</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Wingdings</vt:lpstr>
      <vt:lpstr>Organic</vt:lpstr>
      <vt:lpstr>AI Trainer for Bicep Curls</vt:lpstr>
      <vt:lpstr>Problem Definition</vt:lpstr>
      <vt:lpstr>Proposed Solution</vt:lpstr>
      <vt:lpstr>Setup and Libraries Used</vt:lpstr>
      <vt:lpstr>Calculating Angle</vt:lpstr>
      <vt:lpstr>Pose Landmark Extraction:</vt:lpstr>
      <vt:lpstr>Bicep Curl Detection Logic:</vt:lpstr>
      <vt:lpstr>Feedback Message</vt:lpstr>
      <vt:lpstr>Repetition Speed Feedback:</vt:lpstr>
      <vt:lpstr>Curl Counting</vt:lpstr>
      <vt:lpstr>Live Working</vt:lpstr>
      <vt:lpstr>Output</vt:lpstr>
      <vt:lpstr>Scope of the Project</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Trainer for Bicep Curls</dc:title>
  <dc:creator>SUSHMIT KADAM - 70092000129</dc:creator>
  <cp:lastModifiedBy>SUSHMIT KADAM - 70092000129</cp:lastModifiedBy>
  <cp:revision>3</cp:revision>
  <dcterms:created xsi:type="dcterms:W3CDTF">2023-11-03T20:59:38Z</dcterms:created>
  <dcterms:modified xsi:type="dcterms:W3CDTF">2023-11-04T10:15:39Z</dcterms:modified>
</cp:coreProperties>
</file>