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9" r:id="rId3"/>
    <p:sldId id="263" r:id="rId4"/>
    <p:sldId id="262" r:id="rId5"/>
    <p:sldId id="257" r:id="rId6"/>
    <p:sldId id="259" r:id="rId7"/>
    <p:sldId id="261" r:id="rId8"/>
    <p:sldId id="264" r:id="rId9"/>
    <p:sldId id="265" r:id="rId10"/>
    <p:sldId id="266" r:id="rId11"/>
    <p:sldId id="268" r:id="rId12"/>
    <p:sldId id="269" r:id="rId13"/>
    <p:sldId id="270" r:id="rId14"/>
    <p:sldId id="272" r:id="rId15"/>
    <p:sldId id="273" r:id="rId16"/>
    <p:sldId id="274" r:id="rId17"/>
    <p:sldId id="271" r:id="rId18"/>
    <p:sldId id="276" r:id="rId19"/>
    <p:sldId id="277" r:id="rId20"/>
    <p:sldId id="280" r:id="rId2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C47"/>
    <a:srgbClr val="990099"/>
    <a:srgbClr val="FF4370"/>
    <a:srgbClr val="FE9202"/>
    <a:srgbClr val="FFF3E7"/>
    <a:srgbClr val="5EEC3C"/>
    <a:srgbClr val="CCCC00"/>
    <a:srgbClr val="FFCC66"/>
    <a:srgbClr val="007033"/>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786" y="-7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8D6D76-7776-4137-9E80-73DBA59F6737}" type="datetimeFigureOut">
              <a:rPr lang="en-US" smtClean="0"/>
              <a:t>11/4/2019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C00140-4C97-46D4-BBD5-BE32F7E76089}" type="slidenum">
              <a:rPr lang="en-US" smtClean="0"/>
              <a:t>‹#›</a:t>
            </a:fld>
            <a:endParaRPr lang="en-US"/>
          </a:p>
        </p:txBody>
      </p:sp>
    </p:spTree>
    <p:extLst>
      <p:ext uri="{BB962C8B-B14F-4D97-AF65-F5344CB8AC3E}">
        <p14:creationId xmlns:p14="http://schemas.microsoft.com/office/powerpoint/2010/main" val="1144640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2419045"/>
            <a:ext cx="8093365" cy="1527050"/>
          </a:xfrm>
          <a:noFill/>
          <a:effectLst>
            <a:outerShdw blurRad="50800" dist="38100" dir="2700000" algn="tl" rotWithShape="0">
              <a:prstClr val="black">
                <a:alpha val="40000"/>
              </a:prstClr>
            </a:outerShdw>
          </a:effectLst>
        </p:spPr>
        <p:txBody>
          <a:bodyPr>
            <a:normAutofit/>
          </a:bodyPr>
          <a:lstStyle>
            <a:lvl1pPr algn="r">
              <a:defRPr sz="36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96260" y="3946095"/>
            <a:ext cx="8246070" cy="610820"/>
          </a:xfrm>
        </p:spPr>
        <p:txBody>
          <a:bodyPr>
            <a:normAutofit/>
          </a:bodyPr>
          <a:lstStyle>
            <a:lvl1pPr marL="0" indent="0" algn="r">
              <a:buNone/>
              <a:defRPr sz="2800" b="0" i="0">
                <a:solidFill>
                  <a:srgbClr val="00B0F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11/4/2019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3B92A184-F5DD-49D0-8A7A-F638662036C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8246070" cy="610820"/>
          </a:xfrm>
        </p:spPr>
        <p:txBody>
          <a:bodyPr>
            <a:normAutofit/>
          </a:bodyPr>
          <a:lstStyle>
            <a:lvl1pPr algn="r">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655520"/>
            <a:ext cx="8246070" cy="3054094"/>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1425" y="433880"/>
            <a:ext cx="6260905" cy="572644"/>
          </a:xfrm>
        </p:spPr>
        <p:txBody>
          <a:bodyPr>
            <a:normAutofit/>
          </a:bodyPr>
          <a:lstStyle>
            <a:lvl1pPr algn="l">
              <a:defRPr sz="3600">
                <a:solidFill>
                  <a:srgbClr val="00B0F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281425" y="1197406"/>
            <a:ext cx="6260905" cy="3358356"/>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11/4/2019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433880"/>
            <a:ext cx="8246071" cy="610820"/>
          </a:xfrm>
        </p:spPr>
        <p:txBody>
          <a:bodyPr>
            <a:normAutofit/>
          </a:bodyPr>
          <a:lstStyle>
            <a:lvl1pPr algn="r">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1812" y="1655520"/>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66340"/>
            <a:ext cx="4040188"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66340"/>
            <a:ext cx="4041775"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11/4/2019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A70D29F8-BEF2-403B-8E4C-581E08219482}"/>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edureka.co/blog/google-cloud-platform-tutorial/" TargetMode="External"/><Relationship Id="rId2" Type="http://schemas.openxmlformats.org/officeDocument/2006/relationships/hyperlink" Target="https://cloud.google.com/docs/" TargetMode="External"/><Relationship Id="rId1" Type="http://schemas.openxmlformats.org/officeDocument/2006/relationships/slideLayout" Target="../slideLayouts/slideLayout2.xml"/><Relationship Id="rId4" Type="http://schemas.openxmlformats.org/officeDocument/2006/relationships/hyperlink" Target="https://en.wikipedia.org/wiki/Google_Cloud_Platfor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965" y="2419045"/>
            <a:ext cx="8093365" cy="1574886"/>
          </a:xfrm>
        </p:spPr>
        <p:txBody>
          <a:bodyPr/>
          <a:lstStyle/>
          <a:p>
            <a:r>
              <a:rPr lang="en-US" dirty="0" smtClean="0"/>
              <a:t>Google Cloud Platform</a:t>
            </a:r>
            <a:endParaRPr lang="en-US" dirty="0"/>
          </a:p>
        </p:txBody>
      </p:sp>
      <p:sp>
        <p:nvSpPr>
          <p:cNvPr id="3" name="Subtitle 2"/>
          <p:cNvSpPr>
            <a:spLocks noGrp="1"/>
          </p:cNvSpPr>
          <p:nvPr>
            <p:ph type="subTitle" idx="1"/>
          </p:nvPr>
        </p:nvSpPr>
        <p:spPr>
          <a:xfrm flipV="1">
            <a:off x="372612" y="5778555"/>
            <a:ext cx="8246070" cy="1221640"/>
          </a:xfrm>
        </p:spPr>
        <p:txBody>
          <a:bodyPr/>
          <a:lstStyle/>
          <a:p>
            <a:endParaRPr lang="en-US"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Google Cloud Platform ?</a:t>
            </a:r>
            <a:endParaRPr lang="en-US" dirty="0"/>
          </a:p>
        </p:txBody>
      </p:sp>
      <p:sp>
        <p:nvSpPr>
          <p:cNvPr id="3" name="Content Placeholder 2"/>
          <p:cNvSpPr>
            <a:spLocks noGrp="1"/>
          </p:cNvSpPr>
          <p:nvPr>
            <p:ph idx="1"/>
          </p:nvPr>
        </p:nvSpPr>
        <p:spPr/>
        <p:txBody>
          <a:bodyPr>
            <a:normAutofit/>
          </a:bodyPr>
          <a:lstStyle/>
          <a:p>
            <a:r>
              <a:rPr lang="en-US" sz="2400" dirty="0" smtClean="0"/>
              <a:t>Google Cloud Platform , offered by Google , is a suite of cloud computing services that runs on the same infrastructure that Google uses internally for its end-user products such as Google Search and YouTube. </a:t>
            </a:r>
            <a:endParaRPr lang="en-US" sz="2400" dirty="0"/>
          </a:p>
        </p:txBody>
      </p:sp>
    </p:spTree>
    <p:extLst>
      <p:ext uri="{BB962C8B-B14F-4D97-AF65-F5344CB8AC3E}">
        <p14:creationId xmlns:p14="http://schemas.microsoft.com/office/powerpoint/2010/main" val="26514913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GCP ?</a:t>
            </a:r>
            <a:endParaRPr lang="en-US" dirty="0"/>
          </a:p>
        </p:txBody>
      </p:sp>
      <p:pic>
        <p:nvPicPr>
          <p:cNvPr id="4" name="Content Placeholder 3"/>
          <p:cNvPicPr>
            <a:picLocks noGrp="1" noChangeAspect="1"/>
          </p:cNvPicPr>
          <p:nvPr>
            <p:ph idx="1"/>
          </p:nvPr>
        </p:nvPicPr>
        <p:blipFill>
          <a:blip r:embed="rId2"/>
          <a:stretch>
            <a:fillRect/>
          </a:stretch>
        </p:blipFill>
        <p:spPr>
          <a:xfrm>
            <a:off x="1377256" y="1502815"/>
            <a:ext cx="6389488" cy="3054350"/>
          </a:xfrm>
          <a:prstGeom prst="rect">
            <a:avLst/>
          </a:prstGeom>
        </p:spPr>
      </p:pic>
    </p:spTree>
    <p:extLst>
      <p:ext uri="{BB962C8B-B14F-4D97-AF65-F5344CB8AC3E}">
        <p14:creationId xmlns:p14="http://schemas.microsoft.com/office/powerpoint/2010/main" val="3719924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GCP resources</a:t>
            </a:r>
            <a:endParaRPr lang="en-US" dirty="0"/>
          </a:p>
        </p:txBody>
      </p:sp>
      <p:sp>
        <p:nvSpPr>
          <p:cNvPr id="3" name="Content Placeholder 2"/>
          <p:cNvSpPr>
            <a:spLocks noGrp="1"/>
          </p:cNvSpPr>
          <p:nvPr>
            <p:ph idx="1"/>
          </p:nvPr>
        </p:nvSpPr>
        <p:spPr/>
        <p:txBody>
          <a:bodyPr>
            <a:normAutofit lnSpcReduction="10000"/>
          </a:bodyPr>
          <a:lstStyle/>
          <a:p>
            <a:r>
              <a:rPr lang="en-US" dirty="0" smtClean="0"/>
              <a:t>GCP consists of a set of physical assets </a:t>
            </a:r>
            <a:r>
              <a:rPr lang="en-US" dirty="0"/>
              <a:t> such as computers and hard disk drives, and virtual resources, such as virtual machines (VMs), that are contained in Google's </a:t>
            </a:r>
            <a:r>
              <a:rPr lang="en-US" dirty="0" smtClean="0"/>
              <a:t>data centers</a:t>
            </a:r>
            <a:r>
              <a:rPr lang="en-US" dirty="0"/>
              <a:t> around the globe. Each data center location is in a global </a:t>
            </a:r>
            <a:r>
              <a:rPr lang="en-US" i="1" dirty="0"/>
              <a:t>region</a:t>
            </a:r>
            <a:r>
              <a:rPr lang="en-US" dirty="0"/>
              <a:t>. Regions include Central US, Western Europe, and East Asia.</a:t>
            </a:r>
            <a:endParaRPr lang="en-US" dirty="0"/>
          </a:p>
        </p:txBody>
      </p:sp>
    </p:spTree>
    <p:extLst>
      <p:ext uri="{BB962C8B-B14F-4D97-AF65-F5344CB8AC3E}">
        <p14:creationId xmlns:p14="http://schemas.microsoft.com/office/powerpoint/2010/main" val="3177072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Project in GCP	</a:t>
            </a:r>
            <a:endParaRPr lang="en-US" dirty="0"/>
          </a:p>
        </p:txBody>
      </p:sp>
      <p:sp>
        <p:nvSpPr>
          <p:cNvPr id="3" name="Content Placeholder 2"/>
          <p:cNvSpPr>
            <a:spLocks noGrp="1"/>
          </p:cNvSpPr>
          <p:nvPr>
            <p:ph idx="1"/>
          </p:nvPr>
        </p:nvSpPr>
        <p:spPr/>
        <p:txBody>
          <a:bodyPr/>
          <a:lstStyle/>
          <a:p>
            <a:r>
              <a:rPr lang="en-US" dirty="0" smtClean="0"/>
              <a:t>A project in GCP is an organizing entity for what is being built. A project is made up of the permissions, settings and other meta data that describe your applications. Any resource that you allocate must belong to a single project. 	</a:t>
            </a:r>
            <a:endParaRPr lang="en-US" dirty="0"/>
          </a:p>
        </p:txBody>
      </p:sp>
    </p:spTree>
    <p:extLst>
      <p:ext uri="{BB962C8B-B14F-4D97-AF65-F5344CB8AC3E}">
        <p14:creationId xmlns:p14="http://schemas.microsoft.com/office/powerpoint/2010/main" val="1556136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966" y="1197405"/>
            <a:ext cx="8246070" cy="3512209"/>
          </a:xfrm>
        </p:spPr>
        <p:txBody>
          <a:bodyPr>
            <a:normAutofit fontScale="77500" lnSpcReduction="20000"/>
          </a:bodyPr>
          <a:lstStyle/>
          <a:p>
            <a:pPr marL="0" indent="0">
              <a:buNone/>
            </a:pPr>
            <a:r>
              <a:rPr lang="en-US" dirty="0"/>
              <a:t>Each GCP project has:</a:t>
            </a:r>
          </a:p>
          <a:p>
            <a:r>
              <a:rPr lang="en-US" dirty="0"/>
              <a:t>A project </a:t>
            </a:r>
            <a:r>
              <a:rPr lang="en-US" dirty="0" smtClean="0"/>
              <a:t>name.</a:t>
            </a:r>
            <a:endParaRPr lang="en-US" dirty="0"/>
          </a:p>
          <a:p>
            <a:r>
              <a:rPr lang="en-US" dirty="0"/>
              <a:t>A project </a:t>
            </a:r>
            <a:r>
              <a:rPr lang="en-US" dirty="0" smtClean="0"/>
              <a:t>ID-(unique across GCP), </a:t>
            </a:r>
            <a:r>
              <a:rPr lang="en-US" dirty="0"/>
              <a:t>which </a:t>
            </a:r>
            <a:r>
              <a:rPr lang="en-US" dirty="0" smtClean="0"/>
              <a:t>we </a:t>
            </a:r>
            <a:r>
              <a:rPr lang="en-US" dirty="0"/>
              <a:t>can provide or GCP can provide for you.</a:t>
            </a:r>
          </a:p>
          <a:p>
            <a:r>
              <a:rPr lang="en-US" dirty="0"/>
              <a:t>A project number, which GCP provides.</a:t>
            </a:r>
          </a:p>
          <a:p>
            <a:pPr marL="0" indent="0">
              <a:buNone/>
            </a:pPr>
            <a:r>
              <a:rPr lang="en-US" dirty="0"/>
              <a:t>As </a:t>
            </a:r>
            <a:r>
              <a:rPr lang="en-US" dirty="0" smtClean="0"/>
              <a:t>we </a:t>
            </a:r>
            <a:r>
              <a:rPr lang="en-US" dirty="0"/>
              <a:t>work with GCP, </a:t>
            </a:r>
            <a:r>
              <a:rPr lang="en-US" dirty="0" smtClean="0"/>
              <a:t>we'll </a:t>
            </a:r>
            <a:r>
              <a:rPr lang="en-US" dirty="0"/>
              <a:t>use these identifiers in certain command lines and API calls. A project serves as a namespace. This means every resource within each project must have a unique name, but you can usually reuse resource names if they are in separate projects. Some resource names must be globally unique.</a:t>
            </a:r>
          </a:p>
        </p:txBody>
      </p:sp>
    </p:spTree>
    <p:extLst>
      <p:ext uri="{BB962C8B-B14F-4D97-AF65-F5344CB8AC3E}">
        <p14:creationId xmlns:p14="http://schemas.microsoft.com/office/powerpoint/2010/main" val="3858976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Google Cloud platform console</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a:t>
            </a:r>
            <a:r>
              <a:rPr lang="en-US" dirty="0" smtClean="0"/>
              <a:t>Google cloud platform console</a:t>
            </a:r>
            <a:r>
              <a:rPr lang="en-US" dirty="0"/>
              <a:t> provides a web-based, graphical user interface that you </a:t>
            </a:r>
            <a:r>
              <a:rPr lang="en-US" dirty="0" smtClean="0"/>
              <a:t>we </a:t>
            </a:r>
            <a:r>
              <a:rPr lang="en-US" dirty="0"/>
              <a:t>use to manage your GCP projects and resources. When you use the GCP Console, you create a new project, or choose an existing project, and use the resources that you create in the context of that project. You can create multiple projects, so you can use projects to separate your work in whatever way makes sense for you. </a:t>
            </a:r>
            <a:endParaRPr lang="en-US" dirty="0"/>
          </a:p>
        </p:txBody>
      </p:sp>
    </p:spTree>
    <p:extLst>
      <p:ext uri="{BB962C8B-B14F-4D97-AF65-F5344CB8AC3E}">
        <p14:creationId xmlns:p14="http://schemas.microsoft.com/office/powerpoint/2010/main" val="2089421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Command – line interface</a:t>
            </a:r>
            <a:endParaRPr lang="en-US" dirty="0"/>
          </a:p>
        </p:txBody>
      </p:sp>
      <p:sp>
        <p:nvSpPr>
          <p:cNvPr id="5" name="Content Placeholder 4"/>
          <p:cNvSpPr>
            <a:spLocks noGrp="1"/>
          </p:cNvSpPr>
          <p:nvPr>
            <p:ph idx="1"/>
          </p:nvPr>
        </p:nvSpPr>
        <p:spPr/>
        <p:txBody>
          <a:bodyPr>
            <a:normAutofit fontScale="70000" lnSpcReduction="20000"/>
          </a:bodyPr>
          <a:lstStyle/>
          <a:p>
            <a:pPr marL="0" lvl="0" indent="0" eaLnBrk="0" fontAlgn="base" hangingPunct="0">
              <a:spcBef>
                <a:spcPct val="0"/>
              </a:spcBef>
              <a:spcAft>
                <a:spcPct val="0"/>
              </a:spcAft>
              <a:buNone/>
            </a:pPr>
            <a:r>
              <a:rPr lang="en-US" altLang="en-US" dirty="0">
                <a:solidFill>
                  <a:srgbClr val="212121"/>
                </a:solidFill>
                <a:latin typeface="Roboto"/>
              </a:rPr>
              <a:t>If you prefer to work in a terminal window, the Google Cloud SDK provides the </a:t>
            </a:r>
            <a:r>
              <a:rPr lang="en-US" altLang="en-US" dirty="0" err="1">
                <a:solidFill>
                  <a:srgbClr val="212121"/>
                </a:solidFill>
                <a:latin typeface="Roboto"/>
              </a:rPr>
              <a:t>Gcloud</a:t>
            </a:r>
            <a:r>
              <a:rPr lang="en-US" altLang="en-US" dirty="0">
                <a:solidFill>
                  <a:srgbClr val="212121"/>
                </a:solidFill>
                <a:latin typeface="Roboto"/>
              </a:rPr>
              <a:t> command line </a:t>
            </a:r>
            <a:r>
              <a:rPr lang="en-US" altLang="en-US" dirty="0" smtClean="0">
                <a:solidFill>
                  <a:srgbClr val="212121"/>
                </a:solidFill>
                <a:latin typeface="Roboto"/>
              </a:rPr>
              <a:t>tool, that </a:t>
            </a:r>
            <a:r>
              <a:rPr lang="en-US" altLang="en-US" dirty="0">
                <a:solidFill>
                  <a:srgbClr val="212121"/>
                </a:solidFill>
                <a:latin typeface="Roboto"/>
              </a:rPr>
              <a:t>provides access to the commands you need. Cloud Shell provides:</a:t>
            </a:r>
          </a:p>
          <a:p>
            <a:pPr marL="0" lvl="0" indent="0" eaLnBrk="0" fontAlgn="base" hangingPunct="0">
              <a:spcBef>
                <a:spcPct val="0"/>
              </a:spcBef>
              <a:spcAft>
                <a:spcPct val="0"/>
              </a:spcAft>
              <a:buFontTx/>
              <a:buChar char="•"/>
            </a:pPr>
            <a:r>
              <a:rPr lang="en-US" altLang="en-US" dirty="0">
                <a:solidFill>
                  <a:srgbClr val="212121"/>
                </a:solidFill>
                <a:latin typeface="Roboto"/>
              </a:rPr>
              <a:t>A temporary Compute Engine virtual machine instance.</a:t>
            </a:r>
          </a:p>
          <a:p>
            <a:pPr marL="0" lvl="0" indent="0" eaLnBrk="0" fontAlgn="base" hangingPunct="0">
              <a:spcBef>
                <a:spcPct val="0"/>
              </a:spcBef>
              <a:spcAft>
                <a:spcPct val="0"/>
              </a:spcAft>
              <a:buFontTx/>
              <a:buChar char="•"/>
            </a:pPr>
            <a:r>
              <a:rPr lang="en-US" altLang="en-US" dirty="0">
                <a:solidFill>
                  <a:srgbClr val="212121"/>
                </a:solidFill>
                <a:latin typeface="Roboto"/>
              </a:rPr>
              <a:t>Command-line access to the instance from a web browser.</a:t>
            </a:r>
          </a:p>
          <a:p>
            <a:pPr marL="0" lvl="0" indent="0" eaLnBrk="0" fontAlgn="base" hangingPunct="0">
              <a:spcBef>
                <a:spcPct val="0"/>
              </a:spcBef>
              <a:spcAft>
                <a:spcPct val="0"/>
              </a:spcAft>
              <a:buFontTx/>
              <a:buChar char="•"/>
            </a:pPr>
            <a:r>
              <a:rPr lang="en-US" altLang="en-US" dirty="0">
                <a:solidFill>
                  <a:srgbClr val="212121"/>
                </a:solidFill>
                <a:latin typeface="Roboto"/>
              </a:rPr>
              <a:t>A built-in code editor.</a:t>
            </a:r>
          </a:p>
          <a:p>
            <a:pPr marL="0" lvl="0" indent="0" eaLnBrk="0" fontAlgn="base" hangingPunct="0">
              <a:spcBef>
                <a:spcPct val="0"/>
              </a:spcBef>
              <a:spcAft>
                <a:spcPct val="0"/>
              </a:spcAft>
              <a:buFontTx/>
              <a:buChar char="•"/>
            </a:pPr>
            <a:r>
              <a:rPr lang="en-US" altLang="en-US" dirty="0">
                <a:solidFill>
                  <a:srgbClr val="212121"/>
                </a:solidFill>
                <a:latin typeface="Roboto"/>
              </a:rPr>
              <a:t>Pre-installed Google Cloud SDK and other tools.</a:t>
            </a:r>
          </a:p>
          <a:p>
            <a:pPr marL="0" lvl="0" indent="0" eaLnBrk="0" fontAlgn="base" hangingPunct="0">
              <a:spcBef>
                <a:spcPct val="0"/>
              </a:spcBef>
              <a:spcAft>
                <a:spcPct val="0"/>
              </a:spcAft>
              <a:buFontTx/>
              <a:buChar char="•"/>
            </a:pPr>
            <a:r>
              <a:rPr lang="en-US" altLang="en-US" dirty="0">
                <a:solidFill>
                  <a:srgbClr val="212121"/>
                </a:solidFill>
                <a:latin typeface="Roboto"/>
              </a:rPr>
              <a:t>Language support for Java, Go, Python, Node.js, PHP, Ruby and .NET.</a:t>
            </a:r>
          </a:p>
          <a:p>
            <a:pPr marL="0" lvl="0" indent="0" eaLnBrk="0" fontAlgn="base" hangingPunct="0">
              <a:spcBef>
                <a:spcPct val="0"/>
              </a:spcBef>
              <a:spcAft>
                <a:spcPct val="0"/>
              </a:spcAft>
              <a:buFontTx/>
              <a:buChar char="•"/>
            </a:pPr>
            <a:r>
              <a:rPr lang="en-US" altLang="en-US" dirty="0">
                <a:solidFill>
                  <a:srgbClr val="212121"/>
                </a:solidFill>
                <a:latin typeface="Roboto"/>
              </a:rPr>
              <a:t>Web preview functionality.</a:t>
            </a:r>
          </a:p>
          <a:p>
            <a:pPr marL="0" lvl="0" indent="0" eaLnBrk="0" fontAlgn="base" hangingPunct="0">
              <a:spcBef>
                <a:spcPct val="0"/>
              </a:spcBef>
              <a:spcAft>
                <a:spcPct val="0"/>
              </a:spcAft>
              <a:buFontTx/>
              <a:buChar char="•"/>
            </a:pPr>
            <a:r>
              <a:rPr lang="en-US" altLang="en-US" dirty="0">
                <a:solidFill>
                  <a:srgbClr val="212121"/>
                </a:solidFill>
                <a:latin typeface="Roboto"/>
              </a:rPr>
              <a:t>Built-in authorization for access to GCP Console projects and resources.</a:t>
            </a:r>
          </a:p>
          <a:p>
            <a:pPr marL="0" lvl="0" indent="0" eaLnBrk="0" fontAlgn="base" hangingPunct="0">
              <a:spcBef>
                <a:spcPct val="0"/>
              </a:spcBef>
              <a:spcAft>
                <a:spcPct val="0"/>
              </a:spcAft>
              <a:buFontTx/>
              <a:buChar char="•"/>
            </a:pPr>
            <a:endParaRPr lang="en-US" altLang="en-US" dirty="0">
              <a:solidFill>
                <a:srgbClr val="212121"/>
              </a:solidFill>
              <a:latin typeface="Roboto"/>
            </a:endParaRPr>
          </a:p>
          <a:p>
            <a:pPr marL="0" lvl="0" indent="0" eaLnBrk="0" fontAlgn="base" hangingPunct="0">
              <a:spcBef>
                <a:spcPct val="0"/>
              </a:spcBef>
              <a:spcAft>
                <a:spcPct val="0"/>
              </a:spcAft>
              <a:buNone/>
            </a:pPr>
            <a:endParaRPr lang="en-US" altLang="en-US" dirty="0"/>
          </a:p>
        </p:txBody>
      </p:sp>
    </p:spTree>
    <p:extLst>
      <p:ext uri="{BB962C8B-B14F-4D97-AF65-F5344CB8AC3E}">
        <p14:creationId xmlns:p14="http://schemas.microsoft.com/office/powerpoint/2010/main" val="807636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tx1"/>
                </a:solidFill>
              </a:rPr>
              <a:t>Google Cloud platform Services</a:t>
            </a:r>
            <a:endParaRPr lang="en-US" dirty="0">
              <a:solidFill>
                <a:schemeClr val="tx1"/>
              </a:solidFill>
            </a:endParaRPr>
          </a:p>
        </p:txBody>
      </p:sp>
      <p:pic>
        <p:nvPicPr>
          <p:cNvPr id="4" name="Content Placeholder 3"/>
          <p:cNvPicPr>
            <a:picLocks noGrp="1" noChangeAspect="1"/>
          </p:cNvPicPr>
          <p:nvPr>
            <p:ph idx="1"/>
          </p:nvPr>
        </p:nvPicPr>
        <p:blipFill>
          <a:blip r:embed="rId2"/>
          <a:stretch>
            <a:fillRect/>
          </a:stretch>
        </p:blipFill>
        <p:spPr>
          <a:xfrm>
            <a:off x="194430" y="1502815"/>
            <a:ext cx="8755140" cy="3175396"/>
          </a:xfrm>
          <a:prstGeom prst="rect">
            <a:avLst/>
          </a:prstGeom>
        </p:spPr>
      </p:pic>
    </p:spTree>
    <p:extLst>
      <p:ext uri="{BB962C8B-B14F-4D97-AF65-F5344CB8AC3E}">
        <p14:creationId xmlns:p14="http://schemas.microsoft.com/office/powerpoint/2010/main" val="2008593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Firms using GCP</a:t>
            </a:r>
            <a:endParaRPr lang="en-US" dirty="0"/>
          </a:p>
        </p:txBody>
      </p:sp>
      <p:pic>
        <p:nvPicPr>
          <p:cNvPr id="4" name="Content Placeholder 3"/>
          <p:cNvPicPr>
            <a:picLocks noGrp="1" noChangeAspect="1"/>
          </p:cNvPicPr>
          <p:nvPr>
            <p:ph idx="1"/>
          </p:nvPr>
        </p:nvPicPr>
        <p:blipFill>
          <a:blip r:embed="rId2"/>
          <a:stretch>
            <a:fillRect/>
          </a:stretch>
        </p:blipFill>
        <p:spPr>
          <a:xfrm>
            <a:off x="1347788" y="1673225"/>
            <a:ext cx="6448425" cy="3019425"/>
          </a:xfrm>
          <a:prstGeom prst="rect">
            <a:avLst/>
          </a:prstGeom>
        </p:spPr>
      </p:pic>
    </p:spTree>
    <p:extLst>
      <p:ext uri="{BB962C8B-B14F-4D97-AF65-F5344CB8AC3E}">
        <p14:creationId xmlns:p14="http://schemas.microsoft.com/office/powerpoint/2010/main" val="3149737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https://cloud.google.com/docs</a:t>
            </a:r>
            <a:r>
              <a:rPr lang="en-US" dirty="0" smtClean="0">
                <a:hlinkClick r:id="rId2"/>
              </a:rPr>
              <a:t>/</a:t>
            </a:r>
            <a:endParaRPr lang="en-US" dirty="0" smtClean="0"/>
          </a:p>
          <a:p>
            <a:r>
              <a:rPr lang="en-US" dirty="0">
                <a:hlinkClick r:id="rId3"/>
              </a:rPr>
              <a:t>https://www.edureka.co/blog/google-cloud-platform-tutorial</a:t>
            </a:r>
            <a:r>
              <a:rPr lang="en-US" dirty="0" smtClean="0">
                <a:hlinkClick r:id="rId3"/>
              </a:rPr>
              <a:t>/</a:t>
            </a:r>
            <a:endParaRPr lang="en-US" dirty="0" smtClean="0"/>
          </a:p>
          <a:p>
            <a:r>
              <a:rPr lang="en-US" dirty="0">
                <a:hlinkClick r:id="rId4"/>
              </a:rPr>
              <a:t>https://en.wikipedia.org/wiki/Google_Cloud_Platform</a:t>
            </a:r>
            <a:endParaRPr lang="en-US" dirty="0"/>
          </a:p>
        </p:txBody>
      </p:sp>
    </p:spTree>
    <p:extLst>
      <p:ext uri="{BB962C8B-B14F-4D97-AF65-F5344CB8AC3E}">
        <p14:creationId xmlns:p14="http://schemas.microsoft.com/office/powerpoint/2010/main" val="2606091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Team Members</a:t>
            </a:r>
            <a:endParaRPr lang="en-US" dirty="0"/>
          </a:p>
        </p:txBody>
      </p:sp>
      <p:pic>
        <p:nvPicPr>
          <p:cNvPr id="4" name="Content Placeholder 3"/>
          <p:cNvPicPr>
            <a:picLocks noGrp="1" noChangeAspect="1"/>
          </p:cNvPicPr>
          <p:nvPr>
            <p:ph idx="1"/>
          </p:nvPr>
        </p:nvPicPr>
        <p:blipFill>
          <a:blip r:embed="rId2"/>
          <a:stretch>
            <a:fillRect/>
          </a:stretch>
        </p:blipFill>
        <p:spPr>
          <a:xfrm>
            <a:off x="983432" y="1197405"/>
            <a:ext cx="7177135" cy="3804337"/>
          </a:xfrm>
          <a:prstGeom prst="rect">
            <a:avLst/>
          </a:prstGeom>
        </p:spPr>
      </p:pic>
    </p:spTree>
    <p:extLst>
      <p:ext uri="{BB962C8B-B14F-4D97-AF65-F5344CB8AC3E}">
        <p14:creationId xmlns:p14="http://schemas.microsoft.com/office/powerpoint/2010/main" val="3633350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2200187" y="1655763"/>
            <a:ext cx="4743627" cy="3054350"/>
          </a:xfrm>
          <a:prstGeom prst="rect">
            <a:avLst/>
          </a:prstGeom>
        </p:spPr>
      </p:pic>
    </p:spTree>
    <p:extLst>
      <p:ext uri="{BB962C8B-B14F-4D97-AF65-F5344CB8AC3E}">
        <p14:creationId xmlns:p14="http://schemas.microsoft.com/office/powerpoint/2010/main" val="3218058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Agenda</a:t>
            </a:r>
            <a:endParaRPr lang="en-US" dirty="0"/>
          </a:p>
        </p:txBody>
      </p:sp>
      <p:sp>
        <p:nvSpPr>
          <p:cNvPr id="3" name="Content Placeholder 2"/>
          <p:cNvSpPr>
            <a:spLocks noGrp="1"/>
          </p:cNvSpPr>
          <p:nvPr>
            <p:ph idx="1"/>
          </p:nvPr>
        </p:nvSpPr>
        <p:spPr>
          <a:xfrm>
            <a:off x="448966" y="1350110"/>
            <a:ext cx="8246070" cy="3359504"/>
          </a:xfrm>
        </p:spPr>
        <p:txBody>
          <a:bodyPr>
            <a:normAutofit fontScale="55000" lnSpcReduction="20000"/>
          </a:bodyPr>
          <a:lstStyle/>
          <a:p>
            <a:r>
              <a:rPr lang="en-US" dirty="0" smtClean="0"/>
              <a:t>What is Cloud?</a:t>
            </a:r>
            <a:endParaRPr lang="en-US" dirty="0"/>
          </a:p>
          <a:p>
            <a:r>
              <a:rPr lang="en-US" dirty="0" smtClean="0"/>
              <a:t>Why cloud?</a:t>
            </a:r>
            <a:endParaRPr lang="en-US" dirty="0"/>
          </a:p>
          <a:p>
            <a:r>
              <a:rPr lang="en-US" dirty="0" smtClean="0"/>
              <a:t>What is Cloud Computing?</a:t>
            </a:r>
          </a:p>
          <a:p>
            <a:r>
              <a:rPr lang="en-US" dirty="0" smtClean="0"/>
              <a:t>Service Models</a:t>
            </a:r>
            <a:endParaRPr lang="en-US" dirty="0"/>
          </a:p>
          <a:p>
            <a:r>
              <a:rPr lang="en-US" dirty="0"/>
              <a:t>Cloud Providers</a:t>
            </a:r>
          </a:p>
          <a:p>
            <a:r>
              <a:rPr lang="en-US" dirty="0" smtClean="0"/>
              <a:t>What is GCP?</a:t>
            </a:r>
            <a:endParaRPr lang="en-US" dirty="0"/>
          </a:p>
          <a:p>
            <a:r>
              <a:rPr lang="en-US" dirty="0"/>
              <a:t>Why GCP ?</a:t>
            </a:r>
          </a:p>
          <a:p>
            <a:r>
              <a:rPr lang="en-US" dirty="0" smtClean="0"/>
              <a:t>GCP Resources</a:t>
            </a:r>
          </a:p>
          <a:p>
            <a:r>
              <a:rPr lang="en-US" dirty="0" smtClean="0"/>
              <a:t>Project in GCP</a:t>
            </a:r>
          </a:p>
          <a:p>
            <a:r>
              <a:rPr lang="en-US" dirty="0"/>
              <a:t>Google Cloud platform </a:t>
            </a:r>
            <a:r>
              <a:rPr lang="en-US" dirty="0" smtClean="0"/>
              <a:t>console</a:t>
            </a:r>
          </a:p>
          <a:p>
            <a:r>
              <a:rPr lang="en-US" dirty="0"/>
              <a:t>Command – line </a:t>
            </a:r>
            <a:r>
              <a:rPr lang="en-US" dirty="0" smtClean="0"/>
              <a:t>interface</a:t>
            </a:r>
          </a:p>
          <a:p>
            <a:r>
              <a:rPr lang="en-US" dirty="0"/>
              <a:t>Google Cloud platform Services</a:t>
            </a:r>
            <a:endParaRPr lang="en-US" dirty="0"/>
          </a:p>
          <a:p>
            <a:r>
              <a:rPr lang="en-US" dirty="0"/>
              <a:t>Firms using </a:t>
            </a:r>
            <a:r>
              <a:rPr lang="en-US" dirty="0" smtClean="0"/>
              <a:t>GCP</a:t>
            </a:r>
          </a:p>
          <a:p>
            <a:r>
              <a:rPr lang="en-US" dirty="0" smtClean="0"/>
              <a:t>References</a:t>
            </a:r>
            <a:endParaRPr lang="en-US" dirty="0"/>
          </a:p>
          <a:p>
            <a:endParaRPr lang="en-US" dirty="0"/>
          </a:p>
        </p:txBody>
      </p:sp>
    </p:spTree>
    <p:extLst>
      <p:ext uri="{BB962C8B-B14F-4D97-AF65-F5344CB8AC3E}">
        <p14:creationId xmlns:p14="http://schemas.microsoft.com/office/powerpoint/2010/main" val="38729736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Cloud ?</a:t>
            </a:r>
            <a:endParaRPr lang="en-US" dirty="0"/>
          </a:p>
        </p:txBody>
      </p:sp>
      <p:sp>
        <p:nvSpPr>
          <p:cNvPr id="3" name="Content Placeholder 2"/>
          <p:cNvSpPr>
            <a:spLocks noGrp="1"/>
          </p:cNvSpPr>
          <p:nvPr>
            <p:ph idx="1"/>
          </p:nvPr>
        </p:nvSpPr>
        <p:spPr/>
        <p:txBody>
          <a:bodyPr>
            <a:normAutofit/>
          </a:bodyPr>
          <a:lstStyle/>
          <a:p>
            <a:r>
              <a:rPr lang="en-US" sz="2400" dirty="0"/>
              <a:t>Cloud is a </a:t>
            </a:r>
            <a:r>
              <a:rPr lang="en-US" sz="2400" dirty="0" smtClean="0"/>
              <a:t>collection of</a:t>
            </a:r>
            <a:r>
              <a:rPr lang="en-US" sz="2400" dirty="0"/>
              <a:t> servers and computers connected by a network which is owned by a third party vendor somewhere on the </a:t>
            </a:r>
            <a:r>
              <a:rPr lang="en-US" sz="2400" dirty="0" smtClean="0"/>
              <a:t>globe.</a:t>
            </a:r>
          </a:p>
          <a:p>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877159"/>
            <a:ext cx="7924800" cy="1985165"/>
          </a:xfrm>
          <a:prstGeom prst="rect">
            <a:avLst/>
          </a:prstGeom>
        </p:spPr>
      </p:pic>
    </p:spTree>
    <p:extLst>
      <p:ext uri="{BB962C8B-B14F-4D97-AF65-F5344CB8AC3E}">
        <p14:creationId xmlns:p14="http://schemas.microsoft.com/office/powerpoint/2010/main" val="13037133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Cloud?</a:t>
            </a:r>
            <a:endParaRPr lang="en-US" dirty="0"/>
          </a:p>
        </p:txBody>
      </p:sp>
      <p:sp>
        <p:nvSpPr>
          <p:cNvPr id="3" name="Content Placeholder 2"/>
          <p:cNvSpPr>
            <a:spLocks noGrp="1"/>
          </p:cNvSpPr>
          <p:nvPr>
            <p:ph idx="1"/>
          </p:nvPr>
        </p:nvSpPr>
        <p:spPr/>
        <p:txBody>
          <a:bodyPr/>
          <a:lstStyle/>
          <a:p>
            <a:pPr marL="0" indent="0">
              <a:buNone/>
            </a:pPr>
            <a:r>
              <a:rPr lang="en-US" sz="2000" dirty="0" smtClean="0"/>
              <a:t>Before Cloud :</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54" y="1960930"/>
            <a:ext cx="8704185" cy="2662415"/>
          </a:xfrm>
          <a:prstGeom prst="rect">
            <a:avLst/>
          </a:prstGeom>
        </p:spPr>
      </p:pic>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1425" y="433880"/>
            <a:ext cx="6260905" cy="4121882"/>
          </a:xfrm>
        </p:spPr>
        <p:txBody>
          <a:bodyPr>
            <a:normAutofit/>
          </a:bodyPr>
          <a:lstStyle/>
          <a:p>
            <a:pPr marL="0" indent="0">
              <a:buNone/>
            </a:pPr>
            <a:endParaRPr lang="en-US" b="1" dirty="0" smtClean="0"/>
          </a:p>
          <a:p>
            <a:r>
              <a:rPr lang="en-US" sz="2600" b="1" dirty="0" smtClean="0"/>
              <a:t>Data </a:t>
            </a:r>
            <a:r>
              <a:rPr lang="en-US" sz="2600" b="1" dirty="0"/>
              <a:t>Security</a:t>
            </a:r>
            <a:r>
              <a:rPr lang="en-US" sz="2600" dirty="0"/>
              <a:t> </a:t>
            </a:r>
            <a:endParaRPr lang="en-US" sz="2600" dirty="0" smtClean="0"/>
          </a:p>
          <a:p>
            <a:r>
              <a:rPr lang="en-US" sz="2600" dirty="0" smtClean="0"/>
              <a:t>Ensures </a:t>
            </a:r>
            <a:r>
              <a:rPr lang="en-US" sz="2600" dirty="0"/>
              <a:t>use of </a:t>
            </a:r>
            <a:r>
              <a:rPr lang="en-US" sz="2600" b="1" dirty="0"/>
              <a:t>Dynamically Scalable Servers</a:t>
            </a:r>
          </a:p>
          <a:p>
            <a:r>
              <a:rPr lang="en-US" sz="2600" dirty="0"/>
              <a:t>Provide you with </a:t>
            </a:r>
            <a:r>
              <a:rPr lang="en-US" sz="2600" b="1" dirty="0"/>
              <a:t>Fast Computation</a:t>
            </a:r>
            <a:r>
              <a:rPr lang="en-US" sz="2600" dirty="0"/>
              <a:t> and </a:t>
            </a:r>
            <a:r>
              <a:rPr lang="en-US" sz="2600" b="1" dirty="0"/>
              <a:t>Remote Access</a:t>
            </a:r>
            <a:r>
              <a:rPr lang="en-US" sz="2600" dirty="0"/>
              <a:t> to devices </a:t>
            </a:r>
          </a:p>
          <a:p>
            <a:r>
              <a:rPr lang="en-US" sz="2600" b="1" dirty="0"/>
              <a:t>Flexible Pricing </a:t>
            </a:r>
            <a:r>
              <a:rPr lang="en-US" sz="2600" dirty="0"/>
              <a:t>ensures high Cost Optimization</a:t>
            </a:r>
          </a:p>
          <a:p>
            <a:pPr marL="0" indent="0">
              <a:buNone/>
            </a:pPr>
            <a:endParaRPr lang="en-US" dirty="0"/>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4130" y="433880"/>
            <a:ext cx="6260905" cy="572644"/>
          </a:xfrm>
        </p:spPr>
        <p:txBody>
          <a:bodyPr>
            <a:normAutofit fontScale="90000"/>
          </a:bodyPr>
          <a:lstStyle/>
          <a:p>
            <a:r>
              <a:rPr lang="en-US" dirty="0" smtClean="0"/>
              <a:t>What is Cloud Computing ?</a:t>
            </a:r>
            <a:br>
              <a:rPr lang="en-US" dirty="0" smtClean="0"/>
            </a:br>
            <a:endParaRPr lang="en-US" dirty="0"/>
          </a:p>
        </p:txBody>
      </p:sp>
      <p:sp>
        <p:nvSpPr>
          <p:cNvPr id="3" name="Content Placeholder 2"/>
          <p:cNvSpPr>
            <a:spLocks noGrp="1"/>
          </p:cNvSpPr>
          <p:nvPr>
            <p:ph idx="1"/>
          </p:nvPr>
        </p:nvSpPr>
        <p:spPr>
          <a:xfrm>
            <a:off x="2281425" y="739290"/>
            <a:ext cx="6260905" cy="3816472"/>
          </a:xfrm>
        </p:spPr>
        <p:txBody>
          <a:bodyPr>
            <a:normAutofit/>
          </a:bodyPr>
          <a:lstStyle/>
          <a:p>
            <a:pPr algn="just"/>
            <a:r>
              <a:rPr lang="en-US" sz="2400" dirty="0" smtClean="0"/>
              <a:t>With</a:t>
            </a:r>
            <a:r>
              <a:rPr lang="en-US" sz="2400" dirty="0"/>
              <a:t> </a:t>
            </a:r>
            <a:r>
              <a:rPr lang="en-US" sz="2400" b="1" dirty="0"/>
              <a:t>cloud computing</a:t>
            </a:r>
            <a:r>
              <a:rPr lang="en-US" sz="2400" dirty="0"/>
              <a:t>, users can access files and use applications from any device that can access the Internet. </a:t>
            </a:r>
            <a:endParaRPr lang="en-US" sz="2400" dirty="0" smtClean="0"/>
          </a:p>
          <a:p>
            <a:pPr marL="0" indent="0" algn="just">
              <a:buNone/>
            </a:pPr>
            <a:r>
              <a:rPr lang="en-US" sz="2400" dirty="0" smtClean="0"/>
              <a:t>Ex: Google’s Gmail  </a:t>
            </a:r>
          </a:p>
          <a:p>
            <a:pPr marL="0" indent="0" algn="just">
              <a:buNone/>
            </a:pPr>
            <a:r>
              <a:rPr lang="en-US" sz="2400" dirty="0" smtClean="0"/>
              <a:t>                                    </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2820" y="1960930"/>
            <a:ext cx="3512214" cy="2900242"/>
          </a:xfrm>
          <a:prstGeom prst="rect">
            <a:avLst/>
          </a:prstGeom>
        </p:spPr>
      </p:pic>
    </p:spTree>
    <p:extLst>
      <p:ext uri="{BB962C8B-B14F-4D97-AF65-F5344CB8AC3E}">
        <p14:creationId xmlns:p14="http://schemas.microsoft.com/office/powerpoint/2010/main" val="41830262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Service Models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7080" y="1350110"/>
            <a:ext cx="7482545" cy="3359510"/>
          </a:xfrm>
        </p:spPr>
      </p:pic>
    </p:spTree>
    <p:extLst>
      <p:ext uri="{BB962C8B-B14F-4D97-AF65-F5344CB8AC3E}">
        <p14:creationId xmlns:p14="http://schemas.microsoft.com/office/powerpoint/2010/main" val="20100911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Cloud Providers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260" y="1655763"/>
            <a:ext cx="8093365" cy="3054350"/>
          </a:xfrm>
        </p:spPr>
      </p:pic>
    </p:spTree>
    <p:extLst>
      <p:ext uri="{BB962C8B-B14F-4D97-AF65-F5344CB8AC3E}">
        <p14:creationId xmlns:p14="http://schemas.microsoft.com/office/powerpoint/2010/main" val="5486079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1978</TotalTime>
  <Words>272</Words>
  <Application>Microsoft Office PowerPoint</Application>
  <PresentationFormat>On-screen Show (16:9)</PresentationFormat>
  <Paragraphs>61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Roboto</vt:lpstr>
      <vt:lpstr>Office Theme</vt:lpstr>
      <vt:lpstr>Google Cloud Platform</vt:lpstr>
      <vt:lpstr>Team Members</vt:lpstr>
      <vt:lpstr>Agenda</vt:lpstr>
      <vt:lpstr>What is Cloud ?</vt:lpstr>
      <vt:lpstr>Why Cloud?</vt:lpstr>
      <vt:lpstr>PowerPoint Presentation</vt:lpstr>
      <vt:lpstr>What is Cloud Computing ? </vt:lpstr>
      <vt:lpstr>Service Models</vt:lpstr>
      <vt:lpstr>Cloud Providers</vt:lpstr>
      <vt:lpstr>What is Google Cloud Platform ?</vt:lpstr>
      <vt:lpstr>Why GCP ?</vt:lpstr>
      <vt:lpstr>GCP resources</vt:lpstr>
      <vt:lpstr>Project in GCP </vt:lpstr>
      <vt:lpstr>PowerPoint Presentation</vt:lpstr>
      <vt:lpstr>Google Cloud platform console</vt:lpstr>
      <vt:lpstr>Command – line interface</vt:lpstr>
      <vt:lpstr>Google Cloud platform Services</vt:lpstr>
      <vt:lpstr>Firms using GCP</vt:lpstr>
      <vt:lpstr>References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Yerramsetti,Gangadhar</cp:lastModifiedBy>
  <cp:revision>155</cp:revision>
  <dcterms:created xsi:type="dcterms:W3CDTF">2013-08-21T19:17:07Z</dcterms:created>
  <dcterms:modified xsi:type="dcterms:W3CDTF">2019-11-05T18:40:15Z</dcterms:modified>
</cp:coreProperties>
</file>