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835" r:id="rId1"/>
  </p:sldMasterIdLst>
  <p:notesMasterIdLst>
    <p:notesMasterId r:id="rId24"/>
  </p:notesMasterIdLst>
  <p:sldIdLst>
    <p:sldId id="256" r:id="rId2"/>
    <p:sldId id="257" r:id="rId3"/>
    <p:sldId id="297" r:id="rId4"/>
    <p:sldId id="298" r:id="rId5"/>
    <p:sldId id="299" r:id="rId6"/>
    <p:sldId id="300" r:id="rId7"/>
    <p:sldId id="301" r:id="rId8"/>
    <p:sldId id="302" r:id="rId9"/>
    <p:sldId id="303" r:id="rId10"/>
    <p:sldId id="304" r:id="rId11"/>
    <p:sldId id="305" r:id="rId12"/>
    <p:sldId id="306" r:id="rId13"/>
    <p:sldId id="307" r:id="rId14"/>
    <p:sldId id="308" r:id="rId15"/>
    <p:sldId id="309" r:id="rId16"/>
    <p:sldId id="310" r:id="rId17"/>
    <p:sldId id="311" r:id="rId18"/>
    <p:sldId id="312" r:id="rId19"/>
    <p:sldId id="313" r:id="rId20"/>
    <p:sldId id="314" r:id="rId21"/>
    <p:sldId id="315" r:id="rId22"/>
    <p:sldId id="316" r:id="rId2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4E86AAD-4035-436D-8BE6-5439CCDAEB88}">
  <a:tblStyle styleId="{84E86AAD-4035-436D-8BE6-5439CCDAEB8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50D04EA-225A-4C58-9FE1-25AA8450AED2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82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7645f40d0e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27645f40d0e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06272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7645f40d0e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27645f40d0e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03460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7645f40d0e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27645f40d0e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49374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7645f40d0e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27645f40d0e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09850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7645f40d0e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27645f40d0e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66451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7645f40d0e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27645f40d0e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86281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7645f40d0e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27645f40d0e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40599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7645f40d0e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27645f40d0e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2640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7645f40d0e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27645f40d0e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30170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7645f40d0e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27645f40d0e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81449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7645f40d0e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27645f40d0e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7645f40d0e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27645f40d0e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711924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7645f40d0e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27645f40d0e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473818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7645f40d0e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27645f40d0e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4143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7645f40d0e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27645f40d0e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64440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7645f40d0e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27645f40d0e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52780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7645f40d0e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27645f40d0e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966241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7645f40d0e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27645f40d0e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107345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7645f40d0e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27645f40d0e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71543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7645f40d0e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27645f40d0e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26641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7645f40d0e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27645f40d0e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54734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611CE-D0CE-8CE6-7B10-B69F79F3E0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6511C5-90F8-998A-3D49-1119F5AE08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0257A5-BB44-F4E6-5FAA-B982F19FE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3F103-BC34-4FE4-A40E-EDDEECFDA5D0}" type="datetimeFigureOut">
              <a:rPr lang="en-US" smtClean="0"/>
              <a:pPr/>
              <a:t>3/26/2024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6B217-2437-1A86-30F9-08839BEF2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293C59-15F8-C947-92B2-1586CE474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104902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CB0A5-A06D-5C9C-E4A7-541B7ED36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D67D61-5F59-1562-70E7-3A1DDE9862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C2734A-D2B2-454A-BA5A-FDA7A4697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6D93-FCAC-47E0-A2EE-787E62CA814C}" type="datetimeFigureOut">
              <a:rPr lang="en-US" smtClean="0"/>
              <a:t>3/26/2024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28DCFF-9332-4259-8913-B3D6989C2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1CAD40-97E3-BA75-F2ED-75D572192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99470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F62981-831C-EF59-62B5-9CC745DD1B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7D8FCC-E68A-13D9-E6E8-778CD8B662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CC3093-FC9D-3D8A-0E1E-D3AD29574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879A6-0FD0-4734-A311-86BFCA472E6E}" type="datetimeFigureOut">
              <a:rPr lang="en-US" smtClean="0"/>
              <a:t>3/26/2024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21640E-12D5-EC3B-8972-F16854174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7E8763-1740-4368-C172-A24CF8E26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95282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bg>
      <p:bgPr>
        <a:solidFill>
          <a:schemeClr val="dk2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712950" y="540618"/>
            <a:ext cx="7718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712950" y="1333966"/>
            <a:ext cx="7718100" cy="3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94188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C0887-FFBE-CD34-2C3B-C1A196E42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59B348-01E8-4099-7554-EA88C1C153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C304EE-DD84-A55B-60C0-79A597617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3/26/2024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2AE051-D395-C9BA-1D58-6DDB9B213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910607-9C8C-021A-D121-016A4279D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83766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C9774-07FB-A91C-9C30-47F7767D6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4F8628-49CD-326D-9ECD-867285CBE6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D92D49-7096-A74D-0B32-11BFA5E9C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3/26/2024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2DD216-2AA7-EF7E-56C5-4106B10F4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49FDCF-A7B8-95F5-B5EE-F65B6E81B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130353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C6CC9-737E-A2F8-61AA-9E6D23F60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E75EF7-B5F4-5C02-397D-38B7A9E6A6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B834CA-018A-37E6-8869-4136101DE4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240E57-2411-4030-31CE-FBA876912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3/26/2024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124B56-66F3-E0AC-43C2-7E3907C67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FCC374-7150-71D3-BB98-5EAC4F3D1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0224456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C70A3-FDC3-50AA-DBEC-141641A95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687726-7B1B-950B-6CE7-4EC6AB63A8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B72C69-46BE-5CAE-DD9B-7AA9ED3B4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026EF5-ABEE-BFA7-7B19-F0E152560D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4027B8-57FD-EF39-9E3F-900F1C67AB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4E3BEE-85D5-8EFD-A911-9C4F2ABA6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3/26/2024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DAE313-1875-EC45-0C01-6062716F9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228867-AB07-7AE4-6F99-61CD3B901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17214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A737E-338D-B9B7-F1EF-ABF223C3A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3AF19A-0B04-16AA-95A6-0BD8376B0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3/26/2024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6DE64E-CB75-8824-2695-BD3DD7EB0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E97BD5-B659-5431-40FB-899F36EE0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516572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69C335-407B-9732-217F-D605F7DFE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3/26/2024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3CB4FF-3914-D21F-30F2-003966F4A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3EE01F-0A3B-EC3B-984E-A827765B3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006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9BF09-5119-A7FD-388A-D86FD4C2E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17F697-63D2-FDDD-24E2-FB472EA65F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2B2220-CC58-C9E6-F9B9-0288CCE567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871C46-603F-7E21-DCCA-B51F155B8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3/26/2024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7D7CC2-D217-3726-4A7F-F33F3ECB6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04AA79-364E-0944-E718-9D299F2CA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018483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5049-480F-9077-D12A-CE10D0F69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9EE0D5-D287-0F88-6575-C40DA8BFC2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EEAC5F-7890-21AC-4D5B-5BBD8AFDE9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023F6C-7E04-C294-5ADD-C5322748A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3/26/2024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1DF90B-7512-70F5-EE32-F378C9549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A451A3-AF89-5A94-421A-6B9628E9F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9270445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F8C819-59A3-2305-6739-110E5F6A9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5D5A3D-9249-825F-8509-73F9F8A9CF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D7007C-83F3-9E51-30ED-92C88AF681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3/26/2024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3DD5D9-E5B4-72DB-4E32-27223319F4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1E8FF-5E67-9C3C-5D2B-9CDE80C7D0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905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6" r:id="rId1"/>
    <p:sldLayoutId id="2147483837" r:id="rId2"/>
    <p:sldLayoutId id="2147483838" r:id="rId3"/>
    <p:sldLayoutId id="2147483839" r:id="rId4"/>
    <p:sldLayoutId id="2147483840" r:id="rId5"/>
    <p:sldLayoutId id="2147483841" r:id="rId6"/>
    <p:sldLayoutId id="2147483842" r:id="rId7"/>
    <p:sldLayoutId id="2147483843" r:id="rId8"/>
    <p:sldLayoutId id="2147483844" r:id="rId9"/>
    <p:sldLayoutId id="2147483845" r:id="rId10"/>
    <p:sldLayoutId id="2147483846" r:id="rId11"/>
    <p:sldLayoutId id="2147483847" r:id="rId12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8"/>
          <p:cNvSpPr txBox="1">
            <a:spLocks noGrp="1"/>
          </p:cNvSpPr>
          <p:nvPr>
            <p:ph type="ctrTitle"/>
          </p:nvPr>
        </p:nvSpPr>
        <p:spPr>
          <a:xfrm>
            <a:off x="925952" y="1247615"/>
            <a:ext cx="3537488" cy="259083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600" b="1" dirty="0"/>
              <a:t>Employee Data</a:t>
            </a:r>
            <a:br>
              <a:rPr lang="en" sz="5600" b="1" dirty="0"/>
            </a:br>
            <a:r>
              <a:rPr lang="en" sz="5600" b="1" dirty="0"/>
              <a:t>Analysis</a:t>
            </a:r>
            <a:endParaRPr sz="5000" dirty="0"/>
          </a:p>
        </p:txBody>
      </p:sp>
      <p:sp>
        <p:nvSpPr>
          <p:cNvPr id="128" name="Google Shape;128;p28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By Sushmita Enjmuri</a:t>
            </a:r>
            <a:endParaRPr dirty="0"/>
          </a:p>
        </p:txBody>
      </p:sp>
      <p:cxnSp>
        <p:nvCxnSpPr>
          <p:cNvPr id="129" name="Google Shape;129;p28"/>
          <p:cNvCxnSpPr/>
          <p:nvPr/>
        </p:nvCxnSpPr>
        <p:spPr>
          <a:xfrm>
            <a:off x="0" y="3701543"/>
            <a:ext cx="43782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75EFD7CD-3FC1-F0DC-3690-42BCD1C75B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0066" y="1263113"/>
            <a:ext cx="4082199" cy="380289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B3169DE-2DF5-09DF-C340-B1160B4084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6861" y="77491"/>
            <a:ext cx="2844000" cy="57844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37F7F8B-56C5-CD2A-BF18-B147B1D63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705" y="75669"/>
            <a:ext cx="7942853" cy="572700"/>
          </a:xfrm>
        </p:spPr>
        <p:txBody>
          <a:bodyPr/>
          <a:lstStyle/>
          <a:p>
            <a:pPr algn="l"/>
            <a:r>
              <a:rPr lang="en-US" sz="1400" dirty="0">
                <a:highlight>
                  <a:srgbClr val="C0C0C0"/>
                </a:highlight>
              </a:rPr>
              <a:t>9. Create a scatter plot to explore the relationship between "Training Duration (Days)" and "Training Cost." </a:t>
            </a:r>
            <a:endParaRPr lang="en-IN" sz="1400" dirty="0">
              <a:highlight>
                <a:srgbClr val="C0C0C0"/>
              </a:highligh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DA7C98-B833-8F02-DB5A-12C04DB445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0761" y="37834"/>
            <a:ext cx="983497" cy="64836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F873788-BC3F-B2D4-4A3B-9F45799436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0637" y="1209004"/>
            <a:ext cx="6905141" cy="3339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6335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37F7F8B-56C5-CD2A-BF18-B147B1D63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705" y="75669"/>
            <a:ext cx="7942853" cy="572700"/>
          </a:xfrm>
        </p:spPr>
        <p:txBody>
          <a:bodyPr/>
          <a:lstStyle/>
          <a:p>
            <a:pPr algn="l"/>
            <a:r>
              <a:rPr lang="en-US" sz="1400" dirty="0">
                <a:highlight>
                  <a:srgbClr val="C0C0C0"/>
                </a:highlight>
              </a:rPr>
              <a:t>10. Build a pivot table that shows the count of employees by "</a:t>
            </a:r>
            <a:r>
              <a:rPr lang="en-US" sz="1400" dirty="0" err="1">
                <a:highlight>
                  <a:srgbClr val="C0C0C0"/>
                </a:highlight>
              </a:rPr>
              <a:t>RaceDesc</a:t>
            </a:r>
            <a:r>
              <a:rPr lang="en-US" sz="1400" dirty="0">
                <a:highlight>
                  <a:srgbClr val="C0C0C0"/>
                </a:highlight>
              </a:rPr>
              <a:t>" and "</a:t>
            </a:r>
            <a:r>
              <a:rPr lang="en-US" sz="1400" dirty="0" err="1">
                <a:highlight>
                  <a:srgbClr val="C0C0C0"/>
                </a:highlight>
              </a:rPr>
              <a:t>GenderCode</a:t>
            </a:r>
            <a:r>
              <a:rPr lang="en-US" sz="1400" dirty="0">
                <a:highlight>
                  <a:srgbClr val="C0C0C0"/>
                </a:highlight>
              </a:rPr>
              <a:t>."</a:t>
            </a:r>
            <a:endParaRPr lang="en-IN" sz="1400" dirty="0">
              <a:highlight>
                <a:srgbClr val="C0C0C0"/>
              </a:highligh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DA7C98-B833-8F02-DB5A-12C04DB445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0761" y="37834"/>
            <a:ext cx="983497" cy="64836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B157BE4-E76C-84C9-BAB3-C8599739CF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9057" y="1332854"/>
            <a:ext cx="5625885" cy="2719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0309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37F7F8B-56C5-CD2A-BF18-B147B1D63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705" y="75669"/>
            <a:ext cx="7942853" cy="572700"/>
          </a:xfrm>
        </p:spPr>
        <p:txBody>
          <a:bodyPr/>
          <a:lstStyle/>
          <a:p>
            <a:pPr algn="l"/>
            <a:r>
              <a:rPr lang="en-US" sz="1400" dirty="0">
                <a:highlight>
                  <a:srgbClr val="C0C0C0"/>
                </a:highlight>
              </a:rPr>
              <a:t>11. Use INDEX and MATCH functions to find the "Training Program Name" for an employee with a specific ID. </a:t>
            </a:r>
            <a:endParaRPr lang="en-IN" sz="1400" dirty="0">
              <a:highlight>
                <a:srgbClr val="C0C0C0"/>
              </a:highligh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DA7C98-B833-8F02-DB5A-12C04DB445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0761" y="37834"/>
            <a:ext cx="983497" cy="64836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4618A07-0031-76AE-5778-4DEF73E8F0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9181" y="1294291"/>
            <a:ext cx="3212683" cy="165038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DCBDCDA-96ED-8A85-33BD-44503822BBD7}"/>
              </a:ext>
            </a:extLst>
          </p:cNvPr>
          <p:cNvSpPr txBox="1"/>
          <p:nvPr/>
        </p:nvSpPr>
        <p:spPr>
          <a:xfrm>
            <a:off x="728420" y="3598347"/>
            <a:ext cx="736234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=INDEX(A1:I3001,MATCH(L4,A1:A3001,0),3)</a:t>
            </a:r>
            <a:endParaRPr lang="en-IN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66221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37F7F8B-56C5-CD2A-BF18-B147B1D63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706" y="75669"/>
            <a:ext cx="7586420" cy="610534"/>
          </a:xfrm>
        </p:spPr>
        <p:txBody>
          <a:bodyPr/>
          <a:lstStyle/>
          <a:p>
            <a:pPr algn="l"/>
            <a:r>
              <a:rPr lang="en-US" sz="1400" dirty="0">
                <a:highlight>
                  <a:srgbClr val="C0C0C0"/>
                </a:highlight>
              </a:rPr>
              <a:t>12. Create a multi-level pivot table to analyze the "Performance Score" by "</a:t>
            </a:r>
            <a:r>
              <a:rPr lang="en-US" sz="1400" dirty="0" err="1">
                <a:highlight>
                  <a:srgbClr val="C0C0C0"/>
                </a:highlight>
              </a:rPr>
              <a:t>BusinessUnit</a:t>
            </a:r>
            <a:r>
              <a:rPr lang="en-US" sz="1400" dirty="0">
                <a:highlight>
                  <a:srgbClr val="C0C0C0"/>
                </a:highlight>
              </a:rPr>
              <a:t>" and "</a:t>
            </a:r>
            <a:r>
              <a:rPr lang="en-US" sz="1400" dirty="0" err="1">
                <a:highlight>
                  <a:srgbClr val="C0C0C0"/>
                </a:highlight>
              </a:rPr>
              <a:t>JobFunctionDescription</a:t>
            </a:r>
            <a:r>
              <a:rPr lang="en-US" sz="1400" dirty="0">
                <a:highlight>
                  <a:srgbClr val="C0C0C0"/>
                </a:highlight>
              </a:rPr>
              <a:t>."</a:t>
            </a:r>
            <a:endParaRPr lang="en-IN" sz="1400" dirty="0">
              <a:highlight>
                <a:srgbClr val="C0C0C0"/>
              </a:highligh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DA7C98-B833-8F02-DB5A-12C04DB445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0761" y="37834"/>
            <a:ext cx="983497" cy="64836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529DE66-0536-182C-228D-E94BFA5B3B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0" y="1100380"/>
            <a:ext cx="4757980" cy="3510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6208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37F7F8B-56C5-CD2A-BF18-B147B1D63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706" y="75669"/>
            <a:ext cx="7680056" cy="572700"/>
          </a:xfrm>
        </p:spPr>
        <p:txBody>
          <a:bodyPr/>
          <a:lstStyle/>
          <a:p>
            <a:pPr algn="l"/>
            <a:r>
              <a:rPr lang="en-US" sz="1400" dirty="0">
                <a:highlight>
                  <a:srgbClr val="C0C0C0"/>
                </a:highlight>
              </a:rPr>
              <a:t>13. Design a dynamic chart that allows users to select and visualize the performance of any employee over time.</a:t>
            </a:r>
            <a:endParaRPr lang="en-IN" sz="1400" dirty="0">
              <a:highlight>
                <a:srgbClr val="C0C0C0"/>
              </a:highligh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DA7C98-B833-8F02-DB5A-12C04DB445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0761" y="37834"/>
            <a:ext cx="983497" cy="64836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24BF170-0F90-49BD-861A-5CF5E73FE8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345" y="1046583"/>
            <a:ext cx="7617416" cy="3269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3191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37F7F8B-56C5-CD2A-BF18-B147B1D63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705" y="75669"/>
            <a:ext cx="7470183" cy="572700"/>
          </a:xfrm>
        </p:spPr>
        <p:txBody>
          <a:bodyPr/>
          <a:lstStyle/>
          <a:p>
            <a:pPr algn="l"/>
            <a:r>
              <a:rPr lang="en-US" sz="1400" dirty="0">
                <a:highlight>
                  <a:srgbClr val="C0C0C0"/>
                </a:highlight>
              </a:rPr>
              <a:t>14. Calculate the total training cost for each "Training Program Name" and display it in a bar chart.</a:t>
            </a:r>
            <a:endParaRPr lang="en-IN" sz="1400" dirty="0">
              <a:highlight>
                <a:srgbClr val="C0C0C0"/>
              </a:highligh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DA7C98-B833-8F02-DB5A-12C04DB445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0761" y="37834"/>
            <a:ext cx="983497" cy="64836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C2649B4-C8EE-616D-EFA2-7C49F9FD00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588" y="1012789"/>
            <a:ext cx="7563173" cy="3505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284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37F7F8B-56C5-CD2A-BF18-B147B1D63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705" y="75669"/>
            <a:ext cx="7942853" cy="572700"/>
          </a:xfrm>
        </p:spPr>
        <p:txBody>
          <a:bodyPr/>
          <a:lstStyle/>
          <a:p>
            <a:pPr algn="l"/>
            <a:r>
              <a:rPr lang="en-US" sz="1400" dirty="0">
                <a:highlight>
                  <a:srgbClr val="C0C0C0"/>
                </a:highlight>
              </a:rPr>
              <a:t>15. Apply advanced conditional formatting to highlight the top 10% and bottom 10% of employees based on "Current Employee Rating."</a:t>
            </a:r>
            <a:endParaRPr lang="en-IN" sz="1400" dirty="0">
              <a:highlight>
                <a:srgbClr val="C0C0C0"/>
              </a:highligh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DA7C98-B833-8F02-DB5A-12C04DB445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0761" y="37834"/>
            <a:ext cx="983497" cy="64836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39272D0-A47E-C78E-3941-98051E0F82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576" y="1195903"/>
            <a:ext cx="7517110" cy="3042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0203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37F7F8B-56C5-CD2A-BF18-B147B1D63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706" y="75669"/>
            <a:ext cx="7680056" cy="572700"/>
          </a:xfrm>
        </p:spPr>
        <p:txBody>
          <a:bodyPr/>
          <a:lstStyle/>
          <a:p>
            <a:pPr algn="l"/>
            <a:r>
              <a:rPr lang="en-US" sz="1400" dirty="0">
                <a:highlight>
                  <a:srgbClr val="C0C0C0"/>
                </a:highlight>
              </a:rPr>
              <a:t>16. Use a calculated field in a pivot table to determine the average "Engagement Score" per year.</a:t>
            </a:r>
            <a:endParaRPr lang="en-IN" sz="1400" dirty="0">
              <a:highlight>
                <a:srgbClr val="C0C0C0"/>
              </a:highligh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DA7C98-B833-8F02-DB5A-12C04DB445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0761" y="37834"/>
            <a:ext cx="983497" cy="64836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80FD92A-FC50-DB6D-C203-D68BDB8C7B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7255" y="1456841"/>
            <a:ext cx="4417016" cy="2564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14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37F7F8B-56C5-CD2A-BF18-B147B1D63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705" y="75669"/>
            <a:ext cx="7942853" cy="572700"/>
          </a:xfrm>
        </p:spPr>
        <p:txBody>
          <a:bodyPr>
            <a:noAutofit/>
          </a:bodyPr>
          <a:lstStyle/>
          <a:p>
            <a:pPr algn="l"/>
            <a:r>
              <a:rPr lang="en-US" sz="1400" dirty="0">
                <a:highlight>
                  <a:srgbClr val="C0C0C0"/>
                </a:highlight>
              </a:rPr>
              <a:t>17. Can you build a macro that automates the process of updating and refreshing all pivot tables in the workbook? </a:t>
            </a:r>
            <a:endParaRPr lang="en-IN" sz="1400" dirty="0">
              <a:highlight>
                <a:srgbClr val="C0C0C0"/>
              </a:highligh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DA7C98-B833-8F02-DB5A-12C04DB445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0761" y="37834"/>
            <a:ext cx="983497" cy="64836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DCC546C-CB9B-5A7A-DD1D-65F6AE0792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218" y="1053579"/>
            <a:ext cx="2902099" cy="137802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BB2F1DE-533F-1101-40FB-A06B0DC395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9931" y="2571750"/>
            <a:ext cx="4047016" cy="22249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7D7B108-A77E-6705-0EE8-ACBEAA2BC018}"/>
              </a:ext>
            </a:extLst>
          </p:cNvPr>
          <p:cNvSpPr txBox="1"/>
          <p:nvPr/>
        </p:nvSpPr>
        <p:spPr>
          <a:xfrm>
            <a:off x="5083444" y="1168025"/>
            <a:ext cx="34561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FFFF00"/>
                </a:solidFill>
                <a:effectLst/>
                <a:latin typeface="source-serif-pro"/>
              </a:rPr>
              <a:t>Here I have summarized the Total training cost of training programs</a:t>
            </a:r>
            <a:r>
              <a:rPr lang="en-US" b="0" i="0" dirty="0">
                <a:solidFill>
                  <a:srgbClr val="FFFF00"/>
                </a:solidFill>
                <a:effectLst/>
                <a:latin typeface="source-serif-pro"/>
              </a:rPr>
              <a:t>.</a:t>
            </a:r>
          </a:p>
          <a:p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29CDFE-70DA-594F-2D18-723B2D18CC2E}"/>
              </a:ext>
            </a:extLst>
          </p:cNvPr>
          <p:cNvSpPr txBox="1"/>
          <p:nvPr/>
        </p:nvSpPr>
        <p:spPr>
          <a:xfrm>
            <a:off x="5129939" y="2431600"/>
            <a:ext cx="336313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FFFF00"/>
                </a:solidFill>
                <a:latin typeface="source-serif-pro"/>
              </a:rPr>
              <a:t>Here I have created a macro that will refresh the table.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FFFF00"/>
                </a:solidFill>
                <a:latin typeface="source-serif-pro"/>
              </a:rPr>
              <a:t>First of all, I will turn on the developer option and then I will record a macro and refresh the pivot table by clicking any cell in the pivot table and then I will stop recording a macro.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FFFF00"/>
                </a:solidFill>
                <a:latin typeface="source-serif-pro"/>
              </a:rPr>
              <a:t> I will insert a button for refreshing the table. After that, From the source table, I will delete the communication training program.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FFFF00"/>
                </a:solidFill>
                <a:latin typeface="source-serif-pro"/>
              </a:rPr>
              <a:t>I will come back to the pivot table and click on the Refresh button.</a:t>
            </a:r>
          </a:p>
          <a:p>
            <a:br>
              <a:rPr lang="en-US" dirty="0">
                <a:effectLst/>
              </a:rPr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419667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37F7F8B-56C5-CD2A-BF18-B147B1D63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705" y="75669"/>
            <a:ext cx="7942853" cy="572700"/>
          </a:xfrm>
        </p:spPr>
        <p:txBody>
          <a:bodyPr/>
          <a:lstStyle/>
          <a:p>
            <a:pPr algn="l"/>
            <a:r>
              <a:rPr lang="en-US" sz="1400" dirty="0">
                <a:highlight>
                  <a:srgbClr val="C0C0C0"/>
                </a:highlight>
              </a:rPr>
              <a:t>18. Create a histogram to understand the distribution of "</a:t>
            </a:r>
            <a:r>
              <a:rPr lang="en-US" sz="1400" dirty="0" err="1">
                <a:highlight>
                  <a:srgbClr val="C0C0C0"/>
                </a:highlight>
              </a:rPr>
              <a:t>ExitDate</a:t>
            </a:r>
            <a:r>
              <a:rPr lang="en-US" sz="1400" dirty="0">
                <a:highlight>
                  <a:srgbClr val="C0C0C0"/>
                </a:highlight>
              </a:rPr>
              <a:t>" for terminated employees. </a:t>
            </a:r>
            <a:endParaRPr lang="en-IN" sz="1400" dirty="0">
              <a:highlight>
                <a:srgbClr val="C0C0C0"/>
              </a:highligh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DA7C98-B833-8F02-DB5A-12C04DB445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0761" y="37834"/>
            <a:ext cx="983497" cy="64836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356E0F3-EDC8-C5A2-4067-F35155EDE9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190" y="1094836"/>
            <a:ext cx="7338448" cy="3306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078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37F7F8B-56C5-CD2A-BF18-B147B1D63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705" y="75669"/>
            <a:ext cx="7942853" cy="572700"/>
          </a:xfrm>
        </p:spPr>
        <p:txBody>
          <a:bodyPr/>
          <a:lstStyle/>
          <a:p>
            <a:pPr algn="l"/>
            <a:r>
              <a:rPr lang="en-US" sz="1400" dirty="0">
                <a:highlight>
                  <a:srgbClr val="C0C0C0"/>
                </a:highlight>
              </a:rPr>
              <a:t>1. Can you create a pivot table to summarize the total number of employees in each  department?</a:t>
            </a:r>
            <a:endParaRPr lang="en-IN" sz="1400" dirty="0">
              <a:highlight>
                <a:srgbClr val="C0C0C0"/>
              </a:highligh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DA7C98-B833-8F02-DB5A-12C04DB445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0761" y="37834"/>
            <a:ext cx="983497" cy="64836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5DE5B58-C441-2811-CD44-21432216F9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8103" y="1749382"/>
            <a:ext cx="2787793" cy="164473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C41117B-EACB-D04F-D5E5-802A7A7D0E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7547" y="1454909"/>
            <a:ext cx="5029200" cy="2233682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37F7F8B-56C5-CD2A-BF18-B147B1D63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705" y="75669"/>
            <a:ext cx="7942853" cy="572700"/>
          </a:xfrm>
        </p:spPr>
        <p:txBody>
          <a:bodyPr/>
          <a:lstStyle/>
          <a:p>
            <a:pPr algn="l"/>
            <a:r>
              <a:rPr lang="en-US" sz="1400" dirty="0">
                <a:highlight>
                  <a:srgbClr val="C0C0C0"/>
                </a:highlight>
              </a:rPr>
              <a:t>19. Utilize the SUMPRODUCT function to calculate the total training cost for employees in a specific location</a:t>
            </a:r>
            <a:endParaRPr lang="en-IN" sz="1400" dirty="0">
              <a:highlight>
                <a:srgbClr val="C0C0C0"/>
              </a:highligh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DA7C98-B833-8F02-DB5A-12C04DB445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0761" y="37834"/>
            <a:ext cx="983497" cy="64836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644255B-107D-5C4F-940A-336E3FC9F4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9698" y="1397296"/>
            <a:ext cx="3631091" cy="167911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2123D5D-C4BA-3922-8DC1-DCEE56A6C861}"/>
              </a:ext>
            </a:extLst>
          </p:cNvPr>
          <p:cNvSpPr txBox="1"/>
          <p:nvPr/>
        </p:nvSpPr>
        <p:spPr>
          <a:xfrm>
            <a:off x="1410346" y="3742841"/>
            <a:ext cx="59900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=SUMPRODUCT((F6:F2994=K69)*I6:I2994)</a:t>
            </a:r>
            <a:endParaRPr lang="en-IN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72679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A1F5FE0-4FB1-2836-59A7-31E1082F0F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702" y="309966"/>
            <a:ext cx="8539565" cy="4533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5688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6DA7C98-B833-8F02-DB5A-12C04DB445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0761" y="37834"/>
            <a:ext cx="983497" cy="648369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C3A1A46A-243D-3E1B-A129-14DDFB09C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458" y="2175689"/>
            <a:ext cx="7718100" cy="572700"/>
          </a:xfrm>
        </p:spPr>
        <p:txBody>
          <a:bodyPr/>
          <a:lstStyle/>
          <a:p>
            <a:r>
              <a:rPr lang="en-IN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446802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37F7F8B-56C5-CD2A-BF18-B147B1D63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705" y="75669"/>
            <a:ext cx="7942853" cy="572700"/>
          </a:xfrm>
        </p:spPr>
        <p:txBody>
          <a:bodyPr/>
          <a:lstStyle/>
          <a:p>
            <a:pPr algn="l"/>
            <a:r>
              <a:rPr lang="en-US" sz="1400" dirty="0">
                <a:highlight>
                  <a:srgbClr val="C0C0C0"/>
                </a:highlight>
              </a:rPr>
              <a:t>2. Apply conditional formatting to highlight employees with a "Performance Score" below 3 in red. </a:t>
            </a:r>
            <a:endParaRPr lang="en-IN" sz="1400" dirty="0">
              <a:highlight>
                <a:srgbClr val="C0C0C0"/>
              </a:highligh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DA7C98-B833-8F02-DB5A-12C04DB445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0761" y="37834"/>
            <a:ext cx="983497" cy="64836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59E0582-C540-2C38-84C6-2F7E50B69B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196" y="1068334"/>
            <a:ext cx="8167607" cy="3588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9113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37F7F8B-56C5-CD2A-BF18-B147B1D63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908" y="75668"/>
            <a:ext cx="7942853" cy="572700"/>
          </a:xfrm>
        </p:spPr>
        <p:txBody>
          <a:bodyPr/>
          <a:lstStyle/>
          <a:p>
            <a:pPr algn="l"/>
            <a:r>
              <a:rPr lang="en-US" sz="1400" dirty="0">
                <a:highlight>
                  <a:srgbClr val="C0C0C0"/>
                </a:highlight>
              </a:rPr>
              <a:t>3. Calculate the average "Satisfaction Score" for male and female employees separately using a pivot table.</a:t>
            </a:r>
            <a:endParaRPr lang="en-IN" sz="1400" dirty="0">
              <a:highlight>
                <a:srgbClr val="C0C0C0"/>
              </a:highligh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DA7C98-B833-8F02-DB5A-12C04DB445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0761" y="37834"/>
            <a:ext cx="983497" cy="64836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BABF3BB-F9BC-959D-07B1-EF883F9E82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0489" y="1610679"/>
            <a:ext cx="4574602" cy="1922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169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37F7F8B-56C5-CD2A-BF18-B147B1D63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705" y="75669"/>
            <a:ext cx="7942853" cy="572700"/>
          </a:xfrm>
        </p:spPr>
        <p:txBody>
          <a:bodyPr/>
          <a:lstStyle/>
          <a:p>
            <a:pPr algn="l"/>
            <a:r>
              <a:rPr lang="en-US" sz="1400" dirty="0">
                <a:highlight>
                  <a:srgbClr val="C0C0C0"/>
                </a:highlight>
              </a:rPr>
              <a:t>4. Create a chart to visualize the distribution of "Work-Life Balance Score" for different job functions.</a:t>
            </a:r>
            <a:endParaRPr lang="en-IN" sz="1400" dirty="0">
              <a:highlight>
                <a:srgbClr val="C0C0C0"/>
              </a:highligh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DA7C98-B833-8F02-DB5A-12C04DB445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0761" y="37834"/>
            <a:ext cx="983497" cy="64836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B7F68BB-4F0C-9610-EE1E-BA6156C92D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6235" y="1153472"/>
            <a:ext cx="7517323" cy="3232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340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37F7F8B-56C5-CD2A-BF18-B147B1D63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705" y="75669"/>
            <a:ext cx="7942853" cy="572700"/>
          </a:xfrm>
        </p:spPr>
        <p:txBody>
          <a:bodyPr/>
          <a:lstStyle/>
          <a:p>
            <a:pPr algn="l"/>
            <a:r>
              <a:rPr lang="en-US" sz="1400" dirty="0">
                <a:highlight>
                  <a:srgbClr val="C0C0C0"/>
                </a:highlight>
              </a:rPr>
              <a:t>5. Filter the data to display only terminated employees and find out the most common "Termination Type."</a:t>
            </a:r>
            <a:endParaRPr lang="en-IN" sz="1400" dirty="0">
              <a:highlight>
                <a:srgbClr val="C0C0C0"/>
              </a:highligh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DA7C98-B833-8F02-DB5A-12C04DB445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0761" y="37834"/>
            <a:ext cx="983497" cy="64836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4A0E560-A8AE-E6E8-A77F-5233847037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3219" y="1608058"/>
            <a:ext cx="3897823" cy="2142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4117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37F7F8B-56C5-CD2A-BF18-B147B1D63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705" y="75669"/>
            <a:ext cx="7942853" cy="572700"/>
          </a:xfrm>
        </p:spPr>
        <p:txBody>
          <a:bodyPr/>
          <a:lstStyle/>
          <a:p>
            <a:pPr algn="l"/>
            <a:r>
              <a:rPr lang="en-US" sz="1400" dirty="0">
                <a:highlight>
                  <a:srgbClr val="C0C0C0"/>
                </a:highlight>
              </a:rPr>
              <a:t>6. Calculate the average "Engagement Score" for each department using a pivot table.</a:t>
            </a:r>
            <a:endParaRPr lang="en-IN" sz="1400" dirty="0">
              <a:highlight>
                <a:srgbClr val="C0C0C0"/>
              </a:highligh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DA7C98-B833-8F02-DB5A-12C04DB445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0761" y="37834"/>
            <a:ext cx="983497" cy="64836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1C468FC-D452-5EF4-F529-67D05C3F97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2271" y="1399649"/>
            <a:ext cx="4572000" cy="271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132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37F7F8B-56C5-CD2A-BF18-B147B1D63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705" y="75669"/>
            <a:ext cx="7942853" cy="572700"/>
          </a:xfrm>
        </p:spPr>
        <p:txBody>
          <a:bodyPr/>
          <a:lstStyle/>
          <a:p>
            <a:pPr algn="l"/>
            <a:r>
              <a:rPr lang="en-US" sz="1400" dirty="0">
                <a:highlight>
                  <a:srgbClr val="C0C0C0"/>
                </a:highlight>
              </a:rPr>
              <a:t>7. Use VLOOKUP to find the supervisor's email address for a specific employee.</a:t>
            </a:r>
            <a:endParaRPr lang="en-IN" sz="1400" dirty="0">
              <a:highlight>
                <a:srgbClr val="C0C0C0"/>
              </a:highligh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DA7C98-B833-8F02-DB5A-12C04DB445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0761" y="37834"/>
            <a:ext cx="983497" cy="64836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CB933F2-62F9-344E-AEC9-5A137975A8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942" y="813983"/>
            <a:ext cx="7756902" cy="3812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6948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37F7F8B-56C5-CD2A-BF18-B147B1D63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705" y="75669"/>
            <a:ext cx="7942853" cy="572700"/>
          </a:xfrm>
        </p:spPr>
        <p:txBody>
          <a:bodyPr/>
          <a:lstStyle/>
          <a:p>
            <a:pPr algn="l"/>
            <a:r>
              <a:rPr lang="en-US" sz="1400" dirty="0">
                <a:highlight>
                  <a:srgbClr val="C0C0C0"/>
                </a:highlight>
              </a:rPr>
              <a:t>8. Can you identify the department with the highest average "Employee Rating?" </a:t>
            </a:r>
            <a:endParaRPr lang="en-IN" sz="1400" dirty="0">
              <a:highlight>
                <a:srgbClr val="C0C0C0"/>
              </a:highligh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DA7C98-B833-8F02-DB5A-12C04DB445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0761" y="37834"/>
            <a:ext cx="983497" cy="64836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AE694C1-CD1D-93AF-A686-C319B5C4E9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5294" y="1216616"/>
            <a:ext cx="4533254" cy="2874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0872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1130</TotalTime>
  <Words>524</Words>
  <Application>Microsoft Office PowerPoint</Application>
  <PresentationFormat>On-screen Show (16:9)</PresentationFormat>
  <Paragraphs>30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 Light</vt:lpstr>
      <vt:lpstr>source-serif-pro</vt:lpstr>
      <vt:lpstr>Calibri</vt:lpstr>
      <vt:lpstr>Office Theme</vt:lpstr>
      <vt:lpstr>Employee Data Analysis</vt:lpstr>
      <vt:lpstr>1. Can you create a pivot table to summarize the total number of employees in each  department?</vt:lpstr>
      <vt:lpstr>2. Apply conditional formatting to highlight employees with a "Performance Score" below 3 in red. </vt:lpstr>
      <vt:lpstr>3. Calculate the average "Satisfaction Score" for male and female employees separately using a pivot table.</vt:lpstr>
      <vt:lpstr>4. Create a chart to visualize the distribution of "Work-Life Balance Score" for different job functions.</vt:lpstr>
      <vt:lpstr>5. Filter the data to display only terminated employees and find out the most common "Termination Type."</vt:lpstr>
      <vt:lpstr>6. Calculate the average "Engagement Score" for each department using a pivot table.</vt:lpstr>
      <vt:lpstr>7. Use VLOOKUP to find the supervisor's email address for a specific employee.</vt:lpstr>
      <vt:lpstr>8. Can you identify the department with the highest average "Employee Rating?" </vt:lpstr>
      <vt:lpstr>9. Create a scatter plot to explore the relationship between "Training Duration (Days)" and "Training Cost." </vt:lpstr>
      <vt:lpstr>10. Build a pivot table that shows the count of employees by "RaceDesc" and "GenderCode."</vt:lpstr>
      <vt:lpstr>11. Use INDEX and MATCH functions to find the "Training Program Name" for an employee with a specific ID. </vt:lpstr>
      <vt:lpstr>12. Create a multi-level pivot table to analyze the "Performance Score" by "BusinessUnit" and "JobFunctionDescription."</vt:lpstr>
      <vt:lpstr>13. Design a dynamic chart that allows users to select and visualize the performance of any employee over time.</vt:lpstr>
      <vt:lpstr>14. Calculate the total training cost for each "Training Program Name" and display it in a bar chart.</vt:lpstr>
      <vt:lpstr>15. Apply advanced conditional formatting to highlight the top 10% and bottom 10% of employees based on "Current Employee Rating."</vt:lpstr>
      <vt:lpstr>16. Use a calculated field in a pivot table to determine the average "Engagement Score" per year.</vt:lpstr>
      <vt:lpstr>17. Can you build a macro that automates the process of updating and refreshing all pivot tables in the workbook? </vt:lpstr>
      <vt:lpstr>18. Create a histogram to understand the distribution of "ExitDate" for terminated employees. </vt:lpstr>
      <vt:lpstr>19. Utilize the SUMPRODUCT function to calculate the total training cost for employees in a specific location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Data Analysis</dc:title>
  <dc:creator>Nitin Enjmuri</dc:creator>
  <cp:lastModifiedBy>Sushmita Enjmuri</cp:lastModifiedBy>
  <cp:revision>11</cp:revision>
  <dcterms:modified xsi:type="dcterms:W3CDTF">2024-03-26T08:10:58Z</dcterms:modified>
</cp:coreProperties>
</file>