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8" r:id="rId3"/>
    <p:sldId id="259" r:id="rId4"/>
    <p:sldId id="260" r:id="rId5"/>
    <p:sldId id="262" r:id="rId6"/>
    <p:sldId id="261" r:id="rId7"/>
    <p:sldId id="263" r:id="rId8"/>
    <p:sldId id="264" r:id="rId9"/>
    <p:sldId id="276" r:id="rId10"/>
  </p:sldIdLst>
  <p:sldSz cx="18288000" cy="10287000"/>
  <p:notesSz cx="6858000" cy="9144000"/>
  <p:embeddedFontLst>
    <p:embeddedFont>
      <p:font typeface="Cooper Hewitt" panose="020B0604020202020204" charset="0"/>
      <p:regular r:id="rId12"/>
    </p:embeddedFont>
    <p:embeddedFont>
      <p:font typeface="Cooper Hewitt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9A605-5C9E-4937-8826-C5AE776E6564}"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56F7F-1C0C-450F-A28F-C711D29E0B97}" type="slidenum">
              <a:rPr lang="en-IN" smtClean="0"/>
              <a:t>‹#›</a:t>
            </a:fld>
            <a:endParaRPr lang="en-IN"/>
          </a:p>
        </p:txBody>
      </p:sp>
    </p:spTree>
    <p:extLst>
      <p:ext uri="{BB962C8B-B14F-4D97-AF65-F5344CB8AC3E}">
        <p14:creationId xmlns:p14="http://schemas.microsoft.com/office/powerpoint/2010/main" val="358627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556F7F-1C0C-450F-A28F-C711D29E0B97}" type="slidenum">
              <a:rPr lang="en-IN" smtClean="0"/>
              <a:t>2</a:t>
            </a:fld>
            <a:endParaRPr lang="en-IN"/>
          </a:p>
        </p:txBody>
      </p:sp>
    </p:spTree>
    <p:extLst>
      <p:ext uri="{BB962C8B-B14F-4D97-AF65-F5344CB8AC3E}">
        <p14:creationId xmlns:p14="http://schemas.microsoft.com/office/powerpoint/2010/main" val="181778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556F7F-1C0C-450F-A28F-C711D29E0B97}" type="slidenum">
              <a:rPr lang="en-IN" smtClean="0"/>
              <a:t>7</a:t>
            </a:fld>
            <a:endParaRPr lang="en-IN"/>
          </a:p>
        </p:txBody>
      </p:sp>
    </p:spTree>
    <p:extLst>
      <p:ext uri="{BB962C8B-B14F-4D97-AF65-F5344CB8AC3E}">
        <p14:creationId xmlns:p14="http://schemas.microsoft.com/office/powerpoint/2010/main" val="390122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0" y="-3333340"/>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315200" y="3580508"/>
            <a:ext cx="10764032" cy="3125984"/>
          </a:xfrm>
          <a:prstGeom prst="rect">
            <a:avLst/>
          </a:prstGeom>
        </p:spPr>
        <p:txBody>
          <a:bodyPr lIns="0" tIns="0" rIns="0" bIns="0" rtlCol="0" anchor="t">
            <a:spAutoFit/>
          </a:bodyPr>
          <a:lstStyle/>
          <a:p>
            <a:pPr>
              <a:lnSpc>
                <a:spcPts val="12600"/>
              </a:lnSpc>
            </a:pPr>
            <a:r>
              <a:rPr lang="en-US" sz="8400" dirty="0">
                <a:solidFill>
                  <a:srgbClr val="7AFFF5"/>
                </a:solidFill>
                <a:latin typeface="Cooper Hewitt Bold"/>
              </a:rPr>
              <a:t>AIRPLANE CRASH ANALYSIS</a:t>
            </a:r>
          </a:p>
        </p:txBody>
      </p:sp>
      <p:sp>
        <p:nvSpPr>
          <p:cNvPr id="6" name="TextBox 6"/>
          <p:cNvSpPr txBox="1"/>
          <p:nvPr/>
        </p:nvSpPr>
        <p:spPr>
          <a:xfrm>
            <a:off x="-413074" y="1841661"/>
            <a:ext cx="21201127" cy="1567570"/>
          </a:xfrm>
          <a:prstGeom prst="rect">
            <a:avLst/>
          </a:prstGeom>
        </p:spPr>
        <p:txBody>
          <a:bodyPr lIns="50800" tIns="50800" rIns="50800" bIns="50800" rtlCol="0" anchor="ctr"/>
          <a:lstStyle/>
          <a:p>
            <a:pPr algn="ctr">
              <a:lnSpc>
                <a:spcPts val="2659"/>
              </a:lnSpc>
              <a:spcBef>
                <a:spcPct val="0"/>
              </a:spcBef>
            </a:pPr>
            <a:endParaRPr/>
          </a:p>
        </p:txBody>
      </p:sp>
      <p:sp>
        <p:nvSpPr>
          <p:cNvPr id="8" name="TextBox 8"/>
          <p:cNvSpPr txBox="1"/>
          <p:nvPr/>
        </p:nvSpPr>
        <p:spPr>
          <a:xfrm>
            <a:off x="14162868" y="8466649"/>
            <a:ext cx="5466568" cy="364139"/>
          </a:xfrm>
          <a:prstGeom prst="rect">
            <a:avLst/>
          </a:prstGeom>
        </p:spPr>
        <p:txBody>
          <a:bodyPr lIns="0" tIns="0" rIns="0" bIns="0" rtlCol="0" anchor="t">
            <a:spAutoFit/>
          </a:bodyPr>
          <a:lstStyle/>
          <a:p>
            <a:pPr>
              <a:lnSpc>
                <a:spcPts val="2879"/>
              </a:lnSpc>
            </a:pPr>
            <a:r>
              <a:rPr lang="en-US" sz="2400" spc="-120" dirty="0">
                <a:solidFill>
                  <a:srgbClr val="7AFFF5"/>
                </a:solidFill>
                <a:latin typeface="Cooper Hewitt"/>
              </a:rPr>
              <a:t>PROJECT BY</a:t>
            </a:r>
          </a:p>
        </p:txBody>
      </p:sp>
      <p:sp>
        <p:nvSpPr>
          <p:cNvPr id="9" name="TextBox 9"/>
          <p:cNvSpPr txBox="1"/>
          <p:nvPr/>
        </p:nvSpPr>
        <p:spPr>
          <a:xfrm>
            <a:off x="14173200" y="8954713"/>
            <a:ext cx="5466568" cy="551433"/>
          </a:xfrm>
          <a:prstGeom prst="rect">
            <a:avLst/>
          </a:prstGeom>
        </p:spPr>
        <p:txBody>
          <a:bodyPr lIns="0" tIns="0" rIns="0" bIns="0" rtlCol="0" anchor="t">
            <a:spAutoFit/>
          </a:bodyPr>
          <a:lstStyle/>
          <a:p>
            <a:pPr>
              <a:lnSpc>
                <a:spcPts val="4320"/>
              </a:lnSpc>
            </a:pPr>
            <a:r>
              <a:rPr lang="en-US" sz="3600" spc="-179" dirty="0">
                <a:solidFill>
                  <a:srgbClr val="FFFFFF"/>
                </a:solidFill>
                <a:latin typeface="Cooper Hewitt Bold"/>
              </a:rPr>
              <a:t>Sushmita Enjmuri</a:t>
            </a:r>
          </a:p>
        </p:txBody>
      </p:sp>
      <p:pic>
        <p:nvPicPr>
          <p:cNvPr id="13" name="Picture 12">
            <a:extLst>
              <a:ext uri="{FF2B5EF4-FFF2-40B4-BE49-F238E27FC236}">
                <a16:creationId xmlns:a16="http://schemas.microsoft.com/office/drawing/2014/main" id="{72D41F89-2C69-CD2A-B043-B5EA9DCED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436"/>
            <a:ext cx="6934200" cy="101552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216945" y="-3785314"/>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1023773" y="7362379"/>
            <a:ext cx="8507001" cy="1103471"/>
            <a:chOff x="0" y="-333375"/>
            <a:chExt cx="11342669" cy="1471295"/>
          </a:xfrm>
        </p:grpSpPr>
        <p:sp>
          <p:nvSpPr>
            <p:cNvPr id="10" name="TextBox 10"/>
            <p:cNvSpPr txBox="1"/>
            <p:nvPr/>
          </p:nvSpPr>
          <p:spPr>
            <a:xfrm>
              <a:off x="0" y="-333375"/>
              <a:ext cx="1857188" cy="1471295"/>
            </a:xfrm>
            <a:prstGeom prst="rect">
              <a:avLst/>
            </a:prstGeom>
          </p:spPr>
          <p:txBody>
            <a:bodyPr lIns="0" tIns="0" rIns="0" bIns="0" rtlCol="0" anchor="t">
              <a:spAutoFit/>
            </a:bodyPr>
            <a:lstStyle/>
            <a:p>
              <a:pPr>
                <a:lnSpc>
                  <a:spcPts val="8400"/>
                </a:lnSpc>
              </a:pPr>
              <a:r>
                <a:rPr lang="en-US" sz="5600" dirty="0">
                  <a:solidFill>
                    <a:srgbClr val="7AFFF5"/>
                  </a:solidFill>
                  <a:latin typeface="Cooper Hewitt Bold"/>
                </a:rPr>
                <a:t>05</a:t>
              </a:r>
            </a:p>
          </p:txBody>
        </p:sp>
        <p:sp>
          <p:nvSpPr>
            <p:cNvPr id="11" name="TextBox 11"/>
            <p:cNvSpPr txBox="1"/>
            <p:nvPr/>
          </p:nvSpPr>
          <p:spPr>
            <a:xfrm>
              <a:off x="1800360" y="-183474"/>
              <a:ext cx="9542309" cy="1006772"/>
            </a:xfrm>
            <a:prstGeom prst="rect">
              <a:avLst/>
            </a:prstGeom>
          </p:spPr>
          <p:txBody>
            <a:bodyPr lIns="0" tIns="0" rIns="0" bIns="0" rtlCol="0" anchor="t">
              <a:spAutoFit/>
            </a:bodyPr>
            <a:lstStyle/>
            <a:p>
              <a:pPr>
                <a:lnSpc>
                  <a:spcPts val="6300"/>
                </a:lnSpc>
              </a:pPr>
              <a:r>
                <a:rPr lang="en-US" sz="4200" dirty="0">
                  <a:solidFill>
                    <a:srgbClr val="FFFFFF"/>
                  </a:solidFill>
                  <a:latin typeface="Cooper Hewitt Bold"/>
                </a:rPr>
                <a:t>DASHBOARD</a:t>
              </a:r>
            </a:p>
          </p:txBody>
        </p:sp>
      </p:grpSp>
      <p:sp>
        <p:nvSpPr>
          <p:cNvPr id="12" name="TextBox 12"/>
          <p:cNvSpPr txBox="1"/>
          <p:nvPr/>
        </p:nvSpPr>
        <p:spPr>
          <a:xfrm>
            <a:off x="1023773" y="659847"/>
            <a:ext cx="10764032" cy="1506855"/>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TABLE OF CONTENTS</a:t>
            </a:r>
          </a:p>
        </p:txBody>
      </p:sp>
      <p:grpSp>
        <p:nvGrpSpPr>
          <p:cNvPr id="13" name="Group 13"/>
          <p:cNvGrpSpPr/>
          <p:nvPr/>
        </p:nvGrpSpPr>
        <p:grpSpPr>
          <a:xfrm>
            <a:off x="1023773" y="2721330"/>
            <a:ext cx="8402416" cy="1103471"/>
            <a:chOff x="0" y="-333375"/>
            <a:chExt cx="11203222" cy="1471295"/>
          </a:xfrm>
        </p:grpSpPr>
        <p:sp>
          <p:nvSpPr>
            <p:cNvPr id="14" name="TextBox 14"/>
            <p:cNvSpPr txBox="1"/>
            <p:nvPr/>
          </p:nvSpPr>
          <p:spPr>
            <a:xfrm>
              <a:off x="0" y="-333375"/>
              <a:ext cx="1857188" cy="1471295"/>
            </a:xfrm>
            <a:prstGeom prst="rect">
              <a:avLst/>
            </a:prstGeom>
          </p:spPr>
          <p:txBody>
            <a:bodyPr lIns="0" tIns="0" rIns="0" bIns="0" rtlCol="0" anchor="t">
              <a:spAutoFit/>
            </a:bodyPr>
            <a:lstStyle/>
            <a:p>
              <a:pPr>
                <a:lnSpc>
                  <a:spcPts val="8400"/>
                </a:lnSpc>
              </a:pPr>
              <a:r>
                <a:rPr lang="en-US" sz="5600" dirty="0">
                  <a:solidFill>
                    <a:srgbClr val="7AFFF5"/>
                  </a:solidFill>
                  <a:latin typeface="Cooper Hewitt Bold"/>
                </a:rPr>
                <a:t>01</a:t>
              </a:r>
            </a:p>
          </p:txBody>
        </p:sp>
        <p:sp>
          <p:nvSpPr>
            <p:cNvPr id="15" name="TextBox 15"/>
            <p:cNvSpPr txBox="1"/>
            <p:nvPr/>
          </p:nvSpPr>
          <p:spPr>
            <a:xfrm>
              <a:off x="1660913" y="-105409"/>
              <a:ext cx="9542309" cy="1006772"/>
            </a:xfrm>
            <a:prstGeom prst="rect">
              <a:avLst/>
            </a:prstGeom>
          </p:spPr>
          <p:txBody>
            <a:bodyPr lIns="0" tIns="0" rIns="0" bIns="0" rtlCol="0" anchor="t">
              <a:spAutoFit/>
            </a:bodyPr>
            <a:lstStyle/>
            <a:p>
              <a:pPr>
                <a:lnSpc>
                  <a:spcPts val="6300"/>
                </a:lnSpc>
              </a:pPr>
              <a:r>
                <a:rPr lang="en-US" sz="4200" dirty="0">
                  <a:solidFill>
                    <a:srgbClr val="FFFFFF"/>
                  </a:solidFill>
                  <a:latin typeface="Cooper Hewitt Bold"/>
                </a:rPr>
                <a:t>PROBLEM STATEMENT</a:t>
              </a:r>
            </a:p>
          </p:txBody>
        </p:sp>
      </p:grpSp>
      <p:grpSp>
        <p:nvGrpSpPr>
          <p:cNvPr id="16" name="Group 16"/>
          <p:cNvGrpSpPr/>
          <p:nvPr/>
        </p:nvGrpSpPr>
        <p:grpSpPr>
          <a:xfrm>
            <a:off x="1023773" y="4007618"/>
            <a:ext cx="8402416" cy="1103471"/>
            <a:chOff x="0" y="-333375"/>
            <a:chExt cx="11203222" cy="1471295"/>
          </a:xfrm>
        </p:grpSpPr>
        <p:sp>
          <p:nvSpPr>
            <p:cNvPr id="17" name="TextBox 17"/>
            <p:cNvSpPr txBox="1"/>
            <p:nvPr/>
          </p:nvSpPr>
          <p:spPr>
            <a:xfrm>
              <a:off x="0" y="-333375"/>
              <a:ext cx="1857188" cy="1471295"/>
            </a:xfrm>
            <a:prstGeom prst="rect">
              <a:avLst/>
            </a:prstGeom>
          </p:spPr>
          <p:txBody>
            <a:bodyPr lIns="0" tIns="0" rIns="0" bIns="0" rtlCol="0" anchor="t">
              <a:spAutoFit/>
            </a:bodyPr>
            <a:lstStyle/>
            <a:p>
              <a:pPr>
                <a:lnSpc>
                  <a:spcPts val="8400"/>
                </a:lnSpc>
              </a:pPr>
              <a:r>
                <a:rPr lang="en-US" sz="5600">
                  <a:solidFill>
                    <a:srgbClr val="7AFFF5"/>
                  </a:solidFill>
                  <a:latin typeface="Cooper Hewitt Bold"/>
                </a:rPr>
                <a:t>02</a:t>
              </a:r>
            </a:p>
          </p:txBody>
        </p:sp>
        <p:sp>
          <p:nvSpPr>
            <p:cNvPr id="18" name="TextBox 18"/>
            <p:cNvSpPr txBox="1"/>
            <p:nvPr/>
          </p:nvSpPr>
          <p:spPr>
            <a:xfrm>
              <a:off x="1660913" y="-105409"/>
              <a:ext cx="9542309" cy="1006772"/>
            </a:xfrm>
            <a:prstGeom prst="rect">
              <a:avLst/>
            </a:prstGeom>
          </p:spPr>
          <p:txBody>
            <a:bodyPr lIns="0" tIns="0" rIns="0" bIns="0" rtlCol="0" anchor="t">
              <a:spAutoFit/>
            </a:bodyPr>
            <a:lstStyle/>
            <a:p>
              <a:pPr>
                <a:lnSpc>
                  <a:spcPts val="6300"/>
                </a:lnSpc>
              </a:pPr>
              <a:r>
                <a:rPr lang="en-US" sz="4200" dirty="0">
                  <a:solidFill>
                    <a:srgbClr val="FFFFFF"/>
                  </a:solidFill>
                  <a:latin typeface="Cooper Hewitt Bold"/>
                </a:rPr>
                <a:t>PROJECT OBJECTIVES	</a:t>
              </a:r>
            </a:p>
          </p:txBody>
        </p:sp>
      </p:grpSp>
      <p:sp>
        <p:nvSpPr>
          <p:cNvPr id="24" name="TextBox 24"/>
          <p:cNvSpPr txBox="1"/>
          <p:nvPr/>
        </p:nvSpPr>
        <p:spPr>
          <a:xfrm>
            <a:off x="14173200" y="187649"/>
            <a:ext cx="8409813" cy="715160"/>
          </a:xfrm>
          <a:prstGeom prst="rect">
            <a:avLst/>
          </a:prstGeom>
        </p:spPr>
        <p:txBody>
          <a:bodyPr lIns="50800" tIns="50800" rIns="50800" bIns="50800" rtlCol="0" anchor="ctr"/>
          <a:lstStyle/>
          <a:p>
            <a:pPr algn="ctr">
              <a:lnSpc>
                <a:spcPts val="2659"/>
              </a:lnSpc>
              <a:spcBef>
                <a:spcPct val="0"/>
              </a:spcBef>
            </a:pPr>
            <a:endParaRPr/>
          </a:p>
        </p:txBody>
      </p:sp>
      <p:grpSp>
        <p:nvGrpSpPr>
          <p:cNvPr id="26" name="Group 16">
            <a:extLst>
              <a:ext uri="{FF2B5EF4-FFF2-40B4-BE49-F238E27FC236}">
                <a16:creationId xmlns:a16="http://schemas.microsoft.com/office/drawing/2014/main" id="{20383D42-C2ED-4A1D-29AE-3EC9C5A24E3C}"/>
              </a:ext>
            </a:extLst>
          </p:cNvPr>
          <p:cNvGrpSpPr/>
          <p:nvPr/>
        </p:nvGrpSpPr>
        <p:grpSpPr>
          <a:xfrm>
            <a:off x="995359" y="5200705"/>
            <a:ext cx="8402416" cy="1006814"/>
            <a:chOff x="0" y="-333375"/>
            <a:chExt cx="11203222" cy="1342419"/>
          </a:xfrm>
        </p:grpSpPr>
        <p:sp>
          <p:nvSpPr>
            <p:cNvPr id="27" name="TextBox 17">
              <a:extLst>
                <a:ext uri="{FF2B5EF4-FFF2-40B4-BE49-F238E27FC236}">
                  <a16:creationId xmlns:a16="http://schemas.microsoft.com/office/drawing/2014/main" id="{0F3D5EED-B30B-BC08-2E84-380E2B592355}"/>
                </a:ext>
              </a:extLst>
            </p:cNvPr>
            <p:cNvSpPr txBox="1"/>
            <p:nvPr/>
          </p:nvSpPr>
          <p:spPr>
            <a:xfrm>
              <a:off x="0" y="-333375"/>
              <a:ext cx="1857188" cy="1342419"/>
            </a:xfrm>
            <a:prstGeom prst="rect">
              <a:avLst/>
            </a:prstGeom>
          </p:spPr>
          <p:txBody>
            <a:bodyPr lIns="0" tIns="0" rIns="0" bIns="0" rtlCol="0" anchor="t">
              <a:spAutoFit/>
            </a:bodyPr>
            <a:lstStyle/>
            <a:p>
              <a:pPr>
                <a:lnSpc>
                  <a:spcPts val="8400"/>
                </a:lnSpc>
              </a:pPr>
              <a:r>
                <a:rPr lang="en-US" sz="5600" dirty="0">
                  <a:solidFill>
                    <a:srgbClr val="7AFFF5"/>
                  </a:solidFill>
                  <a:latin typeface="Cooper Hewitt Bold"/>
                </a:rPr>
                <a:t>03</a:t>
              </a:r>
            </a:p>
          </p:txBody>
        </p:sp>
        <p:sp>
          <p:nvSpPr>
            <p:cNvPr id="28" name="TextBox 18">
              <a:extLst>
                <a:ext uri="{FF2B5EF4-FFF2-40B4-BE49-F238E27FC236}">
                  <a16:creationId xmlns:a16="http://schemas.microsoft.com/office/drawing/2014/main" id="{D39B6ADC-1235-56E7-8E18-DD42F43FB581}"/>
                </a:ext>
              </a:extLst>
            </p:cNvPr>
            <p:cNvSpPr txBox="1"/>
            <p:nvPr/>
          </p:nvSpPr>
          <p:spPr>
            <a:xfrm>
              <a:off x="1660913" y="-105409"/>
              <a:ext cx="9542309" cy="1006772"/>
            </a:xfrm>
            <a:prstGeom prst="rect">
              <a:avLst/>
            </a:prstGeom>
          </p:spPr>
          <p:txBody>
            <a:bodyPr lIns="0" tIns="0" rIns="0" bIns="0" rtlCol="0" anchor="t">
              <a:spAutoFit/>
            </a:bodyPr>
            <a:lstStyle/>
            <a:p>
              <a:pPr>
                <a:lnSpc>
                  <a:spcPts val="6300"/>
                </a:lnSpc>
              </a:pPr>
              <a:r>
                <a:rPr lang="en-US" sz="4200" dirty="0">
                  <a:solidFill>
                    <a:srgbClr val="FFFFFF"/>
                  </a:solidFill>
                  <a:latin typeface="Cooper Hewitt Bold"/>
                </a:rPr>
                <a:t>DATASET DESCRIPTION</a:t>
              </a:r>
            </a:p>
          </p:txBody>
        </p:sp>
      </p:grpSp>
      <p:grpSp>
        <p:nvGrpSpPr>
          <p:cNvPr id="29" name="Group 6">
            <a:extLst>
              <a:ext uri="{FF2B5EF4-FFF2-40B4-BE49-F238E27FC236}">
                <a16:creationId xmlns:a16="http://schemas.microsoft.com/office/drawing/2014/main" id="{4539129A-B7AE-04F0-D115-5F3D1427667C}"/>
              </a:ext>
            </a:extLst>
          </p:cNvPr>
          <p:cNvGrpSpPr/>
          <p:nvPr/>
        </p:nvGrpSpPr>
        <p:grpSpPr>
          <a:xfrm>
            <a:off x="1023773" y="6360142"/>
            <a:ext cx="10482427" cy="1683053"/>
            <a:chOff x="0" y="-333375"/>
            <a:chExt cx="13976570" cy="3195695"/>
          </a:xfrm>
        </p:grpSpPr>
        <p:sp>
          <p:nvSpPr>
            <p:cNvPr id="30" name="TextBox 7">
              <a:extLst>
                <a:ext uri="{FF2B5EF4-FFF2-40B4-BE49-F238E27FC236}">
                  <a16:creationId xmlns:a16="http://schemas.microsoft.com/office/drawing/2014/main" id="{0535C5D5-58EC-282A-B15F-DD08ACB71B7E}"/>
                </a:ext>
              </a:extLst>
            </p:cNvPr>
            <p:cNvSpPr txBox="1"/>
            <p:nvPr/>
          </p:nvSpPr>
          <p:spPr>
            <a:xfrm>
              <a:off x="0" y="-333375"/>
              <a:ext cx="1857188" cy="1471295"/>
            </a:xfrm>
            <a:prstGeom prst="rect">
              <a:avLst/>
            </a:prstGeom>
          </p:spPr>
          <p:txBody>
            <a:bodyPr lIns="0" tIns="0" rIns="0" bIns="0" rtlCol="0" anchor="t">
              <a:spAutoFit/>
            </a:bodyPr>
            <a:lstStyle/>
            <a:p>
              <a:pPr>
                <a:lnSpc>
                  <a:spcPts val="8400"/>
                </a:lnSpc>
              </a:pPr>
              <a:r>
                <a:rPr lang="en-US" sz="5600" dirty="0">
                  <a:solidFill>
                    <a:srgbClr val="7AFFF5"/>
                  </a:solidFill>
                  <a:latin typeface="Cooper Hewitt Bold"/>
                </a:rPr>
                <a:t>04</a:t>
              </a:r>
            </a:p>
          </p:txBody>
        </p:sp>
        <p:sp>
          <p:nvSpPr>
            <p:cNvPr id="31" name="TextBox 8">
              <a:extLst>
                <a:ext uri="{FF2B5EF4-FFF2-40B4-BE49-F238E27FC236}">
                  <a16:creationId xmlns:a16="http://schemas.microsoft.com/office/drawing/2014/main" id="{C57D16D6-2B95-269F-68EE-80E4C442960D}"/>
                </a:ext>
              </a:extLst>
            </p:cNvPr>
            <p:cNvSpPr txBox="1"/>
            <p:nvPr/>
          </p:nvSpPr>
          <p:spPr>
            <a:xfrm>
              <a:off x="1660913" y="-105409"/>
              <a:ext cx="12315657" cy="2967729"/>
            </a:xfrm>
            <a:prstGeom prst="rect">
              <a:avLst/>
            </a:prstGeom>
          </p:spPr>
          <p:txBody>
            <a:bodyPr wrap="square" lIns="0" tIns="0" rIns="0" bIns="0" rtlCol="0" anchor="t">
              <a:spAutoFit/>
            </a:bodyPr>
            <a:lstStyle/>
            <a:p>
              <a:pPr>
                <a:lnSpc>
                  <a:spcPts val="6300"/>
                </a:lnSpc>
              </a:pPr>
              <a:r>
                <a:rPr lang="en-US" sz="4200" dirty="0">
                  <a:solidFill>
                    <a:srgbClr val="FFFFFF"/>
                  </a:solidFill>
                  <a:latin typeface="Cooper Hewitt Bold"/>
                </a:rPr>
                <a:t>DATA CLEANING &amp; TRANSFORMATON</a:t>
              </a:r>
            </a:p>
            <a:p>
              <a:pPr>
                <a:lnSpc>
                  <a:spcPts val="6300"/>
                </a:lnSpc>
              </a:pPr>
              <a:r>
                <a:rPr lang="en-US" sz="4200" dirty="0">
                  <a:solidFill>
                    <a:srgbClr val="FFFFFF"/>
                  </a:solidFill>
                  <a:latin typeface="Cooper Hewitt Bold"/>
                </a:rPr>
                <a:t> </a:t>
              </a:r>
            </a:p>
          </p:txBody>
        </p:sp>
      </p:grpSp>
      <p:grpSp>
        <p:nvGrpSpPr>
          <p:cNvPr id="32" name="Group 6">
            <a:extLst>
              <a:ext uri="{FF2B5EF4-FFF2-40B4-BE49-F238E27FC236}">
                <a16:creationId xmlns:a16="http://schemas.microsoft.com/office/drawing/2014/main" id="{B704C036-B6ED-8891-D2ED-84B745895065}"/>
              </a:ext>
            </a:extLst>
          </p:cNvPr>
          <p:cNvGrpSpPr/>
          <p:nvPr/>
        </p:nvGrpSpPr>
        <p:grpSpPr>
          <a:xfrm>
            <a:off x="995359" y="8432973"/>
            <a:ext cx="10482427" cy="1006814"/>
            <a:chOff x="0" y="-333375"/>
            <a:chExt cx="13976570" cy="1911687"/>
          </a:xfrm>
        </p:grpSpPr>
        <p:sp>
          <p:nvSpPr>
            <p:cNvPr id="33" name="TextBox 7">
              <a:extLst>
                <a:ext uri="{FF2B5EF4-FFF2-40B4-BE49-F238E27FC236}">
                  <a16:creationId xmlns:a16="http://schemas.microsoft.com/office/drawing/2014/main" id="{041B0897-D4F0-EE40-94CE-925F5CA7671F}"/>
                </a:ext>
              </a:extLst>
            </p:cNvPr>
            <p:cNvSpPr txBox="1"/>
            <p:nvPr/>
          </p:nvSpPr>
          <p:spPr>
            <a:xfrm>
              <a:off x="0" y="-333375"/>
              <a:ext cx="1857188" cy="1911687"/>
            </a:xfrm>
            <a:prstGeom prst="rect">
              <a:avLst/>
            </a:prstGeom>
          </p:spPr>
          <p:txBody>
            <a:bodyPr lIns="0" tIns="0" rIns="0" bIns="0" rtlCol="0" anchor="t">
              <a:spAutoFit/>
            </a:bodyPr>
            <a:lstStyle/>
            <a:p>
              <a:pPr>
                <a:lnSpc>
                  <a:spcPts val="8400"/>
                </a:lnSpc>
              </a:pPr>
              <a:r>
                <a:rPr lang="en-US" sz="5600" dirty="0">
                  <a:solidFill>
                    <a:srgbClr val="7AFFF5"/>
                  </a:solidFill>
                  <a:latin typeface="Cooper Hewitt Bold"/>
                </a:rPr>
                <a:t>06</a:t>
              </a:r>
            </a:p>
          </p:txBody>
        </p:sp>
        <p:sp>
          <p:nvSpPr>
            <p:cNvPr id="34" name="TextBox 8">
              <a:extLst>
                <a:ext uri="{FF2B5EF4-FFF2-40B4-BE49-F238E27FC236}">
                  <a16:creationId xmlns:a16="http://schemas.microsoft.com/office/drawing/2014/main" id="{4C9361F8-2B36-6D07-66B8-A2083AF65A27}"/>
                </a:ext>
              </a:extLst>
            </p:cNvPr>
            <p:cNvSpPr txBox="1"/>
            <p:nvPr/>
          </p:nvSpPr>
          <p:spPr>
            <a:xfrm>
              <a:off x="1660913" y="-105409"/>
              <a:ext cx="12315657" cy="1433705"/>
            </a:xfrm>
            <a:prstGeom prst="rect">
              <a:avLst/>
            </a:prstGeom>
          </p:spPr>
          <p:txBody>
            <a:bodyPr wrap="square" lIns="0" tIns="0" rIns="0" bIns="0" rtlCol="0" anchor="t">
              <a:spAutoFit/>
            </a:bodyPr>
            <a:lstStyle/>
            <a:p>
              <a:pPr>
                <a:lnSpc>
                  <a:spcPts val="6300"/>
                </a:lnSpc>
              </a:pPr>
              <a:r>
                <a:rPr lang="en-US" sz="4200" dirty="0">
                  <a:solidFill>
                    <a:srgbClr val="FFFFFF"/>
                  </a:solidFill>
                  <a:latin typeface="Cooper Hewitt Bold"/>
                </a:rPr>
                <a:t>CONCLUSION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3" name="TextBox 3"/>
          <p:cNvSpPr txBox="1"/>
          <p:nvPr/>
        </p:nvSpPr>
        <p:spPr>
          <a:xfrm>
            <a:off x="1028700" y="1136820"/>
            <a:ext cx="10764032" cy="1294457"/>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PROBLEM STATEMENT</a:t>
            </a:r>
          </a:p>
        </p:txBody>
      </p:sp>
      <p:sp>
        <p:nvSpPr>
          <p:cNvPr id="20" name="TextBox 19">
            <a:extLst>
              <a:ext uri="{FF2B5EF4-FFF2-40B4-BE49-F238E27FC236}">
                <a16:creationId xmlns:a16="http://schemas.microsoft.com/office/drawing/2014/main" id="{4455A501-6931-BF53-7EDB-49B6FA2B0C5B}"/>
              </a:ext>
            </a:extLst>
          </p:cNvPr>
          <p:cNvSpPr txBox="1"/>
          <p:nvPr/>
        </p:nvSpPr>
        <p:spPr>
          <a:xfrm>
            <a:off x="1040324" y="3695700"/>
            <a:ext cx="14592300" cy="3539430"/>
          </a:xfrm>
          <a:prstGeom prst="rect">
            <a:avLst/>
          </a:prstGeom>
          <a:noFill/>
        </p:spPr>
        <p:txBody>
          <a:bodyPr wrap="square" rtlCol="0">
            <a:spAutoFit/>
          </a:bodyPr>
          <a:lstStyle/>
          <a:p>
            <a:r>
              <a:rPr lang="en-US" sz="3200" dirty="0">
                <a:solidFill>
                  <a:schemeClr val="tx2">
                    <a:lumMod val="20000"/>
                    <a:lumOff val="80000"/>
                  </a:schemeClr>
                </a:solidFill>
              </a:rPr>
              <a:t>This internship project focuses on conducting a comprehensive analysis of airplane crashes and fatalities spanning from 1980 to 2023. The dataset contains crucial information such as crash dates, locations,  operators, flight details, aircraft types, and fatality statistics. The goal is to leverage Power BI for interactive visualizations and in-depth insights to understand patterns, contributing factors, and trends in aviation incidents. The analysis aims to provide stakeholders with valuable information for enhancing aviation safety and mitigating risks.</a:t>
            </a:r>
            <a:endParaRPr lang="en-IN" sz="3200" dirty="0">
              <a:solidFill>
                <a:schemeClr val="tx2">
                  <a:lumMod val="20000"/>
                  <a:lumOff val="8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212454" y="-3086100"/>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11" name="TextBox 3">
            <a:extLst>
              <a:ext uri="{FF2B5EF4-FFF2-40B4-BE49-F238E27FC236}">
                <a16:creationId xmlns:a16="http://schemas.microsoft.com/office/drawing/2014/main" id="{1ED96577-70FB-9218-3F08-AF2BF9C9C5E1}"/>
              </a:ext>
            </a:extLst>
          </p:cNvPr>
          <p:cNvSpPr txBox="1"/>
          <p:nvPr/>
        </p:nvSpPr>
        <p:spPr>
          <a:xfrm>
            <a:off x="1028700" y="1136820"/>
            <a:ext cx="10764032" cy="1294457"/>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PROJECT OBJECTIVES</a:t>
            </a:r>
          </a:p>
        </p:txBody>
      </p:sp>
      <p:sp>
        <p:nvSpPr>
          <p:cNvPr id="12" name="TextBox 11">
            <a:extLst>
              <a:ext uri="{FF2B5EF4-FFF2-40B4-BE49-F238E27FC236}">
                <a16:creationId xmlns:a16="http://schemas.microsoft.com/office/drawing/2014/main" id="{4D517A6A-F75E-A1D0-C6B0-077C12BF8D35}"/>
              </a:ext>
            </a:extLst>
          </p:cNvPr>
          <p:cNvSpPr txBox="1"/>
          <p:nvPr/>
        </p:nvSpPr>
        <p:spPr>
          <a:xfrm>
            <a:off x="1028700" y="3162300"/>
            <a:ext cx="10764032" cy="7725192"/>
          </a:xfrm>
          <a:prstGeom prst="rect">
            <a:avLst/>
          </a:prstGeom>
          <a:noFill/>
        </p:spPr>
        <p:txBody>
          <a:bodyPr wrap="square" rtlCol="0">
            <a:spAutoFit/>
          </a:bodyPr>
          <a:lstStyle/>
          <a:p>
            <a:r>
              <a:rPr lang="en-US" sz="2800" dirty="0">
                <a:solidFill>
                  <a:schemeClr val="tx2">
                    <a:lumMod val="20000"/>
                    <a:lumOff val="80000"/>
                  </a:schemeClr>
                </a:solidFill>
              </a:rPr>
              <a:t>1. Temporal Analysis:</a:t>
            </a:r>
          </a:p>
          <a:p>
            <a:r>
              <a:rPr lang="en-US" sz="2800" dirty="0">
                <a:solidFill>
                  <a:schemeClr val="tx2">
                    <a:lumMod val="20000"/>
                    <a:lumOff val="80000"/>
                  </a:schemeClr>
                </a:solidFill>
              </a:rPr>
              <a:t> - Explore temporal trends in airplane crashes over the years.</a:t>
            </a:r>
          </a:p>
          <a:p>
            <a:r>
              <a:rPr lang="en-US" sz="2800" dirty="0">
                <a:solidFill>
                  <a:schemeClr val="tx2">
                    <a:lumMod val="20000"/>
                    <a:lumOff val="80000"/>
                  </a:schemeClr>
                </a:solidFill>
              </a:rPr>
              <a:t> - Identify patterns in the frequency and severity of incidents.</a:t>
            </a:r>
          </a:p>
          <a:p>
            <a:endParaRPr lang="en-US" sz="2800" dirty="0">
              <a:solidFill>
                <a:schemeClr val="tx2">
                  <a:lumMod val="20000"/>
                  <a:lumOff val="80000"/>
                </a:schemeClr>
              </a:solidFill>
            </a:endParaRPr>
          </a:p>
          <a:p>
            <a:r>
              <a:rPr lang="en-US" sz="2800" dirty="0">
                <a:solidFill>
                  <a:schemeClr val="tx2">
                    <a:lumMod val="20000"/>
                    <a:lumOff val="80000"/>
                  </a:schemeClr>
                </a:solidFill>
              </a:rPr>
              <a:t>2. Geospatial Analysis:</a:t>
            </a:r>
          </a:p>
          <a:p>
            <a:r>
              <a:rPr lang="en-US" sz="2800" dirty="0">
                <a:solidFill>
                  <a:schemeClr val="tx2">
                    <a:lumMod val="20000"/>
                    <a:lumOff val="80000"/>
                  </a:schemeClr>
                </a:solidFill>
              </a:rPr>
              <a:t> - Visualize crash locations on a map to identify hotspots.</a:t>
            </a:r>
          </a:p>
          <a:p>
            <a:r>
              <a:rPr lang="en-US" sz="2800" dirty="0">
                <a:solidFill>
                  <a:schemeClr val="tx2">
                    <a:lumMod val="20000"/>
                    <a:lumOff val="80000"/>
                  </a:schemeClr>
                </a:solidFill>
              </a:rPr>
              <a:t> - </a:t>
            </a:r>
            <a:r>
              <a:rPr lang="en-US" sz="2800" dirty="0" err="1">
                <a:solidFill>
                  <a:schemeClr val="tx2">
                    <a:lumMod val="20000"/>
                    <a:lumOff val="80000"/>
                  </a:schemeClr>
                </a:solidFill>
              </a:rPr>
              <a:t>Analyse</a:t>
            </a:r>
            <a:r>
              <a:rPr lang="en-US" sz="2800" dirty="0">
                <a:solidFill>
                  <a:schemeClr val="tx2">
                    <a:lumMod val="20000"/>
                    <a:lumOff val="80000"/>
                  </a:schemeClr>
                </a:solidFill>
              </a:rPr>
              <a:t> the distribution of incidents across different regions.</a:t>
            </a:r>
          </a:p>
          <a:p>
            <a:endParaRPr lang="en-US" sz="2800" dirty="0">
              <a:solidFill>
                <a:schemeClr val="tx2">
                  <a:lumMod val="20000"/>
                  <a:lumOff val="80000"/>
                </a:schemeClr>
              </a:solidFill>
            </a:endParaRPr>
          </a:p>
          <a:p>
            <a:r>
              <a:rPr lang="en-US" sz="2800" dirty="0">
                <a:solidFill>
                  <a:schemeClr val="tx2">
                    <a:lumMod val="20000"/>
                    <a:lumOff val="80000"/>
                  </a:schemeClr>
                </a:solidFill>
              </a:rPr>
              <a:t>3. Operator Performance:</a:t>
            </a:r>
          </a:p>
          <a:p>
            <a:r>
              <a:rPr lang="en-US" sz="2800" dirty="0">
                <a:solidFill>
                  <a:schemeClr val="tx2">
                    <a:lumMod val="20000"/>
                    <a:lumOff val="80000"/>
                  </a:schemeClr>
                </a:solidFill>
              </a:rPr>
              <a:t> - Evaluate the safety records of different operators and airlines.</a:t>
            </a:r>
          </a:p>
          <a:p>
            <a:r>
              <a:rPr lang="en-US" sz="2800" dirty="0">
                <a:solidFill>
                  <a:schemeClr val="tx2">
                    <a:lumMod val="20000"/>
                    <a:lumOff val="80000"/>
                  </a:schemeClr>
                </a:solidFill>
              </a:rPr>
              <a:t> - Identify operators with higher incident rates.</a:t>
            </a:r>
          </a:p>
          <a:p>
            <a:endParaRPr lang="en-US" sz="2800" dirty="0">
              <a:solidFill>
                <a:schemeClr val="tx2">
                  <a:lumMod val="20000"/>
                  <a:lumOff val="80000"/>
                </a:schemeClr>
              </a:solidFill>
            </a:endParaRPr>
          </a:p>
          <a:p>
            <a:r>
              <a:rPr lang="en-US" sz="2800" dirty="0">
                <a:solidFill>
                  <a:schemeClr val="tx2">
                    <a:lumMod val="20000"/>
                    <a:lumOff val="80000"/>
                  </a:schemeClr>
                </a:solidFill>
              </a:rPr>
              <a:t>4. Aircraft Analysis:</a:t>
            </a:r>
          </a:p>
          <a:p>
            <a:r>
              <a:rPr lang="en-US" sz="2800" dirty="0">
                <a:solidFill>
                  <a:schemeClr val="tx2">
                    <a:lumMod val="20000"/>
                    <a:lumOff val="80000"/>
                  </a:schemeClr>
                </a:solidFill>
              </a:rPr>
              <a:t> - </a:t>
            </a:r>
            <a:r>
              <a:rPr lang="en-US" sz="2800" dirty="0" err="1">
                <a:solidFill>
                  <a:schemeClr val="tx2">
                    <a:lumMod val="20000"/>
                    <a:lumOff val="80000"/>
                  </a:schemeClr>
                </a:solidFill>
              </a:rPr>
              <a:t>Analyse</a:t>
            </a:r>
            <a:r>
              <a:rPr lang="en-US" sz="2800" dirty="0">
                <a:solidFill>
                  <a:schemeClr val="tx2">
                    <a:lumMod val="20000"/>
                    <a:lumOff val="80000"/>
                  </a:schemeClr>
                </a:solidFill>
              </a:rPr>
              <a:t> the involvement of specific aircraft types in incidents.</a:t>
            </a:r>
          </a:p>
          <a:p>
            <a:r>
              <a:rPr lang="en-US" sz="2800" dirty="0">
                <a:solidFill>
                  <a:schemeClr val="tx2">
                    <a:lumMod val="20000"/>
                    <a:lumOff val="80000"/>
                  </a:schemeClr>
                </a:solidFill>
              </a:rPr>
              <a:t> - Examine the relationship between aircraft registration and crash occurrences.</a:t>
            </a:r>
          </a:p>
          <a:p>
            <a:endParaRPr lang="en-US" sz="2400" dirty="0">
              <a:solidFill>
                <a:schemeClr val="tx2">
                  <a:lumMod val="20000"/>
                  <a:lumOff val="80000"/>
                </a:schemeClr>
              </a:solidFill>
            </a:endParaRPr>
          </a:p>
          <a:p>
            <a:endParaRPr lang="en-IN" sz="2400" dirty="0">
              <a:solidFill>
                <a:schemeClr val="tx2">
                  <a:lumMod val="20000"/>
                  <a:lumOff val="80000"/>
                </a:schemeClr>
              </a:solidFill>
            </a:endParaRPr>
          </a:p>
        </p:txBody>
      </p:sp>
      <p:sp>
        <p:nvSpPr>
          <p:cNvPr id="13" name="TextBox 12">
            <a:extLst>
              <a:ext uri="{FF2B5EF4-FFF2-40B4-BE49-F238E27FC236}">
                <a16:creationId xmlns:a16="http://schemas.microsoft.com/office/drawing/2014/main" id="{2737EC2D-7FA3-9B44-9960-299A1E70883E}"/>
              </a:ext>
            </a:extLst>
          </p:cNvPr>
          <p:cNvSpPr txBox="1"/>
          <p:nvPr/>
        </p:nvSpPr>
        <p:spPr>
          <a:xfrm>
            <a:off x="10515600" y="3390900"/>
            <a:ext cx="6934200" cy="4401205"/>
          </a:xfrm>
          <a:prstGeom prst="rect">
            <a:avLst/>
          </a:prstGeom>
          <a:noFill/>
        </p:spPr>
        <p:txBody>
          <a:bodyPr wrap="square" rtlCol="0">
            <a:spAutoFit/>
          </a:bodyPr>
          <a:lstStyle/>
          <a:p>
            <a:r>
              <a:rPr lang="en-US" sz="2800" dirty="0">
                <a:solidFill>
                  <a:schemeClr val="tx2">
                    <a:lumMod val="20000"/>
                    <a:lumOff val="80000"/>
                  </a:schemeClr>
                </a:solidFill>
              </a:rPr>
              <a:t>5. Fatality Trends:</a:t>
            </a:r>
          </a:p>
          <a:p>
            <a:r>
              <a:rPr lang="en-US" sz="2800" dirty="0">
                <a:solidFill>
                  <a:schemeClr val="tx2">
                    <a:lumMod val="20000"/>
                    <a:lumOff val="80000"/>
                  </a:schemeClr>
                </a:solidFill>
              </a:rPr>
              <a:t> - Explore trends in passenger and crew fatalities.</a:t>
            </a:r>
          </a:p>
          <a:p>
            <a:r>
              <a:rPr lang="en-US" sz="2800" dirty="0">
                <a:solidFill>
                  <a:schemeClr val="tx2">
                    <a:lumMod val="20000"/>
                    <a:lumOff val="80000"/>
                  </a:schemeClr>
                </a:solidFill>
              </a:rPr>
              <a:t> - Investigate factors contributing to fatalities.</a:t>
            </a:r>
          </a:p>
          <a:p>
            <a:endParaRPr lang="en-US" sz="2800" dirty="0">
              <a:solidFill>
                <a:schemeClr val="tx2">
                  <a:lumMod val="20000"/>
                  <a:lumOff val="80000"/>
                </a:schemeClr>
              </a:solidFill>
            </a:endParaRPr>
          </a:p>
          <a:p>
            <a:r>
              <a:rPr lang="en-US" sz="2800" dirty="0">
                <a:solidFill>
                  <a:schemeClr val="tx2">
                    <a:lumMod val="20000"/>
                    <a:lumOff val="80000"/>
                  </a:schemeClr>
                </a:solidFill>
              </a:rPr>
              <a:t>6. Route Analysis:</a:t>
            </a:r>
          </a:p>
          <a:p>
            <a:r>
              <a:rPr lang="en-US" sz="2800" dirty="0">
                <a:solidFill>
                  <a:schemeClr val="tx2">
                    <a:lumMod val="20000"/>
                    <a:lumOff val="80000"/>
                  </a:schemeClr>
                </a:solidFill>
              </a:rPr>
              <a:t> - </a:t>
            </a:r>
            <a:r>
              <a:rPr lang="en-US" sz="2800" dirty="0" err="1">
                <a:solidFill>
                  <a:schemeClr val="tx2">
                    <a:lumMod val="20000"/>
                    <a:lumOff val="80000"/>
                  </a:schemeClr>
                </a:solidFill>
              </a:rPr>
              <a:t>Analyse</a:t>
            </a:r>
            <a:r>
              <a:rPr lang="en-US" sz="2800" dirty="0">
                <a:solidFill>
                  <a:schemeClr val="tx2">
                    <a:lumMod val="20000"/>
                    <a:lumOff val="80000"/>
                  </a:schemeClr>
                </a:solidFill>
              </a:rPr>
              <a:t> incident patterns on specific flight routes.</a:t>
            </a:r>
          </a:p>
          <a:p>
            <a:r>
              <a:rPr lang="en-US" sz="2800" dirty="0">
                <a:solidFill>
                  <a:schemeClr val="tx2">
                    <a:lumMod val="20000"/>
                    <a:lumOff val="80000"/>
                  </a:schemeClr>
                </a:solidFill>
              </a:rPr>
              <a:t> - Identify routes with a higher likelihood of incidents</a:t>
            </a:r>
            <a:r>
              <a:rPr lang="en-US" sz="2400" dirty="0">
                <a:solidFill>
                  <a:schemeClr val="tx2">
                    <a:lumMod val="20000"/>
                    <a:lumOff val="80000"/>
                  </a:schemeClr>
                </a:solidFill>
              </a:rPr>
              <a:t>.</a:t>
            </a:r>
            <a:endParaRPr lang="en-IN" sz="2400" dirty="0">
              <a:solidFill>
                <a:schemeClr val="tx2">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0" y="-3333340"/>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3801668" y="567238"/>
            <a:ext cx="5466568" cy="295275"/>
          </a:xfrm>
          <a:prstGeom prst="rect">
            <a:avLst/>
          </a:prstGeom>
        </p:spPr>
        <p:txBody>
          <a:bodyPr lIns="0" tIns="0" rIns="0" bIns="0" rtlCol="0" anchor="t">
            <a:spAutoFit/>
          </a:bodyPr>
          <a:lstStyle/>
          <a:p>
            <a:pPr algn="ctr">
              <a:lnSpc>
                <a:spcPts val="1919"/>
              </a:lnSpc>
            </a:pPr>
            <a:r>
              <a:rPr lang="en-US" sz="1599" spc="145">
                <a:solidFill>
                  <a:srgbClr val="2600B1"/>
                </a:solidFill>
                <a:latin typeface="Cooper Hewitt"/>
              </a:rPr>
              <a:t>CANVA CORPORATION</a:t>
            </a:r>
          </a:p>
        </p:txBody>
      </p:sp>
      <p:sp>
        <p:nvSpPr>
          <p:cNvPr id="14" name="TextBox 3">
            <a:extLst>
              <a:ext uri="{FF2B5EF4-FFF2-40B4-BE49-F238E27FC236}">
                <a16:creationId xmlns:a16="http://schemas.microsoft.com/office/drawing/2014/main" id="{8645FCA7-70B9-24F6-2E5E-00B3A3880941}"/>
              </a:ext>
            </a:extLst>
          </p:cNvPr>
          <p:cNvSpPr txBox="1"/>
          <p:nvPr/>
        </p:nvSpPr>
        <p:spPr>
          <a:xfrm>
            <a:off x="762000" y="601463"/>
            <a:ext cx="10764032" cy="1294457"/>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DATASET DESCRIPTION</a:t>
            </a:r>
          </a:p>
        </p:txBody>
      </p:sp>
      <p:sp>
        <p:nvSpPr>
          <p:cNvPr id="16" name="TextBox 15">
            <a:extLst>
              <a:ext uri="{FF2B5EF4-FFF2-40B4-BE49-F238E27FC236}">
                <a16:creationId xmlns:a16="http://schemas.microsoft.com/office/drawing/2014/main" id="{F9B57923-BFE4-DDA5-869D-F9CA3F033C3C}"/>
              </a:ext>
            </a:extLst>
          </p:cNvPr>
          <p:cNvSpPr txBox="1"/>
          <p:nvPr/>
        </p:nvSpPr>
        <p:spPr>
          <a:xfrm>
            <a:off x="1676400" y="2552700"/>
            <a:ext cx="12125268" cy="7417415"/>
          </a:xfrm>
          <a:prstGeom prst="rect">
            <a:avLst/>
          </a:prstGeom>
          <a:noFill/>
        </p:spPr>
        <p:txBody>
          <a:bodyPr wrap="square">
            <a:spAutoFit/>
          </a:bodyPr>
          <a:lstStyle/>
          <a:p>
            <a:r>
              <a:rPr lang="en-IN" sz="2800" dirty="0">
                <a:solidFill>
                  <a:schemeClr val="tx2">
                    <a:lumMod val="20000"/>
                    <a:lumOff val="80000"/>
                  </a:schemeClr>
                </a:solidFill>
              </a:rPr>
              <a:t>1. Date: Date of the airplane crash.</a:t>
            </a:r>
          </a:p>
          <a:p>
            <a:r>
              <a:rPr lang="en-IN" sz="2800" dirty="0">
                <a:solidFill>
                  <a:schemeClr val="tx2">
                    <a:lumMod val="20000"/>
                    <a:lumOff val="80000"/>
                  </a:schemeClr>
                </a:solidFill>
              </a:rPr>
              <a:t>2. Time: Time of the airplane crash.</a:t>
            </a:r>
          </a:p>
          <a:p>
            <a:r>
              <a:rPr lang="en-IN" sz="2800" dirty="0">
                <a:solidFill>
                  <a:schemeClr val="tx2">
                    <a:lumMod val="20000"/>
                    <a:lumOff val="80000"/>
                  </a:schemeClr>
                </a:solidFill>
              </a:rPr>
              <a:t>3. Location: Location where the airplane crash occurred.</a:t>
            </a:r>
          </a:p>
          <a:p>
            <a:r>
              <a:rPr lang="en-IN" sz="2800" dirty="0">
                <a:solidFill>
                  <a:schemeClr val="tx2">
                    <a:lumMod val="20000"/>
                    <a:lumOff val="80000"/>
                  </a:schemeClr>
                </a:solidFill>
              </a:rPr>
              <a:t>4. Operator: Operator or airline involved in the incident.</a:t>
            </a:r>
          </a:p>
          <a:p>
            <a:r>
              <a:rPr lang="en-IN" sz="2800" dirty="0">
                <a:solidFill>
                  <a:schemeClr val="tx2">
                    <a:lumMod val="20000"/>
                    <a:lumOff val="80000"/>
                  </a:schemeClr>
                </a:solidFill>
              </a:rPr>
              <a:t>5. Flight #: Flight number associated with the incident.</a:t>
            </a:r>
          </a:p>
          <a:p>
            <a:r>
              <a:rPr lang="en-IN" sz="2800" dirty="0">
                <a:solidFill>
                  <a:schemeClr val="tx2">
                    <a:lumMod val="20000"/>
                    <a:lumOff val="80000"/>
                  </a:schemeClr>
                </a:solidFill>
              </a:rPr>
              <a:t>6. Route: Planned route of the flight.</a:t>
            </a:r>
          </a:p>
          <a:p>
            <a:r>
              <a:rPr lang="en-IN" sz="2800" dirty="0">
                <a:solidFill>
                  <a:schemeClr val="tx2">
                    <a:lumMod val="20000"/>
                    <a:lumOff val="80000"/>
                  </a:schemeClr>
                </a:solidFill>
              </a:rPr>
              <a:t>7. AC Type: Aircraft type involved in the crash.</a:t>
            </a:r>
          </a:p>
          <a:p>
            <a:r>
              <a:rPr lang="en-IN" sz="2800" dirty="0">
                <a:solidFill>
                  <a:schemeClr val="tx2">
                    <a:lumMod val="20000"/>
                    <a:lumOff val="80000"/>
                  </a:schemeClr>
                </a:solidFill>
              </a:rPr>
              <a:t>8. Registration: Registration details of the aircraft.</a:t>
            </a:r>
          </a:p>
          <a:p>
            <a:r>
              <a:rPr lang="en-IN" sz="2800" dirty="0">
                <a:solidFill>
                  <a:schemeClr val="tx2">
                    <a:lumMod val="20000"/>
                    <a:lumOff val="80000"/>
                  </a:schemeClr>
                </a:solidFill>
              </a:rPr>
              <a:t>9. </a:t>
            </a:r>
            <a:r>
              <a:rPr lang="en-IN" sz="2800" dirty="0" err="1">
                <a:solidFill>
                  <a:schemeClr val="tx2">
                    <a:lumMod val="20000"/>
                    <a:lumOff val="80000"/>
                  </a:schemeClr>
                </a:solidFill>
              </a:rPr>
              <a:t>cn</a:t>
            </a:r>
            <a:r>
              <a:rPr lang="en-IN" sz="2800" dirty="0">
                <a:solidFill>
                  <a:schemeClr val="tx2">
                    <a:lumMod val="20000"/>
                    <a:lumOff val="80000"/>
                  </a:schemeClr>
                </a:solidFill>
              </a:rPr>
              <a:t>/ln: Construction or serial number of the aircraft.</a:t>
            </a:r>
          </a:p>
          <a:p>
            <a:r>
              <a:rPr lang="en-IN" sz="2800" dirty="0">
                <a:solidFill>
                  <a:schemeClr val="tx2">
                    <a:lumMod val="20000"/>
                    <a:lumOff val="80000"/>
                  </a:schemeClr>
                </a:solidFill>
              </a:rPr>
              <a:t>10. Aboard: Total number of individuals aboard the aircraft.</a:t>
            </a:r>
          </a:p>
          <a:p>
            <a:r>
              <a:rPr lang="en-IN" sz="2800" dirty="0">
                <a:solidFill>
                  <a:schemeClr val="tx2">
                    <a:lumMod val="20000"/>
                    <a:lumOff val="80000"/>
                  </a:schemeClr>
                </a:solidFill>
              </a:rPr>
              <a:t>11. Aboard Passengers: Number of passengers aboard the aircraft.</a:t>
            </a:r>
          </a:p>
          <a:p>
            <a:r>
              <a:rPr lang="en-IN" sz="2800" dirty="0">
                <a:solidFill>
                  <a:schemeClr val="tx2">
                    <a:lumMod val="20000"/>
                    <a:lumOff val="80000"/>
                  </a:schemeClr>
                </a:solidFill>
              </a:rPr>
              <a:t>12. Aboard Crew: Number of crew members aboard the aircraft.</a:t>
            </a:r>
          </a:p>
          <a:p>
            <a:r>
              <a:rPr lang="en-IN" sz="2800" dirty="0">
                <a:solidFill>
                  <a:schemeClr val="tx2">
                    <a:lumMod val="20000"/>
                    <a:lumOff val="80000"/>
                  </a:schemeClr>
                </a:solidFill>
              </a:rPr>
              <a:t>13. Fatalities: Total fatalities in the incident.</a:t>
            </a:r>
          </a:p>
          <a:p>
            <a:r>
              <a:rPr lang="en-IN" sz="2800" dirty="0">
                <a:solidFill>
                  <a:schemeClr val="tx2">
                    <a:lumMod val="20000"/>
                    <a:lumOff val="80000"/>
                  </a:schemeClr>
                </a:solidFill>
              </a:rPr>
              <a:t>14. Fatalities Passengers: Number of passenger fatalities.</a:t>
            </a:r>
          </a:p>
          <a:p>
            <a:r>
              <a:rPr lang="en-IN" sz="2800" dirty="0">
                <a:solidFill>
                  <a:schemeClr val="tx2">
                    <a:lumMod val="20000"/>
                    <a:lumOff val="80000"/>
                  </a:schemeClr>
                </a:solidFill>
              </a:rPr>
              <a:t>15. Fatalities Crew: Number of crew member fatalities.</a:t>
            </a:r>
          </a:p>
          <a:p>
            <a:r>
              <a:rPr lang="en-IN" sz="2800" dirty="0">
                <a:solidFill>
                  <a:schemeClr val="tx2">
                    <a:lumMod val="20000"/>
                    <a:lumOff val="80000"/>
                  </a:schemeClr>
                </a:solidFill>
              </a:rPr>
              <a:t>16. Ground: Casualties on the ground, if any.</a:t>
            </a:r>
          </a:p>
          <a:p>
            <a:r>
              <a:rPr lang="en-IN" sz="2800" dirty="0">
                <a:solidFill>
                  <a:schemeClr val="tx2">
                    <a:lumMod val="20000"/>
                    <a:lumOff val="80000"/>
                  </a:schemeClr>
                </a:solidFill>
              </a:rPr>
              <a:t>17. Summary: Brief summary or description of the incident.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3918" y="-3314700"/>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TextBox 8"/>
          <p:cNvSpPr txBox="1"/>
          <p:nvPr/>
        </p:nvSpPr>
        <p:spPr>
          <a:xfrm rot="-5400000">
            <a:off x="14961642" y="5195390"/>
            <a:ext cx="5466568" cy="504825"/>
          </a:xfrm>
          <a:prstGeom prst="rect">
            <a:avLst/>
          </a:prstGeom>
        </p:spPr>
        <p:txBody>
          <a:bodyPr lIns="0" tIns="0" rIns="0" bIns="0" rtlCol="0" anchor="t">
            <a:spAutoFit/>
          </a:bodyPr>
          <a:lstStyle/>
          <a:p>
            <a:pPr algn="ctr">
              <a:lnSpc>
                <a:spcPts val="3359"/>
              </a:lnSpc>
            </a:pPr>
            <a:r>
              <a:rPr lang="en-US" sz="2799" spc="254">
                <a:solidFill>
                  <a:srgbClr val="2600B1"/>
                </a:solidFill>
                <a:latin typeface="Cooper Hewitt"/>
              </a:rPr>
              <a:t>SECTION 01</a:t>
            </a:r>
          </a:p>
        </p:txBody>
      </p:sp>
      <p:sp>
        <p:nvSpPr>
          <p:cNvPr id="9" name="TextBox 3">
            <a:extLst>
              <a:ext uri="{FF2B5EF4-FFF2-40B4-BE49-F238E27FC236}">
                <a16:creationId xmlns:a16="http://schemas.microsoft.com/office/drawing/2014/main" id="{A7283120-C2E7-FF07-4545-F88223D87BC8}"/>
              </a:ext>
            </a:extLst>
          </p:cNvPr>
          <p:cNvSpPr txBox="1"/>
          <p:nvPr/>
        </p:nvSpPr>
        <p:spPr>
          <a:xfrm>
            <a:off x="1066800" y="571500"/>
            <a:ext cx="10764032" cy="1294457"/>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DATA CLEANING</a:t>
            </a:r>
          </a:p>
        </p:txBody>
      </p:sp>
      <p:sp>
        <p:nvSpPr>
          <p:cNvPr id="10" name="TextBox 9">
            <a:extLst>
              <a:ext uri="{FF2B5EF4-FFF2-40B4-BE49-F238E27FC236}">
                <a16:creationId xmlns:a16="http://schemas.microsoft.com/office/drawing/2014/main" id="{CABC62A7-B729-DBC8-2537-27722801708B}"/>
              </a:ext>
            </a:extLst>
          </p:cNvPr>
          <p:cNvSpPr txBox="1"/>
          <p:nvPr/>
        </p:nvSpPr>
        <p:spPr>
          <a:xfrm>
            <a:off x="838200" y="2714518"/>
            <a:ext cx="14592300"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2">
                    <a:lumMod val="20000"/>
                    <a:lumOff val="80000"/>
                  </a:schemeClr>
                </a:solidFill>
              </a:rPr>
              <a:t>The data cleaning process involved addressing missing values, standardizing formats, and ensuring data accuracy and consistency. </a:t>
            </a:r>
          </a:p>
          <a:p>
            <a:pPr marL="457200" indent="-457200">
              <a:buFont typeface="Arial" panose="020B0604020202020204" pitchFamily="34" charset="0"/>
              <a:buChar char="•"/>
            </a:pPr>
            <a:r>
              <a:rPr lang="en-US" sz="3200" dirty="0">
                <a:solidFill>
                  <a:schemeClr val="tx2">
                    <a:lumMod val="20000"/>
                    <a:lumOff val="80000"/>
                  </a:schemeClr>
                </a:solidFill>
              </a:rPr>
              <a:t>First step represents the dataset loaded into </a:t>
            </a:r>
            <a:r>
              <a:rPr lang="en-US" sz="3200" dirty="0" err="1">
                <a:solidFill>
                  <a:schemeClr val="tx2">
                    <a:lumMod val="20000"/>
                    <a:lumOff val="80000"/>
                  </a:schemeClr>
                </a:solidFill>
              </a:rPr>
              <a:t>PowerBI</a:t>
            </a:r>
            <a:r>
              <a:rPr lang="en-US" sz="3200" dirty="0">
                <a:solidFill>
                  <a:schemeClr val="tx2">
                    <a:lumMod val="20000"/>
                    <a:lumOff val="80000"/>
                  </a:schemeClr>
                </a:solidFill>
              </a:rPr>
              <a:t>.</a:t>
            </a:r>
          </a:p>
          <a:p>
            <a:pPr marL="457200" indent="-457200">
              <a:buFont typeface="Arial" panose="020B0604020202020204" pitchFamily="34" charset="0"/>
              <a:buChar char="•"/>
            </a:pPr>
            <a:r>
              <a:rPr lang="en-US" sz="3200" dirty="0">
                <a:solidFill>
                  <a:schemeClr val="tx2">
                    <a:lumMod val="20000"/>
                    <a:lumOff val="80000"/>
                  </a:schemeClr>
                </a:solidFill>
              </a:rPr>
              <a:t>Changed the data types of the columns and splits the Location by delimiter (Place, country). </a:t>
            </a:r>
          </a:p>
          <a:p>
            <a:pPr marL="457200" indent="-457200">
              <a:buFont typeface="Arial" panose="020B0604020202020204" pitchFamily="34" charset="0"/>
              <a:buChar char="•"/>
            </a:pPr>
            <a:r>
              <a:rPr lang="en-US" sz="3200" dirty="0">
                <a:solidFill>
                  <a:schemeClr val="tx2">
                    <a:lumMod val="20000"/>
                    <a:lumOff val="80000"/>
                  </a:schemeClr>
                </a:solidFill>
              </a:rPr>
              <a:t>Removed unwanted columns from the dataset.</a:t>
            </a:r>
          </a:p>
          <a:p>
            <a:pPr marL="457200" indent="-457200">
              <a:buFont typeface="Arial" panose="020B0604020202020204" pitchFamily="34" charset="0"/>
              <a:buChar char="•"/>
            </a:pPr>
            <a:r>
              <a:rPr lang="en-US" sz="3200" dirty="0">
                <a:solidFill>
                  <a:schemeClr val="tx2">
                    <a:lumMod val="20000"/>
                    <a:lumOff val="80000"/>
                  </a:schemeClr>
                </a:solidFill>
              </a:rPr>
              <a:t>Replaced specific values in the dataset with other values, often used for cleaning or standardizing data.</a:t>
            </a:r>
          </a:p>
          <a:p>
            <a:pPr marL="457200" indent="-457200">
              <a:buFont typeface="Arial" panose="020B0604020202020204" pitchFamily="34" charset="0"/>
              <a:buChar char="•"/>
            </a:pPr>
            <a:r>
              <a:rPr lang="en-US" sz="3200" dirty="0">
                <a:solidFill>
                  <a:schemeClr val="tx2">
                    <a:lumMod val="20000"/>
                    <a:lumOff val="80000"/>
                  </a:schemeClr>
                </a:solidFill>
              </a:rPr>
              <a:t>Renamed columns in the dataset to make them more descriptive or easier to understand.</a:t>
            </a:r>
          </a:p>
          <a:p>
            <a:pPr marL="457200" indent="-457200">
              <a:buFont typeface="Arial" panose="020B0604020202020204" pitchFamily="34" charset="0"/>
              <a:buChar char="•"/>
            </a:pPr>
            <a:r>
              <a:rPr lang="en-US" sz="3200" dirty="0">
                <a:solidFill>
                  <a:schemeClr val="tx2">
                    <a:lumMod val="20000"/>
                    <a:lumOff val="80000"/>
                  </a:schemeClr>
                </a:solidFill>
              </a:rPr>
              <a:t>Overall, the data cleaning and transformation ensure that the dataset is well - prepared for accurate analysis and informed decision-making in flight safety.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6" name="TextBox 6"/>
          <p:cNvSpPr txBox="1"/>
          <p:nvPr/>
        </p:nvSpPr>
        <p:spPr>
          <a:xfrm>
            <a:off x="13801668" y="567238"/>
            <a:ext cx="5466568" cy="295275"/>
          </a:xfrm>
          <a:prstGeom prst="rect">
            <a:avLst/>
          </a:prstGeom>
        </p:spPr>
        <p:txBody>
          <a:bodyPr lIns="0" tIns="0" rIns="0" bIns="0" rtlCol="0" anchor="t">
            <a:spAutoFit/>
          </a:bodyPr>
          <a:lstStyle/>
          <a:p>
            <a:pPr algn="ctr">
              <a:lnSpc>
                <a:spcPts val="1919"/>
              </a:lnSpc>
            </a:pPr>
            <a:r>
              <a:rPr lang="en-US" sz="1599" spc="145">
                <a:solidFill>
                  <a:srgbClr val="2600B1"/>
                </a:solidFill>
                <a:latin typeface="Cooper Hewitt"/>
              </a:rPr>
              <a:t>CANVA CORPORATION</a:t>
            </a:r>
          </a:p>
        </p:txBody>
      </p:sp>
      <p:sp>
        <p:nvSpPr>
          <p:cNvPr id="7" name="TextBox 7"/>
          <p:cNvSpPr txBox="1"/>
          <p:nvPr/>
        </p:nvSpPr>
        <p:spPr>
          <a:xfrm>
            <a:off x="685800" y="215284"/>
            <a:ext cx="7674477" cy="1294457"/>
          </a:xfrm>
          <a:prstGeom prst="rect">
            <a:avLst/>
          </a:prstGeom>
        </p:spPr>
        <p:txBody>
          <a:bodyPr lIns="0" tIns="0" rIns="0" bIns="0" rtlCol="0" anchor="t">
            <a:spAutoFit/>
          </a:bodyPr>
          <a:lstStyle/>
          <a:p>
            <a:pPr>
              <a:lnSpc>
                <a:spcPts val="10800"/>
              </a:lnSpc>
            </a:pPr>
            <a:r>
              <a:rPr lang="en-US" sz="6600" dirty="0">
                <a:solidFill>
                  <a:srgbClr val="7AFFF5"/>
                </a:solidFill>
                <a:latin typeface="Cooper Hewitt Bold"/>
              </a:rPr>
              <a:t>DASHBOARD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3" name="Add-in 22">
                <a:extLst>
                  <a:ext uri="{FF2B5EF4-FFF2-40B4-BE49-F238E27FC236}">
                    <a16:creationId xmlns:a16="http://schemas.microsoft.com/office/drawing/2014/main" id="{A97A366F-D00D-A3B7-449C-E71F6360CDD3}"/>
                  </a:ext>
                </a:extLst>
              </p:cNvPr>
              <p:cNvGraphicFramePr>
                <a:graphicFrameLocks noGrp="1"/>
              </p:cNvGraphicFramePr>
              <p:nvPr>
                <p:extLst>
                  <p:ext uri="{D42A27DB-BD31-4B8C-83A1-F6EECF244321}">
                    <p14:modId xmlns:p14="http://schemas.microsoft.com/office/powerpoint/2010/main" val="1394667633"/>
                  </p:ext>
                </p:extLst>
              </p:nvPr>
            </p:nvGraphicFramePr>
            <p:xfrm>
              <a:off x="1676400" y="1850757"/>
              <a:ext cx="15392400" cy="824574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3" name="Add-in 22">
                <a:extLst>
                  <a:ext uri="{FF2B5EF4-FFF2-40B4-BE49-F238E27FC236}">
                    <a16:creationId xmlns:a16="http://schemas.microsoft.com/office/drawing/2014/main" id="{A97A366F-D00D-A3B7-449C-E71F6360CDD3}"/>
                  </a:ext>
                </a:extLst>
              </p:cNvPr>
              <p:cNvPicPr>
                <a:picLocks noGrp="1" noRot="1" noChangeAspect="1" noMove="1" noResize="1" noEditPoints="1" noAdjustHandles="1" noChangeArrowheads="1" noChangeShapeType="1"/>
              </p:cNvPicPr>
              <p:nvPr/>
            </p:nvPicPr>
            <p:blipFill>
              <a:blip r:embed="rId4"/>
              <a:stretch>
                <a:fillRect/>
              </a:stretch>
            </p:blipFill>
            <p:spPr>
              <a:xfrm>
                <a:off x="1676400" y="1850757"/>
                <a:ext cx="15392400" cy="8245743"/>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flipH="1">
            <a:off x="-3918" y="-3276938"/>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609600" y="495300"/>
            <a:ext cx="8003073" cy="1294457"/>
          </a:xfrm>
          <a:prstGeom prst="rect">
            <a:avLst/>
          </a:prstGeom>
        </p:spPr>
        <p:txBody>
          <a:bodyPr lIns="0" tIns="0" rIns="0" bIns="0" rtlCol="0" anchor="t">
            <a:spAutoFit/>
          </a:bodyPr>
          <a:lstStyle/>
          <a:p>
            <a:pPr>
              <a:lnSpc>
                <a:spcPts val="10800"/>
              </a:lnSpc>
            </a:pPr>
            <a:r>
              <a:rPr lang="en-US" sz="7200" dirty="0">
                <a:solidFill>
                  <a:srgbClr val="7AFFF5"/>
                </a:solidFill>
                <a:latin typeface="Cooper Hewitt Bold"/>
              </a:rPr>
              <a:t>CONCLUSION</a:t>
            </a:r>
          </a:p>
        </p:txBody>
      </p:sp>
      <p:sp>
        <p:nvSpPr>
          <p:cNvPr id="19" name="Freeform 2">
            <a:extLst>
              <a:ext uri="{FF2B5EF4-FFF2-40B4-BE49-F238E27FC236}">
                <a16:creationId xmlns:a16="http://schemas.microsoft.com/office/drawing/2014/main" id="{1AAF5878-BF28-754D-5128-A52D6594819E}"/>
              </a:ext>
            </a:extLst>
          </p:cNvPr>
          <p:cNvSpPr/>
          <p:nvPr/>
        </p:nvSpPr>
        <p:spPr>
          <a:xfrm flipH="1">
            <a:off x="-3918" y="-3352462"/>
            <a:ext cx="18291918" cy="21682230"/>
          </a:xfrm>
          <a:custGeom>
            <a:avLst/>
            <a:gdLst/>
            <a:ahLst/>
            <a:cxnLst/>
            <a:rect l="l" t="t" r="r" b="b"/>
            <a:pathLst>
              <a:path w="18291918" h="21682230">
                <a:moveTo>
                  <a:pt x="18291918" y="0"/>
                </a:moveTo>
                <a:lnTo>
                  <a:pt x="0" y="0"/>
                </a:lnTo>
                <a:lnTo>
                  <a:pt x="0" y="21682230"/>
                </a:lnTo>
                <a:lnTo>
                  <a:pt x="18291918" y="21682230"/>
                </a:lnTo>
                <a:lnTo>
                  <a:pt x="18291918"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20" name="TextBox 19">
            <a:extLst>
              <a:ext uri="{FF2B5EF4-FFF2-40B4-BE49-F238E27FC236}">
                <a16:creationId xmlns:a16="http://schemas.microsoft.com/office/drawing/2014/main" id="{999BA25E-A6A6-CC51-B4B9-BA218726D43A}"/>
              </a:ext>
            </a:extLst>
          </p:cNvPr>
          <p:cNvSpPr txBox="1"/>
          <p:nvPr/>
        </p:nvSpPr>
        <p:spPr>
          <a:xfrm>
            <a:off x="578603" y="2019300"/>
            <a:ext cx="16840200" cy="797141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2">
                    <a:lumMod val="20000"/>
                    <a:lumOff val="80000"/>
                  </a:schemeClr>
                </a:solidFill>
              </a:rPr>
              <a:t>Patterns in airplane crashes vary over time, with some periods experiencing more frequent and severe incidents, possibly due to technology advancements, aviation rule changes, and global events.</a:t>
            </a:r>
          </a:p>
          <a:p>
            <a:pPr marL="457200" indent="-457200">
              <a:buFont typeface="Arial" panose="020B0604020202020204" pitchFamily="34" charset="0"/>
              <a:buChar char="•"/>
            </a:pPr>
            <a:r>
              <a:rPr lang="en-US" sz="3200" dirty="0">
                <a:solidFill>
                  <a:schemeClr val="tx2">
                    <a:lumMod val="20000"/>
                    <a:lumOff val="80000"/>
                  </a:schemeClr>
                </a:solidFill>
              </a:rPr>
              <a:t>Safety records varied among operators and airlines, with some having higher incident rates, which indicating a need for improved safety measures and protocols.</a:t>
            </a:r>
          </a:p>
          <a:p>
            <a:pPr marL="457200" indent="-457200">
              <a:buFont typeface="Arial" panose="020B0604020202020204" pitchFamily="34" charset="0"/>
              <a:buChar char="•"/>
            </a:pPr>
            <a:r>
              <a:rPr lang="en-US" sz="3200" dirty="0">
                <a:solidFill>
                  <a:schemeClr val="tx2">
                    <a:lumMod val="20000"/>
                    <a:lumOff val="80000"/>
                  </a:schemeClr>
                </a:solidFill>
              </a:rPr>
              <a:t>Certain geographical regions emerged as hotspots for incidents, enabling stakeholders to focus their attention on regions with higher incident rates and prioritize safety measures and allocate resources effectively.</a:t>
            </a:r>
          </a:p>
          <a:p>
            <a:pPr marL="457200" indent="-457200">
              <a:buFont typeface="Arial" panose="020B0604020202020204" pitchFamily="34" charset="0"/>
              <a:buChar char="•"/>
            </a:pPr>
            <a:r>
              <a:rPr lang="en-US" sz="3200" dirty="0">
                <a:solidFill>
                  <a:schemeClr val="tx2">
                    <a:lumMod val="20000"/>
                    <a:lumOff val="80000"/>
                  </a:schemeClr>
                </a:solidFill>
              </a:rPr>
              <a:t>Specific types of aircraft were more frequently involved in incidents, suggesting stakeholders can implement targeted maintenance schedules and improve overall safety performance.</a:t>
            </a:r>
          </a:p>
          <a:p>
            <a:pPr marL="457200" indent="-457200">
              <a:buFont typeface="Arial" panose="020B0604020202020204" pitchFamily="34" charset="0"/>
              <a:buChar char="•"/>
            </a:pPr>
            <a:r>
              <a:rPr lang="en-US" sz="3200" dirty="0">
                <a:solidFill>
                  <a:schemeClr val="tx2">
                    <a:lumMod val="20000"/>
                    <a:lumOff val="80000"/>
                  </a:schemeClr>
                </a:solidFill>
              </a:rPr>
              <a:t>Certain flight routes shows a higher likelihood of incidents. This could be factors such as route complexity, weather conditions, and air traffic.</a:t>
            </a:r>
          </a:p>
          <a:p>
            <a:pPr marL="457200" indent="-457200">
              <a:buFont typeface="Arial" panose="020B0604020202020204" pitchFamily="34" charset="0"/>
              <a:buChar char="•"/>
            </a:pPr>
            <a:r>
              <a:rPr lang="en-US" sz="3200" dirty="0">
                <a:solidFill>
                  <a:schemeClr val="tx2">
                    <a:lumMod val="20000"/>
                    <a:lumOff val="80000"/>
                  </a:schemeClr>
                </a:solidFill>
              </a:rPr>
              <a:t>Trends in Passenger and crew fatalities varied over the years, showing how aviation safety can change.</a:t>
            </a:r>
          </a:p>
          <a:p>
            <a:pPr marL="457200" indent="-457200">
              <a:buFont typeface="Arial" panose="020B0604020202020204" pitchFamily="34" charset="0"/>
              <a:buChar char="•"/>
            </a:pPr>
            <a:r>
              <a:rPr lang="en-US" sz="3200" dirty="0">
                <a:solidFill>
                  <a:schemeClr val="tx2">
                    <a:lumMod val="20000"/>
                    <a:lumOff val="80000"/>
                  </a:schemeClr>
                </a:solidFill>
              </a:rPr>
              <a:t>This analysis provides valuable insights into various aspects of aviation safety.	It shows where to improve and helps make aviation safer by reducing risks.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000E">
                <a:alpha val="100000"/>
              </a:srgbClr>
            </a:gs>
            <a:gs pos="100000">
              <a:srgbClr val="063764">
                <a:alpha val="100000"/>
              </a:srgbClr>
            </a:gs>
          </a:gsLst>
          <a:lin ang="2700000"/>
        </a:gradFill>
        <a:effectLst/>
      </p:bgPr>
    </p:bg>
    <p:spTree>
      <p:nvGrpSpPr>
        <p:cNvPr id="1" name=""/>
        <p:cNvGrpSpPr/>
        <p:nvPr/>
      </p:nvGrpSpPr>
      <p:grpSpPr>
        <a:xfrm>
          <a:off x="0" y="0"/>
          <a:ext cx="0" cy="0"/>
          <a:chOff x="0" y="0"/>
          <a:chExt cx="0" cy="0"/>
        </a:xfrm>
      </p:grpSpPr>
      <p:sp>
        <p:nvSpPr>
          <p:cNvPr id="54" name="TextBox 7">
            <a:extLst>
              <a:ext uri="{FF2B5EF4-FFF2-40B4-BE49-F238E27FC236}">
                <a16:creationId xmlns:a16="http://schemas.microsoft.com/office/drawing/2014/main" id="{4C94533D-E97C-0232-DCF4-7735154E4B34}"/>
              </a:ext>
            </a:extLst>
          </p:cNvPr>
          <p:cNvSpPr txBox="1"/>
          <p:nvPr/>
        </p:nvSpPr>
        <p:spPr>
          <a:xfrm>
            <a:off x="11353801" y="6438900"/>
            <a:ext cx="6324600" cy="1294457"/>
          </a:xfrm>
          <a:prstGeom prst="rect">
            <a:avLst/>
          </a:prstGeom>
        </p:spPr>
        <p:txBody>
          <a:bodyPr wrap="square" lIns="0" tIns="0" rIns="0" bIns="0" rtlCol="0" anchor="t">
            <a:spAutoFit/>
          </a:bodyPr>
          <a:lstStyle/>
          <a:p>
            <a:pPr>
              <a:lnSpc>
                <a:spcPts val="10800"/>
              </a:lnSpc>
            </a:pPr>
            <a:r>
              <a:rPr lang="en-US" sz="6600" dirty="0">
                <a:solidFill>
                  <a:srgbClr val="7AFFF5"/>
                </a:solidFill>
                <a:latin typeface="Cooper Hewitt Bold"/>
              </a:rPr>
              <a:t>THANK YOU</a:t>
            </a:r>
          </a:p>
        </p:txBody>
      </p:sp>
      <p:pic>
        <p:nvPicPr>
          <p:cNvPr id="56" name="Picture 55">
            <a:extLst>
              <a:ext uri="{FF2B5EF4-FFF2-40B4-BE49-F238E27FC236}">
                <a16:creationId xmlns:a16="http://schemas.microsoft.com/office/drawing/2014/main" id="{5930BFF3-3DC1-27E2-8818-D64FC60A7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15400" cy="10096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E08D7E99-7926-4740-B6EE-F07100DE6EAB}">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1a30/jOBD+V6q87Eu1ivM7+waF3XtY3SE4Ia1OPIztccluiCvHBXqo//uN4xZogeWAZWkV3ppxMp75vvnsidOrQFbtpIbZn3CGwadgV+sfZ2B+DFgwDJpVm4hUmTElYslLlYV5rKKS7tITW+mmDT5dBRbMGO1x1U6hdg7J+E8AIPMEyiTLmQijGFQeZ8HJMIC6PoCxu0dB3eIwmKBpdQN19S96FzRkzRTnwwAvJ7U24CY6smDRTXZOt9M1Bcg+xhQHCFud4xEK662HONHGLq+HQet/dYGujjln3YQj3VioGnLsbCFKJcI4RZ5mGGUZk3Ho7G3VjOtFiDfP/j2bOLAsXlquLx0u/Dv5d57mc0qhKMtMMWDAFc8TzqKQKfe0qmq7mJDP9i8nhjAjJL23HXkOjUAZdBAYbNtFvDvjscExLMPfXxkc6Xp6do/9SE+NwEPs5t1vbGVnbo7KUAE0OBgZaE+xHewQB7O2agMX9oHRxEt342ewRI6t0I98njYL+EJ3eaovRgaJG+kMJ2T5KU4CjFwMrUBFF0ai2Z11MOxVZslRNFzLZtMgoJzJpJTgEIo0hzItI0iVEGK7aN7hmrjpLcUPpe/pTURRxJnKIVcJT4syoiViu+j9YvS06S+9D6Xv6WU5ZGGpQCFw4AXyRMjtovcv+gFWm7UM094Q/DAAnmKukGSbpHkKTCgQDAt4PsV/VDSbEaezr3iO9d1krsfvDi1jPgZT+c6mS/zXALJo5659BysY7bkWyt12K7zOOLgxuOFFUsE3BI/nagUNN1MCv7RPqakdHJ2Csf9TA2xdA72qkPnJsg8nX99vNdwjenSsjYerV5CcdN3/vS9Bj606C9Aq0a3A+Du0M6Ld0ZpZT8V+BpN1mT9eza/OhK+gRIXAmFKch2nBIUqQhdvVmjyFquFbimClhXhq01RPW+ID5S6Yp+wbG9E7/fz19g3FcIsRr4Y8EQn1b7wsEJjkEZMlvqvhVQI9xHHVWn/49q6ITVHEGiteFRm9trIoF4w0oQALHsbp81Xx6pAODqBtoRm70PrZcFxrwwf7Lo/XLjKvk0ikmKZZmvNYJHFSCBJOH3aPN5Q6xXPxrN3jXRivTImXRJFwFDmXYcklhBBFMtnahuqm2F6qizfOY21/fNleI3UztVsspAdY9ae6oAopZSQ5k1JkRaEixba1fDf8fWBnNOgqqocluGFr+Q0TiyMiGQtMcgEik6rI87CMyueLoFentE8u5bauBJqVMg7O0Iy7JCVVTIfxxAfmSseNa9kNY0fBVfC1Ilq872Oop87thz16QuqL5oM7TV8sbu+fGp7yqaGDsu3rh4YCExnxOMm4StNQySSF+NE1YKM+NGyU9B6rsN90+B+pnMUIWck4URpHSsUbyepLTs57QOudY2wexwXLGcTAMA9lVhbZRvL6gp6vB7Su9mEdsfclq6e2nYDAA/J5T9KULDQS5SOJd3+Wvc55Pv8POYvHYcIrAAA=&quot;"/>
    <we:property name="creatorSessionId" value="&quot;fd9a757d-f650-4783-a29c-2d703e6c02e5&quot;"/>
    <we:property name="creatorTenantId" value="&quot;df8679cd-a80e-45d8-99ac-c83ed7ff95a0&quot;"/>
    <we:property name="creatorUserId" value="&quot;100320035D79014F&quot;"/>
    <we:property name="datasetId" value="&quot;f6393639-9e03-4919-bdca-b6d56eaf4c8d&quot;"/>
    <we:property name="embedUrl" value="&quot;/reportEmbed?reportId=4751632d-b123-4c56-81f8-7cab327022d5&amp;config=eyJjbHVzdGVyVXJsIjoiaHR0cHM6Ly9XQUJJLVVBRS1OT1JUSC1BLVBSSU1BUlktcmVkaXJlY3QuYW5hbHlzaXMud2luZG93cy5uZXQiLCJlbWJlZEZlYXR1cmVzIjp7InVzYWdlTWV0cmljc1ZOZXh0Ijp0cnVlfX0%3D&amp;disableSensitivityBanner=true&quot;"/>
    <we:property name="initialStateBookmark" value="&quot;H4sIAAAAAAAAA+1abU/jOBD+K1W+7JfqFOc9+60U9k7aFxCckE4ndBrb45LdEFeOy9JD/e83TsJLC2wPWJZW4VszTsYzzzOPPXF66cminpYw/wJn6L33drT+dgbm24B5Q6/qbPv7Hz+PDj/+82X0eY/MemoLXdXe+0vPgpmgPS7qGZTOAxn/Phl6UJYHMHFXCsoah94UTa0rKIt/sb2ZhqyZ4WLo4cW01AacyyMLFp3bc7qdrmlu9ltIM4KwxTkeobCt9RCn2tir66FXt7+akJbHnLNmwrGuLBQVOXY2H6USfhgjjxMMkoTJ0Hf2uqgmZRfizbN/zqcOB4sXlusLhwD/Sv6dp8WCUsjyPFEMGHDF04izwGfKPa2K0nYT8vnexdQQOoRZ620kz6ESKL0GAoN13cU7mkwMTuAq/L2lwbEuZ2f32I/0zAg8xGbevcoWdu7mKAxxW+FgbKA+xXowIg7mdVF7LuwDo4mX5sYPYIkcW2A78mFWdfD57vJUfx8bJG6kM5yQ5Yc4CTCyG1qCii6MRLMzb2DYLcwVR8FwJZtNg4ByJpNSgoMv4hTyOA8gVkKI7aJ5xDVx01uKH0q/pTcSWRYmKoVURTzO8oCWiO2i93ejZ1V/6X0o/ZZelkLi5woUAgeeIY+E3C569+kHWG1WMox7Q/DDALQUc4Uk2yhOY2BCgWCYwdMp/qOg2Yw4nX/CcyzvJnM9fnfoKuZjMEXb2TSJ/xxAuk7t2re3hNGua6HcbbfCa4yDG4Mb7pLy/kJo8VyuoOFmSuCn9ikltYPjUzD2f2qArWqgVxWyOLnqw8nX11sN95genWjTwtUrSE6a7h9AphHkUZIy4QchqDRM1q46HWiFaFZg/BXaGdPuaM28p2I/g+mqzNdX84sz0VZQpHxgTCnO/TjjEETI/O1qTR5D1fA1RbDUQjy2aSpnNfGBcgfMY/aNjeidfvx6+4piuMVIq4Y0EhH1bzzPEJjkAZM5vqnhRQI9xElR2/bw7U0Rm6KIFVZaVST02sqCVDDShALMuB/GT1fFi0M6OIC6hmriQutnw3GtjTbYN3m8dJG1OglEjHGcxCkPRRRGmSDh9GH3eEWpUzzfn7R7vAnjhSlpJZFFHEXKpZ9zCT4EgYy2tqG6Kbbn6uKV81jZH5+310hdzewWC+kBVttTXVCZlDKQnEkpkixTgWLbWr4b/j4wGg+aiuphCW7YWn7DRHdEJEOBUSpAJFJlaernQf50EfTqlPbRpVyXhUCzVMbeGZpJk6SkimkwnraBudJx41o2w9hQcOl9KoiW1vcxlDPn9t0uPSH19+qdO03vFre3Tw2P+dTQQFn39UNDhpEMeBglXMWxr2QUQ7h2DdioDw0bJb11FfaLDv8DlbIQIckZJ0rDQKlwI1l9zsl5D2i9c4zNwzBjKYMQGKa+TPIs2Uhen9Hz9YDW5T6sIfa+ZPXM1lMQeEA+70makoVKolyTePNnWa+ZhHAueLkOKfcX2muMFov/AA04Bo7NKwAA&quot;"/>
    <we:property name="isFiltersActionButtonVisible" value="true"/>
    <we:property name="isVisualContainerHeaderHidden" value="false"/>
    <we:property name="pageDisplayName" value="&quot;Page 1&quot;"/>
    <we:property name="pageName" value="&quot;ReportSection&quot;"/>
    <we:property name="reportEmbeddedTime" value="&quot;2024-05-01T10:22:34.441Z&quot;"/>
    <we:property name="reportName" value="&quot;AirplaneCrash&quot;"/>
    <we:property name="reportState" value="&quot;CONNECTED&quot;"/>
    <we:property name="reportUrl" value="&quot;/groups/me/reports/4751632d-b123-4c56-81f8-7cab327022d5/ReportSection?bookmarkGuid=8969223e-1255-4846-a0c8-7a3770a92b31&amp;bookmarkUsage=1&amp;ctid=df8679cd-a80e-45d8-99ac-c83ed7ff95a0&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221</TotalTime>
  <Words>784</Words>
  <Application>Microsoft Office PowerPoint</Application>
  <PresentationFormat>Custom</PresentationFormat>
  <Paragraphs>83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Cooper Hewitt Bold</vt:lpstr>
      <vt:lpstr>Arial</vt:lpstr>
      <vt:lpstr>Calibri</vt:lpstr>
      <vt:lpstr>Cooper Hewitt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Sales Strategy and Digital Marketing Presentation</dc:title>
  <dc:creator>Nitin Enjmuri</dc:creator>
  <cp:lastModifiedBy>Sushmita Enjmuri</cp:lastModifiedBy>
  <cp:revision>9</cp:revision>
  <dcterms:created xsi:type="dcterms:W3CDTF">2006-08-16T00:00:00Z</dcterms:created>
  <dcterms:modified xsi:type="dcterms:W3CDTF">2024-05-02T07:20:45Z</dcterms:modified>
  <dc:identifier>DAGD93ItmVk</dc:identifier>
</cp:coreProperties>
</file>