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59" r:id="rId4"/>
    <p:sldId id="262" r:id="rId5"/>
    <p:sldId id="263" r:id="rId6"/>
    <p:sldId id="265" r:id="rId7"/>
    <p:sldId id="26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embeddedFontLst>
    <p:embeddedFont>
      <p:font typeface="Gowun Dodum" panose="020B0604020202020204" charset="-127"/>
      <p:regular r:id="rId22"/>
    </p:embeddedFont>
    <p:embeddedFont>
      <p:font typeface="Constantia" panose="02030602050306030303" pitchFamily="18" charset="0"/>
      <p:regular r:id="rId23"/>
      <p:bold r:id="rId24"/>
      <p:italic r:id="rId25"/>
      <p:boldItalic r:id="rId26"/>
    </p:embeddedFont>
    <p:embeddedFont>
      <p:font typeface="Hind Madurai" panose="02000000000000000000" pitchFamily="2" charset="0"/>
      <p:regular r:id="rId27"/>
      <p:bold r:id="rId28"/>
    </p:embeddedFont>
    <p:embeddedFont>
      <p:font typeface="Hind Madurai Light" panose="02000000000000000000" pitchFamily="2" charset="0"/>
      <p:regular r:id="rId29"/>
    </p:embeddedFont>
    <p:embeddedFont>
      <p:font typeface="Nunito Light" pitchFamily="2" charset="0"/>
      <p:regular r:id="rId30"/>
      <p: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93FDB5-4A10-4407-BAA0-0210A8FCABEB}">
  <a:tblStyle styleId="{0493FDB5-4A10-4407-BAA0-0210A8FCA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924599-AAA7-4573-8314-6A30B0479E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3050AFD9-769F-C780-24E5-569316AD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F77CEA0F-7C4E-C0CA-EE9D-E58E587E8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24A34B0B-2FF8-187A-9D4F-D2723C278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72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2B123BF-B5C8-66DE-C535-A0880A3B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EABDD478-1301-5622-E714-33C80FC09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3280CD1A-D4AD-99F6-3431-46649DFD3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2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F3E36CB-0656-62BF-12EB-47C8AB655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6B281BC2-6A8B-7170-0895-D065BC0F1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88747BE8-136C-2998-1032-E9D490213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1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53CF235B-1025-BB55-0CB3-394FD97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F01ED9D9-6448-89EA-5FA9-AD8CBA26A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9DC34244-5C6B-3598-7BED-25F89EBAB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3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334FD61-90B2-1CFD-D1CA-F6628E0A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8544B15D-F8C8-1561-8013-6A7AF04CD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A19A7150-20B8-81DB-97BC-282E25925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7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E416E94-CE4E-4399-5C19-D160E37A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EB13CCF1-AB5A-015A-DAF2-004AB01EF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F9B1EE5C-90E2-0EF8-0900-AE9257577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49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703C227-2F1D-5A09-E547-2E0910BB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45381904-BBA8-96B5-0172-CFFDF1757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20407E8B-4805-99F5-D2C7-D6F3DEDEB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0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97C1C6D-B1E6-F4B3-9A16-159D36E0A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45488E0E-8E25-8D6C-E7DA-1775FD751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30329CE6-438F-778C-F240-3DD861772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793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46342965-0361-1262-9945-98DF97597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197CCF8A-FD7F-6ADB-2321-4ED9524F4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69AB3F6C-D68D-FB34-63CE-2D72FBD9F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66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1DAC80D-E19D-0487-1276-667DA6026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98CEE722-4F93-592B-C6F0-C402BB0C41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17D3CCB3-1A84-9AD2-0C72-84E9F747B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63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9139b85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9139b85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9139b85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9139b85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9139b855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9139b855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4AFC941-001C-6D33-4AD1-99E4BC1B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4CFE57BC-51D6-3068-4994-B4D74D052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12AE75E6-B7AB-1F37-68BE-ED4CE2E8E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7693631-1C56-907B-2D52-60905935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139b855e_0_55:notes">
            <a:extLst>
              <a:ext uri="{FF2B5EF4-FFF2-40B4-BE49-F238E27FC236}">
                <a16:creationId xmlns:a16="http://schemas.microsoft.com/office/drawing/2014/main" id="{DAAE5B44-3FAB-86A8-029B-43F7D472A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9139b855e_0_55:notes">
            <a:extLst>
              <a:ext uri="{FF2B5EF4-FFF2-40B4-BE49-F238E27FC236}">
                <a16:creationId xmlns:a16="http://schemas.microsoft.com/office/drawing/2014/main" id="{50D61132-78CF-BAC1-5DDA-C70231EE7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3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300" y="923577"/>
            <a:ext cx="4681500" cy="27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300" y="3810423"/>
            <a:ext cx="4681800" cy="409500"/>
          </a:xfrm>
          <a:prstGeom prst="rect">
            <a:avLst/>
          </a:prstGeom>
          <a:solidFill>
            <a:srgbClr val="ABD5B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 rot="207690">
            <a:off x="5949170" y="621089"/>
            <a:ext cx="2315424" cy="321137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 rot="-1002064">
            <a:off x="6911441" y="273173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13" name="Google Shape;13;p2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-6602406">
            <a:off x="-342302" y="4023144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"/>
          </p:nvPr>
        </p:nvSpPr>
        <p:spPr>
          <a:xfrm>
            <a:off x="1341714" y="1306475"/>
            <a:ext cx="3122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2"/>
          </p:nvPr>
        </p:nvSpPr>
        <p:spPr>
          <a:xfrm>
            <a:off x="1341715" y="1527575"/>
            <a:ext cx="31227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3"/>
          </p:nvPr>
        </p:nvSpPr>
        <p:spPr>
          <a:xfrm>
            <a:off x="4679586" y="1527575"/>
            <a:ext cx="31227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4"/>
          </p:nvPr>
        </p:nvSpPr>
        <p:spPr>
          <a:xfrm>
            <a:off x="1341715" y="3275900"/>
            <a:ext cx="31227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5"/>
          </p:nvPr>
        </p:nvSpPr>
        <p:spPr>
          <a:xfrm>
            <a:off x="4679586" y="3275900"/>
            <a:ext cx="3122700" cy="100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6"/>
          </p:nvPr>
        </p:nvSpPr>
        <p:spPr>
          <a:xfrm>
            <a:off x="1341714" y="3054800"/>
            <a:ext cx="3122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7"/>
          </p:nvPr>
        </p:nvSpPr>
        <p:spPr>
          <a:xfrm>
            <a:off x="4679584" y="1306475"/>
            <a:ext cx="3122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8"/>
          </p:nvPr>
        </p:nvSpPr>
        <p:spPr>
          <a:xfrm>
            <a:off x="4679584" y="3054800"/>
            <a:ext cx="3122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/>
          <p:nvPr/>
        </p:nvSpPr>
        <p:spPr>
          <a:xfrm rot="-4601100">
            <a:off x="-1269548" y="92061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0" name="Google Shape;170;p20"/>
          <p:cNvSpPr/>
          <p:nvPr/>
        </p:nvSpPr>
        <p:spPr>
          <a:xfrm rot="8955911">
            <a:off x="7851659" y="3232575"/>
            <a:ext cx="2185298" cy="1608209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1" name="Google Shape;171;p20"/>
          <p:cNvSpPr/>
          <p:nvPr/>
        </p:nvSpPr>
        <p:spPr>
          <a:xfrm rot="-4937149">
            <a:off x="-65254" y="4054795"/>
            <a:ext cx="1302855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 rot="5551137" flipH="1">
            <a:off x="6771546" y="4730864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3800570" flipH="1">
            <a:off x="8335132" y="-204396"/>
            <a:ext cx="1057588" cy="126345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5400000" flipH="1">
            <a:off x="7636446" y="3804437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 rot="1800044">
            <a:off x="766669" y="-971712"/>
            <a:ext cx="2185102" cy="1608065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/>
        </p:nvSpPr>
        <p:spPr>
          <a:xfrm rot="10800000" flipH="1">
            <a:off x="-918886" y="387373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0" name="Google Shape;210;p24"/>
          <p:cNvSpPr/>
          <p:nvPr/>
        </p:nvSpPr>
        <p:spPr>
          <a:xfrm rot="4240959">
            <a:off x="7583793" y="832134"/>
            <a:ext cx="3074597" cy="1037549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11" name="Google Shape;211;p24"/>
          <p:cNvSpPr/>
          <p:nvPr/>
        </p:nvSpPr>
        <p:spPr>
          <a:xfrm rot="-716890">
            <a:off x="-764287" y="96580"/>
            <a:ext cx="1302851" cy="353493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 rot="5551137" flipH="1">
            <a:off x="8865108" y="2962564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/>
          <p:nvPr/>
        </p:nvSpPr>
        <p:spPr>
          <a:xfrm rot="3800560" flipH="1">
            <a:off x="8476132" y="445286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4" name="Google Shape;44;p6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5" name="Google Shape;45;p6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551146" flipH="1">
            <a:off x="7636813" y="4206120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 flipH="1">
            <a:off x="4368675" y="445025"/>
            <a:ext cx="40509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 flipH="1">
            <a:off x="4368525" y="1928575"/>
            <a:ext cx="4051200" cy="21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Madurai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 rot="-207969" flipH="1">
            <a:off x="820948" y="668968"/>
            <a:ext cx="2744020" cy="3805563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 rot="1002064" flipH="1">
            <a:off x="2299691" y="293428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52" name="Google Shape;52;p7"/>
          <p:cNvSpPr/>
          <p:nvPr/>
        </p:nvSpPr>
        <p:spPr>
          <a:xfrm rot="6038953">
            <a:off x="7454602" y="3323356"/>
            <a:ext cx="3074672" cy="1037574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3" name="Google Shape;53;p7"/>
          <p:cNvSpPr/>
          <p:nvPr/>
        </p:nvSpPr>
        <p:spPr>
          <a:xfrm>
            <a:off x="-1160000" y="-26905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8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4197594" flipH="1">
            <a:off x="-175177" y="3926783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7836773">
            <a:off x="8032436" y="-851240"/>
            <a:ext cx="1302849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9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6602406">
            <a:off x="-554902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551146" flipH="1">
            <a:off x="7067188" y="41461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 rot="-207969" flipH="1">
            <a:off x="820948" y="668968"/>
            <a:ext cx="2744020" cy="3805563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72" name="Google Shape;72;p11"/>
          <p:cNvSpPr>
            <a:spLocks noGrp="1"/>
          </p:cNvSpPr>
          <p:nvPr>
            <p:ph type="pic" idx="3"/>
          </p:nvPr>
        </p:nvSpPr>
        <p:spPr>
          <a:xfrm rot="1002064" flipH="1">
            <a:off x="2483416" y="272838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5154150" y="1707738"/>
            <a:ext cx="32493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5154150" y="2795563"/>
            <a:ext cx="32493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 flipH="1">
            <a:off x="7109325" y="-8112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6" name="Google Shape;76;p11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 rot="5551146" flipH="1">
            <a:off x="7550475" y="40162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-8720015" flipH="1">
            <a:off x="5448813" y="4226092"/>
            <a:ext cx="1302847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36708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275439">
            <a:off x="-320429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" name="Google Shape;95;p13"/>
          <p:cNvSpPr/>
          <p:nvPr/>
        </p:nvSpPr>
        <p:spPr>
          <a:xfrm rot="10034289">
            <a:off x="7851704" y="3510966"/>
            <a:ext cx="2185158" cy="160810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6" name="Google Shape;96;p1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1095974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555000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11871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556950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rot="-10275439" flipH="1">
            <a:off x="7188348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18"/>
          <p:cNvSpPr/>
          <p:nvPr/>
        </p:nvSpPr>
        <p:spPr>
          <a:xfrm flipH="1">
            <a:off x="-125150" y="36712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5" name="Google Shape;145;p18"/>
          <p:cNvSpPr/>
          <p:nvPr/>
        </p:nvSpPr>
        <p:spPr>
          <a:xfrm rot="-6602406">
            <a:off x="-295102" y="-120795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800560" flipH="1">
            <a:off x="8281432" y="435291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30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8"/>
          <p:cNvGrpSpPr/>
          <p:nvPr/>
        </p:nvGrpSpPr>
        <p:grpSpPr>
          <a:xfrm>
            <a:off x="4798501" y="-1043579"/>
            <a:ext cx="5100326" cy="6802552"/>
            <a:chOff x="4798501" y="-1043579"/>
            <a:chExt cx="5100326" cy="6802552"/>
          </a:xfrm>
        </p:grpSpPr>
        <p:sp>
          <p:nvSpPr>
            <p:cNvPr id="225" name="Google Shape;225;p28"/>
            <p:cNvSpPr/>
            <p:nvPr/>
          </p:nvSpPr>
          <p:spPr>
            <a:xfrm rot="-6602400">
              <a:off x="5928811" y="-1153567"/>
              <a:ext cx="2839707" cy="4393229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 rot="715661">
              <a:off x="7008715" y="2250033"/>
              <a:ext cx="2147826" cy="3322858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 txBox="1">
            <a:spLocks noGrp="1"/>
          </p:cNvSpPr>
          <p:nvPr>
            <p:ph type="ctrTitle"/>
          </p:nvPr>
        </p:nvSpPr>
        <p:spPr>
          <a:xfrm>
            <a:off x="686300" y="923577"/>
            <a:ext cx="4681500" cy="27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chemeClr val="dk1"/>
                </a:solidFill>
                <a:latin typeface="Constantia" panose="02030602050306030303" pitchFamily="18" charset="0"/>
              </a:rPr>
              <a:t>Telangana </a:t>
            </a:r>
            <a:br>
              <a:rPr lang="en" sz="6000" i="1" dirty="0">
                <a:solidFill>
                  <a:schemeClr val="dk1"/>
                </a:solidFill>
                <a:latin typeface="Constantia" panose="02030602050306030303" pitchFamily="18" charset="0"/>
              </a:rPr>
            </a:br>
            <a:r>
              <a:rPr lang="en" sz="6000" i="1" dirty="0">
                <a:solidFill>
                  <a:schemeClr val="dk1"/>
                </a:solidFill>
                <a:latin typeface="Constantia" panose="02030602050306030303" pitchFamily="18" charset="0"/>
              </a:rPr>
              <a:t>Tourism </a:t>
            </a:r>
            <a:br>
              <a:rPr lang="en" sz="6000" i="1" dirty="0">
                <a:solidFill>
                  <a:schemeClr val="dk1"/>
                </a:solidFill>
                <a:latin typeface="Constantia" panose="02030602050306030303" pitchFamily="18" charset="0"/>
              </a:rPr>
            </a:br>
            <a:r>
              <a:rPr lang="en" sz="6000" i="1" dirty="0">
                <a:solidFill>
                  <a:schemeClr val="dk1"/>
                </a:solidFill>
                <a:latin typeface="Constantia" panose="02030602050306030303" pitchFamily="18" charset="0"/>
              </a:rPr>
              <a:t>Analysis</a:t>
            </a:r>
            <a:endParaRPr sz="6000" i="1" dirty="0">
              <a:latin typeface="Constantia" panose="02030602050306030303" pitchFamily="18" charset="0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686300" y="3810423"/>
            <a:ext cx="46818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229" name="Google Shape;229;p28"/>
          <p:cNvSpPr/>
          <p:nvPr/>
        </p:nvSpPr>
        <p:spPr>
          <a:xfrm>
            <a:off x="5379788" y="-864150"/>
            <a:ext cx="21050" cy="14525"/>
          </a:xfrm>
          <a:custGeom>
            <a:avLst/>
            <a:gdLst/>
            <a:ahLst/>
            <a:cxnLst/>
            <a:rect l="l" t="t" r="r" b="b"/>
            <a:pathLst>
              <a:path w="842" h="581" extrusionOk="0">
                <a:moveTo>
                  <a:pt x="541" y="0"/>
                </a:moveTo>
                <a:lnTo>
                  <a:pt x="261" y="20"/>
                </a:lnTo>
                <a:lnTo>
                  <a:pt x="161" y="60"/>
                </a:lnTo>
                <a:lnTo>
                  <a:pt x="81" y="120"/>
                </a:lnTo>
                <a:lnTo>
                  <a:pt x="21" y="220"/>
                </a:lnTo>
                <a:lnTo>
                  <a:pt x="1" y="320"/>
                </a:lnTo>
                <a:lnTo>
                  <a:pt x="41" y="420"/>
                </a:lnTo>
                <a:lnTo>
                  <a:pt x="101" y="501"/>
                </a:lnTo>
                <a:lnTo>
                  <a:pt x="181" y="561"/>
                </a:lnTo>
                <a:lnTo>
                  <a:pt x="281" y="581"/>
                </a:lnTo>
                <a:lnTo>
                  <a:pt x="321" y="581"/>
                </a:lnTo>
                <a:lnTo>
                  <a:pt x="601" y="561"/>
                </a:lnTo>
                <a:lnTo>
                  <a:pt x="701" y="521"/>
                </a:lnTo>
                <a:lnTo>
                  <a:pt x="781" y="460"/>
                </a:lnTo>
                <a:lnTo>
                  <a:pt x="841" y="360"/>
                </a:lnTo>
                <a:lnTo>
                  <a:pt x="841" y="260"/>
                </a:lnTo>
                <a:lnTo>
                  <a:pt x="821" y="140"/>
                </a:lnTo>
                <a:lnTo>
                  <a:pt x="761" y="60"/>
                </a:lnTo>
                <a:lnTo>
                  <a:pt x="6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DD430B8-2430-C8C5-881E-1A3A004DFE0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973" r="22973"/>
          <a:stretch>
            <a:fillRect/>
          </a:stretch>
        </p:blipFill>
        <p:spPr>
          <a:xfrm>
            <a:off x="5941823" y="620867"/>
            <a:ext cx="2788211" cy="345470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71D9A4AE-8A26-D64D-6C7D-547C5D936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2AA1C4-42D1-DDB3-135F-1EDF889A8510}"/>
              </a:ext>
            </a:extLst>
          </p:cNvPr>
          <p:cNvSpPr/>
          <p:nvPr/>
        </p:nvSpPr>
        <p:spPr>
          <a:xfrm>
            <a:off x="348219" y="185981"/>
            <a:ext cx="8183105" cy="78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5. Show the top 3 &amp; bottom 3 districts with high domestic to foreign tourist ratio?	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BE875-1EB1-04CE-F0B5-5CE7F66F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9" y="1582509"/>
            <a:ext cx="2959252" cy="1443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9165CB-EB6F-2D1A-93BE-B2EB9782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9" y="3396823"/>
            <a:ext cx="2959252" cy="1240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5F08D-46AB-AD34-76FF-49D4C54E9723}"/>
              </a:ext>
            </a:extLst>
          </p:cNvPr>
          <p:cNvSpPr txBox="1"/>
          <p:nvPr/>
        </p:nvSpPr>
        <p:spPr>
          <a:xfrm>
            <a:off x="3760924" y="1212395"/>
            <a:ext cx="203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78874-8873-92F6-A922-EB8FE8E71407}"/>
              </a:ext>
            </a:extLst>
          </p:cNvPr>
          <p:cNvSpPr txBox="1"/>
          <p:nvPr/>
        </p:nvSpPr>
        <p:spPr>
          <a:xfrm>
            <a:off x="3875314" y="1770743"/>
            <a:ext cx="38172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Domestic to Foreign tourist ratio means the place is more popular among domestic visitors rather than foreign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Bhadradri </a:t>
            </a:r>
            <a:r>
              <a:rPr lang="en-IN" dirty="0" err="1"/>
              <a:t>Kothagudem</a:t>
            </a:r>
            <a:r>
              <a:rPr lang="en-IN" dirty="0"/>
              <a:t>, Nirmal and </a:t>
            </a:r>
            <a:r>
              <a:rPr lang="en-IN" dirty="0" err="1"/>
              <a:t>Rajanna</a:t>
            </a:r>
            <a:r>
              <a:rPr lang="en-IN" dirty="0"/>
              <a:t> </a:t>
            </a:r>
            <a:r>
              <a:rPr lang="en-IN" dirty="0" err="1"/>
              <a:t>Sircilla</a:t>
            </a:r>
            <a:r>
              <a:rPr lang="en-IN" dirty="0"/>
              <a:t> are having more domestic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Medchal</a:t>
            </a:r>
            <a:r>
              <a:rPr lang="en-IN" dirty="0"/>
              <a:t>, Ranga Reddy, </a:t>
            </a:r>
            <a:r>
              <a:rPr lang="en-IN" dirty="0" err="1"/>
              <a:t>Suryapet</a:t>
            </a:r>
            <a:r>
              <a:rPr lang="en-IN" dirty="0"/>
              <a:t> and </a:t>
            </a:r>
            <a:r>
              <a:rPr lang="en-IN" dirty="0" err="1"/>
              <a:t>Vikarabad</a:t>
            </a:r>
            <a:r>
              <a:rPr lang="en-IN" dirty="0"/>
              <a:t> are having less popular among domestic visitors.</a:t>
            </a:r>
          </a:p>
        </p:txBody>
      </p:sp>
    </p:spTree>
    <p:extLst>
      <p:ext uri="{BB962C8B-B14F-4D97-AF65-F5344CB8AC3E}">
        <p14:creationId xmlns:p14="http://schemas.microsoft.com/office/powerpoint/2010/main" val="249336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80E3993-A153-80C0-861E-E7EFB1318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3BCECF-9704-DF02-D83A-BF7E4DB2A9A2}"/>
              </a:ext>
            </a:extLst>
          </p:cNvPr>
          <p:cNvSpPr/>
          <p:nvPr/>
        </p:nvSpPr>
        <p:spPr>
          <a:xfrm>
            <a:off x="348219" y="185981"/>
            <a:ext cx="8183105" cy="78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6.List the top &amp; bottom 5 districts based on ‘population to tourist footfall ratio’ in 2019? </a:t>
            </a:r>
          </a:p>
          <a:p>
            <a:r>
              <a:rPr lang="en-US" dirty="0"/>
              <a:t>(ratio: Total Visitors / Total Residents population in the given year)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56251-AAD4-715D-968C-EF9B57291468}"/>
              </a:ext>
            </a:extLst>
          </p:cNvPr>
          <p:cNvSpPr txBox="1"/>
          <p:nvPr/>
        </p:nvSpPr>
        <p:spPr>
          <a:xfrm>
            <a:off x="4065724" y="1212395"/>
            <a:ext cx="203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2779F-9B1A-05E9-9315-9D24FBE8C1B7}"/>
              </a:ext>
            </a:extLst>
          </p:cNvPr>
          <p:cNvSpPr txBox="1"/>
          <p:nvPr/>
        </p:nvSpPr>
        <p:spPr>
          <a:xfrm>
            <a:off x="4136571" y="1760110"/>
            <a:ext cx="38172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Jayashankar</a:t>
            </a:r>
            <a:r>
              <a:rPr lang="en-IN" dirty="0"/>
              <a:t> </a:t>
            </a:r>
            <a:r>
              <a:rPr lang="en-IN" dirty="0" err="1"/>
              <a:t>Bhoopalpally</a:t>
            </a:r>
            <a:r>
              <a:rPr lang="en-IN" dirty="0"/>
              <a:t>, </a:t>
            </a:r>
            <a:r>
              <a:rPr lang="en-IN" dirty="0" err="1"/>
              <a:t>Jogulamba</a:t>
            </a:r>
            <a:r>
              <a:rPr lang="en-IN" dirty="0"/>
              <a:t> Gadwal, Mahbubnagar, </a:t>
            </a:r>
            <a:r>
              <a:rPr lang="en-IN" dirty="0" err="1"/>
              <a:t>Mulugu</a:t>
            </a:r>
            <a:r>
              <a:rPr lang="en-IN" dirty="0"/>
              <a:t> and Nizamabad are top 5 districts based on population to tourist footfall ratio for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Yadadri</a:t>
            </a:r>
            <a:r>
              <a:rPr lang="en-IN" dirty="0"/>
              <a:t> </a:t>
            </a:r>
            <a:r>
              <a:rPr lang="en-IN" dirty="0" err="1"/>
              <a:t>bhongir</a:t>
            </a:r>
            <a:r>
              <a:rPr lang="en-IN" dirty="0"/>
              <a:t>, Warangal, </a:t>
            </a:r>
            <a:r>
              <a:rPr lang="en-IN" dirty="0" err="1"/>
              <a:t>Wanaparthy</a:t>
            </a:r>
            <a:r>
              <a:rPr lang="en-IN" dirty="0"/>
              <a:t>, </a:t>
            </a:r>
            <a:r>
              <a:rPr lang="en-IN" dirty="0" err="1"/>
              <a:t>Hanumakonda</a:t>
            </a:r>
            <a:r>
              <a:rPr lang="en-IN" dirty="0"/>
              <a:t> and Bhadradri </a:t>
            </a:r>
            <a:r>
              <a:rPr lang="en-IN" dirty="0" err="1"/>
              <a:t>Kothagudem</a:t>
            </a:r>
            <a:r>
              <a:rPr lang="en-IN" dirty="0"/>
              <a:t> are bottom 5 districts based on population to tourist footfall ratio for 2019.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0FB37-1DC0-19CF-E853-A342AC45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1" y="2946291"/>
            <a:ext cx="3370691" cy="1734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13AEE-922D-FD79-9FCB-08692C4CA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9" y="1212395"/>
            <a:ext cx="3372023" cy="14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0A2C7430-D7A9-0636-89F1-8EE13045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51D0C-08A2-18EF-075C-7850D064EC59}"/>
              </a:ext>
            </a:extLst>
          </p:cNvPr>
          <p:cNvSpPr/>
          <p:nvPr/>
        </p:nvSpPr>
        <p:spPr>
          <a:xfrm>
            <a:off x="348219" y="185981"/>
            <a:ext cx="8447563" cy="78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7. What will be the projected number of domestic and foreign tourists in Hyderabad in 2026 based on the growth rate from previous year?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8FA948-61FB-041C-3E86-CB02370C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8" y="1052288"/>
            <a:ext cx="3868182" cy="1974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CE179-DEE8-16F1-02DC-6F337CCE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19226"/>
            <a:ext cx="4223782" cy="1871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BB617C-7D45-57F8-59C9-6CCD7670BC9E}"/>
              </a:ext>
            </a:extLst>
          </p:cNvPr>
          <p:cNvSpPr txBox="1"/>
          <p:nvPr/>
        </p:nvSpPr>
        <p:spPr>
          <a:xfrm>
            <a:off x="4390571" y="972457"/>
            <a:ext cx="457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Domestic Visitors</a:t>
            </a:r>
          </a:p>
          <a:p>
            <a:pPr algn="ctr"/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Based on the given data, the graph representing the total number of domestic visitors from 2018 to 2020 shows a decreasing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2022, there were 13.6 million domestic visitors, and the projected number of domestic visitors in 2026 is 14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However, due to the Covid-19 pandemic, the number of tourists has decreased in 2020-2021.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AF72-E38E-B250-1DBF-896A19C99334}"/>
              </a:ext>
            </a:extLst>
          </p:cNvPr>
          <p:cNvSpPr txBox="1"/>
          <p:nvPr/>
        </p:nvSpPr>
        <p:spPr>
          <a:xfrm>
            <a:off x="72571" y="3112175"/>
            <a:ext cx="45719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Foreign Visitors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Based on the given data, the graph representing the total number of foreign visitors from 2018 to 2022 shows a increasing trend.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In 2022, there were 0.07 million foreign visitors, and the projected number of foreign visitors in 2026 is 0.08 million.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However, due to the Covid-19 pandemic, the number of tourists has decreased in 2020-2021.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37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E015E-71D1-2725-199D-D80842D7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C38B2F-5B7B-50E6-DDBA-7A71B80A52EB}"/>
              </a:ext>
            </a:extLst>
          </p:cNvPr>
          <p:cNvSpPr/>
          <p:nvPr/>
        </p:nvSpPr>
        <p:spPr>
          <a:xfrm>
            <a:off x="348219" y="185981"/>
            <a:ext cx="8183105" cy="430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8. Estimate the projected revenue for Hyderabad in 2026 based on Average spend per tourist.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F56F9-6C1A-349B-E2E0-0B8C39F8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19" y="808644"/>
            <a:ext cx="4223781" cy="184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C5C37-EC4E-F81C-40D5-9AA99D318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9" y="2847901"/>
            <a:ext cx="4274581" cy="1923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27639-850B-9382-6F47-B88620DEFC11}"/>
              </a:ext>
            </a:extLst>
          </p:cNvPr>
          <p:cNvSpPr txBox="1"/>
          <p:nvPr/>
        </p:nvSpPr>
        <p:spPr>
          <a:xfrm>
            <a:off x="4717143" y="742295"/>
            <a:ext cx="40786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Revenue from Domestic Visitors</a:t>
            </a:r>
          </a:p>
          <a:p>
            <a:pPr algn="ctr"/>
            <a:endParaRPr lang="en-IN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   Average spend per Tourist – 1200 INR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Based on the given data, the graph representing the revenue generated by the domestic visitors from 2018 to 2022 shows a average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2018, the revenue generated by domestic visitors was 23.5bn, and the projected revenue in 2026 is 17bn.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   The trend suggest that the revenue may decline. </a:t>
            </a:r>
          </a:p>
          <a:p>
            <a:endParaRPr lang="en-IN" sz="1200" dirty="0"/>
          </a:p>
          <a:p>
            <a:pPr algn="ctr"/>
            <a:r>
              <a:rPr lang="en-IN" sz="1200" b="1" u="sng" dirty="0"/>
              <a:t>Revenue from Domestic Visitors</a:t>
            </a:r>
          </a:p>
          <a:p>
            <a:endParaRPr lang="en-IN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 Average spend per Tourist – 5600 INR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Based on the given data, the graph representing the revenue generated by the foreign visitors from 2018 to 2022 shows a good hype in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 2018, the revenue generated by foreign visitors was 1.8bn, and the projected revenue in 2026 is 0.5bn.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   The trend suggest that the revenue may decline and   even become negative. </a:t>
            </a:r>
            <a:endParaRPr lang="en-IN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1958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471CB486-927D-D555-F1AB-9420F7F0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0D418-4C75-FCBC-0A3A-22F369829D44}"/>
              </a:ext>
            </a:extLst>
          </p:cNvPr>
          <p:cNvSpPr/>
          <p:nvPr/>
        </p:nvSpPr>
        <p:spPr>
          <a:xfrm>
            <a:off x="516733" y="222267"/>
            <a:ext cx="8235382" cy="58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9. Which districts has the highest potential for tourism growth and what actions government can take?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4D71-53AF-3F8E-ABD7-56464AE7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3" y="1091223"/>
            <a:ext cx="4360067" cy="1815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77D14-D8D7-8392-F2F1-4DFE5408C9E6}"/>
              </a:ext>
            </a:extLst>
          </p:cNvPr>
          <p:cNvSpPr txBox="1"/>
          <p:nvPr/>
        </p:nvSpPr>
        <p:spPr>
          <a:xfrm>
            <a:off x="5067210" y="886360"/>
            <a:ext cx="203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BCDD5-B299-D06E-C83B-3E14FF3BB15D}"/>
              </a:ext>
            </a:extLst>
          </p:cNvPr>
          <p:cNvSpPr txBox="1"/>
          <p:nvPr/>
        </p:nvSpPr>
        <p:spPr>
          <a:xfrm>
            <a:off x="5067210" y="1213605"/>
            <a:ext cx="3309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available data, it can be inferred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Mulugu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Bhadradri </a:t>
            </a:r>
            <a:r>
              <a:rPr lang="en-IN" dirty="0" err="1"/>
              <a:t>Kothgudem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Jayashankar</a:t>
            </a:r>
            <a:r>
              <a:rPr lang="en-IN" dirty="0"/>
              <a:t> </a:t>
            </a:r>
            <a:r>
              <a:rPr lang="en-IN" dirty="0" err="1"/>
              <a:t>Bhoopalpally</a:t>
            </a:r>
            <a:endParaRPr lang="en-IN" dirty="0"/>
          </a:p>
          <a:p>
            <a:r>
              <a:rPr lang="en-IN" dirty="0"/>
              <a:t>Districts have the high potential for tourism growth after Hyderabad and </a:t>
            </a:r>
            <a:r>
              <a:rPr lang="en-IN" dirty="0" err="1"/>
              <a:t>Rajanna</a:t>
            </a:r>
            <a:r>
              <a:rPr lang="en-IN" dirty="0"/>
              <a:t> </a:t>
            </a:r>
            <a:r>
              <a:rPr lang="en-IN" dirty="0" err="1"/>
              <a:t>Sircilla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CE6C1-293B-4C74-B4D4-13A75FBB9254}"/>
              </a:ext>
            </a:extLst>
          </p:cNvPr>
          <p:cNvSpPr txBox="1"/>
          <p:nvPr/>
        </p:nvSpPr>
        <p:spPr>
          <a:xfrm>
            <a:off x="836047" y="3048955"/>
            <a:ext cx="82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To boost tourism in districts, the Telangana Government can take several actions: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5D864-C9AC-3995-22A8-4546559D018B}"/>
              </a:ext>
            </a:extLst>
          </p:cNvPr>
          <p:cNvSpPr txBox="1"/>
          <p:nvPr/>
        </p:nvSpPr>
        <p:spPr>
          <a:xfrm>
            <a:off x="516733" y="3365618"/>
            <a:ext cx="2480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Mulugu</a:t>
            </a:r>
            <a:r>
              <a:rPr lang="en-IN" b="1" dirty="0"/>
              <a:t> 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Government can promote </a:t>
            </a:r>
            <a:r>
              <a:rPr lang="en-US" sz="1200" b="0" i="0" dirty="0" err="1">
                <a:solidFill>
                  <a:srgbClr val="0D0D0D"/>
                </a:solidFill>
                <a:effectLst/>
                <a:latin typeface="Söhne"/>
              </a:rPr>
              <a:t>Mulugu's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200" dirty="0"/>
              <a:t>natural beauty and cultural attractions such as </a:t>
            </a:r>
            <a:r>
              <a:rPr lang="en-US" sz="1200" dirty="0" err="1"/>
              <a:t>Medaram</a:t>
            </a:r>
            <a:r>
              <a:rPr lang="en-US" sz="1200" dirty="0"/>
              <a:t> </a:t>
            </a:r>
            <a:r>
              <a:rPr lang="en-US" sz="1200" dirty="0" err="1"/>
              <a:t>Jatara</a:t>
            </a:r>
            <a:r>
              <a:rPr lang="en-US" sz="1200" dirty="0"/>
              <a:t> and </a:t>
            </a:r>
            <a:r>
              <a:rPr lang="en-US" sz="1200" dirty="0" err="1"/>
              <a:t>Bogatha</a:t>
            </a:r>
            <a:r>
              <a:rPr lang="en-US" sz="1200" dirty="0"/>
              <a:t> Waterfall.</a:t>
            </a:r>
            <a:endParaRPr lang="en-IN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717EB7-2F23-27EB-C210-6D95EAB11DB3}"/>
              </a:ext>
            </a:extLst>
          </p:cNvPr>
          <p:cNvCxnSpPr/>
          <p:nvPr/>
        </p:nvCxnSpPr>
        <p:spPr>
          <a:xfrm>
            <a:off x="2982682" y="3425371"/>
            <a:ext cx="0" cy="16004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C47919-346F-EF15-48D9-4964C60E0822}"/>
              </a:ext>
            </a:extLst>
          </p:cNvPr>
          <p:cNvSpPr txBox="1"/>
          <p:nvPr/>
        </p:nvSpPr>
        <p:spPr>
          <a:xfrm>
            <a:off x="2917372" y="3341386"/>
            <a:ext cx="3323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Bhadradri</a:t>
            </a:r>
            <a:r>
              <a:rPr lang="en-IN" b="1" dirty="0"/>
              <a:t> </a:t>
            </a:r>
            <a:r>
              <a:rPr lang="en-IN" b="1" dirty="0" err="1"/>
              <a:t>Kothagudem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tourism department can initiate several schemes and policies to promote tourism in the state, like promoting historical temples : </a:t>
            </a:r>
            <a:r>
              <a:rPr lang="en-IN" sz="1200" dirty="0" err="1"/>
              <a:t>Parnashala</a:t>
            </a:r>
            <a:r>
              <a:rPr lang="en-IN" sz="1200" dirty="0"/>
              <a:t>, </a:t>
            </a:r>
            <a:r>
              <a:rPr lang="en-IN" sz="1200" dirty="0" err="1"/>
              <a:t>Peddamma</a:t>
            </a:r>
            <a:r>
              <a:rPr lang="en-IN" sz="1200" dirty="0"/>
              <a:t> </a:t>
            </a:r>
            <a:r>
              <a:rPr lang="en-IN" sz="1200" dirty="0" err="1"/>
              <a:t>talli</a:t>
            </a:r>
            <a:r>
              <a:rPr lang="en-IN" sz="1200" dirty="0"/>
              <a:t> </a:t>
            </a:r>
            <a:r>
              <a:rPr lang="en-IN" sz="1200" dirty="0" err="1"/>
              <a:t>temple,Kinnerasani</a:t>
            </a:r>
            <a:r>
              <a:rPr lang="en-IN" sz="1200" dirty="0"/>
              <a:t> wildlife sanctuary and Sri Seetha Ramachandra Swamy Devasthanam.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24CCF0-4952-A4C8-D16B-ECCEB3BC2844}"/>
              </a:ext>
            </a:extLst>
          </p:cNvPr>
          <p:cNvCxnSpPr>
            <a:cxnSpLocks/>
          </p:cNvCxnSpPr>
          <p:nvPr/>
        </p:nvCxnSpPr>
        <p:spPr>
          <a:xfrm>
            <a:off x="6203382" y="3500513"/>
            <a:ext cx="0" cy="15406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24A5E0-D5C4-18F1-548F-1B80CBD05951}"/>
              </a:ext>
            </a:extLst>
          </p:cNvPr>
          <p:cNvSpPr txBox="1"/>
          <p:nvPr/>
        </p:nvSpPr>
        <p:spPr>
          <a:xfrm>
            <a:off x="6146806" y="3326040"/>
            <a:ext cx="29246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Jayashankar</a:t>
            </a:r>
            <a:r>
              <a:rPr lang="en-IN" b="1" dirty="0"/>
              <a:t> </a:t>
            </a:r>
            <a:r>
              <a:rPr lang="en-IN" b="1" dirty="0" err="1"/>
              <a:t>Bhoopalpally</a:t>
            </a:r>
            <a:endParaRPr lang="en-IN" b="1" dirty="0"/>
          </a:p>
          <a:p>
            <a:endParaRPr lang="en-IN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tourism department can promote the tourist places through digital marketing, TV advertisements  and social media.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Government can also collaborate with private players to develop tourist-friendly facilities.</a:t>
            </a:r>
          </a:p>
        </p:txBody>
      </p:sp>
    </p:spTree>
    <p:extLst>
      <p:ext uri="{BB962C8B-B14F-4D97-AF65-F5344CB8AC3E}">
        <p14:creationId xmlns:p14="http://schemas.microsoft.com/office/powerpoint/2010/main" val="211097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4120890-1DBD-2867-0657-5AD0CFFE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B5FBC-5089-B40E-E1A2-7F6D1C045A48}"/>
              </a:ext>
            </a:extLst>
          </p:cNvPr>
          <p:cNvSpPr/>
          <p:nvPr/>
        </p:nvSpPr>
        <p:spPr>
          <a:xfrm>
            <a:off x="480447" y="1"/>
            <a:ext cx="8183105" cy="1096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 Cultural / Corporate Events to boost tourism. </a:t>
            </a:r>
          </a:p>
          <a:p>
            <a:pPr marL="342900" indent="-342900">
              <a:buAutoNum type="alphaLcPeriod"/>
            </a:pPr>
            <a:r>
              <a:rPr lang="en-US" dirty="0"/>
              <a:t>What kind of events the government can conduct?</a:t>
            </a:r>
          </a:p>
          <a:p>
            <a:pPr marL="342900" indent="-342900">
              <a:buAutoNum type="alphaLcPeriod"/>
            </a:pPr>
            <a:r>
              <a:rPr lang="en-US" dirty="0"/>
              <a:t>Which months?</a:t>
            </a:r>
          </a:p>
          <a:p>
            <a:pPr marL="342900" indent="-342900">
              <a:buAutoNum type="alphaLcPeriod"/>
            </a:pPr>
            <a:r>
              <a:rPr lang="en-US" dirty="0"/>
              <a:t>Which districts?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677F8-51AB-88AE-380B-B5B8A57F255C}"/>
              </a:ext>
            </a:extLst>
          </p:cNvPr>
          <p:cNvSpPr txBox="1"/>
          <p:nvPr/>
        </p:nvSpPr>
        <p:spPr>
          <a:xfrm>
            <a:off x="480447" y="1168402"/>
            <a:ext cx="798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/>
              <a:t>a.Events</a:t>
            </a:r>
            <a:r>
              <a:rPr lang="en-IN" b="1" i="1" dirty="0"/>
              <a:t> that government can conduct</a:t>
            </a:r>
            <a:r>
              <a:rPr lang="en-IN" i="1" dirty="0"/>
              <a:t>: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E1709-B2FD-DACE-1CDA-3E5888B5A984}"/>
              </a:ext>
            </a:extLst>
          </p:cNvPr>
          <p:cNvSpPr txBox="1"/>
          <p:nvPr/>
        </p:nvSpPr>
        <p:spPr>
          <a:xfrm>
            <a:off x="480447" y="1820663"/>
            <a:ext cx="462132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1.Cultural Dance and Music Events:</a:t>
            </a:r>
          </a:p>
          <a:p>
            <a:r>
              <a:rPr lang="en-IN" sz="1200" dirty="0"/>
              <a:t>The state is celebrated for its splendid culture and </a:t>
            </a:r>
            <a:r>
              <a:rPr lang="en-IN" sz="1200" dirty="0" err="1"/>
              <a:t>dance.some</a:t>
            </a:r>
            <a:r>
              <a:rPr lang="en-IN" sz="1200" dirty="0"/>
              <a:t> of the most famous folk dances of </a:t>
            </a:r>
            <a:r>
              <a:rPr lang="en-IN" sz="1200" dirty="0" err="1"/>
              <a:t>Telanagana</a:t>
            </a:r>
            <a:r>
              <a:rPr lang="en-IN" sz="1200" dirty="0"/>
              <a:t> are Perini </a:t>
            </a:r>
            <a:r>
              <a:rPr lang="en-IN" sz="1200" dirty="0" err="1"/>
              <a:t>Sivathandavam</a:t>
            </a:r>
            <a:r>
              <a:rPr lang="en-IN" sz="1200" dirty="0"/>
              <a:t>, Lambadi Dance, </a:t>
            </a:r>
            <a:r>
              <a:rPr lang="en-IN" sz="1200" dirty="0" err="1"/>
              <a:t>Dhimsa</a:t>
            </a:r>
            <a:r>
              <a:rPr lang="en-IN" sz="1200" dirty="0"/>
              <a:t> dance, </a:t>
            </a:r>
            <a:r>
              <a:rPr lang="en-IN" sz="1200" dirty="0" err="1"/>
              <a:t>Dappu</a:t>
            </a:r>
            <a:r>
              <a:rPr lang="en-IN" sz="1200" dirty="0"/>
              <a:t> dance and many more.</a:t>
            </a:r>
          </a:p>
          <a:p>
            <a:endParaRPr lang="en-IN" sz="1200" dirty="0"/>
          </a:p>
          <a:p>
            <a:r>
              <a:rPr lang="en-IN" sz="1200" b="1" dirty="0"/>
              <a:t>2. Arts and Crafts </a:t>
            </a:r>
            <a:r>
              <a:rPr lang="en-IN" sz="1200" b="1" dirty="0" err="1"/>
              <a:t>Exbibitions</a:t>
            </a:r>
            <a:r>
              <a:rPr lang="en-IN" sz="1200" b="1" dirty="0"/>
              <a:t>:</a:t>
            </a:r>
          </a:p>
          <a:p>
            <a:r>
              <a:rPr lang="en-IN" sz="1200" dirty="0" err="1"/>
              <a:t>Telanagana</a:t>
            </a:r>
            <a:r>
              <a:rPr lang="en-IN" sz="1200" dirty="0"/>
              <a:t> is a great place for arts and crafts with many outstanding handicrafts.</a:t>
            </a:r>
          </a:p>
          <a:p>
            <a:r>
              <a:rPr lang="en-IN" sz="1200" dirty="0" err="1"/>
              <a:t>Bidri</a:t>
            </a:r>
            <a:r>
              <a:rPr lang="en-IN" sz="1200" dirty="0"/>
              <a:t> crafts</a:t>
            </a:r>
          </a:p>
          <a:p>
            <a:r>
              <a:rPr lang="en-IN" sz="1200" dirty="0"/>
              <a:t>Banjara Needle Crafts</a:t>
            </a:r>
          </a:p>
          <a:p>
            <a:r>
              <a:rPr lang="en-IN" sz="1200" dirty="0"/>
              <a:t>Nirmal Arts and many more</a:t>
            </a:r>
          </a:p>
          <a:p>
            <a:endParaRPr lang="en-IN" sz="1200" dirty="0"/>
          </a:p>
          <a:p>
            <a:r>
              <a:rPr lang="en-IN" sz="1200" b="1" dirty="0"/>
              <a:t>3.Corporate Events:</a:t>
            </a:r>
          </a:p>
          <a:p>
            <a:r>
              <a:rPr lang="en-IN" sz="1200" dirty="0"/>
              <a:t>Organize Conferences, Seminars and workshops to showcase the Heritage of the state and how to preserve it.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4B841-766C-4CD1-9865-ABE2518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8" y="1233715"/>
            <a:ext cx="3503724" cy="36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4E834456-44B8-2A8D-D7D1-C57646CC9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89F93-4188-C91B-4606-0FCF60F6EFBE}"/>
              </a:ext>
            </a:extLst>
          </p:cNvPr>
          <p:cNvSpPr/>
          <p:nvPr/>
        </p:nvSpPr>
        <p:spPr>
          <a:xfrm>
            <a:off x="480447" y="1"/>
            <a:ext cx="8183105" cy="1096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 Cultural / Corporate Events to boost tourism. </a:t>
            </a:r>
          </a:p>
          <a:p>
            <a:pPr marL="342900" indent="-342900">
              <a:buAutoNum type="alphaLcPeriod"/>
            </a:pPr>
            <a:r>
              <a:rPr lang="en-US" dirty="0"/>
              <a:t>What kind of events the government can conduct?</a:t>
            </a:r>
          </a:p>
          <a:p>
            <a:pPr marL="342900" indent="-342900">
              <a:buAutoNum type="alphaLcPeriod"/>
            </a:pPr>
            <a:r>
              <a:rPr lang="en-US" dirty="0"/>
              <a:t>Which months?</a:t>
            </a:r>
          </a:p>
          <a:p>
            <a:pPr marL="342900" indent="-342900">
              <a:buAutoNum type="alphaLcPeriod"/>
            </a:pPr>
            <a:r>
              <a:rPr lang="en-US" dirty="0"/>
              <a:t>Which districts?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2DEE8-72B2-BC8A-DC23-0846524A21DB}"/>
              </a:ext>
            </a:extLst>
          </p:cNvPr>
          <p:cNvSpPr txBox="1"/>
          <p:nvPr/>
        </p:nvSpPr>
        <p:spPr>
          <a:xfrm>
            <a:off x="480447" y="1407886"/>
            <a:ext cx="8183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 Government can plan different events in following months: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Domestic Visitors – August and September.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Foreign Visitors – April and September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02C-4544-7C6A-6F45-85F402E5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31" y="2310492"/>
            <a:ext cx="3333921" cy="2326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469A3-47DE-006B-43A0-542A74E3BF1A}"/>
              </a:ext>
            </a:extLst>
          </p:cNvPr>
          <p:cNvSpPr txBox="1"/>
          <p:nvPr/>
        </p:nvSpPr>
        <p:spPr>
          <a:xfrm>
            <a:off x="595086" y="2457901"/>
            <a:ext cx="41293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c. Districts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Least visited districts – </a:t>
            </a:r>
            <a:r>
              <a:rPr lang="en-IN" dirty="0" err="1"/>
              <a:t>Kamareddy</a:t>
            </a:r>
            <a:endParaRPr lang="en-IN" dirty="0"/>
          </a:p>
          <a:p>
            <a:r>
              <a:rPr lang="en-IN" dirty="0"/>
              <a:t>		   </a:t>
            </a:r>
            <a:r>
              <a:rPr lang="en-IN" dirty="0" err="1"/>
              <a:t>Suryapet</a:t>
            </a:r>
            <a:endParaRPr lang="en-IN" dirty="0"/>
          </a:p>
          <a:p>
            <a:r>
              <a:rPr lang="en-IN" dirty="0"/>
              <a:t>		   </a:t>
            </a:r>
            <a:r>
              <a:rPr lang="en-IN" dirty="0" err="1"/>
              <a:t>Medchal</a:t>
            </a:r>
            <a:endParaRPr lang="en-IN" dirty="0"/>
          </a:p>
          <a:p>
            <a:r>
              <a:rPr lang="en-IN" dirty="0"/>
              <a:t>		   Ranga Reddy</a:t>
            </a:r>
          </a:p>
          <a:p>
            <a:r>
              <a:rPr lang="en-IN" dirty="0"/>
              <a:t>		   </a:t>
            </a:r>
            <a:r>
              <a:rPr lang="en-IN" dirty="0" err="1"/>
              <a:t>Vikarabad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48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0B1BA6E4-94F3-E5D8-05D6-06B5DA3E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041CC-E48B-5125-1504-909C915FE6A6}"/>
              </a:ext>
            </a:extLst>
          </p:cNvPr>
          <p:cNvSpPr/>
          <p:nvPr/>
        </p:nvSpPr>
        <p:spPr>
          <a:xfrm>
            <a:off x="480447" y="94343"/>
            <a:ext cx="8183105" cy="841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11. Dubai has made itself a business hub and enjoys massive business tourism. Can Hyderabad emulate Dubai model? Provide Insights based on your research.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5C1E7-CE02-B396-520B-18AEEB950D32}"/>
              </a:ext>
            </a:extLst>
          </p:cNvPr>
          <p:cNvSpPr txBox="1"/>
          <p:nvPr/>
        </p:nvSpPr>
        <p:spPr>
          <a:xfrm>
            <a:off x="537029" y="1502229"/>
            <a:ext cx="76127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Hyderabad has the potential to emulate the Dubai model In certain ways here are some few examples: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Strategic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Business- friendly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Tourism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city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Branding and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In conclusion, While Dubai’s success as a global business and tourism hub cannot be replicated in its entirely.</a:t>
            </a:r>
          </a:p>
          <a:p>
            <a:r>
              <a:rPr lang="en-IN" dirty="0"/>
              <a:t>Hyderabad can learn from its example and implement strategies that can help it become a more attractive destination for businesses and tourists.</a:t>
            </a:r>
          </a:p>
          <a:p>
            <a:r>
              <a:rPr lang="en-IN" dirty="0"/>
              <a:t>Hyderabad can position itself as a major player in the global business and tourism landscape.</a:t>
            </a:r>
          </a:p>
        </p:txBody>
      </p:sp>
    </p:spTree>
    <p:extLst>
      <p:ext uri="{BB962C8B-B14F-4D97-AF65-F5344CB8AC3E}">
        <p14:creationId xmlns:p14="http://schemas.microsoft.com/office/powerpoint/2010/main" val="197286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EFA9B52-966F-4C19-6257-24AE33FE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B7426F-051C-EDC9-57B2-7F3F725C7B5A}"/>
              </a:ext>
            </a:extLst>
          </p:cNvPr>
          <p:cNvSpPr/>
          <p:nvPr/>
        </p:nvSpPr>
        <p:spPr>
          <a:xfrm>
            <a:off x="297505" y="152400"/>
            <a:ext cx="8183105" cy="696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12. Provide all other recommendations that can boost the Telangana tourism, particularly Hyderabad.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33C7-0B93-9290-94A0-B0595F724CEA}"/>
              </a:ext>
            </a:extLst>
          </p:cNvPr>
          <p:cNvSpPr txBox="1"/>
          <p:nvPr/>
        </p:nvSpPr>
        <p:spPr>
          <a:xfrm>
            <a:off x="595047" y="1204686"/>
            <a:ext cx="81831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Government can organize different events like: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Cultural Festivals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Promote local culture and heritage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Offer tourist-friendly services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Food Festivals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Wellness and Ayurvedic Retreats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Develop Infrastructure and amenities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Increase marketing efforts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Offering discounts &amp;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Promote Eco-Tourism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61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4FC09AF-A02E-DEC2-BDEE-96C666C52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CC39F34B-A9B4-DAC8-F103-8BD7844F7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008494"/>
                  </p:ext>
                </p:extLst>
              </p:nvPr>
            </p:nvGraphicFramePr>
            <p:xfrm>
              <a:off x="0" y="1"/>
              <a:ext cx="9223829" cy="52863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CC39F34B-A9B4-DAC8-F103-8BD7844F7C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9223829" cy="5286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18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6503008" y="29122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192500" y="29122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881992" y="29122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503008" y="12358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192500" y="12358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881992" y="1235863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3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5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title" idx="6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 idx="7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Telangana</a:t>
            </a:r>
            <a:endParaRPr dirty="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and Objectives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Stages in this Project</a:t>
            </a:r>
            <a:endParaRPr dirty="0"/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Preliminary Research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Secondary Research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5"/>
          </p:nvPr>
        </p:nvSpPr>
        <p:spPr>
          <a:xfrm>
            <a:off x="5836708" y="3832764"/>
            <a:ext cx="2091600" cy="535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1"/>
          <p:cNvGrpSpPr/>
          <p:nvPr/>
        </p:nvGrpSpPr>
        <p:grpSpPr>
          <a:xfrm>
            <a:off x="-208948" y="-456375"/>
            <a:ext cx="4577625" cy="6105398"/>
            <a:chOff x="-208948" y="-456375"/>
            <a:chExt cx="4577625" cy="6105398"/>
          </a:xfrm>
        </p:grpSpPr>
        <p:sp>
          <p:nvSpPr>
            <p:cNvPr id="271" name="Google Shape;271;p31"/>
            <p:cNvSpPr/>
            <p:nvPr/>
          </p:nvSpPr>
          <p:spPr>
            <a:xfrm rot="6602404" flipH="1">
              <a:off x="805523" y="-555090"/>
              <a:ext cx="2548682" cy="3942993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 rot="-715662" flipH="1">
              <a:off x="457265" y="2499695"/>
              <a:ext cx="1927707" cy="2982316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 flipH="1">
            <a:off x="4368675" y="445025"/>
            <a:ext cx="40509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About Telangana</a:t>
            </a:r>
            <a:br>
              <a:rPr lang="en-IN" dirty="0"/>
            </a:b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1"/>
          </p:nvPr>
        </p:nvSpPr>
        <p:spPr>
          <a:xfrm flipH="1">
            <a:off x="4657441" y="1375925"/>
            <a:ext cx="4051200" cy="288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</a:pPr>
            <a:r>
              <a:rPr lang="en-IN" dirty="0"/>
              <a:t>Telangana is India’s youngest state and was born on June 2</a:t>
            </a:r>
            <a:r>
              <a:rPr lang="en-IN" baseline="30000" dirty="0"/>
              <a:t>nd</a:t>
            </a:r>
            <a:r>
              <a:rPr lang="en-IN" dirty="0"/>
              <a:t> 2014, as the 29</a:t>
            </a:r>
            <a:r>
              <a:rPr lang="en-IN" baseline="30000" dirty="0"/>
              <a:t>th</a:t>
            </a:r>
            <a:r>
              <a:rPr lang="en-IN" dirty="0"/>
              <a:t> state of India.</a:t>
            </a:r>
          </a:p>
          <a:p>
            <a:pPr marL="171450" indent="-171450">
              <a:spcBef>
                <a:spcPts val="1000"/>
              </a:spcBef>
            </a:pPr>
            <a:r>
              <a:rPr lang="en-IN" dirty="0"/>
              <a:t>The most beautiful thing about the State is, it shows good blend of culture and traditions with peaceful 	co-existence of different religions.</a:t>
            </a:r>
          </a:p>
          <a:p>
            <a:pPr marL="171450" indent="-171450">
              <a:spcBef>
                <a:spcPts val="1000"/>
              </a:spcBef>
            </a:pPr>
            <a:r>
              <a:rPr lang="en-IN" dirty="0"/>
              <a:t>As Hyderabad is capital city of Telangana and It has a rich history and culture , and it is known for its iconic monuments , delicious cuisine, and vibrant markets.</a:t>
            </a:r>
          </a:p>
          <a:p>
            <a:pPr marL="171450" indent="-171450">
              <a:spcBef>
                <a:spcPts val="1000"/>
              </a:spcBef>
            </a:pPr>
            <a:r>
              <a:rPr lang="en-US" dirty="0"/>
              <a:t>Telangana is a famous tourist destination with historical landmarks such as Warangal Fort and Charminar, </a:t>
            </a:r>
            <a:r>
              <a:rPr lang="en-US" dirty="0" err="1"/>
              <a:t>Ramappa</a:t>
            </a:r>
            <a:r>
              <a:rPr lang="en-US" dirty="0"/>
              <a:t> Temple, the UNESCO heritage site, and Taj </a:t>
            </a:r>
            <a:r>
              <a:rPr lang="en-US" dirty="0" err="1"/>
              <a:t>Falaknuma</a:t>
            </a:r>
            <a:r>
              <a:rPr lang="en-US" dirty="0"/>
              <a:t> Palace. 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	 </a:t>
            </a:r>
            <a:endParaRPr dirty="0"/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550" y="2713102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15941">
            <a:off x="3004550" y="546352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15941">
            <a:off x="668675" y="4231727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3675928-48E5-20E7-0325-03C3F97D377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6932" b="6932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AF54297-E409-C268-540D-8D9AF35344F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2269" b="12269"/>
          <a:stretch>
            <a:fillRect/>
          </a:stretch>
        </p:blipFill>
        <p:spPr>
          <a:xfrm rot="320567" flipH="1">
            <a:off x="2406685" y="2792952"/>
            <a:ext cx="1805981" cy="18157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1</a:t>
            </a:r>
            <a:endParaRPr dirty="0"/>
          </a:p>
        </p:txBody>
      </p:sp>
      <p:sp>
        <p:nvSpPr>
          <p:cNvPr id="322" name="Google Shape;322;p34"/>
          <p:cNvSpPr txBox="1">
            <a:spLocks noGrp="1"/>
          </p:cNvSpPr>
          <p:nvPr>
            <p:ph type="subTitle" idx="5"/>
          </p:nvPr>
        </p:nvSpPr>
        <p:spPr>
          <a:xfrm>
            <a:off x="3556950" y="2001487"/>
            <a:ext cx="2030100" cy="993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Objective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3 </a:t>
            </a: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Goals and Objectives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2"/>
          </p:nvPr>
        </p:nvSpPr>
        <p:spPr>
          <a:xfrm>
            <a:off x="1097924" y="2861539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analyse Domestic and Foreign Visitors </a:t>
            </a:r>
            <a:endParaRPr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3"/>
          </p:nvPr>
        </p:nvSpPr>
        <p:spPr>
          <a:xfrm>
            <a:off x="3579860" y="2814173"/>
            <a:ext cx="1996389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Synergies the footfall  districts with low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footfall districts and bring the exponential growth	</a:t>
            </a:r>
            <a:endParaRPr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subTitle" idx="4"/>
          </p:nvPr>
        </p:nvSpPr>
        <p:spPr>
          <a:xfrm>
            <a:off x="6034987" y="2861539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support Telangana State for Amplifications of Tourism</a:t>
            </a:r>
            <a:endParaRPr dirty="0"/>
          </a:p>
        </p:txBody>
      </p:sp>
      <p:sp>
        <p:nvSpPr>
          <p:cNvPr id="328" name="Google Shape;328;p34"/>
          <p:cNvSpPr/>
          <p:nvPr/>
        </p:nvSpPr>
        <p:spPr>
          <a:xfrm>
            <a:off x="1684353" y="1514965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4274626" y="1454700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6649371" y="1454700"/>
            <a:ext cx="759000" cy="7590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900;p63">
            <a:extLst>
              <a:ext uri="{FF2B5EF4-FFF2-40B4-BE49-F238E27FC236}">
                <a16:creationId xmlns:a16="http://schemas.microsoft.com/office/drawing/2014/main" id="{9148C566-7B5C-DB46-6859-0B660FCDEDB7}"/>
              </a:ext>
            </a:extLst>
          </p:cNvPr>
          <p:cNvGrpSpPr/>
          <p:nvPr/>
        </p:nvGrpSpPr>
        <p:grpSpPr>
          <a:xfrm>
            <a:off x="4508780" y="1659065"/>
            <a:ext cx="352886" cy="350049"/>
            <a:chOff x="946175" y="3253275"/>
            <a:chExt cx="298550" cy="296150"/>
          </a:xfrm>
        </p:grpSpPr>
        <p:sp>
          <p:nvSpPr>
            <p:cNvPr id="3" name="Google Shape;5901;p63">
              <a:extLst>
                <a:ext uri="{FF2B5EF4-FFF2-40B4-BE49-F238E27FC236}">
                  <a16:creationId xmlns:a16="http://schemas.microsoft.com/office/drawing/2014/main" id="{4FD84E72-29EE-68A0-D3E0-989F3AF917EF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02;p63">
              <a:extLst>
                <a:ext uri="{FF2B5EF4-FFF2-40B4-BE49-F238E27FC236}">
                  <a16:creationId xmlns:a16="http://schemas.microsoft.com/office/drawing/2014/main" id="{FA59B513-F79E-F050-0643-01B26DE7C986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03;p63">
              <a:extLst>
                <a:ext uri="{FF2B5EF4-FFF2-40B4-BE49-F238E27FC236}">
                  <a16:creationId xmlns:a16="http://schemas.microsoft.com/office/drawing/2014/main" id="{8DAE992B-9224-C8F9-9B2E-B54646073233}"/>
                </a:ext>
              </a:extLst>
            </p:cNvPr>
            <p:cNvSpPr/>
            <p:nvPr/>
          </p:nvSpPr>
          <p:spPr>
            <a:xfrm>
              <a:off x="1008091" y="3337571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904;p63">
              <a:extLst>
                <a:ext uri="{FF2B5EF4-FFF2-40B4-BE49-F238E27FC236}">
                  <a16:creationId xmlns:a16="http://schemas.microsoft.com/office/drawing/2014/main" id="{B4308259-FA0C-9FE5-553B-65A8B8B162FD}"/>
                </a:ext>
              </a:extLst>
            </p:cNvPr>
            <p:cNvSpPr/>
            <p:nvPr/>
          </p:nvSpPr>
          <p:spPr>
            <a:xfrm>
              <a:off x="974176" y="3282512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905;p63">
              <a:extLst>
                <a:ext uri="{FF2B5EF4-FFF2-40B4-BE49-F238E27FC236}">
                  <a16:creationId xmlns:a16="http://schemas.microsoft.com/office/drawing/2014/main" id="{0315E49B-77D6-F0D6-37E5-A5349DD9C1BA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692;p63">
            <a:extLst>
              <a:ext uri="{FF2B5EF4-FFF2-40B4-BE49-F238E27FC236}">
                <a16:creationId xmlns:a16="http://schemas.microsoft.com/office/drawing/2014/main" id="{CAA52EFC-326B-6BFE-38BE-DAE22277B9B9}"/>
              </a:ext>
            </a:extLst>
          </p:cNvPr>
          <p:cNvSpPr/>
          <p:nvPr/>
        </p:nvSpPr>
        <p:spPr>
          <a:xfrm>
            <a:off x="6868819" y="17141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5825;p63">
            <a:extLst>
              <a:ext uri="{FF2B5EF4-FFF2-40B4-BE49-F238E27FC236}">
                <a16:creationId xmlns:a16="http://schemas.microsoft.com/office/drawing/2014/main" id="{EFF92926-8470-D870-7EE9-1117402D7604}"/>
              </a:ext>
            </a:extLst>
          </p:cNvPr>
          <p:cNvGrpSpPr/>
          <p:nvPr/>
        </p:nvGrpSpPr>
        <p:grpSpPr>
          <a:xfrm>
            <a:off x="1265656" y="3191835"/>
            <a:ext cx="366364" cy="367290"/>
            <a:chOff x="-61783350" y="3743950"/>
            <a:chExt cx="316650" cy="317450"/>
          </a:xfrm>
        </p:grpSpPr>
        <p:sp>
          <p:nvSpPr>
            <p:cNvPr id="10" name="Google Shape;5826;p63">
              <a:extLst>
                <a:ext uri="{FF2B5EF4-FFF2-40B4-BE49-F238E27FC236}">
                  <a16:creationId xmlns:a16="http://schemas.microsoft.com/office/drawing/2014/main" id="{D5446AB6-8382-DBFB-6643-886B33BE2CE6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27;p63">
              <a:extLst>
                <a:ext uri="{FF2B5EF4-FFF2-40B4-BE49-F238E27FC236}">
                  <a16:creationId xmlns:a16="http://schemas.microsoft.com/office/drawing/2014/main" id="{F6FAB691-86C8-FDF4-28D0-29B00D7662C6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084;p63">
            <a:extLst>
              <a:ext uri="{FF2B5EF4-FFF2-40B4-BE49-F238E27FC236}">
                <a16:creationId xmlns:a16="http://schemas.microsoft.com/office/drawing/2014/main" id="{EAEFC68D-F71C-65AF-CD2D-7AC28303F54D}"/>
              </a:ext>
            </a:extLst>
          </p:cNvPr>
          <p:cNvGrpSpPr/>
          <p:nvPr/>
        </p:nvGrpSpPr>
        <p:grpSpPr>
          <a:xfrm>
            <a:off x="1888813" y="1734934"/>
            <a:ext cx="350079" cy="350079"/>
            <a:chOff x="2037825" y="3254050"/>
            <a:chExt cx="296175" cy="296175"/>
          </a:xfrm>
        </p:grpSpPr>
        <p:sp>
          <p:nvSpPr>
            <p:cNvPr id="13" name="Google Shape;6085;p63">
              <a:extLst>
                <a:ext uri="{FF2B5EF4-FFF2-40B4-BE49-F238E27FC236}">
                  <a16:creationId xmlns:a16="http://schemas.microsoft.com/office/drawing/2014/main" id="{BC94A4CA-7691-EA06-A3EC-ABA3A564FAB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86;p63">
              <a:extLst>
                <a:ext uri="{FF2B5EF4-FFF2-40B4-BE49-F238E27FC236}">
                  <a16:creationId xmlns:a16="http://schemas.microsoft.com/office/drawing/2014/main" id="{83379BF0-1659-BB5B-BE50-845C595D920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87;p63">
              <a:extLst>
                <a:ext uri="{FF2B5EF4-FFF2-40B4-BE49-F238E27FC236}">
                  <a16:creationId xmlns:a16="http://schemas.microsoft.com/office/drawing/2014/main" id="{79BC843B-0935-7EFF-E517-505AD8233CFB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88;p63">
              <a:extLst>
                <a:ext uri="{FF2B5EF4-FFF2-40B4-BE49-F238E27FC236}">
                  <a16:creationId xmlns:a16="http://schemas.microsoft.com/office/drawing/2014/main" id="{5CFB867F-4693-C3F7-42EC-1726F24AA21C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89;p63">
              <a:extLst>
                <a:ext uri="{FF2B5EF4-FFF2-40B4-BE49-F238E27FC236}">
                  <a16:creationId xmlns:a16="http://schemas.microsoft.com/office/drawing/2014/main" id="{C405EA9D-89DB-A203-2FDB-52E8F7C2020F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90;p63">
              <a:extLst>
                <a:ext uri="{FF2B5EF4-FFF2-40B4-BE49-F238E27FC236}">
                  <a16:creationId xmlns:a16="http://schemas.microsoft.com/office/drawing/2014/main" id="{8DD4024B-AE72-6147-7510-FA564EE99C38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603763" y="1598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in this Project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2DF105-C638-89F2-EEB5-1DB1C888DE8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09607" y="1279857"/>
            <a:ext cx="1914041" cy="634183"/>
          </a:xfrm>
        </p:spPr>
        <p:txBody>
          <a:bodyPr/>
          <a:lstStyle/>
          <a:p>
            <a:r>
              <a:rPr lang="en-IN" b="1" dirty="0"/>
              <a:t>Preliminary Research Questions</a:t>
            </a:r>
          </a:p>
        </p:txBody>
      </p:sp>
      <p:sp>
        <p:nvSpPr>
          <p:cNvPr id="16" name="Google Shape;252;p30">
            <a:extLst>
              <a:ext uri="{FF2B5EF4-FFF2-40B4-BE49-F238E27FC236}">
                <a16:creationId xmlns:a16="http://schemas.microsoft.com/office/drawing/2014/main" id="{584D5674-FF67-25E2-7C0F-D4F46120B9B6}"/>
              </a:ext>
            </a:extLst>
          </p:cNvPr>
          <p:cNvSpPr/>
          <p:nvPr/>
        </p:nvSpPr>
        <p:spPr>
          <a:xfrm>
            <a:off x="790621" y="1257856"/>
            <a:ext cx="759000" cy="634183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sz="2400" dirty="0"/>
              <a:t>1</a:t>
            </a:r>
            <a:endParaRPr sz="2400" dirty="0"/>
          </a:p>
        </p:txBody>
      </p:sp>
      <p:sp>
        <p:nvSpPr>
          <p:cNvPr id="17" name="Subtitle 14">
            <a:extLst>
              <a:ext uri="{FF2B5EF4-FFF2-40B4-BE49-F238E27FC236}">
                <a16:creationId xmlns:a16="http://schemas.microsoft.com/office/drawing/2014/main" id="{E2D72B0E-EA28-EAB2-F316-3CF13F875130}"/>
              </a:ext>
            </a:extLst>
          </p:cNvPr>
          <p:cNvSpPr txBox="1">
            <a:spLocks/>
          </p:cNvSpPr>
          <p:nvPr/>
        </p:nvSpPr>
        <p:spPr>
          <a:xfrm>
            <a:off x="3802251" y="1279857"/>
            <a:ext cx="1914041" cy="63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r>
              <a:rPr lang="en-IN" b="1" dirty="0"/>
              <a:t>Secondary Research Questions</a:t>
            </a:r>
          </a:p>
        </p:txBody>
      </p:sp>
      <p:sp>
        <p:nvSpPr>
          <p:cNvPr id="18" name="Google Shape;252;p30">
            <a:extLst>
              <a:ext uri="{FF2B5EF4-FFF2-40B4-BE49-F238E27FC236}">
                <a16:creationId xmlns:a16="http://schemas.microsoft.com/office/drawing/2014/main" id="{545CB99C-A625-E9EB-1E0E-F32F034B90E5}"/>
              </a:ext>
            </a:extLst>
          </p:cNvPr>
          <p:cNvSpPr/>
          <p:nvPr/>
        </p:nvSpPr>
        <p:spPr>
          <a:xfrm>
            <a:off x="3283265" y="1257856"/>
            <a:ext cx="759000" cy="634183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sz="2400" dirty="0"/>
              <a:t>2</a:t>
            </a:r>
            <a:endParaRPr sz="2400" dirty="0"/>
          </a:p>
        </p:txBody>
      </p:sp>
      <p:sp>
        <p:nvSpPr>
          <p:cNvPr id="19" name="Subtitle 14">
            <a:extLst>
              <a:ext uri="{FF2B5EF4-FFF2-40B4-BE49-F238E27FC236}">
                <a16:creationId xmlns:a16="http://schemas.microsoft.com/office/drawing/2014/main" id="{51926409-2F6E-93BA-F599-EE97FE0F378E}"/>
              </a:ext>
            </a:extLst>
          </p:cNvPr>
          <p:cNvSpPr txBox="1">
            <a:spLocks/>
          </p:cNvSpPr>
          <p:nvPr/>
        </p:nvSpPr>
        <p:spPr>
          <a:xfrm>
            <a:off x="6301248" y="1279857"/>
            <a:ext cx="1914041" cy="63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r>
              <a:rPr lang="en-IN" b="1" dirty="0"/>
              <a:t>Recommendations for Government</a:t>
            </a:r>
          </a:p>
        </p:txBody>
      </p:sp>
      <p:sp>
        <p:nvSpPr>
          <p:cNvPr id="20" name="Google Shape;252;p30">
            <a:extLst>
              <a:ext uri="{FF2B5EF4-FFF2-40B4-BE49-F238E27FC236}">
                <a16:creationId xmlns:a16="http://schemas.microsoft.com/office/drawing/2014/main" id="{B758AB79-C6F3-CFA7-692E-DB38EA2F85B5}"/>
              </a:ext>
            </a:extLst>
          </p:cNvPr>
          <p:cNvSpPr/>
          <p:nvPr/>
        </p:nvSpPr>
        <p:spPr>
          <a:xfrm>
            <a:off x="5782262" y="1257856"/>
            <a:ext cx="759000" cy="634183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sz="2400" dirty="0"/>
              <a:t>3</a:t>
            </a:r>
            <a:endParaRPr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16CDE3-CDDC-9F97-31D1-2AE10BEB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1" y="2198653"/>
            <a:ext cx="2278922" cy="2784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F62BB5-0B0D-D33E-D53E-CC39BAE4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69" y="2198653"/>
            <a:ext cx="2278923" cy="27849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1D71DA-9B0B-9292-FB6B-125B0D593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57" y="2198653"/>
            <a:ext cx="2278922" cy="2324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AB9CB9-CF35-1D87-661B-20BC1124903B}"/>
              </a:ext>
            </a:extLst>
          </p:cNvPr>
          <p:cNvSpPr/>
          <p:nvPr/>
        </p:nvSpPr>
        <p:spPr>
          <a:xfrm>
            <a:off x="472698" y="240224"/>
            <a:ext cx="8299342" cy="69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 List down the Top 10 districts that have the highest number of domestic visitors overall (2018-2022)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127741-F7CE-76F1-96E9-1CA81BE7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8" y="1410346"/>
            <a:ext cx="4669522" cy="20147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5851A-223A-D9B3-0E7C-4520B312A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726" y="1409641"/>
            <a:ext cx="2991004" cy="20147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0F0F7B-B6B3-F679-03D5-EC57A76521EC}"/>
              </a:ext>
            </a:extLst>
          </p:cNvPr>
          <p:cNvSpPr/>
          <p:nvPr/>
        </p:nvSpPr>
        <p:spPr>
          <a:xfrm>
            <a:off x="472698" y="4083803"/>
            <a:ext cx="8299343" cy="960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Hyderabad has the highest 76.5M followed by </a:t>
            </a:r>
            <a:r>
              <a:rPr lang="en-IN" dirty="0" err="1"/>
              <a:t>Rajanna</a:t>
            </a:r>
            <a:r>
              <a:rPr lang="en-IN" dirty="0"/>
              <a:t> </a:t>
            </a:r>
            <a:r>
              <a:rPr lang="en-IN" dirty="0" err="1"/>
              <a:t>Sircilla</a:t>
            </a:r>
            <a:r>
              <a:rPr lang="en-IN" dirty="0"/>
              <a:t> and </a:t>
            </a:r>
            <a:r>
              <a:rPr lang="en-IN" dirty="0" err="1"/>
              <a:t>Jayashankar</a:t>
            </a:r>
            <a:r>
              <a:rPr lang="en-IN" dirty="0"/>
              <a:t> </a:t>
            </a:r>
            <a:r>
              <a:rPr lang="en-IN" dirty="0" err="1"/>
              <a:t>Bhoopalpallly</a:t>
            </a:r>
            <a:r>
              <a:rPr lang="en-IN" dirty="0"/>
              <a:t> with 54.8M and 34.9M.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Hyderabad a city that attracts visitors for various purposes beyond just tourism, such as Education, Employment, or healthcare.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DC98E-B116-B0E0-7256-CB20D6E1D7E1}"/>
              </a:ext>
            </a:extLst>
          </p:cNvPr>
          <p:cNvSpPr txBox="1"/>
          <p:nvPr/>
        </p:nvSpPr>
        <p:spPr>
          <a:xfrm>
            <a:off x="472698" y="3727341"/>
            <a:ext cx="224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Highlights 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1C7C09-D529-970E-0AA3-9CEF8E47F464}"/>
              </a:ext>
            </a:extLst>
          </p:cNvPr>
          <p:cNvSpPr/>
          <p:nvPr/>
        </p:nvSpPr>
        <p:spPr>
          <a:xfrm>
            <a:off x="340962" y="185981"/>
            <a:ext cx="8183105" cy="1332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2. List down the top 3 districts  based on compounded annual growth rate(CAGR) of visitors between   (2018-2022)</a:t>
            </a:r>
          </a:p>
          <a:p>
            <a:endParaRPr lang="en-IN" dirty="0"/>
          </a:p>
          <a:p>
            <a:r>
              <a:rPr lang="en-IN" dirty="0"/>
              <a:t>3. List down the top 3 districts  based on compounded annual growth rate(CAGR) of visitors between   (2018-2022)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2D17E-7F18-7307-0D2C-2F92528F309A}"/>
              </a:ext>
            </a:extLst>
          </p:cNvPr>
          <p:cNvSpPr txBox="1"/>
          <p:nvPr/>
        </p:nvSpPr>
        <p:spPr>
          <a:xfrm>
            <a:off x="4279008" y="1524117"/>
            <a:ext cx="203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Highlights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1DE39-A736-5571-4F2A-5A31A3947FF4}"/>
              </a:ext>
            </a:extLst>
          </p:cNvPr>
          <p:cNvSpPr txBox="1"/>
          <p:nvPr/>
        </p:nvSpPr>
        <p:spPr>
          <a:xfrm>
            <a:off x="4298380" y="1943967"/>
            <a:ext cx="40218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CAGR stands for the compound annual growth rate. It is the measure of an investments' annual growth rate over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CAGR = (ending value/starting value) ^ 1/ (no.of years) –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CAGR indicates Districts are growing and low CAGR indicates Districts are declining.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Nizambad</a:t>
            </a:r>
            <a:r>
              <a:rPr lang="en-IN" dirty="0"/>
              <a:t> (1.285.62%) , Nalgonda(149%) and </a:t>
            </a:r>
            <a:r>
              <a:rPr lang="en-IN" dirty="0" err="1"/>
              <a:t>Mahabubnagar</a:t>
            </a:r>
            <a:r>
              <a:rPr lang="en-IN" dirty="0"/>
              <a:t>(52.14%)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Jangaon</a:t>
            </a:r>
            <a:r>
              <a:rPr lang="en-IN" dirty="0"/>
              <a:t>(-0.30), </a:t>
            </a:r>
            <a:r>
              <a:rPr lang="en-IN" dirty="0" err="1"/>
              <a:t>Mahabubabad</a:t>
            </a:r>
            <a:r>
              <a:rPr lang="en-IN" dirty="0"/>
              <a:t>(-0.30) and </a:t>
            </a:r>
            <a:r>
              <a:rPr lang="en-IN" dirty="0" err="1"/>
              <a:t>Jayashankar</a:t>
            </a:r>
            <a:r>
              <a:rPr lang="en-IN" dirty="0"/>
              <a:t> </a:t>
            </a:r>
            <a:r>
              <a:rPr lang="en-IN" dirty="0" err="1"/>
              <a:t>bhoopapally</a:t>
            </a:r>
            <a:r>
              <a:rPr lang="en-IN" dirty="0"/>
              <a:t>(-0.69)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06ACC-1ADF-D851-9F4F-A96094AF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2" y="1611086"/>
            <a:ext cx="3570638" cy="1564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DEB93-26F4-EF52-104F-8F3FD148D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1" y="3387998"/>
            <a:ext cx="3544360" cy="14490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B46EC8F-FD16-D285-CF9E-C7E1FF93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6BA77-5FB6-B8BC-49FC-306DDFE31489}"/>
              </a:ext>
            </a:extLst>
          </p:cNvPr>
          <p:cNvSpPr/>
          <p:nvPr/>
        </p:nvSpPr>
        <p:spPr>
          <a:xfrm>
            <a:off x="340962" y="185981"/>
            <a:ext cx="7932181" cy="78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What are the peak and low season months for Hyderabad based on the data from 2018 to 2022 for Hyderabad district.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49905-6E1F-8DC6-D784-1516FCA3378D}"/>
              </a:ext>
            </a:extLst>
          </p:cNvPr>
          <p:cNvSpPr txBox="1"/>
          <p:nvPr/>
        </p:nvSpPr>
        <p:spPr>
          <a:xfrm>
            <a:off x="406400" y="3269313"/>
            <a:ext cx="330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IN" b="1" dirty="0"/>
              <a:t>eak Season – January n December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78608F-A3E1-759A-AB21-0D8CF74A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2" y="1251827"/>
            <a:ext cx="7932181" cy="1680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F01CA-63AB-D414-21DD-4C60F5C79F01}"/>
              </a:ext>
            </a:extLst>
          </p:cNvPr>
          <p:cNvSpPr txBox="1"/>
          <p:nvPr/>
        </p:nvSpPr>
        <p:spPr>
          <a:xfrm>
            <a:off x="4431407" y="3211255"/>
            <a:ext cx="384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</a:t>
            </a:r>
            <a:r>
              <a:rPr lang="en-IN" b="1" dirty="0"/>
              <a:t> Season – March, April, July, May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90271-E92E-2AE4-EA69-0F0405190A7F}"/>
              </a:ext>
            </a:extLst>
          </p:cNvPr>
          <p:cNvSpPr txBox="1"/>
          <p:nvPr/>
        </p:nvSpPr>
        <p:spPr>
          <a:xfrm>
            <a:off x="406400" y="3759200"/>
            <a:ext cx="340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highest peak in the month of December due to New year and Sankranti festival vacation.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ECC1-E64F-6E3B-D0D4-911CA1AF87A2}"/>
              </a:ext>
            </a:extLst>
          </p:cNvPr>
          <p:cNvSpPr txBox="1"/>
          <p:nvPr/>
        </p:nvSpPr>
        <p:spPr>
          <a:xfrm>
            <a:off x="4431407" y="3693885"/>
            <a:ext cx="340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 - Children have exams in the month of march and preparation start from February.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8208A8F9-B58A-0EF9-4699-AC7DFC4C9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EACAD1-333E-C63F-ED6F-6235A0734703}"/>
              </a:ext>
            </a:extLst>
          </p:cNvPr>
          <p:cNvSpPr/>
          <p:nvPr/>
        </p:nvSpPr>
        <p:spPr>
          <a:xfrm>
            <a:off x="340962" y="185981"/>
            <a:ext cx="8183105" cy="78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4. What are the peak and low season months for Hyderabad based on the data from 2018 to 2022 for Hyderabad district.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07532-206A-CC7D-F406-6E40ED0D2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1" y="1357026"/>
            <a:ext cx="8236981" cy="1466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97AA6-0F98-9ADE-2587-6A990C2CDACE}"/>
              </a:ext>
            </a:extLst>
          </p:cNvPr>
          <p:cNvSpPr txBox="1"/>
          <p:nvPr/>
        </p:nvSpPr>
        <p:spPr>
          <a:xfrm>
            <a:off x="406400" y="3269313"/>
            <a:ext cx="330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IN" b="1" dirty="0"/>
              <a:t>eak Season – January n December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D4DA7-C7A6-28AC-563F-ACE1B535A163}"/>
              </a:ext>
            </a:extLst>
          </p:cNvPr>
          <p:cNvSpPr txBox="1"/>
          <p:nvPr/>
        </p:nvSpPr>
        <p:spPr>
          <a:xfrm>
            <a:off x="4431407" y="3211255"/>
            <a:ext cx="384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</a:t>
            </a:r>
            <a:r>
              <a:rPr lang="en-IN" b="1" dirty="0"/>
              <a:t> Season – April n September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404B8-214C-0DC4-8BB5-6D59FE79AE9C}"/>
              </a:ext>
            </a:extLst>
          </p:cNvPr>
          <p:cNvSpPr txBox="1"/>
          <p:nvPr/>
        </p:nvSpPr>
        <p:spPr>
          <a:xfrm>
            <a:off x="406400" y="3759200"/>
            <a:ext cx="340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winter vacations for the foreign visitors starts from the month of December to February.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E3DEA-CFF9-EE2B-9022-7921C3C7A5B6}"/>
              </a:ext>
            </a:extLst>
          </p:cNvPr>
          <p:cNvSpPr txBox="1"/>
          <p:nvPr/>
        </p:nvSpPr>
        <p:spPr>
          <a:xfrm>
            <a:off x="4431407" y="3693885"/>
            <a:ext cx="340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Average trend, summers in Hyderabad records 45.C - 47.C which is not so preferred weather condition.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84056"/>
      </p:ext>
    </p:extLst>
  </p:cSld>
  <p:clrMapOvr>
    <a:masterClrMapping/>
  </p:clrMapOvr>
</p:sld>
</file>

<file path=ppt/theme/theme1.xml><?xml version="1.0" encoding="utf-8"?>
<a:theme xmlns:a="http://schemas.openxmlformats.org/drawingml/2006/main" name="Tourist Attractions Social Media Strategy by Slidesgo">
  <a:themeElements>
    <a:clrScheme name="Simple Light">
      <a:dk1>
        <a:srgbClr val="AE5618"/>
      </a:dk1>
      <a:lt1>
        <a:srgbClr val="5E392B"/>
      </a:lt1>
      <a:dk2>
        <a:srgbClr val="422D25"/>
      </a:dk2>
      <a:lt2>
        <a:srgbClr val="F0E8D9"/>
      </a:lt2>
      <a:accent1>
        <a:srgbClr val="E1D0B1"/>
      </a:accent1>
      <a:accent2>
        <a:srgbClr val="ABD5B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webextension1.xml><?xml version="1.0" encoding="utf-8"?>
<we:webextension xmlns:we="http://schemas.microsoft.com/office/webextensions/webextension/2010/11" id="{9584AA62-A229-4A18-9974-E100B5971B52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4018b620-8420-4cd8-b906-e97ee7d50e5d/ReportSection?bookmarkGuid=260461ca-3b5c-4a41-92d3-a55f3ae15387&amp;bookmarkUsage=1&amp;ctid=df8679cd-a80e-45d8-99ac-c83ed7ff95a0&amp;fromEntryPoint=export&amp;pbi_source=storytelling_addin&quot;"/>
    <we:property name="reportName" value="&quot;TelanganaTourisnAnalysis&quot;"/>
    <we:property name="reportState" value="&quot;CONNECTED&quot;"/>
    <we:property name="embedUrl" value="&quot;/reportEmbed?reportId=4018b620-8420-4cd8-b906-e97ee7d50e5d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Home&quot;"/>
    <we:property name="datasetId" value="&quot;a912c278-f937-4ebb-90d8-83d4d964e4ea&quot;"/>
    <we:property name="backgroundColor" value="&quot;#654D65&quot;"/>
    <we:property name="bookmark" value="&quot;H4sIAAAAAAAAA6WUwW7cIBCGX6XivKoAAx5ybK9VFTVVLlEOAwwrN15j2Wy06WrfvWCniqIqWsm92DPD+Jt/DMyZhW4ee3z5jgdiN+xLSk8HnJ4+CbZjw/sYgMUgNAmOgiuhVHS2ZKUxd2mY2c2ZZZz2lO+7+Yh9BZbgw+OOYd/f4r56EfuZdmykaU4D9t1vWpPLUp6OdNkxOo19mrAi7zJmqtjnkl78IkV8bkpF9Ll7pjvyeY3+oDFN+a+/Y/NqLZLer1XYUvBrGjJ2QwHXGAG2oGMMEg1YEaRudI3P3bDvXyW+ffvzZay/pTuUnmr/7lehV87lUhvwVmoiY52OBhFF5HYrS5GU0nrpQhDgpHHCxK2sIiO4ADICaY0AjYmwlYWCgJTmNnIpQWr0KlxlZTpll07/0kCF1oHnwnjrLVFriLbTouFC+qhbIRtOqm1i2/6PNqMhBKO0jU6QRArXd+BDmi6HgzhyHxSBU6gMN1v3IGgTHCEJKb3lLRghr5/Zj/tE1YjQggOKDZekxVZlC+4twg5UZkI10jHPI3q6xaH4D2c2TqkMgtzRegdPIw6Bwqs91fe3LtO0Fr7H/lhrLhOELWUe6+MPDYxFPsEEAAA=&quot;"/>
    <we:property name="initialStateBookmark" value="&quot;H4sIAAAAAAAAA+1bbW/bNhD+K4W+9IsxkKIoifmW5mUd1jRdUmQYhqDgy9FRq0ieJKfxCv/3HSk5zZttzW0cN82XICKp491zd4/uGOZLYLJ6lMvJW3kOwVbwqiw/ncvq0wsaDIKiGzs8/P1g++j3D2+3D/ZwuBw1WVnUwdaXoJHVEJqTrB7L3EnAwb9PB4HM83dy6J6szGsYBCOo6rKQefYvtItxqqnGMB0EcDnKy0o6kceNbMCJvcDl+Ix7018Y7ih1k13AMeimHT2CUVk13TPVNjIk0ZGmxHDDgYkI36nbWa/m8vVuU6/YTlk0MitQATemopgaBgS4jngSxZxbv9ZmeTNbMtm7HFVoN6IxGTm8ts2FLDSYwBtXQd3a8iU4AFmPK2/h3o2J43JcaTgC66eKJmsmKGe3RECbTCNiWVPiblOE611VIph+/n3ZyPzFu3I0zj18fv6s/LxTAeJogi0yPcWROiuGeQf7Vzvft7pqWTk9S/URwXH24AtlZaB6NfEm7WbVDPVwcEvrhzcH9cc1PI4MaMFSzpikiguq6HwndEG77ydpFDOiIs0EM6GyMWfGBXbnqPfl6C0+tXKcmJNZ3KGt+1V57gV2mVGP1T9jqCbBbRiOZxP4+x+zXxZJcoDPR2UQtK5B5w2CY8gRfv/yTpmPz4slYLcPfo9b6O5mdVNlKAuHOz1sBjmuw20O7/c4Xc3j85XY2f71yLt14LAPttjULWjtDaeDVRD68wycQh6gwmRNp9Bvt5Cqvy+G3gKpcpj/9lW8TKc+kG+TQS9deifPNdVuc8Bg7cQ0U8a5+0NIaIo/wnAlesrHNeYmmBatnTNZNRtCV3ONdLHRfrBw9cdrX6EdNHtYVpP+obiK+099ToXcGsssCJIYodI4DmOy9MP1zIeL+XDFkJqvhP/kzSz+cM25VwxJyTNFPkWKnOv5p0SRC8P70SkSQIbUWK2TSBvDlEnTsGdZyUkcpUQKMBG3muqUGf21rOyMyDR6qy+b/hDpfCLzsW/xUPCbDK1qw9EP4+KXrycYZlJJ89KtP33MnKbXcvqmPx5SnQNsHs+eGL9IXPt/SOVO0/AwED8Ghcz2bvmDMG2IToVNQq1ACpuSdLPOBvr4v0dovs4wqyt9NnkDF5Df1fBq/u7UTKMTWWXtEU9HNd9gZceYVyKDm4zgjpDcsmta+cEXXwfcdGdL8BfI6lHS4mdAtV+S/gxItJTBTCiEtCqkNI6JQfqwvuRYGGkNXDaqvLwZZ06aibmRiQShBQeecnc0tlRadi6HcFcWNVEqaBRJzXhCmUJxK8uKw9AILrgKubREKZZEalVZQJRlMSSShiJWNJVJxFeVJVERrbSMBQlZKA2Q+BsI+/Gidh9rmWGxgZxY55nGUvc68ME5VENvmZGN9MCOWsUyaOdL46fB435/XbmLb5jyc/Fy1ij+EDS7LjfNJdmrcv1nQKElWGzHUm1UbEycQkxUHEG8NMW/X39wj7H9DiA2KrWWBdMDYdJV1QlnkHJpYivjOLEpi+WqhJ+kKSMcKI2sCMMoEpLD/Gi40eEbHeLXi8TWaBZJYrSK7Ld1+PZ6h38LlHX193bT+vsVE4Y+QEe9WBXfT7klMCz6tVPrYpV5Zw6b1tj3s+Ih2vp+O7f0YySzglhIKRWUcIJFMXuuEfvXiJual0+5n3/0QnNDuvn1lpo0DdMoBUE5tpMJVaCEWp0pNvb4d9MuCN3/5yTvEBppq6gWlpBIc0pBL6/9fzCWWqM3VrOodYVV6AEpGYmFAKUFN0Sv7ort4bCCoZwVwg/514UbFef+uJhhuWZXbYTF3eU7zCLNUhEaya3kihiWLHXl80WSNV8kWXgZ6fmq3dO9R9Lzql2vhnm7ypqzc8Dd3NMbsM16FT7Khmd+y2ONy83ehbynfFyfOl4Ld5/dPRziCxIF+ER61Ds6z17q6aUNuGTkOfe+E9ty3NQjqeGdLOCek1vMS1kYF1wLT2/9P1cEfhMMt6zjyAUvuH+5uDronU7/A5stCr39MQAA&quot;"/>
    <we:property name="isFiltersActionButtonVisible" value="true"/>
    <we:property name="isVisualContainerHeaderHidden" value="false"/>
    <we:property name="reportEmbeddedTime" value="&quot;2024-03-06T09:49:46.394Z&quot;"/>
    <we:property name="creatorTenantId" value="&quot;df8679cd-a80e-45d8-99ac-c83ed7ff95a0&quot;"/>
    <we:property name="creatorUserId" value="&quot;100320035D79014F&quot;"/>
    <we:property name="creatorSessionId" value="&quot;9909e3ee-6f4e-47ba-951b-6186e77f855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1557</Words>
  <Application>Microsoft Office PowerPoint</Application>
  <PresentationFormat>On-screen Show (16:9)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Nunito Light</vt:lpstr>
      <vt:lpstr>Raleway</vt:lpstr>
      <vt:lpstr>Arial</vt:lpstr>
      <vt:lpstr>Hind Madurai Light</vt:lpstr>
      <vt:lpstr>Wingdings</vt:lpstr>
      <vt:lpstr>Constantia</vt:lpstr>
      <vt:lpstr>Gowun Dodum</vt:lpstr>
      <vt:lpstr>Söhne</vt:lpstr>
      <vt:lpstr>Hind Madurai</vt:lpstr>
      <vt:lpstr>Tourist Attractions Social Media Strategy by Slidesgo</vt:lpstr>
      <vt:lpstr>Telangana  Tourism  Analysis</vt:lpstr>
      <vt:lpstr>Table of contents</vt:lpstr>
      <vt:lpstr>About Telangana </vt:lpstr>
      <vt:lpstr>Goals and Objectives</vt:lpstr>
      <vt:lpstr>Stages in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Telangana  Tourism  Analysis</dc:title>
  <dc:creator>Nitin Enjmuri</dc:creator>
  <cp:lastModifiedBy>Sushmita Enjmuri</cp:lastModifiedBy>
  <cp:revision>23</cp:revision>
  <dcterms:modified xsi:type="dcterms:W3CDTF">2024-03-06T09:51:00Z</dcterms:modified>
</cp:coreProperties>
</file>