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1" r:id="rId6"/>
    <p:sldId id="263" r:id="rId7"/>
    <p:sldId id="262" r:id="rId8"/>
    <p:sldId id="264" r:id="rId9"/>
    <p:sldId id="273" r:id="rId10"/>
    <p:sldId id="271" r:id="rId11"/>
    <p:sldId id="267" r:id="rId12"/>
    <p:sldId id="274" r:id="rId13"/>
    <p:sldId id="275" r:id="rId14"/>
    <p:sldId id="276" r:id="rId15"/>
    <p:sldId id="278" r:id="rId16"/>
    <p:sldId id="27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054B6-FBE2-4CD0-8A82-3EFB9E2A2F78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391-A47A-4180-9954-D8B0162E67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E7E7-315F-4ED4-947C-7E2121AA074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1C4E-7DE4-4135-A904-24B0ADA689C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0AA-1C84-44C5-ACEB-C94433B55B3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669F-99E9-4A69-8951-F1F4601A4DC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AE69-86DC-49ED-97DF-0CA8FB7D473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3E4F-4CFA-4FBE-A684-7C7326F6CFE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C9A-1F98-43EE-A245-C12BC7B77CF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46E4-DD9F-437B-B092-973DDDC27B4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F40-8115-4283-8F51-20919165C40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6B4-0D89-44C3-B778-56F692E9798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591-071D-4ABC-92AC-BA8743C31A5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67100-9E76-4CD6-B84A-FE018DA93DA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E57B80-09FB-45A1-81BF-8221883ECEB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686800" cy="342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stage – 1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Omkar Padwal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              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Sushmita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Bane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Pooja </a:t>
            </a:r>
            <a:r>
              <a:rPr lang="en-US" sz="3200" dirty="0">
                <a:solidFill>
                  <a:schemeClr val="tx1"/>
                </a:solidFill>
              </a:rPr>
              <a:t>Kale </a:t>
            </a:r>
            <a:r>
              <a:rPr lang="en-US" sz="2800" dirty="0">
                <a:solidFill>
                  <a:schemeClr val="tx1"/>
                </a:solidFill>
              </a:rPr>
              <a:t>                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              </a:t>
            </a:r>
            <a:r>
              <a:rPr lang="en-US" sz="3200" dirty="0" err="1" smtClean="0">
                <a:solidFill>
                  <a:schemeClr val="tx1"/>
                </a:solidFill>
              </a:rPr>
              <a:t>Saurbh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Singh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600" b="1" dirty="0">
                <a:solidFill>
                  <a:schemeClr val="tx1"/>
                </a:solidFill>
              </a:rPr>
              <a:t>Guide Name -- Prof. Pranita Potey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915400" cy="282355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LOKMANYA TILAK COLLEGE OF </a:t>
            </a: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epartment of Electronics and Telecommunication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Smart Solar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Garden Cutter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76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Software </a:t>
            </a:r>
            <a:endParaRPr lang="en-US" sz="3600" dirty="0" smtClean="0"/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Arduino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Language: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448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344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65" y="381000"/>
            <a:ext cx="5770993" cy="5828675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56459" y="612826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  1.3  Flowchart  of  Smart  Grass Cutter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84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" y="1066799"/>
            <a:ext cx="8534400" cy="5264727"/>
          </a:xfrm>
        </p:spPr>
        <p:txBody>
          <a:bodyPr/>
          <a:lstStyle/>
          <a:p>
            <a:r>
              <a:rPr lang="en-US" sz="2400" b="1" dirty="0"/>
              <a:t>WORK EXECUTED</a:t>
            </a:r>
          </a:p>
          <a:p>
            <a:pPr lvl="1"/>
            <a:r>
              <a:rPr lang="en-US" dirty="0"/>
              <a:t>We have compiled and simulated the circuit online with tinkercad software tool and Arduino IDE </a:t>
            </a:r>
            <a:r>
              <a:rPr lang="en-US" dirty="0" smtClean="0"/>
              <a:t>tool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769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5777345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  1.4 output  of  Ultrasonic sensor</a:t>
            </a:r>
          </a:p>
          <a:p>
            <a:pPr algn="ctr"/>
            <a:r>
              <a:rPr lang="en-US" sz="2000" dirty="0" smtClean="0"/>
              <a:t>Source [Tinkar CAD]</a:t>
            </a:r>
          </a:p>
          <a:p>
            <a:pPr algn="ctr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212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r>
              <a:rPr lang="en-US" sz="2400" b="1" dirty="0"/>
              <a:t>PLAN OF ACTION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00260"/>
              </p:ext>
            </p:extLst>
          </p:nvPr>
        </p:nvGraphicFramePr>
        <p:xfrm>
          <a:off x="381000" y="1752600"/>
          <a:ext cx="8534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883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Pandemic</a:t>
                      </a:r>
                      <a:r>
                        <a:rPr lang="en-US" sz="2800" baseline="0" dirty="0" smtClean="0"/>
                        <a:t> Goes Over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If</a:t>
                      </a:r>
                      <a:r>
                        <a:rPr lang="en-US" sz="2800" baseline="0" dirty="0" smtClean="0"/>
                        <a:t> Pandemic continues</a:t>
                      </a:r>
                      <a:endParaRPr lang="en-US" sz="28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will complete our programming/ software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work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will complete our programming/ software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work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will buy components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from store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will order components from online sites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Hardware installation will distributed among all group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Hardware installation will be done by only one person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work will be distributed among all members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Documentation work will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done by all group members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324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 </a:t>
            </a:r>
            <a:r>
              <a:rPr lang="en-US" sz="2000" dirty="0" smtClean="0"/>
              <a:t>1.4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2613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and Limitations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7952652"/>
              </p:ext>
            </p:extLst>
          </p:nvPr>
        </p:nvGraphicFramePr>
        <p:xfrm>
          <a:off x="381000" y="1676400"/>
          <a:ext cx="8305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Limitation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Advantage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Difficult in rainy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 maintances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Low cost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Renewable  and  </a:t>
                      </a:r>
                      <a:r>
                        <a:rPr lang="en-US" sz="2800" dirty="0" smtClean="0"/>
                        <a:t>Easy to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6019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 1.4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7514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cricket ground. </a:t>
            </a:r>
          </a:p>
          <a:p>
            <a:r>
              <a:rPr lang="en-US" dirty="0" smtClean="0"/>
              <a:t> The </a:t>
            </a:r>
            <a:r>
              <a:rPr lang="en-US" dirty="0"/>
              <a:t>football ground. </a:t>
            </a:r>
          </a:p>
          <a:p>
            <a:r>
              <a:rPr lang="en-US" dirty="0" smtClean="0"/>
              <a:t>In </a:t>
            </a:r>
            <a:r>
              <a:rPr lang="en-US" dirty="0"/>
              <a:t>all garden and playground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539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106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[Ref </a:t>
            </a:r>
            <a:r>
              <a:rPr lang="en-US" sz="1800" dirty="0" smtClean="0"/>
              <a:t>1]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[Ref </a:t>
            </a:r>
            <a:r>
              <a:rPr lang="en-US" sz="1800" dirty="0" smtClean="0"/>
              <a:t>2]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[Ref </a:t>
            </a:r>
            <a:r>
              <a:rPr lang="en-US" sz="1800" dirty="0" smtClean="0"/>
              <a:t>3]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[Ref </a:t>
            </a:r>
            <a:r>
              <a:rPr lang="en-US" sz="1800" dirty="0" smtClean="0"/>
              <a:t>4]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[Ref </a:t>
            </a:r>
            <a:r>
              <a:rPr lang="en-US" sz="1800" dirty="0" smtClean="0"/>
              <a:t>5]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371600" y="1447800"/>
            <a:ext cx="731139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R.Sivgurunathan et al  “Design and Fabrication of low cost portable Lawn Mowers” volume no:04 issue:02,Feb 2018,International research journal of engineering and technology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Z.I.Rizman </a:t>
            </a:r>
            <a:r>
              <a:rPr lang="en-US" sz="2400" dirty="0"/>
              <a:t>et al “An Improved controller for grass cutting” issue: 15 Jan </a:t>
            </a:r>
            <a:r>
              <a:rPr lang="en-US" sz="2400" dirty="0" smtClean="0"/>
              <a:t>2018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A . P .Pralhad </a:t>
            </a:r>
            <a:r>
              <a:rPr lang="en-US" sz="2400" dirty="0" smtClean="0"/>
              <a:t>, “</a:t>
            </a:r>
            <a:r>
              <a:rPr lang="en-US" sz="2400" dirty="0"/>
              <a:t>Solar Powered Automatic grass cutter and pesticide spreading </a:t>
            </a:r>
            <a:r>
              <a:rPr lang="en-US" sz="2400" dirty="0" smtClean="0"/>
              <a:t>robot”, issue :05 may 2011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Ms.Yogita </a:t>
            </a:r>
            <a:r>
              <a:rPr lang="en-US" sz="2400" dirty="0"/>
              <a:t>D. Ambekar, Mr. Abhishek U. Ghate, “Solar based grass cutter”, ISBN:978-93-86171-31-3, 26 Feb </a:t>
            </a:r>
            <a:r>
              <a:rPr lang="en-US" sz="2400" dirty="0" smtClean="0"/>
              <a:t>2017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S.Mohyuddin </a:t>
            </a:r>
            <a:r>
              <a:rPr lang="en-US" sz="2400" dirty="0"/>
              <a:t>et al ,“Automated solar Grass cutter” issue :May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46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071">
            <a:off x="5622194" y="2743200"/>
            <a:ext cx="3279549" cy="3429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873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Problem Definition</a:t>
            </a:r>
          </a:p>
          <a:p>
            <a:r>
              <a:rPr lang="en-US" sz="3200" dirty="0" smtClean="0"/>
              <a:t>Literature Survey</a:t>
            </a:r>
          </a:p>
          <a:p>
            <a:r>
              <a:rPr lang="en-US" sz="3200" dirty="0" smtClean="0"/>
              <a:t>Methodology</a:t>
            </a:r>
          </a:p>
          <a:p>
            <a:r>
              <a:rPr lang="en-US" sz="3200" dirty="0" smtClean="0"/>
              <a:t>Design Steps or Proposed System</a:t>
            </a:r>
          </a:p>
          <a:p>
            <a:r>
              <a:rPr lang="en-US" sz="3200" dirty="0" smtClean="0"/>
              <a:t>Advantages</a:t>
            </a:r>
          </a:p>
          <a:p>
            <a:r>
              <a:rPr lang="en-US" sz="3200" dirty="0" smtClean="0"/>
              <a:t>Reference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99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457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</a:t>
            </a:r>
            <a:r>
              <a:rPr lang="en-US" sz="2000" b="1" dirty="0" smtClean="0"/>
              <a:t>) </a:t>
            </a:r>
            <a:r>
              <a:rPr lang="en-US" sz="2800" b="1" dirty="0" smtClean="0"/>
              <a:t>Conventional </a:t>
            </a:r>
            <a:r>
              <a:rPr lang="en-US" sz="2800" b="1" dirty="0"/>
              <a:t>grass cutters</a:t>
            </a:r>
            <a:endParaRPr lang="en-US" sz="3200" b="1" dirty="0"/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Effect on environment and human beings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Smart Solar Grass Cutter  </a:t>
            </a: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B) Grass cutter machines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Automatic grass cutting machine </a:t>
            </a:r>
          </a:p>
          <a:p>
            <a:pPr marL="320040" lvl="1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Reduces both environment and noise pollution</a:t>
            </a:r>
          </a:p>
          <a:p>
            <a:pPr marL="320040" lvl="1" indent="0">
              <a:buNone/>
            </a:pPr>
            <a:endParaRPr lang="en-US" altLang="zh-CN" sz="2800" dirty="0" smtClean="0"/>
          </a:p>
          <a:p>
            <a:pPr marL="320040" lvl="1" indent="0">
              <a:buNone/>
            </a:pPr>
            <a:endParaRPr lang="en-US" sz="2800" dirty="0"/>
          </a:p>
          <a:p>
            <a:pPr marL="320040" lvl="1" indent="0">
              <a:buNone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152900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 1.1   Conventional  cutter</a:t>
            </a:r>
          </a:p>
          <a:p>
            <a:pPr algn="ctr"/>
            <a:r>
              <a:rPr lang="en-US" dirty="0" smtClean="0"/>
              <a:t>[source -  Google.com ]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56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3897995"/>
              </p:ext>
            </p:extLst>
          </p:nvPr>
        </p:nvGraphicFramePr>
        <p:xfrm>
          <a:off x="228600" y="1676400"/>
          <a:ext cx="8686800" cy="384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/>
                <a:gridCol w="3276600"/>
                <a:gridCol w="3505201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Factors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Conventional  Grass  Cutter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Automatic Grass Cutter</a:t>
                      </a:r>
                      <a:endParaRPr lang="en-US" sz="2000" dirty="0"/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Pollution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Causes  more pollution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Clean and pollution free</a:t>
                      </a:r>
                      <a:endParaRPr lang="en-US" sz="2400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More</a:t>
                      </a:r>
                      <a:r>
                        <a:rPr lang="en-US" sz="2400" baseline="0" dirty="0" smtClean="0"/>
                        <a:t>  effort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Less  effort</a:t>
                      </a:r>
                      <a:endParaRPr lang="en-US" sz="2400" dirty="0"/>
                    </a:p>
                  </a:txBody>
                  <a:tcPr/>
                </a:tc>
              </a:tr>
              <a:tr h="897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Maintenance  required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More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Less</a:t>
                      </a:r>
                      <a:endParaRPr lang="en-US" sz="2400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Noise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Less</a:t>
                      </a:r>
                      <a:endParaRPr lang="en-US" sz="2400" dirty="0"/>
                    </a:p>
                  </a:txBody>
                  <a:tcPr/>
                </a:tc>
              </a:tr>
              <a:tr h="7592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Efficient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Less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624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77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7711492"/>
              </p:ext>
            </p:extLst>
          </p:nvPr>
        </p:nvGraphicFramePr>
        <p:xfrm>
          <a:off x="152400" y="1575460"/>
          <a:ext cx="8915400" cy="481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1922127"/>
                <a:gridCol w="2535573"/>
              </a:tblGrid>
              <a:tr h="6194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Literature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Year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1548741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Fabrication of low cost portable</a:t>
                      </a:r>
                      <a:r>
                        <a:rPr lang="en-US" baseline="0" dirty="0" smtClean="0"/>
                        <a:t> Lawn </a:t>
                      </a:r>
                      <a:r>
                        <a:rPr lang="en-US" baseline="0" dirty="0" smtClean="0"/>
                        <a:t>Mowers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[Ref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R.Sivgurunathan et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Feb </a:t>
                      </a:r>
                      <a:r>
                        <a:rPr lang="en-US" dirty="0" smtClean="0"/>
                        <a:t>2018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study a hand held operated machine for grass cutting was</a:t>
                      </a:r>
                      <a:r>
                        <a:rPr lang="en-US" baseline="0" dirty="0" smtClean="0"/>
                        <a:t> design and fabricated using locally available materials.</a:t>
                      </a:r>
                      <a:endParaRPr lang="en-US" dirty="0"/>
                    </a:p>
                  </a:txBody>
                  <a:tcPr/>
                </a:tc>
              </a:tr>
              <a:tr h="2535578"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Improved controller for grass </a:t>
                      </a:r>
                      <a:r>
                        <a:rPr lang="en-US" baseline="0" dirty="0" smtClean="0"/>
                        <a:t>cutting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[Ref</a:t>
                      </a:r>
                      <a:r>
                        <a:rPr lang="en-US" b="1" baseline="0" dirty="0" smtClean="0"/>
                        <a:t> 2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Z.I.Rizman</a:t>
                      </a:r>
                      <a:r>
                        <a:rPr lang="en-US" baseline="0" dirty="0" smtClean="0"/>
                        <a:t> et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Jan</a:t>
                      </a:r>
                      <a:r>
                        <a:rPr lang="en-US" baseline="0" dirty="0" smtClean="0"/>
                        <a:t>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study an improved controller of machine cutter capable to improve grass cutting process become easier.</a:t>
                      </a:r>
                      <a:r>
                        <a:rPr lang="en-US" baseline="0" dirty="0" smtClean="0"/>
                        <a:t> Here they control R.F remotely. The RF signal is transferred by remote control to the lawnmower via antenna.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4982" y="632543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  1.2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4200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7310556"/>
              </p:ext>
            </p:extLst>
          </p:nvPr>
        </p:nvGraphicFramePr>
        <p:xfrm>
          <a:off x="228600" y="990599"/>
          <a:ext cx="87630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17907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of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438400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Powered Automatic grass cutter and pesticide spreading </a:t>
                      </a:r>
                      <a:r>
                        <a:rPr lang="en-US" dirty="0" smtClean="0"/>
                        <a:t>robot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[Ref</a:t>
                      </a:r>
                      <a:r>
                        <a:rPr lang="en-US" b="1" baseline="0" dirty="0" smtClean="0"/>
                        <a:t> 3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. P .Pralhad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 May 2011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study a solar power automatic grass cutting and pesticide robot is</a:t>
                      </a:r>
                      <a:r>
                        <a:rPr lang="en-US" baseline="0" dirty="0" smtClean="0"/>
                        <a:t> mainly proposal for reduce the manpower and usage of electricity. Solar plate is used to provide the source to the battery charging</a:t>
                      </a:r>
                      <a:endParaRPr lang="en-US" dirty="0"/>
                    </a:p>
                  </a:txBody>
                  <a:tcPr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 solar grass </a:t>
                      </a:r>
                      <a:r>
                        <a:rPr lang="en-US" dirty="0" smtClean="0"/>
                        <a:t>cutter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[Ref</a:t>
                      </a:r>
                      <a:r>
                        <a:rPr lang="en-US" b="1" baseline="0" dirty="0" smtClean="0"/>
                        <a:t> 4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Ms.Y.Rutuja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r>
                        <a:rPr lang="en-US" baseline="0" dirty="0" smtClean="0"/>
                        <a:t>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these study we analysis the problem facing by us</a:t>
                      </a:r>
                      <a:r>
                        <a:rPr lang="en-US" baseline="0" dirty="0" smtClean="0"/>
                        <a:t> in daily that are like pollutions power cut ets.In order to overcome these problem we developing a portable solar operated grass cutting devices as there is shortage of power.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400800"/>
            <a:ext cx="289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Table  1.2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51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116672"/>
              </p:ext>
            </p:extLst>
          </p:nvPr>
        </p:nvGraphicFramePr>
        <p:xfrm>
          <a:off x="228600" y="1752600"/>
          <a:ext cx="8686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57400"/>
                <a:gridCol w="2438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of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3380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r>
                        <a:rPr lang="en-US" baseline="0" dirty="0" smtClean="0"/>
                        <a:t> solar Grass </a:t>
                      </a:r>
                      <a:r>
                        <a:rPr lang="en-US" baseline="0" dirty="0" smtClean="0"/>
                        <a:t>cutter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[Ref</a:t>
                      </a:r>
                      <a:r>
                        <a:rPr lang="en-US" b="1" baseline="0" dirty="0" smtClean="0"/>
                        <a:t> 5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S.Mohyuddin et</a:t>
                      </a:r>
                      <a:r>
                        <a:rPr lang="en-US" baseline="0" dirty="0" smtClean="0"/>
                        <a:t>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2016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study we analyze that a normal cutter is moving with IC engine will run based on</a:t>
                      </a:r>
                      <a:r>
                        <a:rPr lang="en-US" baseline="0" dirty="0" smtClean="0"/>
                        <a:t> the energy from petrol .The major Drawback of these system is high running cost  as well as maintained such as changing engine oil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248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 1.2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81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9445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199"/>
            <a:ext cx="8458200" cy="496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96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 1.2 Block </a:t>
            </a:r>
            <a:r>
              <a:rPr lang="en-US" sz="2000" dirty="0"/>
              <a:t>Diagram of  solar Grass cutter</a:t>
            </a:r>
          </a:p>
          <a:p>
            <a:pPr algn="ctr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756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r>
              <a:rPr lang="en-US" sz="3200" dirty="0"/>
              <a:t>Hardware Components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06745"/>
              </p:ext>
            </p:extLst>
          </p:nvPr>
        </p:nvGraphicFramePr>
        <p:xfrm>
          <a:off x="228600" y="1828800"/>
          <a:ext cx="8686800" cy="441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810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Name  of  Component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Quantity</a:t>
                      </a:r>
                      <a:endParaRPr lang="en-US" sz="28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Solar  Panel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Arduino  UNO kit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L298N  Motor  Driver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Brushless DC  Motors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Ultrasonic Sensor HC-SR04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Gyroscope</a:t>
                      </a:r>
                      <a:r>
                        <a:rPr lang="en-US" sz="2000" baseline="0" dirty="0" smtClean="0"/>
                        <a:t>  S</a:t>
                      </a:r>
                      <a:r>
                        <a:rPr lang="en-US" sz="2000" dirty="0" smtClean="0"/>
                        <a:t>ensor  and  Accelerometer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Rotary  Cutter blade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4414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Standard  Wire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7B80-09FB-45A1-81BF-8221883ECEB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324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 1.2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04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328</TotalTime>
  <Words>744</Words>
  <Application>Microsoft Office PowerPoint</Application>
  <PresentationFormat>On-screen Show (4:3)</PresentationFormat>
  <Paragraphs>203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LOKMANYA TILAK COLLEGE OF ENGINEERING Department of Electronics and Telecommunication   Smart Solar Garden Cutter </vt:lpstr>
      <vt:lpstr>Contents</vt:lpstr>
      <vt:lpstr>Introduction</vt:lpstr>
      <vt:lpstr>Problem Definition</vt:lpstr>
      <vt:lpstr>Literature Survey</vt:lpstr>
      <vt:lpstr>Literature Survey</vt:lpstr>
      <vt:lpstr>Literature Survey</vt:lpstr>
      <vt:lpstr>Methodology</vt:lpstr>
      <vt:lpstr>Methodology</vt:lpstr>
      <vt:lpstr>Methodology</vt:lpstr>
      <vt:lpstr>PowerPoint Presentation</vt:lpstr>
      <vt:lpstr>Design System</vt:lpstr>
      <vt:lpstr>Design System</vt:lpstr>
      <vt:lpstr>Advantages and Limitations</vt:lpstr>
      <vt:lpstr>Applications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LOKMANYA TILAK COLLEGE OF ENGINEERING Department of Electronics</dc:title>
  <dc:creator>Windows User</dc:creator>
  <cp:lastModifiedBy>Windows User</cp:lastModifiedBy>
  <cp:revision>41</cp:revision>
  <dcterms:created xsi:type="dcterms:W3CDTF">2020-12-09T05:58:51Z</dcterms:created>
  <dcterms:modified xsi:type="dcterms:W3CDTF">2020-12-16T20:26:15Z</dcterms:modified>
</cp:coreProperties>
</file>