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Inter SemiBold"/>
      <p:regular r:id="rId14"/>
      <p:bold r:id="rId15"/>
    </p:embeddedFont>
    <p:embeddedFont>
      <p:font typeface="Inter Light"/>
      <p:regular r:id="rId16"/>
      <p:bold r:id="rId17"/>
    </p:embeddedFont>
    <p:embeddedFont>
      <p:font typeface="Inter"/>
      <p:regular r:id="rId18"/>
      <p:bold r:id="rId19"/>
    </p:embeddedFont>
    <p:embeddedFont>
      <p:font typeface="Josefin Sans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F4377E-EA48-4AD2-9881-0A79A0321220}">
  <a:tblStyle styleId="{C0F4377E-EA48-4AD2-9881-0A79A03212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ans-regular.fntdata"/><Relationship Id="rId22" Type="http://schemas.openxmlformats.org/officeDocument/2006/relationships/font" Target="fonts/JosefinSans-italic.fntdata"/><Relationship Id="rId21" Type="http://schemas.openxmlformats.org/officeDocument/2006/relationships/font" Target="fonts/JosefinSans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Josefi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InterSemiBold-bold.fntdata"/><Relationship Id="rId14" Type="http://schemas.openxmlformats.org/officeDocument/2006/relationships/font" Target="fonts/InterSemiBold-regular.fntdata"/><Relationship Id="rId17" Type="http://schemas.openxmlformats.org/officeDocument/2006/relationships/font" Target="fonts/InterLight-bold.fntdata"/><Relationship Id="rId16" Type="http://schemas.openxmlformats.org/officeDocument/2006/relationships/font" Target="fonts/InterLight-regular.fntdata"/><Relationship Id="rId19" Type="http://schemas.openxmlformats.org/officeDocument/2006/relationships/font" Target="fonts/Inter-bold.fntdata"/><Relationship Id="rId18" Type="http://schemas.openxmlformats.org/officeDocument/2006/relationships/font" Target="fonts/Inter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279663c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279663c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5792d84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5792d84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24526517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24526517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24526517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24526517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279663cf6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279663cf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65bd7255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65bd7255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rect b="b" l="l" r="r" t="t"/>
            <a:pathLst>
              <a:path extrusionOk="0" h="6231661" w="1219200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1455585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rect b="b" l="l" r="r" t="t"/>
            <a:pathLst>
              <a:path extrusionOk="0" h="6231661" w="1219200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lt2"/>
            </a:gs>
            <a:gs pos="50000">
              <a:schemeClr val="accent1"/>
            </a:gs>
            <a:gs pos="100000">
              <a:schemeClr val="accent2"/>
            </a:gs>
          </a:gsLst>
          <a:lin ang="8099331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037875" y="1323600"/>
            <a:ext cx="5654700" cy="297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275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●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indent="-4127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○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indent="-4127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■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indent="-4127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●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indent="-412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○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indent="-412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■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indent="-412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●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indent="-412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○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indent="-412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■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8" name="Google Shape;18;p4"/>
          <p:cNvSpPr txBox="1"/>
          <p:nvPr/>
        </p:nvSpPr>
        <p:spPr>
          <a:xfrm>
            <a:off x="961675" y="5279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2"/>
                </a:solidFill>
              </a:rPr>
              <a:t>“</a:t>
            </a:r>
            <a:endParaRPr b="1" sz="9600">
              <a:solidFill>
                <a:schemeClr val="accent2"/>
              </a:solidFill>
            </a:endParaRPr>
          </a:p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1037875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460026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2625823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1037875" y="4177700"/>
            <a:ext cx="70683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455585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 Light"/>
              <a:buChar char="●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 Light"/>
              <a:buChar char="○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 Light"/>
              <a:buChar char="■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●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○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■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●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○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■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jpg"/><Relationship Id="rId5" Type="http://schemas.openxmlformats.org/officeDocument/2006/relationships/image" Target="../media/image4.jpg"/><Relationship Id="rId6" Type="http://schemas.openxmlformats.org/officeDocument/2006/relationships/image" Target="../media/image11.png"/><Relationship Id="rId7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4572000" y="238450"/>
            <a:ext cx="4428300" cy="204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>
                <a:latin typeface="Josefin Sans"/>
                <a:ea typeface="Josefin Sans"/>
                <a:cs typeface="Josefin Sans"/>
                <a:sym typeface="Josefin Sans"/>
              </a:rPr>
              <a:t>BLUEBIKES </a:t>
            </a:r>
            <a:endParaRPr sz="4380"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>
                <a:latin typeface="Josefin Sans"/>
                <a:ea typeface="Josefin Sans"/>
                <a:cs typeface="Josefin Sans"/>
                <a:sym typeface="Josefin Sans"/>
              </a:rPr>
              <a:t>MANAGEMENT</a:t>
            </a:r>
            <a:endParaRPr sz="4380"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>
                <a:latin typeface="Josefin Sans"/>
                <a:ea typeface="Josefin Sans"/>
                <a:cs typeface="Josefin Sans"/>
                <a:sym typeface="Josefin Sans"/>
              </a:rPr>
              <a:t>SYSTEM</a:t>
            </a:r>
            <a:endParaRPr sz="438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4572000" y="2571750"/>
            <a:ext cx="3790500" cy="2163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b="1" lang="en" sz="1200" u="sng">
                <a:solidFill>
                  <a:schemeClr val="dk1"/>
                </a:solidFill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GROUP 7:-</a:t>
            </a:r>
            <a:endParaRPr b="1" sz="1200" u="sng">
              <a:solidFill>
                <a:schemeClr val="dk1"/>
              </a:solidFill>
              <a:highlight>
                <a:schemeClr val="lt1"/>
              </a:highlight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chemeClr val="dk1"/>
              </a:solidFill>
              <a:highlight>
                <a:schemeClr val="lt1"/>
              </a:highlight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YASH NEMA- 00</a:t>
            </a: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1562522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MOHIT NAGPAL-</a:t>
            </a: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001502719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SUSHMITA MAITY-001092534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NIRMAYEE DIGHE-002984202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ARJUN JANARDHAN-001566405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MAHENDRA KASWAN-002195119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283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4294967295" type="title"/>
          </p:nvPr>
        </p:nvSpPr>
        <p:spPr>
          <a:xfrm>
            <a:off x="2776150" y="106050"/>
            <a:ext cx="3445200" cy="68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Josefin Sans"/>
                <a:ea typeface="Josefin Sans"/>
                <a:cs typeface="Josefin Sans"/>
                <a:sym typeface="Josefin Sans"/>
              </a:rPr>
              <a:t>OVERVIEW</a:t>
            </a:r>
            <a:endParaRPr b="1" sz="36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275" y="817952"/>
            <a:ext cx="2094875" cy="141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1125" y="817950"/>
            <a:ext cx="1873825" cy="12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843363" y="2114825"/>
            <a:ext cx="209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Serves </a:t>
            </a:r>
            <a:r>
              <a:rPr b="1" lang="en" sz="1500">
                <a:latin typeface="Inter"/>
                <a:ea typeface="Inter"/>
                <a:cs typeface="Inter"/>
                <a:sym typeface="Inter"/>
              </a:rPr>
              <a:t>in Boston </a:t>
            </a:r>
            <a:endParaRPr b="1"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Metropolitan Area </a:t>
            </a:r>
            <a:endParaRPr b="1" sz="15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580137" y="2099525"/>
            <a:ext cx="274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Fleet of </a:t>
            </a:r>
            <a:r>
              <a:rPr b="1" lang="en" sz="1500">
                <a:latin typeface="Inter"/>
                <a:ea typeface="Inter"/>
                <a:cs typeface="Inter"/>
                <a:sym typeface="Inter"/>
              </a:rPr>
              <a:t>393 Bike Stations &amp; 3800 Bikes</a:t>
            </a:r>
            <a:endParaRPr b="1" sz="15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761125" y="2099513"/>
            <a:ext cx="209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Easily </a:t>
            </a:r>
            <a:r>
              <a:rPr b="1" lang="en" sz="1500">
                <a:latin typeface="Inter"/>
                <a:ea typeface="Inter"/>
                <a:cs typeface="Inter"/>
                <a:sym typeface="Inter"/>
              </a:rPr>
              <a:t>available</a:t>
            </a:r>
            <a:r>
              <a:rPr b="1" lang="en" sz="1500">
                <a:latin typeface="Inter"/>
                <a:ea typeface="Inter"/>
                <a:cs typeface="Inter"/>
                <a:sym typeface="Inter"/>
              </a:rPr>
              <a:t> &amp; </a:t>
            </a:r>
            <a:endParaRPr b="1"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affordable pricing</a:t>
            </a:r>
            <a:endParaRPr b="1" sz="15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8388" y="2763852"/>
            <a:ext cx="2094874" cy="141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4800" y="2861600"/>
            <a:ext cx="1703150" cy="12176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1872549" y="4058200"/>
            <a:ext cx="2985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Higher</a:t>
            </a:r>
            <a:r>
              <a:rPr b="1" lang="en" sz="1500">
                <a:latin typeface="Inter"/>
                <a:ea typeface="Inter"/>
                <a:cs typeface="Inter"/>
                <a:sym typeface="Inter"/>
              </a:rPr>
              <a:t> usage  -–&gt; higher ineffi</a:t>
            </a:r>
            <a:r>
              <a:rPr b="1" lang="en" sz="1500">
                <a:latin typeface="Inter"/>
                <a:ea typeface="Inter"/>
                <a:cs typeface="Inter"/>
                <a:sym typeface="Inter"/>
              </a:rPr>
              <a:t>ciency in ride booking</a:t>
            </a:r>
            <a:r>
              <a:rPr b="1" lang="en" sz="1500">
                <a:latin typeface="Inter"/>
                <a:ea typeface="Inter"/>
                <a:cs typeface="Inter"/>
                <a:sym typeface="Inter"/>
              </a:rPr>
              <a:t> &amp; payments</a:t>
            </a:r>
            <a:endParaRPr b="1" sz="15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582625" y="4194850"/>
            <a:ext cx="224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Proposing a better &amp; efficient RDBMS </a:t>
            </a:r>
            <a:endParaRPr b="1" sz="15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77950" y="915700"/>
            <a:ext cx="2743500" cy="12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1097100" y="191200"/>
            <a:ext cx="6949800" cy="68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latin typeface="Josefin Sans"/>
                <a:ea typeface="Josefin Sans"/>
                <a:cs typeface="Josefin Sans"/>
                <a:sym typeface="Josefin Sans"/>
              </a:rPr>
              <a:t>PROBLEM STATEMENT</a:t>
            </a:r>
            <a:endParaRPr b="1" sz="35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750" y="1093025"/>
            <a:ext cx="1039600" cy="7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2239725" y="1093013"/>
            <a:ext cx="5986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Open Sans"/>
                <a:ea typeface="Open Sans"/>
                <a:cs typeface="Open Sans"/>
                <a:sym typeface="Open Sans"/>
              </a:rPr>
              <a:t>Persistent </a:t>
            </a:r>
            <a:r>
              <a:rPr b="1" lang="en" sz="1700">
                <a:latin typeface="Open Sans"/>
                <a:ea typeface="Open Sans"/>
                <a:cs typeface="Open Sans"/>
                <a:sym typeface="Open Sans"/>
              </a:rPr>
              <a:t>payment issues &amp; slow loading of the application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747" y="1932538"/>
            <a:ext cx="1197250" cy="7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2239725" y="2004500"/>
            <a:ext cx="6565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Open Sans"/>
                <a:ea typeface="Open Sans"/>
                <a:cs typeface="Open Sans"/>
                <a:sym typeface="Open Sans"/>
              </a:rPr>
              <a:t>Fare calculation</a:t>
            </a:r>
            <a:r>
              <a:rPr b="1" lang="en" sz="1700">
                <a:latin typeface="Open Sans"/>
                <a:ea typeface="Open Sans"/>
                <a:cs typeface="Open Sans"/>
                <a:sym typeface="Open Sans"/>
              </a:rPr>
              <a:t> w.r.t</a:t>
            </a:r>
            <a:r>
              <a:rPr b="1" lang="en" sz="1700">
                <a:latin typeface="Open Sans"/>
                <a:ea typeface="Open Sans"/>
                <a:cs typeface="Open Sans"/>
                <a:sym typeface="Open Sans"/>
              </a:rPr>
              <a:t> time duration, membership mode of membership &amp; discount coupons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863" y="2736075"/>
            <a:ext cx="1407375" cy="9958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2307825" y="2915975"/>
            <a:ext cx="6429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Open Sans"/>
                <a:ea typeface="Open Sans"/>
                <a:cs typeface="Open Sans"/>
                <a:sym typeface="Open Sans"/>
              </a:rPr>
              <a:t>Providing membership options: Weekly pass, Monthly pass &amp; annual pass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9526" y="3827450"/>
            <a:ext cx="1288075" cy="10974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2307825" y="4022200"/>
            <a:ext cx="6565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Open Sans"/>
                <a:ea typeface="Open Sans"/>
                <a:cs typeface="Open Sans"/>
                <a:sym typeface="Open Sans"/>
              </a:rPr>
              <a:t>Ensuring data privacy, storage of past records, bike inventory &amp; data accessibility w.r.t roles &amp; requirements.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1063050" y="259400"/>
            <a:ext cx="7017900" cy="68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latin typeface="Josefin Sans"/>
                <a:ea typeface="Josefin Sans"/>
                <a:cs typeface="Josefin Sans"/>
                <a:sym typeface="Josefin Sans"/>
              </a:rPr>
              <a:t>PROPOSED SOLUTION</a:t>
            </a:r>
            <a:endParaRPr b="1" sz="35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696900" y="3232550"/>
            <a:ext cx="6405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mployee management:</a:t>
            </a: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 Employee details log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696900" y="1032850"/>
            <a:ext cx="77502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Booking management: </a:t>
            </a: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Setting up account, take a subscription, book a bike, call a customer care, making a payment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696900" y="2186988"/>
            <a:ext cx="7443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Customer Care management: </a:t>
            </a: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Assign/ Pick tickets from queue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885750" y="0"/>
            <a:ext cx="1372500" cy="68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Josefin Sans"/>
                <a:ea typeface="Josefin Sans"/>
                <a:cs typeface="Josefin Sans"/>
                <a:sym typeface="Josefin Sans"/>
              </a:rPr>
              <a:t>ERD</a:t>
            </a:r>
            <a:endParaRPr b="1" sz="34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3125"/>
            <a:ext cx="9144001" cy="444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p19"/>
          <p:cNvGraphicFramePr/>
          <p:nvPr/>
        </p:nvGraphicFramePr>
        <p:xfrm>
          <a:off x="2476825" y="93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{C0F4377E-EA48-4AD2-9881-0A79A0321220}</a:tableStyleId>
              </a:tblPr>
              <a:tblGrid>
                <a:gridCol w="4190350"/>
              </a:tblGrid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Tables</a:t>
                      </a:r>
                      <a:endParaRPr b="1"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Procedures</a:t>
                      </a:r>
                      <a:endParaRPr b="1"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Packages</a:t>
                      </a:r>
                      <a:endParaRPr b="1"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Indexes</a:t>
                      </a:r>
                      <a:endParaRPr b="1"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Triggers</a:t>
                      </a:r>
                      <a:endParaRPr b="1"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Functions</a:t>
                      </a:r>
                      <a:endParaRPr b="1"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roles</a:t>
                      </a:r>
                      <a:endParaRPr b="1"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Views</a:t>
                      </a:r>
                      <a:endParaRPr b="1"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Reports</a:t>
                      </a:r>
                      <a:endParaRPr b="1"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5" name="Google Shape;115;p19"/>
          <p:cNvSpPr txBox="1"/>
          <p:nvPr>
            <p:ph type="title"/>
          </p:nvPr>
        </p:nvSpPr>
        <p:spPr>
          <a:xfrm>
            <a:off x="2572425" y="119225"/>
            <a:ext cx="4308900" cy="68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Josefin Sans"/>
                <a:ea typeface="Josefin Sans"/>
                <a:cs typeface="Josefin Sans"/>
                <a:sym typeface="Josefin Sans"/>
              </a:rPr>
              <a:t>Key Functions</a:t>
            </a:r>
            <a:endParaRPr b="1" sz="3400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2281650" y="1873475"/>
            <a:ext cx="4580700" cy="91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800">
                <a:latin typeface="Josefin Sans"/>
                <a:ea typeface="Josefin Sans"/>
                <a:cs typeface="Josefin Sans"/>
                <a:sym typeface="Josefin Sans"/>
              </a:rPr>
              <a:t>Thank You!</a:t>
            </a:r>
            <a:endParaRPr b="1" sz="5600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