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57" r:id="rId7"/>
    <p:sldId id="260" r:id="rId8"/>
    <p:sldId id="262" r:id="rId9"/>
    <p:sldId id="263" r:id="rId10"/>
    <p:sldId id="264" r:id="rId11"/>
    <p:sldId id="265" r:id="rId12"/>
    <p:sldId id="258" r:id="rId13"/>
    <p:sldId id="259" r:id="rId14"/>
    <p:sldId id="261"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D1D8C-F0A7-4613-84A7-34CB96353351}" v="28" dt="2022-08-17T10:21:22.830"/>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14"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1E42-481D-41AA-B2D1-BF20EF21E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0E1550-3778-4E6A-BD90-38C438F41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2EB9A3-6037-477E-937C-CAF25B25D438}"/>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EB483125-B07B-4869-9C05-486FD8CBC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0DCD62-D1DA-4D3C-9556-22D9ED004097}"/>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9513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795D-FD99-44B9-941E-9877A2B2F6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C9F179-6750-46D9-8E95-76F2594A5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85794-DB6D-44C2-B684-A45F1672C074}"/>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EA5EF446-3EE1-4BB6-A47D-DFB21FD86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106F9-8116-4820-B069-47F1216F6F18}"/>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17327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07FB1-5EC6-4E3D-8807-D529894946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31DFE3-0C93-4882-BFA8-0454A1705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74577-9AEB-47A5-A707-F71D73F34B8C}"/>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8EAF9B1A-F3A8-4029-925B-BA8439CAE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8C85B-F215-4752-AE83-696EFA939DE4}"/>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167006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54F0-1CFD-48F2-AF91-C2379C7064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6809BA-07F9-4636-A846-778049052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FDB23-BF49-4D1C-961F-6B76A6E3769C}"/>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D89F5974-4E92-4813-BEC5-9EDDD4565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B0657-35C8-471B-B26B-0359E1B02BAF}"/>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38719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09D4-6B25-4897-8263-58662DC26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7A9E50-9EAF-4C42-AA78-4BF69B782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7E91A-71C0-4EE2-BA97-AB98691590C6}"/>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FE648883-BFAB-4B46-98CA-4AC756108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93966-7532-46FE-9220-A29F8059FAD5}"/>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160782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73F3-3A04-4B41-B654-1DA289E43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738A82-BEEF-4E71-95B6-47A691B68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8D9FFA-A1BB-446A-9470-ABF50C3BA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269215-A7D9-40A2-BB0E-1047A0EB727C}"/>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6" name="Footer Placeholder 5">
            <a:extLst>
              <a:ext uri="{FF2B5EF4-FFF2-40B4-BE49-F238E27FC236}">
                <a16:creationId xmlns:a16="http://schemas.microsoft.com/office/drawing/2014/main" id="{1B2382E0-244B-42F9-A3A4-07A89991E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ACEDB9-6B4E-4662-A174-CA22F01983F8}"/>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240161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E468-8FE8-4A6C-B576-818B460F6C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B5088B-426F-4F9F-BDF8-0032296EC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5D4E8E-2858-4315-AB57-19211B26C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0D17EA-FF8A-4CF3-A80E-FEFC86855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D9F10-9EAE-49C3-A65F-D8E9DCED3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F4206A-9E6A-413D-8AB3-1AF2626BA2EA}"/>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8" name="Footer Placeholder 7">
            <a:extLst>
              <a:ext uri="{FF2B5EF4-FFF2-40B4-BE49-F238E27FC236}">
                <a16:creationId xmlns:a16="http://schemas.microsoft.com/office/drawing/2014/main" id="{C6248D95-E260-440D-A476-B0430E47FA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4BB184-7085-4435-B5F4-9EE09FF002E8}"/>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401575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3048-4600-4B77-A3B4-17566361F6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1BB112-EC12-41F1-A0A2-04943E676DBB}"/>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4" name="Footer Placeholder 3">
            <a:extLst>
              <a:ext uri="{FF2B5EF4-FFF2-40B4-BE49-F238E27FC236}">
                <a16:creationId xmlns:a16="http://schemas.microsoft.com/office/drawing/2014/main" id="{08DC1F2B-1471-4F8A-B10A-504457FA3E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A07245-31D8-4D29-9872-BB93669523DD}"/>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117520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32824-C9B6-45A9-8926-22944D4B1792}"/>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3" name="Footer Placeholder 2">
            <a:extLst>
              <a:ext uri="{FF2B5EF4-FFF2-40B4-BE49-F238E27FC236}">
                <a16:creationId xmlns:a16="http://schemas.microsoft.com/office/drawing/2014/main" id="{5C974E7D-57C3-4006-8700-38BFF0C62E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8AFC3B-5E53-4B4D-BACD-8A4D82B3C2D3}"/>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55874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FFCC-630A-41AB-91D2-3D320F363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D2A34F-6C33-40DC-9357-E06AEAD8A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16531-606D-4E5C-8FCC-EBBDBE6A1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27347-7D1B-4829-9796-8746D43E1B99}"/>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6" name="Footer Placeholder 5">
            <a:extLst>
              <a:ext uri="{FF2B5EF4-FFF2-40B4-BE49-F238E27FC236}">
                <a16:creationId xmlns:a16="http://schemas.microsoft.com/office/drawing/2014/main" id="{E0EDCBD3-1588-42A1-92F3-0B75E53F7B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322AE-34C5-41FB-A60F-D3BE86D8A10A}"/>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257128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8D1D-2D07-47B6-A782-F64571A7D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2C8F74-19F7-4CD4-99D2-931E28E07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E7995F-752E-4A94-AE9B-E86716410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B8C12-5562-4799-A283-2696C2C4C313}"/>
              </a:ext>
            </a:extLst>
          </p:cNvPr>
          <p:cNvSpPr>
            <a:spLocks noGrp="1"/>
          </p:cNvSpPr>
          <p:nvPr>
            <p:ph type="dt" sz="half" idx="10"/>
          </p:nvPr>
        </p:nvSpPr>
        <p:spPr/>
        <p:txBody>
          <a:bodyPr/>
          <a:lstStyle/>
          <a:p>
            <a:fld id="{61200D88-5B26-49D8-9BAA-9B26B9F80376}" type="datetimeFigureOut">
              <a:rPr lang="en-IN" smtClean="0"/>
              <a:t>17-08-2022</a:t>
            </a:fld>
            <a:endParaRPr lang="en-IN"/>
          </a:p>
        </p:txBody>
      </p:sp>
      <p:sp>
        <p:nvSpPr>
          <p:cNvPr id="6" name="Footer Placeholder 5">
            <a:extLst>
              <a:ext uri="{FF2B5EF4-FFF2-40B4-BE49-F238E27FC236}">
                <a16:creationId xmlns:a16="http://schemas.microsoft.com/office/drawing/2014/main" id="{35C12AD9-69AB-4AAD-9BDE-BE5BE0D8F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04933-D375-47C2-8055-0B6863126B99}"/>
              </a:ext>
            </a:extLst>
          </p:cNvPr>
          <p:cNvSpPr>
            <a:spLocks noGrp="1"/>
          </p:cNvSpPr>
          <p:nvPr>
            <p:ph type="sldNum" sz="quarter" idx="12"/>
          </p:nvPr>
        </p:nvSpPr>
        <p:spPr/>
        <p:txBody>
          <a:bodyPr/>
          <a:lstStyle/>
          <a:p>
            <a:fld id="{0251EC2A-C224-46CC-A8AE-253F06FC0CE6}" type="slidenum">
              <a:rPr lang="en-IN" smtClean="0"/>
              <a:t>‹#›</a:t>
            </a:fld>
            <a:endParaRPr lang="en-IN"/>
          </a:p>
        </p:txBody>
      </p:sp>
    </p:spTree>
    <p:extLst>
      <p:ext uri="{BB962C8B-B14F-4D97-AF65-F5344CB8AC3E}">
        <p14:creationId xmlns:p14="http://schemas.microsoft.com/office/powerpoint/2010/main" val="1044312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887A8-91CD-4D9C-AE9E-844E3897FC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65B59D-0406-4AD3-8C42-9E2DA14C23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6F90C-14A2-45A2-AC40-E1ECADD27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00D88-5B26-49D8-9BAA-9B26B9F80376}" type="datetimeFigureOut">
              <a:rPr lang="en-IN" smtClean="0"/>
              <a:t>17-08-2022</a:t>
            </a:fld>
            <a:endParaRPr lang="en-IN"/>
          </a:p>
        </p:txBody>
      </p:sp>
      <p:sp>
        <p:nvSpPr>
          <p:cNvPr id="5" name="Footer Placeholder 4">
            <a:extLst>
              <a:ext uri="{FF2B5EF4-FFF2-40B4-BE49-F238E27FC236}">
                <a16:creationId xmlns:a16="http://schemas.microsoft.com/office/drawing/2014/main" id="{B33AF6EA-EEE2-4D67-97A6-4298FCD7A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6C4BB7-333A-4B99-BEFD-5A8519502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1EC2A-C224-46CC-A8AE-253F06FC0CE6}" type="slidenum">
              <a:rPr lang="en-IN" smtClean="0"/>
              <a:t>‹#›</a:t>
            </a:fld>
            <a:endParaRPr lang="en-IN"/>
          </a:p>
        </p:txBody>
      </p:sp>
    </p:spTree>
    <p:extLst>
      <p:ext uri="{BB962C8B-B14F-4D97-AF65-F5344CB8AC3E}">
        <p14:creationId xmlns:p14="http://schemas.microsoft.com/office/powerpoint/2010/main" val="5798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svg.org/linear-regressio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gradient-descent-in-linear-regr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EFAC6-02B9-45D3-BBC0-90A5B0B2EBFC}"/>
              </a:ext>
            </a:extLst>
          </p:cNvPr>
          <p:cNvSpPr>
            <a:spLocks noGrp="1"/>
          </p:cNvSpPr>
          <p:nvPr>
            <p:ph type="ctrTitle"/>
          </p:nvPr>
        </p:nvSpPr>
        <p:spPr>
          <a:xfrm>
            <a:off x="6194716" y="739978"/>
            <a:ext cx="5334930" cy="3004145"/>
          </a:xfrm>
        </p:spPr>
        <p:txBody>
          <a:bodyPr>
            <a:normAutofit/>
          </a:bodyPr>
          <a:lstStyle/>
          <a:p>
            <a:r>
              <a:rPr lang="en-US" sz="5100"/>
              <a:t>Explain the linear regression algorithm in detail.</a:t>
            </a:r>
            <a:endParaRPr lang="en-IN" sz="5100"/>
          </a:p>
        </p:txBody>
      </p:sp>
      <p:sp>
        <p:nvSpPr>
          <p:cNvPr id="3" name="Subtitle 2">
            <a:extLst>
              <a:ext uri="{FF2B5EF4-FFF2-40B4-BE49-F238E27FC236}">
                <a16:creationId xmlns:a16="http://schemas.microsoft.com/office/drawing/2014/main" id="{12B6554D-DFF6-43A0-82C6-6F952663C504}"/>
              </a:ext>
            </a:extLst>
          </p:cNvPr>
          <p:cNvSpPr>
            <a:spLocks noGrp="1"/>
          </p:cNvSpPr>
          <p:nvPr>
            <p:ph type="subTitle" idx="1"/>
          </p:nvPr>
        </p:nvSpPr>
        <p:spPr>
          <a:xfrm>
            <a:off x="6194715" y="3836197"/>
            <a:ext cx="5334931" cy="2189214"/>
          </a:xfrm>
        </p:spPr>
        <p:txBody>
          <a:bodyPr>
            <a:normAutofit/>
          </a:bodyPr>
          <a:lstStyle/>
          <a:p>
            <a:r>
              <a:rPr lang="en-US" sz="1100" b="1" i="0">
                <a:effectLst/>
                <a:latin typeface="urw-din"/>
              </a:rPr>
              <a:t>Linear Regression</a:t>
            </a:r>
            <a:r>
              <a:rPr lang="en-US" sz="1100" b="0" i="0">
                <a:effectLst/>
                <a:latin typeface="urw-din"/>
              </a:rPr>
              <a:t> is a machine learning algorithm based on </a:t>
            </a:r>
            <a:r>
              <a:rPr lang="en-US" sz="1100" b="1" i="0">
                <a:effectLst/>
                <a:latin typeface="urw-din"/>
              </a:rPr>
              <a:t>supervised learning</a:t>
            </a:r>
            <a:r>
              <a:rPr lang="en-US" sz="1100" b="0" i="0">
                <a:effectLst/>
                <a:latin typeface="urw-din"/>
              </a:rPr>
              <a:t>. It performs a </a:t>
            </a:r>
            <a:r>
              <a:rPr lang="en-US" sz="1100" b="1" i="0">
                <a:effectLst/>
                <a:latin typeface="urw-din"/>
              </a:rPr>
              <a:t>regression task</a:t>
            </a:r>
            <a:r>
              <a:rPr lang="en-US" sz="1100" b="0" i="0">
                <a:effectLst/>
                <a:latin typeface="urw-din"/>
              </a:rPr>
              <a:t>. Regression models a target prediction value based on independent variables. It is mostly used for finding out the relationship between variables and forecasting. Different regression models differ based on – the kind of relationship between dependent and independent variables they are considering, and the number of independent variables getting used. Linear regression performs the task to predict a dependent variable value (y) based on a given independent variable (x). So, this regression technique finds out a linear relationship between x (input) and y(output). Hence, the name is Linear Regression.</a:t>
            </a:r>
            <a:br>
              <a:rPr lang="en-US" sz="1100"/>
            </a:br>
            <a:r>
              <a:rPr lang="en-US" sz="1100" b="0" i="0">
                <a:effectLst/>
                <a:latin typeface="urw-din"/>
              </a:rPr>
              <a:t>In the figure above, X (input) is the work experience and Y (output) is the salary of a person. The regression line is the best fit line for our model.</a:t>
            </a:r>
            <a:endParaRPr lang="en-IN" sz="1100"/>
          </a:p>
        </p:txBody>
      </p:sp>
      <p:sp>
        <p:nvSpPr>
          <p:cNvPr id="12"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picture containing dark, smoke, night&#10;&#10;Description automatically generated">
            <a:extLst>
              <a:ext uri="{FF2B5EF4-FFF2-40B4-BE49-F238E27FC236}">
                <a16:creationId xmlns:a16="http://schemas.microsoft.com/office/drawing/2014/main" id="{433DE351-92D3-4D82-8679-C83E2822EA5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9261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FC41C-0F4F-4450-8AAE-2DD0120AD3BF}"/>
              </a:ext>
            </a:extLst>
          </p:cNvPr>
          <p:cNvSpPr>
            <a:spLocks noGrp="1"/>
          </p:cNvSpPr>
          <p:nvPr>
            <p:ph type="title"/>
          </p:nvPr>
        </p:nvSpPr>
        <p:spPr>
          <a:xfrm>
            <a:off x="589560" y="856180"/>
            <a:ext cx="4560584" cy="1128068"/>
          </a:xfrm>
        </p:spPr>
        <p:txBody>
          <a:bodyPr anchor="ctr">
            <a:normAutofit/>
          </a:bodyPr>
          <a:lstStyle/>
          <a:p>
            <a:r>
              <a:rPr lang="en-IN" sz="4000"/>
              <a:t>Cost Function</a:t>
            </a:r>
          </a:p>
        </p:txBody>
      </p:sp>
      <p:grpSp>
        <p:nvGrpSpPr>
          <p:cNvPr id="34" name="Group 2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Diagram&#10;&#10;Description automatically generated">
            <a:extLst>
              <a:ext uri="{FF2B5EF4-FFF2-40B4-BE49-F238E27FC236}">
                <a16:creationId xmlns:a16="http://schemas.microsoft.com/office/drawing/2014/main" id="{C8CBB12E-3011-4C1D-B237-CD62DD7AF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87" y="2334419"/>
            <a:ext cx="3857625" cy="3971925"/>
          </a:xfrm>
        </p:spPr>
      </p:pic>
      <p:sp>
        <p:nvSpPr>
          <p:cNvPr id="38" name="Rectangle 2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Table&#10;&#10;Description automatically generated with low confidence">
            <a:extLst>
              <a:ext uri="{FF2B5EF4-FFF2-40B4-BE49-F238E27FC236}">
                <a16:creationId xmlns:a16="http://schemas.microsoft.com/office/drawing/2014/main" id="{BBC2DE30-A876-48C1-B94F-5212551AA50E}"/>
              </a:ext>
            </a:extLst>
          </p:cNvPr>
          <p:cNvPicPr>
            <a:picLocks noChangeAspect="1"/>
          </p:cNvPicPr>
          <p:nvPr/>
        </p:nvPicPr>
        <p:blipFill rotWithShape="1">
          <a:blip r:embed="rId3">
            <a:extLst>
              <a:ext uri="{28A0092B-C50C-407E-A947-70E740481C1C}">
                <a14:useLocalDpi xmlns:a14="http://schemas.microsoft.com/office/drawing/2010/main" val="0"/>
              </a:ext>
            </a:extLst>
          </a:blip>
          <a:srcRect l="6198" r="9729" b="1"/>
          <a:stretch/>
        </p:blipFill>
        <p:spPr>
          <a:xfrm>
            <a:off x="5977788" y="799352"/>
            <a:ext cx="5425410" cy="5259296"/>
          </a:xfrm>
          <a:prstGeom prst="rect">
            <a:avLst/>
          </a:prstGeom>
        </p:spPr>
      </p:pic>
    </p:spTree>
    <p:extLst>
      <p:ext uri="{BB962C8B-B14F-4D97-AF65-F5344CB8AC3E}">
        <p14:creationId xmlns:p14="http://schemas.microsoft.com/office/powerpoint/2010/main" val="314102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BEF98-2274-4A94-BA35-5B072AF5637F}"/>
              </a:ext>
            </a:extLst>
          </p:cNvPr>
          <p:cNvSpPr>
            <a:spLocks noGrp="1"/>
          </p:cNvSpPr>
          <p:nvPr>
            <p:ph type="title"/>
          </p:nvPr>
        </p:nvSpPr>
        <p:spPr>
          <a:xfrm>
            <a:off x="686834" y="1153572"/>
            <a:ext cx="3200400" cy="4461163"/>
          </a:xfrm>
        </p:spPr>
        <p:txBody>
          <a:bodyPr>
            <a:normAutofit/>
          </a:bodyPr>
          <a:lstStyle/>
          <a:p>
            <a:r>
              <a:rPr lang="en-US" b="0" i="0" u="sng">
                <a:solidFill>
                  <a:srgbClr val="FFFFFF"/>
                </a:solidFill>
                <a:effectLst/>
                <a:latin typeface="urw-din"/>
                <a:hlinkClick r:id="rId2"/>
              </a:rPr>
              <a:t>Gradient Descent</a:t>
            </a:r>
            <a:r>
              <a:rPr lang="en-US" b="1" i="0">
                <a:solidFill>
                  <a:srgbClr val="FFFFFF"/>
                </a:solidFill>
                <a:effectLst/>
                <a:latin typeface="urw-din"/>
              </a:rPr>
              <a:t>:</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5AEE01-8FFE-44CD-A312-A11F9DC3C4F9}"/>
              </a:ext>
            </a:extLst>
          </p:cNvPr>
          <p:cNvSpPr>
            <a:spLocks noGrp="1"/>
          </p:cNvSpPr>
          <p:nvPr>
            <p:ph idx="1"/>
          </p:nvPr>
        </p:nvSpPr>
        <p:spPr>
          <a:xfrm>
            <a:off x="4447308" y="591344"/>
            <a:ext cx="6906491" cy="5585619"/>
          </a:xfrm>
        </p:spPr>
        <p:txBody>
          <a:bodyPr anchor="ctr">
            <a:normAutofit/>
          </a:bodyPr>
          <a:lstStyle/>
          <a:p>
            <a:pPr marL="0" indent="0">
              <a:buNone/>
            </a:pPr>
            <a:br>
              <a:rPr lang="en-US" dirty="0"/>
            </a:br>
            <a:r>
              <a:rPr lang="en-US" b="0" i="0">
                <a:effectLst/>
                <a:latin typeface="urw-din"/>
              </a:rPr>
              <a:t>To update θ</a:t>
            </a:r>
            <a:r>
              <a:rPr lang="en-US" b="0" i="0" baseline="-25000">
                <a:effectLst/>
                <a:latin typeface="urw-din"/>
              </a:rPr>
              <a:t>1</a:t>
            </a:r>
            <a:r>
              <a:rPr lang="en-US" b="0" i="0">
                <a:effectLst/>
                <a:latin typeface="urw-din"/>
              </a:rPr>
              <a:t> and θ</a:t>
            </a:r>
            <a:r>
              <a:rPr lang="en-US" b="0" i="0" baseline="-25000">
                <a:effectLst/>
                <a:latin typeface="urw-din"/>
              </a:rPr>
              <a:t>2</a:t>
            </a:r>
            <a:r>
              <a:rPr lang="en-US" b="0" i="0">
                <a:effectLst/>
                <a:latin typeface="urw-din"/>
              </a:rPr>
              <a:t> values in order to reduce Cost function (minimizing RMSE value) and achieving the best fit line the model uses Gradient Descent. The idea is to start with random θ</a:t>
            </a:r>
            <a:r>
              <a:rPr lang="en-US" b="0" i="0" baseline="-25000">
                <a:effectLst/>
                <a:latin typeface="urw-din"/>
              </a:rPr>
              <a:t>1</a:t>
            </a:r>
            <a:r>
              <a:rPr lang="en-US" b="0" i="0">
                <a:effectLst/>
                <a:latin typeface="urw-din"/>
              </a:rPr>
              <a:t> and θ</a:t>
            </a:r>
            <a:r>
              <a:rPr lang="en-US" b="0" i="0" baseline="-25000">
                <a:effectLst/>
                <a:latin typeface="urw-din"/>
              </a:rPr>
              <a:t>2</a:t>
            </a:r>
            <a:r>
              <a:rPr lang="en-US" b="0" i="0">
                <a:effectLst/>
                <a:latin typeface="urw-din"/>
              </a:rPr>
              <a:t> values and then iteratively updating the values, reaching minimum cost.</a:t>
            </a:r>
            <a:endParaRPr lang="en-IN" dirty="0"/>
          </a:p>
        </p:txBody>
      </p:sp>
    </p:spTree>
    <p:extLst>
      <p:ext uri="{BB962C8B-B14F-4D97-AF65-F5344CB8AC3E}">
        <p14:creationId xmlns:p14="http://schemas.microsoft.com/office/powerpoint/2010/main" val="22244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F42FAC-4E8A-4C7B-BD14-655C621346C3}"/>
              </a:ext>
            </a:extLst>
          </p:cNvPr>
          <p:cNvSpPr>
            <a:spLocks noGrp="1"/>
          </p:cNvSpPr>
          <p:nvPr>
            <p:ph type="title"/>
          </p:nvPr>
        </p:nvSpPr>
        <p:spPr>
          <a:xfrm>
            <a:off x="643467" y="321734"/>
            <a:ext cx="10905066" cy="1135737"/>
          </a:xfrm>
        </p:spPr>
        <p:txBody>
          <a:bodyPr>
            <a:normAutofit/>
          </a:bodyPr>
          <a:lstStyle/>
          <a:p>
            <a:r>
              <a:rPr lang="en-US" sz="3600" b="1" i="0">
                <a:effectLst/>
                <a:latin typeface="Roboto Condensed" panose="020B0604020202020204" pitchFamily="2" charset="0"/>
              </a:rPr>
              <a:t>Explain the Anscombe’s quartet in detail.</a:t>
            </a:r>
            <a:br>
              <a:rPr lang="en-US" sz="3600" b="1" i="0">
                <a:effectLst/>
                <a:latin typeface="Roboto Condensed" panose="020B0604020202020204" pitchFamily="2" charset="0"/>
              </a:rPr>
            </a:br>
            <a:endParaRPr lang="en-IN" sz="3600"/>
          </a:p>
        </p:txBody>
      </p:sp>
      <p:sp>
        <p:nvSpPr>
          <p:cNvPr id="3" name="Content Placeholder 2">
            <a:extLst>
              <a:ext uri="{FF2B5EF4-FFF2-40B4-BE49-F238E27FC236}">
                <a16:creationId xmlns:a16="http://schemas.microsoft.com/office/drawing/2014/main" id="{C3B235D2-C24C-4ADB-8574-50513ECECF04}"/>
              </a:ext>
            </a:extLst>
          </p:cNvPr>
          <p:cNvSpPr>
            <a:spLocks noGrp="1"/>
          </p:cNvSpPr>
          <p:nvPr>
            <p:ph idx="1"/>
          </p:nvPr>
        </p:nvSpPr>
        <p:spPr>
          <a:xfrm>
            <a:off x="643467" y="1782981"/>
            <a:ext cx="10905066" cy="4393982"/>
          </a:xfrm>
        </p:spPr>
        <p:txBody>
          <a:bodyPr>
            <a:normAutofit/>
          </a:bodyPr>
          <a:lstStyle/>
          <a:p>
            <a:r>
              <a:rPr lang="en-US" sz="2000" b="0" i="0">
                <a:effectLst/>
                <a:latin typeface="charter"/>
              </a:rPr>
              <a:t>Anscombe’s quartet comprises four datasets that have nearly identical simple statistical properties, yet appear very different when graphed. Each dataset consists of eleven (x,y) points. They were constructed in 1973 by the statistician Francis Anscombe to demonstrate both the importance of graphing data before analyzing it and the effect of outliers on statistical properties.</a:t>
            </a:r>
          </a:p>
          <a:p>
            <a:r>
              <a:rPr lang="en-IN" sz="2000" b="1" i="0">
                <a:effectLst/>
                <a:latin typeface="charter"/>
              </a:rPr>
              <a:t>Simple understanding:</a:t>
            </a:r>
            <a:endParaRPr lang="en-US" sz="2000">
              <a:latin typeface="charter"/>
            </a:endParaRPr>
          </a:p>
          <a:p>
            <a:r>
              <a:rPr lang="en-US" sz="2000" b="0" i="0">
                <a:effectLst/>
                <a:latin typeface="charter"/>
              </a:rPr>
              <a:t>Once Francis John “Frank” Anscombe who was a statistician of great repute found 4 sets of 11 data-points in his dream and requested the council as his last wish to plot those points. Those 4 sets of 11 data-points are given below.</a:t>
            </a:r>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719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C1171-132B-4B85-AE61-01FE5EF3A93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b="0" i="0" kern="1200">
                <a:solidFill>
                  <a:schemeClr val="tx1"/>
                </a:solidFill>
                <a:effectLst/>
                <a:latin typeface="+mj-lt"/>
                <a:ea typeface="+mj-ea"/>
                <a:cs typeface="+mj-cs"/>
              </a:rPr>
              <a:t>After that, the council analyzed them using only descriptive statistics and found the mean, standard deviation, and correlation between x and y.</a:t>
            </a:r>
            <a:endParaRPr lang="en-US" sz="3000" kern="1200">
              <a:solidFill>
                <a:schemeClr val="tx1"/>
              </a:solidFill>
              <a:latin typeface="+mj-lt"/>
              <a:ea typeface="+mj-ea"/>
              <a:cs typeface="+mj-cs"/>
            </a:endParaRPr>
          </a:p>
        </p:txBody>
      </p:sp>
      <p:sp>
        <p:nvSpPr>
          <p:cNvPr id="1033" name="Rectangle 10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descr="anscombes quartet in detail">
            <a:extLst>
              <a:ext uri="{FF2B5EF4-FFF2-40B4-BE49-F238E27FC236}">
                <a16:creationId xmlns:a16="http://schemas.microsoft.com/office/drawing/2014/main" id="{62B53D6F-C541-402B-9461-27C2BA221C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4608" y="1504855"/>
            <a:ext cx="6846363" cy="369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5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F3C98B-812A-4E53-B229-67F07B186CBE}"/>
              </a:ext>
            </a:extLst>
          </p:cNvPr>
          <p:cNvSpPr>
            <a:spLocks noGrp="1"/>
          </p:cNvSpPr>
          <p:nvPr>
            <p:ph type="title"/>
          </p:nvPr>
        </p:nvSpPr>
        <p:spPr>
          <a:xfrm>
            <a:off x="643467" y="321734"/>
            <a:ext cx="10905066" cy="1135737"/>
          </a:xfrm>
        </p:spPr>
        <p:txBody>
          <a:bodyPr>
            <a:normAutofit/>
          </a:bodyPr>
          <a:lstStyle/>
          <a:p>
            <a:r>
              <a:rPr lang="en-IN" sz="3600" b="1" i="0">
                <a:effectLst/>
                <a:latin typeface="Roboto Condensed" panose="02000000000000000000" pitchFamily="2" charset="0"/>
              </a:rPr>
              <a:t>What is Pearson’s R?</a:t>
            </a:r>
            <a:br>
              <a:rPr lang="en-IN" sz="3600" b="1" i="0">
                <a:effectLst/>
                <a:latin typeface="Roboto Condensed" panose="02000000000000000000" pitchFamily="2" charset="0"/>
              </a:rPr>
            </a:br>
            <a:endParaRPr lang="en-IN" sz="3600"/>
          </a:p>
        </p:txBody>
      </p:sp>
      <p:sp>
        <p:nvSpPr>
          <p:cNvPr id="3" name="Content Placeholder 2">
            <a:extLst>
              <a:ext uri="{FF2B5EF4-FFF2-40B4-BE49-F238E27FC236}">
                <a16:creationId xmlns:a16="http://schemas.microsoft.com/office/drawing/2014/main" id="{F433CAF4-0FE7-4E1C-889F-CD0268D35DD5}"/>
              </a:ext>
            </a:extLst>
          </p:cNvPr>
          <p:cNvSpPr>
            <a:spLocks noGrp="1"/>
          </p:cNvSpPr>
          <p:nvPr>
            <p:ph idx="1"/>
          </p:nvPr>
        </p:nvSpPr>
        <p:spPr>
          <a:xfrm>
            <a:off x="643467" y="1782981"/>
            <a:ext cx="10905066" cy="4393982"/>
          </a:xfrm>
        </p:spPr>
        <p:txBody>
          <a:bodyPr>
            <a:normAutofit/>
          </a:bodyPr>
          <a:lstStyle/>
          <a:p>
            <a:r>
              <a:rPr lang="en-US" sz="2000" b="0" i="0">
                <a:effectLst/>
                <a:latin typeface="charter"/>
              </a:rPr>
              <a:t>In statistics, the Pearson correlation coefficient (PCC), also referred to as Pearson's r, the Pearson product-moment correlation coefficient (PPMCC), or the bivariate correlation, is a measure of linear correlation between two sets of data. It is the covariance of two variables, divided by the product of their standard deviations; thus it is essentially a normalised measurement of the covariance, such that the result always has a value between −1 and 1.</a:t>
            </a:r>
          </a:p>
          <a:p>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447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FF9C06-A035-4083-823B-4C5B27757D24}"/>
              </a:ext>
            </a:extLst>
          </p:cNvPr>
          <p:cNvSpPr>
            <a:spLocks noGrp="1"/>
          </p:cNvSpPr>
          <p:nvPr>
            <p:ph type="title"/>
          </p:nvPr>
        </p:nvSpPr>
        <p:spPr>
          <a:xfrm>
            <a:off x="643467" y="321734"/>
            <a:ext cx="10905066" cy="1135737"/>
          </a:xfrm>
        </p:spPr>
        <p:txBody>
          <a:bodyPr>
            <a:normAutofit/>
          </a:bodyPr>
          <a:lstStyle/>
          <a:p>
            <a:br>
              <a:rPr lang="en-US" sz="2500" b="0" i="0">
                <a:effectLst/>
                <a:latin typeface="charter"/>
              </a:rPr>
            </a:br>
            <a:br>
              <a:rPr lang="en-US" sz="2500" b="0" i="0">
                <a:effectLst/>
                <a:latin typeface="charter"/>
              </a:rPr>
            </a:br>
            <a:endParaRPr lang="en-IN" sz="2500"/>
          </a:p>
        </p:txBody>
      </p:sp>
      <p:sp>
        <p:nvSpPr>
          <p:cNvPr id="3" name="Content Placeholder 2">
            <a:extLst>
              <a:ext uri="{FF2B5EF4-FFF2-40B4-BE49-F238E27FC236}">
                <a16:creationId xmlns:a16="http://schemas.microsoft.com/office/drawing/2014/main" id="{9C52347F-F802-4790-8A3F-541F94F755AE}"/>
              </a:ext>
            </a:extLst>
          </p:cNvPr>
          <p:cNvSpPr>
            <a:spLocks noGrp="1"/>
          </p:cNvSpPr>
          <p:nvPr>
            <p:ph idx="1"/>
          </p:nvPr>
        </p:nvSpPr>
        <p:spPr>
          <a:xfrm>
            <a:off x="643467" y="1782981"/>
            <a:ext cx="10905066" cy="4393982"/>
          </a:xfrm>
        </p:spPr>
        <p:txBody>
          <a:bodyPr>
            <a:normAutofit/>
          </a:bodyPr>
          <a:lstStyle/>
          <a:p>
            <a:r>
              <a:rPr lang="en-US" sz="2000" b="0" i="0">
                <a:effectLst/>
                <a:latin typeface="charter"/>
              </a:rPr>
              <a:t>The Pearson's correlation coefficient varies between -1 and +1 where:</a:t>
            </a:r>
          </a:p>
          <a:p>
            <a:pPr>
              <a:buFont typeface="Arial" panose="020B0604020202020204" pitchFamily="34" charset="0"/>
              <a:buChar char="•"/>
            </a:pPr>
            <a:r>
              <a:rPr lang="en-US" sz="2000" b="0" i="0">
                <a:effectLst/>
                <a:latin typeface="charter"/>
              </a:rPr>
              <a:t>r = 1 means the data is perfectly linear with a positive slope ( i.e., both variables tend to change in the same direction)</a:t>
            </a:r>
          </a:p>
          <a:p>
            <a:pPr>
              <a:buFont typeface="Arial" panose="020B0604020202020204" pitchFamily="34" charset="0"/>
              <a:buChar char="•"/>
            </a:pPr>
            <a:r>
              <a:rPr lang="en-US" sz="2000" b="0" i="0">
                <a:effectLst/>
                <a:latin typeface="charter"/>
              </a:rPr>
              <a:t>r = -1 means the data is perfectly linear with a negative slope ( i.e., both variables tend to change in different directions)</a:t>
            </a:r>
          </a:p>
          <a:p>
            <a:pPr>
              <a:buFont typeface="Arial" panose="020B0604020202020204" pitchFamily="34" charset="0"/>
              <a:buChar char="•"/>
            </a:pPr>
            <a:r>
              <a:rPr lang="en-US" sz="2000" b="0" i="0">
                <a:effectLst/>
                <a:latin typeface="charter"/>
              </a:rPr>
              <a:t>r = 0 means there is no linear association</a:t>
            </a:r>
          </a:p>
          <a:p>
            <a:pPr>
              <a:buFont typeface="Arial" panose="020B0604020202020204" pitchFamily="34" charset="0"/>
              <a:buChar char="•"/>
            </a:pPr>
            <a:r>
              <a:rPr lang="en-US" sz="2000" b="0" i="0">
                <a:effectLst/>
                <a:latin typeface="charter"/>
              </a:rPr>
              <a:t>r &gt; 0 &lt; 5 means there is a weak association</a:t>
            </a:r>
          </a:p>
          <a:p>
            <a:pPr>
              <a:buFont typeface="Arial" panose="020B0604020202020204" pitchFamily="34" charset="0"/>
              <a:buChar char="•"/>
            </a:pPr>
            <a:r>
              <a:rPr lang="en-US" sz="2000" b="0" i="0">
                <a:effectLst/>
                <a:latin typeface="charter"/>
              </a:rPr>
              <a:t>r &gt; 5 &lt; 8 means there is a moderate association</a:t>
            </a:r>
          </a:p>
          <a:p>
            <a:pPr>
              <a:buFont typeface="Arial" panose="020B0604020202020204" pitchFamily="34" charset="0"/>
              <a:buChar char="•"/>
            </a:pPr>
            <a:r>
              <a:rPr lang="en-US" sz="2000" b="0" i="0">
                <a:effectLst/>
                <a:latin typeface="charter"/>
              </a:rPr>
              <a:t>r &gt; 8 means there is a strong association</a:t>
            </a:r>
          </a:p>
          <a:p>
            <a:pPr marL="0" indent="0">
              <a:buNone/>
            </a:pPr>
            <a:br>
              <a:rPr lang="en-US" sz="2000" b="0" i="0">
                <a:effectLst/>
                <a:latin typeface="charter"/>
              </a:rPr>
            </a:br>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4804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11" name="Rectangle 209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7E44ED-9B1A-40C4-A942-BE824880E5AC}"/>
              </a:ext>
            </a:extLst>
          </p:cNvPr>
          <p:cNvSpPr>
            <a:spLocks noChangeArrowheads="1"/>
          </p:cNvSpPr>
          <p:nvPr/>
        </p:nvSpPr>
        <p:spPr bwMode="auto">
          <a:xfrm>
            <a:off x="589560" y="856180"/>
            <a:ext cx="5279408" cy="112806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3400" b="1" i="0" u="none" strike="noStrike" cap="none" normalizeH="0" baseline="0">
                <a:ln>
                  <a:noFill/>
                </a:ln>
                <a:effectLst/>
                <a:latin typeface="+mj-lt"/>
                <a:ea typeface="+mj-ea"/>
                <a:cs typeface="+mj-cs"/>
              </a:rPr>
              <a:t>Pearson r Formula</a:t>
            </a:r>
          </a:p>
          <a:p>
            <a:pPr marL="0" marR="0" lvl="0" indent="0" eaLnBrk="1" fontAlgn="base" hangingPunct="1">
              <a:lnSpc>
                <a:spcPct val="90000"/>
              </a:lnSpc>
              <a:spcAft>
                <a:spcPts val="600"/>
              </a:spcAft>
              <a:buClrTx/>
              <a:buSzTx/>
              <a:tabLst/>
            </a:pPr>
            <a:r>
              <a:rPr kumimoji="0" lang="en-US" altLang="en-US" sz="3400" b="1" i="0" u="none" strike="noStrike" cap="none" normalizeH="0" baseline="0">
                <a:ln>
                  <a:noFill/>
                </a:ln>
                <a:effectLst/>
                <a:latin typeface="+mj-lt"/>
                <a:ea typeface="+mj-ea"/>
                <a:cs typeface="+mj-cs"/>
              </a:rPr>
              <a:t>                      </a:t>
            </a:r>
            <a:endParaRPr kumimoji="0" lang="en-US" altLang="en-US" sz="3400" b="0" i="0" u="none" strike="noStrike" cap="none" normalizeH="0" baseline="0">
              <a:ln>
                <a:noFill/>
              </a:ln>
              <a:effectLst/>
              <a:latin typeface="+mj-lt"/>
              <a:ea typeface="+mj-ea"/>
              <a:cs typeface="+mj-cs"/>
            </a:endParaRPr>
          </a:p>
        </p:txBody>
      </p:sp>
      <p:grpSp>
        <p:nvGrpSpPr>
          <p:cNvPr id="2112" name="Group 209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96" name="Rectangle 209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3" name="Rectangle 209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14" name="Rectangle 209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5">
            <a:extLst>
              <a:ext uri="{FF2B5EF4-FFF2-40B4-BE49-F238E27FC236}">
                <a16:creationId xmlns:a16="http://schemas.microsoft.com/office/drawing/2014/main" id="{11F0E6AF-C42D-4DE2-918D-EE37B2B80EF7}"/>
              </a:ext>
            </a:extLst>
          </p:cNvPr>
          <p:cNvSpPr>
            <a:spLocks noChangeArrowheads="1"/>
          </p:cNvSpPr>
          <p:nvPr/>
        </p:nvSpPr>
        <p:spPr bwMode="auto">
          <a:xfrm>
            <a:off x="590719" y="2330505"/>
            <a:ext cx="5278066" cy="397958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  r      =correlation coefficient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  x     =values of the x-variable in a sample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  x   =mean of the values of the x-variable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  y      =values of the y-variable in a sample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  y     =mean of the values of the y-variable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
        <p:nvSpPr>
          <p:cNvPr id="2115" name="Rectangle 210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6" name="Rectangle 210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pearson r formula">
            <a:extLst>
              <a:ext uri="{FF2B5EF4-FFF2-40B4-BE49-F238E27FC236}">
                <a16:creationId xmlns:a16="http://schemas.microsoft.com/office/drawing/2014/main" id="{8981C9B7-8630-4CAC-A55D-837A70F207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220133"/>
            <a:ext cx="4397433" cy="1242274"/>
          </a:xfrm>
          <a:prstGeom prst="rect">
            <a:avLst/>
          </a:prstGeom>
          <a:noFill/>
          <a:extLst>
            <a:ext uri="{909E8E84-426E-40DD-AFC4-6F175D3DCCD1}">
              <a14:hiddenFill xmlns:a14="http://schemas.microsoft.com/office/drawing/2010/main">
                <a:solidFill>
                  <a:srgbClr val="FFFFFF"/>
                </a:solidFill>
              </a14:hiddenFill>
            </a:ext>
          </a:extLst>
        </p:spPr>
      </p:pic>
      <p:sp>
        <p:nvSpPr>
          <p:cNvPr id="2117" name="Rectangle 210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pearson’s r">
            <a:extLst>
              <a:ext uri="{FF2B5EF4-FFF2-40B4-BE49-F238E27FC236}">
                <a16:creationId xmlns:a16="http://schemas.microsoft.com/office/drawing/2014/main" id="{9E592C55-458A-4020-A03C-B8C9E9E416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83423" y="4201666"/>
            <a:ext cx="4395569" cy="1531212"/>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bar{x}">
            <a:extLst>
              <a:ext uri="{FF2B5EF4-FFF2-40B4-BE49-F238E27FC236}">
                <a16:creationId xmlns:a16="http://schemas.microsoft.com/office/drawing/2014/main" id="{43019AB3-72F1-434D-A212-0419068E7E74}"/>
              </a:ext>
            </a:extLst>
          </p:cNvPr>
          <p:cNvSpPr>
            <a:spLocks noChangeAspect="1" noChangeArrowheads="1"/>
          </p:cNvSpPr>
          <p:nvPr/>
        </p:nvSpPr>
        <p:spPr bwMode="auto">
          <a:xfrm rot="5400000">
            <a:off x="394172" y="-62883"/>
            <a:ext cx="403379" cy="199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9" descr="y_{i}">
            <a:extLst>
              <a:ext uri="{FF2B5EF4-FFF2-40B4-BE49-F238E27FC236}">
                <a16:creationId xmlns:a16="http://schemas.microsoft.com/office/drawing/2014/main" id="{C99D43F4-00CE-4DB4-B8D7-53E24A22B0C9}"/>
              </a:ext>
            </a:extLst>
          </p:cNvPr>
          <p:cNvSpPr>
            <a:spLocks noChangeAspect="1" noChangeArrowheads="1"/>
          </p:cNvSpPr>
          <p:nvPr/>
        </p:nvSpPr>
        <p:spPr bwMode="auto">
          <a:xfrm rot="5400000">
            <a:off x="394172" y="227630"/>
            <a:ext cx="403379" cy="199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bar{y}">
            <a:extLst>
              <a:ext uri="{FF2B5EF4-FFF2-40B4-BE49-F238E27FC236}">
                <a16:creationId xmlns:a16="http://schemas.microsoft.com/office/drawing/2014/main" id="{1B839309-D5B5-4C25-B934-5B1919226B09}"/>
              </a:ext>
            </a:extLst>
          </p:cNvPr>
          <p:cNvSpPr>
            <a:spLocks noChangeAspect="1" noChangeArrowheads="1"/>
          </p:cNvSpPr>
          <p:nvPr/>
        </p:nvSpPr>
        <p:spPr bwMode="auto">
          <a:xfrm rot="5400000">
            <a:off x="394172" y="516555"/>
            <a:ext cx="403379" cy="199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r">
            <a:extLst>
              <a:ext uri="{FF2B5EF4-FFF2-40B4-BE49-F238E27FC236}">
                <a16:creationId xmlns:a16="http://schemas.microsoft.com/office/drawing/2014/main" id="{1F688F86-4BD7-498A-8739-5237D3FF21E4}"/>
              </a:ext>
            </a:extLst>
          </p:cNvPr>
          <p:cNvSpPr>
            <a:spLocks noChangeAspect="1" noChangeArrowheads="1"/>
          </p:cNvSpPr>
          <p:nvPr/>
        </p:nvSpPr>
        <p:spPr bwMode="auto">
          <a:xfrm rot="5400000">
            <a:off x="394172" y="-640733"/>
            <a:ext cx="403379" cy="199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7" descr="x_{i}">
            <a:extLst>
              <a:ext uri="{FF2B5EF4-FFF2-40B4-BE49-F238E27FC236}">
                <a16:creationId xmlns:a16="http://schemas.microsoft.com/office/drawing/2014/main" id="{1925F4E4-2275-4B56-8C07-D3A471532F5E}"/>
              </a:ext>
            </a:extLst>
          </p:cNvPr>
          <p:cNvSpPr>
            <a:spLocks noChangeAspect="1" noChangeArrowheads="1"/>
          </p:cNvSpPr>
          <p:nvPr/>
        </p:nvSpPr>
        <p:spPr bwMode="auto">
          <a:xfrm rot="5400000">
            <a:off x="394172" y="-351808"/>
            <a:ext cx="403379" cy="1994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60755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5162F0-2C25-4196-8A50-587C205CDDA4}"/>
              </a:ext>
            </a:extLst>
          </p:cNvPr>
          <p:cNvSpPr>
            <a:spLocks noGrp="1"/>
          </p:cNvSpPr>
          <p:nvPr>
            <p:ph type="title"/>
          </p:nvPr>
        </p:nvSpPr>
        <p:spPr>
          <a:xfrm>
            <a:off x="1046746" y="586822"/>
            <a:ext cx="3560252" cy="1645920"/>
          </a:xfrm>
        </p:spPr>
        <p:txBody>
          <a:bodyPr>
            <a:normAutofit/>
          </a:bodyPr>
          <a:lstStyle/>
          <a:p>
            <a:br>
              <a:rPr lang="en-US" sz="2200" b="1" i="0">
                <a:effectLst/>
                <a:latin typeface="Roboto Condensed" panose="02000000000000000000" pitchFamily="2" charset="0"/>
              </a:rPr>
            </a:br>
            <a:r>
              <a:rPr lang="en-US" sz="2200" b="1" i="0">
                <a:effectLst/>
                <a:latin typeface="Roboto Condensed" panose="02000000000000000000" pitchFamily="2" charset="0"/>
              </a:rPr>
              <a:t>What is the difference between normalized scaling and standardized scaling?</a:t>
            </a:r>
            <a:br>
              <a:rPr lang="en-US" sz="2200" b="0" i="0">
                <a:effectLst/>
                <a:latin typeface="charter"/>
              </a:rPr>
            </a:br>
            <a:endParaRPr lang="en-IN" sz="2200"/>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820719C-AA77-4E50-8232-CCF8545CACB9}"/>
              </a:ext>
            </a:extLst>
          </p:cNvPr>
          <p:cNvSpPr>
            <a:spLocks noGrp="1"/>
          </p:cNvSpPr>
          <p:nvPr>
            <p:ph idx="1"/>
          </p:nvPr>
        </p:nvSpPr>
        <p:spPr>
          <a:xfrm>
            <a:off x="5351164" y="586822"/>
            <a:ext cx="6002636" cy="1645920"/>
          </a:xfrm>
        </p:spPr>
        <p:txBody>
          <a:bodyPr anchor="ctr">
            <a:normAutofit/>
          </a:bodyPr>
          <a:lstStyle/>
          <a:p>
            <a:r>
              <a:rPr lang="en-US" sz="1800" b="0" i="0">
                <a:effectLst/>
                <a:latin typeface="charter"/>
              </a:rPr>
              <a:t>Normalization typically means rescales the values into a range of [0,1]. Standardization typically means rescales data to have a mean of 0 and a standard deviation of 1 (unit variance).</a:t>
            </a:r>
          </a:p>
          <a:p>
            <a:endParaRPr lang="en-IN" sz="1800"/>
          </a:p>
        </p:txBody>
      </p:sp>
      <p:graphicFrame>
        <p:nvGraphicFramePr>
          <p:cNvPr id="4" name="Table 3">
            <a:extLst>
              <a:ext uri="{FF2B5EF4-FFF2-40B4-BE49-F238E27FC236}">
                <a16:creationId xmlns:a16="http://schemas.microsoft.com/office/drawing/2014/main" id="{FAA782DA-2150-4032-816B-180DC8AF746D}"/>
              </a:ext>
            </a:extLst>
          </p:cNvPr>
          <p:cNvGraphicFramePr>
            <a:graphicFrameLocks noGrp="1"/>
          </p:cNvGraphicFramePr>
          <p:nvPr>
            <p:extLst>
              <p:ext uri="{D42A27DB-BD31-4B8C-83A1-F6EECF244321}">
                <p14:modId xmlns:p14="http://schemas.microsoft.com/office/powerpoint/2010/main" val="2134406176"/>
              </p:ext>
            </p:extLst>
          </p:nvPr>
        </p:nvGraphicFramePr>
        <p:xfrm>
          <a:off x="860619" y="2734056"/>
          <a:ext cx="10559156" cy="3483867"/>
        </p:xfrm>
        <a:graphic>
          <a:graphicData uri="http://schemas.openxmlformats.org/drawingml/2006/table">
            <a:tbl>
              <a:tblPr firstRow="1" bandRow="1"/>
              <a:tblGrid>
                <a:gridCol w="669519">
                  <a:extLst>
                    <a:ext uri="{9D8B030D-6E8A-4147-A177-3AD203B41FA5}">
                      <a16:colId xmlns:a16="http://schemas.microsoft.com/office/drawing/2014/main" val="2285196528"/>
                    </a:ext>
                  </a:extLst>
                </a:gridCol>
                <a:gridCol w="4885604">
                  <a:extLst>
                    <a:ext uri="{9D8B030D-6E8A-4147-A177-3AD203B41FA5}">
                      <a16:colId xmlns:a16="http://schemas.microsoft.com/office/drawing/2014/main" val="3834782597"/>
                    </a:ext>
                  </a:extLst>
                </a:gridCol>
                <a:gridCol w="5004033">
                  <a:extLst>
                    <a:ext uri="{9D8B030D-6E8A-4147-A177-3AD203B41FA5}">
                      <a16:colId xmlns:a16="http://schemas.microsoft.com/office/drawing/2014/main" val="3156563069"/>
                    </a:ext>
                  </a:extLst>
                </a:gridCol>
              </a:tblGrid>
              <a:tr h="318192">
                <a:tc>
                  <a:txBody>
                    <a:bodyPr/>
                    <a:lstStyle/>
                    <a:p>
                      <a:pPr algn="l"/>
                      <a:r>
                        <a:rPr lang="en-IN" sz="1400">
                          <a:effectLst/>
                        </a:rPr>
                        <a:t>S.NO.</a:t>
                      </a:r>
                    </a:p>
                  </a:txBody>
                  <a:tcPr marL="30934" marR="30934" marT="30934" marB="30934" anchor="ctr">
                    <a:lnL>
                      <a:noFill/>
                    </a:lnL>
                    <a:lnR>
                      <a:noFill/>
                    </a:lnR>
                    <a:lnT>
                      <a:noFill/>
                    </a:lnT>
                    <a:lnB>
                      <a:noFill/>
                    </a:lnB>
                    <a:solidFill>
                      <a:srgbClr val="FAFAFA"/>
                    </a:solidFill>
                  </a:tcPr>
                </a:tc>
                <a:tc>
                  <a:txBody>
                    <a:bodyPr/>
                    <a:lstStyle/>
                    <a:p>
                      <a:pPr algn="l"/>
                      <a:r>
                        <a:rPr lang="en-IN" sz="1400">
                          <a:effectLst/>
                        </a:rPr>
                        <a:t>Normalisation</a:t>
                      </a:r>
                    </a:p>
                  </a:txBody>
                  <a:tcPr marL="30934" marR="30934" marT="30934" marB="30934" anchor="ctr">
                    <a:lnL>
                      <a:noFill/>
                    </a:lnL>
                    <a:lnR>
                      <a:noFill/>
                    </a:lnR>
                    <a:lnT>
                      <a:noFill/>
                    </a:lnT>
                    <a:lnB>
                      <a:noFill/>
                    </a:lnB>
                    <a:solidFill>
                      <a:srgbClr val="FAFAFA"/>
                    </a:solidFill>
                  </a:tcPr>
                </a:tc>
                <a:tc>
                  <a:txBody>
                    <a:bodyPr/>
                    <a:lstStyle/>
                    <a:p>
                      <a:pPr algn="l"/>
                      <a:r>
                        <a:rPr lang="en-IN" sz="1400">
                          <a:effectLst/>
                        </a:rPr>
                        <a:t>Standardisation</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3171294040"/>
                  </a:ext>
                </a:extLst>
              </a:tr>
              <a:tr h="318192">
                <a:tc>
                  <a:txBody>
                    <a:bodyPr/>
                    <a:lstStyle/>
                    <a:p>
                      <a:r>
                        <a:rPr lang="en-IN" sz="1400">
                          <a:effectLst/>
                        </a:rPr>
                        <a:t>1.</a:t>
                      </a:r>
                    </a:p>
                  </a:txBody>
                  <a:tcPr marL="30934" marR="30934" marT="30934" marB="30934" anchor="ctr">
                    <a:lnL>
                      <a:noFill/>
                    </a:lnL>
                    <a:lnR>
                      <a:noFill/>
                    </a:lnR>
                    <a:lnT>
                      <a:noFill/>
                    </a:lnT>
                    <a:lnB>
                      <a:noFill/>
                    </a:lnB>
                    <a:solidFill>
                      <a:srgbClr val="FAFAFA"/>
                    </a:solidFill>
                  </a:tcPr>
                </a:tc>
                <a:tc>
                  <a:txBody>
                    <a:bodyPr/>
                    <a:lstStyle/>
                    <a:p>
                      <a:r>
                        <a:rPr lang="en-US" sz="1400">
                          <a:effectLst/>
                        </a:rPr>
                        <a:t>Minimum and maximum value of features are used for scaling</a:t>
                      </a:r>
                    </a:p>
                  </a:txBody>
                  <a:tcPr marL="30934" marR="30934" marT="30934" marB="30934" anchor="ctr">
                    <a:lnL>
                      <a:noFill/>
                    </a:lnL>
                    <a:lnR>
                      <a:noFill/>
                    </a:lnR>
                    <a:lnT>
                      <a:noFill/>
                    </a:lnT>
                    <a:lnB>
                      <a:noFill/>
                    </a:lnB>
                    <a:solidFill>
                      <a:srgbClr val="FAFAFA"/>
                    </a:solidFill>
                  </a:tcPr>
                </a:tc>
                <a:tc>
                  <a:txBody>
                    <a:bodyPr/>
                    <a:lstStyle/>
                    <a:p>
                      <a:r>
                        <a:rPr lang="en-US" sz="1400">
                          <a:effectLst/>
                        </a:rPr>
                        <a:t>Mean and standard deviation is used for scaling.</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3602063973"/>
                  </a:ext>
                </a:extLst>
              </a:tr>
              <a:tr h="524905">
                <a:tc>
                  <a:txBody>
                    <a:bodyPr/>
                    <a:lstStyle/>
                    <a:p>
                      <a:r>
                        <a:rPr lang="en-IN" sz="1400">
                          <a:effectLst/>
                        </a:rPr>
                        <a:t>2.</a:t>
                      </a:r>
                    </a:p>
                  </a:txBody>
                  <a:tcPr marL="30934" marR="30934" marT="30934" marB="30934" anchor="ctr">
                    <a:lnL>
                      <a:noFill/>
                    </a:lnL>
                    <a:lnR>
                      <a:noFill/>
                    </a:lnR>
                    <a:lnT>
                      <a:noFill/>
                    </a:lnT>
                    <a:lnB>
                      <a:noFill/>
                    </a:lnB>
                    <a:solidFill>
                      <a:srgbClr val="FAFAFA"/>
                    </a:solidFill>
                  </a:tcPr>
                </a:tc>
                <a:tc>
                  <a:txBody>
                    <a:bodyPr/>
                    <a:lstStyle/>
                    <a:p>
                      <a:r>
                        <a:rPr lang="en-US" sz="1400">
                          <a:effectLst/>
                        </a:rPr>
                        <a:t>It is used when features are of different scales.</a:t>
                      </a:r>
                    </a:p>
                  </a:txBody>
                  <a:tcPr marL="30934" marR="30934" marT="30934" marB="30934" anchor="ctr">
                    <a:lnL>
                      <a:noFill/>
                    </a:lnL>
                    <a:lnR>
                      <a:noFill/>
                    </a:lnR>
                    <a:lnT>
                      <a:noFill/>
                    </a:lnT>
                    <a:lnB>
                      <a:noFill/>
                    </a:lnB>
                    <a:solidFill>
                      <a:srgbClr val="FAFAFA"/>
                    </a:solidFill>
                  </a:tcPr>
                </a:tc>
                <a:tc>
                  <a:txBody>
                    <a:bodyPr/>
                    <a:lstStyle/>
                    <a:p>
                      <a:r>
                        <a:rPr lang="en-US" sz="1400">
                          <a:effectLst/>
                        </a:rPr>
                        <a:t>It is used when we want to ensure zero mean and unit standard deviation.</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3152045701"/>
                  </a:ext>
                </a:extLst>
              </a:tr>
              <a:tr h="318192">
                <a:tc>
                  <a:txBody>
                    <a:bodyPr/>
                    <a:lstStyle/>
                    <a:p>
                      <a:r>
                        <a:rPr lang="en-IN" sz="1400">
                          <a:effectLst/>
                        </a:rPr>
                        <a:t>3.</a:t>
                      </a:r>
                    </a:p>
                  </a:txBody>
                  <a:tcPr marL="30934" marR="30934" marT="30934" marB="30934" anchor="ctr">
                    <a:lnL>
                      <a:noFill/>
                    </a:lnL>
                    <a:lnR>
                      <a:noFill/>
                    </a:lnR>
                    <a:lnT>
                      <a:noFill/>
                    </a:lnT>
                    <a:lnB>
                      <a:noFill/>
                    </a:lnB>
                    <a:solidFill>
                      <a:srgbClr val="FAFAFA"/>
                    </a:solidFill>
                  </a:tcPr>
                </a:tc>
                <a:tc>
                  <a:txBody>
                    <a:bodyPr/>
                    <a:lstStyle/>
                    <a:p>
                      <a:r>
                        <a:rPr lang="en-US" sz="1400">
                          <a:effectLst/>
                        </a:rPr>
                        <a:t>Scales values between [0, 1] or [-1, 1].</a:t>
                      </a:r>
                    </a:p>
                  </a:txBody>
                  <a:tcPr marL="30934" marR="30934" marT="30934" marB="30934" anchor="ctr">
                    <a:lnL>
                      <a:noFill/>
                    </a:lnL>
                    <a:lnR>
                      <a:noFill/>
                    </a:lnR>
                    <a:lnT>
                      <a:noFill/>
                    </a:lnT>
                    <a:lnB>
                      <a:noFill/>
                    </a:lnB>
                    <a:solidFill>
                      <a:srgbClr val="FAFAFA"/>
                    </a:solidFill>
                  </a:tcPr>
                </a:tc>
                <a:tc>
                  <a:txBody>
                    <a:bodyPr/>
                    <a:lstStyle/>
                    <a:p>
                      <a:r>
                        <a:rPr lang="en-US" sz="1400">
                          <a:effectLst/>
                        </a:rPr>
                        <a:t>It is not bounded to a certain range.</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1933477864"/>
                  </a:ext>
                </a:extLst>
              </a:tr>
              <a:tr h="318192">
                <a:tc>
                  <a:txBody>
                    <a:bodyPr/>
                    <a:lstStyle/>
                    <a:p>
                      <a:r>
                        <a:rPr lang="en-IN" sz="1400">
                          <a:effectLst/>
                        </a:rPr>
                        <a:t>4.</a:t>
                      </a:r>
                    </a:p>
                  </a:txBody>
                  <a:tcPr marL="30934" marR="30934" marT="30934" marB="30934" anchor="ctr">
                    <a:lnL>
                      <a:noFill/>
                    </a:lnL>
                    <a:lnR>
                      <a:noFill/>
                    </a:lnR>
                    <a:lnT>
                      <a:noFill/>
                    </a:lnT>
                    <a:lnB>
                      <a:noFill/>
                    </a:lnB>
                    <a:solidFill>
                      <a:srgbClr val="FAFAFA"/>
                    </a:solidFill>
                  </a:tcPr>
                </a:tc>
                <a:tc>
                  <a:txBody>
                    <a:bodyPr/>
                    <a:lstStyle/>
                    <a:p>
                      <a:r>
                        <a:rPr lang="en-US" sz="1400">
                          <a:effectLst/>
                        </a:rPr>
                        <a:t>It is really affected by outliers.</a:t>
                      </a:r>
                    </a:p>
                  </a:txBody>
                  <a:tcPr marL="30934" marR="30934" marT="30934" marB="30934" anchor="ctr">
                    <a:lnL>
                      <a:noFill/>
                    </a:lnL>
                    <a:lnR>
                      <a:noFill/>
                    </a:lnR>
                    <a:lnT>
                      <a:noFill/>
                    </a:lnT>
                    <a:lnB>
                      <a:noFill/>
                    </a:lnB>
                    <a:solidFill>
                      <a:srgbClr val="FAFAFA"/>
                    </a:solidFill>
                  </a:tcPr>
                </a:tc>
                <a:tc>
                  <a:txBody>
                    <a:bodyPr/>
                    <a:lstStyle/>
                    <a:p>
                      <a:r>
                        <a:rPr lang="en-US" sz="1400">
                          <a:effectLst/>
                        </a:rPr>
                        <a:t>It is much less affected by outliers.</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2613651601"/>
                  </a:ext>
                </a:extLst>
              </a:tr>
              <a:tr h="524905">
                <a:tc>
                  <a:txBody>
                    <a:bodyPr/>
                    <a:lstStyle/>
                    <a:p>
                      <a:r>
                        <a:rPr lang="en-IN" sz="1400">
                          <a:effectLst/>
                        </a:rPr>
                        <a:t>5.</a:t>
                      </a:r>
                    </a:p>
                  </a:txBody>
                  <a:tcPr marL="30934" marR="30934" marT="30934" marB="30934" anchor="ctr">
                    <a:lnL>
                      <a:noFill/>
                    </a:lnL>
                    <a:lnR>
                      <a:noFill/>
                    </a:lnR>
                    <a:lnT>
                      <a:noFill/>
                    </a:lnT>
                    <a:lnB>
                      <a:noFill/>
                    </a:lnB>
                    <a:solidFill>
                      <a:srgbClr val="FAFAFA"/>
                    </a:solidFill>
                  </a:tcPr>
                </a:tc>
                <a:tc>
                  <a:txBody>
                    <a:bodyPr/>
                    <a:lstStyle/>
                    <a:p>
                      <a:r>
                        <a:rPr lang="en-US" sz="1400">
                          <a:effectLst/>
                        </a:rPr>
                        <a:t>Scikit-Learn provides a transformer called MinMaxScaler for Normalization.</a:t>
                      </a:r>
                    </a:p>
                  </a:txBody>
                  <a:tcPr marL="30934" marR="30934" marT="30934" marB="30934" anchor="ctr">
                    <a:lnL>
                      <a:noFill/>
                    </a:lnL>
                    <a:lnR>
                      <a:noFill/>
                    </a:lnR>
                    <a:lnT>
                      <a:noFill/>
                    </a:lnT>
                    <a:lnB>
                      <a:noFill/>
                    </a:lnB>
                    <a:solidFill>
                      <a:srgbClr val="FAFAFA"/>
                    </a:solidFill>
                  </a:tcPr>
                </a:tc>
                <a:tc>
                  <a:txBody>
                    <a:bodyPr/>
                    <a:lstStyle/>
                    <a:p>
                      <a:r>
                        <a:rPr lang="en-US" sz="1400">
                          <a:effectLst/>
                        </a:rPr>
                        <a:t>Scikit-Learn provides a transformer called StandardScaler for standardization.</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2365371641"/>
                  </a:ext>
                </a:extLst>
              </a:tr>
              <a:tr h="524905">
                <a:tc>
                  <a:txBody>
                    <a:bodyPr/>
                    <a:lstStyle/>
                    <a:p>
                      <a:r>
                        <a:rPr lang="en-IN" sz="1400">
                          <a:effectLst/>
                        </a:rPr>
                        <a:t>6.</a:t>
                      </a:r>
                    </a:p>
                  </a:txBody>
                  <a:tcPr marL="30934" marR="30934" marT="30934" marB="30934" anchor="ctr">
                    <a:lnL>
                      <a:noFill/>
                    </a:lnL>
                    <a:lnR>
                      <a:noFill/>
                    </a:lnR>
                    <a:lnT>
                      <a:noFill/>
                    </a:lnT>
                    <a:lnB>
                      <a:noFill/>
                    </a:lnB>
                    <a:solidFill>
                      <a:srgbClr val="FAFAFA"/>
                    </a:solidFill>
                  </a:tcPr>
                </a:tc>
                <a:tc>
                  <a:txBody>
                    <a:bodyPr/>
                    <a:lstStyle/>
                    <a:p>
                      <a:r>
                        <a:rPr lang="en-IN" sz="1400">
                          <a:effectLst/>
                        </a:rPr>
                        <a:t>This transformation squishes the n-dimensional data into an n-dimensional unit hypercube.</a:t>
                      </a:r>
                    </a:p>
                  </a:txBody>
                  <a:tcPr marL="30934" marR="30934" marT="30934" marB="30934" anchor="ctr">
                    <a:lnL>
                      <a:noFill/>
                    </a:lnL>
                    <a:lnR>
                      <a:noFill/>
                    </a:lnR>
                    <a:lnT>
                      <a:noFill/>
                    </a:lnT>
                    <a:lnB>
                      <a:noFill/>
                    </a:lnB>
                    <a:solidFill>
                      <a:srgbClr val="FAFAFA"/>
                    </a:solidFill>
                  </a:tcPr>
                </a:tc>
                <a:tc>
                  <a:txBody>
                    <a:bodyPr/>
                    <a:lstStyle/>
                    <a:p>
                      <a:r>
                        <a:rPr lang="en-US" sz="1400">
                          <a:effectLst/>
                        </a:rPr>
                        <a:t>It translates the data to the mean vector of original data to the origin and squishes or expands.</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3608414480"/>
                  </a:ext>
                </a:extLst>
              </a:tr>
              <a:tr h="318192">
                <a:tc>
                  <a:txBody>
                    <a:bodyPr/>
                    <a:lstStyle/>
                    <a:p>
                      <a:r>
                        <a:rPr lang="en-IN" sz="1400">
                          <a:effectLst/>
                        </a:rPr>
                        <a:t>7.</a:t>
                      </a:r>
                    </a:p>
                  </a:txBody>
                  <a:tcPr marL="30934" marR="30934" marT="30934" marB="30934" anchor="ctr">
                    <a:lnL>
                      <a:noFill/>
                    </a:lnL>
                    <a:lnR>
                      <a:noFill/>
                    </a:lnR>
                    <a:lnT>
                      <a:noFill/>
                    </a:lnT>
                    <a:lnB>
                      <a:noFill/>
                    </a:lnB>
                    <a:solidFill>
                      <a:srgbClr val="FAFAFA"/>
                    </a:solidFill>
                  </a:tcPr>
                </a:tc>
                <a:tc>
                  <a:txBody>
                    <a:bodyPr/>
                    <a:lstStyle/>
                    <a:p>
                      <a:r>
                        <a:rPr lang="en-US" sz="1400">
                          <a:effectLst/>
                        </a:rPr>
                        <a:t>It is useful when we don’t know about the distribution</a:t>
                      </a:r>
                    </a:p>
                  </a:txBody>
                  <a:tcPr marL="30934" marR="30934" marT="30934" marB="30934" anchor="ctr">
                    <a:lnL>
                      <a:noFill/>
                    </a:lnL>
                    <a:lnR>
                      <a:noFill/>
                    </a:lnR>
                    <a:lnT>
                      <a:noFill/>
                    </a:lnT>
                    <a:lnB>
                      <a:noFill/>
                    </a:lnB>
                    <a:solidFill>
                      <a:srgbClr val="FAFAFA"/>
                    </a:solidFill>
                  </a:tcPr>
                </a:tc>
                <a:tc>
                  <a:txBody>
                    <a:bodyPr/>
                    <a:lstStyle/>
                    <a:p>
                      <a:r>
                        <a:rPr lang="en-US" sz="1400">
                          <a:effectLst/>
                        </a:rPr>
                        <a:t>It is useful when the feature distribution is Normal or Gaussian.</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2755371194"/>
                  </a:ext>
                </a:extLst>
              </a:tr>
              <a:tr h="318192">
                <a:tc>
                  <a:txBody>
                    <a:bodyPr/>
                    <a:lstStyle/>
                    <a:p>
                      <a:r>
                        <a:rPr lang="en-IN" sz="1400">
                          <a:effectLst/>
                        </a:rPr>
                        <a:t>8.</a:t>
                      </a:r>
                    </a:p>
                  </a:txBody>
                  <a:tcPr marL="30934" marR="30934" marT="30934" marB="30934" anchor="ctr">
                    <a:lnL>
                      <a:noFill/>
                    </a:lnL>
                    <a:lnR>
                      <a:noFill/>
                    </a:lnR>
                    <a:lnT>
                      <a:noFill/>
                    </a:lnT>
                    <a:lnB>
                      <a:noFill/>
                    </a:lnB>
                    <a:solidFill>
                      <a:srgbClr val="FAFAFA"/>
                    </a:solidFill>
                  </a:tcPr>
                </a:tc>
                <a:tc>
                  <a:txBody>
                    <a:bodyPr/>
                    <a:lstStyle/>
                    <a:p>
                      <a:r>
                        <a:rPr lang="en-US" sz="1400">
                          <a:effectLst/>
                        </a:rPr>
                        <a:t>It is a often called as Scaling Normalization</a:t>
                      </a:r>
                    </a:p>
                  </a:txBody>
                  <a:tcPr marL="30934" marR="30934" marT="30934" marB="30934" anchor="ctr">
                    <a:lnL>
                      <a:noFill/>
                    </a:lnL>
                    <a:lnR>
                      <a:noFill/>
                    </a:lnR>
                    <a:lnT>
                      <a:noFill/>
                    </a:lnT>
                    <a:lnB>
                      <a:noFill/>
                    </a:lnB>
                    <a:solidFill>
                      <a:srgbClr val="FAFAFA"/>
                    </a:solidFill>
                  </a:tcPr>
                </a:tc>
                <a:tc>
                  <a:txBody>
                    <a:bodyPr/>
                    <a:lstStyle/>
                    <a:p>
                      <a:r>
                        <a:rPr lang="en-US" sz="1400">
                          <a:effectLst/>
                        </a:rPr>
                        <a:t>It is a often called as Z-Score Normalization.</a:t>
                      </a:r>
                    </a:p>
                  </a:txBody>
                  <a:tcPr marL="30934" marR="30934" marT="30934" marB="30934" anchor="ctr">
                    <a:lnL>
                      <a:noFill/>
                    </a:lnL>
                    <a:lnR>
                      <a:noFill/>
                    </a:lnR>
                    <a:lnT>
                      <a:noFill/>
                    </a:lnT>
                    <a:lnB>
                      <a:noFill/>
                    </a:lnB>
                    <a:solidFill>
                      <a:srgbClr val="FAFAFA"/>
                    </a:solidFill>
                  </a:tcPr>
                </a:tc>
                <a:extLst>
                  <a:ext uri="{0D108BD9-81ED-4DB2-BD59-A6C34878D82A}">
                    <a16:rowId xmlns:a16="http://schemas.microsoft.com/office/drawing/2014/main" val="887216734"/>
                  </a:ext>
                </a:extLst>
              </a:tr>
            </a:tbl>
          </a:graphicData>
        </a:graphic>
      </p:graphicFrame>
    </p:spTree>
    <p:extLst>
      <p:ext uri="{BB962C8B-B14F-4D97-AF65-F5344CB8AC3E}">
        <p14:creationId xmlns:p14="http://schemas.microsoft.com/office/powerpoint/2010/main" val="415395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B805B-331C-4DA6-8C16-161F5B130DB0}"/>
              </a:ext>
            </a:extLst>
          </p:cNvPr>
          <p:cNvSpPr>
            <a:spLocks noGrp="1"/>
          </p:cNvSpPr>
          <p:nvPr>
            <p:ph type="title"/>
          </p:nvPr>
        </p:nvSpPr>
        <p:spPr>
          <a:xfrm>
            <a:off x="643467" y="321734"/>
            <a:ext cx="10905066" cy="1135737"/>
          </a:xfrm>
        </p:spPr>
        <p:txBody>
          <a:bodyPr>
            <a:normAutofit/>
          </a:bodyPr>
          <a:lstStyle/>
          <a:p>
            <a:r>
              <a:rPr lang="en-US" sz="2000" b="1" i="0">
                <a:effectLst/>
                <a:latin typeface="Roboto Condensed" panose="02000000000000000000" pitchFamily="2" charset="0"/>
              </a:rPr>
              <a:t>You might have observed that sometimes the value of VIF is infinite. Why does this happen?</a:t>
            </a:r>
            <a:br>
              <a:rPr lang="en-US" sz="2000" b="1" i="0">
                <a:effectLst/>
                <a:latin typeface="Roboto Condensed" panose="02000000000000000000" pitchFamily="2" charset="0"/>
              </a:rPr>
            </a:br>
            <a:br>
              <a:rPr lang="en-US" sz="2000" b="1" i="0">
                <a:effectLst/>
                <a:latin typeface="Roboto Condensed" panose="02000000000000000000" pitchFamily="2" charset="0"/>
              </a:rPr>
            </a:br>
            <a:endParaRPr lang="en-IN" sz="2000"/>
          </a:p>
        </p:txBody>
      </p:sp>
      <p:sp>
        <p:nvSpPr>
          <p:cNvPr id="3" name="Content Placeholder 2">
            <a:extLst>
              <a:ext uri="{FF2B5EF4-FFF2-40B4-BE49-F238E27FC236}">
                <a16:creationId xmlns:a16="http://schemas.microsoft.com/office/drawing/2014/main" id="{D4FC99A2-1A36-41CD-896E-C44CFA690714}"/>
              </a:ext>
            </a:extLst>
          </p:cNvPr>
          <p:cNvSpPr>
            <a:spLocks noGrp="1"/>
          </p:cNvSpPr>
          <p:nvPr>
            <p:ph idx="1"/>
          </p:nvPr>
        </p:nvSpPr>
        <p:spPr>
          <a:xfrm>
            <a:off x="643467" y="1782981"/>
            <a:ext cx="10905066" cy="4393982"/>
          </a:xfrm>
        </p:spPr>
        <p:txBody>
          <a:bodyPr>
            <a:normAutofit/>
          </a:bodyPr>
          <a:lstStyle/>
          <a:p>
            <a:r>
              <a:rPr lang="en-US" sz="2000" b="0" i="0">
                <a:effectLst/>
                <a:latin typeface="charter"/>
              </a:rPr>
              <a:t>If there is perfect correlation, then VIF = infinity. This shows a perfect correlation between two independent variables. In the case of perfect correlation, we get R2 =1, which lead to 1/(1-R2) infinity. To solve this problem we need to drop one of the variables from the dataset which is causing this perfect multicollinearity.</a:t>
            </a:r>
          </a:p>
          <a:p>
            <a:r>
              <a:rPr lang="en-US" sz="2000" b="0" i="0">
                <a:effectLst/>
                <a:latin typeface="charter"/>
              </a:rPr>
              <a:t>An infinite VIF value indicates that the corresponding variable may be expressed exactly by a linear combination of other variables (which show an infinite VIF as well).</a:t>
            </a:r>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6851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A15E52-37B4-467A-B795-43B04FD4ABE1}"/>
              </a:ext>
            </a:extLst>
          </p:cNvPr>
          <p:cNvSpPr>
            <a:spLocks noGrp="1"/>
          </p:cNvSpPr>
          <p:nvPr>
            <p:ph type="title"/>
          </p:nvPr>
        </p:nvSpPr>
        <p:spPr>
          <a:xfrm>
            <a:off x="643467" y="321734"/>
            <a:ext cx="10905066" cy="1135737"/>
          </a:xfrm>
        </p:spPr>
        <p:txBody>
          <a:bodyPr>
            <a:normAutofit/>
          </a:bodyPr>
          <a:lstStyle/>
          <a:p>
            <a:r>
              <a:rPr lang="en-US" sz="2500" b="1" i="1">
                <a:effectLst/>
                <a:latin typeface="sohne"/>
              </a:rPr>
              <a:t>Q-Q plot in linear regression-Explained</a:t>
            </a:r>
            <a:br>
              <a:rPr lang="en-US" sz="2500" b="1" i="0">
                <a:effectLst/>
                <a:latin typeface="sohne"/>
              </a:rPr>
            </a:br>
            <a:br>
              <a:rPr lang="en-US" sz="2500"/>
            </a:br>
            <a:endParaRPr lang="en-IN" sz="2500"/>
          </a:p>
        </p:txBody>
      </p:sp>
      <p:sp>
        <p:nvSpPr>
          <p:cNvPr id="3" name="Content Placeholder 2">
            <a:extLst>
              <a:ext uri="{FF2B5EF4-FFF2-40B4-BE49-F238E27FC236}">
                <a16:creationId xmlns:a16="http://schemas.microsoft.com/office/drawing/2014/main" id="{31A1982A-1AFC-4F8D-9ED1-350ED5E70464}"/>
              </a:ext>
            </a:extLst>
          </p:cNvPr>
          <p:cNvSpPr>
            <a:spLocks noGrp="1"/>
          </p:cNvSpPr>
          <p:nvPr>
            <p:ph idx="1"/>
          </p:nvPr>
        </p:nvSpPr>
        <p:spPr>
          <a:xfrm>
            <a:off x="643467" y="1782981"/>
            <a:ext cx="10905066" cy="4393982"/>
          </a:xfrm>
        </p:spPr>
        <p:txBody>
          <a:bodyPr>
            <a:normAutofit/>
          </a:bodyPr>
          <a:lstStyle/>
          <a:p>
            <a:r>
              <a:rPr lang="en-US" sz="2000" b="0" i="1">
                <a:effectLst/>
                <a:latin typeface="charter"/>
              </a:rPr>
              <a:t>Quantile-Quantile (Q-Q) plot, is a graphical tool to help us assess if a set of data plausibly came from some theoretical distribution such as a Normal, exponential or Uniform distribution. Also, it helps to determine if two data sets come from populations with a common distribution.</a:t>
            </a:r>
          </a:p>
          <a:p>
            <a:r>
              <a:rPr lang="en-US" sz="2000" b="0" i="1">
                <a:effectLst/>
                <a:latin typeface="charter"/>
              </a:rPr>
              <a:t>This helps in a scenario of linear regression when we have training and test data set received separately and then we can confirm using Q-Q plot that both the data sets are from populations with same distributions</a:t>
            </a:r>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685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E5D659-BF89-46DF-B03E-C680FF9639CA}"/>
              </a:ext>
            </a:extLst>
          </p:cNvPr>
          <p:cNvSpPr>
            <a:spLocks noGrp="1"/>
          </p:cNvSpPr>
          <p:nvPr>
            <p:ph type="title"/>
          </p:nvPr>
        </p:nvSpPr>
        <p:spPr>
          <a:xfrm>
            <a:off x="643467" y="321734"/>
            <a:ext cx="10905066" cy="1135737"/>
          </a:xfrm>
        </p:spPr>
        <p:txBody>
          <a:bodyPr>
            <a:normAutofit/>
          </a:bodyPr>
          <a:lstStyle/>
          <a:p>
            <a:r>
              <a:rPr lang="en-IN" sz="3600" b="1" i="0">
                <a:effectLst/>
                <a:latin typeface="freight-text-pro"/>
              </a:rPr>
              <a:t>Linear Regression</a:t>
            </a:r>
            <a:endParaRPr lang="en-IN" sz="3600"/>
          </a:p>
        </p:txBody>
      </p:sp>
      <p:sp>
        <p:nvSpPr>
          <p:cNvPr id="3" name="Content Placeholder 2">
            <a:extLst>
              <a:ext uri="{FF2B5EF4-FFF2-40B4-BE49-F238E27FC236}">
                <a16:creationId xmlns:a16="http://schemas.microsoft.com/office/drawing/2014/main" id="{A349811E-8BE3-4569-89BE-8945FE8FB490}"/>
              </a:ext>
            </a:extLst>
          </p:cNvPr>
          <p:cNvSpPr>
            <a:spLocks noGrp="1"/>
          </p:cNvSpPr>
          <p:nvPr>
            <p:ph idx="1"/>
          </p:nvPr>
        </p:nvSpPr>
        <p:spPr>
          <a:xfrm>
            <a:off x="643469" y="1782981"/>
            <a:ext cx="4008384" cy="4393982"/>
          </a:xfrm>
        </p:spPr>
        <p:txBody>
          <a:bodyPr>
            <a:normAutofit/>
          </a:bodyPr>
          <a:lstStyle/>
          <a:p>
            <a:pPr marL="0" indent="0" rtl="0">
              <a:buNone/>
            </a:pPr>
            <a:r>
              <a:rPr lang="en-US" sz="1300" b="0" i="0">
                <a:effectLst/>
                <a:latin typeface="freight-text-pro"/>
              </a:rPr>
              <a:t>You will learn primarily about the following two types of linear regression models:</a:t>
            </a:r>
          </a:p>
          <a:p>
            <a:pPr rtl="0">
              <a:buFont typeface="Arial" panose="020B0604020202020204" pitchFamily="34" charset="0"/>
              <a:buChar char="•"/>
            </a:pPr>
            <a:r>
              <a:rPr lang="en-US" sz="1300" b="1" i="0">
                <a:effectLst/>
                <a:latin typeface="freight-text-pro"/>
              </a:rPr>
              <a:t>Simple linear regression</a:t>
            </a:r>
          </a:p>
          <a:p>
            <a:pPr marL="0" indent="0" rtl="0">
              <a:buNone/>
            </a:pPr>
            <a:r>
              <a:rPr lang="en-US" sz="1300" b="0" i="0">
                <a:effectLst/>
                <a:latin typeface="freight-text-pro"/>
              </a:rPr>
              <a:t>You will learn about the generic steps that are required to build a simple linear regression model. You will first read and visualise the dataset. Next, you will split the dataset into train and test sets. After that, you will build the model on the training data and draw inferences. We have used the dataset and example from the ISLR book. You will use the advertising dataset given in ISLR and analyse the relationship between 'TV advertising' and 'sales' using a simple linear regression model. You will learn to make a linear model using two different libraries: </a:t>
            </a:r>
            <a:r>
              <a:rPr lang="en-US" sz="1300" b="1" i="0">
                <a:effectLst/>
                <a:latin typeface="freight-text-pro"/>
              </a:rPr>
              <a:t>statsmodels</a:t>
            </a:r>
            <a:r>
              <a:rPr lang="en-US" sz="1300" b="0" i="0">
                <a:effectLst/>
                <a:latin typeface="freight-text-pro"/>
              </a:rPr>
              <a:t> and </a:t>
            </a:r>
            <a:r>
              <a:rPr lang="en-US" sz="1300" b="1" i="0">
                <a:effectLst/>
                <a:latin typeface="freight-text-pro"/>
              </a:rPr>
              <a:t>SKLearn</a:t>
            </a:r>
            <a:r>
              <a:rPr lang="en-US" sz="1300" b="0" i="0">
                <a:effectLst/>
                <a:latin typeface="freight-text-pro"/>
              </a:rPr>
              <a:t>.</a:t>
            </a:r>
          </a:p>
          <a:p>
            <a:r>
              <a:rPr lang="en-IN" sz="1300" b="1" i="0">
                <a:effectLst/>
                <a:latin typeface="freight-text-pro"/>
              </a:rPr>
              <a:t>Multiple Linear Regression</a:t>
            </a:r>
          </a:p>
          <a:p>
            <a:pPr marL="0" indent="0">
              <a:buNone/>
            </a:pPr>
            <a:r>
              <a:rPr lang="en-US" sz="1300" b="1" i="0">
                <a:effectLst/>
                <a:latin typeface="freight-text-pro"/>
              </a:rPr>
              <a:t>Multiple Linear Regression</a:t>
            </a:r>
            <a:r>
              <a:rPr lang="en-US" sz="1300" b="0" i="0">
                <a:effectLst/>
                <a:latin typeface="freight-text-pro"/>
              </a:rPr>
              <a:t>. So far, we have discussed the simple linear regression, where the model is built using one independent variable only. But, what if you have </a:t>
            </a:r>
            <a:r>
              <a:rPr lang="en-US" sz="1300" b="1" i="0">
                <a:effectLst/>
                <a:latin typeface="freight-text-pro"/>
              </a:rPr>
              <a:t>multiple independent variables</a:t>
            </a:r>
            <a:r>
              <a:rPr lang="en-US" sz="1300" b="0" i="0">
                <a:effectLst/>
                <a:latin typeface="freight-text-pro"/>
              </a:rPr>
              <a:t>? How do you make a predictive model in such a case? Build a multiple linear regression on top of such a data is one such solution.</a:t>
            </a:r>
            <a:endParaRPr lang="en-IN" sz="1300"/>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scatter chart&#10;&#10;Description automatically generated">
            <a:extLst>
              <a:ext uri="{FF2B5EF4-FFF2-40B4-BE49-F238E27FC236}">
                <a16:creationId xmlns:a16="http://schemas.microsoft.com/office/drawing/2014/main" id="{48240D37-E582-4A02-A272-27F97F9A4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205211"/>
            <a:ext cx="6253212" cy="351743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483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C94CEB-267D-457F-8717-F0D1F70C5FC5}"/>
              </a:ext>
            </a:extLst>
          </p:cNvPr>
          <p:cNvSpPr>
            <a:spLocks noGrp="1"/>
          </p:cNvSpPr>
          <p:nvPr>
            <p:ph type="title"/>
          </p:nvPr>
        </p:nvSpPr>
        <p:spPr>
          <a:xfrm>
            <a:off x="643467" y="1698171"/>
            <a:ext cx="3962061" cy="4516360"/>
          </a:xfrm>
        </p:spPr>
        <p:txBody>
          <a:bodyPr anchor="t">
            <a:normAutofit/>
          </a:bodyPr>
          <a:lstStyle/>
          <a:p>
            <a:r>
              <a:rPr lang="en-IN" sz="3600" b="1" i="1">
                <a:effectLst/>
                <a:latin typeface="sohne"/>
              </a:rPr>
              <a:t>Few advantages:</a:t>
            </a:r>
            <a:br>
              <a:rPr lang="en-IN" sz="3600" b="1" i="0">
                <a:effectLst/>
                <a:latin typeface="sohne"/>
              </a:rPr>
            </a:br>
            <a:br>
              <a:rPr lang="en-IN" sz="3600"/>
            </a:br>
            <a:endParaRPr lang="en-IN" sz="3600"/>
          </a:p>
        </p:txBody>
      </p:sp>
      <p:sp>
        <p:nvSpPr>
          <p:cNvPr id="33"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432B51-3506-40C4-9D4E-994180C5A064}"/>
              </a:ext>
            </a:extLst>
          </p:cNvPr>
          <p:cNvSpPr>
            <a:spLocks noGrp="1"/>
          </p:cNvSpPr>
          <p:nvPr>
            <p:ph idx="1"/>
          </p:nvPr>
        </p:nvSpPr>
        <p:spPr>
          <a:xfrm>
            <a:off x="5070020" y="1698170"/>
            <a:ext cx="6478513" cy="4516361"/>
          </a:xfrm>
        </p:spPr>
        <p:txBody>
          <a:bodyPr>
            <a:normAutofit/>
          </a:bodyPr>
          <a:lstStyle/>
          <a:p>
            <a:r>
              <a:rPr lang="en-US" sz="1700" b="0" i="1">
                <a:effectLst/>
                <a:latin typeface="charter"/>
              </a:rPr>
              <a:t>A. It can be used with sample sizes also.</a:t>
            </a:r>
            <a:endParaRPr lang="en-US" sz="1700" b="0" i="0">
              <a:effectLst/>
              <a:latin typeface="charter"/>
            </a:endParaRPr>
          </a:p>
          <a:p>
            <a:r>
              <a:rPr lang="en-US" sz="1700" i="1">
                <a:latin typeface="charter"/>
              </a:rPr>
              <a:t>B.</a:t>
            </a:r>
            <a:r>
              <a:rPr lang="en-US" sz="1700" b="0" i="1">
                <a:effectLst/>
                <a:latin typeface="charter"/>
              </a:rPr>
              <a:t>Many distributional aspects like shifts in location, shifts in scale, changes in symmetry, and the presence of outliers can all be detected from this plot.</a:t>
            </a:r>
          </a:p>
          <a:p>
            <a:endParaRPr lang="en-US" sz="1700" b="0" i="0">
              <a:effectLst/>
              <a:latin typeface="charter"/>
            </a:endParaRPr>
          </a:p>
          <a:p>
            <a:r>
              <a:rPr lang="en-US" sz="1700" b="0" i="1">
                <a:effectLst/>
                <a:latin typeface="charter"/>
              </a:rPr>
              <a:t>It is used to check following scenarios:-</a:t>
            </a:r>
          </a:p>
          <a:p>
            <a:endParaRPr lang="en-US" sz="1700" b="0" i="1">
              <a:effectLst/>
              <a:latin typeface="charter"/>
            </a:endParaRPr>
          </a:p>
          <a:p>
            <a:pPr marL="0" indent="0">
              <a:buNone/>
            </a:pPr>
            <a:r>
              <a:rPr lang="en-US" sz="1700" b="0" i="1">
                <a:effectLst/>
                <a:latin typeface="charter"/>
              </a:rPr>
              <a:t>   i. come from populations with a common distribution</a:t>
            </a:r>
            <a:endParaRPr lang="en-US" sz="1700" b="0" i="0">
              <a:effectLst/>
              <a:latin typeface="charter"/>
            </a:endParaRPr>
          </a:p>
          <a:p>
            <a:pPr marL="0" indent="0">
              <a:buNone/>
            </a:pPr>
            <a:r>
              <a:rPr lang="en-US" sz="1700" b="0" i="1">
                <a:effectLst/>
                <a:latin typeface="charter"/>
              </a:rPr>
              <a:t>  ii. have common location and scale</a:t>
            </a:r>
            <a:endParaRPr lang="en-US" sz="1700" b="0" i="0">
              <a:effectLst/>
              <a:latin typeface="charter"/>
            </a:endParaRPr>
          </a:p>
          <a:p>
            <a:pPr marL="0" indent="0">
              <a:buNone/>
            </a:pPr>
            <a:r>
              <a:rPr lang="en-US" sz="1700" b="0" i="1">
                <a:effectLst/>
                <a:latin typeface="charter"/>
              </a:rPr>
              <a:t>  iii. have similar distributional shapes</a:t>
            </a:r>
            <a:endParaRPr lang="en-US" sz="1700" b="0" i="0">
              <a:effectLst/>
              <a:latin typeface="charter"/>
            </a:endParaRPr>
          </a:p>
          <a:p>
            <a:pPr marL="0" indent="0">
              <a:buNone/>
            </a:pPr>
            <a:r>
              <a:rPr lang="en-US" sz="1700" b="0" i="1">
                <a:effectLst/>
                <a:latin typeface="charter"/>
              </a:rPr>
              <a:t>   iv. have similar tail behavior</a:t>
            </a:r>
            <a:endParaRPr lang="en-US" sz="1700" b="0" i="0">
              <a:effectLst/>
              <a:latin typeface="charter"/>
            </a:endParaRPr>
          </a:p>
          <a:p>
            <a:pPr marL="0" indent="0">
              <a:buNone/>
            </a:pPr>
            <a:br>
              <a:rPr lang="en-US" sz="1700"/>
            </a:br>
            <a:endParaRPr lang="en-IN" sz="1700"/>
          </a:p>
        </p:txBody>
      </p:sp>
      <p:sp>
        <p:nvSpPr>
          <p:cNvPr id="37"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9081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5F36B-54E5-4177-B0D6-4D231BF14CCD}"/>
              </a:ext>
            </a:extLst>
          </p:cNvPr>
          <p:cNvSpPr>
            <a:spLocks noGrp="1"/>
          </p:cNvSpPr>
          <p:nvPr>
            <p:ph type="title"/>
          </p:nvPr>
        </p:nvSpPr>
        <p:spPr>
          <a:xfrm>
            <a:off x="643467" y="321734"/>
            <a:ext cx="10905066" cy="1135737"/>
          </a:xfrm>
        </p:spPr>
        <p:txBody>
          <a:bodyPr>
            <a:normAutofit/>
          </a:bodyPr>
          <a:lstStyle/>
          <a:p>
            <a:r>
              <a:rPr lang="en-IN" sz="2500" b="1" i="1">
                <a:effectLst/>
                <a:latin typeface="sohne"/>
              </a:rPr>
              <a:t>Interpretation:</a:t>
            </a:r>
            <a:br>
              <a:rPr lang="en-IN" sz="2500" b="1" i="0">
                <a:effectLst/>
                <a:latin typeface="sohne"/>
              </a:rPr>
            </a:br>
            <a:br>
              <a:rPr lang="en-IN" sz="2500"/>
            </a:br>
            <a:endParaRPr lang="en-IN" sz="2500"/>
          </a:p>
        </p:txBody>
      </p:sp>
      <p:sp>
        <p:nvSpPr>
          <p:cNvPr id="3" name="Content Placeholder 2">
            <a:extLst>
              <a:ext uri="{FF2B5EF4-FFF2-40B4-BE49-F238E27FC236}">
                <a16:creationId xmlns:a16="http://schemas.microsoft.com/office/drawing/2014/main" id="{29CBDEBA-7EE6-4A93-8C65-BAF5F0947988}"/>
              </a:ext>
            </a:extLst>
          </p:cNvPr>
          <p:cNvSpPr>
            <a:spLocks noGrp="1"/>
          </p:cNvSpPr>
          <p:nvPr>
            <p:ph idx="1"/>
          </p:nvPr>
        </p:nvSpPr>
        <p:spPr>
          <a:xfrm>
            <a:off x="643469" y="1782981"/>
            <a:ext cx="4008384" cy="4393982"/>
          </a:xfrm>
        </p:spPr>
        <p:txBody>
          <a:bodyPr>
            <a:normAutofit/>
          </a:bodyPr>
          <a:lstStyle/>
          <a:p>
            <a:r>
              <a:rPr lang="en-US" sz="2000" b="0" i="1">
                <a:effectLst/>
                <a:latin typeface="charter"/>
              </a:rPr>
              <a:t>A q-q plot is a plot of the quantiles of the first data set against the quantiles of the second data set.</a:t>
            </a:r>
            <a:endParaRPr lang="en-US" sz="2000" b="0" i="0">
              <a:effectLst/>
              <a:latin typeface="charter"/>
            </a:endParaRPr>
          </a:p>
          <a:p>
            <a:r>
              <a:rPr lang="en-US" sz="2000" b="0" i="1">
                <a:effectLst/>
                <a:latin typeface="charter"/>
              </a:rPr>
              <a:t>Below are the possible interpretations for two data sets.</a:t>
            </a:r>
            <a:endParaRPr lang="en-US" sz="2000" b="0" i="0">
              <a:effectLst/>
              <a:latin typeface="charter"/>
            </a:endParaRPr>
          </a:p>
          <a:p>
            <a:r>
              <a:rPr lang="en-US" sz="2000" b="0" i="1">
                <a:effectLst/>
                <a:latin typeface="charter"/>
              </a:rPr>
              <a:t>a) </a:t>
            </a:r>
            <a:r>
              <a:rPr lang="en-US" sz="2000" b="1" i="1">
                <a:effectLst/>
                <a:latin typeface="charter"/>
              </a:rPr>
              <a:t>Similar distribution</a:t>
            </a:r>
            <a:r>
              <a:rPr lang="en-US" sz="2000" b="0" i="1">
                <a:effectLst/>
                <a:latin typeface="charter"/>
              </a:rPr>
              <a:t>: If all point of quantiles lies on or close to straight line at an angle of 45 degree from x -axis</a:t>
            </a:r>
            <a:endParaRPr lang="en-US" sz="2000" b="0" i="0">
              <a:effectLst/>
              <a:latin typeface="charter"/>
            </a:endParaRPr>
          </a:p>
          <a:p>
            <a:r>
              <a:rPr lang="en-US" sz="2000" b="0" i="1">
                <a:effectLst/>
                <a:latin typeface="charter"/>
              </a:rPr>
              <a:t>b) </a:t>
            </a:r>
            <a:r>
              <a:rPr lang="en-US" sz="2000" b="1" i="1">
                <a:effectLst/>
                <a:latin typeface="charter"/>
              </a:rPr>
              <a:t>Y-values &lt; X-values:</a:t>
            </a:r>
            <a:r>
              <a:rPr lang="en-US" sz="2000" b="0" i="1">
                <a:effectLst/>
                <a:latin typeface="charter"/>
              </a:rPr>
              <a:t> If y-quantiles are lower than the x-quantiles.</a:t>
            </a:r>
            <a:endParaRPr lang="en-US" sz="2000" b="0" i="0">
              <a:effectLst/>
              <a:latin typeface="charter"/>
            </a:endParaRPr>
          </a:p>
          <a:p>
            <a:endParaRPr lang="en-IN"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scatter chart&#10;&#10;Description automatically generated">
            <a:extLst>
              <a:ext uri="{FF2B5EF4-FFF2-40B4-BE49-F238E27FC236}">
                <a16:creationId xmlns:a16="http://schemas.microsoft.com/office/drawing/2014/main" id="{EAE049EF-888F-4F3B-8ACC-9EAD32571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928376"/>
            <a:ext cx="6253212" cy="4071101"/>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8873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73BE44-0BBF-44A5-8217-96A4683DA1B0}"/>
              </a:ext>
            </a:extLst>
          </p:cNvPr>
          <p:cNvSpPr>
            <a:spLocks noGrp="1"/>
          </p:cNvSpPr>
          <p:nvPr>
            <p:ph type="title"/>
          </p:nvPr>
        </p:nvSpPr>
        <p:spPr>
          <a:xfrm>
            <a:off x="643467" y="321734"/>
            <a:ext cx="10905066" cy="1135737"/>
          </a:xfrm>
        </p:spPr>
        <p:txBody>
          <a:bodyPr>
            <a:normAutofit/>
          </a:bodyPr>
          <a:lstStyle/>
          <a:p>
            <a:r>
              <a:rPr lang="en-US" sz="2500" b="0" i="1">
                <a:effectLst/>
                <a:latin typeface="charter"/>
              </a:rPr>
              <a:t> </a:t>
            </a:r>
            <a:r>
              <a:rPr lang="en-US" sz="2500" b="1" i="1">
                <a:effectLst/>
                <a:latin typeface="charter"/>
              </a:rPr>
              <a:t>X-values &lt; Y-values: </a:t>
            </a:r>
            <a:r>
              <a:rPr lang="en-US" sz="2500" b="0" i="1">
                <a:effectLst/>
                <a:latin typeface="charter"/>
              </a:rPr>
              <a:t>If x-quantiles are lower than the y-quantiles.</a:t>
            </a:r>
            <a:br>
              <a:rPr lang="en-US" sz="2500" b="0" i="0">
                <a:effectLst/>
                <a:latin typeface="charter"/>
              </a:rPr>
            </a:br>
            <a:br>
              <a:rPr lang="en-US" sz="2500"/>
            </a:br>
            <a:endParaRPr lang="en-IN" sz="2500"/>
          </a:p>
        </p:txBody>
      </p:sp>
      <p:sp>
        <p:nvSpPr>
          <p:cNvPr id="3" name="Content Placeholder 2">
            <a:extLst>
              <a:ext uri="{FF2B5EF4-FFF2-40B4-BE49-F238E27FC236}">
                <a16:creationId xmlns:a16="http://schemas.microsoft.com/office/drawing/2014/main" id="{16722026-075E-4DB8-BAE2-27F0366E55AF}"/>
              </a:ext>
            </a:extLst>
          </p:cNvPr>
          <p:cNvSpPr>
            <a:spLocks noGrp="1"/>
          </p:cNvSpPr>
          <p:nvPr>
            <p:ph idx="1"/>
          </p:nvPr>
        </p:nvSpPr>
        <p:spPr>
          <a:xfrm>
            <a:off x="643469" y="1782981"/>
            <a:ext cx="4008384" cy="4393982"/>
          </a:xfrm>
        </p:spPr>
        <p:txBody>
          <a:bodyPr>
            <a:normAutofit/>
          </a:bodyPr>
          <a:lstStyle/>
          <a:p>
            <a:r>
              <a:rPr lang="en-US" sz="2000" b="0" i="1">
                <a:effectLst/>
                <a:latin typeface="charter"/>
              </a:rPr>
              <a:t>d) </a:t>
            </a:r>
            <a:r>
              <a:rPr lang="en-US" sz="2000" b="1" i="1">
                <a:effectLst/>
                <a:latin typeface="charter"/>
              </a:rPr>
              <a:t>Different distribution: </a:t>
            </a:r>
            <a:r>
              <a:rPr lang="en-US" sz="2000" b="0" i="1">
                <a:effectLst/>
                <a:latin typeface="charter"/>
              </a:rPr>
              <a:t>If all point of quantiles lies away from the straight line at an angle of 45 degree from x –axis</a:t>
            </a:r>
          </a:p>
          <a:p>
            <a:endParaRPr lang="en-IN" sz="2000"/>
          </a:p>
        </p:txBody>
      </p:sp>
      <p:grpSp>
        <p:nvGrpSpPr>
          <p:cNvPr id="30"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scatter chart&#10;&#10;Description automatically generated">
            <a:extLst>
              <a:ext uri="{FF2B5EF4-FFF2-40B4-BE49-F238E27FC236}">
                <a16:creationId xmlns:a16="http://schemas.microsoft.com/office/drawing/2014/main" id="{3FB112BD-DFF9-489C-AC71-F8C81928D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498" y="1782981"/>
            <a:ext cx="6242856" cy="4361892"/>
          </a:xfrm>
          <a:prstGeom prst="rect">
            <a:avLst/>
          </a:prstGeom>
        </p:spPr>
      </p:pic>
      <p:grpSp>
        <p:nvGrpSpPr>
          <p:cNvPr id="31"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681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25B50-5129-4C72-AE2E-01F6519E2EF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51" name="Graphic 50" descr="Smiling Face with No Fill">
            <a:extLst>
              <a:ext uri="{FF2B5EF4-FFF2-40B4-BE49-F238E27FC236}">
                <a16:creationId xmlns:a16="http://schemas.microsoft.com/office/drawing/2014/main" id="{DB615CB7-22C2-B427-D1C4-EBDA48F683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8" name="Group 5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9" name="Freeform: Shape 5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663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B0637-1B7D-4D61-82BC-9337349B2D0C}"/>
              </a:ext>
            </a:extLst>
          </p:cNvPr>
          <p:cNvSpPr>
            <a:spLocks noGrp="1"/>
          </p:cNvSpPr>
          <p:nvPr>
            <p:ph type="title"/>
          </p:nvPr>
        </p:nvSpPr>
        <p:spPr>
          <a:xfrm>
            <a:off x="686834" y="1153572"/>
            <a:ext cx="3200400" cy="4461163"/>
          </a:xfrm>
        </p:spPr>
        <p:txBody>
          <a:bodyPr>
            <a:normAutofit/>
          </a:bodyPr>
          <a:lstStyle/>
          <a:p>
            <a:r>
              <a:rPr lang="en-US" b="1" i="0" dirty="0">
                <a:solidFill>
                  <a:srgbClr val="FFFFFF"/>
                </a:solidFill>
                <a:effectLst/>
                <a:latin typeface="urw-din"/>
              </a:rPr>
              <a:t>Hypothesis function for Linear Regression :</a:t>
            </a: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AFB15-CCFF-443E-B590-978463037FBC}"/>
              </a:ext>
            </a:extLst>
          </p:cNvPr>
          <p:cNvSpPr>
            <a:spLocks noGrp="1"/>
          </p:cNvSpPr>
          <p:nvPr>
            <p:ph idx="1"/>
          </p:nvPr>
        </p:nvSpPr>
        <p:spPr>
          <a:xfrm>
            <a:off x="4447308" y="591344"/>
            <a:ext cx="6906491" cy="5585619"/>
          </a:xfrm>
        </p:spPr>
        <p:txBody>
          <a:bodyPr anchor="ctr">
            <a:normAutofit/>
          </a:bodyPr>
          <a:lstStyle/>
          <a:p>
            <a:pPr fontAlgn="base"/>
            <a:r>
              <a:rPr lang="en-US" b="0" i="0">
                <a:effectLst/>
                <a:latin typeface="urw-din"/>
              </a:rPr>
              <a:t>When training the model – it fits the best line to predict the value of y for a given value of x. The model gets the best regression fit line by finding the best θ</a:t>
            </a:r>
            <a:r>
              <a:rPr lang="en-US" b="0" i="0" baseline="-25000">
                <a:effectLst/>
                <a:latin typeface="urw-din"/>
              </a:rPr>
              <a:t>1</a:t>
            </a:r>
            <a:r>
              <a:rPr lang="en-US" b="0" i="0">
                <a:effectLst/>
                <a:latin typeface="urw-din"/>
              </a:rPr>
              <a:t> and θ</a:t>
            </a:r>
            <a:r>
              <a:rPr lang="en-US" b="0" i="0" baseline="-25000">
                <a:effectLst/>
                <a:latin typeface="urw-din"/>
              </a:rPr>
              <a:t>2</a:t>
            </a:r>
            <a:r>
              <a:rPr lang="en-US" b="0" i="0">
                <a:effectLst/>
                <a:latin typeface="urw-din"/>
              </a:rPr>
              <a:t> values.</a:t>
            </a:r>
            <a:br>
              <a:rPr lang="en-US" b="0" i="0">
                <a:effectLst/>
                <a:latin typeface="urw-din"/>
              </a:rPr>
            </a:br>
            <a:r>
              <a:rPr lang="en-US" b="1" i="0">
                <a:effectLst/>
                <a:latin typeface="urw-din"/>
              </a:rPr>
              <a:t>θ</a:t>
            </a:r>
            <a:r>
              <a:rPr lang="en-US" b="1" i="0" baseline="-25000">
                <a:effectLst/>
                <a:latin typeface="urw-din"/>
              </a:rPr>
              <a:t>1</a:t>
            </a:r>
            <a:r>
              <a:rPr lang="en-US" b="1" i="0">
                <a:effectLst/>
                <a:latin typeface="urw-din"/>
              </a:rPr>
              <a:t>:</a:t>
            </a:r>
            <a:r>
              <a:rPr lang="en-US" b="0" i="0">
                <a:effectLst/>
                <a:latin typeface="urw-din"/>
              </a:rPr>
              <a:t> intercept</a:t>
            </a:r>
            <a:br>
              <a:rPr lang="en-US" b="0" i="0">
                <a:effectLst/>
                <a:latin typeface="urw-din"/>
              </a:rPr>
            </a:br>
            <a:r>
              <a:rPr lang="en-US" b="1" i="0">
                <a:effectLst/>
                <a:latin typeface="urw-din"/>
              </a:rPr>
              <a:t>θ</a:t>
            </a:r>
            <a:r>
              <a:rPr lang="en-US" b="1" i="0" baseline="-25000">
                <a:effectLst/>
                <a:latin typeface="urw-din"/>
              </a:rPr>
              <a:t>2</a:t>
            </a:r>
            <a:r>
              <a:rPr lang="en-US" b="1" i="0">
                <a:effectLst/>
                <a:latin typeface="urw-din"/>
              </a:rPr>
              <a:t>:</a:t>
            </a:r>
            <a:r>
              <a:rPr lang="en-US" b="0" i="0">
                <a:effectLst/>
                <a:latin typeface="urw-din"/>
              </a:rPr>
              <a:t> coefficient of x</a:t>
            </a:r>
          </a:p>
          <a:p>
            <a:pPr fontAlgn="base"/>
            <a:r>
              <a:rPr lang="en-US" b="0" i="0">
                <a:effectLst/>
                <a:latin typeface="urw-din"/>
              </a:rPr>
              <a:t>Once we find the best θ</a:t>
            </a:r>
            <a:r>
              <a:rPr lang="en-US" b="0" i="0" baseline="-25000">
                <a:effectLst/>
                <a:latin typeface="urw-din"/>
              </a:rPr>
              <a:t>1</a:t>
            </a:r>
            <a:r>
              <a:rPr lang="en-US" b="0" i="0">
                <a:effectLst/>
                <a:latin typeface="urw-din"/>
              </a:rPr>
              <a:t> and θ</a:t>
            </a:r>
            <a:r>
              <a:rPr lang="en-US" b="0" i="0" baseline="-25000">
                <a:effectLst/>
                <a:latin typeface="urw-din"/>
              </a:rPr>
              <a:t>2</a:t>
            </a:r>
            <a:r>
              <a:rPr lang="en-US" b="0" i="0">
                <a:effectLst/>
                <a:latin typeface="urw-din"/>
              </a:rPr>
              <a:t> values, we get the best fit line. So when we are finally using our model for prediction, it will predict the value of y for the input value of x.</a:t>
            </a:r>
          </a:p>
          <a:p>
            <a:pPr marL="0" indent="0" fontAlgn="base">
              <a:buNone/>
            </a:pPr>
            <a:r>
              <a:rPr lang="en-US" b="1" i="0">
                <a:effectLst/>
                <a:latin typeface="urw-din"/>
              </a:rPr>
              <a:t>x:</a:t>
            </a:r>
            <a:r>
              <a:rPr lang="en-US" b="0" i="0">
                <a:effectLst/>
                <a:latin typeface="urw-din"/>
              </a:rPr>
              <a:t> input training data (univariate – one input variable(parameter))</a:t>
            </a:r>
            <a:br>
              <a:rPr lang="en-US" dirty="0"/>
            </a:br>
            <a:r>
              <a:rPr lang="en-US" b="1" i="0">
                <a:effectLst/>
                <a:latin typeface="urw-din"/>
              </a:rPr>
              <a:t>y:</a:t>
            </a:r>
            <a:r>
              <a:rPr lang="en-US" b="0" i="0">
                <a:effectLst/>
                <a:latin typeface="urw-din"/>
              </a:rPr>
              <a:t> labels to data (supervised learning)</a:t>
            </a:r>
            <a:endParaRPr lang="en-IN"/>
          </a:p>
        </p:txBody>
      </p:sp>
    </p:spTree>
    <p:extLst>
      <p:ext uri="{BB962C8B-B14F-4D97-AF65-F5344CB8AC3E}">
        <p14:creationId xmlns:p14="http://schemas.microsoft.com/office/powerpoint/2010/main" val="428149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65354-CB0B-488D-9179-A3A50BF0AF0E}"/>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2900" b="1" i="0">
                <a:effectLst/>
              </a:rPr>
              <a:t>Hypothesis function for Linear Regression is function for Linear Regression</a:t>
            </a:r>
            <a:endParaRPr lang="en-US" sz="2900"/>
          </a:p>
        </p:txBody>
      </p:sp>
      <p:pic>
        <p:nvPicPr>
          <p:cNvPr id="5" name="Content Placeholder 4" descr="Chart&#10;&#10;Description automatically generated with medium confidence">
            <a:extLst>
              <a:ext uri="{FF2B5EF4-FFF2-40B4-BE49-F238E27FC236}">
                <a16:creationId xmlns:a16="http://schemas.microsoft.com/office/drawing/2014/main" id="{932FC1DC-13E2-420E-BD15-D231D347A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717" y="1651184"/>
            <a:ext cx="5069590" cy="1039265"/>
          </a:xfrm>
          <a:prstGeom prst="rect">
            <a:avLst/>
          </a:prstGeom>
        </p:spPr>
      </p:pic>
      <p:pic>
        <p:nvPicPr>
          <p:cNvPr id="7" name="Picture 6" descr="Chart, scatter chart&#10;&#10;Description automatically generated">
            <a:extLst>
              <a:ext uri="{FF2B5EF4-FFF2-40B4-BE49-F238E27FC236}">
                <a16:creationId xmlns:a16="http://schemas.microsoft.com/office/drawing/2014/main" id="{BB09BB78-8B1D-4C2B-BD45-229896143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056" y="671201"/>
            <a:ext cx="4704677" cy="2999232"/>
          </a:xfrm>
          <a:prstGeom prst="rect">
            <a:avLst/>
          </a:prstGeom>
        </p:spPr>
      </p:pic>
    </p:spTree>
    <p:extLst>
      <p:ext uri="{BB962C8B-B14F-4D97-AF65-F5344CB8AC3E}">
        <p14:creationId xmlns:p14="http://schemas.microsoft.com/office/powerpoint/2010/main" val="191287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A16EF8-E573-4D4B-83A6-8C1C5FA9170D}"/>
              </a:ext>
            </a:extLst>
          </p:cNvPr>
          <p:cNvSpPr>
            <a:spLocks noGrp="1"/>
          </p:cNvSpPr>
          <p:nvPr>
            <p:ph type="title"/>
          </p:nvPr>
        </p:nvSpPr>
        <p:spPr>
          <a:xfrm>
            <a:off x="838200" y="365125"/>
            <a:ext cx="10515600" cy="1325563"/>
          </a:xfrm>
        </p:spPr>
        <p:txBody>
          <a:bodyPr>
            <a:normAutofit/>
          </a:bodyPr>
          <a:lstStyle/>
          <a:p>
            <a:r>
              <a:rPr lang="en-US" b="1" i="0">
                <a:effectLst/>
                <a:latin typeface="freight-text-pro"/>
              </a:rPr>
              <a:t>Null Hypothesis and Alternate Hypothesis</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33365E-6500-44C6-AAA8-9E8423C88664}"/>
              </a:ext>
            </a:extLst>
          </p:cNvPr>
          <p:cNvSpPr>
            <a:spLocks noGrp="1"/>
          </p:cNvSpPr>
          <p:nvPr>
            <p:ph idx="1"/>
          </p:nvPr>
        </p:nvSpPr>
        <p:spPr>
          <a:xfrm>
            <a:off x="838200" y="1825625"/>
            <a:ext cx="10515600" cy="4351338"/>
          </a:xfrm>
        </p:spPr>
        <p:txBody>
          <a:bodyPr>
            <a:normAutofit/>
          </a:bodyPr>
          <a:lstStyle/>
          <a:p>
            <a:r>
              <a:rPr lang="en-US" sz="2200" b="0" i="0">
                <a:effectLst/>
                <a:latin typeface="freight-text-pro"/>
              </a:rPr>
              <a:t>You start by saying that </a:t>
            </a:r>
            <a:r>
              <a:rPr lang="en-US" sz="2200" b="0" i="0">
                <a:effectLst/>
                <a:latin typeface="MJXc-TeX-math-I"/>
              </a:rPr>
              <a:t>β</a:t>
            </a:r>
            <a:r>
              <a:rPr lang="en-US" sz="2200" b="0" i="0">
                <a:effectLst/>
                <a:latin typeface="MJXc-TeX-main-R"/>
              </a:rPr>
              <a:t>1</a:t>
            </a:r>
            <a:r>
              <a:rPr lang="en-US" sz="2200" b="0" i="0">
                <a:effectLst/>
                <a:latin typeface="freight-text-pro"/>
              </a:rPr>
              <a:t> is not significant, i.e. there is no relationship between X and y.</a:t>
            </a:r>
          </a:p>
          <a:p>
            <a:r>
              <a:rPr lang="en-US" sz="2200" b="0" i="0">
                <a:effectLst/>
                <a:latin typeface="freight-text-pro"/>
              </a:rPr>
              <a:t>So in order to perform the hypothesis test, we first propose the null hypothesis that </a:t>
            </a:r>
            <a:r>
              <a:rPr lang="en-US" sz="2200" b="0" i="0">
                <a:effectLst/>
                <a:latin typeface="MJXc-TeX-math-I"/>
              </a:rPr>
              <a:t>β</a:t>
            </a:r>
            <a:r>
              <a:rPr lang="en-US" sz="2200" b="0" i="0">
                <a:effectLst/>
                <a:latin typeface="MJXc-TeX-main-R"/>
              </a:rPr>
              <a:t>1</a:t>
            </a:r>
            <a:r>
              <a:rPr lang="en-US" sz="2200" b="0" i="0">
                <a:effectLst/>
                <a:latin typeface="freight-text-pro"/>
              </a:rPr>
              <a:t> is 0. And the alternative hypothesis thus becomes </a:t>
            </a:r>
            <a:r>
              <a:rPr lang="en-US" sz="2200" b="0" i="0">
                <a:effectLst/>
                <a:latin typeface="MJXc-TeX-math-I"/>
              </a:rPr>
              <a:t>β</a:t>
            </a:r>
            <a:r>
              <a:rPr lang="en-US" sz="2200" b="0" i="0">
                <a:effectLst/>
                <a:latin typeface="MJXc-TeX-main-R"/>
              </a:rPr>
              <a:t>1</a:t>
            </a:r>
            <a:r>
              <a:rPr lang="en-US" sz="2200" b="0" i="0">
                <a:effectLst/>
                <a:latin typeface="freight-text-pro"/>
              </a:rPr>
              <a:t> is not zero.</a:t>
            </a:r>
          </a:p>
          <a:p>
            <a:pPr>
              <a:buFont typeface="Arial" panose="020B0604020202020204" pitchFamily="34" charset="0"/>
              <a:buChar char="•"/>
            </a:pPr>
            <a:r>
              <a:rPr lang="en-US" sz="2200" b="1" i="0">
                <a:effectLst/>
                <a:latin typeface="freight-text-pro"/>
              </a:rPr>
              <a:t>Null Hypothesis (</a:t>
            </a:r>
            <a:r>
              <a:rPr lang="en-US" sz="2200" b="0" i="0">
                <a:effectLst/>
                <a:latin typeface="MJXc-TeX-math-I"/>
              </a:rPr>
              <a:t>H</a:t>
            </a:r>
            <a:r>
              <a:rPr lang="en-US" sz="2200" b="0" i="0">
                <a:effectLst/>
                <a:latin typeface="MJXc-TeX-main-R"/>
              </a:rPr>
              <a:t>0</a:t>
            </a:r>
            <a:r>
              <a:rPr lang="en-US" sz="2200" b="1" i="0">
                <a:effectLst/>
                <a:latin typeface="freight-text-pro"/>
              </a:rPr>
              <a:t>): </a:t>
            </a:r>
            <a:r>
              <a:rPr lang="en-US" sz="2200" b="0" i="0">
                <a:effectLst/>
                <a:latin typeface="MJXc-TeX-math-I"/>
              </a:rPr>
              <a:t>β</a:t>
            </a:r>
            <a:r>
              <a:rPr lang="en-US" sz="2200" b="0" i="0">
                <a:effectLst/>
                <a:latin typeface="MJXc-TeX-main-R"/>
              </a:rPr>
              <a:t>1=0</a:t>
            </a:r>
            <a:endParaRPr lang="en-US" sz="2200" b="0" i="0">
              <a:effectLst/>
              <a:latin typeface="freight-text-pro"/>
            </a:endParaRPr>
          </a:p>
          <a:p>
            <a:pPr>
              <a:buFont typeface="Arial" panose="020B0604020202020204" pitchFamily="34" charset="0"/>
              <a:buChar char="•"/>
            </a:pPr>
            <a:r>
              <a:rPr lang="en-US" sz="2200" b="1" i="0">
                <a:effectLst/>
                <a:latin typeface="freight-text-pro"/>
              </a:rPr>
              <a:t>Alternate Hypothesis (</a:t>
            </a:r>
            <a:r>
              <a:rPr lang="en-US" sz="2200" b="0" i="0">
                <a:effectLst/>
                <a:latin typeface="MJXc-TeX-math-I"/>
              </a:rPr>
              <a:t>HA</a:t>
            </a:r>
            <a:r>
              <a:rPr lang="en-US" sz="2200" b="1" i="0">
                <a:effectLst/>
                <a:latin typeface="freight-text-pro"/>
              </a:rPr>
              <a:t>): </a:t>
            </a:r>
            <a:r>
              <a:rPr lang="en-US" sz="2200" b="0" i="0">
                <a:effectLst/>
                <a:latin typeface="MJXc-TeX-math-I"/>
              </a:rPr>
              <a:t>β</a:t>
            </a:r>
            <a:r>
              <a:rPr lang="en-US" sz="2200" b="0" i="0">
                <a:effectLst/>
                <a:latin typeface="MJXc-TeX-main-R"/>
              </a:rPr>
              <a:t>1≠0</a:t>
            </a:r>
            <a:endParaRPr lang="en-US" sz="2200" b="0" i="0">
              <a:effectLst/>
              <a:latin typeface="freight-text-pro"/>
            </a:endParaRPr>
          </a:p>
          <a:p>
            <a:r>
              <a:rPr lang="en-US" sz="2200" b="0" i="0">
                <a:effectLst/>
                <a:latin typeface="freight-text-pro"/>
              </a:rPr>
              <a:t> </a:t>
            </a:r>
          </a:p>
          <a:p>
            <a:r>
              <a:rPr lang="en-US" sz="2200" b="0" i="0">
                <a:effectLst/>
                <a:latin typeface="freight-text-pro"/>
              </a:rPr>
              <a:t>Let's first discuss the implications of this hypothesis test. If you fail to reject the null hypothesis that would mean that </a:t>
            </a:r>
            <a:r>
              <a:rPr lang="en-US" sz="2200" b="0" i="0">
                <a:effectLst/>
                <a:latin typeface="MJXc-TeX-math-I"/>
              </a:rPr>
              <a:t>β</a:t>
            </a:r>
            <a:r>
              <a:rPr lang="en-US" sz="2200" b="0" i="0">
                <a:effectLst/>
                <a:latin typeface="MJXc-TeX-main-R"/>
              </a:rPr>
              <a:t>1</a:t>
            </a:r>
            <a:r>
              <a:rPr lang="en-US" sz="2200" b="0" i="0">
                <a:effectLst/>
                <a:latin typeface="freight-text-pro"/>
              </a:rPr>
              <a:t> is zero which would simply mean that </a:t>
            </a:r>
            <a:r>
              <a:rPr lang="en-US" sz="2200" b="0" i="0">
                <a:effectLst/>
                <a:latin typeface="MJXc-TeX-math-I"/>
              </a:rPr>
              <a:t>β</a:t>
            </a:r>
            <a:r>
              <a:rPr lang="en-US" sz="2200" b="0" i="0">
                <a:effectLst/>
                <a:latin typeface="MJXc-TeX-main-R"/>
              </a:rPr>
              <a:t>1</a:t>
            </a:r>
            <a:r>
              <a:rPr lang="en-US" sz="2200" b="0" i="0">
                <a:effectLst/>
                <a:latin typeface="freight-text-pro"/>
              </a:rPr>
              <a:t> is insignificant and of no use in the model. Similarly, if you reject the null hypothesis, it would mean that </a:t>
            </a:r>
            <a:r>
              <a:rPr lang="en-US" sz="2200" b="0" i="0">
                <a:effectLst/>
                <a:latin typeface="MJXc-TeX-math-I"/>
              </a:rPr>
              <a:t>β</a:t>
            </a:r>
            <a:r>
              <a:rPr lang="en-US" sz="2200" b="0" i="0">
                <a:effectLst/>
                <a:latin typeface="MJXc-TeX-main-R"/>
              </a:rPr>
              <a:t>1</a:t>
            </a:r>
            <a:r>
              <a:rPr lang="en-US" sz="2200" b="0" i="0">
                <a:effectLst/>
                <a:latin typeface="freight-text-pro"/>
              </a:rPr>
              <a:t> is not zero and the line fitted is a significant one.</a:t>
            </a:r>
          </a:p>
          <a:p>
            <a:endParaRPr lang="en-IN" sz="2200"/>
          </a:p>
        </p:txBody>
      </p:sp>
    </p:spTree>
    <p:extLst>
      <p:ext uri="{BB962C8B-B14F-4D97-AF65-F5344CB8AC3E}">
        <p14:creationId xmlns:p14="http://schemas.microsoft.com/office/powerpoint/2010/main" val="305545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FB0471-5FFE-49DF-968D-764351AEFAA6}"/>
              </a:ext>
            </a:extLst>
          </p:cNvPr>
          <p:cNvSpPr>
            <a:spLocks noGrp="1"/>
          </p:cNvSpPr>
          <p:nvPr>
            <p:ph type="title"/>
          </p:nvPr>
        </p:nvSpPr>
        <p:spPr>
          <a:xfrm>
            <a:off x="838200" y="365125"/>
            <a:ext cx="10515600" cy="1325563"/>
          </a:xfrm>
        </p:spPr>
        <p:txBody>
          <a:bodyPr>
            <a:normAutofit/>
          </a:bodyPr>
          <a:lstStyle/>
          <a:p>
            <a:r>
              <a:rPr lang="en-IN" b="1" i="0">
                <a:effectLst/>
                <a:latin typeface="circular"/>
              </a:rPr>
              <a:t>Building a Linear Model</a:t>
            </a:r>
            <a:br>
              <a:rPr lang="en-IN" b="1" i="0">
                <a:effectLst/>
                <a:latin typeface="circular"/>
              </a:rPr>
            </a:br>
            <a:endParaRPr lang="en-IN" dirty="0"/>
          </a:p>
        </p:txBody>
      </p:sp>
      <p:sp>
        <p:nvSpPr>
          <p:cNvPr id="1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Content Placeholder 2">
            <a:extLst>
              <a:ext uri="{FF2B5EF4-FFF2-40B4-BE49-F238E27FC236}">
                <a16:creationId xmlns:a16="http://schemas.microsoft.com/office/drawing/2014/main" id="{52001599-76B3-41D8-845B-D905A1361C89}"/>
              </a:ext>
            </a:extLst>
          </p:cNvPr>
          <p:cNvSpPr>
            <a:spLocks noGrp="1"/>
          </p:cNvSpPr>
          <p:nvPr>
            <p:ph idx="1"/>
          </p:nvPr>
        </p:nvSpPr>
        <p:spPr>
          <a:xfrm>
            <a:off x="838200" y="1825625"/>
            <a:ext cx="10515600" cy="4351338"/>
          </a:xfrm>
        </p:spPr>
        <p:txBody>
          <a:bodyPr>
            <a:normAutofit/>
          </a:bodyPr>
          <a:lstStyle/>
          <a:p>
            <a:r>
              <a:rPr lang="en-US" b="1" i="0">
                <a:effectLst/>
                <a:latin typeface="freight-text-pro"/>
              </a:rPr>
              <a:t>F-statistic</a:t>
            </a:r>
            <a:endParaRPr lang="en-US" b="0" i="0">
              <a:effectLst/>
              <a:latin typeface="freight-text-pro"/>
            </a:endParaRPr>
          </a:p>
          <a:p>
            <a:r>
              <a:rPr lang="en-US" b="0" i="0">
                <a:effectLst/>
                <a:latin typeface="freight-text-pro"/>
              </a:rPr>
              <a:t>You were introduced to a new term named </a:t>
            </a:r>
            <a:r>
              <a:rPr lang="en-US" b="1" i="0">
                <a:effectLst/>
                <a:latin typeface="freight-text-pro"/>
              </a:rPr>
              <a:t>F-statistic</a:t>
            </a:r>
            <a:r>
              <a:rPr lang="en-US" b="0" i="0">
                <a:effectLst/>
                <a:latin typeface="freight-text-pro"/>
              </a:rPr>
              <a:t> and </a:t>
            </a:r>
            <a:r>
              <a:rPr lang="en-US" b="1" i="0">
                <a:effectLst/>
                <a:latin typeface="freight-text-pro"/>
              </a:rPr>
              <a:t>Prob(F-statistic)</a:t>
            </a:r>
            <a:r>
              <a:rPr lang="en-US" b="0" i="0">
                <a:effectLst/>
                <a:latin typeface="freight-text-pro"/>
              </a:rPr>
              <a:t>. Now, recall that in the last segment, you did a hypothesis test for beta to determine whether or not the coefficient </a:t>
            </a:r>
            <a:r>
              <a:rPr lang="en-US" b="0" i="0">
                <a:effectLst/>
                <a:latin typeface="MJXc-TeX-math-I"/>
              </a:rPr>
              <a:t>β</a:t>
            </a:r>
            <a:r>
              <a:rPr lang="en-US" b="0" i="0">
                <a:effectLst/>
                <a:latin typeface="MJXc-TeX-main-R"/>
              </a:rPr>
              <a:t>1</a:t>
            </a:r>
            <a:r>
              <a:rPr lang="en-US" b="0" i="0">
                <a:effectLst/>
                <a:latin typeface="freight-text-pro"/>
              </a:rPr>
              <a:t> outputted by the model was significant or not. Now, F-statistic is similar in the sense that now instead of testing the significance of each of the betas, it tells you whether the overall model fit is significant or not. This parameter is examined because many a time it happens that even though all of your betas are significant, but your overall model fit might happen just by chance.</a:t>
            </a:r>
          </a:p>
          <a:p>
            <a:endParaRPr lang="en-IN"/>
          </a:p>
        </p:txBody>
      </p:sp>
    </p:spTree>
    <p:extLst>
      <p:ext uri="{BB962C8B-B14F-4D97-AF65-F5344CB8AC3E}">
        <p14:creationId xmlns:p14="http://schemas.microsoft.com/office/powerpoint/2010/main" val="423670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ED9186-1419-43E9-8581-4393511CCB7E}"/>
              </a:ext>
            </a:extLst>
          </p:cNvPr>
          <p:cNvSpPr>
            <a:spLocks noGrp="1"/>
          </p:cNvSpPr>
          <p:nvPr>
            <p:ph type="title"/>
          </p:nvPr>
        </p:nvSpPr>
        <p:spPr>
          <a:xfrm>
            <a:off x="838200" y="365125"/>
            <a:ext cx="10515600" cy="1325563"/>
          </a:xfrm>
        </p:spPr>
        <p:txBody>
          <a:bodyPr>
            <a:normAutofit/>
          </a:bodyPr>
          <a:lstStyle/>
          <a:p>
            <a:r>
              <a:rPr lang="en-IN" b="1" i="0">
                <a:effectLst/>
                <a:latin typeface="freight-text-pro"/>
              </a:rPr>
              <a:t>R-squared</a:t>
            </a:r>
            <a:endParaRPr lang="en-IN"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AAEA47-2433-48B4-9FEB-DFF50E3503A6}"/>
              </a:ext>
            </a:extLst>
          </p:cNvPr>
          <p:cNvSpPr>
            <a:spLocks noGrp="1"/>
          </p:cNvSpPr>
          <p:nvPr>
            <p:ph idx="1"/>
          </p:nvPr>
        </p:nvSpPr>
        <p:spPr>
          <a:xfrm>
            <a:off x="838200" y="1825625"/>
            <a:ext cx="10515600" cy="4351338"/>
          </a:xfrm>
        </p:spPr>
        <p:txBody>
          <a:bodyPr>
            <a:normAutofit/>
          </a:bodyPr>
          <a:lstStyle/>
          <a:p>
            <a:r>
              <a:rPr lang="en-US" sz="2600" b="0" i="0">
                <a:effectLst/>
                <a:latin typeface="freight-text-pro"/>
              </a:rPr>
              <a:t>R-squared value tells you exactly how much variance in the data has been explained by the model. In our case, the R-squared is about 0.816 which means that the model is able to explain 81.6% of the variance which is pretty good.</a:t>
            </a:r>
          </a:p>
          <a:p>
            <a:r>
              <a:rPr lang="en-US" sz="2600" b="1" i="0">
                <a:effectLst/>
                <a:latin typeface="freight-text-pro"/>
              </a:rPr>
              <a:t>Coefficients and p-values:</a:t>
            </a:r>
            <a:endParaRPr lang="en-US" sz="2600" b="0" i="0">
              <a:effectLst/>
              <a:latin typeface="freight-text-pro"/>
            </a:endParaRPr>
          </a:p>
          <a:p>
            <a:r>
              <a:rPr lang="en-US" sz="2600" b="0" i="0">
                <a:effectLst/>
                <a:latin typeface="freight-text-pro"/>
              </a:rPr>
              <a:t>The p-values of the coefficients (in this case just one coefficient for TV) tell you whether the coefficient is significant or not. In this case, the coefficient of TV came out to be </a:t>
            </a:r>
            <a:r>
              <a:rPr lang="en-US" sz="2600" b="1" i="0">
                <a:effectLst/>
                <a:latin typeface="freight-text-pro"/>
              </a:rPr>
              <a:t>0.0545</a:t>
            </a:r>
            <a:r>
              <a:rPr lang="en-US" sz="2600" b="0" i="0">
                <a:effectLst/>
                <a:latin typeface="freight-text-pro"/>
              </a:rPr>
              <a:t> with a standard error of about </a:t>
            </a:r>
            <a:r>
              <a:rPr lang="en-US" sz="2600" b="1" i="0">
                <a:effectLst/>
                <a:latin typeface="freight-text-pro"/>
              </a:rPr>
              <a:t>0.002</a:t>
            </a:r>
            <a:r>
              <a:rPr lang="en-US" sz="2600" b="0" i="0">
                <a:effectLst/>
                <a:latin typeface="freight-text-pro"/>
              </a:rPr>
              <a:t>. Thus, you got a t-value of </a:t>
            </a:r>
            <a:r>
              <a:rPr lang="en-US" sz="2600" b="1" i="0">
                <a:effectLst/>
                <a:latin typeface="freight-text-pro"/>
              </a:rPr>
              <a:t>24.722 </a:t>
            </a:r>
            <a:r>
              <a:rPr lang="en-US" sz="2600" b="0" i="0">
                <a:effectLst/>
                <a:latin typeface="freight-text-pro"/>
              </a:rPr>
              <a:t>which lead to a practically </a:t>
            </a:r>
            <a:r>
              <a:rPr lang="en-US" sz="2600" b="1" i="0">
                <a:effectLst/>
                <a:latin typeface="freight-text-pro"/>
              </a:rPr>
              <a:t>zero p-value</a:t>
            </a:r>
            <a:r>
              <a:rPr lang="en-US" sz="2600" b="0" i="0">
                <a:effectLst/>
                <a:latin typeface="freight-text-pro"/>
              </a:rPr>
              <a:t>. Hence, you can say that your coefficient is indeed significant. </a:t>
            </a:r>
          </a:p>
          <a:p>
            <a:endParaRPr lang="en-US" sz="2600" b="0" i="0">
              <a:effectLst/>
              <a:latin typeface="freight-text-pro"/>
            </a:endParaRPr>
          </a:p>
          <a:p>
            <a:endParaRPr lang="en-IN" sz="2600"/>
          </a:p>
        </p:txBody>
      </p:sp>
    </p:spTree>
    <p:extLst>
      <p:ext uri="{BB962C8B-B14F-4D97-AF65-F5344CB8AC3E}">
        <p14:creationId xmlns:p14="http://schemas.microsoft.com/office/powerpoint/2010/main" val="249657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1B68F-EC3E-41A8-954C-468A3D814F05}"/>
              </a:ext>
            </a:extLst>
          </p:cNvPr>
          <p:cNvSpPr>
            <a:spLocks noGrp="1"/>
          </p:cNvSpPr>
          <p:nvPr>
            <p:ph type="title"/>
          </p:nvPr>
        </p:nvSpPr>
        <p:spPr>
          <a:xfrm>
            <a:off x="956826" y="1112969"/>
            <a:ext cx="3937298" cy="4166010"/>
          </a:xfrm>
        </p:spPr>
        <p:txBody>
          <a:bodyPr>
            <a:normAutofit/>
          </a:bodyPr>
          <a:lstStyle/>
          <a:p>
            <a:r>
              <a:rPr lang="en-IN" b="1" i="0">
                <a:solidFill>
                  <a:srgbClr val="FFFFFF"/>
                </a:solidFill>
                <a:effectLst/>
                <a:latin typeface="circular"/>
              </a:rPr>
              <a:t>Residual Analysis and Predictions</a:t>
            </a:r>
            <a:br>
              <a:rPr lang="en-IN" b="1" i="0">
                <a:solidFill>
                  <a:srgbClr val="FFFFFF"/>
                </a:solidFill>
                <a:effectLst/>
                <a:latin typeface="circular"/>
              </a:rPr>
            </a:b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90154AB-5DFE-4B47-BF2E-5032140E0C67}"/>
              </a:ext>
            </a:extLst>
          </p:cNvPr>
          <p:cNvSpPr>
            <a:spLocks noGrp="1"/>
          </p:cNvSpPr>
          <p:nvPr>
            <p:ph idx="1"/>
          </p:nvPr>
        </p:nvSpPr>
        <p:spPr>
          <a:xfrm>
            <a:off x="6096000" y="820880"/>
            <a:ext cx="5257799" cy="4889350"/>
          </a:xfrm>
        </p:spPr>
        <p:txBody>
          <a:bodyPr anchor="t">
            <a:normAutofit/>
          </a:bodyPr>
          <a:lstStyle/>
          <a:p>
            <a:r>
              <a:rPr lang="en-US" sz="2200" b="0" i="0">
                <a:effectLst/>
                <a:latin typeface="freight-text-pro"/>
              </a:rPr>
              <a:t>Recall that one of the assumptions that you studied was that the error terms should be normally distributed with mean equal to 0. So once you have built the model, you'd need to verify if your model is not violating this assumption. And doing this is fairly simple: you just plot a</a:t>
            </a:r>
            <a:r>
              <a:rPr lang="en-US" sz="2200" b="1" i="0">
                <a:effectLst/>
                <a:latin typeface="freight-text-pro"/>
              </a:rPr>
              <a:t> histogram of the error terms</a:t>
            </a:r>
            <a:r>
              <a:rPr lang="en-US" sz="2200" b="0" i="0">
                <a:effectLst/>
                <a:latin typeface="freight-text-pro"/>
              </a:rPr>
              <a:t> to check whether they are normally distributed. And another assumption was that the error terms should be independent of each other. Again for this, you need to plot the error terms, this time with either of X or y to check for any patterns.</a:t>
            </a:r>
            <a:endParaRPr lang="en-IN" sz="22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906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6B014-5550-4255-87C2-FF444C1A994F}"/>
              </a:ext>
            </a:extLst>
          </p:cNvPr>
          <p:cNvSpPr>
            <a:spLocks noGrp="1"/>
          </p:cNvSpPr>
          <p:nvPr>
            <p:ph type="title"/>
          </p:nvPr>
        </p:nvSpPr>
        <p:spPr>
          <a:xfrm>
            <a:off x="686834" y="1153572"/>
            <a:ext cx="3200400" cy="4461163"/>
          </a:xfrm>
        </p:spPr>
        <p:txBody>
          <a:bodyPr>
            <a:normAutofit/>
          </a:bodyPr>
          <a:lstStyle/>
          <a:p>
            <a:r>
              <a:rPr lang="en-IN" b="1" i="0" dirty="0">
                <a:solidFill>
                  <a:srgbClr val="FFFFFF"/>
                </a:solidFill>
                <a:effectLst/>
                <a:latin typeface="urw-din"/>
              </a:rPr>
              <a:t>Cost Function :</a:t>
            </a:r>
            <a:endParaRPr lang="en-IN" dirty="0">
              <a:solidFill>
                <a:srgbClr val="FFFFFF"/>
              </a:solidFill>
            </a:endParaRPr>
          </a:p>
        </p:txBody>
      </p:sp>
      <p:sp>
        <p:nvSpPr>
          <p:cNvPr id="59"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52A9A3-BBF7-4991-BB6B-3A0A8F39C188}"/>
              </a:ext>
            </a:extLst>
          </p:cNvPr>
          <p:cNvSpPr>
            <a:spLocks noGrp="1"/>
          </p:cNvSpPr>
          <p:nvPr>
            <p:ph idx="1"/>
          </p:nvPr>
        </p:nvSpPr>
        <p:spPr>
          <a:xfrm>
            <a:off x="4447308" y="591344"/>
            <a:ext cx="6906491" cy="5585619"/>
          </a:xfrm>
        </p:spPr>
        <p:txBody>
          <a:bodyPr anchor="ctr">
            <a:normAutofit/>
          </a:bodyPr>
          <a:lstStyle/>
          <a:p>
            <a:pPr>
              <a:buClr>
                <a:srgbClr val="ADE6FF"/>
              </a:buClr>
            </a:pPr>
            <a:r>
              <a:rPr lang="en-US" b="0" i="0">
                <a:effectLst/>
                <a:latin typeface="urw-din"/>
              </a:rPr>
              <a:t>By achieving the best-fit regression line, the model aims to predict y value such that the error difference between predicted value and true value is minimum. So, it is very important to update the θ</a:t>
            </a:r>
            <a:r>
              <a:rPr lang="en-US" b="0" i="0" baseline="-25000">
                <a:effectLst/>
                <a:latin typeface="urw-din"/>
              </a:rPr>
              <a:t>1</a:t>
            </a:r>
            <a:r>
              <a:rPr lang="en-US" b="0" i="0">
                <a:effectLst/>
                <a:latin typeface="urw-din"/>
              </a:rPr>
              <a:t> and θ</a:t>
            </a:r>
            <a:r>
              <a:rPr lang="en-US" b="0" i="0" baseline="-25000">
                <a:effectLst/>
                <a:latin typeface="urw-din"/>
              </a:rPr>
              <a:t>2</a:t>
            </a:r>
            <a:r>
              <a:rPr lang="en-US" b="0" i="0">
                <a:effectLst/>
                <a:latin typeface="urw-din"/>
              </a:rPr>
              <a:t> values, to reach the best value that minimize the error between predicted y value (pred) and true y value (y).</a:t>
            </a:r>
          </a:p>
          <a:p>
            <a:pPr>
              <a:buClr>
                <a:srgbClr val="ADE6FF"/>
              </a:buClr>
            </a:pPr>
            <a:r>
              <a:rPr lang="en-US" b="0" i="0">
                <a:effectLst/>
                <a:latin typeface="urw-din"/>
              </a:rPr>
              <a:t>Cost function(J) of Linear Regression is the </a:t>
            </a:r>
            <a:r>
              <a:rPr lang="en-US" b="1" i="0">
                <a:effectLst/>
                <a:latin typeface="urw-din"/>
              </a:rPr>
              <a:t>Root Mean Squared Error (RMSE)</a:t>
            </a:r>
            <a:r>
              <a:rPr lang="en-US" b="0" i="0">
                <a:effectLst/>
                <a:latin typeface="urw-din"/>
              </a:rPr>
              <a:t> between predicted y value (pred) and true y value (y).</a:t>
            </a:r>
            <a:endParaRPr lang="en-IN"/>
          </a:p>
        </p:txBody>
      </p:sp>
    </p:spTree>
    <p:extLst>
      <p:ext uri="{BB962C8B-B14F-4D97-AF65-F5344CB8AC3E}">
        <p14:creationId xmlns:p14="http://schemas.microsoft.com/office/powerpoint/2010/main" val="409540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D20BC0D4645E4088A04B6354739794" ma:contentTypeVersion="5" ma:contentTypeDescription="Create a new document." ma:contentTypeScope="" ma:versionID="d739866af5028f5a847f844b31c978c4">
  <xsd:schema xmlns:xsd="http://www.w3.org/2001/XMLSchema" xmlns:xs="http://www.w3.org/2001/XMLSchema" xmlns:p="http://schemas.microsoft.com/office/2006/metadata/properties" xmlns:ns3="25a180dd-7e33-4acf-aa3a-fd4f777df94b" xmlns:ns4="360c77a5-d22b-4946-ad75-946291265c94" targetNamespace="http://schemas.microsoft.com/office/2006/metadata/properties" ma:root="true" ma:fieldsID="d273af32e11e0f44f8cde3fe88b3f785" ns3:_="" ns4:_="">
    <xsd:import namespace="25a180dd-7e33-4acf-aa3a-fd4f777df94b"/>
    <xsd:import namespace="360c77a5-d22b-4946-ad75-946291265c9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a180dd-7e33-4acf-aa3a-fd4f777df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0c77a5-d22b-4946-ad75-946291265c9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22CAF5-51D7-4B99-B37E-B5D8E14567A0}">
  <ds:schemaRefs>
    <ds:schemaRef ds:uri="http://schemas.microsoft.com/sharepoint/v3/contenttype/forms"/>
  </ds:schemaRefs>
</ds:datastoreItem>
</file>

<file path=customXml/itemProps2.xml><?xml version="1.0" encoding="utf-8"?>
<ds:datastoreItem xmlns:ds="http://schemas.openxmlformats.org/officeDocument/2006/customXml" ds:itemID="{DEF5740E-21BB-41C9-9AD9-10AB9AC4DF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a180dd-7e33-4acf-aa3a-fd4f777df94b"/>
    <ds:schemaRef ds:uri="360c77a5-d22b-4946-ad75-946291265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E68A0A-BBFA-4E5E-9752-50410D876163}">
  <ds:schemaRefs>
    <ds:schemaRef ds:uri="http://schemas.openxmlformats.org/package/2006/metadata/core-properties"/>
    <ds:schemaRef ds:uri="http://schemas.microsoft.com/office/infopath/2007/PartnerControls"/>
    <ds:schemaRef ds:uri="http://schemas.microsoft.com/office/2006/documentManagement/types"/>
    <ds:schemaRef ds:uri="360c77a5-d22b-4946-ad75-946291265c94"/>
    <ds:schemaRef ds:uri="http://purl.org/dc/dcmitype/"/>
    <ds:schemaRef ds:uri="http://www.w3.org/XML/1998/namespace"/>
    <ds:schemaRef ds:uri="http://purl.org/dc/elements/1.1/"/>
    <ds:schemaRef ds:uri="25a180dd-7e33-4acf-aa3a-fd4f777df94b"/>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Gallery</Template>
  <TotalTime>1412</TotalTime>
  <Words>2209</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Calibri Light</vt:lpstr>
      <vt:lpstr>charter</vt:lpstr>
      <vt:lpstr>circular</vt:lpstr>
      <vt:lpstr>freight-text-pro</vt:lpstr>
      <vt:lpstr>MJXc-TeX-main-R</vt:lpstr>
      <vt:lpstr>MJXc-TeX-math-I</vt:lpstr>
      <vt:lpstr>Roboto Condensed</vt:lpstr>
      <vt:lpstr>sohne</vt:lpstr>
      <vt:lpstr>urw-din</vt:lpstr>
      <vt:lpstr>Office Theme</vt:lpstr>
      <vt:lpstr>Explain the linear regression algorithm in detail.</vt:lpstr>
      <vt:lpstr>Linear Regression</vt:lpstr>
      <vt:lpstr>Hypothesis function for Linear Regression :</vt:lpstr>
      <vt:lpstr>Hypothesis function for Linear Regression is function for Linear Regression</vt:lpstr>
      <vt:lpstr>Null Hypothesis and Alternate Hypothesis</vt:lpstr>
      <vt:lpstr>Building a Linear Model </vt:lpstr>
      <vt:lpstr>R-squared</vt:lpstr>
      <vt:lpstr>Residual Analysis and Predictions </vt:lpstr>
      <vt:lpstr>Cost Function :</vt:lpstr>
      <vt:lpstr>Cost Function</vt:lpstr>
      <vt:lpstr>Gradient Descent:</vt:lpstr>
      <vt:lpstr>Explain the Anscombe’s quartet in detail. </vt:lpstr>
      <vt:lpstr>After that, the council analyzed them using only descriptive statistics and found the mean, standard deviation, and correlation between x and y.</vt:lpstr>
      <vt:lpstr>What is Pearson’s R? </vt:lpstr>
      <vt:lpstr>  </vt:lpstr>
      <vt:lpstr>PowerPoint Presentation</vt:lpstr>
      <vt:lpstr> What is the difference between normalized scaling and standardized scaling? </vt:lpstr>
      <vt:lpstr>You might have observed that sometimes the value of VIF is infinite. Why does this happen?  </vt:lpstr>
      <vt:lpstr>Q-Q plot in linear regression-Explained  </vt:lpstr>
      <vt:lpstr>Few advantages:  </vt:lpstr>
      <vt:lpstr>Interpretation:  </vt:lpstr>
      <vt:lpstr> X-values &lt; Y-values: If x-quantiles are lower than the y-quantiles.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the linear regression algorithm in detail.</dc:title>
  <dc:creator>Sushmita Singh2</dc:creator>
  <cp:lastModifiedBy>Sushmita Singh2</cp:lastModifiedBy>
  <cp:revision>2</cp:revision>
  <dcterms:created xsi:type="dcterms:W3CDTF">2022-08-16T10:54:32Z</dcterms:created>
  <dcterms:modified xsi:type="dcterms:W3CDTF">2022-08-17T10:29:43Z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0x01010046D20BC0D4645E4088A04B6354739794</vt:lpwstr>
  </property>
</Properties>
</file>