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Abhaya Libre" charset="1" panose="02000503000000000000"/>
      <p:regular r:id="rId19"/>
    </p:embeddedFont>
    <p:embeddedFont>
      <p:font typeface="Alatsi" charset="1" panose="00000500000000000000"/>
      <p:regular r:id="rId20"/>
    </p:embeddedFont>
    <p:embeddedFont>
      <p:font typeface="Open Sans Bold" charset="1" panose="020B0806030504020204"/>
      <p:regular r:id="rId21"/>
    </p:embeddedFont>
    <p:embeddedFont>
      <p:font typeface="Abhaya Libre Bold" charset="1" panose="02000803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4454896" y="2400942"/>
            <a:ext cx="10276134" cy="3297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3"/>
              </a:lnSpc>
            </a:pPr>
            <a:r>
              <a:rPr lang="en-US" sz="6601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GREEN LOGISTICS BY A COMPARATIVE STUDY TO MINIMIZING CO2 EMISSIONS 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64689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972800" y="878391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463831" y="2656192"/>
            <a:ext cx="3824169" cy="3824169"/>
          </a:xfrm>
          <a:custGeom>
            <a:avLst/>
            <a:gdLst/>
            <a:ahLst/>
            <a:cxnLst/>
            <a:rect r="r" b="b" t="t" l="l"/>
            <a:pathLst>
              <a:path h="3824169" w="3824169">
                <a:moveTo>
                  <a:pt x="0" y="0"/>
                </a:moveTo>
                <a:lnTo>
                  <a:pt x="3824169" y="0"/>
                </a:lnTo>
                <a:lnTo>
                  <a:pt x="3824169" y="3824169"/>
                </a:lnTo>
                <a:lnTo>
                  <a:pt x="0" y="38241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151909" y="8933951"/>
            <a:ext cx="6882108" cy="940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27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by Sushmita Gupta x22219455@student.ncirl.ie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358589" y="5942517"/>
            <a:ext cx="9675427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BY USING ACO, GA &amp; </a:t>
            </a:r>
            <a:r>
              <a:rPr lang="en-US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HYBRID ACO-DRL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66775"/>
            <a:ext cx="16230600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MODEL EVAULATION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417488" y="614217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2243137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0" y="7255463"/>
            <a:ext cx="3031537" cy="3031537"/>
          </a:xfrm>
          <a:custGeom>
            <a:avLst/>
            <a:gdLst/>
            <a:ahLst/>
            <a:cxnLst/>
            <a:rect r="r" b="b" t="t" l="l"/>
            <a:pathLst>
              <a:path h="3031537" w="3031537">
                <a:moveTo>
                  <a:pt x="0" y="0"/>
                </a:moveTo>
                <a:lnTo>
                  <a:pt x="3031537" y="0"/>
                </a:lnTo>
                <a:lnTo>
                  <a:pt x="3031537" y="3031537"/>
                </a:lnTo>
                <a:lnTo>
                  <a:pt x="0" y="30315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2608040" y="2717836"/>
          <a:ext cx="13071920" cy="6331876"/>
        </p:xfrm>
        <a:graphic>
          <a:graphicData uri="http://schemas.openxmlformats.org/drawingml/2006/table">
            <a:tbl>
              <a:tblPr/>
              <a:tblGrid>
                <a:gridCol w="2614384"/>
                <a:gridCol w="2614384"/>
                <a:gridCol w="2614384"/>
                <a:gridCol w="2614384"/>
                <a:gridCol w="2614384"/>
              </a:tblGrid>
              <a:tr h="192647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Abhaya Libre Bold"/>
                          <a:ea typeface="Abhaya Libre Bold"/>
                          <a:cs typeface="Abhaya Libre Bold"/>
                          <a:sym typeface="Abhaya Libre Bold"/>
                        </a:rPr>
                        <a:t> </a:t>
                      </a:r>
                      <a:r>
                        <a:rPr lang="en-US" sz="2599">
                          <a:solidFill>
                            <a:srgbClr val="000000"/>
                          </a:solidFill>
                          <a:latin typeface="Abhaya Libre Bold"/>
                          <a:ea typeface="Abhaya Libre Bold"/>
                          <a:cs typeface="Abhaya Libre Bold"/>
                          <a:sym typeface="Abhaya Libre Bold"/>
                        </a:rPr>
                        <a:t>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Abhaya Libre Bold"/>
                          <a:ea typeface="Abhaya Libre Bold"/>
                          <a:cs typeface="Abhaya Libre Bold"/>
                          <a:sym typeface="Abhaya Libre Bold"/>
                        </a:rPr>
                        <a:t>Total CO2 Emissions (kg)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Abhaya Libre Bold"/>
                          <a:ea typeface="Abhaya Libre Bold"/>
                          <a:cs typeface="Abhaya Libre Bold"/>
                          <a:sym typeface="Abhaya Libre Bold"/>
                        </a:rPr>
                        <a:t>Improvement Over GA (%)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Abhaya Libre Bold"/>
                          <a:ea typeface="Abhaya Libre Bold"/>
                          <a:cs typeface="Abhaya Libre Bold"/>
                          <a:sym typeface="Abhaya Libre Bold"/>
                        </a:rPr>
                        <a:t>Improvement Over ACO (%)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Abhaya Libre Bold"/>
                          <a:ea typeface="Abhaya Libre Bold"/>
                          <a:cs typeface="Abhaya Libre Bold"/>
                          <a:sym typeface="Abhaya Libre Bold"/>
                        </a:rPr>
                        <a:t>Best Performing 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</a:tr>
              <a:tr h="148392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ACO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532.20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 </a:t>
                      </a:r>
                      <a:r>
                        <a:rPr lang="en-US" sz="2599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97.59%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ACO (3 clusters)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  <a:tr h="14375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GA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 </a:t>
                      </a:r>
                      <a:r>
                        <a:rPr lang="en-US" sz="2599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22077.36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  <a:tr h="148392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ACO-DRL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739.81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 </a:t>
                      </a:r>
                      <a:r>
                        <a:rPr lang="en-US" sz="2599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96.65%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 </a:t>
                      </a:r>
                      <a:r>
                        <a:rPr lang="en-US" sz="2599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-39.01%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 </a:t>
                      </a:r>
                      <a:r>
                        <a:rPr lang="en-US" sz="2599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ACO-DRL (1 cluster)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9258300"/>
            <a:ext cx="18288000" cy="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2982861" y="594556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10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679044" y="866775"/>
            <a:ext cx="10929913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CONCLUSION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09670" y="2996139"/>
            <a:ext cx="10793714" cy="5427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2"/>
              </a:lnSpc>
            </a:pPr>
            <a:r>
              <a:rPr lang="en-US" sz="3080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ACO gives the best results,  while evaluating the results of the ACO model, the emission of CO2 is considerably lower than with GA, equal to 97. 59% improvement</a:t>
            </a:r>
          </a:p>
          <a:p>
            <a:pPr algn="l">
              <a:lnSpc>
                <a:spcPts val="4312"/>
              </a:lnSpc>
            </a:pPr>
            <a:r>
              <a:rPr lang="en-US" sz="3080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 GA: The GA model has the highest CO2 emissions hence making it the least efficient model for this problem. </a:t>
            </a:r>
          </a:p>
          <a:p>
            <a:pPr algn="l">
              <a:lnSpc>
                <a:spcPts val="4312"/>
              </a:lnSpc>
            </a:pPr>
            <a:r>
              <a:rPr lang="en-US" sz="3080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 ACO-DRL: ACO-DRL improves the performance of the GA with 96.65% but not ACO, although in Cluster 0 it was the best model.</a:t>
            </a:r>
          </a:p>
          <a:p>
            <a:pPr algn="l">
              <a:lnSpc>
                <a:spcPts val="4312"/>
              </a:lnSpc>
            </a:pPr>
            <a:r>
              <a:rPr lang="en-US" sz="3080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 In terms of the overall reduction of CO2 emissions, ACO is the best model giving the most consistent decrease in the emissions in the majority of clusters. ACO-DRL has possibility in certain conditions.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3009325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982861" y="3200452"/>
            <a:ext cx="4276439" cy="4276439"/>
          </a:xfrm>
          <a:custGeom>
            <a:avLst/>
            <a:gdLst/>
            <a:ahLst/>
            <a:cxnLst/>
            <a:rect r="r" b="b" t="t" l="l"/>
            <a:pathLst>
              <a:path h="4276439" w="4276439">
                <a:moveTo>
                  <a:pt x="0" y="0"/>
                </a:moveTo>
                <a:lnTo>
                  <a:pt x="4276439" y="0"/>
                </a:lnTo>
                <a:lnTo>
                  <a:pt x="4276439" y="4276439"/>
                </a:lnTo>
                <a:lnTo>
                  <a:pt x="0" y="42764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959684"/>
            <a:ext cx="7621059" cy="5570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81466" indent="-490733" lvl="1">
              <a:lnSpc>
                <a:spcPts val="6364"/>
              </a:lnSpc>
              <a:buFont typeface="Arial"/>
              <a:buChar char="•"/>
            </a:pPr>
            <a:r>
              <a:rPr lang="en-US" sz="454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Dynamic Parameter</a:t>
            </a:r>
          </a:p>
          <a:p>
            <a:pPr algn="just">
              <a:lnSpc>
                <a:spcPts val="6364"/>
              </a:lnSpc>
            </a:pPr>
            <a:r>
              <a:rPr lang="en-US" sz="454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      Tuning</a:t>
            </a:r>
          </a:p>
          <a:p>
            <a:pPr algn="just">
              <a:lnSpc>
                <a:spcPts val="6364"/>
              </a:lnSpc>
            </a:pPr>
          </a:p>
          <a:p>
            <a:pPr algn="just" marL="981466" indent="-490733" lvl="1">
              <a:lnSpc>
                <a:spcPts val="6364"/>
              </a:lnSpc>
              <a:buFont typeface="Arial"/>
              <a:buChar char="•"/>
            </a:pPr>
            <a:r>
              <a:rPr lang="en-US" sz="454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Integration of Real-Time </a:t>
            </a:r>
          </a:p>
          <a:p>
            <a:pPr algn="just">
              <a:lnSpc>
                <a:spcPts val="6364"/>
              </a:lnSpc>
            </a:pPr>
            <a:r>
              <a:rPr lang="en-US" sz="454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      </a:t>
            </a:r>
            <a:r>
              <a:rPr lang="en-US" sz="454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Environmental Data</a:t>
            </a:r>
          </a:p>
          <a:p>
            <a:pPr algn="just">
              <a:lnSpc>
                <a:spcPts val="6364"/>
              </a:lnSpc>
            </a:pPr>
          </a:p>
          <a:p>
            <a:pPr algn="just">
              <a:lnSpc>
                <a:spcPts val="6364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764167" y="637964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11959" y="866775"/>
            <a:ext cx="13464081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FUTURE WORK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11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3657600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>
            <a:off x="0" y="9315450"/>
            <a:ext cx="18288000" cy="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9520401" y="2959684"/>
            <a:ext cx="7120060" cy="5570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81466" indent="-490733" lvl="1">
              <a:lnSpc>
                <a:spcPts val="6364"/>
              </a:lnSpc>
              <a:buFont typeface="Arial"/>
              <a:buChar char="•"/>
            </a:pPr>
            <a:r>
              <a:rPr lang="en-US" sz="454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Exploration of Additional Hybrid Techniques</a:t>
            </a:r>
          </a:p>
          <a:p>
            <a:pPr algn="l">
              <a:lnSpc>
                <a:spcPts val="6364"/>
              </a:lnSpc>
            </a:pPr>
          </a:p>
          <a:p>
            <a:pPr algn="l" marL="981466" indent="-490733" lvl="1">
              <a:lnSpc>
                <a:spcPts val="6364"/>
              </a:lnSpc>
              <a:buFont typeface="Arial"/>
              <a:buChar char="•"/>
            </a:pPr>
            <a:r>
              <a:rPr lang="en-US" sz="454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Refinement of the DRL Model</a:t>
            </a:r>
          </a:p>
          <a:p>
            <a:pPr algn="l">
              <a:lnSpc>
                <a:spcPts val="6364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54977" y="2976007"/>
            <a:ext cx="11627497" cy="2514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033857" y="6762653"/>
            <a:ext cx="10669737" cy="1434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3"/>
              </a:lnSpc>
            </a:pPr>
            <a:r>
              <a:rPr lang="en-US" sz="411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Sushmita Ghanshyam Gupta</a:t>
            </a:r>
          </a:p>
          <a:p>
            <a:pPr algn="ctr">
              <a:lnSpc>
                <a:spcPts val="5763"/>
              </a:lnSpc>
            </a:pPr>
            <a:r>
              <a:rPr lang="en-US" sz="411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x22219455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4" id="14"/>
          <p:cNvSpPr/>
          <p:nvPr/>
        </p:nvSpPr>
        <p:spPr>
          <a:xfrm flipH="false" flipV="false" rot="0">
            <a:off x="12412831" y="802621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413653" y="-57369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88006" y="6736169"/>
            <a:ext cx="3899994" cy="3899994"/>
          </a:xfrm>
          <a:custGeom>
            <a:avLst/>
            <a:gdLst/>
            <a:ahLst/>
            <a:cxnLst/>
            <a:rect r="r" b="b" t="t" l="l"/>
            <a:pathLst>
              <a:path h="3899994" w="3899994">
                <a:moveTo>
                  <a:pt x="0" y="0"/>
                </a:moveTo>
                <a:lnTo>
                  <a:pt x="3899994" y="0"/>
                </a:lnTo>
                <a:lnTo>
                  <a:pt x="3899994" y="3899993"/>
                </a:lnTo>
                <a:lnTo>
                  <a:pt x="0" y="38999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22744" y="1980951"/>
            <a:ext cx="16436556" cy="6267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2"/>
              </a:lnSpc>
            </a:pPr>
            <a:r>
              <a:rPr lang="en-US" sz="2980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The logistics sector is a significant contributor to CO2 emissions, accounting for 28% of greenhouse gas emissions in 2022. Optimizing logistics routes is essential to minimizing these environmental impacts while also enhancing operational efficiency. </a:t>
            </a:r>
          </a:p>
          <a:p>
            <a:pPr algn="l">
              <a:lnSpc>
                <a:spcPts val="4172"/>
              </a:lnSpc>
            </a:pPr>
            <a:r>
              <a:rPr lang="en-US" sz="2980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This study explores the effectiveness of Ant Colony Optimization (ACO), Genetic Algorithm (GA), and a Hybrid  Ant Colony Optimization-Deep Reinforcement Learning (ACO-DRL) model in optimizing logistics routes to reduce CO2 emissions and fuel consumption.</a:t>
            </a:r>
          </a:p>
          <a:p>
            <a:pPr algn="ctr">
              <a:lnSpc>
                <a:spcPts val="4172"/>
              </a:lnSpc>
            </a:pPr>
            <a:r>
              <a:rPr lang="en-US" sz="2980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Research Question:</a:t>
            </a:r>
          </a:p>
          <a:p>
            <a:pPr algn="l">
              <a:lnSpc>
                <a:spcPts val="4172"/>
              </a:lnSpc>
            </a:pPr>
            <a:r>
              <a:rPr lang="en-US" sz="2980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"How effective is Ant Colony Optimization (ACO) compared to Genetic Algorithms (GA) &amp; Hybrid Models such as ACO-DRL in providing more efficient solutions for improving logistics routes to reduce CO2 emissions &amp; fuel consumption while maintaining logistics efficiency?"</a:t>
            </a:r>
          </a:p>
          <a:p>
            <a:pPr algn="l">
              <a:lnSpc>
                <a:spcPts val="4172"/>
              </a:lnSpc>
            </a:pPr>
          </a:p>
          <a:p>
            <a:pPr algn="l">
              <a:lnSpc>
                <a:spcPts val="4172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5702946" y="9476557"/>
            <a:ext cx="6882108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NATIONAL COLLEGE OF IRELAND</a:t>
            </a:r>
            <a:r>
              <a:rPr lang="en-US" sz="2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| 2024</a:t>
            </a:r>
          </a:p>
        </p:txBody>
      </p:sp>
      <p:sp>
        <p:nvSpPr>
          <p:cNvPr name="AutoShape 5" id="5"/>
          <p:cNvSpPr/>
          <p:nvPr/>
        </p:nvSpPr>
        <p:spPr>
          <a:xfrm>
            <a:off x="-998652" y="97470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3336279" y="730830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12181388" y="9737542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2553980" y="343630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INTRODUCTION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91167" y="703263"/>
            <a:ext cx="16230600" cy="1160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en-US" sz="68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RELATED WORK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301389" y="0"/>
            <a:ext cx="937061" cy="10287000"/>
            <a:chOff x="0" y="0"/>
            <a:chExt cx="24679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-5400000">
            <a:off x="-3091400" y="4957434"/>
            <a:ext cx="6882108" cy="313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NATIONAL COLLEGE OF IRELAND | 2024</a:t>
            </a:r>
          </a:p>
        </p:txBody>
      </p:sp>
      <p:sp>
        <p:nvSpPr>
          <p:cNvPr name="AutoShape 7" id="7"/>
          <p:cNvSpPr/>
          <p:nvPr/>
        </p:nvSpPr>
        <p:spPr>
          <a:xfrm flipH="true" flipV="true">
            <a:off x="358539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H="true" flipV="true">
            <a:off x="355837" y="-104422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969754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69919" y="-87378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06498" y="-147975"/>
            <a:ext cx="2954207" cy="2954207"/>
          </a:xfrm>
          <a:custGeom>
            <a:avLst/>
            <a:gdLst/>
            <a:ahLst/>
            <a:cxnLst/>
            <a:rect r="r" b="b" t="t" l="l"/>
            <a:pathLst>
              <a:path h="2954207" w="2954207">
                <a:moveTo>
                  <a:pt x="0" y="0"/>
                </a:moveTo>
                <a:lnTo>
                  <a:pt x="2954207" y="0"/>
                </a:lnTo>
                <a:lnTo>
                  <a:pt x="2954207" y="2954207"/>
                </a:lnTo>
                <a:lnTo>
                  <a:pt x="0" y="29542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aphicFrame>
        <p:nvGraphicFramePr>
          <p:cNvPr name="Table 17" id="17"/>
          <p:cNvGraphicFramePr>
            <a:graphicFrameLocks noGrp="true"/>
          </p:cNvGraphicFramePr>
          <p:nvPr/>
        </p:nvGraphicFramePr>
        <p:xfrm>
          <a:off x="1238450" y="2076618"/>
          <a:ext cx="16208437" cy="7691299"/>
        </p:xfrm>
        <a:graphic>
          <a:graphicData uri="http://schemas.openxmlformats.org/drawingml/2006/table">
            <a:tbl>
              <a:tblPr/>
              <a:tblGrid>
                <a:gridCol w="2667381"/>
                <a:gridCol w="1592251"/>
                <a:gridCol w="5862876"/>
                <a:gridCol w="6085929"/>
              </a:tblGrid>
              <a:tr h="10863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bhaya Libre Bold"/>
                          <a:ea typeface="Abhaya Libre Bold"/>
                          <a:cs typeface="Abhaya Libre Bold"/>
                          <a:sym typeface="Abhaya Libre Bold"/>
                        </a:rPr>
                        <a:t>Title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bhaya Libre Bold"/>
                          <a:ea typeface="Abhaya Libre Bold"/>
                          <a:cs typeface="Abhaya Libre Bold"/>
                          <a:sym typeface="Abhaya Libre Bold"/>
                        </a:rPr>
                        <a:t>Authors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bhaya Libre Bold"/>
                          <a:ea typeface="Abhaya Libre Bold"/>
                          <a:cs typeface="Abhaya Libre Bold"/>
                          <a:sym typeface="Abhaya Libre Bold"/>
                        </a:rPr>
                        <a:t>Key Focus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bhaya Libre Bold"/>
                          <a:ea typeface="Abhaya Libre Bold"/>
                          <a:cs typeface="Abhaya Libre Bold"/>
                          <a:sym typeface="Abhaya Libre Bold"/>
                        </a:rPr>
                        <a:t> Relevance to the Research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</a:tr>
              <a:tr h="243139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Enhanced Vehicle Routing Problem with Capacity Constraints Using K means Clustering and Ant Colony Optimization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Şehitoğlu and Aghayeva (2023)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Integration of K-means clustering with ACO for solving the Capacity Vehicle Routing Problem (CVRP).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By clustering and applying ACO, GA &amp; ACO-DRL the logistics efficiency can be improved and reduce co2 emission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132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Optimization of Logistics Networks Using Hybrid DRL Approaches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Xu et al. (2024)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Hybrid model integrating DRL with clustering techniques to optimize taxi dispatching.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By integration of ACO &amp;DRL the end result can be more refined.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24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Ant Colony Optimization for Dynamic Logistics Routing : A Comparative Study</a:t>
                      </a:r>
                      <a:endParaRPr lang="en-US" sz="1100"/>
                    </a:p>
                    <a:p>
                      <a:pPr algn="l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Shojaie and Bariran (2021)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Comparative analysis of ACO and Extended Dijkstra’s Algorithm for dynamic logistics routing.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ACO is proven to be the optimal solution and is supported by this paper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55591"/>
            <a:ext cx="16230600" cy="1038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METHODOLOGY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764167" y="582762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2628900" y="-144908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1948590" y="1673225"/>
          <a:ext cx="14390821" cy="8388985"/>
        </p:xfrm>
        <a:graphic>
          <a:graphicData uri="http://schemas.openxmlformats.org/drawingml/2006/table">
            <a:tbl>
              <a:tblPr/>
              <a:tblGrid>
                <a:gridCol w="4232954"/>
                <a:gridCol w="10157867"/>
              </a:tblGrid>
              <a:tr h="89819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STEP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DESCRIPTION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</a:tr>
              <a:tr h="235724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Data Collection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- Dataset: 42,297 entries from UPS facilities.</a:t>
                      </a: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- Removed outliers (e.g., Hawaii &amp; Alaska).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- Filtered key logistics points (Authorized Shipping Outlet, UPS Drop Box).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- Proportional stratified sampling created a subset of 12,000 entries.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  <a:tr h="15819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Preprocessing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- Identified and removed outliers using Interquartile Range (IQR).</a:t>
                      </a: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- Ensured clean and relevant data for clustering and optimization.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  <a:tr h="196960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Clustering Approach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- K-means Clustering:</a:t>
                      </a: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- Optimal number of clusters (K=4) determined using the Elbow Method.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- Clustering based on geographical coordinates (Latitude, Longitude).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  <a:tr h="15819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Optimization Algorithms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- Applied ACO, GA, &amp; Hybrid ACO-DRL on clustered data.</a:t>
                      </a: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bhaya Libre"/>
                          <a:ea typeface="Abhaya Libre"/>
                          <a:cs typeface="Abhaya Libre"/>
                          <a:sym typeface="Abhaya Libre"/>
                        </a:rPr>
                        <a:t>- Focused on minimizing travel distance and reducing CO2 emissions.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</a:tbl>
          </a:graphicData>
        </a:graphic>
      </p:graphicFrame>
      <p:sp>
        <p:nvSpPr>
          <p:cNvPr name="Freeform 11" id="11"/>
          <p:cNvSpPr/>
          <p:nvPr/>
        </p:nvSpPr>
        <p:spPr>
          <a:xfrm flipH="false" flipV="false" rot="0">
            <a:off x="0" y="3737028"/>
            <a:ext cx="2812944" cy="2812944"/>
          </a:xfrm>
          <a:custGeom>
            <a:avLst/>
            <a:gdLst/>
            <a:ahLst/>
            <a:cxnLst/>
            <a:rect r="r" b="b" t="t" l="l"/>
            <a:pathLst>
              <a:path h="2812944" w="2812944">
                <a:moveTo>
                  <a:pt x="0" y="0"/>
                </a:moveTo>
                <a:lnTo>
                  <a:pt x="2812944" y="0"/>
                </a:lnTo>
                <a:lnTo>
                  <a:pt x="2812944" y="2812944"/>
                </a:lnTo>
                <a:lnTo>
                  <a:pt x="0" y="28129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3980" y="30162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METHOD FLOW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2845001" y="43433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601700" y="6966607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055745" y="9389981"/>
            <a:ext cx="6882108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NATIONAL COLLEGE OF IRELAND</a:t>
            </a:r>
            <a:r>
              <a:rPr lang="en-US" sz="2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| 2024</a:t>
            </a:r>
          </a:p>
        </p:txBody>
      </p:sp>
      <p:sp>
        <p:nvSpPr>
          <p:cNvPr name="AutoShape 11" id="11"/>
          <p:cNvSpPr/>
          <p:nvPr/>
        </p:nvSpPr>
        <p:spPr>
          <a:xfrm>
            <a:off x="-645852" y="9660491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12534187" y="9650966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03999" y="1783633"/>
            <a:ext cx="18080003" cy="6719734"/>
          </a:xfrm>
          <a:custGeom>
            <a:avLst/>
            <a:gdLst/>
            <a:ahLst/>
            <a:cxnLst/>
            <a:rect r="r" b="b" t="t" l="l"/>
            <a:pathLst>
              <a:path h="6719734" w="18080003">
                <a:moveTo>
                  <a:pt x="0" y="0"/>
                </a:moveTo>
                <a:lnTo>
                  <a:pt x="18080002" y="0"/>
                </a:lnTo>
                <a:lnTo>
                  <a:pt x="18080002" y="6719734"/>
                </a:lnTo>
                <a:lnTo>
                  <a:pt x="0" y="67197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3980" y="30162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ACO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2845001" y="43433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601700" y="6966607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645852" y="6563805"/>
            <a:ext cx="3957790" cy="3957790"/>
          </a:xfrm>
          <a:custGeom>
            <a:avLst/>
            <a:gdLst/>
            <a:ahLst/>
            <a:cxnLst/>
            <a:rect r="r" b="b" t="t" l="l"/>
            <a:pathLst>
              <a:path h="3957790" w="3957790">
                <a:moveTo>
                  <a:pt x="0" y="0"/>
                </a:moveTo>
                <a:lnTo>
                  <a:pt x="3957790" y="0"/>
                </a:lnTo>
                <a:lnTo>
                  <a:pt x="3957790" y="3957790"/>
                </a:lnTo>
                <a:lnTo>
                  <a:pt x="0" y="39577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055745" y="9389981"/>
            <a:ext cx="6882108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NATIONAL COLLEGE OF IRELAND</a:t>
            </a:r>
            <a:r>
              <a:rPr lang="en-US" sz="2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| 2024</a:t>
            </a:r>
          </a:p>
        </p:txBody>
      </p:sp>
      <p:sp>
        <p:nvSpPr>
          <p:cNvPr name="AutoShape 12" id="12"/>
          <p:cNvSpPr/>
          <p:nvPr/>
        </p:nvSpPr>
        <p:spPr>
          <a:xfrm>
            <a:off x="-645852" y="9660491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12534187" y="9650966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119992" y="1428953"/>
            <a:ext cx="14048016" cy="8015438"/>
          </a:xfrm>
          <a:custGeom>
            <a:avLst/>
            <a:gdLst/>
            <a:ahLst/>
            <a:cxnLst/>
            <a:rect r="r" b="b" t="t" l="l"/>
            <a:pathLst>
              <a:path h="8015438" w="14048016">
                <a:moveTo>
                  <a:pt x="0" y="0"/>
                </a:moveTo>
                <a:lnTo>
                  <a:pt x="14048016" y="0"/>
                </a:lnTo>
                <a:lnTo>
                  <a:pt x="14048016" y="8015438"/>
                </a:lnTo>
                <a:lnTo>
                  <a:pt x="0" y="80154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59" r="0" b="-859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82861" y="593323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53980" y="222250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GA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3482681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-998652" y="9812891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12181388" y="9803366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0" y="6916166"/>
            <a:ext cx="3736861" cy="3736861"/>
          </a:xfrm>
          <a:custGeom>
            <a:avLst/>
            <a:gdLst/>
            <a:ahLst/>
            <a:cxnLst/>
            <a:rect r="r" b="b" t="t" l="l"/>
            <a:pathLst>
              <a:path h="3736861" w="3736861">
                <a:moveTo>
                  <a:pt x="0" y="0"/>
                </a:moveTo>
                <a:lnTo>
                  <a:pt x="3736861" y="0"/>
                </a:lnTo>
                <a:lnTo>
                  <a:pt x="3736861" y="3736861"/>
                </a:lnTo>
                <a:lnTo>
                  <a:pt x="0" y="37368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66230" y="1673225"/>
            <a:ext cx="16955541" cy="7111371"/>
          </a:xfrm>
          <a:custGeom>
            <a:avLst/>
            <a:gdLst/>
            <a:ahLst/>
            <a:cxnLst/>
            <a:rect r="r" b="b" t="t" l="l"/>
            <a:pathLst>
              <a:path h="7111371" w="16955541">
                <a:moveTo>
                  <a:pt x="0" y="0"/>
                </a:moveTo>
                <a:lnTo>
                  <a:pt x="16955540" y="0"/>
                </a:lnTo>
                <a:lnTo>
                  <a:pt x="16955540" y="7111372"/>
                </a:lnTo>
                <a:lnTo>
                  <a:pt x="0" y="71113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702946" y="9542381"/>
            <a:ext cx="6882108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NATIONAL COLLEGE OF IRELAND</a:t>
            </a:r>
            <a:r>
              <a:rPr lang="en-US" sz="2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| 2024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82861" y="593323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53980" y="222250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ACO-DRL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3482681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-998652" y="9812891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-260599" y="6827207"/>
            <a:ext cx="4468120" cy="4468120"/>
          </a:xfrm>
          <a:custGeom>
            <a:avLst/>
            <a:gdLst/>
            <a:ahLst/>
            <a:cxnLst/>
            <a:rect r="r" b="b" t="t" l="l"/>
            <a:pathLst>
              <a:path h="4468120" w="4468120">
                <a:moveTo>
                  <a:pt x="0" y="0"/>
                </a:moveTo>
                <a:lnTo>
                  <a:pt x="4468120" y="0"/>
                </a:lnTo>
                <a:lnTo>
                  <a:pt x="4468120" y="4468121"/>
                </a:lnTo>
                <a:lnTo>
                  <a:pt x="0" y="44681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AutoShape 12" id="12"/>
          <p:cNvSpPr/>
          <p:nvPr/>
        </p:nvSpPr>
        <p:spPr>
          <a:xfrm>
            <a:off x="12181388" y="9803366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468431" y="2267592"/>
            <a:ext cx="17351137" cy="6080108"/>
          </a:xfrm>
          <a:custGeom>
            <a:avLst/>
            <a:gdLst/>
            <a:ahLst/>
            <a:cxnLst/>
            <a:rect r="r" b="b" t="t" l="l"/>
            <a:pathLst>
              <a:path h="6080108" w="17351137">
                <a:moveTo>
                  <a:pt x="0" y="0"/>
                </a:moveTo>
                <a:lnTo>
                  <a:pt x="17351138" y="0"/>
                </a:lnTo>
                <a:lnTo>
                  <a:pt x="17351138" y="6080107"/>
                </a:lnTo>
                <a:lnTo>
                  <a:pt x="0" y="60801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702946" y="9542381"/>
            <a:ext cx="6882108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NATIONAL COLLEGE OF IRELAND</a:t>
            </a:r>
            <a:r>
              <a:rPr lang="en-US" sz="2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| 2024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82695" y="2558105"/>
            <a:ext cx="15815306" cy="2955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LIVE </a:t>
            </a:r>
          </a:p>
          <a:p>
            <a:pPr algn="just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DEMONSTRATION</a:t>
            </a:r>
          </a:p>
        </p:txBody>
      </p:sp>
      <p:sp>
        <p:nvSpPr>
          <p:cNvPr name="AutoShape 3" id="3"/>
          <p:cNvSpPr/>
          <p:nvPr/>
        </p:nvSpPr>
        <p:spPr>
          <a:xfrm>
            <a:off x="-935420" y="9512300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2232404" y="9436100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1145203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982801" y="51435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2720030"/>
            <a:ext cx="4901254" cy="4901254"/>
          </a:xfrm>
          <a:custGeom>
            <a:avLst/>
            <a:gdLst/>
            <a:ahLst/>
            <a:cxnLst/>
            <a:rect r="r" b="b" t="t" l="l"/>
            <a:pathLst>
              <a:path h="4901254" w="4901254">
                <a:moveTo>
                  <a:pt x="0" y="0"/>
                </a:moveTo>
                <a:lnTo>
                  <a:pt x="4901254" y="0"/>
                </a:lnTo>
                <a:lnTo>
                  <a:pt x="4901254" y="4901253"/>
                </a:lnTo>
                <a:lnTo>
                  <a:pt x="0" y="49012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702946" y="9210675"/>
            <a:ext cx="6882108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NATIONAL COLLEGE OF IRELAND</a:t>
            </a:r>
            <a:r>
              <a:rPr lang="en-US" sz="2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| 2024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DAGNEq_G1qU</dc:identifier>
  <dcterms:modified xsi:type="dcterms:W3CDTF">2011-08-01T06:04:30Z</dcterms:modified>
  <cp:revision>1</cp:revision>
  <dc:title>Sushmita Gupta Thesis Presentation</dc:title>
</cp:coreProperties>
</file>