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1" r:id="rId3"/>
    <p:sldId id="272" r:id="rId4"/>
    <p:sldId id="273" r:id="rId5"/>
    <p:sldId id="274" r:id="rId6"/>
    <p:sldId id="275" r:id="rId7"/>
    <p:sldId id="268" r:id="rId8"/>
    <p:sldId id="269" r:id="rId9"/>
    <p:sldId id="267" r:id="rId10"/>
    <p:sldId id="270" r:id="rId11"/>
    <p:sldId id="298" r:id="rId12"/>
    <p:sldId id="282" r:id="rId13"/>
    <p:sldId id="283" r:id="rId14"/>
    <p:sldId id="284" r:id="rId15"/>
    <p:sldId id="285" r:id="rId16"/>
    <p:sldId id="286" r:id="rId17"/>
    <p:sldId id="287" r:id="rId18"/>
    <p:sldId id="291" r:id="rId19"/>
    <p:sldId id="289" r:id="rId20"/>
    <p:sldId id="290" r:id="rId21"/>
    <p:sldId id="294" r:id="rId22"/>
    <p:sldId id="295" r:id="rId23"/>
    <p:sldId id="300" r:id="rId24"/>
    <p:sldId id="296" r:id="rId25"/>
    <p:sldId id="292" r:id="rId26"/>
    <p:sldId id="288" r:id="rId27"/>
    <p:sldId id="293" r:id="rId28"/>
    <p:sldId id="299" r:id="rId29"/>
    <p:sldId id="261" r:id="rId30"/>
    <p:sldId id="262" r:id="rId31"/>
    <p:sldId id="263" r:id="rId32"/>
    <p:sldId id="265" r:id="rId33"/>
    <p:sldId id="264" r:id="rId34"/>
    <p:sldId id="266" r:id="rId35"/>
    <p:sldId id="301" r:id="rId36"/>
    <p:sldId id="280" r:id="rId37"/>
    <p:sldId id="281" r:id="rId38"/>
    <p:sldId id="277" r:id="rId39"/>
    <p:sldId id="278" r:id="rId40"/>
    <p:sldId id="297" r:id="rId41"/>
    <p:sldId id="27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F45577-719A-4271-9217-3652D7064E0D}" v="258" dt="2022-06-17T06:48:26.6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C42355-1430-488F-9B31-297887DA885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9633248-9692-496E-AA57-ACF9F7D3EBE2}">
      <dgm:prSet/>
      <dgm:spPr/>
      <dgm:t>
        <a:bodyPr/>
        <a:lstStyle/>
        <a:p>
          <a:r>
            <a:rPr lang="en-US" dirty="0"/>
            <a:t>Customer is taking policy from the same company since how many years </a:t>
          </a:r>
        </a:p>
      </dgm:t>
    </dgm:pt>
    <dgm:pt modelId="{5D6A2BEB-D10E-4B9D-AECD-87DAACD86771}" type="parTrans" cxnId="{98E4FE2A-7326-4172-9085-F93A7C8AF6DC}">
      <dgm:prSet/>
      <dgm:spPr/>
      <dgm:t>
        <a:bodyPr/>
        <a:lstStyle/>
        <a:p>
          <a:endParaRPr lang="en-US"/>
        </a:p>
      </dgm:t>
    </dgm:pt>
    <dgm:pt modelId="{DA755483-977F-4F12-98A8-C62C021E3867}" type="sibTrans" cxnId="{98E4FE2A-7326-4172-9085-F93A7C8AF6DC}">
      <dgm:prSet/>
      <dgm:spPr/>
      <dgm:t>
        <a:bodyPr/>
        <a:lstStyle/>
        <a:p>
          <a:endParaRPr lang="en-US"/>
        </a:p>
      </dgm:t>
    </dgm:pt>
    <dgm:pt modelId="{2C81D8A1-7CC9-4C32-879A-29FF96183724}">
      <dgm:prSet/>
      <dgm:spPr/>
      <dgm:t>
        <a:bodyPr/>
        <a:lstStyle/>
        <a:p>
          <a:r>
            <a:rPr lang="en-US" dirty="0"/>
            <a:t>Number of times customers has done the regular health check up in last one year</a:t>
          </a:r>
        </a:p>
      </dgm:t>
    </dgm:pt>
    <dgm:pt modelId="{E3E56B3F-8A32-49AA-B598-DD863D1B9473}" type="parTrans" cxnId="{73C1E560-99D6-4918-8EEA-198FA36C294E}">
      <dgm:prSet/>
      <dgm:spPr/>
      <dgm:t>
        <a:bodyPr/>
        <a:lstStyle/>
        <a:p>
          <a:endParaRPr lang="en-US"/>
        </a:p>
      </dgm:t>
    </dgm:pt>
    <dgm:pt modelId="{4D0DA41B-5F67-47DA-8682-B55516A1056F}" type="sibTrans" cxnId="{73C1E560-99D6-4918-8EEA-198FA36C294E}">
      <dgm:prSet/>
      <dgm:spPr/>
      <dgm:t>
        <a:bodyPr/>
        <a:lstStyle/>
        <a:p>
          <a:endParaRPr lang="en-US"/>
        </a:p>
      </dgm:t>
    </dgm:pt>
    <dgm:pt modelId="{474DA455-5D39-40B9-AC5E-8259044B7861}">
      <dgm:prSet/>
      <dgm:spPr/>
      <dgm:t>
        <a:bodyPr/>
        <a:lstStyle/>
        <a:p>
          <a:r>
            <a:rPr lang="en-US"/>
            <a:t>Customer is involved with adventure sports like climbing, diving etc</a:t>
          </a:r>
        </a:p>
      </dgm:t>
    </dgm:pt>
    <dgm:pt modelId="{6993259F-17C1-401F-B000-A1EE479F9C90}" type="parTrans" cxnId="{79856CEF-9E34-401C-9A8D-B72E9FF28F95}">
      <dgm:prSet/>
      <dgm:spPr/>
      <dgm:t>
        <a:bodyPr/>
        <a:lstStyle/>
        <a:p>
          <a:endParaRPr lang="en-US"/>
        </a:p>
      </dgm:t>
    </dgm:pt>
    <dgm:pt modelId="{531EBBD7-88C5-4226-BA11-3FDE8DC5DB71}" type="sibTrans" cxnId="{79856CEF-9E34-401C-9A8D-B72E9FF28F95}">
      <dgm:prSet/>
      <dgm:spPr/>
      <dgm:t>
        <a:bodyPr/>
        <a:lstStyle/>
        <a:p>
          <a:endParaRPr lang="en-US"/>
        </a:p>
      </dgm:t>
    </dgm:pt>
    <dgm:pt modelId="{0976A1A4-75ED-4B06-87A6-D0483BEEFDF6}">
      <dgm:prSet/>
      <dgm:spPr/>
      <dgm:t>
        <a:bodyPr/>
        <a:lstStyle/>
        <a:p>
          <a:r>
            <a:rPr lang="en-US"/>
            <a:t>Occupation of the customer</a:t>
          </a:r>
        </a:p>
      </dgm:t>
    </dgm:pt>
    <dgm:pt modelId="{08168DC8-3F08-44A5-86E0-2BE4036D458A}" type="parTrans" cxnId="{0A6707B8-DF6C-4EB8-BF47-1359ACF13639}">
      <dgm:prSet/>
      <dgm:spPr/>
      <dgm:t>
        <a:bodyPr/>
        <a:lstStyle/>
        <a:p>
          <a:endParaRPr lang="en-US"/>
        </a:p>
      </dgm:t>
    </dgm:pt>
    <dgm:pt modelId="{8ACDBA5A-55AA-4423-B6E9-BA5E193B526F}" type="sibTrans" cxnId="{0A6707B8-DF6C-4EB8-BF47-1359ACF13639}">
      <dgm:prSet/>
      <dgm:spPr/>
      <dgm:t>
        <a:bodyPr/>
        <a:lstStyle/>
        <a:p>
          <a:endParaRPr lang="en-US"/>
        </a:p>
      </dgm:t>
    </dgm:pt>
    <dgm:pt modelId="{07022BDB-4C92-4388-A033-7B42EF29A5A0}">
      <dgm:prSet/>
      <dgm:spPr/>
      <dgm:t>
        <a:bodyPr/>
        <a:lstStyle/>
        <a:p>
          <a:r>
            <a:rPr lang="en-US"/>
            <a:t>Number of times customer has visited doctor in last one year</a:t>
          </a:r>
        </a:p>
      </dgm:t>
    </dgm:pt>
    <dgm:pt modelId="{E1F9763E-0C3A-4CC6-8E96-1C2F02B66293}" type="parTrans" cxnId="{0EF00FDA-49F7-4DC7-9AB0-3BEC230125EF}">
      <dgm:prSet/>
      <dgm:spPr/>
      <dgm:t>
        <a:bodyPr/>
        <a:lstStyle/>
        <a:p>
          <a:endParaRPr lang="en-US"/>
        </a:p>
      </dgm:t>
    </dgm:pt>
    <dgm:pt modelId="{B4817D5B-654A-4F49-8731-868F3D93D43A}" type="sibTrans" cxnId="{0EF00FDA-49F7-4DC7-9AB0-3BEC230125EF}">
      <dgm:prSet/>
      <dgm:spPr/>
      <dgm:t>
        <a:bodyPr/>
        <a:lstStyle/>
        <a:p>
          <a:endParaRPr lang="en-US"/>
        </a:p>
      </dgm:t>
    </dgm:pt>
    <dgm:pt modelId="{578D8A0C-412C-406A-8615-CF7CE94E48CA}">
      <dgm:prSet/>
      <dgm:spPr/>
      <dgm:t>
        <a:bodyPr/>
        <a:lstStyle/>
        <a:p>
          <a:r>
            <a:rPr lang="en-US"/>
            <a:t>Cholesterol level of the customers while applying for insurance</a:t>
          </a:r>
        </a:p>
      </dgm:t>
    </dgm:pt>
    <dgm:pt modelId="{B8149327-A1B0-4417-A2D6-A6D8627FFC3B}" type="parTrans" cxnId="{0310C79E-004A-4973-8E4B-925823837B12}">
      <dgm:prSet/>
      <dgm:spPr/>
      <dgm:t>
        <a:bodyPr/>
        <a:lstStyle/>
        <a:p>
          <a:endParaRPr lang="en-US"/>
        </a:p>
      </dgm:t>
    </dgm:pt>
    <dgm:pt modelId="{CB28CA93-9A59-4AD1-8BD8-3644308E61D1}" type="sibTrans" cxnId="{0310C79E-004A-4973-8E4B-925823837B12}">
      <dgm:prSet/>
      <dgm:spPr/>
      <dgm:t>
        <a:bodyPr/>
        <a:lstStyle/>
        <a:p>
          <a:endParaRPr lang="en-US"/>
        </a:p>
      </dgm:t>
    </dgm:pt>
    <dgm:pt modelId="{95D4C5BB-F304-47F0-95B1-035CDFF09549}">
      <dgm:prSet/>
      <dgm:spPr/>
      <dgm:t>
        <a:bodyPr/>
        <a:lstStyle/>
        <a:p>
          <a:r>
            <a:rPr lang="en-US"/>
            <a:t>Average daily steps walked by customers</a:t>
          </a:r>
        </a:p>
      </dgm:t>
    </dgm:pt>
    <dgm:pt modelId="{62D94230-B23E-4932-8CC9-5240B8C12507}" type="parTrans" cxnId="{69572AE8-58CD-4DFE-9C56-14710E2096E6}">
      <dgm:prSet/>
      <dgm:spPr/>
      <dgm:t>
        <a:bodyPr/>
        <a:lstStyle/>
        <a:p>
          <a:endParaRPr lang="en-US"/>
        </a:p>
      </dgm:t>
    </dgm:pt>
    <dgm:pt modelId="{51E4D768-1C0F-4600-A90C-7ED6486247A7}" type="sibTrans" cxnId="{69572AE8-58CD-4DFE-9C56-14710E2096E6}">
      <dgm:prSet/>
      <dgm:spPr/>
      <dgm:t>
        <a:bodyPr/>
        <a:lstStyle/>
        <a:p>
          <a:endParaRPr lang="en-US"/>
        </a:p>
      </dgm:t>
    </dgm:pt>
    <dgm:pt modelId="{4B039F28-FB7E-442D-BDCF-E2D29D4FCE63}">
      <dgm:prSet/>
      <dgm:spPr/>
      <dgm:t>
        <a:bodyPr/>
        <a:lstStyle/>
        <a:p>
          <a:r>
            <a:rPr lang="en-US"/>
            <a:t>Age of the customer</a:t>
          </a:r>
        </a:p>
      </dgm:t>
    </dgm:pt>
    <dgm:pt modelId="{3DE9CD08-04C9-4BC6-8471-A10DAD74EE65}" type="parTrans" cxnId="{CADCB057-53B0-4B73-AC1C-D458B3346094}">
      <dgm:prSet/>
      <dgm:spPr/>
      <dgm:t>
        <a:bodyPr/>
        <a:lstStyle/>
        <a:p>
          <a:endParaRPr lang="en-US"/>
        </a:p>
      </dgm:t>
    </dgm:pt>
    <dgm:pt modelId="{FCA7D2FE-F1C9-46EB-97EB-A28C5E79BDBB}" type="sibTrans" cxnId="{CADCB057-53B0-4B73-AC1C-D458B3346094}">
      <dgm:prSet/>
      <dgm:spPr/>
      <dgm:t>
        <a:bodyPr/>
        <a:lstStyle/>
        <a:p>
          <a:endParaRPr lang="en-US"/>
        </a:p>
      </dgm:t>
    </dgm:pt>
    <dgm:pt modelId="{16A8B765-19E2-4E68-9824-E3E3595CB5A4}">
      <dgm:prSet/>
      <dgm:spPr/>
      <dgm:t>
        <a:bodyPr/>
        <a:lstStyle/>
        <a:p>
          <a:r>
            <a:rPr lang="en-US"/>
            <a:t>Any past heart diseases</a:t>
          </a:r>
        </a:p>
      </dgm:t>
    </dgm:pt>
    <dgm:pt modelId="{882E383C-031A-46DE-87A2-DF7826F64F78}" type="parTrans" cxnId="{CEC6DD31-F91D-41F9-B899-9E8DD8EF0AEC}">
      <dgm:prSet/>
      <dgm:spPr/>
      <dgm:t>
        <a:bodyPr/>
        <a:lstStyle/>
        <a:p>
          <a:endParaRPr lang="en-US"/>
        </a:p>
      </dgm:t>
    </dgm:pt>
    <dgm:pt modelId="{7379AFB4-5D0F-41EE-9B4E-C78C9FA8E770}" type="sibTrans" cxnId="{CEC6DD31-F91D-41F9-B899-9E8DD8EF0AEC}">
      <dgm:prSet/>
      <dgm:spPr/>
      <dgm:t>
        <a:bodyPr/>
        <a:lstStyle/>
        <a:p>
          <a:endParaRPr lang="en-US"/>
        </a:p>
      </dgm:t>
    </dgm:pt>
    <dgm:pt modelId="{70CFC35C-23D3-402D-AD7C-653A14FBC2AC}">
      <dgm:prSet/>
      <dgm:spPr/>
      <dgm:t>
        <a:bodyPr/>
        <a:lstStyle/>
        <a:p>
          <a:r>
            <a:rPr lang="en-US"/>
            <a:t>Any past major diseases apart from heart like any operation</a:t>
          </a:r>
        </a:p>
      </dgm:t>
    </dgm:pt>
    <dgm:pt modelId="{BC0F0A50-AF1F-4E66-9D9F-950D07977CBE}" type="parTrans" cxnId="{F289960C-56B7-46EF-AFD8-D07F775F7B91}">
      <dgm:prSet/>
      <dgm:spPr/>
      <dgm:t>
        <a:bodyPr/>
        <a:lstStyle/>
        <a:p>
          <a:endParaRPr lang="en-US"/>
        </a:p>
      </dgm:t>
    </dgm:pt>
    <dgm:pt modelId="{34D03734-5504-4BB4-92C9-1BA8A66B3184}" type="sibTrans" cxnId="{F289960C-56B7-46EF-AFD8-D07F775F7B91}">
      <dgm:prSet/>
      <dgm:spPr/>
      <dgm:t>
        <a:bodyPr/>
        <a:lstStyle/>
        <a:p>
          <a:endParaRPr lang="en-US"/>
        </a:p>
      </dgm:t>
    </dgm:pt>
    <dgm:pt modelId="{C1DA6324-EB7E-44E6-946C-09A123BD8CA6}">
      <dgm:prSet/>
      <dgm:spPr/>
      <dgm:t>
        <a:bodyPr/>
        <a:lstStyle/>
        <a:p>
          <a:r>
            <a:rPr lang="en-US"/>
            <a:t>Gender of the customer</a:t>
          </a:r>
        </a:p>
      </dgm:t>
    </dgm:pt>
    <dgm:pt modelId="{1D0B79B0-C03B-422B-BEBE-816C46BC6880}" type="parTrans" cxnId="{0A8F91E5-62B5-4E6C-87AE-A61EBB24023D}">
      <dgm:prSet/>
      <dgm:spPr/>
      <dgm:t>
        <a:bodyPr/>
        <a:lstStyle/>
        <a:p>
          <a:endParaRPr lang="en-US"/>
        </a:p>
      </dgm:t>
    </dgm:pt>
    <dgm:pt modelId="{1647E73F-8973-42D7-B8C3-AB98892C5403}" type="sibTrans" cxnId="{0A8F91E5-62B5-4E6C-87AE-A61EBB24023D}">
      <dgm:prSet/>
      <dgm:spPr/>
      <dgm:t>
        <a:bodyPr/>
        <a:lstStyle/>
        <a:p>
          <a:endParaRPr lang="en-US"/>
        </a:p>
      </dgm:t>
    </dgm:pt>
    <dgm:pt modelId="{DDB31C83-79EA-4EB1-BB1B-5A9A4E163981}">
      <dgm:prSet/>
      <dgm:spPr/>
      <dgm:t>
        <a:bodyPr/>
        <a:lstStyle/>
        <a:p>
          <a:r>
            <a:rPr lang="en-US"/>
            <a:t>Average glucose level of the customer while applying the insurance</a:t>
          </a:r>
        </a:p>
      </dgm:t>
    </dgm:pt>
    <dgm:pt modelId="{07B2EA09-DC0D-4884-AADF-8928F857BF1D}" type="parTrans" cxnId="{A955F1F8-5438-4EC6-BBCE-2E6C3E083E0F}">
      <dgm:prSet/>
      <dgm:spPr/>
      <dgm:t>
        <a:bodyPr/>
        <a:lstStyle/>
        <a:p>
          <a:endParaRPr lang="en-US"/>
        </a:p>
      </dgm:t>
    </dgm:pt>
    <dgm:pt modelId="{091C20FF-BA56-4969-8E46-CECFE48B0811}" type="sibTrans" cxnId="{A955F1F8-5438-4EC6-BBCE-2E6C3E083E0F}">
      <dgm:prSet/>
      <dgm:spPr/>
      <dgm:t>
        <a:bodyPr/>
        <a:lstStyle/>
        <a:p>
          <a:endParaRPr lang="en-US"/>
        </a:p>
      </dgm:t>
    </dgm:pt>
    <dgm:pt modelId="{AB8B1B41-BDC5-4D26-8DC1-B06185846F4F}" type="pres">
      <dgm:prSet presAssocID="{D8C42355-1430-488F-9B31-297887DA885B}" presName="diagram" presStyleCnt="0">
        <dgm:presLayoutVars>
          <dgm:dir/>
          <dgm:resizeHandles val="exact"/>
        </dgm:presLayoutVars>
      </dgm:prSet>
      <dgm:spPr/>
    </dgm:pt>
    <dgm:pt modelId="{F247E173-489E-4A6E-9AC8-131313FF4630}" type="pres">
      <dgm:prSet presAssocID="{69633248-9692-496E-AA57-ACF9F7D3EBE2}" presName="node" presStyleLbl="node1" presStyleIdx="0" presStyleCnt="12" custLinFactNeighborX="-1553" custLinFactNeighborY="647">
        <dgm:presLayoutVars>
          <dgm:bulletEnabled val="1"/>
        </dgm:presLayoutVars>
      </dgm:prSet>
      <dgm:spPr/>
    </dgm:pt>
    <dgm:pt modelId="{B9555FA1-2815-4E7C-A03D-5535B993EDEA}" type="pres">
      <dgm:prSet presAssocID="{DA755483-977F-4F12-98A8-C62C021E3867}" presName="sibTrans" presStyleCnt="0"/>
      <dgm:spPr/>
    </dgm:pt>
    <dgm:pt modelId="{3E0FF1F1-DB65-4B4C-9EBE-545696F8E132}" type="pres">
      <dgm:prSet presAssocID="{2C81D8A1-7CC9-4C32-879A-29FF96183724}" presName="node" presStyleLbl="node1" presStyleIdx="1" presStyleCnt="12">
        <dgm:presLayoutVars>
          <dgm:bulletEnabled val="1"/>
        </dgm:presLayoutVars>
      </dgm:prSet>
      <dgm:spPr/>
    </dgm:pt>
    <dgm:pt modelId="{B2193AB5-1714-49B2-B2EA-58E8BFF26A01}" type="pres">
      <dgm:prSet presAssocID="{4D0DA41B-5F67-47DA-8682-B55516A1056F}" presName="sibTrans" presStyleCnt="0"/>
      <dgm:spPr/>
    </dgm:pt>
    <dgm:pt modelId="{403AD0F0-98E5-4EAD-BE7C-8FA26D46855B}" type="pres">
      <dgm:prSet presAssocID="{474DA455-5D39-40B9-AC5E-8259044B7861}" presName="node" presStyleLbl="node1" presStyleIdx="2" presStyleCnt="12">
        <dgm:presLayoutVars>
          <dgm:bulletEnabled val="1"/>
        </dgm:presLayoutVars>
      </dgm:prSet>
      <dgm:spPr/>
    </dgm:pt>
    <dgm:pt modelId="{330DCA32-545F-4775-9A14-B307BE517469}" type="pres">
      <dgm:prSet presAssocID="{531EBBD7-88C5-4226-BA11-3FDE8DC5DB71}" presName="sibTrans" presStyleCnt="0"/>
      <dgm:spPr/>
    </dgm:pt>
    <dgm:pt modelId="{75269BAC-8717-4F8C-85D6-BD6A49F7A3E6}" type="pres">
      <dgm:prSet presAssocID="{0976A1A4-75ED-4B06-87A6-D0483BEEFDF6}" presName="node" presStyleLbl="node1" presStyleIdx="3" presStyleCnt="12">
        <dgm:presLayoutVars>
          <dgm:bulletEnabled val="1"/>
        </dgm:presLayoutVars>
      </dgm:prSet>
      <dgm:spPr/>
    </dgm:pt>
    <dgm:pt modelId="{F9884DE0-32D8-4A81-A5FD-C47E05C2EF7D}" type="pres">
      <dgm:prSet presAssocID="{8ACDBA5A-55AA-4423-B6E9-BA5E193B526F}" presName="sibTrans" presStyleCnt="0"/>
      <dgm:spPr/>
    </dgm:pt>
    <dgm:pt modelId="{283038EA-0B57-4E55-BBCF-2590089CCC2E}" type="pres">
      <dgm:prSet presAssocID="{07022BDB-4C92-4388-A033-7B42EF29A5A0}" presName="node" presStyleLbl="node1" presStyleIdx="4" presStyleCnt="12">
        <dgm:presLayoutVars>
          <dgm:bulletEnabled val="1"/>
        </dgm:presLayoutVars>
      </dgm:prSet>
      <dgm:spPr/>
    </dgm:pt>
    <dgm:pt modelId="{83E98882-3AF2-4384-B38D-9CA271E3451B}" type="pres">
      <dgm:prSet presAssocID="{B4817D5B-654A-4F49-8731-868F3D93D43A}" presName="sibTrans" presStyleCnt="0"/>
      <dgm:spPr/>
    </dgm:pt>
    <dgm:pt modelId="{DD143BE3-6996-4EFB-9966-90E9CD4974ED}" type="pres">
      <dgm:prSet presAssocID="{578D8A0C-412C-406A-8615-CF7CE94E48CA}" presName="node" presStyleLbl="node1" presStyleIdx="5" presStyleCnt="12">
        <dgm:presLayoutVars>
          <dgm:bulletEnabled val="1"/>
        </dgm:presLayoutVars>
      </dgm:prSet>
      <dgm:spPr/>
    </dgm:pt>
    <dgm:pt modelId="{531E6895-F1DF-49CF-926A-C58B278F5248}" type="pres">
      <dgm:prSet presAssocID="{CB28CA93-9A59-4AD1-8BD8-3644308E61D1}" presName="sibTrans" presStyleCnt="0"/>
      <dgm:spPr/>
    </dgm:pt>
    <dgm:pt modelId="{3EF73181-980D-4193-959A-80DF7B3554AB}" type="pres">
      <dgm:prSet presAssocID="{95D4C5BB-F304-47F0-95B1-035CDFF09549}" presName="node" presStyleLbl="node1" presStyleIdx="6" presStyleCnt="12">
        <dgm:presLayoutVars>
          <dgm:bulletEnabled val="1"/>
        </dgm:presLayoutVars>
      </dgm:prSet>
      <dgm:spPr/>
    </dgm:pt>
    <dgm:pt modelId="{EE998233-4EF7-423A-8B44-04870C3E75C8}" type="pres">
      <dgm:prSet presAssocID="{51E4D768-1C0F-4600-A90C-7ED6486247A7}" presName="sibTrans" presStyleCnt="0"/>
      <dgm:spPr/>
    </dgm:pt>
    <dgm:pt modelId="{DC0EB736-A0C1-4FAD-85D4-4C6C02BBDEC7}" type="pres">
      <dgm:prSet presAssocID="{4B039F28-FB7E-442D-BDCF-E2D29D4FCE63}" presName="node" presStyleLbl="node1" presStyleIdx="7" presStyleCnt="12">
        <dgm:presLayoutVars>
          <dgm:bulletEnabled val="1"/>
        </dgm:presLayoutVars>
      </dgm:prSet>
      <dgm:spPr/>
    </dgm:pt>
    <dgm:pt modelId="{534875CD-F1AF-452B-B2C5-0218089413D1}" type="pres">
      <dgm:prSet presAssocID="{FCA7D2FE-F1C9-46EB-97EB-A28C5E79BDBB}" presName="sibTrans" presStyleCnt="0"/>
      <dgm:spPr/>
    </dgm:pt>
    <dgm:pt modelId="{0D7D6CE0-5AAB-4815-BFA2-350B30119280}" type="pres">
      <dgm:prSet presAssocID="{16A8B765-19E2-4E68-9824-E3E3595CB5A4}" presName="node" presStyleLbl="node1" presStyleIdx="8" presStyleCnt="12">
        <dgm:presLayoutVars>
          <dgm:bulletEnabled val="1"/>
        </dgm:presLayoutVars>
      </dgm:prSet>
      <dgm:spPr/>
    </dgm:pt>
    <dgm:pt modelId="{CA127A2A-C585-462C-810E-0F5AD488E67E}" type="pres">
      <dgm:prSet presAssocID="{7379AFB4-5D0F-41EE-9B4E-C78C9FA8E770}" presName="sibTrans" presStyleCnt="0"/>
      <dgm:spPr/>
    </dgm:pt>
    <dgm:pt modelId="{CF13E6ED-638D-418F-BA49-EFABD0393294}" type="pres">
      <dgm:prSet presAssocID="{70CFC35C-23D3-402D-AD7C-653A14FBC2AC}" presName="node" presStyleLbl="node1" presStyleIdx="9" presStyleCnt="12">
        <dgm:presLayoutVars>
          <dgm:bulletEnabled val="1"/>
        </dgm:presLayoutVars>
      </dgm:prSet>
      <dgm:spPr/>
    </dgm:pt>
    <dgm:pt modelId="{F195C575-DC1B-48FC-A8C8-73CF768569C0}" type="pres">
      <dgm:prSet presAssocID="{34D03734-5504-4BB4-92C9-1BA8A66B3184}" presName="sibTrans" presStyleCnt="0"/>
      <dgm:spPr/>
    </dgm:pt>
    <dgm:pt modelId="{EC86767D-E8F1-4DF6-81CB-D8B713A01685}" type="pres">
      <dgm:prSet presAssocID="{C1DA6324-EB7E-44E6-946C-09A123BD8CA6}" presName="node" presStyleLbl="node1" presStyleIdx="10" presStyleCnt="12">
        <dgm:presLayoutVars>
          <dgm:bulletEnabled val="1"/>
        </dgm:presLayoutVars>
      </dgm:prSet>
      <dgm:spPr/>
    </dgm:pt>
    <dgm:pt modelId="{D82BD462-6919-4F61-83E8-9F8105AEDF85}" type="pres">
      <dgm:prSet presAssocID="{1647E73F-8973-42D7-B8C3-AB98892C5403}" presName="sibTrans" presStyleCnt="0"/>
      <dgm:spPr/>
    </dgm:pt>
    <dgm:pt modelId="{8C1CDE58-D4E1-4DD7-8965-66D962543A5B}" type="pres">
      <dgm:prSet presAssocID="{DDB31C83-79EA-4EB1-BB1B-5A9A4E163981}" presName="node" presStyleLbl="node1" presStyleIdx="11" presStyleCnt="12">
        <dgm:presLayoutVars>
          <dgm:bulletEnabled val="1"/>
        </dgm:presLayoutVars>
      </dgm:prSet>
      <dgm:spPr/>
    </dgm:pt>
  </dgm:ptLst>
  <dgm:cxnLst>
    <dgm:cxn modelId="{DBF87503-7010-4BD1-99D9-953D88619260}" type="presOf" srcId="{578D8A0C-412C-406A-8615-CF7CE94E48CA}" destId="{DD143BE3-6996-4EFB-9966-90E9CD4974ED}" srcOrd="0" destOrd="0" presId="urn:microsoft.com/office/officeart/2005/8/layout/default"/>
    <dgm:cxn modelId="{F289960C-56B7-46EF-AFD8-D07F775F7B91}" srcId="{D8C42355-1430-488F-9B31-297887DA885B}" destId="{70CFC35C-23D3-402D-AD7C-653A14FBC2AC}" srcOrd="9" destOrd="0" parTransId="{BC0F0A50-AF1F-4E66-9D9F-950D07977CBE}" sibTransId="{34D03734-5504-4BB4-92C9-1BA8A66B3184}"/>
    <dgm:cxn modelId="{36C5E723-B909-492F-939C-032F45B26E79}" type="presOf" srcId="{95D4C5BB-F304-47F0-95B1-035CDFF09549}" destId="{3EF73181-980D-4193-959A-80DF7B3554AB}" srcOrd="0" destOrd="0" presId="urn:microsoft.com/office/officeart/2005/8/layout/default"/>
    <dgm:cxn modelId="{98E4FE2A-7326-4172-9085-F93A7C8AF6DC}" srcId="{D8C42355-1430-488F-9B31-297887DA885B}" destId="{69633248-9692-496E-AA57-ACF9F7D3EBE2}" srcOrd="0" destOrd="0" parTransId="{5D6A2BEB-D10E-4B9D-AECD-87DAACD86771}" sibTransId="{DA755483-977F-4F12-98A8-C62C021E3867}"/>
    <dgm:cxn modelId="{CEC6DD31-F91D-41F9-B899-9E8DD8EF0AEC}" srcId="{D8C42355-1430-488F-9B31-297887DA885B}" destId="{16A8B765-19E2-4E68-9824-E3E3595CB5A4}" srcOrd="8" destOrd="0" parTransId="{882E383C-031A-46DE-87A2-DF7826F64F78}" sibTransId="{7379AFB4-5D0F-41EE-9B4E-C78C9FA8E770}"/>
    <dgm:cxn modelId="{E460E63F-19D1-4D03-B84E-DC22920870F8}" type="presOf" srcId="{474DA455-5D39-40B9-AC5E-8259044B7861}" destId="{403AD0F0-98E5-4EAD-BE7C-8FA26D46855B}" srcOrd="0" destOrd="0" presId="urn:microsoft.com/office/officeart/2005/8/layout/default"/>
    <dgm:cxn modelId="{73C1E560-99D6-4918-8EEA-198FA36C294E}" srcId="{D8C42355-1430-488F-9B31-297887DA885B}" destId="{2C81D8A1-7CC9-4C32-879A-29FF96183724}" srcOrd="1" destOrd="0" parTransId="{E3E56B3F-8A32-49AA-B598-DD863D1B9473}" sibTransId="{4D0DA41B-5F67-47DA-8682-B55516A1056F}"/>
    <dgm:cxn modelId="{26AA9543-E13C-4FE3-B827-9CE4E112DCC8}" type="presOf" srcId="{DDB31C83-79EA-4EB1-BB1B-5A9A4E163981}" destId="{8C1CDE58-D4E1-4DD7-8965-66D962543A5B}" srcOrd="0" destOrd="0" presId="urn:microsoft.com/office/officeart/2005/8/layout/default"/>
    <dgm:cxn modelId="{4319DF6A-0169-4A37-99BD-0847411169B7}" type="presOf" srcId="{D8C42355-1430-488F-9B31-297887DA885B}" destId="{AB8B1B41-BDC5-4D26-8DC1-B06185846F4F}" srcOrd="0" destOrd="0" presId="urn:microsoft.com/office/officeart/2005/8/layout/default"/>
    <dgm:cxn modelId="{D7B36C4C-7212-49AA-BE76-18C7471E6EBF}" type="presOf" srcId="{C1DA6324-EB7E-44E6-946C-09A123BD8CA6}" destId="{EC86767D-E8F1-4DF6-81CB-D8B713A01685}" srcOrd="0" destOrd="0" presId="urn:microsoft.com/office/officeart/2005/8/layout/default"/>
    <dgm:cxn modelId="{68ABE773-87AC-4F48-A2CA-601C6F184043}" type="presOf" srcId="{07022BDB-4C92-4388-A033-7B42EF29A5A0}" destId="{283038EA-0B57-4E55-BBCF-2590089CCC2E}" srcOrd="0" destOrd="0" presId="urn:microsoft.com/office/officeart/2005/8/layout/default"/>
    <dgm:cxn modelId="{CADCB057-53B0-4B73-AC1C-D458B3346094}" srcId="{D8C42355-1430-488F-9B31-297887DA885B}" destId="{4B039F28-FB7E-442D-BDCF-E2D29D4FCE63}" srcOrd="7" destOrd="0" parTransId="{3DE9CD08-04C9-4BC6-8471-A10DAD74EE65}" sibTransId="{FCA7D2FE-F1C9-46EB-97EB-A28C5E79BDBB}"/>
    <dgm:cxn modelId="{173CC280-AA11-45EB-B8F1-ECA723346CBD}" type="presOf" srcId="{4B039F28-FB7E-442D-BDCF-E2D29D4FCE63}" destId="{DC0EB736-A0C1-4FAD-85D4-4C6C02BBDEC7}" srcOrd="0" destOrd="0" presId="urn:microsoft.com/office/officeart/2005/8/layout/default"/>
    <dgm:cxn modelId="{0310C79E-004A-4973-8E4B-925823837B12}" srcId="{D8C42355-1430-488F-9B31-297887DA885B}" destId="{578D8A0C-412C-406A-8615-CF7CE94E48CA}" srcOrd="5" destOrd="0" parTransId="{B8149327-A1B0-4417-A2D6-A6D8627FFC3B}" sibTransId="{CB28CA93-9A59-4AD1-8BD8-3644308E61D1}"/>
    <dgm:cxn modelId="{5A2D14A5-F4B0-4BAE-9D4B-CBD95F9CDAB3}" type="presOf" srcId="{0976A1A4-75ED-4B06-87A6-D0483BEEFDF6}" destId="{75269BAC-8717-4F8C-85D6-BD6A49F7A3E6}" srcOrd="0" destOrd="0" presId="urn:microsoft.com/office/officeart/2005/8/layout/default"/>
    <dgm:cxn modelId="{DB1947B6-3824-4BE6-871F-572FB610DD8E}" type="presOf" srcId="{2C81D8A1-7CC9-4C32-879A-29FF96183724}" destId="{3E0FF1F1-DB65-4B4C-9EBE-545696F8E132}" srcOrd="0" destOrd="0" presId="urn:microsoft.com/office/officeart/2005/8/layout/default"/>
    <dgm:cxn modelId="{0A6707B8-DF6C-4EB8-BF47-1359ACF13639}" srcId="{D8C42355-1430-488F-9B31-297887DA885B}" destId="{0976A1A4-75ED-4B06-87A6-D0483BEEFDF6}" srcOrd="3" destOrd="0" parTransId="{08168DC8-3F08-44A5-86E0-2BE4036D458A}" sibTransId="{8ACDBA5A-55AA-4423-B6E9-BA5E193B526F}"/>
    <dgm:cxn modelId="{CB0F33CF-6778-4645-BDD2-2A68D92404B9}" type="presOf" srcId="{69633248-9692-496E-AA57-ACF9F7D3EBE2}" destId="{F247E173-489E-4A6E-9AC8-131313FF4630}" srcOrd="0" destOrd="0" presId="urn:microsoft.com/office/officeart/2005/8/layout/default"/>
    <dgm:cxn modelId="{0EF00FDA-49F7-4DC7-9AB0-3BEC230125EF}" srcId="{D8C42355-1430-488F-9B31-297887DA885B}" destId="{07022BDB-4C92-4388-A033-7B42EF29A5A0}" srcOrd="4" destOrd="0" parTransId="{E1F9763E-0C3A-4CC6-8E96-1C2F02B66293}" sibTransId="{B4817D5B-654A-4F49-8731-868F3D93D43A}"/>
    <dgm:cxn modelId="{542EA3DA-6BAC-475D-A685-4873F764232B}" type="presOf" srcId="{16A8B765-19E2-4E68-9824-E3E3595CB5A4}" destId="{0D7D6CE0-5AAB-4815-BFA2-350B30119280}" srcOrd="0" destOrd="0" presId="urn:microsoft.com/office/officeart/2005/8/layout/default"/>
    <dgm:cxn modelId="{0A8F91E5-62B5-4E6C-87AE-A61EBB24023D}" srcId="{D8C42355-1430-488F-9B31-297887DA885B}" destId="{C1DA6324-EB7E-44E6-946C-09A123BD8CA6}" srcOrd="10" destOrd="0" parTransId="{1D0B79B0-C03B-422B-BEBE-816C46BC6880}" sibTransId="{1647E73F-8973-42D7-B8C3-AB98892C5403}"/>
    <dgm:cxn modelId="{69572AE8-58CD-4DFE-9C56-14710E2096E6}" srcId="{D8C42355-1430-488F-9B31-297887DA885B}" destId="{95D4C5BB-F304-47F0-95B1-035CDFF09549}" srcOrd="6" destOrd="0" parTransId="{62D94230-B23E-4932-8CC9-5240B8C12507}" sibTransId="{51E4D768-1C0F-4600-A90C-7ED6486247A7}"/>
    <dgm:cxn modelId="{79856CEF-9E34-401C-9A8D-B72E9FF28F95}" srcId="{D8C42355-1430-488F-9B31-297887DA885B}" destId="{474DA455-5D39-40B9-AC5E-8259044B7861}" srcOrd="2" destOrd="0" parTransId="{6993259F-17C1-401F-B000-A1EE479F9C90}" sibTransId="{531EBBD7-88C5-4226-BA11-3FDE8DC5DB71}"/>
    <dgm:cxn modelId="{A955F1F8-5438-4EC6-BBCE-2E6C3E083E0F}" srcId="{D8C42355-1430-488F-9B31-297887DA885B}" destId="{DDB31C83-79EA-4EB1-BB1B-5A9A4E163981}" srcOrd="11" destOrd="0" parTransId="{07B2EA09-DC0D-4884-AADF-8928F857BF1D}" sibTransId="{091C20FF-BA56-4969-8E46-CECFE48B0811}"/>
    <dgm:cxn modelId="{AFC295F9-B20E-4881-B5DC-36BFFC7B2ACD}" type="presOf" srcId="{70CFC35C-23D3-402D-AD7C-653A14FBC2AC}" destId="{CF13E6ED-638D-418F-BA49-EFABD0393294}" srcOrd="0" destOrd="0" presId="urn:microsoft.com/office/officeart/2005/8/layout/default"/>
    <dgm:cxn modelId="{8EBA7AF5-1C54-4936-B1D8-C64E27FCDF20}" type="presParOf" srcId="{AB8B1B41-BDC5-4D26-8DC1-B06185846F4F}" destId="{F247E173-489E-4A6E-9AC8-131313FF4630}" srcOrd="0" destOrd="0" presId="urn:microsoft.com/office/officeart/2005/8/layout/default"/>
    <dgm:cxn modelId="{9546C4A8-67A6-42F3-BC04-AEA4741605D0}" type="presParOf" srcId="{AB8B1B41-BDC5-4D26-8DC1-B06185846F4F}" destId="{B9555FA1-2815-4E7C-A03D-5535B993EDEA}" srcOrd="1" destOrd="0" presId="urn:microsoft.com/office/officeart/2005/8/layout/default"/>
    <dgm:cxn modelId="{8AD70820-E65B-4353-A7B1-F29C1A566B25}" type="presParOf" srcId="{AB8B1B41-BDC5-4D26-8DC1-B06185846F4F}" destId="{3E0FF1F1-DB65-4B4C-9EBE-545696F8E132}" srcOrd="2" destOrd="0" presId="urn:microsoft.com/office/officeart/2005/8/layout/default"/>
    <dgm:cxn modelId="{7BBB768F-EC3C-432C-86E7-415809D1F414}" type="presParOf" srcId="{AB8B1B41-BDC5-4D26-8DC1-B06185846F4F}" destId="{B2193AB5-1714-49B2-B2EA-58E8BFF26A01}" srcOrd="3" destOrd="0" presId="urn:microsoft.com/office/officeart/2005/8/layout/default"/>
    <dgm:cxn modelId="{A284C72A-B5C1-47BE-AC47-25D3B7B86B0D}" type="presParOf" srcId="{AB8B1B41-BDC5-4D26-8DC1-B06185846F4F}" destId="{403AD0F0-98E5-4EAD-BE7C-8FA26D46855B}" srcOrd="4" destOrd="0" presId="urn:microsoft.com/office/officeart/2005/8/layout/default"/>
    <dgm:cxn modelId="{D23CDE2F-A67C-4EA4-B6D9-24FD94B120C1}" type="presParOf" srcId="{AB8B1B41-BDC5-4D26-8DC1-B06185846F4F}" destId="{330DCA32-545F-4775-9A14-B307BE517469}" srcOrd="5" destOrd="0" presId="urn:microsoft.com/office/officeart/2005/8/layout/default"/>
    <dgm:cxn modelId="{935C6BF2-B2F8-4C10-9ECF-8F28F9B00E70}" type="presParOf" srcId="{AB8B1B41-BDC5-4D26-8DC1-B06185846F4F}" destId="{75269BAC-8717-4F8C-85D6-BD6A49F7A3E6}" srcOrd="6" destOrd="0" presId="urn:microsoft.com/office/officeart/2005/8/layout/default"/>
    <dgm:cxn modelId="{0E131538-0D63-4C8F-BA65-3B6269DC6E1C}" type="presParOf" srcId="{AB8B1B41-BDC5-4D26-8DC1-B06185846F4F}" destId="{F9884DE0-32D8-4A81-A5FD-C47E05C2EF7D}" srcOrd="7" destOrd="0" presId="urn:microsoft.com/office/officeart/2005/8/layout/default"/>
    <dgm:cxn modelId="{597D26B6-4560-4950-97BB-074639751E9D}" type="presParOf" srcId="{AB8B1B41-BDC5-4D26-8DC1-B06185846F4F}" destId="{283038EA-0B57-4E55-BBCF-2590089CCC2E}" srcOrd="8" destOrd="0" presId="urn:microsoft.com/office/officeart/2005/8/layout/default"/>
    <dgm:cxn modelId="{5ABBB5E5-800A-49B0-B14F-3807F6BF784A}" type="presParOf" srcId="{AB8B1B41-BDC5-4D26-8DC1-B06185846F4F}" destId="{83E98882-3AF2-4384-B38D-9CA271E3451B}" srcOrd="9" destOrd="0" presId="urn:microsoft.com/office/officeart/2005/8/layout/default"/>
    <dgm:cxn modelId="{C2AD5012-1137-4D6C-85E3-FDB8C0E8C0B7}" type="presParOf" srcId="{AB8B1B41-BDC5-4D26-8DC1-B06185846F4F}" destId="{DD143BE3-6996-4EFB-9966-90E9CD4974ED}" srcOrd="10" destOrd="0" presId="urn:microsoft.com/office/officeart/2005/8/layout/default"/>
    <dgm:cxn modelId="{0EEBC483-36E0-494A-8F16-A93E91F4C180}" type="presParOf" srcId="{AB8B1B41-BDC5-4D26-8DC1-B06185846F4F}" destId="{531E6895-F1DF-49CF-926A-C58B278F5248}" srcOrd="11" destOrd="0" presId="urn:microsoft.com/office/officeart/2005/8/layout/default"/>
    <dgm:cxn modelId="{9EF5CD35-794A-4D48-9C8E-C0167DF23A95}" type="presParOf" srcId="{AB8B1B41-BDC5-4D26-8DC1-B06185846F4F}" destId="{3EF73181-980D-4193-959A-80DF7B3554AB}" srcOrd="12" destOrd="0" presId="urn:microsoft.com/office/officeart/2005/8/layout/default"/>
    <dgm:cxn modelId="{FCCA2523-6C36-414B-A142-F28B0E52B070}" type="presParOf" srcId="{AB8B1B41-BDC5-4D26-8DC1-B06185846F4F}" destId="{EE998233-4EF7-423A-8B44-04870C3E75C8}" srcOrd="13" destOrd="0" presId="urn:microsoft.com/office/officeart/2005/8/layout/default"/>
    <dgm:cxn modelId="{52B04081-EDDE-463D-8A67-E8DBD0C7A07A}" type="presParOf" srcId="{AB8B1B41-BDC5-4D26-8DC1-B06185846F4F}" destId="{DC0EB736-A0C1-4FAD-85D4-4C6C02BBDEC7}" srcOrd="14" destOrd="0" presId="urn:microsoft.com/office/officeart/2005/8/layout/default"/>
    <dgm:cxn modelId="{3A0579DF-AB47-43A7-837C-748ACDF3C54D}" type="presParOf" srcId="{AB8B1B41-BDC5-4D26-8DC1-B06185846F4F}" destId="{534875CD-F1AF-452B-B2C5-0218089413D1}" srcOrd="15" destOrd="0" presId="urn:microsoft.com/office/officeart/2005/8/layout/default"/>
    <dgm:cxn modelId="{F7437723-F25E-4C6C-83FE-38C8ED6A3D21}" type="presParOf" srcId="{AB8B1B41-BDC5-4D26-8DC1-B06185846F4F}" destId="{0D7D6CE0-5AAB-4815-BFA2-350B30119280}" srcOrd="16" destOrd="0" presId="urn:microsoft.com/office/officeart/2005/8/layout/default"/>
    <dgm:cxn modelId="{3B4E05F1-F07E-4606-8BEE-3BCD3869A101}" type="presParOf" srcId="{AB8B1B41-BDC5-4D26-8DC1-B06185846F4F}" destId="{CA127A2A-C585-462C-810E-0F5AD488E67E}" srcOrd="17" destOrd="0" presId="urn:microsoft.com/office/officeart/2005/8/layout/default"/>
    <dgm:cxn modelId="{EA45B610-580E-47C4-8C39-8520E7F125DB}" type="presParOf" srcId="{AB8B1B41-BDC5-4D26-8DC1-B06185846F4F}" destId="{CF13E6ED-638D-418F-BA49-EFABD0393294}" srcOrd="18" destOrd="0" presId="urn:microsoft.com/office/officeart/2005/8/layout/default"/>
    <dgm:cxn modelId="{00419A5F-D95F-4DDF-9AC0-CABC3A64EBA0}" type="presParOf" srcId="{AB8B1B41-BDC5-4D26-8DC1-B06185846F4F}" destId="{F195C575-DC1B-48FC-A8C8-73CF768569C0}" srcOrd="19" destOrd="0" presId="urn:microsoft.com/office/officeart/2005/8/layout/default"/>
    <dgm:cxn modelId="{7CD96B3A-8E15-4E9C-8D2C-1B2FBEA7B09D}" type="presParOf" srcId="{AB8B1B41-BDC5-4D26-8DC1-B06185846F4F}" destId="{EC86767D-E8F1-4DF6-81CB-D8B713A01685}" srcOrd="20" destOrd="0" presId="urn:microsoft.com/office/officeart/2005/8/layout/default"/>
    <dgm:cxn modelId="{67FF6F8C-D750-4DF7-A549-CA6FDC93B2AE}" type="presParOf" srcId="{AB8B1B41-BDC5-4D26-8DC1-B06185846F4F}" destId="{D82BD462-6919-4F61-83E8-9F8105AEDF85}" srcOrd="21" destOrd="0" presId="urn:microsoft.com/office/officeart/2005/8/layout/default"/>
    <dgm:cxn modelId="{E6B6145C-40D0-4EB4-9554-522438375916}" type="presParOf" srcId="{AB8B1B41-BDC5-4D26-8DC1-B06185846F4F}" destId="{8C1CDE58-D4E1-4DD7-8965-66D962543A5B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C42355-1430-488F-9B31-297887DA885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ABC140B-5F19-460A-AE45-ED8FEB81338E}">
      <dgm:prSet/>
      <dgm:spPr/>
      <dgm:t>
        <a:bodyPr/>
        <a:lstStyle/>
        <a:p>
          <a:r>
            <a:rPr lang="en-US" dirty="0"/>
            <a:t>BMI of the customer while applying the insurance</a:t>
          </a:r>
        </a:p>
      </dgm:t>
    </dgm:pt>
    <dgm:pt modelId="{25818647-4A22-4619-A4E2-6A64EFAFFBD6}" type="parTrans" cxnId="{E6F996E3-2177-479F-A96D-0249F0EF8A41}">
      <dgm:prSet/>
      <dgm:spPr/>
      <dgm:t>
        <a:bodyPr/>
        <a:lstStyle/>
        <a:p>
          <a:endParaRPr lang="en-IN"/>
        </a:p>
      </dgm:t>
    </dgm:pt>
    <dgm:pt modelId="{495CBBA2-E9C3-4FBD-86A6-C2AA7B1B11D4}" type="sibTrans" cxnId="{E6F996E3-2177-479F-A96D-0249F0EF8A41}">
      <dgm:prSet/>
      <dgm:spPr/>
      <dgm:t>
        <a:bodyPr/>
        <a:lstStyle/>
        <a:p>
          <a:endParaRPr lang="en-IN"/>
        </a:p>
      </dgm:t>
    </dgm:pt>
    <dgm:pt modelId="{B1BBEF1F-CC96-4444-A482-241767E38547}">
      <dgm:prSet/>
      <dgm:spPr/>
      <dgm:t>
        <a:bodyPr/>
        <a:lstStyle/>
        <a:p>
          <a:r>
            <a:rPr lang="en-US"/>
            <a:t>Smoking status of the customer</a:t>
          </a:r>
        </a:p>
      </dgm:t>
    </dgm:pt>
    <dgm:pt modelId="{55B90BAF-818C-431E-A634-C4291C930D7A}" type="parTrans" cxnId="{099C8B4F-D261-45D9-BD50-99E62603CC61}">
      <dgm:prSet/>
      <dgm:spPr/>
      <dgm:t>
        <a:bodyPr/>
        <a:lstStyle/>
        <a:p>
          <a:endParaRPr lang="en-IN"/>
        </a:p>
      </dgm:t>
    </dgm:pt>
    <dgm:pt modelId="{30607B51-64F8-479C-8FD4-1C3CC754808E}" type="sibTrans" cxnId="{099C8B4F-D261-45D9-BD50-99E62603CC61}">
      <dgm:prSet/>
      <dgm:spPr/>
      <dgm:t>
        <a:bodyPr/>
        <a:lstStyle/>
        <a:p>
          <a:endParaRPr lang="en-IN"/>
        </a:p>
      </dgm:t>
    </dgm:pt>
    <dgm:pt modelId="{299F375C-7C93-4116-9859-F4A5DF139CA0}">
      <dgm:prSet/>
      <dgm:spPr/>
      <dgm:t>
        <a:bodyPr/>
        <a:lstStyle/>
        <a:p>
          <a:r>
            <a:rPr lang="en-US"/>
            <a:t>When customer have been admitted in the hospital last time</a:t>
          </a:r>
        </a:p>
      </dgm:t>
    </dgm:pt>
    <dgm:pt modelId="{396E090C-D92B-492E-934B-45C9CB16B196}" type="parTrans" cxnId="{FE59BA73-FEA1-4668-B0DD-F4A1981C31B9}">
      <dgm:prSet/>
      <dgm:spPr/>
      <dgm:t>
        <a:bodyPr/>
        <a:lstStyle/>
        <a:p>
          <a:endParaRPr lang="en-IN"/>
        </a:p>
      </dgm:t>
    </dgm:pt>
    <dgm:pt modelId="{8C23E12A-B542-4DB0-AD2E-13DE0DA2F8DF}" type="sibTrans" cxnId="{FE59BA73-FEA1-4668-B0DD-F4A1981C31B9}">
      <dgm:prSet/>
      <dgm:spPr/>
      <dgm:t>
        <a:bodyPr/>
        <a:lstStyle/>
        <a:p>
          <a:endParaRPr lang="en-IN"/>
        </a:p>
      </dgm:t>
    </dgm:pt>
    <dgm:pt modelId="{CC991714-4053-4997-B2D2-5DE6A6DAA798}">
      <dgm:prSet/>
      <dgm:spPr/>
      <dgm:t>
        <a:bodyPr/>
        <a:lstStyle/>
        <a:p>
          <a:r>
            <a:rPr lang="en-US"/>
            <a:t>Location of the hospital</a:t>
          </a:r>
        </a:p>
      </dgm:t>
    </dgm:pt>
    <dgm:pt modelId="{B7718E2C-5F0D-4948-A593-16FCD3BC9B79}" type="parTrans" cxnId="{F017BE9D-CA09-4886-BA78-83DED9F61204}">
      <dgm:prSet/>
      <dgm:spPr/>
      <dgm:t>
        <a:bodyPr/>
        <a:lstStyle/>
        <a:p>
          <a:endParaRPr lang="en-IN"/>
        </a:p>
      </dgm:t>
    </dgm:pt>
    <dgm:pt modelId="{1F700E0B-ABCD-47AD-AABE-CB5C2D6399D3}" type="sibTrans" cxnId="{F017BE9D-CA09-4886-BA78-83DED9F61204}">
      <dgm:prSet/>
      <dgm:spPr/>
      <dgm:t>
        <a:bodyPr/>
        <a:lstStyle/>
        <a:p>
          <a:endParaRPr lang="en-IN"/>
        </a:p>
      </dgm:t>
    </dgm:pt>
    <dgm:pt modelId="{09669A09-45DE-4BBD-8801-34B78A9435BB}">
      <dgm:prSet/>
      <dgm:spPr/>
      <dgm:t>
        <a:bodyPr/>
        <a:lstStyle/>
        <a:p>
          <a:r>
            <a:rPr lang="en-US"/>
            <a:t>Weight of the customer</a:t>
          </a:r>
        </a:p>
      </dgm:t>
    </dgm:pt>
    <dgm:pt modelId="{D1BEE916-054A-4E22-8CAE-E7739A582A72}" type="parTrans" cxnId="{A817B3FA-F808-4166-B721-FFB14E0D6CFB}">
      <dgm:prSet/>
      <dgm:spPr/>
      <dgm:t>
        <a:bodyPr/>
        <a:lstStyle/>
        <a:p>
          <a:endParaRPr lang="en-IN"/>
        </a:p>
      </dgm:t>
    </dgm:pt>
    <dgm:pt modelId="{898E99D1-7F3C-45C1-95BB-F54CBDA0E9CD}" type="sibTrans" cxnId="{A817B3FA-F808-4166-B721-FFB14E0D6CFB}">
      <dgm:prSet/>
      <dgm:spPr/>
      <dgm:t>
        <a:bodyPr/>
        <a:lstStyle/>
        <a:p>
          <a:endParaRPr lang="en-IN"/>
        </a:p>
      </dgm:t>
    </dgm:pt>
    <dgm:pt modelId="{415F8E48-2064-43A4-A7DC-061003AA1735}">
      <dgm:prSet/>
      <dgm:spPr/>
      <dgm:t>
        <a:bodyPr/>
        <a:lstStyle/>
        <a:p>
          <a:r>
            <a:rPr lang="en-US"/>
            <a:t>Customer is covered from any other insurance company</a:t>
          </a:r>
        </a:p>
      </dgm:t>
    </dgm:pt>
    <dgm:pt modelId="{39BDE6B3-7EF1-4E00-95F6-8C37B5EB5E02}" type="parTrans" cxnId="{017E7AD2-92CD-4702-856B-231152163490}">
      <dgm:prSet/>
      <dgm:spPr/>
      <dgm:t>
        <a:bodyPr/>
        <a:lstStyle/>
        <a:p>
          <a:endParaRPr lang="en-IN"/>
        </a:p>
      </dgm:t>
    </dgm:pt>
    <dgm:pt modelId="{66D7015B-F055-4FDD-AC4F-1877F14CDEA6}" type="sibTrans" cxnId="{017E7AD2-92CD-4702-856B-231152163490}">
      <dgm:prSet/>
      <dgm:spPr/>
      <dgm:t>
        <a:bodyPr/>
        <a:lstStyle/>
        <a:p>
          <a:endParaRPr lang="en-IN"/>
        </a:p>
      </dgm:t>
    </dgm:pt>
    <dgm:pt modelId="{B9DA990A-6488-46F2-ADA3-316BE0680C13}">
      <dgm:prSet/>
      <dgm:spPr/>
      <dgm:t>
        <a:bodyPr/>
        <a:lstStyle/>
        <a:p>
          <a:r>
            <a:rPr lang="en-US"/>
            <a:t>Alcohol consumption status of the customer</a:t>
          </a:r>
        </a:p>
      </dgm:t>
    </dgm:pt>
    <dgm:pt modelId="{7BAA1341-D1EE-4D2B-B663-BA32AADC3A58}" type="parTrans" cxnId="{1C384107-2D82-4E11-A476-2FF992A76E30}">
      <dgm:prSet/>
      <dgm:spPr/>
      <dgm:t>
        <a:bodyPr/>
        <a:lstStyle/>
        <a:p>
          <a:endParaRPr lang="en-IN"/>
        </a:p>
      </dgm:t>
    </dgm:pt>
    <dgm:pt modelId="{9DC354F1-C0A0-4802-A1AA-5BA308502B86}" type="sibTrans" cxnId="{1C384107-2D82-4E11-A476-2FF992A76E30}">
      <dgm:prSet/>
      <dgm:spPr/>
      <dgm:t>
        <a:bodyPr/>
        <a:lstStyle/>
        <a:p>
          <a:endParaRPr lang="en-IN"/>
        </a:p>
      </dgm:t>
    </dgm:pt>
    <dgm:pt modelId="{811FE58D-B63D-4AFC-AB4C-8B334BF6FD72}">
      <dgm:prSet/>
      <dgm:spPr/>
      <dgm:t>
        <a:bodyPr/>
        <a:lstStyle/>
        <a:p>
          <a:r>
            <a:rPr lang="en-US"/>
            <a:t>Regular exercise status of the customer</a:t>
          </a:r>
        </a:p>
      </dgm:t>
    </dgm:pt>
    <dgm:pt modelId="{8588045F-3429-4550-9838-B7818BD1E128}" type="parTrans" cxnId="{8547BC5D-E4B5-43B7-B345-3D966AFFCF18}">
      <dgm:prSet/>
      <dgm:spPr/>
      <dgm:t>
        <a:bodyPr/>
        <a:lstStyle/>
        <a:p>
          <a:endParaRPr lang="en-IN"/>
        </a:p>
      </dgm:t>
    </dgm:pt>
    <dgm:pt modelId="{81337148-0F66-401E-B0B1-59E577CE312B}" type="sibTrans" cxnId="{8547BC5D-E4B5-43B7-B345-3D966AFFCF18}">
      <dgm:prSet/>
      <dgm:spPr/>
      <dgm:t>
        <a:bodyPr/>
        <a:lstStyle/>
        <a:p>
          <a:endParaRPr lang="en-IN"/>
        </a:p>
      </dgm:t>
    </dgm:pt>
    <dgm:pt modelId="{33C0CDB5-F8A0-4D15-9D3B-B8565F462A5C}">
      <dgm:prSet/>
      <dgm:spPr/>
      <dgm:t>
        <a:bodyPr/>
        <a:lstStyle/>
        <a:p>
          <a:r>
            <a:rPr lang="en-US"/>
            <a:t>How much variation has been seen in the weight of the customer in last year</a:t>
          </a:r>
        </a:p>
      </dgm:t>
    </dgm:pt>
    <dgm:pt modelId="{53509212-2AF9-4CAC-890E-3CF86C036AAE}" type="parTrans" cxnId="{D7723C9E-98E4-40F1-B4DF-3D6F8D527913}">
      <dgm:prSet/>
      <dgm:spPr/>
      <dgm:t>
        <a:bodyPr/>
        <a:lstStyle/>
        <a:p>
          <a:endParaRPr lang="en-IN"/>
        </a:p>
      </dgm:t>
    </dgm:pt>
    <dgm:pt modelId="{7265D7EF-2A76-4D26-A345-D13C361E73E5}" type="sibTrans" cxnId="{D7723C9E-98E4-40F1-B4DF-3D6F8D527913}">
      <dgm:prSet/>
      <dgm:spPr/>
      <dgm:t>
        <a:bodyPr/>
        <a:lstStyle/>
        <a:p>
          <a:endParaRPr lang="en-IN"/>
        </a:p>
      </dgm:t>
    </dgm:pt>
    <dgm:pt modelId="{A541E29F-05C2-464D-94BD-E63C10DFC7F9}">
      <dgm:prSet/>
      <dgm:spPr/>
      <dgm:t>
        <a:bodyPr/>
        <a:lstStyle/>
        <a:p>
          <a:r>
            <a:rPr lang="en-US"/>
            <a:t>Fat percentage of the customer while applying the insurance</a:t>
          </a:r>
        </a:p>
      </dgm:t>
    </dgm:pt>
    <dgm:pt modelId="{471305ED-C672-4C52-AFB9-E42BCB1EAEEC}" type="parTrans" cxnId="{7126F29E-1EFE-4E72-9CC8-B564862D3179}">
      <dgm:prSet/>
      <dgm:spPr/>
      <dgm:t>
        <a:bodyPr/>
        <a:lstStyle/>
        <a:p>
          <a:endParaRPr lang="en-IN"/>
        </a:p>
      </dgm:t>
    </dgm:pt>
    <dgm:pt modelId="{BF2B4BF7-1B24-459B-91F6-92A274C9C043}" type="sibTrans" cxnId="{7126F29E-1EFE-4E72-9CC8-B564862D3179}">
      <dgm:prSet/>
      <dgm:spPr/>
      <dgm:t>
        <a:bodyPr/>
        <a:lstStyle/>
        <a:p>
          <a:endParaRPr lang="en-IN"/>
        </a:p>
      </dgm:t>
    </dgm:pt>
    <dgm:pt modelId="{613813D3-A643-405F-86A1-3DA695E7F50B}">
      <dgm:prSet/>
      <dgm:spPr/>
      <dgm:t>
        <a:bodyPr/>
        <a:lstStyle/>
        <a:p>
          <a:r>
            <a:rPr lang="en-US" b="1" dirty="0">
              <a:solidFill>
                <a:srgbClr val="FFFF00"/>
              </a:solidFill>
            </a:rPr>
            <a:t>Total Insurance cost</a:t>
          </a:r>
        </a:p>
      </dgm:t>
    </dgm:pt>
    <dgm:pt modelId="{F414664C-DCF9-49A6-9E7C-F495122AD8C2}" type="parTrans" cxnId="{7B182A1C-B19F-46DE-AF8B-80A664BE115B}">
      <dgm:prSet/>
      <dgm:spPr/>
      <dgm:t>
        <a:bodyPr/>
        <a:lstStyle/>
        <a:p>
          <a:endParaRPr lang="en-IN"/>
        </a:p>
      </dgm:t>
    </dgm:pt>
    <dgm:pt modelId="{4C5C6A24-8856-42B6-A1D4-468E41F00EC0}" type="sibTrans" cxnId="{7B182A1C-B19F-46DE-AF8B-80A664BE115B}">
      <dgm:prSet/>
      <dgm:spPr/>
      <dgm:t>
        <a:bodyPr/>
        <a:lstStyle/>
        <a:p>
          <a:endParaRPr lang="en-IN"/>
        </a:p>
      </dgm:t>
    </dgm:pt>
    <dgm:pt modelId="{AB8B1B41-BDC5-4D26-8DC1-B06185846F4F}" type="pres">
      <dgm:prSet presAssocID="{D8C42355-1430-488F-9B31-297887DA885B}" presName="diagram" presStyleCnt="0">
        <dgm:presLayoutVars>
          <dgm:dir/>
          <dgm:resizeHandles val="exact"/>
        </dgm:presLayoutVars>
      </dgm:prSet>
      <dgm:spPr/>
    </dgm:pt>
    <dgm:pt modelId="{0202BCBE-24E1-4145-B446-7D5F5D68994B}" type="pres">
      <dgm:prSet presAssocID="{3ABC140B-5F19-460A-AE45-ED8FEB81338E}" presName="node" presStyleLbl="node1" presStyleIdx="0" presStyleCnt="11">
        <dgm:presLayoutVars>
          <dgm:bulletEnabled val="1"/>
        </dgm:presLayoutVars>
      </dgm:prSet>
      <dgm:spPr/>
    </dgm:pt>
    <dgm:pt modelId="{71AF1C9D-7AF4-4607-9EE0-19A57C81C329}" type="pres">
      <dgm:prSet presAssocID="{495CBBA2-E9C3-4FBD-86A6-C2AA7B1B11D4}" presName="sibTrans" presStyleCnt="0"/>
      <dgm:spPr/>
    </dgm:pt>
    <dgm:pt modelId="{14FAC61C-EF48-4EE6-B990-6213F189C182}" type="pres">
      <dgm:prSet presAssocID="{B1BBEF1F-CC96-4444-A482-241767E38547}" presName="node" presStyleLbl="node1" presStyleIdx="1" presStyleCnt="11">
        <dgm:presLayoutVars>
          <dgm:bulletEnabled val="1"/>
        </dgm:presLayoutVars>
      </dgm:prSet>
      <dgm:spPr/>
    </dgm:pt>
    <dgm:pt modelId="{EB127AD7-D540-4B3B-86DB-C8F54FC69FF7}" type="pres">
      <dgm:prSet presAssocID="{30607B51-64F8-479C-8FD4-1C3CC754808E}" presName="sibTrans" presStyleCnt="0"/>
      <dgm:spPr/>
    </dgm:pt>
    <dgm:pt modelId="{3532385B-5DE2-430C-AAE5-B1D4C46AC151}" type="pres">
      <dgm:prSet presAssocID="{299F375C-7C93-4116-9859-F4A5DF139CA0}" presName="node" presStyleLbl="node1" presStyleIdx="2" presStyleCnt="11">
        <dgm:presLayoutVars>
          <dgm:bulletEnabled val="1"/>
        </dgm:presLayoutVars>
      </dgm:prSet>
      <dgm:spPr/>
    </dgm:pt>
    <dgm:pt modelId="{66C94EEF-6577-47D2-BE47-7B7AC47A3406}" type="pres">
      <dgm:prSet presAssocID="{8C23E12A-B542-4DB0-AD2E-13DE0DA2F8DF}" presName="sibTrans" presStyleCnt="0"/>
      <dgm:spPr/>
    </dgm:pt>
    <dgm:pt modelId="{7344E34F-AB89-4F26-B425-14D0397C43EB}" type="pres">
      <dgm:prSet presAssocID="{CC991714-4053-4997-B2D2-5DE6A6DAA798}" presName="node" presStyleLbl="node1" presStyleIdx="3" presStyleCnt="11">
        <dgm:presLayoutVars>
          <dgm:bulletEnabled val="1"/>
        </dgm:presLayoutVars>
      </dgm:prSet>
      <dgm:spPr/>
    </dgm:pt>
    <dgm:pt modelId="{8F69BD7E-FA7A-4386-A328-ADA6B8AD1337}" type="pres">
      <dgm:prSet presAssocID="{1F700E0B-ABCD-47AD-AABE-CB5C2D6399D3}" presName="sibTrans" presStyleCnt="0"/>
      <dgm:spPr/>
    </dgm:pt>
    <dgm:pt modelId="{92DC4E6A-97CD-4953-BBCF-7F88584B7AB0}" type="pres">
      <dgm:prSet presAssocID="{09669A09-45DE-4BBD-8801-34B78A9435BB}" presName="node" presStyleLbl="node1" presStyleIdx="4" presStyleCnt="11">
        <dgm:presLayoutVars>
          <dgm:bulletEnabled val="1"/>
        </dgm:presLayoutVars>
      </dgm:prSet>
      <dgm:spPr/>
    </dgm:pt>
    <dgm:pt modelId="{FB8991AB-6241-4EBE-A4FA-7D9B60EEED14}" type="pres">
      <dgm:prSet presAssocID="{898E99D1-7F3C-45C1-95BB-F54CBDA0E9CD}" presName="sibTrans" presStyleCnt="0"/>
      <dgm:spPr/>
    </dgm:pt>
    <dgm:pt modelId="{8B4D9011-73F3-4DFE-A85E-9C7A6D4151E7}" type="pres">
      <dgm:prSet presAssocID="{415F8E48-2064-43A4-A7DC-061003AA1735}" presName="node" presStyleLbl="node1" presStyleIdx="5" presStyleCnt="11">
        <dgm:presLayoutVars>
          <dgm:bulletEnabled val="1"/>
        </dgm:presLayoutVars>
      </dgm:prSet>
      <dgm:spPr/>
    </dgm:pt>
    <dgm:pt modelId="{50042C1D-B1CC-4451-A6F8-E868D3776E66}" type="pres">
      <dgm:prSet presAssocID="{66D7015B-F055-4FDD-AC4F-1877F14CDEA6}" presName="sibTrans" presStyleCnt="0"/>
      <dgm:spPr/>
    </dgm:pt>
    <dgm:pt modelId="{2D043B80-6030-468B-9290-D589B24BED2D}" type="pres">
      <dgm:prSet presAssocID="{B9DA990A-6488-46F2-ADA3-316BE0680C13}" presName="node" presStyleLbl="node1" presStyleIdx="6" presStyleCnt="11">
        <dgm:presLayoutVars>
          <dgm:bulletEnabled val="1"/>
        </dgm:presLayoutVars>
      </dgm:prSet>
      <dgm:spPr/>
    </dgm:pt>
    <dgm:pt modelId="{34ECB83B-0AF0-4C28-81AA-22C360BF657F}" type="pres">
      <dgm:prSet presAssocID="{9DC354F1-C0A0-4802-A1AA-5BA308502B86}" presName="sibTrans" presStyleCnt="0"/>
      <dgm:spPr/>
    </dgm:pt>
    <dgm:pt modelId="{C7591B70-D0DB-4B1C-B854-18BA4FB0D825}" type="pres">
      <dgm:prSet presAssocID="{811FE58D-B63D-4AFC-AB4C-8B334BF6FD72}" presName="node" presStyleLbl="node1" presStyleIdx="7" presStyleCnt="11">
        <dgm:presLayoutVars>
          <dgm:bulletEnabled val="1"/>
        </dgm:presLayoutVars>
      </dgm:prSet>
      <dgm:spPr/>
    </dgm:pt>
    <dgm:pt modelId="{4E3EBD04-40CC-4909-A551-F556A1D17EEE}" type="pres">
      <dgm:prSet presAssocID="{81337148-0F66-401E-B0B1-59E577CE312B}" presName="sibTrans" presStyleCnt="0"/>
      <dgm:spPr/>
    </dgm:pt>
    <dgm:pt modelId="{A665A7BC-6FB0-411B-A412-ACD16AFCC97E}" type="pres">
      <dgm:prSet presAssocID="{33C0CDB5-F8A0-4D15-9D3B-B8565F462A5C}" presName="node" presStyleLbl="node1" presStyleIdx="8" presStyleCnt="11">
        <dgm:presLayoutVars>
          <dgm:bulletEnabled val="1"/>
        </dgm:presLayoutVars>
      </dgm:prSet>
      <dgm:spPr/>
    </dgm:pt>
    <dgm:pt modelId="{DB23F0A5-D913-4816-B731-D4FFB0806EF2}" type="pres">
      <dgm:prSet presAssocID="{7265D7EF-2A76-4D26-A345-D13C361E73E5}" presName="sibTrans" presStyleCnt="0"/>
      <dgm:spPr/>
    </dgm:pt>
    <dgm:pt modelId="{CD4350C3-A657-4148-9882-4765249F2E74}" type="pres">
      <dgm:prSet presAssocID="{A541E29F-05C2-464D-94BD-E63C10DFC7F9}" presName="node" presStyleLbl="node1" presStyleIdx="9" presStyleCnt="11">
        <dgm:presLayoutVars>
          <dgm:bulletEnabled val="1"/>
        </dgm:presLayoutVars>
      </dgm:prSet>
      <dgm:spPr/>
    </dgm:pt>
    <dgm:pt modelId="{CDC3D5EF-E1CD-431B-8F20-0D4397B8BEBD}" type="pres">
      <dgm:prSet presAssocID="{BF2B4BF7-1B24-459B-91F6-92A274C9C043}" presName="sibTrans" presStyleCnt="0"/>
      <dgm:spPr/>
    </dgm:pt>
    <dgm:pt modelId="{1D7FAF67-E3F0-41E6-A90C-F2734CAF30A7}" type="pres">
      <dgm:prSet presAssocID="{613813D3-A643-405F-86A1-3DA695E7F50B}" presName="node" presStyleLbl="node1" presStyleIdx="10" presStyleCnt="11">
        <dgm:presLayoutVars>
          <dgm:bulletEnabled val="1"/>
        </dgm:presLayoutVars>
      </dgm:prSet>
      <dgm:spPr/>
    </dgm:pt>
  </dgm:ptLst>
  <dgm:cxnLst>
    <dgm:cxn modelId="{1C384107-2D82-4E11-A476-2FF992A76E30}" srcId="{D8C42355-1430-488F-9B31-297887DA885B}" destId="{B9DA990A-6488-46F2-ADA3-316BE0680C13}" srcOrd="6" destOrd="0" parTransId="{7BAA1341-D1EE-4D2B-B663-BA32AADC3A58}" sibTransId="{9DC354F1-C0A0-4802-A1AA-5BA308502B86}"/>
    <dgm:cxn modelId="{7B182A1C-B19F-46DE-AF8B-80A664BE115B}" srcId="{D8C42355-1430-488F-9B31-297887DA885B}" destId="{613813D3-A643-405F-86A1-3DA695E7F50B}" srcOrd="10" destOrd="0" parTransId="{F414664C-DCF9-49A6-9E7C-F495122AD8C2}" sibTransId="{4C5C6A24-8856-42B6-A1D4-468E41F00EC0}"/>
    <dgm:cxn modelId="{07E30D2D-53BC-4967-ACE7-780AF9475475}" type="presOf" srcId="{B1BBEF1F-CC96-4444-A482-241767E38547}" destId="{14FAC61C-EF48-4EE6-B990-6213F189C182}" srcOrd="0" destOrd="0" presId="urn:microsoft.com/office/officeart/2005/8/layout/default"/>
    <dgm:cxn modelId="{8547BC5D-E4B5-43B7-B345-3D966AFFCF18}" srcId="{D8C42355-1430-488F-9B31-297887DA885B}" destId="{811FE58D-B63D-4AFC-AB4C-8B334BF6FD72}" srcOrd="7" destOrd="0" parTransId="{8588045F-3429-4550-9838-B7818BD1E128}" sibTransId="{81337148-0F66-401E-B0B1-59E577CE312B}"/>
    <dgm:cxn modelId="{8A130F5E-3786-4FE9-A12F-EEADC332F5CE}" type="presOf" srcId="{33C0CDB5-F8A0-4D15-9D3B-B8565F462A5C}" destId="{A665A7BC-6FB0-411B-A412-ACD16AFCC97E}" srcOrd="0" destOrd="0" presId="urn:microsoft.com/office/officeart/2005/8/layout/default"/>
    <dgm:cxn modelId="{4319DF6A-0169-4A37-99BD-0847411169B7}" type="presOf" srcId="{D8C42355-1430-488F-9B31-297887DA885B}" destId="{AB8B1B41-BDC5-4D26-8DC1-B06185846F4F}" srcOrd="0" destOrd="0" presId="urn:microsoft.com/office/officeart/2005/8/layout/default"/>
    <dgm:cxn modelId="{F6968C4E-ED17-45A9-AD3F-EBF6ABCD14DD}" type="presOf" srcId="{09669A09-45DE-4BBD-8801-34B78A9435BB}" destId="{92DC4E6A-97CD-4953-BBCF-7F88584B7AB0}" srcOrd="0" destOrd="0" presId="urn:microsoft.com/office/officeart/2005/8/layout/default"/>
    <dgm:cxn modelId="{099C8B4F-D261-45D9-BD50-99E62603CC61}" srcId="{D8C42355-1430-488F-9B31-297887DA885B}" destId="{B1BBEF1F-CC96-4444-A482-241767E38547}" srcOrd="1" destOrd="0" parTransId="{55B90BAF-818C-431E-A634-C4291C930D7A}" sibTransId="{30607B51-64F8-479C-8FD4-1C3CC754808E}"/>
    <dgm:cxn modelId="{FE59BA73-FEA1-4668-B0DD-F4A1981C31B9}" srcId="{D8C42355-1430-488F-9B31-297887DA885B}" destId="{299F375C-7C93-4116-9859-F4A5DF139CA0}" srcOrd="2" destOrd="0" parTransId="{396E090C-D92B-492E-934B-45C9CB16B196}" sibTransId="{8C23E12A-B542-4DB0-AD2E-13DE0DA2F8DF}"/>
    <dgm:cxn modelId="{F3B6D854-9C2C-4972-A80A-2C762FCBDBAC}" type="presOf" srcId="{415F8E48-2064-43A4-A7DC-061003AA1735}" destId="{8B4D9011-73F3-4DFE-A85E-9C7A6D4151E7}" srcOrd="0" destOrd="0" presId="urn:microsoft.com/office/officeart/2005/8/layout/default"/>
    <dgm:cxn modelId="{AED23175-84E4-4B82-A353-D201DF63D374}" type="presOf" srcId="{811FE58D-B63D-4AFC-AB4C-8B334BF6FD72}" destId="{C7591B70-D0DB-4B1C-B854-18BA4FB0D825}" srcOrd="0" destOrd="0" presId="urn:microsoft.com/office/officeart/2005/8/layout/default"/>
    <dgm:cxn modelId="{93C4DF7F-0F2C-4279-A386-E7F6645F480A}" type="presOf" srcId="{CC991714-4053-4997-B2D2-5DE6A6DAA798}" destId="{7344E34F-AB89-4F26-B425-14D0397C43EB}" srcOrd="0" destOrd="0" presId="urn:microsoft.com/office/officeart/2005/8/layout/default"/>
    <dgm:cxn modelId="{10BA4081-E294-4576-80FC-4639CFD90852}" type="presOf" srcId="{613813D3-A643-405F-86A1-3DA695E7F50B}" destId="{1D7FAF67-E3F0-41E6-A90C-F2734CAF30A7}" srcOrd="0" destOrd="0" presId="urn:microsoft.com/office/officeart/2005/8/layout/default"/>
    <dgm:cxn modelId="{08E64294-341E-45E0-9F28-52D7FF3F26F2}" type="presOf" srcId="{299F375C-7C93-4116-9859-F4A5DF139CA0}" destId="{3532385B-5DE2-430C-AAE5-B1D4C46AC151}" srcOrd="0" destOrd="0" presId="urn:microsoft.com/office/officeart/2005/8/layout/default"/>
    <dgm:cxn modelId="{F017BE9D-CA09-4886-BA78-83DED9F61204}" srcId="{D8C42355-1430-488F-9B31-297887DA885B}" destId="{CC991714-4053-4997-B2D2-5DE6A6DAA798}" srcOrd="3" destOrd="0" parTransId="{B7718E2C-5F0D-4948-A593-16FCD3BC9B79}" sibTransId="{1F700E0B-ABCD-47AD-AABE-CB5C2D6399D3}"/>
    <dgm:cxn modelId="{D7723C9E-98E4-40F1-B4DF-3D6F8D527913}" srcId="{D8C42355-1430-488F-9B31-297887DA885B}" destId="{33C0CDB5-F8A0-4D15-9D3B-B8565F462A5C}" srcOrd="8" destOrd="0" parTransId="{53509212-2AF9-4CAC-890E-3CF86C036AAE}" sibTransId="{7265D7EF-2A76-4D26-A345-D13C361E73E5}"/>
    <dgm:cxn modelId="{7126F29E-1EFE-4E72-9CC8-B564862D3179}" srcId="{D8C42355-1430-488F-9B31-297887DA885B}" destId="{A541E29F-05C2-464D-94BD-E63C10DFC7F9}" srcOrd="9" destOrd="0" parTransId="{471305ED-C672-4C52-AFB9-E42BCB1EAEEC}" sibTransId="{BF2B4BF7-1B24-459B-91F6-92A274C9C043}"/>
    <dgm:cxn modelId="{039898A8-4262-4568-8A76-3BF3FB354879}" type="presOf" srcId="{3ABC140B-5F19-460A-AE45-ED8FEB81338E}" destId="{0202BCBE-24E1-4145-B446-7D5F5D68994B}" srcOrd="0" destOrd="0" presId="urn:microsoft.com/office/officeart/2005/8/layout/default"/>
    <dgm:cxn modelId="{32A0F2AF-5F34-434B-9FA4-670A4CA5316B}" type="presOf" srcId="{A541E29F-05C2-464D-94BD-E63C10DFC7F9}" destId="{CD4350C3-A657-4148-9882-4765249F2E74}" srcOrd="0" destOrd="0" presId="urn:microsoft.com/office/officeart/2005/8/layout/default"/>
    <dgm:cxn modelId="{017E7AD2-92CD-4702-856B-231152163490}" srcId="{D8C42355-1430-488F-9B31-297887DA885B}" destId="{415F8E48-2064-43A4-A7DC-061003AA1735}" srcOrd="5" destOrd="0" parTransId="{39BDE6B3-7EF1-4E00-95F6-8C37B5EB5E02}" sibTransId="{66D7015B-F055-4FDD-AC4F-1877F14CDEA6}"/>
    <dgm:cxn modelId="{E6F996E3-2177-479F-A96D-0249F0EF8A41}" srcId="{D8C42355-1430-488F-9B31-297887DA885B}" destId="{3ABC140B-5F19-460A-AE45-ED8FEB81338E}" srcOrd="0" destOrd="0" parTransId="{25818647-4A22-4619-A4E2-6A64EFAFFBD6}" sibTransId="{495CBBA2-E9C3-4FBD-86A6-C2AA7B1B11D4}"/>
    <dgm:cxn modelId="{A817B3FA-F808-4166-B721-FFB14E0D6CFB}" srcId="{D8C42355-1430-488F-9B31-297887DA885B}" destId="{09669A09-45DE-4BBD-8801-34B78A9435BB}" srcOrd="4" destOrd="0" parTransId="{D1BEE916-054A-4E22-8CAE-E7739A582A72}" sibTransId="{898E99D1-7F3C-45C1-95BB-F54CBDA0E9CD}"/>
    <dgm:cxn modelId="{F34B5BFD-B90E-45F0-8F51-4760CAA66049}" type="presOf" srcId="{B9DA990A-6488-46F2-ADA3-316BE0680C13}" destId="{2D043B80-6030-468B-9290-D589B24BED2D}" srcOrd="0" destOrd="0" presId="urn:microsoft.com/office/officeart/2005/8/layout/default"/>
    <dgm:cxn modelId="{C04462C9-42DA-4EF7-90AB-417BE519B187}" type="presParOf" srcId="{AB8B1B41-BDC5-4D26-8DC1-B06185846F4F}" destId="{0202BCBE-24E1-4145-B446-7D5F5D68994B}" srcOrd="0" destOrd="0" presId="urn:microsoft.com/office/officeart/2005/8/layout/default"/>
    <dgm:cxn modelId="{F830069F-E142-445F-A079-2C42723E4330}" type="presParOf" srcId="{AB8B1B41-BDC5-4D26-8DC1-B06185846F4F}" destId="{71AF1C9D-7AF4-4607-9EE0-19A57C81C329}" srcOrd="1" destOrd="0" presId="urn:microsoft.com/office/officeart/2005/8/layout/default"/>
    <dgm:cxn modelId="{54186929-B3B4-427E-8EC8-430C703F7D3E}" type="presParOf" srcId="{AB8B1B41-BDC5-4D26-8DC1-B06185846F4F}" destId="{14FAC61C-EF48-4EE6-B990-6213F189C182}" srcOrd="2" destOrd="0" presId="urn:microsoft.com/office/officeart/2005/8/layout/default"/>
    <dgm:cxn modelId="{F21014F6-78BB-40F0-8283-244A923D785A}" type="presParOf" srcId="{AB8B1B41-BDC5-4D26-8DC1-B06185846F4F}" destId="{EB127AD7-D540-4B3B-86DB-C8F54FC69FF7}" srcOrd="3" destOrd="0" presId="urn:microsoft.com/office/officeart/2005/8/layout/default"/>
    <dgm:cxn modelId="{4D5BD0F4-E4F2-49CE-AA9E-09145ADD149C}" type="presParOf" srcId="{AB8B1B41-BDC5-4D26-8DC1-B06185846F4F}" destId="{3532385B-5DE2-430C-AAE5-B1D4C46AC151}" srcOrd="4" destOrd="0" presId="urn:microsoft.com/office/officeart/2005/8/layout/default"/>
    <dgm:cxn modelId="{DF8454E9-345E-4421-88E1-2300CD8A1461}" type="presParOf" srcId="{AB8B1B41-BDC5-4D26-8DC1-B06185846F4F}" destId="{66C94EEF-6577-47D2-BE47-7B7AC47A3406}" srcOrd="5" destOrd="0" presId="urn:microsoft.com/office/officeart/2005/8/layout/default"/>
    <dgm:cxn modelId="{7C518750-290F-4CFF-8BA2-1B3480BFE429}" type="presParOf" srcId="{AB8B1B41-BDC5-4D26-8DC1-B06185846F4F}" destId="{7344E34F-AB89-4F26-B425-14D0397C43EB}" srcOrd="6" destOrd="0" presId="urn:microsoft.com/office/officeart/2005/8/layout/default"/>
    <dgm:cxn modelId="{BBEC3BD0-C424-47D6-8CDA-453DDDD0E0A3}" type="presParOf" srcId="{AB8B1B41-BDC5-4D26-8DC1-B06185846F4F}" destId="{8F69BD7E-FA7A-4386-A328-ADA6B8AD1337}" srcOrd="7" destOrd="0" presId="urn:microsoft.com/office/officeart/2005/8/layout/default"/>
    <dgm:cxn modelId="{7D623050-4A57-4ACC-83BD-57462B5D2FF9}" type="presParOf" srcId="{AB8B1B41-BDC5-4D26-8DC1-B06185846F4F}" destId="{92DC4E6A-97CD-4953-BBCF-7F88584B7AB0}" srcOrd="8" destOrd="0" presId="urn:microsoft.com/office/officeart/2005/8/layout/default"/>
    <dgm:cxn modelId="{08D5A461-3143-4960-B13E-BB6C1FE96138}" type="presParOf" srcId="{AB8B1B41-BDC5-4D26-8DC1-B06185846F4F}" destId="{FB8991AB-6241-4EBE-A4FA-7D9B60EEED14}" srcOrd="9" destOrd="0" presId="urn:microsoft.com/office/officeart/2005/8/layout/default"/>
    <dgm:cxn modelId="{86E19763-83AC-4842-BD92-F30A1675A848}" type="presParOf" srcId="{AB8B1B41-BDC5-4D26-8DC1-B06185846F4F}" destId="{8B4D9011-73F3-4DFE-A85E-9C7A6D4151E7}" srcOrd="10" destOrd="0" presId="urn:microsoft.com/office/officeart/2005/8/layout/default"/>
    <dgm:cxn modelId="{5B6F2F0A-0EF9-4771-951C-713E4186892D}" type="presParOf" srcId="{AB8B1B41-BDC5-4D26-8DC1-B06185846F4F}" destId="{50042C1D-B1CC-4451-A6F8-E868D3776E66}" srcOrd="11" destOrd="0" presId="urn:microsoft.com/office/officeart/2005/8/layout/default"/>
    <dgm:cxn modelId="{06718975-C27B-4084-8828-CB5C5F99210B}" type="presParOf" srcId="{AB8B1B41-BDC5-4D26-8DC1-B06185846F4F}" destId="{2D043B80-6030-468B-9290-D589B24BED2D}" srcOrd="12" destOrd="0" presId="urn:microsoft.com/office/officeart/2005/8/layout/default"/>
    <dgm:cxn modelId="{CF104E97-4F61-4FDC-8A29-60CA887D2DB1}" type="presParOf" srcId="{AB8B1B41-BDC5-4D26-8DC1-B06185846F4F}" destId="{34ECB83B-0AF0-4C28-81AA-22C360BF657F}" srcOrd="13" destOrd="0" presId="urn:microsoft.com/office/officeart/2005/8/layout/default"/>
    <dgm:cxn modelId="{80A1144A-62FF-49DC-93AC-3183CAF4A004}" type="presParOf" srcId="{AB8B1B41-BDC5-4D26-8DC1-B06185846F4F}" destId="{C7591B70-D0DB-4B1C-B854-18BA4FB0D825}" srcOrd="14" destOrd="0" presId="urn:microsoft.com/office/officeart/2005/8/layout/default"/>
    <dgm:cxn modelId="{DD0B94F5-5572-46F2-A3A7-4969566E931B}" type="presParOf" srcId="{AB8B1B41-BDC5-4D26-8DC1-B06185846F4F}" destId="{4E3EBD04-40CC-4909-A551-F556A1D17EEE}" srcOrd="15" destOrd="0" presId="urn:microsoft.com/office/officeart/2005/8/layout/default"/>
    <dgm:cxn modelId="{0DD3304E-EE84-4EB8-A974-D9CDCD880B3C}" type="presParOf" srcId="{AB8B1B41-BDC5-4D26-8DC1-B06185846F4F}" destId="{A665A7BC-6FB0-411B-A412-ACD16AFCC97E}" srcOrd="16" destOrd="0" presId="urn:microsoft.com/office/officeart/2005/8/layout/default"/>
    <dgm:cxn modelId="{CD1C8DB5-1C6C-4156-8C49-B5DCB53435CA}" type="presParOf" srcId="{AB8B1B41-BDC5-4D26-8DC1-B06185846F4F}" destId="{DB23F0A5-D913-4816-B731-D4FFB0806EF2}" srcOrd="17" destOrd="0" presId="urn:microsoft.com/office/officeart/2005/8/layout/default"/>
    <dgm:cxn modelId="{B8822FEE-5D23-4D6A-970A-86DC694E1BB0}" type="presParOf" srcId="{AB8B1B41-BDC5-4D26-8DC1-B06185846F4F}" destId="{CD4350C3-A657-4148-9882-4765249F2E74}" srcOrd="18" destOrd="0" presId="urn:microsoft.com/office/officeart/2005/8/layout/default"/>
    <dgm:cxn modelId="{2E765073-064D-4EC5-8C2D-B1B23E25FCA4}" type="presParOf" srcId="{AB8B1B41-BDC5-4D26-8DC1-B06185846F4F}" destId="{CDC3D5EF-E1CD-431B-8F20-0D4397B8BEBD}" srcOrd="19" destOrd="0" presId="urn:microsoft.com/office/officeart/2005/8/layout/default"/>
    <dgm:cxn modelId="{39E089BF-6B69-4228-BBFA-E8585C1B3EC9}" type="presParOf" srcId="{AB8B1B41-BDC5-4D26-8DC1-B06185846F4F}" destId="{1D7FAF67-E3F0-41E6-A90C-F2734CAF30A7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EF9ED8-C1F2-418A-9270-C1094492CB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563BD34-ACC3-4937-A099-84DCE7FE3C66}">
      <dgm:prSet/>
      <dgm:spPr/>
      <dgm:t>
        <a:bodyPr/>
        <a:lstStyle/>
        <a:p>
          <a:r>
            <a:rPr lang="en-US" b="1"/>
            <a:t>Fast and Efficient on large dataset.</a:t>
          </a:r>
          <a:endParaRPr lang="en-US"/>
        </a:p>
      </dgm:t>
    </dgm:pt>
    <dgm:pt modelId="{E411BCF8-2746-4338-AEA7-A32596CB4375}" type="parTrans" cxnId="{96012494-FB90-4948-AF22-4F8365D07BDD}">
      <dgm:prSet/>
      <dgm:spPr/>
      <dgm:t>
        <a:bodyPr/>
        <a:lstStyle/>
        <a:p>
          <a:endParaRPr lang="en-US"/>
        </a:p>
      </dgm:t>
    </dgm:pt>
    <dgm:pt modelId="{BACB95C1-208E-4489-862D-895F6880CC85}" type="sibTrans" cxnId="{96012494-FB90-4948-AF22-4F8365D07BDD}">
      <dgm:prSet/>
      <dgm:spPr/>
      <dgm:t>
        <a:bodyPr/>
        <a:lstStyle/>
        <a:p>
          <a:endParaRPr lang="en-US"/>
        </a:p>
      </dgm:t>
    </dgm:pt>
    <dgm:pt modelId="{A4639ED6-808F-4AFD-B1C1-E559511E6779}">
      <dgm:prSet/>
      <dgm:spPr/>
      <dgm:t>
        <a:bodyPr/>
        <a:lstStyle/>
        <a:p>
          <a:r>
            <a:rPr lang="en-US" b="1"/>
            <a:t>These models can handle binary, continuous and categorical data.</a:t>
          </a:r>
          <a:endParaRPr lang="en-US"/>
        </a:p>
      </dgm:t>
    </dgm:pt>
    <dgm:pt modelId="{994833A9-AA3F-4A1C-AD9E-1218DAE1F110}" type="parTrans" cxnId="{63D2EBFA-2034-4B94-AF95-0D7F9997FC8C}">
      <dgm:prSet/>
      <dgm:spPr/>
      <dgm:t>
        <a:bodyPr/>
        <a:lstStyle/>
        <a:p>
          <a:endParaRPr lang="en-US"/>
        </a:p>
      </dgm:t>
    </dgm:pt>
    <dgm:pt modelId="{84AA9CAF-DD42-44CF-A494-35F969548A23}" type="sibTrans" cxnId="{63D2EBFA-2034-4B94-AF95-0D7F9997FC8C}">
      <dgm:prSet/>
      <dgm:spPr/>
      <dgm:t>
        <a:bodyPr/>
        <a:lstStyle/>
        <a:p>
          <a:endParaRPr lang="en-US"/>
        </a:p>
      </dgm:t>
    </dgm:pt>
    <dgm:pt modelId="{52B41C3F-EAEB-4E48-AF21-F3E764D22D84}">
      <dgm:prSet/>
      <dgm:spPr/>
      <dgm:t>
        <a:bodyPr/>
        <a:lstStyle/>
        <a:p>
          <a:r>
            <a:rPr lang="en-IN" b="1"/>
            <a:t>Often provides predictive accuracy which can not be trumped.</a:t>
          </a:r>
          <a:endParaRPr lang="en-US"/>
        </a:p>
      </dgm:t>
    </dgm:pt>
    <dgm:pt modelId="{9D31A5E4-CCEC-487F-B18D-CA4577E9F991}" type="parTrans" cxnId="{257EAB7E-47F9-4EF7-9298-F338A8003608}">
      <dgm:prSet/>
      <dgm:spPr/>
      <dgm:t>
        <a:bodyPr/>
        <a:lstStyle/>
        <a:p>
          <a:endParaRPr lang="en-US"/>
        </a:p>
      </dgm:t>
    </dgm:pt>
    <dgm:pt modelId="{4E99AC9C-D9C5-46F3-B7FF-87DECD30F654}" type="sibTrans" cxnId="{257EAB7E-47F9-4EF7-9298-F338A8003608}">
      <dgm:prSet/>
      <dgm:spPr/>
      <dgm:t>
        <a:bodyPr/>
        <a:lstStyle/>
        <a:p>
          <a:endParaRPr lang="en-US"/>
        </a:p>
      </dgm:t>
    </dgm:pt>
    <dgm:pt modelId="{75FAA948-8F13-4C98-80ED-587C7A8037C6}">
      <dgm:prSet/>
      <dgm:spPr/>
      <dgm:t>
        <a:bodyPr/>
        <a:lstStyle/>
        <a:p>
          <a:r>
            <a:rPr lang="en-IN" b="1"/>
            <a:t>These Models are very Flexible and requires less data pre-processing- which helps the machine to implement these models faster with less complexity.</a:t>
          </a:r>
          <a:endParaRPr lang="en-US"/>
        </a:p>
      </dgm:t>
    </dgm:pt>
    <dgm:pt modelId="{3688C374-E80B-4EE6-B012-0EEF0FF0B52E}" type="parTrans" cxnId="{65B2D87D-EBA3-4613-8474-0F392EA4C793}">
      <dgm:prSet/>
      <dgm:spPr/>
      <dgm:t>
        <a:bodyPr/>
        <a:lstStyle/>
        <a:p>
          <a:endParaRPr lang="en-US"/>
        </a:p>
      </dgm:t>
    </dgm:pt>
    <dgm:pt modelId="{1A0DB3C5-AC07-4AA2-9682-21F27C4213B5}" type="sibTrans" cxnId="{65B2D87D-EBA3-4613-8474-0F392EA4C793}">
      <dgm:prSet/>
      <dgm:spPr/>
      <dgm:t>
        <a:bodyPr/>
        <a:lstStyle/>
        <a:p>
          <a:endParaRPr lang="en-US"/>
        </a:p>
      </dgm:t>
    </dgm:pt>
    <dgm:pt modelId="{2EE66DE8-CDBE-4B56-A6A9-D2C71F4F2474}">
      <dgm:prSet/>
      <dgm:spPr/>
      <dgm:t>
        <a:bodyPr/>
        <a:lstStyle/>
        <a:p>
          <a:r>
            <a:rPr lang="en-IN" b="1"/>
            <a:t>Missing data is one of the issues while training a model. These models handles the missing data on its own and does not require us to handle it explicitly. </a:t>
          </a:r>
          <a:endParaRPr lang="en-US"/>
        </a:p>
      </dgm:t>
    </dgm:pt>
    <dgm:pt modelId="{61E07E5A-C450-40F7-A8DF-834F60D226F8}" type="parTrans" cxnId="{75839B9F-55B0-4F57-BB77-F36D8F212915}">
      <dgm:prSet/>
      <dgm:spPr/>
      <dgm:t>
        <a:bodyPr/>
        <a:lstStyle/>
        <a:p>
          <a:endParaRPr lang="en-US"/>
        </a:p>
      </dgm:t>
    </dgm:pt>
    <dgm:pt modelId="{2D969C5B-1DFE-42CD-B4F0-C1AAAA94BEEF}" type="sibTrans" cxnId="{75839B9F-55B0-4F57-BB77-F36D8F212915}">
      <dgm:prSet/>
      <dgm:spPr/>
      <dgm:t>
        <a:bodyPr/>
        <a:lstStyle/>
        <a:p>
          <a:endParaRPr lang="en-US"/>
        </a:p>
      </dgm:t>
    </dgm:pt>
    <dgm:pt modelId="{5264B3C5-77CE-4352-B3D2-7D2C5ADFFF56}" type="pres">
      <dgm:prSet presAssocID="{BDEF9ED8-C1F2-418A-9270-C1094492CB09}" presName="linear" presStyleCnt="0">
        <dgm:presLayoutVars>
          <dgm:animLvl val="lvl"/>
          <dgm:resizeHandles val="exact"/>
        </dgm:presLayoutVars>
      </dgm:prSet>
      <dgm:spPr/>
    </dgm:pt>
    <dgm:pt modelId="{36B88706-BA86-4910-91DF-B4D44D365708}" type="pres">
      <dgm:prSet presAssocID="{7563BD34-ACC3-4937-A099-84DCE7FE3C6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57B52B1-21C6-4C0C-B488-5D4B9638E1A5}" type="pres">
      <dgm:prSet presAssocID="{BACB95C1-208E-4489-862D-895F6880CC85}" presName="spacer" presStyleCnt="0"/>
      <dgm:spPr/>
    </dgm:pt>
    <dgm:pt modelId="{149062F7-086C-42CF-991D-E4E50DF68F0D}" type="pres">
      <dgm:prSet presAssocID="{A4639ED6-808F-4AFD-B1C1-E559511E677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AAAAFD5-AB3A-4F98-8E8D-FB4E54C5BF50}" type="pres">
      <dgm:prSet presAssocID="{84AA9CAF-DD42-44CF-A494-35F969548A23}" presName="spacer" presStyleCnt="0"/>
      <dgm:spPr/>
    </dgm:pt>
    <dgm:pt modelId="{C99428E1-AE69-4A76-8B3D-0EA105482380}" type="pres">
      <dgm:prSet presAssocID="{52B41C3F-EAEB-4E48-AF21-F3E764D22D8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B2CAD46-E768-4715-8839-157686B91C2A}" type="pres">
      <dgm:prSet presAssocID="{4E99AC9C-D9C5-46F3-B7FF-87DECD30F654}" presName="spacer" presStyleCnt="0"/>
      <dgm:spPr/>
    </dgm:pt>
    <dgm:pt modelId="{59AE06D1-FBB1-4D83-96EA-9824388D2BBF}" type="pres">
      <dgm:prSet presAssocID="{75FAA948-8F13-4C98-80ED-587C7A8037C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CADF231-B6CC-463C-B5BB-7D81B8AAFAF8}" type="pres">
      <dgm:prSet presAssocID="{1A0DB3C5-AC07-4AA2-9682-21F27C4213B5}" presName="spacer" presStyleCnt="0"/>
      <dgm:spPr/>
    </dgm:pt>
    <dgm:pt modelId="{B1FD8BAE-462D-4DA6-AC6A-E23D66AC5459}" type="pres">
      <dgm:prSet presAssocID="{2EE66DE8-CDBE-4B56-A6A9-D2C71F4F247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9994A25-4152-43B7-B08C-61FD9181A842}" type="presOf" srcId="{2EE66DE8-CDBE-4B56-A6A9-D2C71F4F2474}" destId="{B1FD8BAE-462D-4DA6-AC6A-E23D66AC5459}" srcOrd="0" destOrd="0" presId="urn:microsoft.com/office/officeart/2005/8/layout/vList2"/>
    <dgm:cxn modelId="{353FFB5C-65B3-4B9C-B6F1-DF3A75AD56BC}" type="presOf" srcId="{A4639ED6-808F-4AFD-B1C1-E559511E6779}" destId="{149062F7-086C-42CF-991D-E4E50DF68F0D}" srcOrd="0" destOrd="0" presId="urn:microsoft.com/office/officeart/2005/8/layout/vList2"/>
    <dgm:cxn modelId="{0726737B-76E3-4AE4-B08E-E20811844B8B}" type="presOf" srcId="{7563BD34-ACC3-4937-A099-84DCE7FE3C66}" destId="{36B88706-BA86-4910-91DF-B4D44D365708}" srcOrd="0" destOrd="0" presId="urn:microsoft.com/office/officeart/2005/8/layout/vList2"/>
    <dgm:cxn modelId="{65B2D87D-EBA3-4613-8474-0F392EA4C793}" srcId="{BDEF9ED8-C1F2-418A-9270-C1094492CB09}" destId="{75FAA948-8F13-4C98-80ED-587C7A8037C6}" srcOrd="3" destOrd="0" parTransId="{3688C374-E80B-4EE6-B012-0EEF0FF0B52E}" sibTransId="{1A0DB3C5-AC07-4AA2-9682-21F27C4213B5}"/>
    <dgm:cxn modelId="{257EAB7E-47F9-4EF7-9298-F338A8003608}" srcId="{BDEF9ED8-C1F2-418A-9270-C1094492CB09}" destId="{52B41C3F-EAEB-4E48-AF21-F3E764D22D84}" srcOrd="2" destOrd="0" parTransId="{9D31A5E4-CCEC-487F-B18D-CA4577E9F991}" sibTransId="{4E99AC9C-D9C5-46F3-B7FF-87DECD30F654}"/>
    <dgm:cxn modelId="{96012494-FB90-4948-AF22-4F8365D07BDD}" srcId="{BDEF9ED8-C1F2-418A-9270-C1094492CB09}" destId="{7563BD34-ACC3-4937-A099-84DCE7FE3C66}" srcOrd="0" destOrd="0" parTransId="{E411BCF8-2746-4338-AEA7-A32596CB4375}" sibTransId="{BACB95C1-208E-4489-862D-895F6880CC85}"/>
    <dgm:cxn modelId="{14A23C96-9846-40BF-8BA5-51F782EC7E52}" type="presOf" srcId="{75FAA948-8F13-4C98-80ED-587C7A8037C6}" destId="{59AE06D1-FBB1-4D83-96EA-9824388D2BBF}" srcOrd="0" destOrd="0" presId="urn:microsoft.com/office/officeart/2005/8/layout/vList2"/>
    <dgm:cxn modelId="{266F939B-6BE8-4409-AD44-14E65F973F69}" type="presOf" srcId="{BDEF9ED8-C1F2-418A-9270-C1094492CB09}" destId="{5264B3C5-77CE-4352-B3D2-7D2C5ADFFF56}" srcOrd="0" destOrd="0" presId="urn:microsoft.com/office/officeart/2005/8/layout/vList2"/>
    <dgm:cxn modelId="{75839B9F-55B0-4F57-BB77-F36D8F212915}" srcId="{BDEF9ED8-C1F2-418A-9270-C1094492CB09}" destId="{2EE66DE8-CDBE-4B56-A6A9-D2C71F4F2474}" srcOrd="4" destOrd="0" parTransId="{61E07E5A-C450-40F7-A8DF-834F60D226F8}" sibTransId="{2D969C5B-1DFE-42CD-B4F0-C1AAAA94BEEF}"/>
    <dgm:cxn modelId="{03D6A3CB-E3B9-4DE9-AB8D-396DC0A537CB}" type="presOf" srcId="{52B41C3F-EAEB-4E48-AF21-F3E764D22D84}" destId="{C99428E1-AE69-4A76-8B3D-0EA105482380}" srcOrd="0" destOrd="0" presId="urn:microsoft.com/office/officeart/2005/8/layout/vList2"/>
    <dgm:cxn modelId="{63D2EBFA-2034-4B94-AF95-0D7F9997FC8C}" srcId="{BDEF9ED8-C1F2-418A-9270-C1094492CB09}" destId="{A4639ED6-808F-4AFD-B1C1-E559511E6779}" srcOrd="1" destOrd="0" parTransId="{994833A9-AA3F-4A1C-AD9E-1218DAE1F110}" sibTransId="{84AA9CAF-DD42-44CF-A494-35F969548A23}"/>
    <dgm:cxn modelId="{E56D2328-17B9-492E-86F5-EFD19385C83F}" type="presParOf" srcId="{5264B3C5-77CE-4352-B3D2-7D2C5ADFFF56}" destId="{36B88706-BA86-4910-91DF-B4D44D365708}" srcOrd="0" destOrd="0" presId="urn:microsoft.com/office/officeart/2005/8/layout/vList2"/>
    <dgm:cxn modelId="{EDD3D0E5-BFBA-4864-902D-7060667CE303}" type="presParOf" srcId="{5264B3C5-77CE-4352-B3D2-7D2C5ADFFF56}" destId="{757B52B1-21C6-4C0C-B488-5D4B9638E1A5}" srcOrd="1" destOrd="0" presId="urn:microsoft.com/office/officeart/2005/8/layout/vList2"/>
    <dgm:cxn modelId="{D82A322C-6E71-4B72-B7ED-AB00007B665C}" type="presParOf" srcId="{5264B3C5-77CE-4352-B3D2-7D2C5ADFFF56}" destId="{149062F7-086C-42CF-991D-E4E50DF68F0D}" srcOrd="2" destOrd="0" presId="urn:microsoft.com/office/officeart/2005/8/layout/vList2"/>
    <dgm:cxn modelId="{A99EA162-EABA-4B07-AC3A-1A5356A0B2BD}" type="presParOf" srcId="{5264B3C5-77CE-4352-B3D2-7D2C5ADFFF56}" destId="{8AAAAFD5-AB3A-4F98-8E8D-FB4E54C5BF50}" srcOrd="3" destOrd="0" presId="urn:microsoft.com/office/officeart/2005/8/layout/vList2"/>
    <dgm:cxn modelId="{8B9CA976-91E9-4424-94B0-8D8D24858644}" type="presParOf" srcId="{5264B3C5-77CE-4352-B3D2-7D2C5ADFFF56}" destId="{C99428E1-AE69-4A76-8B3D-0EA105482380}" srcOrd="4" destOrd="0" presId="urn:microsoft.com/office/officeart/2005/8/layout/vList2"/>
    <dgm:cxn modelId="{6BBC3778-B949-4039-95DD-122A8B745FBA}" type="presParOf" srcId="{5264B3C5-77CE-4352-B3D2-7D2C5ADFFF56}" destId="{BB2CAD46-E768-4715-8839-157686B91C2A}" srcOrd="5" destOrd="0" presId="urn:microsoft.com/office/officeart/2005/8/layout/vList2"/>
    <dgm:cxn modelId="{FFAA7F3D-3044-4616-83DC-D57CE5919048}" type="presParOf" srcId="{5264B3C5-77CE-4352-B3D2-7D2C5ADFFF56}" destId="{59AE06D1-FBB1-4D83-96EA-9824388D2BBF}" srcOrd="6" destOrd="0" presId="urn:microsoft.com/office/officeart/2005/8/layout/vList2"/>
    <dgm:cxn modelId="{82C823C8-7DD2-4C4E-B27E-055C77D360D6}" type="presParOf" srcId="{5264B3C5-77CE-4352-B3D2-7D2C5ADFFF56}" destId="{8CADF231-B6CC-463C-B5BB-7D81B8AAFAF8}" srcOrd="7" destOrd="0" presId="urn:microsoft.com/office/officeart/2005/8/layout/vList2"/>
    <dgm:cxn modelId="{E206DD3C-619F-4DBA-B1BD-CB581C9430D7}" type="presParOf" srcId="{5264B3C5-77CE-4352-B3D2-7D2C5ADFFF56}" destId="{B1FD8BAE-462D-4DA6-AC6A-E23D66AC545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7E173-489E-4A6E-9AC8-131313FF4630}">
      <dsp:nvSpPr>
        <dsp:cNvPr id="0" name=""/>
        <dsp:cNvSpPr/>
      </dsp:nvSpPr>
      <dsp:spPr>
        <a:xfrm>
          <a:off x="294888" y="9525"/>
          <a:ext cx="2453639" cy="14721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Customer is taking policy from the same company since how many years </a:t>
          </a:r>
        </a:p>
      </dsp:txBody>
      <dsp:txXfrm>
        <a:off x="294888" y="9525"/>
        <a:ext cx="2453639" cy="1472184"/>
      </dsp:txXfrm>
    </dsp:sp>
    <dsp:sp modelId="{3E0FF1F1-DB65-4B4C-9EBE-545696F8E132}">
      <dsp:nvSpPr>
        <dsp:cNvPr id="0" name=""/>
        <dsp:cNvSpPr/>
      </dsp:nvSpPr>
      <dsp:spPr>
        <a:xfrm>
          <a:off x="3031998" y="0"/>
          <a:ext cx="2453639" cy="1472184"/>
        </a:xfrm>
        <a:prstGeom prst="rect">
          <a:avLst/>
        </a:prstGeom>
        <a:solidFill>
          <a:schemeClr val="accent2">
            <a:hueOff val="-132306"/>
            <a:satOff val="-7630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Number of times customers has done the regular health check up in last one year</a:t>
          </a:r>
        </a:p>
      </dsp:txBody>
      <dsp:txXfrm>
        <a:off x="3031998" y="0"/>
        <a:ext cx="2453639" cy="1472184"/>
      </dsp:txXfrm>
    </dsp:sp>
    <dsp:sp modelId="{403AD0F0-98E5-4EAD-BE7C-8FA26D46855B}">
      <dsp:nvSpPr>
        <dsp:cNvPr id="0" name=""/>
        <dsp:cNvSpPr/>
      </dsp:nvSpPr>
      <dsp:spPr>
        <a:xfrm>
          <a:off x="5731002" y="0"/>
          <a:ext cx="2453639" cy="1472184"/>
        </a:xfrm>
        <a:prstGeom prst="rect">
          <a:avLst/>
        </a:prstGeom>
        <a:solidFill>
          <a:schemeClr val="accent2">
            <a:hueOff val="-264611"/>
            <a:satOff val="-15260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Customer is involved with adventure sports like climbing, diving etc</a:t>
          </a:r>
        </a:p>
      </dsp:txBody>
      <dsp:txXfrm>
        <a:off x="5731002" y="0"/>
        <a:ext cx="2453639" cy="1472184"/>
      </dsp:txXfrm>
    </dsp:sp>
    <dsp:sp modelId="{75269BAC-8717-4F8C-85D6-BD6A49F7A3E6}">
      <dsp:nvSpPr>
        <dsp:cNvPr id="0" name=""/>
        <dsp:cNvSpPr/>
      </dsp:nvSpPr>
      <dsp:spPr>
        <a:xfrm>
          <a:off x="8430005" y="0"/>
          <a:ext cx="2453639" cy="1472184"/>
        </a:xfrm>
        <a:prstGeom prst="rect">
          <a:avLst/>
        </a:prstGeom>
        <a:solidFill>
          <a:schemeClr val="accent2">
            <a:hueOff val="-396917"/>
            <a:satOff val="-22889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Occupation of the customer</a:t>
          </a:r>
        </a:p>
      </dsp:txBody>
      <dsp:txXfrm>
        <a:off x="8430005" y="0"/>
        <a:ext cx="2453639" cy="1472184"/>
      </dsp:txXfrm>
    </dsp:sp>
    <dsp:sp modelId="{283038EA-0B57-4E55-BBCF-2590089CCC2E}">
      <dsp:nvSpPr>
        <dsp:cNvPr id="0" name=""/>
        <dsp:cNvSpPr/>
      </dsp:nvSpPr>
      <dsp:spPr>
        <a:xfrm>
          <a:off x="332994" y="1717548"/>
          <a:ext cx="2453639" cy="1472184"/>
        </a:xfrm>
        <a:prstGeom prst="rect">
          <a:avLst/>
        </a:prstGeom>
        <a:solidFill>
          <a:schemeClr val="accent2">
            <a:hueOff val="-529223"/>
            <a:satOff val="-30519"/>
            <a:lumOff val="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Number of times customer has visited doctor in last one year</a:t>
          </a:r>
        </a:p>
      </dsp:txBody>
      <dsp:txXfrm>
        <a:off x="332994" y="1717548"/>
        <a:ext cx="2453639" cy="1472184"/>
      </dsp:txXfrm>
    </dsp:sp>
    <dsp:sp modelId="{DD143BE3-6996-4EFB-9966-90E9CD4974ED}">
      <dsp:nvSpPr>
        <dsp:cNvPr id="0" name=""/>
        <dsp:cNvSpPr/>
      </dsp:nvSpPr>
      <dsp:spPr>
        <a:xfrm>
          <a:off x="3031998" y="1717548"/>
          <a:ext cx="2453639" cy="1472184"/>
        </a:xfrm>
        <a:prstGeom prst="rect">
          <a:avLst/>
        </a:prstGeom>
        <a:solidFill>
          <a:schemeClr val="accent2">
            <a:hueOff val="-661529"/>
            <a:satOff val="-38149"/>
            <a:lumOff val="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Cholesterol level of the customers while applying for insurance</a:t>
          </a:r>
        </a:p>
      </dsp:txBody>
      <dsp:txXfrm>
        <a:off x="3031998" y="1717548"/>
        <a:ext cx="2453639" cy="1472184"/>
      </dsp:txXfrm>
    </dsp:sp>
    <dsp:sp modelId="{3EF73181-980D-4193-959A-80DF7B3554AB}">
      <dsp:nvSpPr>
        <dsp:cNvPr id="0" name=""/>
        <dsp:cNvSpPr/>
      </dsp:nvSpPr>
      <dsp:spPr>
        <a:xfrm>
          <a:off x="5731002" y="1717548"/>
          <a:ext cx="2453639" cy="1472184"/>
        </a:xfrm>
        <a:prstGeom prst="rect">
          <a:avLst/>
        </a:prstGeom>
        <a:solidFill>
          <a:schemeClr val="accent2">
            <a:hueOff val="-793834"/>
            <a:satOff val="-45779"/>
            <a:lumOff val="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Average daily steps walked by customers</a:t>
          </a:r>
        </a:p>
      </dsp:txBody>
      <dsp:txXfrm>
        <a:off x="5731002" y="1717548"/>
        <a:ext cx="2453639" cy="1472184"/>
      </dsp:txXfrm>
    </dsp:sp>
    <dsp:sp modelId="{DC0EB736-A0C1-4FAD-85D4-4C6C02BBDEC7}">
      <dsp:nvSpPr>
        <dsp:cNvPr id="0" name=""/>
        <dsp:cNvSpPr/>
      </dsp:nvSpPr>
      <dsp:spPr>
        <a:xfrm>
          <a:off x="8430005" y="1717548"/>
          <a:ext cx="2453639" cy="1472184"/>
        </a:xfrm>
        <a:prstGeom prst="rect">
          <a:avLst/>
        </a:prstGeom>
        <a:solidFill>
          <a:schemeClr val="accent2">
            <a:hueOff val="-926140"/>
            <a:satOff val="-53409"/>
            <a:lumOff val="5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Age of the customer</a:t>
          </a:r>
        </a:p>
      </dsp:txBody>
      <dsp:txXfrm>
        <a:off x="8430005" y="1717548"/>
        <a:ext cx="2453639" cy="1472184"/>
      </dsp:txXfrm>
    </dsp:sp>
    <dsp:sp modelId="{0D7D6CE0-5AAB-4815-BFA2-350B30119280}">
      <dsp:nvSpPr>
        <dsp:cNvPr id="0" name=""/>
        <dsp:cNvSpPr/>
      </dsp:nvSpPr>
      <dsp:spPr>
        <a:xfrm>
          <a:off x="332994" y="3435096"/>
          <a:ext cx="2453639" cy="1472184"/>
        </a:xfrm>
        <a:prstGeom prst="rect">
          <a:avLst/>
        </a:prstGeom>
        <a:solidFill>
          <a:schemeClr val="accent2">
            <a:hueOff val="-1058446"/>
            <a:satOff val="-61039"/>
            <a:lumOff val="6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Any past heart diseases</a:t>
          </a:r>
        </a:p>
      </dsp:txBody>
      <dsp:txXfrm>
        <a:off x="332994" y="3435096"/>
        <a:ext cx="2453639" cy="1472184"/>
      </dsp:txXfrm>
    </dsp:sp>
    <dsp:sp modelId="{CF13E6ED-638D-418F-BA49-EFABD0393294}">
      <dsp:nvSpPr>
        <dsp:cNvPr id="0" name=""/>
        <dsp:cNvSpPr/>
      </dsp:nvSpPr>
      <dsp:spPr>
        <a:xfrm>
          <a:off x="3031998" y="3435096"/>
          <a:ext cx="2453639" cy="1472184"/>
        </a:xfrm>
        <a:prstGeom prst="rect">
          <a:avLst/>
        </a:prstGeom>
        <a:solidFill>
          <a:schemeClr val="accent2">
            <a:hueOff val="-1190752"/>
            <a:satOff val="-68668"/>
            <a:lumOff val="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Any past major diseases apart from heart like any operation</a:t>
          </a:r>
        </a:p>
      </dsp:txBody>
      <dsp:txXfrm>
        <a:off x="3031998" y="3435096"/>
        <a:ext cx="2453639" cy="1472184"/>
      </dsp:txXfrm>
    </dsp:sp>
    <dsp:sp modelId="{EC86767D-E8F1-4DF6-81CB-D8B713A01685}">
      <dsp:nvSpPr>
        <dsp:cNvPr id="0" name=""/>
        <dsp:cNvSpPr/>
      </dsp:nvSpPr>
      <dsp:spPr>
        <a:xfrm>
          <a:off x="5731002" y="3435096"/>
          <a:ext cx="2453639" cy="1472184"/>
        </a:xfrm>
        <a:prstGeom prst="rect">
          <a:avLst/>
        </a:prstGeom>
        <a:solidFill>
          <a:schemeClr val="accent2">
            <a:hueOff val="-1323057"/>
            <a:satOff val="-76298"/>
            <a:lumOff val="78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Gender of the customer</a:t>
          </a:r>
        </a:p>
      </dsp:txBody>
      <dsp:txXfrm>
        <a:off x="5731002" y="3435096"/>
        <a:ext cx="2453639" cy="1472184"/>
      </dsp:txXfrm>
    </dsp:sp>
    <dsp:sp modelId="{8C1CDE58-D4E1-4DD7-8965-66D962543A5B}">
      <dsp:nvSpPr>
        <dsp:cNvPr id="0" name=""/>
        <dsp:cNvSpPr/>
      </dsp:nvSpPr>
      <dsp:spPr>
        <a:xfrm>
          <a:off x="8430005" y="3435096"/>
          <a:ext cx="2453639" cy="1472184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Average glucose level of the customer while applying the insurance</a:t>
          </a:r>
        </a:p>
      </dsp:txBody>
      <dsp:txXfrm>
        <a:off x="8430005" y="3435096"/>
        <a:ext cx="2453639" cy="14721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2BCBE-24E1-4145-B446-7D5F5D68994B}">
      <dsp:nvSpPr>
        <dsp:cNvPr id="0" name=""/>
        <dsp:cNvSpPr/>
      </dsp:nvSpPr>
      <dsp:spPr>
        <a:xfrm>
          <a:off x="332994" y="0"/>
          <a:ext cx="2453639" cy="14721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BMI of the customer while applying the insurance</a:t>
          </a:r>
        </a:p>
      </dsp:txBody>
      <dsp:txXfrm>
        <a:off x="332994" y="0"/>
        <a:ext cx="2453639" cy="1472184"/>
      </dsp:txXfrm>
    </dsp:sp>
    <dsp:sp modelId="{14FAC61C-EF48-4EE6-B990-6213F189C182}">
      <dsp:nvSpPr>
        <dsp:cNvPr id="0" name=""/>
        <dsp:cNvSpPr/>
      </dsp:nvSpPr>
      <dsp:spPr>
        <a:xfrm>
          <a:off x="3031998" y="0"/>
          <a:ext cx="2453639" cy="1472184"/>
        </a:xfrm>
        <a:prstGeom prst="rect">
          <a:avLst/>
        </a:prstGeom>
        <a:solidFill>
          <a:schemeClr val="accent2">
            <a:hueOff val="-145536"/>
            <a:satOff val="-8393"/>
            <a:lumOff val="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Smoking status of the customer</a:t>
          </a:r>
        </a:p>
      </dsp:txBody>
      <dsp:txXfrm>
        <a:off x="3031998" y="0"/>
        <a:ext cx="2453639" cy="1472184"/>
      </dsp:txXfrm>
    </dsp:sp>
    <dsp:sp modelId="{3532385B-5DE2-430C-AAE5-B1D4C46AC151}">
      <dsp:nvSpPr>
        <dsp:cNvPr id="0" name=""/>
        <dsp:cNvSpPr/>
      </dsp:nvSpPr>
      <dsp:spPr>
        <a:xfrm>
          <a:off x="5731002" y="0"/>
          <a:ext cx="2453639" cy="1472184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When customer have been admitted in the hospital last time</a:t>
          </a:r>
        </a:p>
      </dsp:txBody>
      <dsp:txXfrm>
        <a:off x="5731002" y="0"/>
        <a:ext cx="2453639" cy="1472184"/>
      </dsp:txXfrm>
    </dsp:sp>
    <dsp:sp modelId="{7344E34F-AB89-4F26-B425-14D0397C43EB}">
      <dsp:nvSpPr>
        <dsp:cNvPr id="0" name=""/>
        <dsp:cNvSpPr/>
      </dsp:nvSpPr>
      <dsp:spPr>
        <a:xfrm>
          <a:off x="8430005" y="0"/>
          <a:ext cx="2453639" cy="1472184"/>
        </a:xfrm>
        <a:prstGeom prst="rect">
          <a:avLst/>
        </a:prstGeom>
        <a:solidFill>
          <a:schemeClr val="accent2">
            <a:hueOff val="-436609"/>
            <a:satOff val="-25178"/>
            <a:lumOff val="2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Location of the hospital</a:t>
          </a:r>
        </a:p>
      </dsp:txBody>
      <dsp:txXfrm>
        <a:off x="8430005" y="0"/>
        <a:ext cx="2453639" cy="1472184"/>
      </dsp:txXfrm>
    </dsp:sp>
    <dsp:sp modelId="{92DC4E6A-97CD-4953-BBCF-7F88584B7AB0}">
      <dsp:nvSpPr>
        <dsp:cNvPr id="0" name=""/>
        <dsp:cNvSpPr/>
      </dsp:nvSpPr>
      <dsp:spPr>
        <a:xfrm>
          <a:off x="332994" y="1717548"/>
          <a:ext cx="2453639" cy="1472184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Weight of the customer</a:t>
          </a:r>
        </a:p>
      </dsp:txBody>
      <dsp:txXfrm>
        <a:off x="332994" y="1717548"/>
        <a:ext cx="2453639" cy="1472184"/>
      </dsp:txXfrm>
    </dsp:sp>
    <dsp:sp modelId="{8B4D9011-73F3-4DFE-A85E-9C7A6D4151E7}">
      <dsp:nvSpPr>
        <dsp:cNvPr id="0" name=""/>
        <dsp:cNvSpPr/>
      </dsp:nvSpPr>
      <dsp:spPr>
        <a:xfrm>
          <a:off x="3031998" y="1717548"/>
          <a:ext cx="2453639" cy="1472184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Customer is covered from any other insurance company</a:t>
          </a:r>
        </a:p>
      </dsp:txBody>
      <dsp:txXfrm>
        <a:off x="3031998" y="1717548"/>
        <a:ext cx="2453639" cy="1472184"/>
      </dsp:txXfrm>
    </dsp:sp>
    <dsp:sp modelId="{2D043B80-6030-468B-9290-D589B24BED2D}">
      <dsp:nvSpPr>
        <dsp:cNvPr id="0" name=""/>
        <dsp:cNvSpPr/>
      </dsp:nvSpPr>
      <dsp:spPr>
        <a:xfrm>
          <a:off x="5731002" y="1717548"/>
          <a:ext cx="2453639" cy="1472184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Alcohol consumption status of the customer</a:t>
          </a:r>
        </a:p>
      </dsp:txBody>
      <dsp:txXfrm>
        <a:off x="5731002" y="1717548"/>
        <a:ext cx="2453639" cy="1472184"/>
      </dsp:txXfrm>
    </dsp:sp>
    <dsp:sp modelId="{C7591B70-D0DB-4B1C-B854-18BA4FB0D825}">
      <dsp:nvSpPr>
        <dsp:cNvPr id="0" name=""/>
        <dsp:cNvSpPr/>
      </dsp:nvSpPr>
      <dsp:spPr>
        <a:xfrm>
          <a:off x="8430005" y="1717548"/>
          <a:ext cx="2453639" cy="1472184"/>
        </a:xfrm>
        <a:prstGeom prst="rect">
          <a:avLst/>
        </a:prstGeom>
        <a:solidFill>
          <a:schemeClr val="accent2">
            <a:hueOff val="-1018754"/>
            <a:satOff val="-58750"/>
            <a:lumOff val="60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Regular exercise status of the customer</a:t>
          </a:r>
        </a:p>
      </dsp:txBody>
      <dsp:txXfrm>
        <a:off x="8430005" y="1717548"/>
        <a:ext cx="2453639" cy="1472184"/>
      </dsp:txXfrm>
    </dsp:sp>
    <dsp:sp modelId="{A665A7BC-6FB0-411B-A412-ACD16AFCC97E}">
      <dsp:nvSpPr>
        <dsp:cNvPr id="0" name=""/>
        <dsp:cNvSpPr/>
      </dsp:nvSpPr>
      <dsp:spPr>
        <a:xfrm>
          <a:off x="1682496" y="3435096"/>
          <a:ext cx="2453639" cy="1472184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How much variation has been seen in the weight of the customer in last year</a:t>
          </a:r>
        </a:p>
      </dsp:txBody>
      <dsp:txXfrm>
        <a:off x="1682496" y="3435096"/>
        <a:ext cx="2453639" cy="1472184"/>
      </dsp:txXfrm>
    </dsp:sp>
    <dsp:sp modelId="{CD4350C3-A657-4148-9882-4765249F2E74}">
      <dsp:nvSpPr>
        <dsp:cNvPr id="0" name=""/>
        <dsp:cNvSpPr/>
      </dsp:nvSpPr>
      <dsp:spPr>
        <a:xfrm>
          <a:off x="4381500" y="3435096"/>
          <a:ext cx="2453639" cy="1472184"/>
        </a:xfrm>
        <a:prstGeom prst="rect">
          <a:avLst/>
        </a:prstGeom>
        <a:solidFill>
          <a:schemeClr val="accent2">
            <a:hueOff val="-1309827"/>
            <a:satOff val="-75535"/>
            <a:lumOff val="7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Fat percentage of the customer while applying the insurance</a:t>
          </a:r>
        </a:p>
      </dsp:txBody>
      <dsp:txXfrm>
        <a:off x="4381500" y="3435096"/>
        <a:ext cx="2453639" cy="1472184"/>
      </dsp:txXfrm>
    </dsp:sp>
    <dsp:sp modelId="{1D7FAF67-E3F0-41E6-A90C-F2734CAF30A7}">
      <dsp:nvSpPr>
        <dsp:cNvPr id="0" name=""/>
        <dsp:cNvSpPr/>
      </dsp:nvSpPr>
      <dsp:spPr>
        <a:xfrm>
          <a:off x="7080504" y="3435096"/>
          <a:ext cx="2453639" cy="1472184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rgbClr val="FFFF00"/>
              </a:solidFill>
            </a:rPr>
            <a:t>Total Insurance cost</a:t>
          </a:r>
        </a:p>
      </dsp:txBody>
      <dsp:txXfrm>
        <a:off x="7080504" y="3435096"/>
        <a:ext cx="2453639" cy="14721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88706-BA86-4910-91DF-B4D44D365708}">
      <dsp:nvSpPr>
        <dsp:cNvPr id="0" name=""/>
        <dsp:cNvSpPr/>
      </dsp:nvSpPr>
      <dsp:spPr>
        <a:xfrm>
          <a:off x="0" y="32796"/>
          <a:ext cx="10312400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Fast and Efficient on large dataset.</a:t>
          </a:r>
          <a:endParaRPr lang="en-US" sz="2400" kern="1200"/>
        </a:p>
      </dsp:txBody>
      <dsp:txXfrm>
        <a:off x="46541" y="79337"/>
        <a:ext cx="10219318" cy="860321"/>
      </dsp:txXfrm>
    </dsp:sp>
    <dsp:sp modelId="{149062F7-086C-42CF-991D-E4E50DF68F0D}">
      <dsp:nvSpPr>
        <dsp:cNvPr id="0" name=""/>
        <dsp:cNvSpPr/>
      </dsp:nvSpPr>
      <dsp:spPr>
        <a:xfrm>
          <a:off x="0" y="1055319"/>
          <a:ext cx="10312400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These models can handle binary, continuous and categorical data.</a:t>
          </a:r>
          <a:endParaRPr lang="en-US" sz="2400" kern="1200"/>
        </a:p>
      </dsp:txBody>
      <dsp:txXfrm>
        <a:off x="46541" y="1101860"/>
        <a:ext cx="10219318" cy="860321"/>
      </dsp:txXfrm>
    </dsp:sp>
    <dsp:sp modelId="{C99428E1-AE69-4A76-8B3D-0EA105482380}">
      <dsp:nvSpPr>
        <dsp:cNvPr id="0" name=""/>
        <dsp:cNvSpPr/>
      </dsp:nvSpPr>
      <dsp:spPr>
        <a:xfrm>
          <a:off x="0" y="2077843"/>
          <a:ext cx="10312400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/>
            <a:t>Often provides predictive accuracy which can not be trumped.</a:t>
          </a:r>
          <a:endParaRPr lang="en-US" sz="2400" kern="1200"/>
        </a:p>
      </dsp:txBody>
      <dsp:txXfrm>
        <a:off x="46541" y="2124384"/>
        <a:ext cx="10219318" cy="860321"/>
      </dsp:txXfrm>
    </dsp:sp>
    <dsp:sp modelId="{59AE06D1-FBB1-4D83-96EA-9824388D2BBF}">
      <dsp:nvSpPr>
        <dsp:cNvPr id="0" name=""/>
        <dsp:cNvSpPr/>
      </dsp:nvSpPr>
      <dsp:spPr>
        <a:xfrm>
          <a:off x="0" y="3100367"/>
          <a:ext cx="10312400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/>
            <a:t>These Models are very Flexible and requires less data pre-processing- which helps the machine to implement these models faster with less complexity.</a:t>
          </a:r>
          <a:endParaRPr lang="en-US" sz="2400" kern="1200"/>
        </a:p>
      </dsp:txBody>
      <dsp:txXfrm>
        <a:off x="46541" y="3146908"/>
        <a:ext cx="10219318" cy="860321"/>
      </dsp:txXfrm>
    </dsp:sp>
    <dsp:sp modelId="{B1FD8BAE-462D-4DA6-AC6A-E23D66AC5459}">
      <dsp:nvSpPr>
        <dsp:cNvPr id="0" name=""/>
        <dsp:cNvSpPr/>
      </dsp:nvSpPr>
      <dsp:spPr>
        <a:xfrm>
          <a:off x="0" y="4122891"/>
          <a:ext cx="10312400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/>
            <a:t>Missing data is one of the issues while training a model. These models handles the missing data on its own and does not require us to handle it explicitly. </a:t>
          </a:r>
          <a:endParaRPr lang="en-US" sz="2400" kern="1200"/>
        </a:p>
      </dsp:txBody>
      <dsp:txXfrm>
        <a:off x="46541" y="4169432"/>
        <a:ext cx="10219318" cy="860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2DC9-B405-E5FF-B4E0-03D0B9064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CCCDD-AE51-E7CB-4759-458BB4B14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76ABE-711F-8751-99C0-861195DAB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C607-F213-493C-8CED-2235923E4711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8BA58-DDF0-57F5-B3FB-F28C39FB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827DD-421C-629A-19A2-DAE1E013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751E-05BC-4FD1-98DF-3219A4D64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373215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4B84-BAAD-C49F-AB4D-AF580E4E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21616-429A-DFAD-76C3-14E3B85B6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3FD97-C955-7A65-FBFA-F4141D48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C607-F213-493C-8CED-2235923E4711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964D4-C5C4-E762-B9EF-985024A0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91ED1-73E7-1B0C-E770-A4041351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751E-05BC-4FD1-98DF-3219A4D64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903840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DC793A-59C6-6DFB-B6B5-05938466D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5FF19-D55C-95FB-121F-13854DC35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5B8CA-221A-A969-D43B-28B6A9FA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C607-F213-493C-8CED-2235923E4711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E9965-2F23-1982-C23F-F43348DE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19FE7-F8B8-DD56-4A64-C0817EDA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751E-05BC-4FD1-98DF-3219A4D64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350253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8F43-C790-1A51-6FF2-1BB9B4AD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E1527-0FBB-4E96-BCAA-A26D1BFEE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9E492-688A-8DAA-88E5-048D3E5F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C607-F213-493C-8CED-2235923E4711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52B9D-C736-B458-B7D7-EDF324E1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A74AA-3B20-CDAD-CF3D-C6795BC5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751E-05BC-4FD1-98DF-3219A4D64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82659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834E-655F-23DC-4FC1-5EE5803F7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F28DB-0D84-DE75-0496-057AC1351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EE52-5D96-F267-C70F-9DDDED1C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C607-F213-493C-8CED-2235923E4711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562DF-B30A-6E8E-D553-9DB5E21AA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B33EA-2902-8475-EC69-3CEABFFF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751E-05BC-4FD1-98DF-3219A4D64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064164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ED08-076D-5E58-A558-0C9467DF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AE20-AAF8-81C9-E215-3CDEDD261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73F22-ABE2-C7EB-1AD5-86A5E3D32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A9229-AF7C-F614-E4A0-F02EBCD9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C607-F213-493C-8CED-2235923E4711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437EB-10E8-DE94-C919-D59854423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C4986-719D-47BE-6F6D-7FC2A1D8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751E-05BC-4FD1-98DF-3219A4D64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696496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ED996-BA13-C73E-680B-756A47F6A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22F54-6AC5-AAC0-C2CC-3CA07B711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C4781-A503-2310-D252-EFEB423DE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CCA60-D5F6-4232-F80B-8ACD090E9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589E97-753D-57C8-758B-38A1F9779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EC2AFA-CAAA-E28A-11CB-780AE966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C607-F213-493C-8CED-2235923E4711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B404A5-01AD-A2C2-4DCA-E1D17FF5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FD25D-DB4D-42F0-2460-F0554E13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751E-05BC-4FD1-98DF-3219A4D64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278869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57873-2B57-968A-B936-6EB6069C1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CB671-CD3F-17D4-94B5-C1537CCD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C607-F213-493C-8CED-2235923E4711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00605-5AFB-56ED-7F5C-94B0BCF82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31753-A710-F1A3-2674-CBA81559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751E-05BC-4FD1-98DF-3219A4D64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898750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A7CC5B-97BA-73EB-24F2-C82D488C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C607-F213-493C-8CED-2235923E4711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30DFDA-B15B-F427-3AB2-E6B6ED74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02D41-D492-B5C6-6B1A-1C4191F6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751E-05BC-4FD1-98DF-3219A4D64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12633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6410-9808-57C9-EA97-F50256C15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DACDC-5BE4-72F1-A6AE-19749CC72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63239-2411-6DE3-8FFB-7465AD557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A3B59-9601-D456-6C22-AE687F2F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C607-F213-493C-8CED-2235923E4711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48221-6A8F-2ED6-54EF-73AFC9CF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06866-E7B6-A149-7C48-5976EFB4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751E-05BC-4FD1-98DF-3219A4D64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41540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F92A-63EA-9033-061B-E48866CF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3DD02-0DF7-8FD3-F986-5173916D7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D5C4B-3303-EB06-C044-0C486579F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DE1E4-37EF-B1AA-03D1-4E976CD87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C607-F213-493C-8CED-2235923E4711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1C4FB-1AAF-076C-15A9-3F333D06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B85B6-1156-8B77-FE17-B9F4F6E8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751E-05BC-4FD1-98DF-3219A4D64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102826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83821B-BEA9-6D7F-9E96-649214DC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535E9-04F3-5141-60E6-C1F8E92DC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32F14-CF3D-302A-A37C-1034ADE90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2C607-F213-493C-8CED-2235923E4711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51A2A-2D1E-27DE-280A-DC443191F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3AA9D-6F28-052B-0ED5-F4A49BD71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D751E-05BC-4FD1-98DF-3219A4D64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55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45" name="Freeform: Shape 26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46" name="Freeform: Shape 24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718A5F0-BCF6-1BFF-5D3B-AC246F96CB6C}"/>
              </a:ext>
            </a:extLst>
          </p:cNvPr>
          <p:cNvSpPr txBox="1"/>
          <p:nvPr/>
        </p:nvSpPr>
        <p:spPr>
          <a:xfrm>
            <a:off x="609600" y="1120676"/>
            <a:ext cx="11074400" cy="34513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solidFill>
                  <a:schemeClr val="bg1"/>
                </a:solidFill>
                <a:latin typeface="Castellar" panose="020A0402060406010301" pitchFamily="18" charset="0"/>
                <a:ea typeface="+mj-ea"/>
                <a:cs typeface="+mj-cs"/>
              </a:rPr>
              <a:t>	</a:t>
            </a:r>
            <a:r>
              <a:rPr lang="en-US" sz="6000" b="1" kern="1200" dirty="0">
                <a:solidFill>
                  <a:schemeClr val="bg1"/>
                </a:solidFill>
                <a:latin typeface="Georgia" panose="02040502050405020303" pitchFamily="18" charset="0"/>
                <a:ea typeface="+mj-ea"/>
                <a:cs typeface="+mj-cs"/>
              </a:rPr>
              <a:t>CAPSTONE</a:t>
            </a:r>
            <a:r>
              <a:rPr lang="en-US" sz="6000" b="1" kern="1200" dirty="0">
                <a:solidFill>
                  <a:schemeClr val="bg1"/>
                </a:solidFill>
                <a:latin typeface="Castellar" panose="020A0402060406010301" pitchFamily="18" charset="0"/>
                <a:ea typeface="+mj-ea"/>
                <a:cs typeface="+mj-cs"/>
              </a:rPr>
              <a:t> PROJECT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solidFill>
                  <a:schemeClr val="bg1"/>
                </a:solidFill>
                <a:latin typeface="Castellar" panose="020A0402060406010301" pitchFamily="18" charset="0"/>
                <a:ea typeface="+mj-ea"/>
                <a:cs typeface="+mj-cs"/>
              </a:rPr>
              <a:t>				ON</a:t>
            </a:r>
            <a:endParaRPr lang="en-US" sz="6000" b="1" dirty="0">
              <a:solidFill>
                <a:schemeClr val="bg1"/>
              </a:solidFill>
              <a:latin typeface="Castellar" panose="020A0402060406010301" pitchFamily="18" charset="0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chemeClr val="bg1"/>
                </a:solidFill>
                <a:latin typeface="Castellar" panose="020A0402060406010301" pitchFamily="18" charset="0"/>
                <a:ea typeface="+mj-ea"/>
                <a:cs typeface="+mj-cs"/>
              </a:rPr>
              <a:t>  </a:t>
            </a:r>
            <a:r>
              <a:rPr lang="en-US" sz="6000" b="1" kern="1200" dirty="0">
                <a:solidFill>
                  <a:schemeClr val="bg1"/>
                </a:solidFill>
                <a:latin typeface="Castellar" panose="020A0402060406010301" pitchFamily="18" charset="0"/>
                <a:ea typeface="+mj-ea"/>
                <a:cs typeface="+mj-cs"/>
              </a:rPr>
              <a:t>HEALTHCARE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6BEC5E-1708-4FC8-87F8-DE9BE31E2369}"/>
              </a:ext>
            </a:extLst>
          </p:cNvPr>
          <p:cNvSpPr txBox="1"/>
          <p:nvPr/>
        </p:nvSpPr>
        <p:spPr>
          <a:xfrm>
            <a:off x="6591300" y="5532497"/>
            <a:ext cx="547687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stellar" panose="020A0402060406010301" pitchFamily="18" charset="0"/>
              </a:rPr>
              <a:t>BY</a:t>
            </a:r>
          </a:p>
          <a:p>
            <a:endParaRPr lang="en-US" b="1" dirty="0">
              <a:solidFill>
                <a:schemeClr val="bg1"/>
              </a:solidFill>
              <a:latin typeface="Castellar" panose="020A0402060406010301" pitchFamily="18" charset="0"/>
            </a:endParaRPr>
          </a:p>
          <a:p>
            <a:r>
              <a:rPr lang="en-IN" b="1" dirty="0">
                <a:solidFill>
                  <a:schemeClr val="bg1"/>
                </a:solidFill>
                <a:latin typeface="Castellar" panose="020A0402060406010301" pitchFamily="18" charset="0"/>
              </a:rPr>
              <a:t>TANUSHREE BOSE AND SUSHMITA KAR</a:t>
            </a:r>
          </a:p>
          <a:p>
            <a:r>
              <a:rPr lang="en-US" b="1" spc="3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  <a:ea typeface="Tahoma" panose="020B0604030504040204" pitchFamily="34" charset="0"/>
                <a:cs typeface="Tahoma" panose="020B0604030504040204" pitchFamily="34" charset="0"/>
              </a:rPr>
              <a:t>PGPDSBA LVC August 2021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tellar" panose="020A0402060406010301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022827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AB99B1-72E2-E8A2-BE2F-13F80BB3E77E}"/>
              </a:ext>
            </a:extLst>
          </p:cNvPr>
          <p:cNvSpPr txBox="1"/>
          <p:nvPr/>
        </p:nvSpPr>
        <p:spPr>
          <a:xfrm>
            <a:off x="355601" y="1065862"/>
            <a:ext cx="3795764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Important Data pre-processing steps and Data Insight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5FFEF9B-7178-8569-2714-3AB68F9637A3}"/>
              </a:ext>
            </a:extLst>
          </p:cNvPr>
          <p:cNvSpPr txBox="1"/>
          <p:nvPr/>
        </p:nvSpPr>
        <p:spPr>
          <a:xfrm>
            <a:off x="4989566" y="149860"/>
            <a:ext cx="701955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1) Created a new Column ‘Height’, to deal with BMI missing values</a:t>
            </a:r>
          </a:p>
          <a:p>
            <a:r>
              <a:rPr lang="en-US" sz="3000" dirty="0"/>
              <a:t>2) Dropped ‘</a:t>
            </a:r>
            <a:r>
              <a:rPr lang="en-US" sz="3000" dirty="0" err="1"/>
              <a:t>Year_of_admitted</a:t>
            </a:r>
            <a:r>
              <a:rPr lang="en-US" sz="3000" dirty="0"/>
              <a:t>’ column a) approx. 48% data is missing. a) it’s a year column, and data doesn’t provide record till current year. </a:t>
            </a:r>
          </a:p>
          <a:p>
            <a:pPr lvl="0">
              <a:lnSpc>
                <a:spcPct val="100000"/>
              </a:lnSpc>
            </a:pPr>
            <a:r>
              <a:rPr lang="en-US" sz="3000" dirty="0"/>
              <a:t>3) Weight column shows highly positive correlation with the target variable.</a:t>
            </a:r>
          </a:p>
          <a:p>
            <a:pPr lvl="0">
              <a:lnSpc>
                <a:spcPct val="100000"/>
              </a:lnSpc>
            </a:pPr>
            <a:r>
              <a:rPr lang="en-IN" sz="3000" dirty="0"/>
              <a:t>4) Most of the applicants are:</a:t>
            </a:r>
          </a:p>
          <a:p>
            <a:pPr lvl="0">
              <a:lnSpc>
                <a:spcPct val="100000"/>
              </a:lnSpc>
            </a:pPr>
            <a:r>
              <a:rPr lang="en-IN" sz="3000" dirty="0"/>
              <a:t>a)Students, b)Male,  c)Moderate exercise,</a:t>
            </a:r>
          </a:p>
          <a:p>
            <a:pPr lvl="0">
              <a:lnSpc>
                <a:spcPct val="100000"/>
              </a:lnSpc>
            </a:pPr>
            <a:r>
              <a:rPr lang="en-IN" sz="3000" dirty="0"/>
              <a:t>d)Never smoked,	e)Rarely consumed alcohol.</a:t>
            </a:r>
            <a:endParaRPr lang="en-US" sz="3000" dirty="0"/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2836322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151E6F-29C5-B01C-A517-D5D3A2FE9716}"/>
              </a:ext>
            </a:extLst>
          </p:cNvPr>
          <p:cNvGrpSpPr/>
          <p:nvPr/>
        </p:nvGrpSpPr>
        <p:grpSpPr>
          <a:xfrm>
            <a:off x="2283571" y="457200"/>
            <a:ext cx="7624857" cy="5943600"/>
            <a:chOff x="2712720" y="579120"/>
            <a:chExt cx="6543040" cy="510032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57980A2-C43C-0003-2382-E4CF9293BBF0}"/>
                </a:ext>
              </a:extLst>
            </p:cNvPr>
            <p:cNvSpPr/>
            <p:nvPr/>
          </p:nvSpPr>
          <p:spPr>
            <a:xfrm>
              <a:off x="2712720" y="579120"/>
              <a:ext cx="6543040" cy="5100320"/>
            </a:xfrm>
            <a:prstGeom prst="ellips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74000">
                  <a:schemeClr val="bg1">
                    <a:lumMod val="75000"/>
                  </a:schemeClr>
                </a:gs>
                <a:gs pos="83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850900">
                <a:prstClr val="black"/>
              </a:inn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513555F-B2F0-9E17-1D85-0648ACAF3CEB}"/>
                </a:ext>
              </a:extLst>
            </p:cNvPr>
            <p:cNvSpPr txBox="1"/>
            <p:nvPr/>
          </p:nvSpPr>
          <p:spPr>
            <a:xfrm>
              <a:off x="3195320" y="1696720"/>
              <a:ext cx="5577840" cy="1938992"/>
            </a:xfrm>
            <a:prstGeom prst="rect">
              <a:avLst/>
            </a:prstGeom>
            <a:noFill/>
            <a:effectLst>
              <a:outerShdw blurRad="165100" dist="50800" dir="5400000" algn="ctr" rotWithShape="0">
                <a:srgbClr val="000000">
                  <a:alpha val="43137"/>
                </a:srgbClr>
              </a:outerShdw>
              <a:reflection blurRad="6350" endPos="55500" dist="101600" dir="5400000" sy="-100000" algn="bl" rotWithShape="0"/>
            </a:effectLst>
          </p:spPr>
          <p:txBody>
            <a:bodyPr wrap="square" rtlCol="0">
              <a:normAutofit lnSpcReduction="10000"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IN" sz="5000" spc="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Exploratory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IN" sz="5000" spc="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IN" sz="5000" spc="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9399878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1402AB8-4085-85FB-D98D-403925F331DF}"/>
              </a:ext>
            </a:extLst>
          </p:cNvPr>
          <p:cNvGrpSpPr/>
          <p:nvPr/>
        </p:nvGrpSpPr>
        <p:grpSpPr>
          <a:xfrm>
            <a:off x="3393440" y="308436"/>
            <a:ext cx="4653280" cy="695325"/>
            <a:chOff x="1228725" y="1000125"/>
            <a:chExt cx="4416453" cy="69532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7874F5C-DD97-DC89-0655-41C77C358BC5}"/>
                </a:ext>
              </a:extLst>
            </p:cNvPr>
            <p:cNvSpPr/>
            <p:nvPr/>
          </p:nvSpPr>
          <p:spPr>
            <a:xfrm>
              <a:off x="1228725" y="1000125"/>
              <a:ext cx="4416453" cy="695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innerShdw blurRad="4826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EBEBC1-1C34-809C-B40C-BB5C00593C55}"/>
                </a:ext>
              </a:extLst>
            </p:cNvPr>
            <p:cNvSpPr txBox="1"/>
            <p:nvPr/>
          </p:nvSpPr>
          <p:spPr>
            <a:xfrm>
              <a:off x="1386840" y="1096634"/>
              <a:ext cx="408622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sz="2800" b="1" spc="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Insurance cost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7F280855-8A89-398A-2130-174C2107D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075" y="1831105"/>
            <a:ext cx="4976291" cy="414106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58F4E9-5779-5A00-620D-B644109D3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08" y="3524251"/>
            <a:ext cx="5541868" cy="237172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40799046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71F2-14CA-A153-721F-79B307F68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81" y="2780838"/>
            <a:ext cx="8825659" cy="3416300"/>
          </a:xfrm>
        </p:spPr>
        <p:txBody>
          <a:bodyPr/>
          <a:lstStyle/>
          <a:p>
            <a:pPr marL="0" indent="0">
              <a:buNone/>
            </a:pPr>
            <a:endParaRPr lang="en-IN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1402AB8-4085-85FB-D98D-403925F331DF}"/>
              </a:ext>
            </a:extLst>
          </p:cNvPr>
          <p:cNvGrpSpPr/>
          <p:nvPr/>
        </p:nvGrpSpPr>
        <p:grpSpPr>
          <a:xfrm>
            <a:off x="3621038" y="308436"/>
            <a:ext cx="4234180" cy="695325"/>
            <a:chOff x="1228725" y="1000125"/>
            <a:chExt cx="4234180" cy="69532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7874F5C-DD97-DC89-0655-41C77C358BC5}"/>
                </a:ext>
              </a:extLst>
            </p:cNvPr>
            <p:cNvSpPr/>
            <p:nvPr/>
          </p:nvSpPr>
          <p:spPr>
            <a:xfrm>
              <a:off x="1228725" y="1000125"/>
              <a:ext cx="4086225" cy="69532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innerShdw blurRad="4826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EBEBC1-1C34-809C-B40C-BB5C00593C55}"/>
                </a:ext>
              </a:extLst>
            </p:cNvPr>
            <p:cNvSpPr txBox="1"/>
            <p:nvPr/>
          </p:nvSpPr>
          <p:spPr>
            <a:xfrm>
              <a:off x="1376681" y="1086177"/>
              <a:ext cx="40862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spc="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Insurance cost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51EEA31-6D81-C5DC-863D-A7CBF38B7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289" y="1504687"/>
            <a:ext cx="3444538" cy="504487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07DDF8-8D21-EF8B-167E-0A3ED6932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168" y="2660369"/>
            <a:ext cx="4139982" cy="221783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456071038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6CFC9F4-E1B0-A2C7-6B52-5163EB333F81}"/>
              </a:ext>
            </a:extLst>
          </p:cNvPr>
          <p:cNvGrpSpPr/>
          <p:nvPr/>
        </p:nvGrpSpPr>
        <p:grpSpPr>
          <a:xfrm>
            <a:off x="725990" y="461623"/>
            <a:ext cx="5166807" cy="695325"/>
            <a:chOff x="1228724" y="1000125"/>
            <a:chExt cx="4501513" cy="69532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59020E6-F8FC-E921-5F21-577C6AB4B04D}"/>
                </a:ext>
              </a:extLst>
            </p:cNvPr>
            <p:cNvSpPr/>
            <p:nvPr/>
          </p:nvSpPr>
          <p:spPr>
            <a:xfrm>
              <a:off x="1228724" y="1000125"/>
              <a:ext cx="4501513" cy="695325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>
              <a:innerShdw blurRad="4826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ECE9A1-365B-875E-1508-C395BCC67207}"/>
                </a:ext>
              </a:extLst>
            </p:cNvPr>
            <p:cNvSpPr txBox="1"/>
            <p:nvPr/>
          </p:nvSpPr>
          <p:spPr>
            <a:xfrm>
              <a:off x="1338260" y="1086177"/>
              <a:ext cx="4282439" cy="523220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spc="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Daily_avg_steps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ECCAF03-A9E7-85B1-2216-4ADE1FB469B1}"/>
              </a:ext>
            </a:extLst>
          </p:cNvPr>
          <p:cNvSpPr txBox="1"/>
          <p:nvPr/>
        </p:nvSpPr>
        <p:spPr>
          <a:xfrm>
            <a:off x="7991475" y="1487924"/>
            <a:ext cx="3448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Presence of outliers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AEDC38-1C97-C56D-0094-BFD72A71F4D7}"/>
              </a:ext>
            </a:extLst>
          </p:cNvPr>
          <p:cNvSpPr txBox="1"/>
          <p:nvPr/>
        </p:nvSpPr>
        <p:spPr>
          <a:xfrm>
            <a:off x="7991475" y="2163962"/>
            <a:ext cx="32289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steps falls in the brackets of 4k to 6k.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1B4ABDA-6AF4-F6E9-75DE-BEDB2F78A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163962"/>
            <a:ext cx="5166808" cy="357708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86B1F54-D8C9-2AD0-E9A6-BC26367DC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626" y="4071937"/>
            <a:ext cx="5403048" cy="166911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7105174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6CFC9F4-E1B0-A2C7-6B52-5163EB333F81}"/>
              </a:ext>
            </a:extLst>
          </p:cNvPr>
          <p:cNvGrpSpPr/>
          <p:nvPr/>
        </p:nvGrpSpPr>
        <p:grpSpPr>
          <a:xfrm>
            <a:off x="1412240" y="583565"/>
            <a:ext cx="5090159" cy="695325"/>
            <a:chOff x="762000" y="1000125"/>
            <a:chExt cx="5090159" cy="69532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59020E6-F8FC-E921-5F21-577C6AB4B04D}"/>
                </a:ext>
              </a:extLst>
            </p:cNvPr>
            <p:cNvSpPr/>
            <p:nvPr/>
          </p:nvSpPr>
          <p:spPr>
            <a:xfrm>
              <a:off x="762000" y="1000125"/>
              <a:ext cx="5090159" cy="695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innerShdw blurRad="4826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ECE9A1-365B-875E-1508-C395BCC67207}"/>
                </a:ext>
              </a:extLst>
            </p:cNvPr>
            <p:cNvSpPr txBox="1"/>
            <p:nvPr/>
          </p:nvSpPr>
          <p:spPr>
            <a:xfrm>
              <a:off x="995680" y="1116954"/>
              <a:ext cx="4714239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spc="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Daily_avg_steps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C058F3C-7403-E31D-063E-8A65D7BF6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458" y="1116954"/>
            <a:ext cx="3840101" cy="506011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00B880-9AB0-9542-00AC-7C8167F5D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641" y="2444427"/>
            <a:ext cx="4061812" cy="247481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3416537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6CFC9F4-E1B0-A2C7-6B52-5163EB333F81}"/>
              </a:ext>
            </a:extLst>
          </p:cNvPr>
          <p:cNvGrpSpPr/>
          <p:nvPr/>
        </p:nvGrpSpPr>
        <p:grpSpPr>
          <a:xfrm>
            <a:off x="4793616" y="545444"/>
            <a:ext cx="2228849" cy="695325"/>
            <a:chOff x="1336257" y="995659"/>
            <a:chExt cx="2287503" cy="69532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59020E6-F8FC-E921-5F21-577C6AB4B04D}"/>
                </a:ext>
              </a:extLst>
            </p:cNvPr>
            <p:cNvSpPr/>
            <p:nvPr/>
          </p:nvSpPr>
          <p:spPr>
            <a:xfrm>
              <a:off x="1336257" y="995659"/>
              <a:ext cx="2287503" cy="695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innerShdw blurRad="4826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ECE9A1-365B-875E-1508-C395BCC67207}"/>
                </a:ext>
              </a:extLst>
            </p:cNvPr>
            <p:cNvSpPr txBox="1"/>
            <p:nvPr/>
          </p:nvSpPr>
          <p:spPr>
            <a:xfrm>
              <a:off x="1798218" y="1081711"/>
              <a:ext cx="1363579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spc="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BMI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B8BBCEA-87EC-36FA-C45C-177B99BCD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08" y="1914524"/>
            <a:ext cx="10582808" cy="41702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D7D496-E7DB-1E15-62A3-EC163A7A6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524" y="1914525"/>
            <a:ext cx="4806791" cy="228155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2516013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6CFC9F4-E1B0-A2C7-6B52-5163EB333F81}"/>
              </a:ext>
            </a:extLst>
          </p:cNvPr>
          <p:cNvGrpSpPr/>
          <p:nvPr/>
        </p:nvGrpSpPr>
        <p:grpSpPr>
          <a:xfrm>
            <a:off x="2556657" y="586084"/>
            <a:ext cx="2228849" cy="695325"/>
            <a:chOff x="2679582" y="995659"/>
            <a:chExt cx="2287503" cy="69532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59020E6-F8FC-E921-5F21-577C6AB4B04D}"/>
                </a:ext>
              </a:extLst>
            </p:cNvPr>
            <p:cNvSpPr/>
            <p:nvPr/>
          </p:nvSpPr>
          <p:spPr>
            <a:xfrm>
              <a:off x="2679582" y="995659"/>
              <a:ext cx="2287503" cy="695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innerShdw blurRad="4826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ECE9A1-365B-875E-1508-C395BCC67207}"/>
                </a:ext>
              </a:extLst>
            </p:cNvPr>
            <p:cNvSpPr txBox="1"/>
            <p:nvPr/>
          </p:nvSpPr>
          <p:spPr>
            <a:xfrm>
              <a:off x="2996162" y="1112488"/>
              <a:ext cx="167880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spc="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BMI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E252F7C-26A3-AF9E-14CD-BC806FB4B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058" y="910371"/>
            <a:ext cx="4404696" cy="503725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AB640A-7BE9-7B02-D4C0-8C2ED1DE7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107" y="2331425"/>
            <a:ext cx="4404696" cy="25453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6424248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6CFC9F4-E1B0-A2C7-6B52-5163EB333F81}"/>
              </a:ext>
            </a:extLst>
          </p:cNvPr>
          <p:cNvGrpSpPr/>
          <p:nvPr/>
        </p:nvGrpSpPr>
        <p:grpSpPr>
          <a:xfrm>
            <a:off x="2818910" y="231749"/>
            <a:ext cx="3277090" cy="695325"/>
            <a:chOff x="1336257" y="995659"/>
            <a:chExt cx="3363329" cy="69532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59020E6-F8FC-E921-5F21-577C6AB4B04D}"/>
                </a:ext>
              </a:extLst>
            </p:cNvPr>
            <p:cNvSpPr/>
            <p:nvPr/>
          </p:nvSpPr>
          <p:spPr>
            <a:xfrm>
              <a:off x="1336257" y="995659"/>
              <a:ext cx="3363329" cy="69532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innerShdw blurRad="4826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ECE9A1-365B-875E-1508-C395BCC67207}"/>
                </a:ext>
              </a:extLst>
            </p:cNvPr>
            <p:cNvSpPr txBox="1"/>
            <p:nvPr/>
          </p:nvSpPr>
          <p:spPr>
            <a:xfrm>
              <a:off x="1872413" y="1112490"/>
              <a:ext cx="21305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spc="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Weight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81BD36E-7ABE-8E54-691F-15A50D1C6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48" y="1153143"/>
            <a:ext cx="7221698" cy="409957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935C8A-9176-6B07-C340-C41CD3CF6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843" y="940854"/>
            <a:ext cx="2880610" cy="497629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70ACB8-3A61-F060-DBA3-C292141CC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47" y="5374640"/>
            <a:ext cx="7221698" cy="125161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5730535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6CFC9F4-E1B0-A2C7-6B52-5163EB333F81}"/>
              </a:ext>
            </a:extLst>
          </p:cNvPr>
          <p:cNvGrpSpPr/>
          <p:nvPr/>
        </p:nvGrpSpPr>
        <p:grpSpPr>
          <a:xfrm>
            <a:off x="1144081" y="340987"/>
            <a:ext cx="2228849" cy="695325"/>
            <a:chOff x="1336257" y="995659"/>
            <a:chExt cx="2287503" cy="69532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59020E6-F8FC-E921-5F21-577C6AB4B04D}"/>
                </a:ext>
              </a:extLst>
            </p:cNvPr>
            <p:cNvSpPr/>
            <p:nvPr/>
          </p:nvSpPr>
          <p:spPr>
            <a:xfrm>
              <a:off x="1336257" y="995659"/>
              <a:ext cx="2287503" cy="695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innerShdw blurRad="4826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ECE9A1-365B-875E-1508-C395BCC67207}"/>
                </a:ext>
              </a:extLst>
            </p:cNvPr>
            <p:cNvSpPr txBox="1"/>
            <p:nvPr/>
          </p:nvSpPr>
          <p:spPr>
            <a:xfrm>
              <a:off x="1872414" y="1112490"/>
              <a:ext cx="1397011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sz="2800" b="1" spc="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Age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0AB2F37-AC54-A4AA-E782-1CA771EB2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27" y="1366066"/>
            <a:ext cx="5969597" cy="412586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690C2A-CB5D-C2AB-304A-697DDAC9D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434" y="462297"/>
            <a:ext cx="3263275" cy="502963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82A322-8D12-763C-DCEE-DA24ECED9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50" y="5638800"/>
            <a:ext cx="9138263" cy="12192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6525187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3CF86525-3D7B-FE69-C1D9-322499289CC7}"/>
              </a:ext>
            </a:extLst>
          </p:cNvPr>
          <p:cNvSpPr txBox="1">
            <a:spLocks/>
          </p:cNvSpPr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  <a:latin typeface="Castellar" panose="020A0402060406010301" pitchFamily="18" charset="0"/>
              </a:rPr>
              <a:t>Candidate </a:t>
            </a:r>
            <a:r>
              <a:rPr lang="en-US" b="1" dirty="0">
                <a:solidFill>
                  <a:srgbClr val="FFFFFF"/>
                </a:solidFill>
                <a:latin typeface="Georgia" panose="02040502050405020303" pitchFamily="18" charset="0"/>
              </a:rPr>
              <a:t>Introduction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30C1249-E854-AD14-C13A-C7DDE52EC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27" y="2426818"/>
            <a:ext cx="4026396" cy="399763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B73E52E-DDEF-B665-DAE6-65E0E6906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328" y="2379193"/>
            <a:ext cx="4041406" cy="39976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27B5CE-8FF4-D204-5574-4D558515B1E6}"/>
              </a:ext>
            </a:extLst>
          </p:cNvPr>
          <p:cNvSpPr txBox="1"/>
          <p:nvPr/>
        </p:nvSpPr>
        <p:spPr>
          <a:xfrm>
            <a:off x="884883" y="6254436"/>
            <a:ext cx="424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Castellar" panose="020A0402060406010301" pitchFamily="18" charset="0"/>
              </a:rPr>
              <a:t>Tanushree</a:t>
            </a:r>
            <a:r>
              <a:rPr lang="en-US" b="1" dirty="0">
                <a:latin typeface="Castellar" panose="020A0402060406010301" pitchFamily="18" charset="0"/>
              </a:rPr>
              <a:t> Bose</a:t>
            </a:r>
            <a:endParaRPr lang="en-IN" b="1" dirty="0">
              <a:latin typeface="Castellar" panose="020A0402060406010301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A55EC3-4BD7-D769-7B31-A8CA7B3BB66E}"/>
              </a:ext>
            </a:extLst>
          </p:cNvPr>
          <p:cNvSpPr txBox="1"/>
          <p:nvPr/>
        </p:nvSpPr>
        <p:spPr>
          <a:xfrm>
            <a:off x="6886574" y="6222424"/>
            <a:ext cx="446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stellar" panose="020A0402060406010301" pitchFamily="18" charset="0"/>
              </a:rPr>
              <a:t>Sushmita Kar</a:t>
            </a:r>
            <a:endParaRPr lang="en-IN" b="1" dirty="0"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64902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6CFC9F4-E1B0-A2C7-6B52-5163EB333F81}"/>
              </a:ext>
            </a:extLst>
          </p:cNvPr>
          <p:cNvGrpSpPr/>
          <p:nvPr/>
        </p:nvGrpSpPr>
        <p:grpSpPr>
          <a:xfrm>
            <a:off x="1144081" y="340987"/>
            <a:ext cx="3277090" cy="695325"/>
            <a:chOff x="1336257" y="995659"/>
            <a:chExt cx="3363329" cy="69532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59020E6-F8FC-E921-5F21-577C6AB4B04D}"/>
                </a:ext>
              </a:extLst>
            </p:cNvPr>
            <p:cNvSpPr/>
            <p:nvPr/>
          </p:nvSpPr>
          <p:spPr>
            <a:xfrm>
              <a:off x="1336257" y="995659"/>
              <a:ext cx="3363329" cy="695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innerShdw blurRad="4826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ECE9A1-365B-875E-1508-C395BCC67207}"/>
                </a:ext>
              </a:extLst>
            </p:cNvPr>
            <p:cNvSpPr txBox="1"/>
            <p:nvPr/>
          </p:nvSpPr>
          <p:spPr>
            <a:xfrm>
              <a:off x="1830703" y="1098727"/>
              <a:ext cx="2130581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sz="2800" b="1" spc="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Height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943C9C-3FBB-5309-02EA-368B77924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78" y="1584960"/>
            <a:ext cx="6761681" cy="320051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E31FA4-0019-5A23-035F-FDCFA1D89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101" y="793835"/>
            <a:ext cx="3475021" cy="496867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14D4E6-4A69-4488-8B94-1742257BB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78" y="4861327"/>
            <a:ext cx="6761681" cy="190523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492284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6CFC9F4-E1B0-A2C7-6B52-5163EB333F81}"/>
              </a:ext>
            </a:extLst>
          </p:cNvPr>
          <p:cNvGrpSpPr/>
          <p:nvPr/>
        </p:nvGrpSpPr>
        <p:grpSpPr>
          <a:xfrm>
            <a:off x="1068998" y="238421"/>
            <a:ext cx="10452442" cy="695325"/>
            <a:chOff x="1266918" y="878828"/>
            <a:chExt cx="2924654" cy="69532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59020E6-F8FC-E921-5F21-577C6AB4B04D}"/>
                </a:ext>
              </a:extLst>
            </p:cNvPr>
            <p:cNvSpPr/>
            <p:nvPr/>
          </p:nvSpPr>
          <p:spPr>
            <a:xfrm>
              <a:off x="1266918" y="878828"/>
              <a:ext cx="2924654" cy="695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innerShdw blurRad="4826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ECE9A1-365B-875E-1508-C395BCC67207}"/>
                </a:ext>
              </a:extLst>
            </p:cNvPr>
            <p:cNvSpPr txBox="1"/>
            <p:nvPr/>
          </p:nvSpPr>
          <p:spPr>
            <a:xfrm>
              <a:off x="1485827" y="995659"/>
              <a:ext cx="2594260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spc="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Weight and Insurance cost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E3C8DA3-F56C-E416-8DA6-4C4A1BDB9062}"/>
              </a:ext>
            </a:extLst>
          </p:cNvPr>
          <p:cNvSpPr txBox="1"/>
          <p:nvPr/>
        </p:nvSpPr>
        <p:spPr>
          <a:xfrm>
            <a:off x="6979920" y="1888304"/>
            <a:ext cx="4541520" cy="32316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Weight highly influencing insurance cost.</a:t>
            </a:r>
          </a:p>
          <a:p>
            <a:endParaRPr lang="en-IN" sz="2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Strong positive linear relation.</a:t>
            </a:r>
          </a:p>
          <a:p>
            <a:endParaRPr lang="en-IN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DBF76C-F942-15F2-C743-BF76B405A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913" y="1624392"/>
            <a:ext cx="5273130" cy="360748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7056955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6CFC9F4-E1B0-A2C7-6B52-5163EB333F81}"/>
              </a:ext>
            </a:extLst>
          </p:cNvPr>
          <p:cNvGrpSpPr/>
          <p:nvPr/>
        </p:nvGrpSpPr>
        <p:grpSpPr>
          <a:xfrm>
            <a:off x="1068998" y="238421"/>
            <a:ext cx="10452442" cy="695325"/>
            <a:chOff x="1266918" y="878828"/>
            <a:chExt cx="2924654" cy="69532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59020E6-F8FC-E921-5F21-577C6AB4B04D}"/>
                </a:ext>
              </a:extLst>
            </p:cNvPr>
            <p:cNvSpPr/>
            <p:nvPr/>
          </p:nvSpPr>
          <p:spPr>
            <a:xfrm>
              <a:off x="1266918" y="878828"/>
              <a:ext cx="2924654" cy="69532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innerShdw blurRad="4826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ECE9A1-365B-875E-1508-C395BCC67207}"/>
                </a:ext>
              </a:extLst>
            </p:cNvPr>
            <p:cNvSpPr txBox="1"/>
            <p:nvPr/>
          </p:nvSpPr>
          <p:spPr>
            <a:xfrm>
              <a:off x="1432115" y="995657"/>
              <a:ext cx="259426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height and Insurance cost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E3C8DA3-F56C-E416-8DA6-4C4A1BDB9062}"/>
              </a:ext>
            </a:extLst>
          </p:cNvPr>
          <p:cNvSpPr txBox="1"/>
          <p:nvPr/>
        </p:nvSpPr>
        <p:spPr>
          <a:xfrm>
            <a:off x="7264400" y="1807024"/>
            <a:ext cx="4826000" cy="36625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Height is also influencing insurance cost.</a:t>
            </a:r>
          </a:p>
          <a:p>
            <a:endParaRPr lang="en-IN" sz="2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can see presence of outliers.</a:t>
            </a:r>
          </a:p>
          <a:p>
            <a:endParaRPr lang="en-IN" sz="2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Positive linear relation.</a:t>
            </a:r>
          </a:p>
          <a:p>
            <a:endParaRPr lang="en-IN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AF17BC-561A-D2F5-5B7E-DA0C1F797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29" y="1676248"/>
            <a:ext cx="5024486" cy="382900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7849449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6CFC9F4-E1B0-A2C7-6B52-5163EB333F81}"/>
              </a:ext>
            </a:extLst>
          </p:cNvPr>
          <p:cNvGrpSpPr/>
          <p:nvPr/>
        </p:nvGrpSpPr>
        <p:grpSpPr>
          <a:xfrm>
            <a:off x="1068998" y="238421"/>
            <a:ext cx="10452442" cy="695325"/>
            <a:chOff x="1266918" y="878828"/>
            <a:chExt cx="2924654" cy="69532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59020E6-F8FC-E921-5F21-577C6AB4B04D}"/>
                </a:ext>
              </a:extLst>
            </p:cNvPr>
            <p:cNvSpPr/>
            <p:nvPr/>
          </p:nvSpPr>
          <p:spPr>
            <a:xfrm>
              <a:off x="1266918" y="878828"/>
              <a:ext cx="2924654" cy="69532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innerShdw blurRad="4826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ECE9A1-365B-875E-1508-C395BCC67207}"/>
                </a:ext>
              </a:extLst>
            </p:cNvPr>
            <p:cNvSpPr txBox="1"/>
            <p:nvPr/>
          </p:nvSpPr>
          <p:spPr>
            <a:xfrm>
              <a:off x="1432115" y="995657"/>
              <a:ext cx="259426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BMI and Insurance cost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E3C8DA3-F56C-E416-8DA6-4C4A1BDB9062}"/>
              </a:ext>
            </a:extLst>
          </p:cNvPr>
          <p:cNvSpPr txBox="1"/>
          <p:nvPr/>
        </p:nvSpPr>
        <p:spPr>
          <a:xfrm>
            <a:off x="7264400" y="1807024"/>
            <a:ext cx="4826000" cy="36625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BMI is not influencing insurance cost.</a:t>
            </a:r>
          </a:p>
          <a:p>
            <a:endParaRPr lang="en-IN" sz="2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can see presence of outliers.</a:t>
            </a:r>
          </a:p>
          <a:p>
            <a:endParaRPr lang="en-IN" sz="2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sz="2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7A4A3D-7C2B-2463-D102-5545CC8BF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766" y="1804667"/>
            <a:ext cx="4986778" cy="386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41124"/>
      </p:ext>
    </p:extLst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6CFC9F4-E1B0-A2C7-6B52-5163EB333F81}"/>
              </a:ext>
            </a:extLst>
          </p:cNvPr>
          <p:cNvGrpSpPr/>
          <p:nvPr/>
        </p:nvGrpSpPr>
        <p:grpSpPr>
          <a:xfrm>
            <a:off x="731520" y="238421"/>
            <a:ext cx="10627359" cy="990939"/>
            <a:chOff x="1266918" y="878828"/>
            <a:chExt cx="3163586" cy="99093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59020E6-F8FC-E921-5F21-577C6AB4B04D}"/>
                </a:ext>
              </a:extLst>
            </p:cNvPr>
            <p:cNvSpPr/>
            <p:nvPr/>
          </p:nvSpPr>
          <p:spPr>
            <a:xfrm>
              <a:off x="1266918" y="878828"/>
              <a:ext cx="3163586" cy="99093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innerShdw blurRad="4826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ECE9A1-365B-875E-1508-C395BCC67207}"/>
                </a:ext>
              </a:extLst>
            </p:cNvPr>
            <p:cNvSpPr txBox="1"/>
            <p:nvPr/>
          </p:nvSpPr>
          <p:spPr>
            <a:xfrm>
              <a:off x="1424224" y="1018784"/>
              <a:ext cx="2848973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sz="2400" b="1" spc="19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Weight change in last one year and Insurance cost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E3C8DA3-F56C-E416-8DA6-4C4A1BDB9062}"/>
              </a:ext>
            </a:extLst>
          </p:cNvPr>
          <p:cNvSpPr txBox="1"/>
          <p:nvPr/>
        </p:nvSpPr>
        <p:spPr>
          <a:xfrm>
            <a:off x="7112000" y="2020384"/>
            <a:ext cx="4907280" cy="33855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Weight change is inversely associated with insurance cost</a:t>
            </a:r>
          </a:p>
          <a:p>
            <a:endParaRPr lang="en-IN" sz="2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Increased frequency of weight change reduced the insurance cost.</a:t>
            </a:r>
          </a:p>
          <a:p>
            <a:endParaRPr lang="en-IN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6DD179-32AF-415B-FBE5-1E9A697C4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297" y="1648664"/>
            <a:ext cx="5017148" cy="363034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756917"/>
      </p:ext>
    </p:extLst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6CFC9F4-E1B0-A2C7-6B52-5163EB333F81}"/>
              </a:ext>
            </a:extLst>
          </p:cNvPr>
          <p:cNvGrpSpPr/>
          <p:nvPr/>
        </p:nvGrpSpPr>
        <p:grpSpPr>
          <a:xfrm>
            <a:off x="1144080" y="340987"/>
            <a:ext cx="7847519" cy="695325"/>
            <a:chOff x="1336257" y="995659"/>
            <a:chExt cx="3363329" cy="69532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59020E6-F8FC-E921-5F21-577C6AB4B04D}"/>
                </a:ext>
              </a:extLst>
            </p:cNvPr>
            <p:cNvSpPr/>
            <p:nvPr/>
          </p:nvSpPr>
          <p:spPr>
            <a:xfrm>
              <a:off x="1336257" y="995659"/>
              <a:ext cx="3363329" cy="69532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innerShdw blurRad="4826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ECE9A1-365B-875E-1508-C395BCC67207}"/>
                </a:ext>
              </a:extLst>
            </p:cNvPr>
            <p:cNvSpPr txBox="1"/>
            <p:nvPr/>
          </p:nvSpPr>
          <p:spPr>
            <a:xfrm>
              <a:off x="1506078" y="1071850"/>
              <a:ext cx="31151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spc="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Gender and Insurance cost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30B941C-236A-7287-20B8-7757BB21F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514" y="1832543"/>
            <a:ext cx="6821358" cy="402603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E2DA40-60D3-733B-6D42-49B6220A464A}"/>
              </a:ext>
            </a:extLst>
          </p:cNvPr>
          <p:cNvSpPr txBox="1"/>
          <p:nvPr/>
        </p:nvSpPr>
        <p:spPr>
          <a:xfrm>
            <a:off x="0" y="2194560"/>
            <a:ext cx="4988560" cy="35394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Female insurance holder are less.</a:t>
            </a:r>
          </a:p>
          <a:p>
            <a:endParaRPr lang="en-IN" sz="2800" b="1" dirty="0"/>
          </a:p>
          <a:p>
            <a:r>
              <a:rPr lang="en-IN" sz="2800" b="1" dirty="0">
                <a:solidFill>
                  <a:schemeClr val="bg1"/>
                </a:solidFill>
              </a:rPr>
              <a:t>Company can focus on getting female clients.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Females of childbearing age are more likely to take health insurance.</a:t>
            </a:r>
          </a:p>
        </p:txBody>
      </p:sp>
    </p:spTree>
    <p:extLst>
      <p:ext uri="{BB962C8B-B14F-4D97-AF65-F5344CB8AC3E}">
        <p14:creationId xmlns:p14="http://schemas.microsoft.com/office/powerpoint/2010/main" val="4041211325"/>
      </p:ext>
    </p:extLst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7E48A99-3728-77F8-2094-0A21DD725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310" y="1050576"/>
            <a:ext cx="7088530" cy="567534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3C8DA3-F56C-E416-8DA6-4C4A1BDB9062}"/>
              </a:ext>
            </a:extLst>
          </p:cNvPr>
          <p:cNvSpPr txBox="1"/>
          <p:nvPr/>
        </p:nvSpPr>
        <p:spPr>
          <a:xfrm>
            <a:off x="264160" y="2245489"/>
            <a:ext cx="4338320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Insurance cost is equally distributed among all the cities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A48315-EC71-36CE-95EE-B8CA339B9F0B}"/>
              </a:ext>
            </a:extLst>
          </p:cNvPr>
          <p:cNvSpPr/>
          <p:nvPr/>
        </p:nvSpPr>
        <p:spPr>
          <a:xfrm>
            <a:off x="1068999" y="238421"/>
            <a:ext cx="7540624" cy="695325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4826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B5D06C-A500-FB43-255F-90E6A189EA74}"/>
              </a:ext>
            </a:extLst>
          </p:cNvPr>
          <p:cNvSpPr txBox="1"/>
          <p:nvPr/>
        </p:nvSpPr>
        <p:spPr>
          <a:xfrm>
            <a:off x="1633411" y="355252"/>
            <a:ext cx="6189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spc="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Location and Insurance cost</a:t>
            </a:r>
          </a:p>
        </p:txBody>
      </p:sp>
    </p:spTree>
    <p:extLst>
      <p:ext uri="{BB962C8B-B14F-4D97-AF65-F5344CB8AC3E}">
        <p14:creationId xmlns:p14="http://schemas.microsoft.com/office/powerpoint/2010/main" val="2414465937"/>
      </p:ext>
    </p:extLst>
  </p:cSld>
  <p:clrMapOvr>
    <a:masterClrMapping/>
  </p:clrMapOvr>
  <p:transition spd="slow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6CFC9F4-E1B0-A2C7-6B52-5163EB333F81}"/>
              </a:ext>
            </a:extLst>
          </p:cNvPr>
          <p:cNvGrpSpPr/>
          <p:nvPr/>
        </p:nvGrpSpPr>
        <p:grpSpPr>
          <a:xfrm>
            <a:off x="436880" y="238421"/>
            <a:ext cx="11677568" cy="1153498"/>
            <a:chOff x="1266918" y="878828"/>
            <a:chExt cx="2978053" cy="107093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59020E6-F8FC-E921-5F21-577C6AB4B04D}"/>
                </a:ext>
              </a:extLst>
            </p:cNvPr>
            <p:cNvSpPr/>
            <p:nvPr/>
          </p:nvSpPr>
          <p:spPr>
            <a:xfrm>
              <a:off x="1266918" y="878828"/>
              <a:ext cx="2924654" cy="69532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innerShdw blurRad="4826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ECE9A1-365B-875E-1508-C395BCC67207}"/>
                </a:ext>
              </a:extLst>
            </p:cNvPr>
            <p:cNvSpPr txBox="1"/>
            <p:nvPr/>
          </p:nvSpPr>
          <p:spPr>
            <a:xfrm>
              <a:off x="1320317" y="995659"/>
              <a:ext cx="292465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spc="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Smoking status, gender and Insurance cost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E3C8DA3-F56C-E416-8DA6-4C4A1BDB9062}"/>
              </a:ext>
            </a:extLst>
          </p:cNvPr>
          <p:cNvSpPr txBox="1"/>
          <p:nvPr/>
        </p:nvSpPr>
        <p:spPr>
          <a:xfrm>
            <a:off x="8791471" y="1513839"/>
            <a:ext cx="3113588" cy="49552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unknown category females are more.</a:t>
            </a:r>
          </a:p>
          <a:p>
            <a:endParaRPr lang="en-IN" sz="2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Customers who never smoked are paying higher insurance cost </a:t>
            </a:r>
          </a:p>
          <a:p>
            <a:endParaRPr lang="en-IN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868006-2E22-C46D-A2E8-7AEF61361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69" y="1513839"/>
            <a:ext cx="7973316" cy="477724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770536"/>
      </p:ext>
    </p:extLst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151E6F-29C5-B01C-A517-D5D3A2FE9716}"/>
              </a:ext>
            </a:extLst>
          </p:cNvPr>
          <p:cNvGrpSpPr/>
          <p:nvPr/>
        </p:nvGrpSpPr>
        <p:grpSpPr>
          <a:xfrm>
            <a:off x="2283571" y="457200"/>
            <a:ext cx="7624857" cy="5943600"/>
            <a:chOff x="2712720" y="579120"/>
            <a:chExt cx="6543040" cy="510032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57980A2-C43C-0003-2382-E4CF9293BBF0}"/>
                </a:ext>
              </a:extLst>
            </p:cNvPr>
            <p:cNvSpPr/>
            <p:nvPr/>
          </p:nvSpPr>
          <p:spPr>
            <a:xfrm>
              <a:off x="2712720" y="579120"/>
              <a:ext cx="6543040" cy="5100320"/>
            </a:xfrm>
            <a:prstGeom prst="ellips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74000">
                  <a:schemeClr val="bg1">
                    <a:lumMod val="75000"/>
                  </a:schemeClr>
                </a:gs>
                <a:gs pos="83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850900">
                <a:prstClr val="black"/>
              </a:inn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513555F-B2F0-9E17-1D85-0648ACAF3CEB}"/>
                </a:ext>
              </a:extLst>
            </p:cNvPr>
            <p:cNvSpPr txBox="1"/>
            <p:nvPr/>
          </p:nvSpPr>
          <p:spPr>
            <a:xfrm>
              <a:off x="3195320" y="1696720"/>
              <a:ext cx="5577840" cy="1938992"/>
            </a:xfrm>
            <a:prstGeom prst="rect">
              <a:avLst/>
            </a:prstGeom>
            <a:noFill/>
            <a:effectLst>
              <a:outerShdw blurRad="165100" dist="50800" dir="5400000" algn="ctr" rotWithShape="0">
                <a:srgbClr val="000000">
                  <a:alpha val="43137"/>
                </a:srgbClr>
              </a:outerShdw>
              <a:reflection blurRad="6350" endPos="55500" dist="101600" dir="5400000" sy="-100000" algn="bl" rotWithShape="0"/>
            </a:effectLst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IN" sz="5000" spc="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IN" sz="5000" spc="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Model Building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1233716"/>
      </p:ext>
    </p:extLst>
  </p:cSld>
  <p:clrMapOvr>
    <a:masterClrMapping/>
  </p:clrMapOvr>
  <p:transition spd="slow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BCECF-094A-FFB1-14CA-DFE476E735B1}"/>
              </a:ext>
            </a:extLst>
          </p:cNvPr>
          <p:cNvSpPr txBox="1"/>
          <p:nvPr/>
        </p:nvSpPr>
        <p:spPr>
          <a:xfrm>
            <a:off x="728288" y="574350"/>
            <a:ext cx="8834812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rgbClr val="FFFFFF"/>
                </a:solidFill>
                <a:latin typeface="Castellar" panose="020A0402060406010301" pitchFamily="18" charset="0"/>
                <a:ea typeface="+mj-ea"/>
                <a:cs typeface="+mj-cs"/>
              </a:rPr>
              <a:t>Data Evaluation on Baseline Model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3FE066-D7F3-F274-724E-E935DDE46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72083"/>
              </p:ext>
            </p:extLst>
          </p:nvPr>
        </p:nvGraphicFramePr>
        <p:xfrm>
          <a:off x="219075" y="1733550"/>
          <a:ext cx="11858625" cy="5048246"/>
        </p:xfrm>
        <a:graphic>
          <a:graphicData uri="http://schemas.openxmlformats.org/drawingml/2006/table">
            <a:tbl>
              <a:tblPr firstRow="1" firstCol="1" bandRow="1">
                <a:solidFill>
                  <a:srgbClr val="404040"/>
                </a:solidFill>
              </a:tblPr>
              <a:tblGrid>
                <a:gridCol w="2371725">
                  <a:extLst>
                    <a:ext uri="{9D8B030D-6E8A-4147-A177-3AD203B41FA5}">
                      <a16:colId xmlns:a16="http://schemas.microsoft.com/office/drawing/2014/main" val="4244584833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val="1123332419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val="1796696593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val="3992538384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val="4132419883"/>
                    </a:ext>
                  </a:extLst>
                </a:gridCol>
              </a:tblGrid>
              <a:tr h="53930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9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Model Name</a:t>
                      </a:r>
                      <a:endParaRPr lang="en-IN" sz="1900" b="0" i="0" u="none" strike="noStrike" cap="none" spc="0">
                        <a:solidFill>
                          <a:schemeClr val="bg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7545" marR="7545" marT="10864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9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Train Error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9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Test Error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9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RMSE Train Error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9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RMSE Test Error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026446"/>
                  </a:ext>
                </a:extLst>
              </a:tr>
              <a:tr h="4508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Linear Regression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0.949761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0.949936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2.24E-01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0.222788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322845"/>
                  </a:ext>
                </a:extLst>
              </a:tr>
              <a:tr h="4508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Decision Tree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0.909335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3.13E-17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0.299811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547619"/>
                  </a:ext>
                </a:extLst>
              </a:tr>
              <a:tr h="4508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Lasso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-0.000184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1.00E+00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0.995789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855282"/>
                  </a:ext>
                </a:extLst>
              </a:tr>
              <a:tr h="4508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Ridge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0.949757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0.94994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2.24E-01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0.222779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124943"/>
                  </a:ext>
                </a:extLst>
              </a:tr>
              <a:tr h="4508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cap="none" spc="0" dirty="0">
                          <a:solidFill>
                            <a:srgbClr val="00B050"/>
                          </a:solidFill>
                          <a:effectLst/>
                          <a:latin typeface="Georgia" panose="02040502050405020303" pitchFamily="18" charset="0"/>
                        </a:rPr>
                        <a:t>Random Forest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spc="0" dirty="0">
                          <a:solidFill>
                            <a:srgbClr val="00B050"/>
                          </a:solidFill>
                          <a:effectLst/>
                          <a:latin typeface="Georgia" panose="02040502050405020303" pitchFamily="18" charset="0"/>
                        </a:rPr>
                        <a:t>0.993238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spc="0" dirty="0">
                          <a:solidFill>
                            <a:srgbClr val="00B050"/>
                          </a:solidFill>
                          <a:effectLst/>
                          <a:latin typeface="Georgia" panose="02040502050405020303" pitchFamily="18" charset="0"/>
                        </a:rPr>
                        <a:t>0.951199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spc="0" dirty="0">
                          <a:solidFill>
                            <a:srgbClr val="00B050"/>
                          </a:solidFill>
                          <a:effectLst/>
                          <a:latin typeface="Georgia" panose="02040502050405020303" pitchFamily="18" charset="0"/>
                        </a:rPr>
                        <a:t>8.23E-02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spc="0" dirty="0">
                          <a:solidFill>
                            <a:srgbClr val="00B050"/>
                          </a:solidFill>
                          <a:effectLst/>
                          <a:latin typeface="Georgia" panose="02040502050405020303" pitchFamily="18" charset="0"/>
                        </a:rPr>
                        <a:t>0.219958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705767"/>
                  </a:ext>
                </a:extLst>
              </a:tr>
              <a:tr h="4508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AdaBoost Regressor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0.947336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0.947702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2.30E-01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0.227704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179080"/>
                  </a:ext>
                </a:extLst>
              </a:tr>
              <a:tr h="4508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cap="none" spc="0" dirty="0">
                          <a:solidFill>
                            <a:srgbClr val="00B050"/>
                          </a:solidFill>
                          <a:effectLst/>
                          <a:latin typeface="Georgia" panose="02040502050405020303" pitchFamily="18" charset="0"/>
                        </a:rPr>
                        <a:t>Gradient Boosting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spc="0" dirty="0">
                          <a:solidFill>
                            <a:srgbClr val="00B050"/>
                          </a:solidFill>
                          <a:effectLst/>
                          <a:latin typeface="Georgia" panose="02040502050405020303" pitchFamily="18" charset="0"/>
                        </a:rPr>
                        <a:t>0.955841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spc="0" dirty="0">
                          <a:solidFill>
                            <a:srgbClr val="00B050"/>
                          </a:solidFill>
                          <a:effectLst/>
                          <a:latin typeface="Georgia" panose="02040502050405020303" pitchFamily="18" charset="0"/>
                        </a:rPr>
                        <a:t>0.954789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spc="0" dirty="0">
                          <a:solidFill>
                            <a:srgbClr val="00B050"/>
                          </a:solidFill>
                          <a:effectLst/>
                          <a:latin typeface="Georgia" panose="02040502050405020303" pitchFamily="18" charset="0"/>
                        </a:rPr>
                        <a:t>2.10E-01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spc="0" dirty="0">
                          <a:solidFill>
                            <a:srgbClr val="00B050"/>
                          </a:solidFill>
                          <a:effectLst/>
                          <a:latin typeface="Georgia" panose="02040502050405020303" pitchFamily="18" charset="0"/>
                        </a:rPr>
                        <a:t>0.211715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950334"/>
                  </a:ext>
                </a:extLst>
              </a:tr>
              <a:tr h="4508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cap="none" spc="0" dirty="0">
                          <a:solidFill>
                            <a:srgbClr val="00B050"/>
                          </a:solidFill>
                          <a:effectLst/>
                          <a:latin typeface="Georgia" panose="02040502050405020303" pitchFamily="18" charset="0"/>
                        </a:rPr>
                        <a:t>XGB Regressor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spc="0" dirty="0">
                          <a:solidFill>
                            <a:srgbClr val="00B050"/>
                          </a:solidFill>
                          <a:effectLst/>
                          <a:latin typeface="Georgia" panose="02040502050405020303" pitchFamily="18" charset="0"/>
                        </a:rPr>
                        <a:t>0.973696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spc="0" dirty="0">
                          <a:solidFill>
                            <a:srgbClr val="00B050"/>
                          </a:solidFill>
                          <a:effectLst/>
                          <a:latin typeface="Georgia" panose="02040502050405020303" pitchFamily="18" charset="0"/>
                        </a:rPr>
                        <a:t>0.952063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spc="0" dirty="0">
                          <a:solidFill>
                            <a:srgbClr val="00B050"/>
                          </a:solidFill>
                          <a:effectLst/>
                          <a:latin typeface="Georgia" panose="02040502050405020303" pitchFamily="18" charset="0"/>
                        </a:rPr>
                        <a:t>1.62E-01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spc="0" dirty="0">
                          <a:solidFill>
                            <a:srgbClr val="00B050"/>
                          </a:solidFill>
                          <a:effectLst/>
                          <a:latin typeface="Georgia" panose="02040502050405020303" pitchFamily="18" charset="0"/>
                        </a:rPr>
                        <a:t>0.218004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222686"/>
                  </a:ext>
                </a:extLst>
              </a:tr>
              <a:tr h="4508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MLP Regressor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0.968709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0.938206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1.77E-01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0.247513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063143"/>
                  </a:ext>
                </a:extLst>
              </a:tr>
              <a:tr h="4508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Bagging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0.990688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0.946764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9.66E-02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0.229736</a:t>
                      </a:r>
                    </a:p>
                  </a:txBody>
                  <a:tcPr marL="7545" marR="7545" marT="10864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10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641501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2764D42-3855-868C-2804-25A5C2C6A347}"/>
              </a:ext>
            </a:extLst>
          </p:cNvPr>
          <p:cNvGrpSpPr/>
          <p:nvPr/>
        </p:nvGrpSpPr>
        <p:grpSpPr>
          <a:xfrm>
            <a:off x="960120" y="1064769"/>
            <a:ext cx="10271760" cy="594360"/>
            <a:chOff x="960120" y="1064769"/>
            <a:chExt cx="10271760" cy="59436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DCE0852-27A4-8A3F-58CE-D711FEA3A322}"/>
                </a:ext>
              </a:extLst>
            </p:cNvPr>
            <p:cNvSpPr/>
            <p:nvPr/>
          </p:nvSpPr>
          <p:spPr>
            <a:xfrm>
              <a:off x="960120" y="1064769"/>
              <a:ext cx="10271760" cy="5943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innerShdw blurRad="3556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BF483D5-F4B7-6A02-AB71-43210158EA82}"/>
                </a:ext>
              </a:extLst>
            </p:cNvPr>
            <p:cNvSpPr/>
            <p:nvPr/>
          </p:nvSpPr>
          <p:spPr>
            <a:xfrm>
              <a:off x="1203960" y="1203960"/>
              <a:ext cx="9601200" cy="28956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4A2A179-3829-4567-4C34-893899CA088A}"/>
              </a:ext>
            </a:extLst>
          </p:cNvPr>
          <p:cNvGrpSpPr/>
          <p:nvPr/>
        </p:nvGrpSpPr>
        <p:grpSpPr>
          <a:xfrm>
            <a:off x="470535" y="1122526"/>
            <a:ext cx="2108520" cy="3380894"/>
            <a:chOff x="470535" y="1122526"/>
            <a:chExt cx="2108520" cy="338089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A19C141-8B95-D05D-77C2-9E44B0D47374}"/>
                </a:ext>
              </a:extLst>
            </p:cNvPr>
            <p:cNvGrpSpPr/>
            <p:nvPr/>
          </p:nvGrpSpPr>
          <p:grpSpPr>
            <a:xfrm>
              <a:off x="470535" y="2354580"/>
              <a:ext cx="2042160" cy="2148840"/>
              <a:chOff x="470535" y="2354580"/>
              <a:chExt cx="2042160" cy="214884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F9F4746-4958-56E6-344F-B02EE5C82F23}"/>
                  </a:ext>
                </a:extLst>
              </p:cNvPr>
              <p:cNvSpPr/>
              <p:nvPr/>
            </p:nvSpPr>
            <p:spPr>
              <a:xfrm>
                <a:off x="470535" y="2354580"/>
                <a:ext cx="2042160" cy="2148840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60000"/>
                      <a:lumOff val="40000"/>
                      <a:alpha val="76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7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E1B7354-1496-A95B-0CCE-13A89D9111EC}"/>
                  </a:ext>
                </a:extLst>
              </p:cNvPr>
              <p:cNvSpPr/>
              <p:nvPr/>
            </p:nvSpPr>
            <p:spPr>
              <a:xfrm>
                <a:off x="1316355" y="2354580"/>
                <a:ext cx="350520" cy="381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53C672-7D57-4DE4-0752-70C0A711F091}"/>
                </a:ext>
              </a:extLst>
            </p:cNvPr>
            <p:cNvSpPr txBox="1"/>
            <p:nvPr/>
          </p:nvSpPr>
          <p:spPr>
            <a:xfrm>
              <a:off x="659756" y="3281857"/>
              <a:ext cx="1919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Introduction 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7AEC53F-57AA-CD63-7975-08C39010FCBE}"/>
                </a:ext>
              </a:extLst>
            </p:cNvPr>
            <p:cNvSpPr/>
            <p:nvPr/>
          </p:nvSpPr>
          <p:spPr>
            <a:xfrm>
              <a:off x="1316355" y="1122526"/>
              <a:ext cx="381964" cy="4123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F60F0C1-CE31-82D7-D73C-1A512FBABEC7}"/>
                </a:ext>
              </a:extLst>
            </p:cNvPr>
            <p:cNvSpPr/>
            <p:nvPr/>
          </p:nvSpPr>
          <p:spPr>
            <a:xfrm>
              <a:off x="1428423" y="1219719"/>
              <a:ext cx="190982" cy="216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3B4710C-8992-D661-FEB1-5AC249029E8B}"/>
                </a:ext>
              </a:extLst>
            </p:cNvPr>
            <p:cNvCxnSpPr>
              <a:endCxn id="12" idx="0"/>
            </p:cNvCxnSpPr>
            <p:nvPr/>
          </p:nvCxnSpPr>
          <p:spPr>
            <a:xfrm flipH="1">
              <a:off x="1491615" y="1534829"/>
              <a:ext cx="32299" cy="8197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DFC191-A40B-B444-AB92-07A8BCD8E23D}"/>
              </a:ext>
            </a:extLst>
          </p:cNvPr>
          <p:cNvGrpSpPr/>
          <p:nvPr/>
        </p:nvGrpSpPr>
        <p:grpSpPr>
          <a:xfrm>
            <a:off x="1619405" y="1125672"/>
            <a:ext cx="2070159" cy="5407393"/>
            <a:chOff x="1619598" y="1130953"/>
            <a:chExt cx="2070159" cy="5407393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857EE93-9B46-7192-F150-07AA4BF179B1}"/>
                </a:ext>
              </a:extLst>
            </p:cNvPr>
            <p:cNvGrpSpPr/>
            <p:nvPr/>
          </p:nvGrpSpPr>
          <p:grpSpPr>
            <a:xfrm>
              <a:off x="1647597" y="1130953"/>
              <a:ext cx="2042160" cy="5407393"/>
              <a:chOff x="1647597" y="1130953"/>
              <a:chExt cx="2042160" cy="5407393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4FFD7468-CF6B-B78D-8C57-28E4443AD78A}"/>
                  </a:ext>
                </a:extLst>
              </p:cNvPr>
              <p:cNvGrpSpPr/>
              <p:nvPr/>
            </p:nvGrpSpPr>
            <p:grpSpPr>
              <a:xfrm>
                <a:off x="1647597" y="4389506"/>
                <a:ext cx="2042160" cy="2148840"/>
                <a:chOff x="868680" y="3947160"/>
                <a:chExt cx="2042160" cy="2148840"/>
              </a:xfrm>
              <a:effectLst>
                <a:reflection blurRad="6350" stA="50000" endA="300" endPos="55000" dir="5400000" sy="-100000" algn="bl" rotWithShape="0"/>
              </a:effectLst>
            </p:grpSpPr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F7C6757C-CD7B-6C51-98E0-002555EE0027}"/>
                    </a:ext>
                  </a:extLst>
                </p:cNvPr>
                <p:cNvSpPr/>
                <p:nvPr/>
              </p:nvSpPr>
              <p:spPr>
                <a:xfrm>
                  <a:off x="868680" y="3947160"/>
                  <a:ext cx="2042160" cy="2148840"/>
                </a:xfrm>
                <a:prstGeom prst="ellipse">
                  <a:avLst/>
                </a:prstGeom>
                <a:gradFill>
                  <a:gsLst>
                    <a:gs pos="0">
                      <a:schemeClr val="tx2">
                        <a:lumMod val="60000"/>
                        <a:lumOff val="40000"/>
                        <a:alpha val="76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  <a:alpha val="77000"/>
                      </a:schemeClr>
                    </a:gs>
                  </a:gsLst>
                  <a:lin ang="5400000" scaled="1"/>
                </a:gradFill>
                <a:ln>
                  <a:gradFill>
                    <a:gsLst>
                      <a:gs pos="0">
                        <a:schemeClr val="tx2">
                          <a:lumMod val="60000"/>
                          <a:lumOff val="4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4013BA39-8C12-C0B3-8F0A-591649D33576}"/>
                    </a:ext>
                  </a:extLst>
                </p:cNvPr>
                <p:cNvSpPr/>
                <p:nvPr/>
              </p:nvSpPr>
              <p:spPr>
                <a:xfrm>
                  <a:off x="1714500" y="3947160"/>
                  <a:ext cx="35052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0ABF80AB-6C54-1FBE-C335-F21FEE7355B0}"/>
                  </a:ext>
                </a:extLst>
              </p:cNvPr>
              <p:cNvGrpSpPr/>
              <p:nvPr/>
            </p:nvGrpSpPr>
            <p:grpSpPr>
              <a:xfrm>
                <a:off x="2468797" y="1130953"/>
                <a:ext cx="381964" cy="3258553"/>
                <a:chOff x="2468797" y="1130953"/>
                <a:chExt cx="381964" cy="3258553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F8F1968F-2C95-8CB8-636C-0F0111FBF971}"/>
                    </a:ext>
                  </a:extLst>
                </p:cNvPr>
                <p:cNvSpPr/>
                <p:nvPr/>
              </p:nvSpPr>
              <p:spPr>
                <a:xfrm>
                  <a:off x="2468797" y="1130953"/>
                  <a:ext cx="381964" cy="41230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8F395D20-769B-3E4A-DB2C-FD2DEE255D75}"/>
                    </a:ext>
                  </a:extLst>
                </p:cNvPr>
                <p:cNvSpPr/>
                <p:nvPr/>
              </p:nvSpPr>
              <p:spPr>
                <a:xfrm>
                  <a:off x="2579054" y="1213592"/>
                  <a:ext cx="180000" cy="216000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DA1F85A3-CC8B-67C2-950D-449FED0862D9}"/>
                    </a:ext>
                  </a:extLst>
                </p:cNvPr>
                <p:cNvCxnSpPr>
                  <a:cxnSpLocks/>
                  <a:stCxn id="86" idx="4"/>
                  <a:endCxn id="89" idx="0"/>
                </p:cNvCxnSpPr>
                <p:nvPr/>
              </p:nvCxnSpPr>
              <p:spPr>
                <a:xfrm>
                  <a:off x="2659779" y="1543256"/>
                  <a:ext cx="8898" cy="28462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44DD2F5-6CDC-DF18-74B1-3B5B28176719}"/>
                </a:ext>
              </a:extLst>
            </p:cNvPr>
            <p:cNvSpPr txBox="1"/>
            <p:nvPr/>
          </p:nvSpPr>
          <p:spPr>
            <a:xfrm>
              <a:off x="1619598" y="4969032"/>
              <a:ext cx="19982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base</a:t>
              </a:r>
            </a:p>
            <a:p>
              <a:pPr algn="ctr"/>
              <a:r>
                <a:rPr lang="en-IN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</a:t>
              </a:r>
            </a:p>
            <a:p>
              <a:pPr algn="ctr"/>
              <a:r>
                <a:rPr lang="en-IN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dictionary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7E80C5-ADC3-5A26-F4B1-8AA4EC4B5AC3}"/>
              </a:ext>
            </a:extLst>
          </p:cNvPr>
          <p:cNvGrpSpPr/>
          <p:nvPr/>
        </p:nvGrpSpPr>
        <p:grpSpPr>
          <a:xfrm>
            <a:off x="2994074" y="1164521"/>
            <a:ext cx="2042160" cy="3274949"/>
            <a:chOff x="2994432" y="1164521"/>
            <a:chExt cx="2042160" cy="3274949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03EC1EB-755F-329A-406C-8E287D7CC06C}"/>
                </a:ext>
              </a:extLst>
            </p:cNvPr>
            <p:cNvGrpSpPr/>
            <p:nvPr/>
          </p:nvGrpSpPr>
          <p:grpSpPr>
            <a:xfrm>
              <a:off x="2994432" y="1164521"/>
              <a:ext cx="2042160" cy="3274949"/>
              <a:chOff x="2994432" y="1164521"/>
              <a:chExt cx="2042160" cy="3274949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843A5FA4-C027-22EE-2262-F8CB290488F3}"/>
                  </a:ext>
                </a:extLst>
              </p:cNvPr>
              <p:cNvGrpSpPr/>
              <p:nvPr/>
            </p:nvGrpSpPr>
            <p:grpSpPr>
              <a:xfrm>
                <a:off x="2994432" y="2290630"/>
                <a:ext cx="2042160" cy="2148840"/>
                <a:chOff x="868680" y="3947160"/>
                <a:chExt cx="2042160" cy="2148840"/>
              </a:xfrm>
              <a:effectLst>
                <a:reflection blurRad="6350" stA="50000" endA="300" endPos="55000" dir="5400000" sy="-100000" algn="bl" rotWithShape="0"/>
              </a:effectLst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52AFF5BB-616A-8A42-BF2F-76B2891F85D3}"/>
                    </a:ext>
                  </a:extLst>
                </p:cNvPr>
                <p:cNvSpPr/>
                <p:nvPr/>
              </p:nvSpPr>
              <p:spPr>
                <a:xfrm>
                  <a:off x="868680" y="3947160"/>
                  <a:ext cx="2042160" cy="2148840"/>
                </a:xfrm>
                <a:prstGeom prst="ellipse">
                  <a:avLst/>
                </a:prstGeom>
                <a:gradFill>
                  <a:gsLst>
                    <a:gs pos="0">
                      <a:schemeClr val="tx2">
                        <a:lumMod val="60000"/>
                        <a:lumOff val="40000"/>
                        <a:alpha val="76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  <a:alpha val="77000"/>
                      </a:schemeClr>
                    </a:gs>
                  </a:gsLst>
                  <a:lin ang="5400000" scaled="1"/>
                </a:gradFill>
                <a:ln>
                  <a:gradFill>
                    <a:gsLst>
                      <a:gs pos="0">
                        <a:schemeClr val="tx2">
                          <a:lumMod val="60000"/>
                          <a:lumOff val="4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45EB3DCC-64C2-75BC-BD9A-478C50F7F1CC}"/>
                    </a:ext>
                  </a:extLst>
                </p:cNvPr>
                <p:cNvSpPr/>
                <p:nvPr/>
              </p:nvSpPr>
              <p:spPr>
                <a:xfrm>
                  <a:off x="1714500" y="3947160"/>
                  <a:ext cx="35052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D7629154-00A9-1026-F7DC-58127481476F}"/>
                  </a:ext>
                </a:extLst>
              </p:cNvPr>
              <p:cNvGrpSpPr/>
              <p:nvPr/>
            </p:nvGrpSpPr>
            <p:grpSpPr>
              <a:xfrm>
                <a:off x="3845946" y="1164521"/>
                <a:ext cx="381964" cy="1232054"/>
                <a:chOff x="1316355" y="1122526"/>
                <a:chExt cx="381964" cy="1232054"/>
              </a:xfrm>
            </p:grpSpPr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201BEA69-BAA3-461C-4050-6F86DE4AFCF2}"/>
                    </a:ext>
                  </a:extLst>
                </p:cNvPr>
                <p:cNvSpPr/>
                <p:nvPr/>
              </p:nvSpPr>
              <p:spPr>
                <a:xfrm>
                  <a:off x="1316355" y="1122526"/>
                  <a:ext cx="381964" cy="41230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9BC79AE7-835E-0955-76D7-B886348A5A72}"/>
                    </a:ext>
                  </a:extLst>
                </p:cNvPr>
                <p:cNvSpPr/>
                <p:nvPr/>
              </p:nvSpPr>
              <p:spPr>
                <a:xfrm>
                  <a:off x="1428423" y="1219719"/>
                  <a:ext cx="190982" cy="216000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B9D6F059-9012-7C46-BFA7-CE32B639182A}"/>
                    </a:ext>
                  </a:extLst>
                </p:cNvPr>
                <p:cNvCxnSpPr/>
                <p:nvPr/>
              </p:nvCxnSpPr>
              <p:spPr>
                <a:xfrm flipH="1">
                  <a:off x="1491615" y="1534829"/>
                  <a:ext cx="32299" cy="81975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C0EAEEF-8A4C-E2DD-0457-626F26932039}"/>
                </a:ext>
              </a:extLst>
            </p:cNvPr>
            <p:cNvSpPr txBox="1"/>
            <p:nvPr/>
          </p:nvSpPr>
          <p:spPr>
            <a:xfrm>
              <a:off x="3043763" y="2962957"/>
              <a:ext cx="19337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</a:t>
              </a:r>
            </a:p>
            <a:p>
              <a:pPr algn="ctr"/>
              <a:r>
                <a:rPr lang="en-IN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pre-processing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3A2EC6-5CB9-A91F-1B4E-7853C1DF0E9B}"/>
              </a:ext>
            </a:extLst>
          </p:cNvPr>
          <p:cNvGrpSpPr/>
          <p:nvPr/>
        </p:nvGrpSpPr>
        <p:grpSpPr>
          <a:xfrm>
            <a:off x="4093617" y="1146408"/>
            <a:ext cx="2042160" cy="5424636"/>
            <a:chOff x="4093617" y="1146408"/>
            <a:chExt cx="2042160" cy="5424636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7FC3C9D9-826E-A2AC-CD97-D9FAD2BCE694}"/>
                </a:ext>
              </a:extLst>
            </p:cNvPr>
            <p:cNvGrpSpPr/>
            <p:nvPr/>
          </p:nvGrpSpPr>
          <p:grpSpPr>
            <a:xfrm>
              <a:off x="4093617" y="1146408"/>
              <a:ext cx="2042160" cy="5424636"/>
              <a:chOff x="4093617" y="1146408"/>
              <a:chExt cx="2042160" cy="5424636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9E9A757E-805D-FA3E-0DB2-6D65FC4EC4AC}"/>
                  </a:ext>
                </a:extLst>
              </p:cNvPr>
              <p:cNvGrpSpPr/>
              <p:nvPr/>
            </p:nvGrpSpPr>
            <p:grpSpPr>
              <a:xfrm>
                <a:off x="4093617" y="4422204"/>
                <a:ext cx="2042160" cy="2148840"/>
                <a:chOff x="1015137" y="4023938"/>
                <a:chExt cx="2042160" cy="2148840"/>
              </a:xfrm>
            </p:grpSpPr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BBF55B29-C68C-AF71-C984-5A5CB3204E47}"/>
                    </a:ext>
                  </a:extLst>
                </p:cNvPr>
                <p:cNvSpPr/>
                <p:nvPr/>
              </p:nvSpPr>
              <p:spPr>
                <a:xfrm>
                  <a:off x="1015137" y="4023938"/>
                  <a:ext cx="2042160" cy="2148840"/>
                </a:xfrm>
                <a:prstGeom prst="ellipse">
                  <a:avLst/>
                </a:prstGeom>
                <a:gradFill>
                  <a:gsLst>
                    <a:gs pos="0">
                      <a:schemeClr val="tx2">
                        <a:lumMod val="60000"/>
                        <a:lumOff val="40000"/>
                        <a:alpha val="76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  <a:alpha val="77000"/>
                      </a:schemeClr>
                    </a:gs>
                  </a:gsLst>
                  <a:lin ang="5400000" scaled="1"/>
                </a:gradFill>
                <a:ln>
                  <a:gradFill>
                    <a:gsLst>
                      <a:gs pos="0">
                        <a:schemeClr val="tx2">
                          <a:lumMod val="60000"/>
                          <a:lumOff val="4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F5315A6-6647-3B85-37C3-35BDF7474E3A}"/>
                    </a:ext>
                  </a:extLst>
                </p:cNvPr>
                <p:cNvSpPr/>
                <p:nvPr/>
              </p:nvSpPr>
              <p:spPr>
                <a:xfrm>
                  <a:off x="1888729" y="4023938"/>
                  <a:ext cx="35052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77B01979-30D0-3B56-7230-37B02945E927}"/>
                  </a:ext>
                </a:extLst>
              </p:cNvPr>
              <p:cNvGrpSpPr/>
              <p:nvPr/>
            </p:nvGrpSpPr>
            <p:grpSpPr>
              <a:xfrm>
                <a:off x="4945857" y="1146408"/>
                <a:ext cx="381964" cy="3258553"/>
                <a:chOff x="2468797" y="1130953"/>
                <a:chExt cx="381964" cy="3258553"/>
              </a:xfrm>
            </p:grpSpPr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660E4B58-3E63-F8CE-8BA2-FEDD6F105BF2}"/>
                    </a:ext>
                  </a:extLst>
                </p:cNvPr>
                <p:cNvSpPr/>
                <p:nvPr/>
              </p:nvSpPr>
              <p:spPr>
                <a:xfrm>
                  <a:off x="2468797" y="1130953"/>
                  <a:ext cx="381964" cy="41230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7E415D6-D360-45D7-1291-85115B794F5F}"/>
                    </a:ext>
                  </a:extLst>
                </p:cNvPr>
                <p:cNvSpPr/>
                <p:nvPr/>
              </p:nvSpPr>
              <p:spPr>
                <a:xfrm>
                  <a:off x="2579054" y="1213592"/>
                  <a:ext cx="180000" cy="216000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8D0D7509-CDB6-3A5D-1059-9A51596AD4C0}"/>
                    </a:ext>
                  </a:extLst>
                </p:cNvPr>
                <p:cNvCxnSpPr>
                  <a:cxnSpLocks/>
                  <a:stCxn id="104" idx="4"/>
                </p:cNvCxnSpPr>
                <p:nvPr/>
              </p:nvCxnSpPr>
              <p:spPr>
                <a:xfrm>
                  <a:off x="2659779" y="1543256"/>
                  <a:ext cx="8898" cy="28462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321D401-7A4C-0DAD-C8BE-DB5AB3885A54}"/>
                </a:ext>
              </a:extLst>
            </p:cNvPr>
            <p:cNvSpPr txBox="1"/>
            <p:nvPr/>
          </p:nvSpPr>
          <p:spPr>
            <a:xfrm>
              <a:off x="4190772" y="5219524"/>
              <a:ext cx="1875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insight</a:t>
              </a:r>
            </a:p>
            <a:p>
              <a:pPr algn="ctr"/>
              <a:r>
                <a:rPr lang="en-IN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EDA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B2993D1-AFD7-5602-17EB-51B9835E3336}"/>
              </a:ext>
            </a:extLst>
          </p:cNvPr>
          <p:cNvGrpSpPr/>
          <p:nvPr/>
        </p:nvGrpSpPr>
        <p:grpSpPr>
          <a:xfrm>
            <a:off x="5454594" y="1192625"/>
            <a:ext cx="2042160" cy="3310795"/>
            <a:chOff x="5454594" y="1192625"/>
            <a:chExt cx="2042160" cy="3310795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40DFD636-FE0D-B59E-6077-4C38A69F7CE5}"/>
                </a:ext>
              </a:extLst>
            </p:cNvPr>
            <p:cNvGrpSpPr/>
            <p:nvPr/>
          </p:nvGrpSpPr>
          <p:grpSpPr>
            <a:xfrm>
              <a:off x="5454594" y="1192625"/>
              <a:ext cx="2042160" cy="3310795"/>
              <a:chOff x="5451968" y="1192625"/>
              <a:chExt cx="2042160" cy="3310795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57803289-7CDF-C0EA-4AEF-6BB6C0592E3C}"/>
                  </a:ext>
                </a:extLst>
              </p:cNvPr>
              <p:cNvGrpSpPr/>
              <p:nvPr/>
            </p:nvGrpSpPr>
            <p:grpSpPr>
              <a:xfrm>
                <a:off x="5451968" y="2354580"/>
                <a:ext cx="2042160" cy="2148840"/>
                <a:chOff x="868680" y="3947160"/>
                <a:chExt cx="2042160" cy="2148840"/>
              </a:xfrm>
            </p:grpSpPr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94C19D6C-35D6-8858-ED17-A511E18DC0A8}"/>
                    </a:ext>
                  </a:extLst>
                </p:cNvPr>
                <p:cNvSpPr/>
                <p:nvPr/>
              </p:nvSpPr>
              <p:spPr>
                <a:xfrm>
                  <a:off x="868680" y="3947160"/>
                  <a:ext cx="2042160" cy="2148840"/>
                </a:xfrm>
                <a:prstGeom prst="ellipse">
                  <a:avLst/>
                </a:prstGeom>
                <a:gradFill>
                  <a:gsLst>
                    <a:gs pos="0">
                      <a:schemeClr val="tx2">
                        <a:lumMod val="60000"/>
                        <a:lumOff val="40000"/>
                        <a:alpha val="76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  <a:alpha val="77000"/>
                      </a:schemeClr>
                    </a:gs>
                  </a:gsLst>
                  <a:lin ang="5400000" scaled="1"/>
                </a:gradFill>
                <a:ln>
                  <a:gradFill>
                    <a:gsLst>
                      <a:gs pos="0">
                        <a:schemeClr val="tx2">
                          <a:lumMod val="60000"/>
                          <a:lumOff val="4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E78522FE-6C75-C036-A07B-44BDA3C8258D}"/>
                    </a:ext>
                  </a:extLst>
                </p:cNvPr>
                <p:cNvSpPr/>
                <p:nvPr/>
              </p:nvSpPr>
              <p:spPr>
                <a:xfrm>
                  <a:off x="1714500" y="3947160"/>
                  <a:ext cx="35052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B92DA2A6-2C1E-538F-C8F4-DF64BF6EF389}"/>
                  </a:ext>
                </a:extLst>
              </p:cNvPr>
              <p:cNvGrpSpPr/>
              <p:nvPr/>
            </p:nvGrpSpPr>
            <p:grpSpPr>
              <a:xfrm>
                <a:off x="6255437" y="1192625"/>
                <a:ext cx="381964" cy="1232054"/>
                <a:chOff x="1316355" y="1122526"/>
                <a:chExt cx="381964" cy="1232054"/>
              </a:xfrm>
            </p:grpSpPr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F400592D-AACF-ABAA-2F36-D2ACC6E5C4C1}"/>
                    </a:ext>
                  </a:extLst>
                </p:cNvPr>
                <p:cNvSpPr/>
                <p:nvPr/>
              </p:nvSpPr>
              <p:spPr>
                <a:xfrm>
                  <a:off x="1316355" y="1122526"/>
                  <a:ext cx="381964" cy="41230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DDEEE3D3-DC34-4A9A-5637-DDB3FCD22DAA}"/>
                    </a:ext>
                  </a:extLst>
                </p:cNvPr>
                <p:cNvSpPr/>
                <p:nvPr/>
              </p:nvSpPr>
              <p:spPr>
                <a:xfrm>
                  <a:off x="1428423" y="1219719"/>
                  <a:ext cx="190982" cy="216000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01D91045-AD99-E3C3-3D4A-37C49E0E12B2}"/>
                    </a:ext>
                  </a:extLst>
                </p:cNvPr>
                <p:cNvCxnSpPr/>
                <p:nvPr/>
              </p:nvCxnSpPr>
              <p:spPr>
                <a:xfrm flipH="1">
                  <a:off x="1491615" y="1534829"/>
                  <a:ext cx="32299" cy="81975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5CDFE2A-99A5-FF44-5821-B2C5A3F90BF9}"/>
                </a:ext>
              </a:extLst>
            </p:cNvPr>
            <p:cNvSpPr txBox="1"/>
            <p:nvPr/>
          </p:nvSpPr>
          <p:spPr>
            <a:xfrm>
              <a:off x="5671595" y="3183038"/>
              <a:ext cx="178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Base model </a:t>
              </a:r>
            </a:p>
            <a:p>
              <a:pPr algn="ctr"/>
              <a:r>
                <a:rPr lang="en-IN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table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78B7CCD-85DB-F317-EDC0-700B2236940C}"/>
              </a:ext>
            </a:extLst>
          </p:cNvPr>
          <p:cNvGrpSpPr/>
          <p:nvPr/>
        </p:nvGrpSpPr>
        <p:grpSpPr>
          <a:xfrm>
            <a:off x="6396714" y="1163651"/>
            <a:ext cx="2534015" cy="5424659"/>
            <a:chOff x="6396714" y="1163651"/>
            <a:chExt cx="2534015" cy="5424659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98911B57-958D-C4F3-B426-35F8029E5DE0}"/>
                </a:ext>
              </a:extLst>
            </p:cNvPr>
            <p:cNvSpPr/>
            <p:nvPr/>
          </p:nvSpPr>
          <p:spPr>
            <a:xfrm>
              <a:off x="6396714" y="4439470"/>
              <a:ext cx="2534015" cy="2148840"/>
            </a:xfrm>
            <a:prstGeom prst="ellipse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  <a:alpha val="76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  <a:alpha val="77000"/>
                  </a:schemeClr>
                </a:gs>
              </a:gsLst>
              <a:lin ang="5400000" scaled="1"/>
            </a:gradFill>
            <a:ln>
              <a:gradFill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accent1">
                      <a:lumMod val="40000"/>
                      <a:lumOff val="60000"/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1EDAF013-C146-723E-E65D-AE1318636358}"/>
                </a:ext>
              </a:extLst>
            </p:cNvPr>
            <p:cNvSpPr/>
            <p:nvPr/>
          </p:nvSpPr>
          <p:spPr>
            <a:xfrm>
              <a:off x="7446250" y="4439470"/>
              <a:ext cx="434943" cy="381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03F8A86-9AFB-AC91-9B3E-34C254AF6247}"/>
                </a:ext>
              </a:extLst>
            </p:cNvPr>
            <p:cNvGrpSpPr/>
            <p:nvPr/>
          </p:nvGrpSpPr>
          <p:grpSpPr>
            <a:xfrm>
              <a:off x="7462436" y="1163651"/>
              <a:ext cx="381964" cy="3258553"/>
              <a:chOff x="2468797" y="1130953"/>
              <a:chExt cx="381964" cy="3258553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C9635E8-B4D9-D6CC-E29A-7F261DF2CC72}"/>
                  </a:ext>
                </a:extLst>
              </p:cNvPr>
              <p:cNvSpPr/>
              <p:nvPr/>
            </p:nvSpPr>
            <p:spPr>
              <a:xfrm>
                <a:off x="2468797" y="1130953"/>
                <a:ext cx="381964" cy="41230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250AE746-30C9-5B20-E18C-9B48B66EF06F}"/>
                  </a:ext>
                </a:extLst>
              </p:cNvPr>
              <p:cNvSpPr/>
              <p:nvPr/>
            </p:nvSpPr>
            <p:spPr>
              <a:xfrm>
                <a:off x="2579054" y="1213592"/>
                <a:ext cx="180000" cy="216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9184CD76-D19C-A312-7FF1-E22C926DDDE0}"/>
                  </a:ext>
                </a:extLst>
              </p:cNvPr>
              <p:cNvCxnSpPr>
                <a:cxnSpLocks/>
                <a:stCxn id="124" idx="4"/>
              </p:cNvCxnSpPr>
              <p:nvPr/>
            </p:nvCxnSpPr>
            <p:spPr>
              <a:xfrm>
                <a:off x="2659779" y="1543256"/>
                <a:ext cx="8898" cy="2846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FC57754-4CDE-093E-FF9C-7E604FFDDC3F}"/>
                </a:ext>
              </a:extLst>
            </p:cNvPr>
            <p:cNvSpPr txBox="1"/>
            <p:nvPr/>
          </p:nvSpPr>
          <p:spPr>
            <a:xfrm>
              <a:off x="6612606" y="5052225"/>
              <a:ext cx="22174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Model selection</a:t>
              </a:r>
            </a:p>
            <a:p>
              <a:pPr algn="ctr"/>
              <a:r>
                <a:rPr lang="en-IN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</a:t>
              </a:r>
            </a:p>
            <a:p>
              <a:pPr algn="ctr"/>
              <a:r>
                <a:rPr lang="en-IN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hyperparameters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1796C8D-CDFD-59DA-1B18-689925B38B84}"/>
              </a:ext>
            </a:extLst>
          </p:cNvPr>
          <p:cNvGrpSpPr/>
          <p:nvPr/>
        </p:nvGrpSpPr>
        <p:grpSpPr>
          <a:xfrm>
            <a:off x="7825598" y="1181401"/>
            <a:ext cx="2042160" cy="3322019"/>
            <a:chOff x="7825598" y="1181401"/>
            <a:chExt cx="2042160" cy="3322019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06E9D387-2DAE-27DF-B571-E5FFBF0AC83D}"/>
                </a:ext>
              </a:extLst>
            </p:cNvPr>
            <p:cNvGrpSpPr/>
            <p:nvPr/>
          </p:nvGrpSpPr>
          <p:grpSpPr>
            <a:xfrm>
              <a:off x="7825598" y="2354580"/>
              <a:ext cx="2042160" cy="2148840"/>
              <a:chOff x="868680" y="3947160"/>
              <a:chExt cx="2042160" cy="2148840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D8BDCF0B-E8D1-0320-DB35-CFB7E8060448}"/>
                  </a:ext>
                </a:extLst>
              </p:cNvPr>
              <p:cNvSpPr/>
              <p:nvPr/>
            </p:nvSpPr>
            <p:spPr>
              <a:xfrm>
                <a:off x="868680" y="3947160"/>
                <a:ext cx="2042160" cy="2148840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60000"/>
                      <a:lumOff val="40000"/>
                      <a:alpha val="76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77000"/>
                    </a:schemeClr>
                  </a:gs>
                </a:gsLst>
                <a:lin ang="5400000" scaled="1"/>
              </a:gradFill>
              <a:ln>
                <a:gradFill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06363614-A6A2-A784-8533-F9D444E7FB06}"/>
                  </a:ext>
                </a:extLst>
              </p:cNvPr>
              <p:cNvSpPr/>
              <p:nvPr/>
            </p:nvSpPr>
            <p:spPr>
              <a:xfrm>
                <a:off x="1714500" y="3947160"/>
                <a:ext cx="350520" cy="381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8C2BA436-8CEE-E91B-23E5-F65A26294B49}"/>
                </a:ext>
              </a:extLst>
            </p:cNvPr>
            <p:cNvGrpSpPr/>
            <p:nvPr/>
          </p:nvGrpSpPr>
          <p:grpSpPr>
            <a:xfrm>
              <a:off x="8671418" y="1181401"/>
              <a:ext cx="381964" cy="1232054"/>
              <a:chOff x="1316355" y="1122526"/>
              <a:chExt cx="381964" cy="1232054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A991A09C-6208-1869-3588-0D5B7098BD61}"/>
                  </a:ext>
                </a:extLst>
              </p:cNvPr>
              <p:cNvSpPr/>
              <p:nvPr/>
            </p:nvSpPr>
            <p:spPr>
              <a:xfrm>
                <a:off x="1316355" y="1122526"/>
                <a:ext cx="381964" cy="41230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33A753A5-E263-6FE1-460A-4CC926E4786F}"/>
                  </a:ext>
                </a:extLst>
              </p:cNvPr>
              <p:cNvSpPr/>
              <p:nvPr/>
            </p:nvSpPr>
            <p:spPr>
              <a:xfrm>
                <a:off x="1428423" y="1219719"/>
                <a:ext cx="190982" cy="216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C6A77D4B-B1CB-BCF6-FCBD-819089F19BE9}"/>
                  </a:ext>
                </a:extLst>
              </p:cNvPr>
              <p:cNvCxnSpPr/>
              <p:nvPr/>
            </p:nvCxnSpPr>
            <p:spPr>
              <a:xfrm flipH="1">
                <a:off x="1491615" y="1534829"/>
                <a:ext cx="32299" cy="8197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874BD90-5330-12B3-238B-859362ADA632}"/>
                </a:ext>
              </a:extLst>
            </p:cNvPr>
            <p:cNvSpPr txBox="1"/>
            <p:nvPr/>
          </p:nvSpPr>
          <p:spPr>
            <a:xfrm>
              <a:off x="8165495" y="2996741"/>
              <a:ext cx="14436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Model tunning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E4FA2B7-19B4-EFF3-4E8A-B8AE9C527B03}"/>
              </a:ext>
            </a:extLst>
          </p:cNvPr>
          <p:cNvGrpSpPr/>
          <p:nvPr/>
        </p:nvGrpSpPr>
        <p:grpSpPr>
          <a:xfrm>
            <a:off x="9164899" y="1181401"/>
            <a:ext cx="2355157" cy="5216409"/>
            <a:chOff x="9164899" y="1181401"/>
            <a:chExt cx="2355157" cy="5216409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50F7122D-48B4-76B4-B670-D38DA159BED0}"/>
                </a:ext>
              </a:extLst>
            </p:cNvPr>
            <p:cNvGrpSpPr/>
            <p:nvPr/>
          </p:nvGrpSpPr>
          <p:grpSpPr>
            <a:xfrm>
              <a:off x="9178147" y="4248970"/>
              <a:ext cx="2230391" cy="2148840"/>
              <a:chOff x="868680" y="3947160"/>
              <a:chExt cx="2042160" cy="2148840"/>
            </a:xfrm>
            <a:effectLst>
              <a:reflection blurRad="6350" stA="50000" endA="300" endPos="55000" dir="5400000" sy="-100000" algn="bl" rotWithShape="0"/>
            </a:effectLst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2BB351DF-B39B-7895-C279-0F1725888A06}"/>
                  </a:ext>
                </a:extLst>
              </p:cNvPr>
              <p:cNvSpPr/>
              <p:nvPr/>
            </p:nvSpPr>
            <p:spPr>
              <a:xfrm>
                <a:off x="868680" y="3947160"/>
                <a:ext cx="2042160" cy="2148840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60000"/>
                      <a:lumOff val="40000"/>
                      <a:alpha val="76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77000"/>
                    </a:schemeClr>
                  </a:gs>
                </a:gsLst>
                <a:lin ang="5400000" scaled="1"/>
              </a:gradFill>
              <a:ln>
                <a:gradFill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6E4B0F78-5949-45CC-04A1-E8DB9D2A19B4}"/>
                  </a:ext>
                </a:extLst>
              </p:cNvPr>
              <p:cNvSpPr/>
              <p:nvPr/>
            </p:nvSpPr>
            <p:spPr>
              <a:xfrm>
                <a:off x="1714500" y="3947160"/>
                <a:ext cx="350520" cy="381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376A5F80-3766-35BE-5825-E053F0D7820F}"/>
                </a:ext>
              </a:extLst>
            </p:cNvPr>
            <p:cNvGrpSpPr/>
            <p:nvPr/>
          </p:nvGrpSpPr>
          <p:grpSpPr>
            <a:xfrm>
              <a:off x="9973908" y="1181401"/>
              <a:ext cx="381964" cy="3258553"/>
              <a:chOff x="2468797" y="1130953"/>
              <a:chExt cx="381964" cy="3258553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CFE5D3EA-20B5-0E74-CE5B-A0D1D3B92901}"/>
                  </a:ext>
                </a:extLst>
              </p:cNvPr>
              <p:cNvSpPr/>
              <p:nvPr/>
            </p:nvSpPr>
            <p:spPr>
              <a:xfrm>
                <a:off x="2468797" y="1130953"/>
                <a:ext cx="381964" cy="41230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C40F8D7B-C5A0-15F6-AA2F-C7CCE5BA5319}"/>
                  </a:ext>
                </a:extLst>
              </p:cNvPr>
              <p:cNvSpPr/>
              <p:nvPr/>
            </p:nvSpPr>
            <p:spPr>
              <a:xfrm>
                <a:off x="2579054" y="1213592"/>
                <a:ext cx="180000" cy="216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B8846D6B-2693-C12F-B4C3-6E0A7EA5CDCA}"/>
                  </a:ext>
                </a:extLst>
              </p:cNvPr>
              <p:cNvCxnSpPr>
                <a:cxnSpLocks/>
                <a:stCxn id="140" idx="4"/>
              </p:cNvCxnSpPr>
              <p:nvPr/>
            </p:nvCxnSpPr>
            <p:spPr>
              <a:xfrm>
                <a:off x="2659779" y="1543256"/>
                <a:ext cx="8898" cy="2846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F25BD12-595C-EDD5-EB23-1A656D0AEB45}"/>
                </a:ext>
              </a:extLst>
            </p:cNvPr>
            <p:cNvSpPr txBox="1"/>
            <p:nvPr/>
          </p:nvSpPr>
          <p:spPr>
            <a:xfrm>
              <a:off x="9164899" y="5067476"/>
              <a:ext cx="23551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Recommendations</a:t>
              </a:r>
            </a:p>
            <a:p>
              <a:endPara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293143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0BBCECF-094A-FFB1-14CA-DFE476E735B1}"/>
              </a:ext>
            </a:extLst>
          </p:cNvPr>
          <p:cNvSpPr txBox="1"/>
          <p:nvPr/>
        </p:nvSpPr>
        <p:spPr>
          <a:xfrm>
            <a:off x="333984" y="1822728"/>
            <a:ext cx="3287696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chemeClr val="bg1"/>
                </a:solidFill>
                <a:latin typeface="Amasis MT Pro Medium" panose="020B0604020202020204" pitchFamily="18" charset="0"/>
                <a:ea typeface="+mj-ea"/>
                <a:cs typeface="+mj-cs"/>
              </a:rPr>
              <a:t>Final Model Selected</a:t>
            </a:r>
          </a:p>
          <a:p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E230734-D95F-60E0-C28F-3F8C389C6704}"/>
              </a:ext>
            </a:extLst>
          </p:cNvPr>
          <p:cNvSpPr/>
          <p:nvPr/>
        </p:nvSpPr>
        <p:spPr>
          <a:xfrm>
            <a:off x="7058025" y="238125"/>
            <a:ext cx="4343400" cy="2543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Random Forest Regressor</a:t>
            </a:r>
            <a:endParaRPr lang="en-IN" sz="3200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5040D80-B6EB-6061-D992-0F2DAE7A6F28}"/>
              </a:ext>
            </a:extLst>
          </p:cNvPr>
          <p:cNvSpPr/>
          <p:nvPr/>
        </p:nvSpPr>
        <p:spPr>
          <a:xfrm>
            <a:off x="4163017" y="2386012"/>
            <a:ext cx="4343400" cy="2543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Gradient Boosting Regressor</a:t>
            </a:r>
            <a:endParaRPr lang="en-IN" sz="3200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75B8EC8-99A5-7436-055F-67A75B5BEDA2}"/>
              </a:ext>
            </a:extLst>
          </p:cNvPr>
          <p:cNvSpPr/>
          <p:nvPr/>
        </p:nvSpPr>
        <p:spPr>
          <a:xfrm>
            <a:off x="7600950" y="4221956"/>
            <a:ext cx="4343400" cy="2543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XGB Regressor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41400641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5594B8C-072E-6409-C68B-260B09DF7AB2}"/>
              </a:ext>
            </a:extLst>
          </p:cNvPr>
          <p:cNvSpPr/>
          <p:nvPr/>
        </p:nvSpPr>
        <p:spPr>
          <a:xfrm>
            <a:off x="104776" y="143469"/>
            <a:ext cx="11830050" cy="102929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4826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2C287E-8F23-7F06-BB74-0E26BDCF3295}"/>
              </a:ext>
            </a:extLst>
          </p:cNvPr>
          <p:cNvSpPr/>
          <p:nvPr/>
        </p:nvSpPr>
        <p:spPr>
          <a:xfrm>
            <a:off x="381000" y="1609726"/>
            <a:ext cx="2876550" cy="4762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>
                <a:solidFill>
                  <a:schemeClr val="bg1"/>
                </a:solidFill>
              </a:rPr>
              <a:t>Random Forest Regressor</a:t>
            </a:r>
          </a:p>
          <a:p>
            <a:pPr marL="342900" indent="-342900" algn="ctr">
              <a:buAutoNum type="arabicParenR"/>
            </a:pPr>
            <a:r>
              <a:rPr lang="en-US" sz="3200" b="1" dirty="0" err="1">
                <a:solidFill>
                  <a:schemeClr val="bg1"/>
                </a:solidFill>
              </a:rPr>
              <a:t>max_depth</a:t>
            </a:r>
            <a:endParaRPr lang="en-US" sz="3200" b="1" dirty="0">
              <a:solidFill>
                <a:schemeClr val="bg1"/>
              </a:solidFill>
            </a:endParaRPr>
          </a:p>
          <a:p>
            <a:pPr marL="342900" indent="-342900" algn="ctr">
              <a:buAutoNum type="arabicParenR"/>
            </a:pPr>
            <a:r>
              <a:rPr lang="en-US" sz="3200" b="1" dirty="0" err="1">
                <a:solidFill>
                  <a:schemeClr val="bg1"/>
                </a:solidFill>
              </a:rPr>
              <a:t>Max_features</a:t>
            </a:r>
            <a:endParaRPr lang="en-US" sz="3200" b="1" dirty="0">
              <a:solidFill>
                <a:schemeClr val="bg1"/>
              </a:solidFill>
            </a:endParaRPr>
          </a:p>
          <a:p>
            <a:pPr marL="342900" indent="-342900" algn="ctr">
              <a:buAutoNum type="arabicParenR"/>
            </a:pPr>
            <a:r>
              <a:rPr lang="en-US" sz="3200" b="1" dirty="0" err="1">
                <a:solidFill>
                  <a:schemeClr val="bg1"/>
                </a:solidFill>
              </a:rPr>
              <a:t>Min_samples_split</a:t>
            </a:r>
            <a:endParaRPr lang="en-US" sz="3200" b="1" dirty="0">
              <a:solidFill>
                <a:schemeClr val="bg1"/>
              </a:solidFill>
            </a:endParaRPr>
          </a:p>
          <a:p>
            <a:pPr marL="342900" indent="-342900" algn="ctr">
              <a:buAutoNum type="arabicParenR"/>
            </a:pPr>
            <a:r>
              <a:rPr lang="en-US" sz="3200" b="1" dirty="0" err="1">
                <a:solidFill>
                  <a:schemeClr val="bg1"/>
                </a:solidFill>
              </a:rPr>
              <a:t>Min_samples_lea</a:t>
            </a:r>
            <a:r>
              <a:rPr lang="en-US" sz="3200" b="1" dirty="0" err="1"/>
              <a:t>f</a:t>
            </a:r>
            <a:endParaRPr lang="en-IN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61430-74E6-8157-3AD5-EB2DD8990BEB}"/>
              </a:ext>
            </a:extLst>
          </p:cNvPr>
          <p:cNvSpPr txBox="1"/>
          <p:nvPr/>
        </p:nvSpPr>
        <p:spPr>
          <a:xfrm>
            <a:off x="222884" y="227837"/>
            <a:ext cx="117062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HYPERPARAMETERS USED WHILE TUNING THE MODELS FOR BETTER 					SCORES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F6702E-8E6D-672C-722B-8879025336D4}"/>
              </a:ext>
            </a:extLst>
          </p:cNvPr>
          <p:cNvSpPr/>
          <p:nvPr/>
        </p:nvSpPr>
        <p:spPr>
          <a:xfrm>
            <a:off x="3952874" y="1609726"/>
            <a:ext cx="3743325" cy="4762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>
                <a:solidFill>
                  <a:schemeClr val="bg1"/>
                </a:solidFill>
              </a:rPr>
              <a:t>Gradient Boosting Regressor</a:t>
            </a:r>
          </a:p>
          <a:p>
            <a:pPr algn="ctr"/>
            <a:endParaRPr lang="en-US" sz="3200" b="1" u="sng" dirty="0">
              <a:solidFill>
                <a:schemeClr val="bg1"/>
              </a:solidFill>
            </a:endParaRPr>
          </a:p>
          <a:p>
            <a:pPr marL="342900" indent="-342900" algn="ctr">
              <a:buAutoNum type="arabicParenR"/>
            </a:pPr>
            <a:r>
              <a:rPr lang="en-US" sz="3200" b="1" dirty="0" err="1">
                <a:solidFill>
                  <a:schemeClr val="bg1"/>
                </a:solidFill>
              </a:rPr>
              <a:t>N_estimator</a:t>
            </a:r>
            <a:endParaRPr lang="en-US" sz="3200" b="1" dirty="0">
              <a:solidFill>
                <a:schemeClr val="bg1"/>
              </a:solidFill>
            </a:endParaRPr>
          </a:p>
          <a:p>
            <a:pPr marL="342900" indent="-342900" algn="ctr">
              <a:buAutoNum type="arabicParenR"/>
            </a:pPr>
            <a:r>
              <a:rPr lang="en-US" sz="3200" b="1" dirty="0" err="1">
                <a:solidFill>
                  <a:schemeClr val="bg1"/>
                </a:solidFill>
              </a:rPr>
              <a:t>Max_depth</a:t>
            </a:r>
            <a:endParaRPr lang="en-US" sz="3200" b="1" dirty="0">
              <a:solidFill>
                <a:schemeClr val="bg1"/>
              </a:solidFill>
            </a:endParaRPr>
          </a:p>
          <a:p>
            <a:pPr marL="342900" indent="-342900" algn="ctr">
              <a:buAutoNum type="arabicParenR"/>
            </a:pPr>
            <a:r>
              <a:rPr lang="en-US" sz="3200" b="1" dirty="0" err="1">
                <a:solidFill>
                  <a:schemeClr val="bg1"/>
                </a:solidFill>
              </a:rPr>
              <a:t>Min_samples_split</a:t>
            </a:r>
            <a:endParaRPr lang="en-US" sz="3200" b="1" dirty="0">
              <a:solidFill>
                <a:schemeClr val="bg1"/>
              </a:solidFill>
            </a:endParaRPr>
          </a:p>
          <a:p>
            <a:pPr marL="342900" indent="-342900" algn="ctr">
              <a:buAutoNum type="arabicParenR"/>
            </a:pPr>
            <a:r>
              <a:rPr lang="en-US" sz="3200" b="1" dirty="0" err="1">
                <a:solidFill>
                  <a:schemeClr val="bg1"/>
                </a:solidFill>
              </a:rPr>
              <a:t>Min_samples_lea</a:t>
            </a:r>
            <a:r>
              <a:rPr lang="en-US" sz="3200" b="1" dirty="0" err="1"/>
              <a:t>f</a:t>
            </a:r>
            <a:endParaRPr lang="en-US" sz="3200" b="1" dirty="0"/>
          </a:p>
          <a:p>
            <a:pPr marL="342900" indent="-342900" algn="ctr">
              <a:buAutoNum type="arabicParenR"/>
            </a:pPr>
            <a:r>
              <a:rPr lang="en-US" sz="3200" b="1" dirty="0" err="1"/>
              <a:t>Learning_rate</a:t>
            </a:r>
            <a:endParaRPr lang="en-IN" sz="32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06E443-F146-51A0-F56C-3B4BB840CE76}"/>
              </a:ext>
            </a:extLst>
          </p:cNvPr>
          <p:cNvSpPr/>
          <p:nvPr/>
        </p:nvSpPr>
        <p:spPr>
          <a:xfrm>
            <a:off x="7991475" y="1609726"/>
            <a:ext cx="3914775" cy="4762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>
                <a:solidFill>
                  <a:schemeClr val="bg1"/>
                </a:solidFill>
              </a:rPr>
              <a:t>XGB Regressor</a:t>
            </a:r>
          </a:p>
          <a:p>
            <a:pPr algn="ctr"/>
            <a:endParaRPr lang="en-US" sz="3200" b="1" u="sng" dirty="0">
              <a:solidFill>
                <a:schemeClr val="bg1"/>
              </a:solidFill>
            </a:endParaRPr>
          </a:p>
          <a:p>
            <a:pPr marL="342900" indent="-342900" algn="ctr">
              <a:buAutoNum type="arabicParenR"/>
            </a:pPr>
            <a:r>
              <a:rPr lang="en-US" sz="3200" b="1" dirty="0" err="1">
                <a:solidFill>
                  <a:schemeClr val="bg1"/>
                </a:solidFill>
              </a:rPr>
              <a:t>max_depth</a:t>
            </a:r>
            <a:endParaRPr lang="en-US" sz="3200" b="1" dirty="0">
              <a:solidFill>
                <a:schemeClr val="bg1"/>
              </a:solidFill>
            </a:endParaRPr>
          </a:p>
          <a:p>
            <a:pPr marL="342900" indent="-342900" algn="ctr">
              <a:buAutoNum type="arabicParenR"/>
            </a:pPr>
            <a:r>
              <a:rPr lang="en-US" sz="3200" b="1" dirty="0" err="1">
                <a:solidFill>
                  <a:schemeClr val="bg1"/>
                </a:solidFill>
              </a:rPr>
              <a:t>Min_child_weight</a:t>
            </a:r>
            <a:endParaRPr lang="en-US" sz="3200" b="1" dirty="0">
              <a:solidFill>
                <a:schemeClr val="bg1"/>
              </a:solidFill>
            </a:endParaRPr>
          </a:p>
          <a:p>
            <a:pPr marL="342900" indent="-342900" algn="ctr">
              <a:buAutoNum type="arabicParenR"/>
            </a:pPr>
            <a:r>
              <a:rPr lang="en-US" sz="3200" b="1" dirty="0">
                <a:solidFill>
                  <a:schemeClr val="bg1"/>
                </a:solidFill>
              </a:rPr>
              <a:t>subsample</a:t>
            </a:r>
          </a:p>
          <a:p>
            <a:pPr marL="342900" indent="-342900" algn="ctr">
              <a:buAutoNum type="arabicParenR"/>
            </a:pPr>
            <a:r>
              <a:rPr lang="en-US" sz="3200" b="1" dirty="0" err="1">
                <a:solidFill>
                  <a:schemeClr val="bg1"/>
                </a:solidFill>
              </a:rPr>
              <a:t>Cosample_bytree</a:t>
            </a:r>
            <a:endParaRPr lang="en-US" sz="3200" b="1" dirty="0">
              <a:solidFill>
                <a:schemeClr val="bg1"/>
              </a:solidFill>
            </a:endParaRPr>
          </a:p>
          <a:p>
            <a:pPr marL="342900" indent="-342900" algn="ctr">
              <a:buAutoNum type="arabicParenR"/>
            </a:pPr>
            <a:r>
              <a:rPr lang="en-US" sz="3200" b="1" dirty="0">
                <a:solidFill>
                  <a:schemeClr val="bg1"/>
                </a:solidFill>
              </a:rPr>
              <a:t>Alpha</a:t>
            </a:r>
            <a:endParaRPr lang="en-IN" sz="3200" b="1" dirty="0">
              <a:solidFill>
                <a:schemeClr val="bg1"/>
              </a:solidFill>
            </a:endParaRPr>
          </a:p>
          <a:p>
            <a:pPr marL="342900" indent="-342900" algn="ctr">
              <a:buAutoNum type="arabicParenR"/>
            </a:pPr>
            <a:endParaRPr lang="en-IN" sz="3200" b="1" dirty="0">
              <a:solidFill>
                <a:schemeClr val="bg1"/>
              </a:solidFill>
            </a:endParaRPr>
          </a:p>
          <a:p>
            <a:pPr algn="ctr"/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62986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5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5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5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5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BCECF-094A-FFB1-14CA-DFE476E735B1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GRADIENT BOOSTING REGRESSOR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205F27-06F0-0901-99FA-3FDE2AF9E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76679"/>
              </p:ext>
            </p:extLst>
          </p:nvPr>
        </p:nvGraphicFramePr>
        <p:xfrm>
          <a:off x="4143840" y="1531869"/>
          <a:ext cx="7914809" cy="4135506"/>
        </p:xfrm>
        <a:graphic>
          <a:graphicData uri="http://schemas.openxmlformats.org/drawingml/2006/table">
            <a:tbl>
              <a:tblPr firstRow="1" firstCol="1" bandRow="1">
                <a:solidFill>
                  <a:schemeClr val="bg1">
                    <a:lumMod val="95000"/>
                  </a:schemeClr>
                </a:solidFill>
              </a:tblPr>
              <a:tblGrid>
                <a:gridCol w="3090186">
                  <a:extLst>
                    <a:ext uri="{9D8B030D-6E8A-4147-A177-3AD203B41FA5}">
                      <a16:colId xmlns:a16="http://schemas.microsoft.com/office/drawing/2014/main" val="1131223905"/>
                    </a:ext>
                  </a:extLst>
                </a:gridCol>
                <a:gridCol w="1166069">
                  <a:extLst>
                    <a:ext uri="{9D8B030D-6E8A-4147-A177-3AD203B41FA5}">
                      <a16:colId xmlns:a16="http://schemas.microsoft.com/office/drawing/2014/main" val="1221496958"/>
                    </a:ext>
                  </a:extLst>
                </a:gridCol>
                <a:gridCol w="1166072">
                  <a:extLst>
                    <a:ext uri="{9D8B030D-6E8A-4147-A177-3AD203B41FA5}">
                      <a16:colId xmlns:a16="http://schemas.microsoft.com/office/drawing/2014/main" val="749927706"/>
                    </a:ext>
                  </a:extLst>
                </a:gridCol>
                <a:gridCol w="1246241">
                  <a:extLst>
                    <a:ext uri="{9D8B030D-6E8A-4147-A177-3AD203B41FA5}">
                      <a16:colId xmlns:a16="http://schemas.microsoft.com/office/drawing/2014/main" val="1753270661"/>
                    </a:ext>
                  </a:extLst>
                </a:gridCol>
                <a:gridCol w="1246241">
                  <a:extLst>
                    <a:ext uri="{9D8B030D-6E8A-4147-A177-3AD203B41FA5}">
                      <a16:colId xmlns:a16="http://schemas.microsoft.com/office/drawing/2014/main" val="1321460007"/>
                    </a:ext>
                  </a:extLst>
                </a:gridCol>
              </a:tblGrid>
              <a:tr h="13649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1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Model Performance with Hyperparameter</a:t>
                      </a:r>
                    </a:p>
                  </a:txBody>
                  <a:tcPr marL="86797" marR="8611" marT="24799" marB="18599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200" b="1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Train Error</a:t>
                      </a:r>
                    </a:p>
                  </a:txBody>
                  <a:tcPr marL="86797" marR="8611" marT="24799" marB="18599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200" b="1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Test Error</a:t>
                      </a:r>
                    </a:p>
                  </a:txBody>
                  <a:tcPr marL="86797" marR="8611" marT="24799" marB="18599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200" b="1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RMSE Train Error</a:t>
                      </a:r>
                    </a:p>
                  </a:txBody>
                  <a:tcPr marL="86797" marR="8611" marT="24799" marB="18599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200" b="1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RMSE Test Error</a:t>
                      </a:r>
                    </a:p>
                  </a:txBody>
                  <a:tcPr marL="86797" marR="8611" marT="24799" marB="18599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157179"/>
                  </a:ext>
                </a:extLst>
              </a:tr>
              <a:tr h="5541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GB:I1</a:t>
                      </a:r>
                    </a:p>
                  </a:txBody>
                  <a:tcPr marL="86797" marR="8611" marT="24799" marB="185993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0.95008</a:t>
                      </a:r>
                    </a:p>
                  </a:txBody>
                  <a:tcPr marL="86797" marR="8611" marT="24799" marB="1859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0.94446</a:t>
                      </a:r>
                    </a:p>
                  </a:txBody>
                  <a:tcPr marL="86797" marR="8611" marT="24799" marB="1859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0.223669</a:t>
                      </a:r>
                    </a:p>
                  </a:txBody>
                  <a:tcPr marL="86797" marR="8611" marT="24799" marB="1859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0.234653</a:t>
                      </a:r>
                    </a:p>
                  </a:txBody>
                  <a:tcPr marL="86797" marR="8611" marT="24799" marB="1859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082962"/>
                  </a:ext>
                </a:extLst>
              </a:tr>
              <a:tr h="5541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GB:I2</a:t>
                      </a:r>
                    </a:p>
                  </a:txBody>
                  <a:tcPr marL="86797" marR="8611" marT="24799" marB="185993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0.949</a:t>
                      </a:r>
                    </a:p>
                  </a:txBody>
                  <a:tcPr marL="86797" marR="8611" marT="24799" marB="1859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0.94118</a:t>
                      </a:r>
                    </a:p>
                  </a:txBody>
                  <a:tcPr marL="86797" marR="8611" marT="24799" marB="1859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0.226062</a:t>
                      </a:r>
                    </a:p>
                  </a:txBody>
                  <a:tcPr marL="86797" marR="8611" marT="24799" marB="1859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0.241477</a:t>
                      </a:r>
                    </a:p>
                  </a:txBody>
                  <a:tcPr marL="86797" marR="8611" marT="24799" marB="1859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489978"/>
                  </a:ext>
                </a:extLst>
              </a:tr>
              <a:tr h="5541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GB:I3</a:t>
                      </a:r>
                    </a:p>
                  </a:txBody>
                  <a:tcPr marL="86797" marR="8611" marT="24799" marB="185993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0.94028</a:t>
                      </a:r>
                    </a:p>
                  </a:txBody>
                  <a:tcPr marL="86797" marR="8611" marT="24799" marB="1859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0.93529</a:t>
                      </a:r>
                    </a:p>
                  </a:txBody>
                  <a:tcPr marL="86797" marR="8611" marT="24799" marB="1859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0.244627</a:t>
                      </a:r>
                    </a:p>
                  </a:txBody>
                  <a:tcPr marL="86797" marR="8611" marT="24799" marB="1859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0.253285</a:t>
                      </a:r>
                    </a:p>
                  </a:txBody>
                  <a:tcPr marL="86797" marR="8611" marT="24799" marB="1859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793412"/>
                  </a:ext>
                </a:extLst>
              </a:tr>
              <a:tr h="5541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GB:I4</a:t>
                      </a:r>
                    </a:p>
                  </a:txBody>
                  <a:tcPr marL="86797" marR="8611" marT="24799" marB="185993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0.95588</a:t>
                      </a:r>
                    </a:p>
                  </a:txBody>
                  <a:tcPr marL="86797" marR="8611" marT="24799" marB="1859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0.95488</a:t>
                      </a:r>
                    </a:p>
                  </a:txBody>
                  <a:tcPr marL="86797" marR="8611" marT="24799" marB="1859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0.210281</a:t>
                      </a:r>
                    </a:p>
                  </a:txBody>
                  <a:tcPr marL="86797" marR="8611" marT="24799" marB="1859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0.211495</a:t>
                      </a:r>
                    </a:p>
                  </a:txBody>
                  <a:tcPr marL="86797" marR="8611" marT="24799" marB="1859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77022"/>
                  </a:ext>
                </a:extLst>
              </a:tr>
              <a:tr h="5541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GB:I5</a:t>
                      </a:r>
                    </a:p>
                  </a:txBody>
                  <a:tcPr marL="86797" marR="8611" marT="24799" marB="185993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0.95592</a:t>
                      </a:r>
                    </a:p>
                  </a:txBody>
                  <a:tcPr marL="86797" marR="8611" marT="24799" marB="1859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0.95471</a:t>
                      </a:r>
                    </a:p>
                  </a:txBody>
                  <a:tcPr marL="86797" marR="8611" marT="24799" marB="1859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0.210181</a:t>
                      </a:r>
                    </a:p>
                  </a:txBody>
                  <a:tcPr marL="86797" marR="8611" marT="24799" marB="1859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0.211908</a:t>
                      </a:r>
                    </a:p>
                  </a:txBody>
                  <a:tcPr marL="86797" marR="8611" marT="24799" marB="1859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89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753061"/>
      </p:ext>
    </p:extLst>
  </p:cSld>
  <p:clrMapOvr>
    <a:masterClrMapping/>
  </p:clrMapOvr>
  <p:transition spd="slow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BCECF-094A-FFB1-14CA-DFE476E735B1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RANDOM FOREST REGRESSOR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AB6C6AD-EF85-F3D1-72B8-235A456E9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551332"/>
              </p:ext>
            </p:extLst>
          </p:nvPr>
        </p:nvGraphicFramePr>
        <p:xfrm>
          <a:off x="4263613" y="1621995"/>
          <a:ext cx="7804563" cy="3254806"/>
        </p:xfrm>
        <a:graphic>
          <a:graphicData uri="http://schemas.openxmlformats.org/drawingml/2006/table">
            <a:tbl>
              <a:tblPr firstRow="1" firstCol="1" bandRow="1">
                <a:solidFill>
                  <a:schemeClr val="bg1"/>
                </a:solidFill>
              </a:tblPr>
              <a:tblGrid>
                <a:gridCol w="1622837">
                  <a:extLst>
                    <a:ext uri="{9D8B030D-6E8A-4147-A177-3AD203B41FA5}">
                      <a16:colId xmlns:a16="http://schemas.microsoft.com/office/drawing/2014/main" val="877948706"/>
                    </a:ext>
                  </a:extLst>
                </a:gridCol>
                <a:gridCol w="1446232">
                  <a:extLst>
                    <a:ext uri="{9D8B030D-6E8A-4147-A177-3AD203B41FA5}">
                      <a16:colId xmlns:a16="http://schemas.microsoft.com/office/drawing/2014/main" val="2432341520"/>
                    </a:ext>
                  </a:extLst>
                </a:gridCol>
                <a:gridCol w="1578498">
                  <a:extLst>
                    <a:ext uri="{9D8B030D-6E8A-4147-A177-3AD203B41FA5}">
                      <a16:colId xmlns:a16="http://schemas.microsoft.com/office/drawing/2014/main" val="2539623767"/>
                    </a:ext>
                  </a:extLst>
                </a:gridCol>
                <a:gridCol w="1578498">
                  <a:extLst>
                    <a:ext uri="{9D8B030D-6E8A-4147-A177-3AD203B41FA5}">
                      <a16:colId xmlns:a16="http://schemas.microsoft.com/office/drawing/2014/main" val="727069081"/>
                    </a:ext>
                  </a:extLst>
                </a:gridCol>
                <a:gridCol w="1578498">
                  <a:extLst>
                    <a:ext uri="{9D8B030D-6E8A-4147-A177-3AD203B41FA5}">
                      <a16:colId xmlns:a16="http://schemas.microsoft.com/office/drawing/2014/main" val="1939521131"/>
                    </a:ext>
                  </a:extLst>
                </a:gridCol>
              </a:tblGrid>
              <a:tr h="18240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Model Performance using Iteration</a:t>
                      </a:r>
                    </a:p>
                  </a:txBody>
                  <a:tcPr marL="181120" marR="9675" marT="139323" marB="13932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2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Train Error</a:t>
                      </a:r>
                    </a:p>
                  </a:txBody>
                  <a:tcPr marL="181120" marR="9675" marT="139323" marB="13932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Test Error</a:t>
                      </a:r>
                    </a:p>
                  </a:txBody>
                  <a:tcPr marL="181120" marR="9675" marT="139323" marB="13932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RMSE Train Error</a:t>
                      </a:r>
                    </a:p>
                  </a:txBody>
                  <a:tcPr marL="181120" marR="9675" marT="139323" marB="13932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RMSE Test Error</a:t>
                      </a:r>
                    </a:p>
                  </a:txBody>
                  <a:tcPr marL="181120" marR="9675" marT="139323" marB="13932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732491"/>
                  </a:ext>
                </a:extLst>
              </a:tr>
              <a:tr h="7153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RF:I1</a:t>
                      </a:r>
                    </a:p>
                  </a:txBody>
                  <a:tcPr marL="181120" marR="9675" marT="139323" marB="13932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0.956481</a:t>
                      </a:r>
                    </a:p>
                  </a:txBody>
                  <a:tcPr marL="181120" marR="9675" marT="139323" marB="13932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0.953254</a:t>
                      </a:r>
                    </a:p>
                  </a:txBody>
                  <a:tcPr marL="181120" marR="9675" marT="139323" marB="13932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0.208833</a:t>
                      </a:r>
                    </a:p>
                  </a:txBody>
                  <a:tcPr marL="181120" marR="9675" marT="139323" marB="13932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0.215278</a:t>
                      </a:r>
                    </a:p>
                  </a:txBody>
                  <a:tcPr marL="181120" marR="9675" marT="139323" marB="13932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670931"/>
                  </a:ext>
                </a:extLst>
              </a:tr>
              <a:tr h="7153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RF:I2</a:t>
                      </a:r>
                    </a:p>
                  </a:txBody>
                  <a:tcPr marL="181120" marR="9675" marT="139323" marB="13932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0.956428</a:t>
                      </a:r>
                    </a:p>
                  </a:txBody>
                  <a:tcPr marL="181120" marR="9675" marT="139323" marB="13932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0.953289</a:t>
                      </a:r>
                    </a:p>
                  </a:txBody>
                  <a:tcPr marL="181120" marR="9675" marT="139323" marB="13932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0.208959</a:t>
                      </a:r>
                    </a:p>
                  </a:txBody>
                  <a:tcPr marL="181120" marR="9675" marT="139323" marB="13932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0.215197</a:t>
                      </a:r>
                    </a:p>
                  </a:txBody>
                  <a:tcPr marL="181120" marR="9675" marT="139323" marB="13932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745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061621"/>
      </p:ext>
    </p:extLst>
  </p:cSld>
  <p:clrMapOvr>
    <a:masterClrMapping/>
  </p:clrMapOvr>
  <p:transition spd="slow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BCECF-094A-FFB1-14CA-DFE476E735B1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XGB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REGRESSOR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AB6C6AD-EF85-F3D1-72B8-235A456E9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729830"/>
              </p:ext>
            </p:extLst>
          </p:nvPr>
        </p:nvGraphicFramePr>
        <p:xfrm>
          <a:off x="4263613" y="1621995"/>
          <a:ext cx="7804563" cy="3254806"/>
        </p:xfrm>
        <a:graphic>
          <a:graphicData uri="http://schemas.openxmlformats.org/drawingml/2006/table">
            <a:tbl>
              <a:tblPr firstRow="1" firstCol="1" bandRow="1">
                <a:solidFill>
                  <a:schemeClr val="bg1"/>
                </a:solidFill>
              </a:tblPr>
              <a:tblGrid>
                <a:gridCol w="1622837">
                  <a:extLst>
                    <a:ext uri="{9D8B030D-6E8A-4147-A177-3AD203B41FA5}">
                      <a16:colId xmlns:a16="http://schemas.microsoft.com/office/drawing/2014/main" val="877948706"/>
                    </a:ext>
                  </a:extLst>
                </a:gridCol>
                <a:gridCol w="1446232">
                  <a:extLst>
                    <a:ext uri="{9D8B030D-6E8A-4147-A177-3AD203B41FA5}">
                      <a16:colId xmlns:a16="http://schemas.microsoft.com/office/drawing/2014/main" val="2432341520"/>
                    </a:ext>
                  </a:extLst>
                </a:gridCol>
                <a:gridCol w="1578498">
                  <a:extLst>
                    <a:ext uri="{9D8B030D-6E8A-4147-A177-3AD203B41FA5}">
                      <a16:colId xmlns:a16="http://schemas.microsoft.com/office/drawing/2014/main" val="2539623767"/>
                    </a:ext>
                  </a:extLst>
                </a:gridCol>
                <a:gridCol w="1578498">
                  <a:extLst>
                    <a:ext uri="{9D8B030D-6E8A-4147-A177-3AD203B41FA5}">
                      <a16:colId xmlns:a16="http://schemas.microsoft.com/office/drawing/2014/main" val="727069081"/>
                    </a:ext>
                  </a:extLst>
                </a:gridCol>
                <a:gridCol w="1578498">
                  <a:extLst>
                    <a:ext uri="{9D8B030D-6E8A-4147-A177-3AD203B41FA5}">
                      <a16:colId xmlns:a16="http://schemas.microsoft.com/office/drawing/2014/main" val="1939521131"/>
                    </a:ext>
                  </a:extLst>
                </a:gridCol>
              </a:tblGrid>
              <a:tr h="18240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Model Performance using Iteration</a:t>
                      </a:r>
                    </a:p>
                  </a:txBody>
                  <a:tcPr marL="181120" marR="9675" marT="139323" marB="13932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2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Train Error</a:t>
                      </a:r>
                    </a:p>
                  </a:txBody>
                  <a:tcPr marL="181120" marR="9675" marT="139323" marB="13932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2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Test Error</a:t>
                      </a:r>
                    </a:p>
                  </a:txBody>
                  <a:tcPr marL="181120" marR="9675" marT="139323" marB="13932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RMSE Train Error</a:t>
                      </a:r>
                    </a:p>
                  </a:txBody>
                  <a:tcPr marL="181120" marR="9675" marT="139323" marB="13932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RMSE Test Error</a:t>
                      </a:r>
                    </a:p>
                  </a:txBody>
                  <a:tcPr marL="181120" marR="9675" marT="139323" marB="13932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732491"/>
                  </a:ext>
                </a:extLst>
              </a:tr>
              <a:tr h="71539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IN" sz="22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XGB:I1</a:t>
                      </a:r>
                      <a:endParaRPr lang="en-IN" sz="2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IN" sz="2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0.955805</a:t>
                      </a:r>
                      <a:endParaRPr lang="en-IN" sz="2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IN" sz="2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0.954798</a:t>
                      </a:r>
                      <a:endParaRPr lang="en-IN" sz="2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IN" sz="2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0.210448</a:t>
                      </a:r>
                      <a:endParaRPr lang="en-IN" sz="2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IN" sz="2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0.211693</a:t>
                      </a:r>
                      <a:endParaRPr lang="en-IN" sz="2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670931"/>
                  </a:ext>
                </a:extLst>
              </a:tr>
              <a:tr h="71539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IN" sz="22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XGB:I2</a:t>
                      </a:r>
                      <a:endParaRPr lang="en-IN" sz="2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IN" sz="2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0.955805</a:t>
                      </a:r>
                      <a:endParaRPr lang="en-IN" sz="2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IN" sz="2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0.954798</a:t>
                      </a:r>
                      <a:endParaRPr lang="en-IN" sz="2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IN" sz="2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0.210448</a:t>
                      </a:r>
                      <a:endParaRPr lang="en-IN" sz="2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IN" sz="2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0.211693</a:t>
                      </a:r>
                      <a:endParaRPr lang="en-IN" sz="2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745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809078"/>
      </p:ext>
    </p:extLst>
  </p:cSld>
  <p:clrMapOvr>
    <a:masterClrMapping/>
  </p:clrMapOvr>
  <p:transition spd="slow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F7253B6-CF5B-700C-BA81-0F070D37937C}"/>
              </a:ext>
            </a:extLst>
          </p:cNvPr>
          <p:cNvSpPr/>
          <p:nvPr/>
        </p:nvSpPr>
        <p:spPr>
          <a:xfrm>
            <a:off x="104776" y="143469"/>
            <a:ext cx="11830050" cy="102929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4826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34389A-1986-FEFC-A19B-4BA6062FFEDF}"/>
              </a:ext>
            </a:extLst>
          </p:cNvPr>
          <p:cNvSpPr txBox="1"/>
          <p:nvPr/>
        </p:nvSpPr>
        <p:spPr>
          <a:xfrm>
            <a:off x="962025" y="332424"/>
            <a:ext cx="10534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Advantage of Selected Models</a:t>
            </a:r>
            <a:endParaRPr lang="en-IN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1DF5C6BF-06E6-747E-38C6-FA207883243D}"/>
              </a:ext>
            </a:extLst>
          </p:cNvPr>
          <p:cNvGraphicFramePr/>
          <p:nvPr/>
        </p:nvGraphicFramePr>
        <p:xfrm>
          <a:off x="731520" y="1513840"/>
          <a:ext cx="10312400" cy="5109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1499363"/>
      </p:ext>
    </p:extLst>
  </p:cSld>
  <p:clrMapOvr>
    <a:masterClrMapping/>
  </p:clrMapOvr>
  <p:transition spd="slow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151E6F-29C5-B01C-A517-D5D3A2FE9716}"/>
              </a:ext>
            </a:extLst>
          </p:cNvPr>
          <p:cNvGrpSpPr/>
          <p:nvPr/>
        </p:nvGrpSpPr>
        <p:grpSpPr>
          <a:xfrm>
            <a:off x="2283571" y="457200"/>
            <a:ext cx="7624857" cy="5943600"/>
            <a:chOff x="2712720" y="579120"/>
            <a:chExt cx="6543040" cy="510032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57980A2-C43C-0003-2382-E4CF9293BBF0}"/>
                </a:ext>
              </a:extLst>
            </p:cNvPr>
            <p:cNvSpPr/>
            <p:nvPr/>
          </p:nvSpPr>
          <p:spPr>
            <a:xfrm>
              <a:off x="2712720" y="579120"/>
              <a:ext cx="6543040" cy="5100320"/>
            </a:xfrm>
            <a:prstGeom prst="ellips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74000">
                  <a:schemeClr val="bg1">
                    <a:lumMod val="75000"/>
                  </a:schemeClr>
                </a:gs>
                <a:gs pos="83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850900">
                <a:prstClr val="black"/>
              </a:inn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513555F-B2F0-9E17-1D85-0648ACAF3CEB}"/>
                </a:ext>
              </a:extLst>
            </p:cNvPr>
            <p:cNvSpPr txBox="1"/>
            <p:nvPr/>
          </p:nvSpPr>
          <p:spPr>
            <a:xfrm>
              <a:off x="3195320" y="1696720"/>
              <a:ext cx="5577840" cy="1938992"/>
            </a:xfrm>
            <a:prstGeom prst="rect">
              <a:avLst/>
            </a:prstGeom>
            <a:noFill/>
            <a:effectLst>
              <a:outerShdw blurRad="165100" dist="50800" dir="5400000" algn="ctr" rotWithShape="0">
                <a:srgbClr val="000000">
                  <a:alpha val="43137"/>
                </a:srgbClr>
              </a:outerShdw>
              <a:reflection blurRad="6350" endPos="55500" dist="101600" dir="5400000" sy="-100000" algn="bl" rotWithShape="0"/>
            </a:effectLst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IN" sz="5000" spc="6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Insights From EDA and 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IN" sz="5000" spc="6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model building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7067931"/>
      </p:ext>
    </p:extLst>
  </p:cSld>
  <p:clrMapOvr>
    <a:masterClrMapping/>
  </p:clrMapOvr>
  <p:transition spd="slow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7C5531D-FB0B-4F7D-2F46-20B78097FF75}"/>
              </a:ext>
            </a:extLst>
          </p:cNvPr>
          <p:cNvGrpSpPr/>
          <p:nvPr/>
        </p:nvGrpSpPr>
        <p:grpSpPr>
          <a:xfrm>
            <a:off x="233109" y="345759"/>
            <a:ext cx="6044655" cy="1185288"/>
            <a:chOff x="452854" y="431042"/>
            <a:chExt cx="6044655" cy="118528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0EE72ED-E8C1-D69A-A733-9FF4DBAF3195}"/>
                </a:ext>
              </a:extLst>
            </p:cNvPr>
            <p:cNvSpPr/>
            <p:nvPr/>
          </p:nvSpPr>
          <p:spPr>
            <a:xfrm>
              <a:off x="1077694" y="431042"/>
              <a:ext cx="5419815" cy="1185288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innerShdw blurRad="3302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0F64423-D00E-13C1-1F2C-7AC818503CA7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>
              <a:off x="452854" y="1023686"/>
              <a:ext cx="62484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D4A371-6636-70EC-D829-78238D71F3AA}"/>
                </a:ext>
              </a:extLst>
            </p:cNvPr>
            <p:cNvSpPr txBox="1"/>
            <p:nvPr/>
          </p:nvSpPr>
          <p:spPr>
            <a:xfrm>
              <a:off x="1638830" y="544333"/>
              <a:ext cx="45451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Important features from model building : weight, daily avg steps, bmi, insurance covered by other company.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7C7BAC2-80FF-AAD8-1E58-FA51E3240D39}"/>
              </a:ext>
            </a:extLst>
          </p:cNvPr>
          <p:cNvGrpSpPr/>
          <p:nvPr/>
        </p:nvGrpSpPr>
        <p:grpSpPr>
          <a:xfrm>
            <a:off x="1166313" y="1809100"/>
            <a:ext cx="4807671" cy="863600"/>
            <a:chOff x="772160" y="459323"/>
            <a:chExt cx="10647680" cy="8636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2B4B0C5-7CE3-7793-7A2E-1AFB43D00BFD}"/>
                </a:ext>
              </a:extLst>
            </p:cNvPr>
            <p:cNvGrpSpPr/>
            <p:nvPr/>
          </p:nvGrpSpPr>
          <p:grpSpPr>
            <a:xfrm>
              <a:off x="772160" y="459323"/>
              <a:ext cx="10647680" cy="863600"/>
              <a:chOff x="721360" y="751840"/>
              <a:chExt cx="10647680" cy="863600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05322F2-1907-030E-8803-AAAD65D4DA82}"/>
                  </a:ext>
                </a:extLst>
              </p:cNvPr>
              <p:cNvSpPr/>
              <p:nvPr/>
            </p:nvSpPr>
            <p:spPr>
              <a:xfrm>
                <a:off x="1351280" y="751840"/>
                <a:ext cx="10017760" cy="8636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>
                <a:innerShdw blurRad="330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80D9C70-CFB7-C52E-62DD-45DF4EC2F7C5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721360" y="1178560"/>
                <a:ext cx="629920" cy="508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F4806D-F0E6-0742-F698-67DBF003EE55}"/>
                </a:ext>
              </a:extLst>
            </p:cNvPr>
            <p:cNvSpPr txBox="1"/>
            <p:nvPr/>
          </p:nvSpPr>
          <p:spPr>
            <a:xfrm>
              <a:off x="1711959" y="459323"/>
              <a:ext cx="9398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Weight most important feature.</a:t>
              </a:r>
            </a:p>
            <a:p>
              <a:r>
                <a:rPr lang="en-IN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 understand the insurance cost.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4E5FEE-5E9E-20AE-92DA-8CF2E6A1A48D}"/>
              </a:ext>
            </a:extLst>
          </p:cNvPr>
          <p:cNvGrpSpPr/>
          <p:nvPr/>
        </p:nvGrpSpPr>
        <p:grpSpPr>
          <a:xfrm>
            <a:off x="6433552" y="518780"/>
            <a:ext cx="5252165" cy="863600"/>
            <a:chOff x="772160" y="459323"/>
            <a:chExt cx="10647680" cy="8636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732120E-F8A4-DC36-7E81-AA9B688647B4}"/>
                </a:ext>
              </a:extLst>
            </p:cNvPr>
            <p:cNvGrpSpPr/>
            <p:nvPr/>
          </p:nvGrpSpPr>
          <p:grpSpPr>
            <a:xfrm>
              <a:off x="772160" y="459323"/>
              <a:ext cx="10647680" cy="863600"/>
              <a:chOff x="721360" y="751840"/>
              <a:chExt cx="10647680" cy="863600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A95EA6BD-98D8-06FC-30B7-19247BF6C04C}"/>
                  </a:ext>
                </a:extLst>
              </p:cNvPr>
              <p:cNvSpPr/>
              <p:nvPr/>
            </p:nvSpPr>
            <p:spPr>
              <a:xfrm>
                <a:off x="1351280" y="751840"/>
                <a:ext cx="10017760" cy="8636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>
                <a:innerShdw blurRad="330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06CF8F4-2EDB-533E-59DE-F42A06D9E244}"/>
                  </a:ext>
                </a:extLst>
              </p:cNvPr>
              <p:cNvCxnSpPr>
                <a:cxnSpLocks/>
                <a:endCxn id="21" idx="1"/>
              </p:cNvCxnSpPr>
              <p:nvPr/>
            </p:nvCxnSpPr>
            <p:spPr>
              <a:xfrm>
                <a:off x="721360" y="1178560"/>
                <a:ext cx="629920" cy="508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09702A-E165-2DAD-61DE-DD94E3BF777D}"/>
                </a:ext>
              </a:extLst>
            </p:cNvPr>
            <p:cNvSpPr txBox="1"/>
            <p:nvPr/>
          </p:nvSpPr>
          <p:spPr>
            <a:xfrm>
              <a:off x="1904600" y="562877"/>
              <a:ext cx="9012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Insurance cost is directly connected to the lifestyle of the customer.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454AF8B-9F64-62F4-B395-408AE1E40A1B}"/>
              </a:ext>
            </a:extLst>
          </p:cNvPr>
          <p:cNvGrpSpPr/>
          <p:nvPr/>
        </p:nvGrpSpPr>
        <p:grpSpPr>
          <a:xfrm>
            <a:off x="6727648" y="1740051"/>
            <a:ext cx="4807671" cy="1080189"/>
            <a:chOff x="772160" y="459323"/>
            <a:chExt cx="10647680" cy="86360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19E51D7-695F-DE17-CBFB-AFB4D22ADF5A}"/>
                </a:ext>
              </a:extLst>
            </p:cNvPr>
            <p:cNvGrpSpPr/>
            <p:nvPr/>
          </p:nvGrpSpPr>
          <p:grpSpPr>
            <a:xfrm>
              <a:off x="772160" y="459323"/>
              <a:ext cx="10647680" cy="863600"/>
              <a:chOff x="721360" y="751840"/>
              <a:chExt cx="10647680" cy="863600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A01E3AD1-4CC6-6E46-6658-036B2C6A0DC3}"/>
                  </a:ext>
                </a:extLst>
              </p:cNvPr>
              <p:cNvSpPr/>
              <p:nvPr/>
            </p:nvSpPr>
            <p:spPr>
              <a:xfrm>
                <a:off x="1351280" y="751840"/>
                <a:ext cx="10017760" cy="8636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>
                <a:innerShdw blurRad="330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BEF518C-505D-4F65-F118-8BDC80209540}"/>
                  </a:ext>
                </a:extLst>
              </p:cNvPr>
              <p:cNvCxnSpPr>
                <a:cxnSpLocks/>
                <a:endCxn id="32" idx="1"/>
              </p:cNvCxnSpPr>
              <p:nvPr/>
            </p:nvCxnSpPr>
            <p:spPr>
              <a:xfrm>
                <a:off x="721360" y="1178560"/>
                <a:ext cx="629920" cy="508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5D5D3C-C490-04BE-EB66-3BEB1C893C6F}"/>
                </a:ext>
              </a:extLst>
            </p:cNvPr>
            <p:cNvSpPr txBox="1"/>
            <p:nvPr/>
          </p:nvSpPr>
          <p:spPr>
            <a:xfrm>
              <a:off x="2346960" y="516946"/>
              <a:ext cx="8409036" cy="738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Only 15% customers are smokers. More than 7000 customers smoking habit is unknown.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4E86B85-66EC-2F16-408B-FADBB7E808D6}"/>
              </a:ext>
            </a:extLst>
          </p:cNvPr>
          <p:cNvGrpSpPr/>
          <p:nvPr/>
        </p:nvGrpSpPr>
        <p:grpSpPr>
          <a:xfrm>
            <a:off x="1024102" y="3194530"/>
            <a:ext cx="4807671" cy="863600"/>
            <a:chOff x="772160" y="459323"/>
            <a:chExt cx="10647680" cy="86360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EE71D16-DAB6-ED93-911E-7603FF43E897}"/>
                </a:ext>
              </a:extLst>
            </p:cNvPr>
            <p:cNvGrpSpPr/>
            <p:nvPr/>
          </p:nvGrpSpPr>
          <p:grpSpPr>
            <a:xfrm>
              <a:off x="772160" y="459323"/>
              <a:ext cx="10647680" cy="863600"/>
              <a:chOff x="721360" y="751840"/>
              <a:chExt cx="10647680" cy="863600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06C5A02F-5B98-06A8-85F9-48D02B4CDDC6}"/>
                  </a:ext>
                </a:extLst>
              </p:cNvPr>
              <p:cNvSpPr/>
              <p:nvPr/>
            </p:nvSpPr>
            <p:spPr>
              <a:xfrm>
                <a:off x="1351280" y="751840"/>
                <a:ext cx="10017760" cy="8636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>
                <a:innerShdw blurRad="330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959068E-68CD-37F0-29A7-FB0912F7A151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>
                <a:off x="721360" y="1178560"/>
                <a:ext cx="629920" cy="508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3EAF69-B1F3-53AB-6E6B-4C49F54AF953}"/>
                </a:ext>
              </a:extLst>
            </p:cNvPr>
            <p:cNvSpPr txBox="1"/>
            <p:nvPr/>
          </p:nvSpPr>
          <p:spPr>
            <a:xfrm>
              <a:off x="1711960" y="459323"/>
              <a:ext cx="9398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Change in BMI is not effecting the insurance cost of the customer.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E06E0BD-0FDA-9DB9-5388-6907CFBFD3F7}"/>
              </a:ext>
            </a:extLst>
          </p:cNvPr>
          <p:cNvGrpSpPr/>
          <p:nvPr/>
        </p:nvGrpSpPr>
        <p:grpSpPr>
          <a:xfrm>
            <a:off x="6886483" y="3252040"/>
            <a:ext cx="4807671" cy="863600"/>
            <a:chOff x="-3140251" y="459323"/>
            <a:chExt cx="10647680" cy="86360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D6E9FDD-96F0-2656-8CF4-01770AA1C0CD}"/>
                </a:ext>
              </a:extLst>
            </p:cNvPr>
            <p:cNvGrpSpPr/>
            <p:nvPr/>
          </p:nvGrpSpPr>
          <p:grpSpPr>
            <a:xfrm>
              <a:off x="-3140251" y="459323"/>
              <a:ext cx="10647680" cy="863600"/>
              <a:chOff x="-3191051" y="751840"/>
              <a:chExt cx="10647680" cy="863600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92EEBCE5-7128-811C-5F51-651FE2D17969}"/>
                  </a:ext>
                </a:extLst>
              </p:cNvPr>
              <p:cNvSpPr/>
              <p:nvPr/>
            </p:nvSpPr>
            <p:spPr>
              <a:xfrm>
                <a:off x="-2561132" y="751840"/>
                <a:ext cx="10017761" cy="8636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>
                <a:innerShdw blurRad="330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8F50E49-D8A1-AC2A-0FD6-89D9189CCBAB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-3191051" y="1178560"/>
                <a:ext cx="629919" cy="508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CE22DCD-32CF-D3F1-470E-688EB1618853}"/>
                </a:ext>
              </a:extLst>
            </p:cNvPr>
            <p:cNvSpPr txBox="1"/>
            <p:nvPr/>
          </p:nvSpPr>
          <p:spPr>
            <a:xfrm>
              <a:off x="-1880410" y="562877"/>
              <a:ext cx="89666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Location is not playing any importance in the insurance cost.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C60F2EB-ABA9-1D7E-6F9C-4C9882C85B69}"/>
              </a:ext>
            </a:extLst>
          </p:cNvPr>
          <p:cNvGrpSpPr/>
          <p:nvPr/>
        </p:nvGrpSpPr>
        <p:grpSpPr>
          <a:xfrm>
            <a:off x="1156568" y="4507303"/>
            <a:ext cx="4807671" cy="863600"/>
            <a:chOff x="-3140251" y="459323"/>
            <a:chExt cx="10647680" cy="8636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FDE5479-B956-FF42-C26D-CB0D7D9A6CD5}"/>
                </a:ext>
              </a:extLst>
            </p:cNvPr>
            <p:cNvGrpSpPr/>
            <p:nvPr/>
          </p:nvGrpSpPr>
          <p:grpSpPr>
            <a:xfrm>
              <a:off x="-3140251" y="459323"/>
              <a:ext cx="10647680" cy="863600"/>
              <a:chOff x="-3191051" y="751840"/>
              <a:chExt cx="10647680" cy="863600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4C22D746-1BB4-4086-6C08-BDF50E88F04D}"/>
                  </a:ext>
                </a:extLst>
              </p:cNvPr>
              <p:cNvSpPr/>
              <p:nvPr/>
            </p:nvSpPr>
            <p:spPr>
              <a:xfrm>
                <a:off x="-2561132" y="751840"/>
                <a:ext cx="10017761" cy="8636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>
                <a:innerShdw blurRad="330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FF76198-5139-B94C-38F3-5F8FE390CF5E}"/>
                  </a:ext>
                </a:extLst>
              </p:cNvPr>
              <p:cNvCxnSpPr>
                <a:cxnSpLocks/>
                <a:endCxn id="50" idx="1"/>
              </p:cNvCxnSpPr>
              <p:nvPr/>
            </p:nvCxnSpPr>
            <p:spPr>
              <a:xfrm>
                <a:off x="-3191051" y="1178560"/>
                <a:ext cx="629919" cy="508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CCD913C-113A-90D6-999A-306C111877A5}"/>
                </a:ext>
              </a:extLst>
            </p:cNvPr>
            <p:cNvSpPr txBox="1"/>
            <p:nvPr/>
          </p:nvSpPr>
          <p:spPr>
            <a:xfrm>
              <a:off x="-1880410" y="562877"/>
              <a:ext cx="89666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Age is an important factor but its not affecting the insurance cost here.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118EFCF-FD26-B4F1-E6F4-E17036949BB3}"/>
              </a:ext>
            </a:extLst>
          </p:cNvPr>
          <p:cNvGrpSpPr/>
          <p:nvPr/>
        </p:nvGrpSpPr>
        <p:grpSpPr>
          <a:xfrm>
            <a:off x="6933306" y="4536484"/>
            <a:ext cx="4807671" cy="863600"/>
            <a:chOff x="-3140251" y="459323"/>
            <a:chExt cx="10647680" cy="86360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9F39FCB-47AF-CDAC-4D41-6F0877F69938}"/>
                </a:ext>
              </a:extLst>
            </p:cNvPr>
            <p:cNvGrpSpPr/>
            <p:nvPr/>
          </p:nvGrpSpPr>
          <p:grpSpPr>
            <a:xfrm>
              <a:off x="-3140251" y="459323"/>
              <a:ext cx="10647680" cy="863600"/>
              <a:chOff x="-3191051" y="751840"/>
              <a:chExt cx="10647680" cy="863600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E4D9619B-E7C9-27F0-78A9-8A41DBD04E22}"/>
                  </a:ext>
                </a:extLst>
              </p:cNvPr>
              <p:cNvSpPr/>
              <p:nvPr/>
            </p:nvSpPr>
            <p:spPr>
              <a:xfrm>
                <a:off x="-2561132" y="751840"/>
                <a:ext cx="10017761" cy="8636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>
                <a:innerShdw blurRad="330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57D4D6A3-B7BF-C9D2-5476-C5C12CEA7D38}"/>
                  </a:ext>
                </a:extLst>
              </p:cNvPr>
              <p:cNvCxnSpPr>
                <a:cxnSpLocks/>
                <a:endCxn id="55" idx="1"/>
              </p:cNvCxnSpPr>
              <p:nvPr/>
            </p:nvCxnSpPr>
            <p:spPr>
              <a:xfrm>
                <a:off x="-3191051" y="1178560"/>
                <a:ext cx="629919" cy="508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126AE44-4AC1-E825-B03E-941D7A3F9611}"/>
                </a:ext>
              </a:extLst>
            </p:cNvPr>
            <p:cNvSpPr txBox="1"/>
            <p:nvPr/>
          </p:nvSpPr>
          <p:spPr>
            <a:xfrm>
              <a:off x="-1880410" y="562877"/>
              <a:ext cx="89666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Only 10% of the customers are consuming alcohol daily.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24869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151E6F-29C5-B01C-A517-D5D3A2FE9716}"/>
              </a:ext>
            </a:extLst>
          </p:cNvPr>
          <p:cNvGrpSpPr/>
          <p:nvPr/>
        </p:nvGrpSpPr>
        <p:grpSpPr>
          <a:xfrm>
            <a:off x="2283571" y="457200"/>
            <a:ext cx="7624857" cy="5943600"/>
            <a:chOff x="2712720" y="579120"/>
            <a:chExt cx="6543040" cy="510032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57980A2-C43C-0003-2382-E4CF9293BBF0}"/>
                </a:ext>
              </a:extLst>
            </p:cNvPr>
            <p:cNvSpPr/>
            <p:nvPr/>
          </p:nvSpPr>
          <p:spPr>
            <a:xfrm>
              <a:off x="2712720" y="579120"/>
              <a:ext cx="6543040" cy="5100320"/>
            </a:xfrm>
            <a:prstGeom prst="ellips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74000">
                  <a:schemeClr val="bg1">
                    <a:lumMod val="75000"/>
                  </a:schemeClr>
                </a:gs>
                <a:gs pos="83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8509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513555F-B2F0-9E17-1D85-0648ACAF3CEB}"/>
                </a:ext>
              </a:extLst>
            </p:cNvPr>
            <p:cNvSpPr txBox="1"/>
            <p:nvPr/>
          </p:nvSpPr>
          <p:spPr>
            <a:xfrm>
              <a:off x="3220719" y="2509520"/>
              <a:ext cx="5849868" cy="707886"/>
            </a:xfrm>
            <a:prstGeom prst="rect">
              <a:avLst/>
            </a:prstGeom>
            <a:noFill/>
            <a:effectLst>
              <a:outerShdw blurRad="165100" dist="50800" dir="5400000" algn="ctr" rotWithShape="0">
                <a:srgbClr val="000000">
                  <a:alpha val="43137"/>
                </a:srgbClr>
              </a:outerShdw>
              <a:reflection blurRad="6350" endPos="55500" dist="101600" dir="5400000" sy="-100000" algn="bl" rotWithShape="0"/>
            </a:effectLst>
          </p:spPr>
          <p:txBody>
            <a:bodyPr wrap="square" rtlCol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IN" sz="4400" b="1" spc="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Recommendations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8277737"/>
      </p:ext>
    </p:extLst>
  </p:cSld>
  <p:clrMapOvr>
    <a:masterClrMapping/>
  </p:clrMapOvr>
  <p:transition spd="slow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7379AC4-8F6B-EE3D-9CFE-3F02DD7FB993}"/>
              </a:ext>
            </a:extLst>
          </p:cNvPr>
          <p:cNvGrpSpPr/>
          <p:nvPr/>
        </p:nvGrpSpPr>
        <p:grpSpPr>
          <a:xfrm>
            <a:off x="361780" y="180757"/>
            <a:ext cx="10535920" cy="1076960"/>
            <a:chOff x="500668" y="347954"/>
            <a:chExt cx="10535920" cy="107696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6D7AD84-DDDF-7DBE-0213-4617A42612B4}"/>
                </a:ext>
              </a:extLst>
            </p:cNvPr>
            <p:cNvSpPr/>
            <p:nvPr/>
          </p:nvSpPr>
          <p:spPr>
            <a:xfrm>
              <a:off x="988348" y="347954"/>
              <a:ext cx="10048240" cy="107696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innerShdw blurRad="368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A09839B-0183-CECD-9E96-EC0D65DBFAFA}"/>
                </a:ext>
              </a:extLst>
            </p:cNvPr>
            <p:cNvCxnSpPr>
              <a:endCxn id="3" idx="1"/>
            </p:cNvCxnSpPr>
            <p:nvPr/>
          </p:nvCxnSpPr>
          <p:spPr>
            <a:xfrm>
              <a:off x="500668" y="886434"/>
              <a:ext cx="48768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D4C770-7781-0B77-D019-348368E86C83}"/>
                </a:ext>
              </a:extLst>
            </p:cNvPr>
            <p:cNvSpPr txBox="1"/>
            <p:nvPr/>
          </p:nvSpPr>
          <p:spPr>
            <a:xfrm>
              <a:off x="1454608" y="565609"/>
              <a:ext cx="9115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Higher insurance cost for different location. Metro cities have higher medical cost than small cities.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FB1630-79A4-3611-A53B-65711D410C42}"/>
              </a:ext>
            </a:extLst>
          </p:cNvPr>
          <p:cNvGrpSpPr/>
          <p:nvPr/>
        </p:nvGrpSpPr>
        <p:grpSpPr>
          <a:xfrm>
            <a:off x="465527" y="1102338"/>
            <a:ext cx="10535920" cy="1076960"/>
            <a:chOff x="500668" y="347954"/>
            <a:chExt cx="10535920" cy="107696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B4480A8-847F-4E5F-80EB-3DEFBB884A01}"/>
                </a:ext>
              </a:extLst>
            </p:cNvPr>
            <p:cNvSpPr/>
            <p:nvPr/>
          </p:nvSpPr>
          <p:spPr>
            <a:xfrm>
              <a:off x="988348" y="347954"/>
              <a:ext cx="10048240" cy="107696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innerShdw blurRad="368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9D0549-4067-E867-0497-F3DAA1219869}"/>
                </a:ext>
              </a:extLst>
            </p:cNvPr>
            <p:cNvCxnSpPr>
              <a:endCxn id="15" idx="1"/>
            </p:cNvCxnSpPr>
            <p:nvPr/>
          </p:nvCxnSpPr>
          <p:spPr>
            <a:xfrm>
              <a:off x="500668" y="886434"/>
              <a:ext cx="487680" cy="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B3C2B7E-78C7-2207-5B57-90DCBFB99205}"/>
                </a:ext>
              </a:extLst>
            </p:cNvPr>
            <p:cNvSpPr txBox="1"/>
            <p:nvPr/>
          </p:nvSpPr>
          <p:spPr>
            <a:xfrm>
              <a:off x="1454608" y="565609"/>
              <a:ext cx="911572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Higher the age, the insurance cost must be higher. Older people needs more medical facilities in general.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13076D5-E359-A908-9FCF-00425D6DB440}"/>
              </a:ext>
            </a:extLst>
          </p:cNvPr>
          <p:cNvGrpSpPr/>
          <p:nvPr/>
        </p:nvGrpSpPr>
        <p:grpSpPr>
          <a:xfrm>
            <a:off x="465527" y="2084968"/>
            <a:ext cx="10535920" cy="1076960"/>
            <a:chOff x="450392" y="256988"/>
            <a:chExt cx="10535920" cy="107696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80CB388-F8F7-219A-70AB-72A3E968B293}"/>
                </a:ext>
              </a:extLst>
            </p:cNvPr>
            <p:cNvSpPr/>
            <p:nvPr/>
          </p:nvSpPr>
          <p:spPr>
            <a:xfrm>
              <a:off x="938072" y="256988"/>
              <a:ext cx="10048240" cy="10769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innerShdw blurRad="368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EABCE3E-09D4-298E-DBD8-11B21CDE471B}"/>
                </a:ext>
              </a:extLst>
            </p:cNvPr>
            <p:cNvCxnSpPr>
              <a:endCxn id="19" idx="1"/>
            </p:cNvCxnSpPr>
            <p:nvPr/>
          </p:nvCxnSpPr>
          <p:spPr>
            <a:xfrm>
              <a:off x="450392" y="795468"/>
              <a:ext cx="487680" cy="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23A620D-599E-FD7C-B43B-4EE203ED0308}"/>
                </a:ext>
              </a:extLst>
            </p:cNvPr>
            <p:cNvSpPr txBox="1"/>
            <p:nvPr/>
          </p:nvSpPr>
          <p:spPr>
            <a:xfrm>
              <a:off x="1476028" y="535148"/>
              <a:ext cx="911572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Company must look into the occupation for insurance cost. Premium must be higher for customers working in risky work environment.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58E868F-C1FF-AF49-503F-969F4AB8B786}"/>
              </a:ext>
            </a:extLst>
          </p:cNvPr>
          <p:cNvGrpSpPr/>
          <p:nvPr/>
        </p:nvGrpSpPr>
        <p:grpSpPr>
          <a:xfrm>
            <a:off x="465527" y="3155249"/>
            <a:ext cx="10535920" cy="1076960"/>
            <a:chOff x="500668" y="347954"/>
            <a:chExt cx="10535920" cy="107696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42E6C34-1F01-81F9-A775-C32FDDD9F280}"/>
                </a:ext>
              </a:extLst>
            </p:cNvPr>
            <p:cNvSpPr/>
            <p:nvPr/>
          </p:nvSpPr>
          <p:spPr>
            <a:xfrm>
              <a:off x="988348" y="347954"/>
              <a:ext cx="10048240" cy="107696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innerShdw blurRad="368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9079964-0E57-D8AB-57E7-307A7EF45EEE}"/>
                </a:ext>
              </a:extLst>
            </p:cNvPr>
            <p:cNvCxnSpPr>
              <a:endCxn id="23" idx="1"/>
            </p:cNvCxnSpPr>
            <p:nvPr/>
          </p:nvCxnSpPr>
          <p:spPr>
            <a:xfrm>
              <a:off x="500668" y="886434"/>
              <a:ext cx="487680" cy="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1C854C-52C7-4128-18A0-04B0800E00F8}"/>
                </a:ext>
              </a:extLst>
            </p:cNvPr>
            <p:cNvSpPr txBox="1"/>
            <p:nvPr/>
          </p:nvSpPr>
          <p:spPr>
            <a:xfrm>
              <a:off x="1454608" y="565609"/>
              <a:ext cx="911572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Customers with high bmi are at risk of serious ailments, based on their bmi company must charge the insurance cost. 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72E854-88AA-5F62-09EE-432FBA0BC8BE}"/>
              </a:ext>
            </a:extLst>
          </p:cNvPr>
          <p:cNvGrpSpPr/>
          <p:nvPr/>
        </p:nvGrpSpPr>
        <p:grpSpPr>
          <a:xfrm>
            <a:off x="511247" y="4188383"/>
            <a:ext cx="10535920" cy="1076960"/>
            <a:chOff x="500668" y="347954"/>
            <a:chExt cx="10535920" cy="107696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D9B1FF7-80B0-A8DE-06B2-54116B1504B1}"/>
                </a:ext>
              </a:extLst>
            </p:cNvPr>
            <p:cNvSpPr/>
            <p:nvPr/>
          </p:nvSpPr>
          <p:spPr>
            <a:xfrm>
              <a:off x="988348" y="347954"/>
              <a:ext cx="10048240" cy="10769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innerShdw blurRad="368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59BB85-C678-1571-C4BE-6D3A7BFE4D51}"/>
                </a:ext>
              </a:extLst>
            </p:cNvPr>
            <p:cNvCxnSpPr>
              <a:endCxn id="27" idx="1"/>
            </p:cNvCxnSpPr>
            <p:nvPr/>
          </p:nvCxnSpPr>
          <p:spPr>
            <a:xfrm>
              <a:off x="500668" y="886434"/>
              <a:ext cx="487680" cy="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6C6527-F493-5188-5FAC-ACD5AF24E6BB}"/>
                </a:ext>
              </a:extLst>
            </p:cNvPr>
            <p:cNvSpPr txBox="1"/>
            <p:nvPr/>
          </p:nvSpPr>
          <p:spPr>
            <a:xfrm>
              <a:off x="1454608" y="556170"/>
              <a:ext cx="911572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Company must get data of the dependent applicants. Insurance cost must be higher for plans that covers spouses/ dependents.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030E31B-608A-1E7A-21EA-CBA3C1D4FF67}"/>
              </a:ext>
            </a:extLst>
          </p:cNvPr>
          <p:cNvGrpSpPr/>
          <p:nvPr/>
        </p:nvGrpSpPr>
        <p:grpSpPr>
          <a:xfrm>
            <a:off x="603263" y="5242902"/>
            <a:ext cx="10535920" cy="1076960"/>
            <a:chOff x="500668" y="347954"/>
            <a:chExt cx="10535920" cy="107696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4262B6B-C720-4801-FD74-E73C5E8045F7}"/>
                </a:ext>
              </a:extLst>
            </p:cNvPr>
            <p:cNvSpPr/>
            <p:nvPr/>
          </p:nvSpPr>
          <p:spPr>
            <a:xfrm>
              <a:off x="988348" y="347954"/>
              <a:ext cx="10048240" cy="107696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innerShdw blurRad="368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6AE9CF-3945-AE68-F7D7-7864B36AF4C0}"/>
                </a:ext>
              </a:extLst>
            </p:cNvPr>
            <p:cNvCxnSpPr>
              <a:endCxn id="31" idx="1"/>
            </p:cNvCxnSpPr>
            <p:nvPr/>
          </p:nvCxnSpPr>
          <p:spPr>
            <a:xfrm>
              <a:off x="500668" y="886434"/>
              <a:ext cx="487680" cy="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00C284-952E-BC8D-21EA-DCCD43EF298A}"/>
                </a:ext>
              </a:extLst>
            </p:cNvPr>
            <p:cNvSpPr txBox="1"/>
            <p:nvPr/>
          </p:nvSpPr>
          <p:spPr>
            <a:xfrm>
              <a:off x="1454608" y="517102"/>
              <a:ext cx="911572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Company should acknowledge its old customers, by offering free health check-up and discounted premium amounts.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748335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53E92-4996-1E91-C28C-A799BBB30186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5207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4400" b="1" kern="1200" dirty="0">
                <a:solidFill>
                  <a:srgbClr val="FFFFFF"/>
                </a:solidFill>
                <a:latin typeface="Georgia" panose="02040502050405020303" pitchFamily="18" charset="0"/>
                <a:ea typeface="+mj-ea"/>
                <a:cs typeface="+mj-cs"/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C4A60-6D80-B520-3B88-85343ACEBB75}"/>
              </a:ext>
            </a:extLst>
          </p:cNvPr>
          <p:cNvSpPr txBox="1"/>
          <p:nvPr/>
        </p:nvSpPr>
        <p:spPr>
          <a:xfrm>
            <a:off x="838200" y="2022601"/>
            <a:ext cx="11068049" cy="41543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latin typeface="Amasis MT Pro Black" panose="02040A04050005020304" pitchFamily="18" charset="0"/>
              </a:rPr>
              <a:t>Why do we need health insurance policies.</a:t>
            </a:r>
            <a:br>
              <a:rPr lang="en-US" sz="3200" b="1" dirty="0">
                <a:latin typeface="Amasis MT Pro Black" panose="02040A04050005020304" pitchFamily="18" charset="0"/>
              </a:rPr>
            </a:br>
            <a:br>
              <a:rPr lang="en-US" sz="3200" b="1" dirty="0">
                <a:latin typeface="Amasis MT Pro Black" panose="020B0604020202020204" pitchFamily="18" charset="0"/>
                <a:cs typeface="Aldhabi" panose="020B0604020202020204" pitchFamily="2" charset="-78"/>
              </a:rPr>
            </a:br>
            <a:r>
              <a:rPr lang="en-US" sz="3200" b="1" dirty="0">
                <a:latin typeface="Amasis MT Pro Black" panose="020B0604020202020204" pitchFamily="18" charset="0"/>
                <a:cs typeface="Aldhabi" panose="020B0604020202020204" pitchFamily="2" charset="-78"/>
              </a:rPr>
              <a:t>1) To fight heavy expenses caused due to lifestyle diseases.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3200" b="1" dirty="0">
                <a:latin typeface="Amasis MT Pro Black" panose="020B0604020202020204" pitchFamily="18" charset="0"/>
                <a:cs typeface="Aldhabi" panose="020B0604020202020204" pitchFamily="2" charset="-78"/>
              </a:rPr>
            </a:br>
            <a:r>
              <a:rPr lang="en-US" sz="3200" b="1" dirty="0">
                <a:latin typeface="Amasis MT Pro Black" panose="020B0604020202020204" pitchFamily="18" charset="0"/>
                <a:cs typeface="Aldhabi" panose="020B0604020202020204" pitchFamily="2" charset="-78"/>
              </a:rPr>
              <a:t>2) To safeguard family medical cost.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3200" b="1" dirty="0">
                <a:latin typeface="Amasis MT Pro Black" panose="020B0604020202020204" pitchFamily="18" charset="0"/>
                <a:cs typeface="Aldhabi" panose="020B0604020202020204" pitchFamily="2" charset="-78"/>
              </a:rPr>
            </a:br>
            <a:r>
              <a:rPr lang="en-US" sz="3200" b="1" dirty="0">
                <a:latin typeface="Amasis MT Pro Black" panose="020B0604020202020204" pitchFamily="18" charset="0"/>
                <a:cs typeface="Aldhabi" panose="020B0604020202020204" pitchFamily="2" charset="-78"/>
              </a:rPr>
              <a:t>3) To counter inadequate insurance cover.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200" b="1" dirty="0">
              <a:latin typeface="Amasis MT Pro Black" panose="020B0604020202020204" pitchFamily="18" charset="0"/>
              <a:cs typeface="Aldhabi" panose="020B0604020202020204" pitchFamily="2" charset="-78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latin typeface="Amasis MT Pro Black" panose="020B0604020202020204" pitchFamily="18" charset="0"/>
                <a:cs typeface="Aldhabi" panose="020B0604020202020204" pitchFamily="2" charset="-78"/>
              </a:rPr>
              <a:t>4)  To protect your saving.</a:t>
            </a:r>
          </a:p>
        </p:txBody>
      </p:sp>
    </p:spTree>
    <p:extLst>
      <p:ext uri="{BB962C8B-B14F-4D97-AF65-F5344CB8AC3E}">
        <p14:creationId xmlns:p14="http://schemas.microsoft.com/office/powerpoint/2010/main" val="2934320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58E868F-C1FF-AF49-503F-969F4AB8B786}"/>
              </a:ext>
            </a:extLst>
          </p:cNvPr>
          <p:cNvGrpSpPr/>
          <p:nvPr/>
        </p:nvGrpSpPr>
        <p:grpSpPr>
          <a:xfrm>
            <a:off x="311388" y="3388746"/>
            <a:ext cx="7075851" cy="1723444"/>
            <a:chOff x="500668" y="347954"/>
            <a:chExt cx="10535920" cy="107696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42E6C34-1F01-81F9-A775-C32FDDD9F280}"/>
                </a:ext>
              </a:extLst>
            </p:cNvPr>
            <p:cNvSpPr/>
            <p:nvPr/>
          </p:nvSpPr>
          <p:spPr>
            <a:xfrm>
              <a:off x="988348" y="347954"/>
              <a:ext cx="10048240" cy="10769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innerShdw blurRad="368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9079964-0E57-D8AB-57E7-307A7EF45EEE}"/>
                </a:ext>
              </a:extLst>
            </p:cNvPr>
            <p:cNvCxnSpPr>
              <a:endCxn id="23" idx="1"/>
            </p:cNvCxnSpPr>
            <p:nvPr/>
          </p:nvCxnSpPr>
          <p:spPr>
            <a:xfrm>
              <a:off x="500668" y="886434"/>
              <a:ext cx="487680" cy="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1C854C-52C7-4128-18A0-04B0800E00F8}"/>
                </a:ext>
              </a:extLst>
            </p:cNvPr>
            <p:cNvSpPr txBox="1"/>
            <p:nvPr/>
          </p:nvSpPr>
          <p:spPr>
            <a:xfrm>
              <a:off x="1559255" y="486744"/>
              <a:ext cx="8771688" cy="75007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People involved in adventure sports pay good premium to insure them selves, company must target them.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5913011-97CA-AEA8-89D1-C18A95BAEC26}"/>
              </a:ext>
            </a:extLst>
          </p:cNvPr>
          <p:cNvGrpSpPr/>
          <p:nvPr/>
        </p:nvGrpSpPr>
        <p:grpSpPr>
          <a:xfrm>
            <a:off x="4960524" y="1756034"/>
            <a:ext cx="7109555" cy="1680709"/>
            <a:chOff x="5000126" y="2699059"/>
            <a:chExt cx="6495861" cy="1076960"/>
          </a:xfrm>
          <a:solidFill>
            <a:schemeClr val="accent1">
              <a:lumMod val="40000"/>
              <a:lumOff val="60000"/>
            </a:schemeClr>
          </a:solidFill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13076D5-E359-A908-9FCF-00425D6DB440}"/>
                </a:ext>
              </a:extLst>
            </p:cNvPr>
            <p:cNvGrpSpPr/>
            <p:nvPr/>
          </p:nvGrpSpPr>
          <p:grpSpPr>
            <a:xfrm>
              <a:off x="5000126" y="2699059"/>
              <a:ext cx="6495861" cy="1076960"/>
              <a:chOff x="-276407" y="342655"/>
              <a:chExt cx="11262718" cy="1076960"/>
            </a:xfrm>
            <a:grpFill/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180CB388-F8F7-219A-70AB-72A3E968B293}"/>
                  </a:ext>
                </a:extLst>
              </p:cNvPr>
              <p:cNvSpPr/>
              <p:nvPr/>
            </p:nvSpPr>
            <p:spPr>
              <a:xfrm>
                <a:off x="211272" y="342655"/>
                <a:ext cx="10775039" cy="10769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innerShdw blurRad="368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EABCE3E-09D4-298E-DBD8-11B21CDE471B}"/>
                  </a:ext>
                </a:extLst>
              </p:cNvPr>
              <p:cNvCxnSpPr>
                <a:cxnSpLocks/>
                <a:endCxn id="19" idx="1"/>
              </p:cNvCxnSpPr>
              <p:nvPr/>
            </p:nvCxnSpPr>
            <p:spPr>
              <a:xfrm>
                <a:off x="-276407" y="881135"/>
                <a:ext cx="487679" cy="0"/>
              </a:xfrm>
              <a:prstGeom prst="line">
                <a:avLst/>
              </a:prstGeom>
              <a:grpFill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3A620D-599E-FD7C-B43B-4EE203ED0308}"/>
                  </a:ext>
                </a:extLst>
              </p:cNvPr>
              <p:cNvSpPr txBox="1"/>
              <p:nvPr/>
            </p:nvSpPr>
            <p:spPr>
              <a:xfrm>
                <a:off x="1476028" y="535148"/>
                <a:ext cx="418377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endParaRPr lang="en-IN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FE1B38-58D2-E23D-0480-1CAC04E63092}"/>
                </a:ext>
              </a:extLst>
            </p:cNvPr>
            <p:cNvSpPr txBox="1"/>
            <p:nvPr/>
          </p:nvSpPr>
          <p:spPr>
            <a:xfrm>
              <a:off x="5842614" y="2779989"/>
              <a:ext cx="5381487" cy="88747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Company must target females of childbearing age, as they are more likely to insure their medical expenses.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6F1481E-B575-C850-90D5-C70C16FDC264}"/>
              </a:ext>
            </a:extLst>
          </p:cNvPr>
          <p:cNvGrpSpPr/>
          <p:nvPr/>
        </p:nvGrpSpPr>
        <p:grpSpPr>
          <a:xfrm>
            <a:off x="4282019" y="5124800"/>
            <a:ext cx="7642888" cy="1668098"/>
            <a:chOff x="4282019" y="5124800"/>
            <a:chExt cx="7642888" cy="166809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472E854-88AA-5F62-09EE-432FBA0BC8BE}"/>
                </a:ext>
              </a:extLst>
            </p:cNvPr>
            <p:cNvGrpSpPr/>
            <p:nvPr/>
          </p:nvGrpSpPr>
          <p:grpSpPr>
            <a:xfrm>
              <a:off x="4282019" y="5124800"/>
              <a:ext cx="7642888" cy="1668098"/>
              <a:chOff x="500668" y="347954"/>
              <a:chExt cx="10535920" cy="107696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6D9B1FF7-80B0-A8DE-06B2-54116B1504B1}"/>
                  </a:ext>
                </a:extLst>
              </p:cNvPr>
              <p:cNvSpPr/>
              <p:nvPr/>
            </p:nvSpPr>
            <p:spPr>
              <a:xfrm>
                <a:off x="988348" y="347954"/>
                <a:ext cx="10048240" cy="10769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innerShdw blurRad="368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959BB85-C678-1571-C4BE-6D3A7BFE4D51}"/>
                  </a:ext>
                </a:extLst>
              </p:cNvPr>
              <p:cNvCxnSpPr>
                <a:endCxn id="27" idx="1"/>
              </p:cNvCxnSpPr>
              <p:nvPr/>
            </p:nvCxnSpPr>
            <p:spPr>
              <a:xfrm>
                <a:off x="500668" y="886434"/>
                <a:ext cx="487680" cy="0"/>
              </a:xfrm>
              <a:prstGeom prst="line">
                <a:avLst/>
              </a:prstGeom>
              <a:grpFill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D02B6D-BDBE-94C9-D6A4-68FB1E48AAB5}"/>
                </a:ext>
              </a:extLst>
            </p:cNvPr>
            <p:cNvSpPr txBox="1"/>
            <p:nvPr/>
          </p:nvSpPr>
          <p:spPr>
            <a:xfrm>
              <a:off x="5114447" y="5223238"/>
              <a:ext cx="657438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Overall weight distributing is normal, but the bmi is showing lots of obese customers. The company needs to look into the records for verification. 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4D7BC39-870F-E55B-33C8-7F3D2183CD54}"/>
              </a:ext>
            </a:extLst>
          </p:cNvPr>
          <p:cNvGrpSpPr/>
          <p:nvPr/>
        </p:nvGrpSpPr>
        <p:grpSpPr>
          <a:xfrm>
            <a:off x="672848" y="65102"/>
            <a:ext cx="6714391" cy="1680709"/>
            <a:chOff x="672848" y="65102"/>
            <a:chExt cx="6714391" cy="168070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16A3B30-7706-7549-B6D5-18A6AA5C49A6}"/>
                </a:ext>
              </a:extLst>
            </p:cNvPr>
            <p:cNvGrpSpPr/>
            <p:nvPr/>
          </p:nvGrpSpPr>
          <p:grpSpPr>
            <a:xfrm>
              <a:off x="901302" y="65102"/>
              <a:ext cx="6485937" cy="1680709"/>
              <a:chOff x="325706" y="1548432"/>
              <a:chExt cx="6485937" cy="1680709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AB4480A8-847F-4E5F-80EB-3DEFBB884A01}"/>
                  </a:ext>
                </a:extLst>
              </p:cNvPr>
              <p:cNvSpPr/>
              <p:nvPr/>
            </p:nvSpPr>
            <p:spPr>
              <a:xfrm>
                <a:off x="325706" y="1548432"/>
                <a:ext cx="6485937" cy="168070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innerShdw blurRad="368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4C74A-7DCB-AB13-A500-F8406756DC1E}"/>
                  </a:ext>
                </a:extLst>
              </p:cNvPr>
              <p:cNvSpPr txBox="1"/>
              <p:nvPr/>
            </p:nvSpPr>
            <p:spPr>
              <a:xfrm>
                <a:off x="810636" y="1656724"/>
                <a:ext cx="5056210" cy="138499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/>
                  <a:t>Annual check-up must be given to the customers for better record handling.</a:t>
                </a:r>
              </a:p>
            </p:txBody>
          </p: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6A90B2A-5635-20AB-EEF6-40C3B3648E9E}"/>
                </a:ext>
              </a:extLst>
            </p:cNvPr>
            <p:cNvCxnSpPr/>
            <p:nvPr/>
          </p:nvCxnSpPr>
          <p:spPr>
            <a:xfrm>
              <a:off x="672848" y="779063"/>
              <a:ext cx="281273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359003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151E6F-29C5-B01C-A517-D5D3A2FE9716}"/>
              </a:ext>
            </a:extLst>
          </p:cNvPr>
          <p:cNvGrpSpPr/>
          <p:nvPr/>
        </p:nvGrpSpPr>
        <p:grpSpPr>
          <a:xfrm>
            <a:off x="2283571" y="457200"/>
            <a:ext cx="7624857" cy="5943600"/>
            <a:chOff x="2712720" y="579120"/>
            <a:chExt cx="6543040" cy="510032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57980A2-C43C-0003-2382-E4CF9293BBF0}"/>
                </a:ext>
              </a:extLst>
            </p:cNvPr>
            <p:cNvSpPr/>
            <p:nvPr/>
          </p:nvSpPr>
          <p:spPr>
            <a:xfrm>
              <a:off x="2712720" y="579120"/>
              <a:ext cx="6543040" cy="5100320"/>
            </a:xfrm>
            <a:prstGeom prst="ellips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74000">
                  <a:schemeClr val="bg1">
                    <a:lumMod val="75000"/>
                  </a:schemeClr>
                </a:gs>
                <a:gs pos="83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8509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513555F-B2F0-9E17-1D85-0648ACAF3CEB}"/>
                </a:ext>
              </a:extLst>
            </p:cNvPr>
            <p:cNvSpPr txBox="1"/>
            <p:nvPr/>
          </p:nvSpPr>
          <p:spPr>
            <a:xfrm>
              <a:off x="3195320" y="2561831"/>
              <a:ext cx="5577840" cy="707886"/>
            </a:xfrm>
            <a:prstGeom prst="rect">
              <a:avLst/>
            </a:prstGeom>
            <a:noFill/>
            <a:effectLst>
              <a:outerShdw blurRad="165100" dist="50800" dir="5400000" algn="ctr" rotWithShape="0">
                <a:srgbClr val="000000">
                  <a:alpha val="43137"/>
                </a:srgbClr>
              </a:outerShdw>
              <a:reflection blurRad="6350" endPos="55500" dist="101600" dir="5400000" sy="-100000" algn="bl" rotWithShape="0"/>
            </a:effectLst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5400" b="1" spc="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THANK YOU</a:t>
              </a:r>
              <a:endParaRPr lang="en-IN" sz="54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753854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3FB78D8-A6BF-6D38-99B6-E8FD6DFE7FA4}"/>
              </a:ext>
            </a:extLst>
          </p:cNvPr>
          <p:cNvSpPr/>
          <p:nvPr/>
        </p:nvSpPr>
        <p:spPr>
          <a:xfrm>
            <a:off x="213360" y="238421"/>
            <a:ext cx="11216640" cy="1120424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4826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BBFBB-DCE2-F2A9-7712-877D13F0938C}"/>
              </a:ext>
            </a:extLst>
          </p:cNvPr>
          <p:cNvSpPr txBox="1"/>
          <p:nvPr/>
        </p:nvSpPr>
        <p:spPr>
          <a:xfrm>
            <a:off x="1023080" y="289138"/>
            <a:ext cx="1197292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Georgia" panose="020405020504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Importance of data analysis in health care 						industry</a:t>
            </a:r>
            <a:endParaRPr lang="en-IN" sz="3200" b="1" dirty="0">
              <a:latin typeface="Georgia" panose="02040502050405020303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B1D6DE-6A41-1E84-12E1-82A6ADEDE01F}"/>
              </a:ext>
            </a:extLst>
          </p:cNvPr>
          <p:cNvGrpSpPr/>
          <p:nvPr/>
        </p:nvGrpSpPr>
        <p:grpSpPr>
          <a:xfrm>
            <a:off x="654031" y="1993885"/>
            <a:ext cx="9956800" cy="744642"/>
            <a:chOff x="690880" y="4342277"/>
            <a:chExt cx="9956800" cy="74464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2BEDB53-4C9F-A46F-CF66-C79074D243E7}"/>
                </a:ext>
              </a:extLst>
            </p:cNvPr>
            <p:cNvGrpSpPr/>
            <p:nvPr/>
          </p:nvGrpSpPr>
          <p:grpSpPr>
            <a:xfrm>
              <a:off x="690880" y="4342277"/>
              <a:ext cx="9956800" cy="629920"/>
              <a:chOff x="619760" y="5130800"/>
              <a:chExt cx="9956800" cy="629920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DC2FB685-CEF0-C1BD-ED64-9F971CAB0844}"/>
                  </a:ext>
                </a:extLst>
              </p:cNvPr>
              <p:cNvSpPr/>
              <p:nvPr/>
            </p:nvSpPr>
            <p:spPr>
              <a:xfrm>
                <a:off x="1046480" y="5130800"/>
                <a:ext cx="9530080" cy="629920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innerShdw blurRad="3429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6429ABD-3B94-5A84-BCF4-6207FD9BB5BD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>
                <a:off x="619760" y="5445760"/>
                <a:ext cx="42672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D392E8-3440-12E9-BAAB-00A176FE1D1F}"/>
                </a:ext>
              </a:extLst>
            </p:cNvPr>
            <p:cNvSpPr txBox="1"/>
            <p:nvPr/>
          </p:nvSpPr>
          <p:spPr>
            <a:xfrm>
              <a:off x="1676400" y="4440588"/>
              <a:ext cx="69797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Insurance company combining internal and external information.</a:t>
              </a:r>
            </a:p>
            <a:p>
              <a:endPara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76260B-A2F7-2915-7E73-F101404AF95B}"/>
              </a:ext>
            </a:extLst>
          </p:cNvPr>
          <p:cNvGrpSpPr/>
          <p:nvPr/>
        </p:nvGrpSpPr>
        <p:grpSpPr>
          <a:xfrm>
            <a:off x="596360" y="2794577"/>
            <a:ext cx="9956800" cy="629920"/>
            <a:chOff x="557260" y="5769610"/>
            <a:chExt cx="9956800" cy="62992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A1B0822-7107-3E53-E1D2-03F62921BBA9}"/>
                </a:ext>
              </a:extLst>
            </p:cNvPr>
            <p:cNvGrpSpPr/>
            <p:nvPr/>
          </p:nvGrpSpPr>
          <p:grpSpPr>
            <a:xfrm>
              <a:off x="557260" y="5769610"/>
              <a:ext cx="9956800" cy="629920"/>
              <a:chOff x="619760" y="5130800"/>
              <a:chExt cx="9956800" cy="629920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F602B0A7-4843-02FD-DF05-499DC0AF8698}"/>
                  </a:ext>
                </a:extLst>
              </p:cNvPr>
              <p:cNvSpPr/>
              <p:nvPr/>
            </p:nvSpPr>
            <p:spPr>
              <a:xfrm>
                <a:off x="1046480" y="5130800"/>
                <a:ext cx="9530080" cy="629920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innerShdw blurRad="3429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229F4CD-B904-6591-39B3-61D98C4B10F3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>
                <a:off x="619760" y="5445760"/>
                <a:ext cx="42672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5AFE2B-B6A8-9BFF-9A31-2D12E9A1B77F}"/>
                </a:ext>
              </a:extLst>
            </p:cNvPr>
            <p:cNvSpPr txBox="1"/>
            <p:nvPr/>
          </p:nvSpPr>
          <p:spPr>
            <a:xfrm>
              <a:off x="1410700" y="5884332"/>
              <a:ext cx="4947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Machine learning makes big data manageable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8D984D-DC25-3EDE-16D3-A885EF44A00A}"/>
              </a:ext>
            </a:extLst>
          </p:cNvPr>
          <p:cNvGrpSpPr/>
          <p:nvPr/>
        </p:nvGrpSpPr>
        <p:grpSpPr>
          <a:xfrm>
            <a:off x="630171" y="3598651"/>
            <a:ext cx="9956800" cy="629920"/>
            <a:chOff x="557260" y="5769610"/>
            <a:chExt cx="9956800" cy="62992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2CDFAAF-0D5C-3EA6-BDF8-A8637706D85E}"/>
                </a:ext>
              </a:extLst>
            </p:cNvPr>
            <p:cNvGrpSpPr/>
            <p:nvPr/>
          </p:nvGrpSpPr>
          <p:grpSpPr>
            <a:xfrm>
              <a:off x="557260" y="5769610"/>
              <a:ext cx="9956800" cy="629920"/>
              <a:chOff x="619760" y="5130800"/>
              <a:chExt cx="9956800" cy="629920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AFF7A470-5617-219B-92AA-D31689F7D405}"/>
                  </a:ext>
                </a:extLst>
              </p:cNvPr>
              <p:cNvSpPr/>
              <p:nvPr/>
            </p:nvSpPr>
            <p:spPr>
              <a:xfrm>
                <a:off x="1046480" y="5130800"/>
                <a:ext cx="9530080" cy="629920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innerShdw blurRad="3429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62079B9-2BC3-0031-AAC3-D87B40228BA5}"/>
                  </a:ext>
                </a:extLst>
              </p:cNvPr>
              <p:cNvCxnSpPr>
                <a:cxnSpLocks/>
                <a:endCxn id="19" idx="1"/>
              </p:cNvCxnSpPr>
              <p:nvPr/>
            </p:nvCxnSpPr>
            <p:spPr>
              <a:xfrm>
                <a:off x="619760" y="5445760"/>
                <a:ext cx="42672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AFEDC1-8024-415E-7B03-16F74279B9E1}"/>
                </a:ext>
              </a:extLst>
            </p:cNvPr>
            <p:cNvSpPr txBox="1"/>
            <p:nvPr/>
          </p:nvSpPr>
          <p:spPr>
            <a:xfrm>
              <a:off x="1410700" y="5884332"/>
              <a:ext cx="6971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Using predictive modelling to create sophisticated models.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6024B53-8CE4-A4FC-0226-D49FB28CA0C4}"/>
              </a:ext>
            </a:extLst>
          </p:cNvPr>
          <p:cNvGrpSpPr/>
          <p:nvPr/>
        </p:nvGrpSpPr>
        <p:grpSpPr>
          <a:xfrm>
            <a:off x="596360" y="4370811"/>
            <a:ext cx="9956800" cy="629920"/>
            <a:chOff x="557260" y="5769610"/>
            <a:chExt cx="9956800" cy="62992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4B3CF80-9149-F115-6971-B59BA79A39E4}"/>
                </a:ext>
              </a:extLst>
            </p:cNvPr>
            <p:cNvGrpSpPr/>
            <p:nvPr/>
          </p:nvGrpSpPr>
          <p:grpSpPr>
            <a:xfrm>
              <a:off x="557260" y="5769610"/>
              <a:ext cx="9956800" cy="629920"/>
              <a:chOff x="619760" y="5130800"/>
              <a:chExt cx="9956800" cy="629920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2433A3DB-FA65-4A3E-EC98-C7E4A1EFE4FB}"/>
                  </a:ext>
                </a:extLst>
              </p:cNvPr>
              <p:cNvSpPr/>
              <p:nvPr/>
            </p:nvSpPr>
            <p:spPr>
              <a:xfrm>
                <a:off x="1046480" y="5130800"/>
                <a:ext cx="9530080" cy="629920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innerShdw blurRad="3429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D885C0F-70A8-3EA3-F3E1-A821E04D3098}"/>
                  </a:ext>
                </a:extLst>
              </p:cNvPr>
              <p:cNvCxnSpPr>
                <a:cxnSpLocks/>
                <a:endCxn id="24" idx="1"/>
              </p:cNvCxnSpPr>
              <p:nvPr/>
            </p:nvCxnSpPr>
            <p:spPr>
              <a:xfrm>
                <a:off x="619760" y="5445760"/>
                <a:ext cx="42672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E72C54-73FC-1079-113E-83CAC2424219}"/>
                </a:ext>
              </a:extLst>
            </p:cNvPr>
            <p:cNvSpPr txBox="1"/>
            <p:nvPr/>
          </p:nvSpPr>
          <p:spPr>
            <a:xfrm>
              <a:off x="1410699" y="5884332"/>
              <a:ext cx="5701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Deliver a personalized member experience.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5570C3E-AA5B-1B96-B551-E04407233B3E}"/>
              </a:ext>
            </a:extLst>
          </p:cNvPr>
          <p:cNvGrpSpPr/>
          <p:nvPr/>
        </p:nvGrpSpPr>
        <p:grpSpPr>
          <a:xfrm>
            <a:off x="654031" y="5178571"/>
            <a:ext cx="9956800" cy="629920"/>
            <a:chOff x="557260" y="5769610"/>
            <a:chExt cx="9956800" cy="6299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17C964E-ECD8-70FA-70F5-0C3251AA7E32}"/>
                </a:ext>
              </a:extLst>
            </p:cNvPr>
            <p:cNvGrpSpPr/>
            <p:nvPr/>
          </p:nvGrpSpPr>
          <p:grpSpPr>
            <a:xfrm>
              <a:off x="557260" y="5769610"/>
              <a:ext cx="9956800" cy="629920"/>
              <a:chOff x="619760" y="5130800"/>
              <a:chExt cx="9956800" cy="629920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00A01080-E9F0-C8F2-3DA8-BC39C85A8E46}"/>
                  </a:ext>
                </a:extLst>
              </p:cNvPr>
              <p:cNvSpPr/>
              <p:nvPr/>
            </p:nvSpPr>
            <p:spPr>
              <a:xfrm>
                <a:off x="1046480" y="5130800"/>
                <a:ext cx="9530080" cy="629920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innerShdw blurRad="3429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1815D61-768B-2D17-5C56-02097576CFE7}"/>
                  </a:ext>
                </a:extLst>
              </p:cNvPr>
              <p:cNvCxnSpPr>
                <a:cxnSpLocks/>
                <a:endCxn id="29" idx="1"/>
              </p:cNvCxnSpPr>
              <p:nvPr/>
            </p:nvCxnSpPr>
            <p:spPr>
              <a:xfrm>
                <a:off x="619760" y="5445760"/>
                <a:ext cx="42672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E3D90C4-A988-72B0-0BB1-1C22FB5AC60F}"/>
                </a:ext>
              </a:extLst>
            </p:cNvPr>
            <p:cNvSpPr txBox="1"/>
            <p:nvPr/>
          </p:nvSpPr>
          <p:spPr>
            <a:xfrm>
              <a:off x="1410700" y="5884332"/>
              <a:ext cx="4947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 right care at the right time.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CCDD9EF-9539-3F8C-8CE2-C9B2D472C46F}"/>
              </a:ext>
            </a:extLst>
          </p:cNvPr>
          <p:cNvGrpSpPr/>
          <p:nvPr/>
        </p:nvGrpSpPr>
        <p:grpSpPr>
          <a:xfrm>
            <a:off x="630171" y="5974209"/>
            <a:ext cx="9956800" cy="629920"/>
            <a:chOff x="557260" y="5769610"/>
            <a:chExt cx="9956800" cy="62992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99F900A-BA0A-E528-0FC2-D26A55866528}"/>
                </a:ext>
              </a:extLst>
            </p:cNvPr>
            <p:cNvGrpSpPr/>
            <p:nvPr/>
          </p:nvGrpSpPr>
          <p:grpSpPr>
            <a:xfrm>
              <a:off x="557260" y="5769610"/>
              <a:ext cx="9956800" cy="629920"/>
              <a:chOff x="619760" y="5130800"/>
              <a:chExt cx="9956800" cy="629920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5F65D7C6-2194-ADAB-72B9-D3E6F558C26F}"/>
                  </a:ext>
                </a:extLst>
              </p:cNvPr>
              <p:cNvSpPr/>
              <p:nvPr/>
            </p:nvSpPr>
            <p:spPr>
              <a:xfrm>
                <a:off x="1046480" y="5130800"/>
                <a:ext cx="9530080" cy="629920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innerShdw blurRad="3429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70DFC80-A686-8998-65C8-73E33B5B5CE2}"/>
                  </a:ext>
                </a:extLst>
              </p:cNvPr>
              <p:cNvCxnSpPr>
                <a:cxnSpLocks/>
                <a:endCxn id="34" idx="1"/>
              </p:cNvCxnSpPr>
              <p:nvPr/>
            </p:nvCxnSpPr>
            <p:spPr>
              <a:xfrm>
                <a:off x="619760" y="5445760"/>
                <a:ext cx="42672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E04B2D-10AD-9917-3286-D4324D28DF54}"/>
                </a:ext>
              </a:extLst>
            </p:cNvPr>
            <p:cNvSpPr txBox="1"/>
            <p:nvPr/>
          </p:nvSpPr>
          <p:spPr>
            <a:xfrm>
              <a:off x="1410700" y="5884332"/>
              <a:ext cx="4947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Fast track claims with predictive modelling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479674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74C1EC-02AB-B18B-DCA5-6A666E2DF7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168" r="3074" b="2"/>
          <a:stretch/>
        </p:blipFill>
        <p:spPr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6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Freeform: Shape 18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860CCD45-F3B9-A608-3D44-A810F9BFE71A}"/>
              </a:ext>
            </a:extLst>
          </p:cNvPr>
          <p:cNvSpPr txBox="1">
            <a:spLocks/>
          </p:cNvSpPr>
          <p:nvPr/>
        </p:nvSpPr>
        <p:spPr>
          <a:xfrm>
            <a:off x="6801436" y="1396289"/>
            <a:ext cx="48199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4400" b="1" dirty="0">
                <a:latin typeface="+mj-lt"/>
                <a:ea typeface="+mj-ea"/>
                <a:cs typeface="+mj-cs"/>
              </a:rPr>
              <a:t>GOAL OF THIS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CF7D7-7A49-AE08-6C53-CA8ECAD903B4}"/>
              </a:ext>
            </a:extLst>
          </p:cNvPr>
          <p:cNvSpPr txBox="1"/>
          <p:nvPr/>
        </p:nvSpPr>
        <p:spPr>
          <a:xfrm>
            <a:off x="6801435" y="2871982"/>
            <a:ext cx="5309285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Amasis MT Pro Black" panose="02040A04050005020304" pitchFamily="18" charset="0"/>
              </a:rPr>
              <a:t>1)To built a cost estimation prediction model.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2400" dirty="0">
                <a:latin typeface="Amasis MT Pro Black" panose="02040A04050005020304" pitchFamily="18" charset="0"/>
              </a:rPr>
            </a:br>
            <a:r>
              <a:rPr lang="en-US" sz="2400" dirty="0">
                <a:latin typeface="Amasis MT Pro Black" panose="02040A04050005020304" pitchFamily="18" charset="0"/>
              </a:rPr>
              <a:t>2)To study variables influencing the insurance cost.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2400" dirty="0">
                <a:latin typeface="Amasis MT Pro Black" panose="02040A04050005020304" pitchFamily="18" charset="0"/>
              </a:rPr>
            </a:br>
            <a:r>
              <a:rPr lang="en-US" sz="2400" dirty="0">
                <a:latin typeface="Amasis MT Pro Black" panose="02040A04050005020304" pitchFamily="18" charset="0"/>
              </a:rPr>
              <a:t>3)Strengthening the insurance cost prediction for the company.</a:t>
            </a:r>
          </a:p>
        </p:txBody>
      </p:sp>
    </p:spTree>
    <p:extLst>
      <p:ext uri="{BB962C8B-B14F-4D97-AF65-F5344CB8AC3E}">
        <p14:creationId xmlns:p14="http://schemas.microsoft.com/office/powerpoint/2010/main" val="3640985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990D90-906D-4692-54AD-F7E6C2C88D9A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DICTIONARY</a:t>
            </a:r>
          </a:p>
        </p:txBody>
      </p:sp>
      <p:graphicFrame>
        <p:nvGraphicFramePr>
          <p:cNvPr id="41" name="TextBox 2">
            <a:extLst>
              <a:ext uri="{FF2B5EF4-FFF2-40B4-BE49-F238E27FC236}">
                <a16:creationId xmlns:a16="http://schemas.microsoft.com/office/drawing/2014/main" id="{D4D76B47-834C-E1D6-6915-E4B5DCBAB5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2189143"/>
              </p:ext>
            </p:extLst>
          </p:nvPr>
        </p:nvGraphicFramePr>
        <p:xfrm>
          <a:off x="508000" y="1767841"/>
          <a:ext cx="11216640" cy="490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744068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1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990D90-906D-4692-54AD-F7E6C2C88D9A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DICTIONARY</a:t>
            </a:r>
          </a:p>
        </p:txBody>
      </p:sp>
      <p:graphicFrame>
        <p:nvGraphicFramePr>
          <p:cNvPr id="41" name="TextBox 2">
            <a:extLst>
              <a:ext uri="{FF2B5EF4-FFF2-40B4-BE49-F238E27FC236}">
                <a16:creationId xmlns:a16="http://schemas.microsoft.com/office/drawing/2014/main" id="{D4D76B47-834C-E1D6-6915-E4B5DCBAB5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0771302"/>
              </p:ext>
            </p:extLst>
          </p:nvPr>
        </p:nvGraphicFramePr>
        <p:xfrm>
          <a:off x="508000" y="1767841"/>
          <a:ext cx="11216640" cy="490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113197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1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60FA38-EEC0-A203-E8C2-ACAAFB114953}"/>
              </a:ext>
            </a:extLst>
          </p:cNvPr>
          <p:cNvSpPr txBox="1"/>
          <p:nvPr/>
        </p:nvSpPr>
        <p:spPr>
          <a:xfrm>
            <a:off x="838200" y="448721"/>
            <a:ext cx="4707671" cy="122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DESCRIPTION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C790860-70CF-3C28-B6F0-8C4D2061BB5F}"/>
              </a:ext>
            </a:extLst>
          </p:cNvPr>
          <p:cNvSpPr txBox="1"/>
          <p:nvPr/>
        </p:nvSpPr>
        <p:spPr>
          <a:xfrm>
            <a:off x="897769" y="1909191"/>
            <a:ext cx="5198231" cy="3942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Total Rows=25000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Total Colum=24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No Duplicate in the dataset.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Missing values in 2 columns BMI and when customer was admitted in hospital last time.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Outliers in few numeric columns BMI and Daily average Steps by customers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Programming data on computer monitor">
            <a:extLst>
              <a:ext uri="{FF2B5EF4-FFF2-40B4-BE49-F238E27FC236}">
                <a16:creationId xmlns:a16="http://schemas.microsoft.com/office/drawing/2014/main" id="{0D128EBB-8BB3-1589-35F0-40DCD30F55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95" r="17450" b="-1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9548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4244</TotalTime>
  <Words>1380</Words>
  <Application>Microsoft Office PowerPoint</Application>
  <PresentationFormat>Widescreen</PresentationFormat>
  <Paragraphs>299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Amasis MT Pro Black</vt:lpstr>
      <vt:lpstr>Amasis MT Pro Medium</vt:lpstr>
      <vt:lpstr>Arial</vt:lpstr>
      <vt:lpstr>Calibri</vt:lpstr>
      <vt:lpstr>Calibri Light</vt:lpstr>
      <vt:lpstr>Castellar</vt:lpstr>
      <vt:lpstr>Georgia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Sushmita Kar</dc:creator>
  <cp:lastModifiedBy>Sushmita Kar</cp:lastModifiedBy>
  <cp:revision>5</cp:revision>
  <dcterms:created xsi:type="dcterms:W3CDTF">2022-06-13T16:48:53Z</dcterms:created>
  <dcterms:modified xsi:type="dcterms:W3CDTF">2022-06-18T09:02:18Z</dcterms:modified>
</cp:coreProperties>
</file>