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87E3-AA6F-2E15-BFF5-0F5D84D89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291-8FE8-D691-47BB-0801CE42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EE46-AF99-3C68-144F-16A57597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2098-9BA2-0B86-1D65-EAC85E36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91A8-FA6D-5F27-A793-DB127A63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2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A7DF-50D0-405E-3BF4-D66A53FB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115BA-9561-E4BE-E1C2-C0E0D1EBD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C503-E643-208B-AA73-46008ECE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816A-03B3-C989-E89C-5C8CABA2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7E82-E887-2D95-F8A9-6D243B68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B2360-8313-C981-B41B-8D3660D8C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1EB7E-41A1-98C7-4828-38E4FF63E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FC37-2C72-7A3E-6C58-2DA38A85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1480-C4EF-1D11-0E29-D23E21D0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4D51C-4515-672E-2066-1E30754C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1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B46C-481D-C6E9-5254-0FEFBDAE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DC01-EB1A-AEB0-95DD-676CED2E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C1DB-4ED9-1152-7EB2-3B5686B9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81B8-C93F-8371-9B37-451143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EE5D-C199-14AF-D9E6-9FC3341C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8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7F7C-08B2-33D7-12D1-E8B860D5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D1C7-9D54-5CE0-E271-03D310A24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1C00-90E5-28C4-34DE-0C57B50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8FDF-7500-FE95-EAA4-059F8E73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429B-507D-F8C8-8E1D-9D815D7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27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3A7C-D32C-E3FB-E560-EDA464E5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925E-E241-22E0-B13D-544ED0DD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F9C55-712A-49FA-7B34-C5A37B94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EB24A-AEF1-A98A-8D11-12D9549D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F44FF-D331-291D-6592-161D0C7C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0EC30-1093-8E52-293E-82136C26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28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5984-0E19-C8BB-9466-09D77455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652A-F1EF-606B-2CF5-674C71B1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B4DD0-F422-E4D7-E7EB-46E4B6E18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7E8EA-B8A2-21AC-9118-F9D3C605E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2675C-6F7F-8EB0-7B8A-C7676B8D4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71D9D-0A2B-5A2A-DE9C-2C3B0783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AD84E-8005-4C30-FA04-004E7936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BAEF4-9537-9B65-0D90-16F2FE63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7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208F-D7CF-DD58-52CC-97DBF082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7E98A-6672-38C7-4944-54DF29FC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79D7-29AF-24B7-DA12-B43653D2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73D3C-1482-232E-E472-CB802983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29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E6E2-B08E-9CED-5AAD-AD828E74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43880-1F35-1EC0-5E03-AAEDC8BE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F3FCC-64DE-B15E-EF1D-05107BA9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3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5F3F-4547-7C3A-6657-8F637474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91C4-DE5A-7603-EAD8-7F818D66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C4C84-2FB1-FB0B-9CD3-970C361A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4F127-F440-F850-B002-94AB8B23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AC826-B123-3336-B903-93D8B10C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6661-3C26-67E5-5294-DD013B2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1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D8FD-74D1-DD8B-465A-924390FD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46406-09FB-9B27-E1D3-FF096AF6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08E1A-55C7-9A61-9C9D-F0B375514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9DBE0-97AA-CF20-F597-9400B304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097D7-D0D8-DE4E-97AF-F792C99F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910C-6B9E-BC5F-3CA6-0E2A7E92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7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5A325-FFC7-A0C6-1490-7F790B2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AEAA-4A9F-3B30-C9C8-FCD2D50D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E25C-2157-9DD0-63D0-53BE1188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C118-7558-472A-943C-87C2E22F4453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9102-B74B-D458-C500-F1F34D7C1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1E85-1EC6-C983-34EF-B04D5ED60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7EB6-832F-48CA-A5F5-D227F489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3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ightgbm.readthedocs.io/en/late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competitive-data-science-predict-future-sales/data?select=test.cs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DD2A-F46C-41A9-2F0E-8E4BFC1E4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CMPE257 Project</a:t>
            </a:r>
            <a:br>
              <a:rPr lang="en-IN" dirty="0"/>
            </a:br>
            <a:r>
              <a:rPr lang="en-IN" dirty="0"/>
              <a:t>Group 2: </a:t>
            </a:r>
            <a:r>
              <a:rPr lang="en-IN" b="1" dirty="0">
                <a:solidFill>
                  <a:srgbClr val="FF0000"/>
                </a:solidFill>
              </a:rPr>
              <a:t>Predict Future Sales</a:t>
            </a:r>
          </a:p>
        </p:txBody>
      </p:sp>
    </p:spTree>
    <p:extLst>
      <p:ext uri="{BB962C8B-B14F-4D97-AF65-F5344CB8AC3E}">
        <p14:creationId xmlns:p14="http://schemas.microsoft.com/office/powerpoint/2010/main" val="80113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4189-8BB1-AF57-A95C-DA0A6200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700" b="1" dirty="0">
                <a:solidFill>
                  <a:schemeClr val="accent1"/>
                </a:solidFill>
              </a:rPr>
              <a:t>There are some outliers that needs to be treated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C8F97-4C4B-3F5A-AA64-946A8FAB3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803" y="1487386"/>
            <a:ext cx="6609993" cy="25996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5A25E-64DF-1D8B-CE98-625463B9D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02" y="4070792"/>
            <a:ext cx="6609993" cy="2631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0042B-94E6-3472-7AF1-364CCAFA9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011" y="3531406"/>
            <a:ext cx="3796005" cy="8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6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CF79-EE31-6E75-0A2D-87C203EE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533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Negative item price and item counts</a:t>
            </a:r>
            <a:endParaRPr lang="en-IN" sz="40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621CC-6CCB-A7A0-F6B7-BB0D4C297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932" y="2017020"/>
            <a:ext cx="2844778" cy="2059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27E86-9552-F9F7-A213-A2DB0AD4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24" y="4888178"/>
            <a:ext cx="5328790" cy="1076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C0A8E4-7D4F-A2A6-0D19-04C9DC1D6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889" y="1378936"/>
            <a:ext cx="6348151" cy="45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1F8C-307A-4A4F-B15C-1CBC598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1744824"/>
            <a:ext cx="10793963" cy="443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Making negative values null and imputing them using </a:t>
            </a:r>
            <a:r>
              <a:rPr lang="en-US" sz="2000" dirty="0" err="1"/>
              <a:t>sklearn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FF0000"/>
                </a:solidFill>
              </a:rPr>
              <a:t>KNNImputer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520F16-43C9-612D-9C13-0AF95D93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326571"/>
            <a:ext cx="10515600" cy="1052365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Handling </a:t>
            </a:r>
            <a:r>
              <a:rPr lang="en-US" sz="4000" dirty="0">
                <a:solidFill>
                  <a:srgbClr val="FF0000"/>
                </a:solidFill>
                <a:latin typeface="Roboto" panose="02000000000000000000" pitchFamily="2" charset="0"/>
              </a:rPr>
              <a:t>negative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values</a:t>
            </a:r>
            <a:endParaRPr lang="en-IN" sz="40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55A6C-A5C0-FF5E-928A-F4791AC1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2298757"/>
            <a:ext cx="6925642" cy="1028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0EB9E-93B9-048F-93E1-8A186670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3530400"/>
            <a:ext cx="4115374" cy="1066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F239C-9306-8605-1750-C5C6CE9E8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2" y="4866447"/>
            <a:ext cx="11597951" cy="3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1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E30765-4F0D-ED7B-37E4-20566F2F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31" y="299114"/>
            <a:ext cx="11582137" cy="53729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245411-3593-5941-3285-8E026D5E7E7C}"/>
              </a:ext>
            </a:extLst>
          </p:cNvPr>
          <p:cNvSpPr txBox="1"/>
          <p:nvPr/>
        </p:nvSpPr>
        <p:spPr>
          <a:xfrm>
            <a:off x="749559" y="5758667"/>
            <a:ext cx="106928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Above graph shows monthly no. items sold and sales made by all shops combined.</a:t>
            </a:r>
          </a:p>
          <a:p>
            <a:pPr algn="l"/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can see there is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seasonality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 the sales trend. The sales seems to peak in the year end, and then follows a decreasing trend.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30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B80A-FEA4-A644-47A1-8A86853E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Approaches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00AD-449A-B7CC-8545-C3C264E7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Time Series forecasting using Prophet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SARIMA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12205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FD19-FEE4-7326-441C-78B4156E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Prophet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0150-A128-9811-A40C-DAEEC9D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4" y="1592360"/>
            <a:ext cx="10515600" cy="4351338"/>
          </a:xfrm>
        </p:spPr>
        <p:txBody>
          <a:bodyPr/>
          <a:lstStyle/>
          <a:p>
            <a:r>
              <a:rPr lang="en-US" sz="1800" dirty="0"/>
              <a:t>Prophet requires input as a pandas data frame having only 2 columns - 'ds' and ’y’. </a:t>
            </a:r>
          </a:p>
          <a:p>
            <a:r>
              <a:rPr lang="en-US" sz="1800" dirty="0"/>
              <a:t>‘ds’ column should have the date series and ‘y’ should have corresponding item count values.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0147B-45D6-3E57-7EF4-49491ECF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92" y="2732720"/>
            <a:ext cx="7113849" cy="3189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1F749-DBAE-C750-309C-0A7EC890D143}"/>
              </a:ext>
            </a:extLst>
          </p:cNvPr>
          <p:cNvSpPr txBox="1"/>
          <p:nvPr/>
        </p:nvSpPr>
        <p:spPr>
          <a:xfrm>
            <a:off x="1090392" y="6123543"/>
            <a:ext cx="939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 by Prophet for </a:t>
            </a:r>
            <a:r>
              <a:rPr lang="en-IN" dirty="0">
                <a:solidFill>
                  <a:srgbClr val="FF0000"/>
                </a:solidFill>
              </a:rPr>
              <a:t>total items sold by every shop in the month of November 2015 </a:t>
            </a:r>
            <a:r>
              <a:rPr lang="en-IN" dirty="0"/>
              <a:t>(index 34)</a:t>
            </a:r>
          </a:p>
        </p:txBody>
      </p:sp>
    </p:spTree>
    <p:extLst>
      <p:ext uri="{BB962C8B-B14F-4D97-AF65-F5344CB8AC3E}">
        <p14:creationId xmlns:p14="http://schemas.microsoft.com/office/powerpoint/2010/main" val="82487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E98-D432-63BC-C9EE-F78469E9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Prediction by Prophet for </a:t>
            </a:r>
            <a:r>
              <a:rPr lang="en-IN" sz="2000" dirty="0">
                <a:solidFill>
                  <a:srgbClr val="FF0000"/>
                </a:solidFill>
              </a:rPr>
              <a:t>total items sold by every shop in the month of November 2015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A19E1-BF17-DF30-7D34-E6E0EA85C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89" y="1489723"/>
            <a:ext cx="6264280" cy="33995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4211E-EDCC-4BCB-33BF-C16FE057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811" y="1489723"/>
            <a:ext cx="5957400" cy="38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6674-BF09-3556-7D99-731A8F7B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9985310" cy="1197999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chemeClr val="accent1"/>
                </a:solidFill>
              </a:rPr>
              <a:t>Ex: Predicting item 492 sales for </a:t>
            </a:r>
            <a:r>
              <a:rPr lang="en-IN" sz="3500" b="1" dirty="0" err="1">
                <a:solidFill>
                  <a:srgbClr val="FF0000"/>
                </a:solidFill>
              </a:rPr>
              <a:t>Shop_id</a:t>
            </a:r>
            <a:r>
              <a:rPr lang="en-IN" sz="3500" b="1" dirty="0">
                <a:solidFill>
                  <a:srgbClr val="FF0000"/>
                </a:solidFill>
              </a:rPr>
              <a:t> 55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9D015-A2C2-7AEB-23D7-00A1F95B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24" y="1563124"/>
            <a:ext cx="2393613" cy="1633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53997-BA38-4EF2-62B7-38C36C94E2AA}"/>
              </a:ext>
            </a:extLst>
          </p:cNvPr>
          <p:cNvSpPr txBox="1"/>
          <p:nvPr/>
        </p:nvSpPr>
        <p:spPr>
          <a:xfrm>
            <a:off x="1156996" y="1763126"/>
            <a:ext cx="5187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Filter for sales of shop 55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Create Month vs Item id matrix having item count</a:t>
            </a:r>
          </a:p>
          <a:p>
            <a:pPr marL="342900" indent="-342900">
              <a:buAutoNum type="arabicPeriod"/>
            </a:pPr>
            <a:r>
              <a:rPr lang="en-IN" dirty="0"/>
              <a:t>Select time series for 492 item</a:t>
            </a:r>
          </a:p>
          <a:p>
            <a:pPr marL="342900" indent="-342900">
              <a:buAutoNum type="arabicPeriod"/>
            </a:pPr>
            <a:r>
              <a:rPr lang="en-IN" dirty="0"/>
              <a:t>Fit Prophet model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7CF0525-D910-79E7-3144-8E3CB04B2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855" y="3163457"/>
            <a:ext cx="8914244" cy="3294805"/>
          </a:xfrm>
        </p:spPr>
      </p:pic>
    </p:spTree>
    <p:extLst>
      <p:ext uri="{BB962C8B-B14F-4D97-AF65-F5344CB8AC3E}">
        <p14:creationId xmlns:p14="http://schemas.microsoft.com/office/powerpoint/2010/main" val="407710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D48E49-AA1E-6848-116A-01C3DC224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84" y="2095793"/>
            <a:ext cx="6325862" cy="36825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278C0-CAEC-024F-4B4F-CBD03AFF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048" y="2965775"/>
            <a:ext cx="2857075" cy="2812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E5E73-1F36-80ED-8C3D-A09D5694A7CC}"/>
              </a:ext>
            </a:extLst>
          </p:cNvPr>
          <p:cNvSpPr txBox="1"/>
          <p:nvPr/>
        </p:nvSpPr>
        <p:spPr>
          <a:xfrm>
            <a:off x="754965" y="624720"/>
            <a:ext cx="6115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3000" b="1" dirty="0" err="1">
                <a:solidFill>
                  <a:schemeClr val="accent1"/>
                </a:solidFill>
              </a:rPr>
              <a:t>Yhat</a:t>
            </a:r>
            <a:r>
              <a:rPr lang="en-IN" sz="3000" b="1" dirty="0">
                <a:solidFill>
                  <a:schemeClr val="accent1"/>
                </a:solidFill>
              </a:rPr>
              <a:t> predictions from Prophet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5A131-B6B5-4FF4-B336-EE17CE5B36FD}"/>
              </a:ext>
            </a:extLst>
          </p:cNvPr>
          <p:cNvSpPr txBox="1"/>
          <p:nvPr/>
        </p:nvSpPr>
        <p:spPr>
          <a:xfrm>
            <a:off x="7287208" y="450668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D38F9-0639-C05A-E00C-6016889D4D3B}"/>
              </a:ext>
            </a:extLst>
          </p:cNvPr>
          <p:cNvSpPr txBox="1"/>
          <p:nvPr/>
        </p:nvSpPr>
        <p:spPr>
          <a:xfrm>
            <a:off x="7287208" y="400271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22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608F-1AB0-47EC-590C-40E4F24D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LightGBM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214B-DB84-ED7B-AD6C-128E3577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dirty="0">
                <a:solidFill>
                  <a:srgbClr val="404040"/>
                </a:solidFill>
                <a:latin typeface="Lato" panose="020F0502020204030203" pitchFamily="34" charset="0"/>
              </a:rPr>
              <a:t>Light GBM </a:t>
            </a: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</a:rPr>
              <a:t>is a fast, distributed, high-performance gradient boosting framework based on decision tree algorithm. It is designed to be distributed and efficient with the following 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Faster training speed and higher efficiency: </a:t>
            </a:r>
          </a:p>
          <a:p>
            <a:pPr lvl="1"/>
            <a:r>
              <a:rPr lang="en-US" sz="1200" dirty="0">
                <a:solidFill>
                  <a:srgbClr val="404040"/>
                </a:solidFill>
                <a:latin typeface="Lato" panose="020F0502020204030203" pitchFamily="34" charset="0"/>
              </a:rPr>
              <a:t>Light GBM uses </a:t>
            </a:r>
            <a:r>
              <a:rPr lang="en-US" sz="1200" b="1" dirty="0">
                <a:solidFill>
                  <a:srgbClr val="404040"/>
                </a:solidFill>
                <a:latin typeface="Lato" panose="020F0502020204030203" pitchFamily="34" charset="0"/>
              </a:rPr>
              <a:t>leaf wise splitting </a:t>
            </a:r>
            <a:r>
              <a:rPr lang="en-US" sz="1200" dirty="0">
                <a:solidFill>
                  <a:srgbClr val="404040"/>
                </a:solidFill>
                <a:latin typeface="Lato" panose="020F0502020204030203" pitchFamily="34" charset="0"/>
              </a:rPr>
              <a:t>over depth-wise splitting which enables it to converge much faster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Lower memory usage:</a:t>
            </a:r>
            <a:endParaRPr lang="en-US" sz="14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Better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Support of parallel, distributed, and GPU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Capable of handling large-scale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B5812-BB73-F534-05A9-E3790D4D063D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9D55D-7CB9-0C62-2AC9-41DFA131A992}"/>
              </a:ext>
            </a:extLst>
          </p:cNvPr>
          <p:cNvSpPr txBox="1"/>
          <p:nvPr/>
        </p:nvSpPr>
        <p:spPr>
          <a:xfrm>
            <a:off x="838200" y="6215876"/>
            <a:ext cx="362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Source: 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  <a:hlinkClick r:id="rId2"/>
              </a:rPr>
              <a:t>https://lightgbm.readthedocs.io/en/latest/</a:t>
            </a:r>
            <a:endParaRPr lang="en-US" sz="12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1E10-2602-99BF-1E77-CBDA279A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F627B-A700-1076-72C2-78E52A15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61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Predict Future Sales Kaggle competition</a:t>
            </a:r>
            <a:endParaRPr lang="en-US" dirty="0"/>
          </a:p>
          <a:p>
            <a:r>
              <a:rPr lang="en-US" sz="2000" dirty="0"/>
              <a:t>Historical sales data of  2,170 items sold by 60 shops between January 2013 to October 2015.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D1B23-9E03-174F-EC6C-85B5B2AF653B}"/>
              </a:ext>
            </a:extLst>
          </p:cNvPr>
          <p:cNvSpPr txBox="1"/>
          <p:nvPr/>
        </p:nvSpPr>
        <p:spPr>
          <a:xfrm>
            <a:off x="838200" y="2901820"/>
            <a:ext cx="9060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Files description:</a:t>
            </a:r>
          </a:p>
          <a:p>
            <a:r>
              <a:rPr lang="en-US" b="1" dirty="0"/>
              <a:t>sales_train.csv </a:t>
            </a:r>
            <a:r>
              <a:rPr lang="en-US" dirty="0"/>
              <a:t>- The training set. Daily historical data from January 2013 to October 2015.</a:t>
            </a:r>
          </a:p>
          <a:p>
            <a:r>
              <a:rPr lang="en-US" dirty="0"/>
              <a:t>(4 -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block num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shop id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item id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item price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count of items sold on the day</a:t>
            </a:r>
            <a:r>
              <a:rPr lang="en-US" dirty="0"/>
              <a:t>)</a:t>
            </a:r>
          </a:p>
          <a:p>
            <a:r>
              <a:rPr lang="en-US" b="1" dirty="0"/>
              <a:t>test.csv </a:t>
            </a:r>
            <a:r>
              <a:rPr lang="en-US" dirty="0"/>
              <a:t>- The test set, consisting of Shop id and item id.</a:t>
            </a:r>
          </a:p>
          <a:p>
            <a:r>
              <a:rPr lang="en-US" dirty="0"/>
              <a:t>( 2 - </a:t>
            </a:r>
            <a:r>
              <a:rPr lang="en-US" dirty="0">
                <a:solidFill>
                  <a:srgbClr val="FF0000"/>
                </a:solidFill>
              </a:rPr>
              <a:t>shop name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shop id</a:t>
            </a:r>
            <a:r>
              <a:rPr lang="en-US" dirty="0"/>
              <a:t>)</a:t>
            </a:r>
          </a:p>
          <a:p>
            <a:r>
              <a:rPr lang="en-US" b="1" dirty="0"/>
              <a:t>sample_submission.csv </a:t>
            </a:r>
            <a:r>
              <a:rPr lang="en-US" dirty="0"/>
              <a:t>- a sample submission file in the correct format.</a:t>
            </a:r>
          </a:p>
          <a:p>
            <a:r>
              <a:rPr lang="en-US" dirty="0"/>
              <a:t>(2 –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count of items sold on November 2015</a:t>
            </a:r>
            <a:r>
              <a:rPr lang="en-US" dirty="0"/>
              <a:t>)</a:t>
            </a:r>
          </a:p>
          <a:p>
            <a:r>
              <a:rPr lang="en-US" b="1" dirty="0"/>
              <a:t>items.csv </a:t>
            </a:r>
            <a:r>
              <a:rPr lang="en-US" dirty="0"/>
              <a:t>- Information about the items/products.</a:t>
            </a:r>
          </a:p>
          <a:p>
            <a:r>
              <a:rPr lang="en-US" dirty="0"/>
              <a:t>(3 - </a:t>
            </a:r>
            <a:r>
              <a:rPr lang="en-US" dirty="0">
                <a:solidFill>
                  <a:srgbClr val="FF0000"/>
                </a:solidFill>
              </a:rPr>
              <a:t>item 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item id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item category id</a:t>
            </a:r>
            <a:r>
              <a:rPr lang="en-US" dirty="0"/>
              <a:t>)</a:t>
            </a:r>
          </a:p>
          <a:p>
            <a:r>
              <a:rPr lang="en-US" b="1" dirty="0"/>
              <a:t>item_categories.csv</a:t>
            </a:r>
            <a:r>
              <a:rPr lang="en-US" dirty="0"/>
              <a:t>  - supplemental information about the items categories.</a:t>
            </a:r>
          </a:p>
          <a:p>
            <a:r>
              <a:rPr lang="en-US" dirty="0"/>
              <a:t>(2- item category name, item category id)</a:t>
            </a:r>
          </a:p>
          <a:p>
            <a:r>
              <a:rPr lang="en-US" b="1" dirty="0"/>
              <a:t>shops.csv- </a:t>
            </a:r>
            <a:r>
              <a:rPr lang="en-US" dirty="0"/>
              <a:t>supplemental information about the shops.</a:t>
            </a:r>
          </a:p>
          <a:p>
            <a:r>
              <a:rPr lang="en-US" dirty="0"/>
              <a:t>(2 - shop name, shop id)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710B-738C-382F-5360-48C62F51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LightGBM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4FA10-5A90-D5CD-5AC3-41F15DF7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2306"/>
            <a:ext cx="8175171" cy="11983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8B37D-BB35-3D5D-585B-1D3C867D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4766"/>
            <a:ext cx="5724439" cy="2908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CE7F3D-D2E1-CE90-5EB4-72D84A1D96EB}"/>
              </a:ext>
            </a:extLst>
          </p:cNvPr>
          <p:cNvSpPr txBox="1"/>
          <p:nvPr/>
        </p:nvSpPr>
        <p:spPr>
          <a:xfrm>
            <a:off x="6466114" y="3429000"/>
            <a:ext cx="5514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num_iterations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 number of boosting iterations to be performed ;default=100;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num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_</a:t>
            </a:r>
            <a:r>
              <a:rPr lang="en-US" sz="12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leaves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: number of leaves in one tree ; default = 31 ; type =int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categorical_feature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: categorical features we want to use for training our model</a:t>
            </a:r>
          </a:p>
          <a:p>
            <a:endParaRPr lang="en-US" sz="12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2165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08BF-D804-0ED9-E6BF-D6DCBFF0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4AF87-317B-5D5E-062F-D9C0B9E83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63376" cy="2172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DAF1F-EBF8-0F04-8297-EDB33921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3476"/>
            <a:ext cx="8742005" cy="4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90D-65BB-3A6D-CE19-7910FD1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C8C4-437D-95AF-3B6E-6D3F9CCE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Models tried</a:t>
            </a:r>
            <a:endParaRPr lang="en-US" b="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Prophet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Takes lot of time for large dataset with multiple time series.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LSTM -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 RMSE: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Inter"/>
              </a:rPr>
              <a:t>1.24099.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ter"/>
              </a:rPr>
              <a:t>Kaggle ranking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11,400s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ter"/>
              </a:rPr>
              <a:t>	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LightGBM - 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 RMS</a:t>
            </a:r>
            <a:r>
              <a:rPr lang="en-US" sz="1800" dirty="0">
                <a:solidFill>
                  <a:srgbClr val="000000"/>
                </a:solidFill>
                <a:latin typeface="Inter"/>
              </a:rPr>
              <a:t>E: </a:t>
            </a:r>
            <a:r>
              <a:rPr lang="en-IN" sz="1800" b="1" dirty="0">
                <a:solidFill>
                  <a:srgbClr val="FF0000"/>
                </a:solidFill>
                <a:latin typeface="Inter"/>
              </a:rPr>
              <a:t>0.92776</a:t>
            </a:r>
            <a:r>
              <a:rPr lang="en-IN" sz="1800" b="1" dirty="0">
                <a:latin typeface="Inter"/>
              </a:rPr>
              <a:t>. </a:t>
            </a:r>
            <a:r>
              <a:rPr lang="en-IN" sz="1800" dirty="0">
                <a:solidFill>
                  <a:srgbClr val="000000"/>
                </a:solidFill>
                <a:latin typeface="Inter"/>
              </a:rPr>
              <a:t>Kaggle ranking: </a:t>
            </a:r>
            <a:r>
              <a:rPr lang="en-IN" sz="1800" b="1" dirty="0">
                <a:solidFill>
                  <a:srgbClr val="000000"/>
                </a:solidFill>
                <a:latin typeface="Inter"/>
              </a:rPr>
              <a:t>4945</a:t>
            </a:r>
          </a:p>
          <a:p>
            <a:pPr marL="0" indent="0" fontAlgn="base">
              <a:buNone/>
            </a:pPr>
            <a:endParaRPr lang="en-US" sz="1800" b="1" dirty="0">
              <a:solidFill>
                <a:srgbClr val="FF0000"/>
              </a:solidFill>
              <a:latin typeface="Inter"/>
            </a:endParaRPr>
          </a:p>
          <a:p>
            <a:pPr marL="0" indent="0" fontAlgn="base">
              <a:buNone/>
            </a:pPr>
            <a:endParaRPr lang="en-US" sz="1800" b="1" dirty="0">
              <a:solidFill>
                <a:srgbClr val="FF0000"/>
              </a:solidFill>
              <a:latin typeface="Inter"/>
            </a:endParaRPr>
          </a:p>
          <a:p>
            <a:pPr marL="0" indent="0" fontAlgn="base">
              <a:buNone/>
            </a:pPr>
            <a:endParaRPr lang="en-US" sz="1800" b="1" dirty="0">
              <a:solidFill>
                <a:srgbClr val="FF0000"/>
              </a:solidFill>
              <a:latin typeface="Inter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ARIMA -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XGBoost –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Test RMSE: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0.77729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. Kaggle ranking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3875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D1F9A-EBD5-5016-398E-125FB33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33" y="5030866"/>
            <a:ext cx="6812902" cy="95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78DE2D-5024-E17E-28C1-A0B19B58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33" y="3235476"/>
            <a:ext cx="6635620" cy="10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1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CCB5-7E7D-274F-36F4-F0C5600F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44EB-D011-EB36-6072-D2817275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The task is to forecast the total amount of products sold in every shop for the test set.</a:t>
            </a:r>
          </a:p>
          <a:p>
            <a:pPr marL="0" indent="0">
              <a:buNone/>
            </a:pPr>
            <a:endParaRPr lang="en-US" dirty="0">
              <a:latin typeface="Inte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74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CC83-8DFD-7A16-A629-A57EE2C4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C5346-F56B-5D70-21C3-20759C9D6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1771"/>
            <a:ext cx="3509865" cy="21734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1311A-B426-79B4-8157-8638CC99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55" y="1435184"/>
            <a:ext cx="3898207" cy="2398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0D0009-88B8-165B-D573-98B869ED2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4074275"/>
            <a:ext cx="4818034" cy="2096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135365-2AF9-2E46-B1FE-0F863E4C8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74274"/>
            <a:ext cx="4913826" cy="2096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E6A591-7DC6-FD81-9681-592FAF272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889" y="1189453"/>
            <a:ext cx="2458184" cy="2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10EF-4FCA-0D9C-D04A-2B343595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Total samples and Unique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25924-873B-B7E5-A599-EA6D21A69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8690"/>
            <a:ext cx="4386943" cy="20866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77EDB-BDFD-3D14-3E54-6328E1D8EEE1}"/>
              </a:ext>
            </a:extLst>
          </p:cNvPr>
          <p:cNvSpPr txBox="1"/>
          <p:nvPr/>
        </p:nvSpPr>
        <p:spPr>
          <a:xfrm>
            <a:off x="5712509" y="1559149"/>
            <a:ext cx="2508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Unique items in Train set</a:t>
            </a:r>
          </a:p>
          <a:p>
            <a:r>
              <a:rPr lang="en-US" dirty="0"/>
              <a:t>Shops: 60</a:t>
            </a:r>
          </a:p>
          <a:p>
            <a:r>
              <a:rPr lang="en-US" dirty="0"/>
              <a:t>Items: 22170</a:t>
            </a:r>
          </a:p>
          <a:p>
            <a:r>
              <a:rPr lang="en-US" dirty="0"/>
              <a:t>Item category: 84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00322B-05EF-838B-FD1C-98AEF969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261" y="3665461"/>
            <a:ext cx="2743583" cy="1790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1DF5D6-BD3D-D9E7-C36F-CEE026F5B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55584"/>
            <a:ext cx="4072387" cy="2834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50F9B2-D1C6-9FD2-0D6C-5EC470407F3B}"/>
              </a:ext>
            </a:extLst>
          </p:cNvPr>
          <p:cNvSpPr txBox="1"/>
          <p:nvPr/>
        </p:nvSpPr>
        <p:spPr>
          <a:xfrm>
            <a:off x="5564404" y="5456411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42 x 5100 = 214200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0AAA7-284B-8F52-4EFD-CCE4BE3142BC}"/>
              </a:ext>
            </a:extLst>
          </p:cNvPr>
          <p:cNvSpPr txBox="1"/>
          <p:nvPr/>
        </p:nvSpPr>
        <p:spPr>
          <a:xfrm>
            <a:off x="8621486" y="4217437"/>
            <a:ext cx="215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appears we only need to forecast sales for 5,100 items for 42 shops.</a:t>
            </a:r>
          </a:p>
        </p:txBody>
      </p:sp>
    </p:spTree>
    <p:extLst>
      <p:ext uri="{BB962C8B-B14F-4D97-AF65-F5344CB8AC3E}">
        <p14:creationId xmlns:p14="http://schemas.microsoft.com/office/powerpoint/2010/main" val="410574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439A-EB2F-FF8F-9BA3-02C275A9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Visualizing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BF046-1511-9473-607A-9470FFB33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40" y="1536375"/>
            <a:ext cx="10982459" cy="5015989"/>
          </a:xfrm>
        </p:spPr>
      </p:pic>
    </p:spTree>
    <p:extLst>
      <p:ext uri="{BB962C8B-B14F-4D97-AF65-F5344CB8AC3E}">
        <p14:creationId xmlns:p14="http://schemas.microsoft.com/office/powerpoint/2010/main" val="262251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A080F-1C88-8490-1F60-8A79C5B84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79" y="435364"/>
            <a:ext cx="11082800" cy="49670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0DA9C-AC09-095C-2BF8-87797E49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9" y="5806033"/>
            <a:ext cx="11523306" cy="5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DF553-7FC6-BAD3-3D56-852DFAD02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80" y="225781"/>
            <a:ext cx="11487539" cy="51238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2423D-FD09-DE43-23A9-871EA68A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4" y="5547392"/>
            <a:ext cx="10431718" cy="9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9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CA48-B143-4DC6-A45F-1394459F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34" y="485094"/>
            <a:ext cx="2735424" cy="717225"/>
          </a:xfrm>
        </p:spPr>
        <p:txBody>
          <a:bodyPr>
            <a:normAutofit/>
          </a:bodyPr>
          <a:lstStyle/>
          <a:p>
            <a:r>
              <a:rPr lang="en-IN" sz="1800" dirty="0"/>
              <a:t>Item price vs Item id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D19EE-4DF3-A871-8B39-AFA5978B2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58" y="1102567"/>
            <a:ext cx="10874830" cy="4822470"/>
          </a:xfrm>
        </p:spPr>
      </p:pic>
    </p:spTree>
    <p:extLst>
      <p:ext uri="{BB962C8B-B14F-4D97-AF65-F5344CB8AC3E}">
        <p14:creationId xmlns:p14="http://schemas.microsoft.com/office/powerpoint/2010/main" val="32063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666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Inter</vt:lpstr>
      <vt:lpstr>Lato</vt:lpstr>
      <vt:lpstr>Roboto</vt:lpstr>
      <vt:lpstr>Office Theme</vt:lpstr>
      <vt:lpstr>CMPE257 Project Group 2: Predict Future Sales</vt:lpstr>
      <vt:lpstr>About the dataset</vt:lpstr>
      <vt:lpstr>Objective</vt:lpstr>
      <vt:lpstr>Data Exploration</vt:lpstr>
      <vt:lpstr>Total samples and Unique values</vt:lpstr>
      <vt:lpstr>Visualizing data</vt:lpstr>
      <vt:lpstr>PowerPoint Presentation</vt:lpstr>
      <vt:lpstr>PowerPoint Presentation</vt:lpstr>
      <vt:lpstr>Item price vs Item id plot</vt:lpstr>
      <vt:lpstr>There are some outliers that needs to be treated</vt:lpstr>
      <vt:lpstr>Negative item price and item counts</vt:lpstr>
      <vt:lpstr>Handling negative values</vt:lpstr>
      <vt:lpstr>PowerPoint Presentation</vt:lpstr>
      <vt:lpstr>Approaches tried</vt:lpstr>
      <vt:lpstr>Prophet model</vt:lpstr>
      <vt:lpstr>Prediction by Prophet for total items sold by every shop in the month of November 2015</vt:lpstr>
      <vt:lpstr>Ex: Predicting item 492 sales for Shop_id 55</vt:lpstr>
      <vt:lpstr>PowerPoint Presentation</vt:lpstr>
      <vt:lpstr>LightGBM</vt:lpstr>
      <vt:lpstr>LightGBM Model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CMPE257 Project Group 2: Predict Future Sales</dc:title>
  <dc:creator>Sushmitha D T</dc:creator>
  <cp:lastModifiedBy>Sushmitha D T</cp:lastModifiedBy>
  <cp:revision>3</cp:revision>
  <dcterms:created xsi:type="dcterms:W3CDTF">2022-05-05T19:43:18Z</dcterms:created>
  <dcterms:modified xsi:type="dcterms:W3CDTF">2022-05-12T22:59:16Z</dcterms:modified>
</cp:coreProperties>
</file>