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72" r:id="rId3"/>
    <p:sldId id="273" r:id="rId4"/>
    <p:sldId id="274" r:id="rId5"/>
    <p:sldId id="275" r:id="rId6"/>
    <p:sldId id="276" r:id="rId7"/>
    <p:sldId id="279" r:id="rId8"/>
    <p:sldId id="282" r:id="rId9"/>
    <p:sldId id="281" r:id="rId10"/>
    <p:sldId id="277" r:id="rId11"/>
    <p:sldId id="271"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0DE62-5358-2FE6-A1DA-503C2FB9A7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2F1E91-F897-E15A-1299-CFE7B532EA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84B2A0-A562-167E-12F0-D4EE6B15502F}"/>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5" name="Footer Placeholder 4">
            <a:extLst>
              <a:ext uri="{FF2B5EF4-FFF2-40B4-BE49-F238E27FC236}">
                <a16:creationId xmlns:a16="http://schemas.microsoft.com/office/drawing/2014/main" id="{2001134C-70CC-20C0-311E-AD75582D7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5C440-9999-1294-C977-3ABE2CF7341D}"/>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3918270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43A1-E038-D3DB-80A7-83EDA3B4B4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691D53-754D-C0DB-D4AE-3FFF1C2F40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AA94D-20EF-E767-57F7-2F50B42C7AB0}"/>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5" name="Footer Placeholder 4">
            <a:extLst>
              <a:ext uri="{FF2B5EF4-FFF2-40B4-BE49-F238E27FC236}">
                <a16:creationId xmlns:a16="http://schemas.microsoft.com/office/drawing/2014/main" id="{68E90A46-3C44-A39E-010C-EEEC2B8D6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5577C-846B-EA53-DAEF-14A356BB4AD8}"/>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2737921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850BC-E8AA-51C2-3AEB-9BFF313F6D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027FE6-F942-CC07-9EAF-48BEF9F190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F5318-8459-1089-5419-0ADE132BA0B0}"/>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5" name="Footer Placeholder 4">
            <a:extLst>
              <a:ext uri="{FF2B5EF4-FFF2-40B4-BE49-F238E27FC236}">
                <a16:creationId xmlns:a16="http://schemas.microsoft.com/office/drawing/2014/main" id="{BD771CA0-F1EB-8D1F-82FF-9B8C20AE6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FBB02-6462-B80F-ACF6-FE5DF25B0A35}"/>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52194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944B-63C6-94F1-ED94-ACDBDAC33E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D0E1E-F896-82EB-7FD9-A845CEB98C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4CAF1-8634-848B-2751-F53769832869}"/>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5" name="Footer Placeholder 4">
            <a:extLst>
              <a:ext uri="{FF2B5EF4-FFF2-40B4-BE49-F238E27FC236}">
                <a16:creationId xmlns:a16="http://schemas.microsoft.com/office/drawing/2014/main" id="{FEDC1A09-3BEC-BDBB-0D1C-BAD7D01FB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9687C-9C8D-B9EB-C42D-C1356749FBC2}"/>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200197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A5A5-1469-8646-9C6F-5A68B43DFA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551966-6311-4C37-4A85-0C1BBD7152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93C031-5B95-8A7B-735C-80E8D7A07E6D}"/>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5" name="Footer Placeholder 4">
            <a:extLst>
              <a:ext uri="{FF2B5EF4-FFF2-40B4-BE49-F238E27FC236}">
                <a16:creationId xmlns:a16="http://schemas.microsoft.com/office/drawing/2014/main" id="{60FF1CD7-50F4-D32C-362C-969D7B0F7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E3A3A-E921-4EB2-371E-4925FA3A62F6}"/>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3523541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2AB3A-4D79-EB41-3388-865B3C2030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C8DD7-BF64-9BC6-F426-47DF0FC64A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226D35-9BE5-D772-AAD0-132268BB2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82A1DB-DE76-8E15-E180-68F5AAEB2B2D}"/>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6" name="Footer Placeholder 5">
            <a:extLst>
              <a:ext uri="{FF2B5EF4-FFF2-40B4-BE49-F238E27FC236}">
                <a16:creationId xmlns:a16="http://schemas.microsoft.com/office/drawing/2014/main" id="{326CB3C5-C035-84F9-E300-F898D621E5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63C073-8487-2FAC-97BB-ED867DDCDB41}"/>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228023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1575D-29A7-2DD9-15B8-1C18D5AAD7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30C0FE-6733-6C5F-5BCF-37D5654B3B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4C3CC4-63FD-F7F8-DD46-6DA1C3F814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4BC2DE-31D2-64C6-BAF1-37F2B7FC1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09A125-F21A-59E0-90CE-6B89646C31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11EA9A-9671-273B-0B0E-F09BFA1B46EB}"/>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8" name="Footer Placeholder 7">
            <a:extLst>
              <a:ext uri="{FF2B5EF4-FFF2-40B4-BE49-F238E27FC236}">
                <a16:creationId xmlns:a16="http://schemas.microsoft.com/office/drawing/2014/main" id="{1D7A68F5-FEB6-87C5-9121-93067146CE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A4A5D0-B9BB-67E8-BC18-FF2AE1E5A635}"/>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355018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D36A-4726-EDAB-691E-D6DE78AE81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6EF24E-D9B4-0722-9458-1FFEB725B82E}"/>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4" name="Footer Placeholder 3">
            <a:extLst>
              <a:ext uri="{FF2B5EF4-FFF2-40B4-BE49-F238E27FC236}">
                <a16:creationId xmlns:a16="http://schemas.microsoft.com/office/drawing/2014/main" id="{1D6006C1-66F5-974F-1706-1328287FA2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6D11F1-748F-38E9-9632-EB2084D4F6B7}"/>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5049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E8FE6A-97EB-7430-DC49-C845C6E1F639}"/>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3" name="Footer Placeholder 2">
            <a:extLst>
              <a:ext uri="{FF2B5EF4-FFF2-40B4-BE49-F238E27FC236}">
                <a16:creationId xmlns:a16="http://schemas.microsoft.com/office/drawing/2014/main" id="{83919B90-BD62-7BFE-928B-062D2E1BBF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AACAAB-F5E8-C11F-D4E0-04E66A1A55DD}"/>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41066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24C9-A70F-14F8-10EB-52B55154F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D44B7B-85D5-3AAB-36DC-CBE2BBB8E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814F65-04A4-A3FA-A68E-A6A17B04E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014BC-BF9B-E297-ED10-1E4F6057683F}"/>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6" name="Footer Placeholder 5">
            <a:extLst>
              <a:ext uri="{FF2B5EF4-FFF2-40B4-BE49-F238E27FC236}">
                <a16:creationId xmlns:a16="http://schemas.microsoft.com/office/drawing/2014/main" id="{8F451A5D-DAE5-3229-C818-F8DFD904B4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0FCB76-854F-F545-5407-9CA876B0E19A}"/>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2898810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4774-238D-41A2-EFB6-8E3806643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108E0B-69CC-062D-7580-5A2C8E6470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02F923-2301-E131-53A5-D451B3BF8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978C63-0F93-1B25-80EA-399473C4D5DE}"/>
              </a:ext>
            </a:extLst>
          </p:cNvPr>
          <p:cNvSpPr>
            <a:spLocks noGrp="1"/>
          </p:cNvSpPr>
          <p:nvPr>
            <p:ph type="dt" sz="half" idx="10"/>
          </p:nvPr>
        </p:nvSpPr>
        <p:spPr/>
        <p:txBody>
          <a:bodyPr/>
          <a:lstStyle/>
          <a:p>
            <a:fld id="{8281CC5B-CB96-48E6-8449-6F9BDC69867E}" type="datetimeFigureOut">
              <a:rPr lang="en-US" smtClean="0"/>
              <a:t>4/25/2023</a:t>
            </a:fld>
            <a:endParaRPr lang="en-US"/>
          </a:p>
        </p:txBody>
      </p:sp>
      <p:sp>
        <p:nvSpPr>
          <p:cNvPr id="6" name="Footer Placeholder 5">
            <a:extLst>
              <a:ext uri="{FF2B5EF4-FFF2-40B4-BE49-F238E27FC236}">
                <a16:creationId xmlns:a16="http://schemas.microsoft.com/office/drawing/2014/main" id="{F0FAE502-8C65-992E-25E4-7A205BE114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51675D-E283-1F1A-8101-8355E459367F}"/>
              </a:ext>
            </a:extLst>
          </p:cNvPr>
          <p:cNvSpPr>
            <a:spLocks noGrp="1"/>
          </p:cNvSpPr>
          <p:nvPr>
            <p:ph type="sldNum" sz="quarter" idx="12"/>
          </p:nvPr>
        </p:nvSpPr>
        <p:spPr/>
        <p:txBody>
          <a:bodyPr/>
          <a:lstStyle/>
          <a:p>
            <a:fld id="{7B0456F1-87E7-499D-9334-9B04CF76AF61}" type="slidenum">
              <a:rPr lang="en-US" smtClean="0"/>
              <a:t>‹#›</a:t>
            </a:fld>
            <a:endParaRPr lang="en-US"/>
          </a:p>
        </p:txBody>
      </p:sp>
    </p:spTree>
    <p:extLst>
      <p:ext uri="{BB962C8B-B14F-4D97-AF65-F5344CB8AC3E}">
        <p14:creationId xmlns:p14="http://schemas.microsoft.com/office/powerpoint/2010/main" val="3146197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3D3D9C-BD2E-C55C-756A-CC772D39A3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92AD62-8BD3-EE1F-E55D-BAD8C66450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5AB46-2BB0-F6A6-BDBB-D53706D31C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1CC5B-CB96-48E6-8449-6F9BDC69867E}" type="datetimeFigureOut">
              <a:rPr lang="en-US" smtClean="0"/>
              <a:t>4/25/2023</a:t>
            </a:fld>
            <a:endParaRPr lang="en-US"/>
          </a:p>
        </p:txBody>
      </p:sp>
      <p:sp>
        <p:nvSpPr>
          <p:cNvPr id="5" name="Footer Placeholder 4">
            <a:extLst>
              <a:ext uri="{FF2B5EF4-FFF2-40B4-BE49-F238E27FC236}">
                <a16:creationId xmlns:a16="http://schemas.microsoft.com/office/drawing/2014/main" id="{7D8EC3FF-6566-2F4A-629A-B4BA02567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A631B9-BA85-5795-F9D5-6A051E827A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456F1-87E7-499D-9334-9B04CF76AF61}" type="slidenum">
              <a:rPr lang="en-US" smtClean="0"/>
              <a:t>‹#›</a:t>
            </a:fld>
            <a:endParaRPr lang="en-US"/>
          </a:p>
        </p:txBody>
      </p:sp>
    </p:spTree>
    <p:extLst>
      <p:ext uri="{BB962C8B-B14F-4D97-AF65-F5344CB8AC3E}">
        <p14:creationId xmlns:p14="http://schemas.microsoft.com/office/powerpoint/2010/main" val="79292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10;&#10;Description automatically generated">
            <a:extLst>
              <a:ext uri="{FF2B5EF4-FFF2-40B4-BE49-F238E27FC236}">
                <a16:creationId xmlns:a16="http://schemas.microsoft.com/office/drawing/2014/main" id="{74B102D5-9C38-7D03-269C-5B51E9B6A61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r="444"/>
          <a:stretch/>
        </p:blipFill>
        <p:spPr>
          <a:xfrm>
            <a:off x="20" y="10"/>
            <a:ext cx="12191980" cy="6857990"/>
          </a:xfrm>
          <a:prstGeom prst="rect">
            <a:avLst/>
          </a:prstGeom>
        </p:spPr>
      </p:pic>
      <p:sp>
        <p:nvSpPr>
          <p:cNvPr id="3" name="TextBox 2">
            <a:extLst>
              <a:ext uri="{FF2B5EF4-FFF2-40B4-BE49-F238E27FC236}">
                <a16:creationId xmlns:a16="http://schemas.microsoft.com/office/drawing/2014/main" id="{531D3D32-4CB6-52DC-2217-42850F0BD591}"/>
              </a:ext>
            </a:extLst>
          </p:cNvPr>
          <p:cNvSpPr txBox="1"/>
          <p:nvPr/>
        </p:nvSpPr>
        <p:spPr>
          <a:xfrm>
            <a:off x="838200" y="1144587"/>
            <a:ext cx="10515600" cy="17224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000" dirty="0">
                <a:solidFill>
                  <a:srgbClr val="FFFFFF"/>
                </a:solidFill>
                <a:latin typeface="Times New Roman" panose="02020603050405020304" pitchFamily="18" charset="0"/>
                <a:ea typeface="+mj-ea"/>
                <a:cs typeface="Times New Roman" panose="02020603050405020304" pitchFamily="18" charset="0"/>
              </a:rPr>
              <a:t>Fake News Prediction</a:t>
            </a:r>
          </a:p>
        </p:txBody>
      </p:sp>
      <p:sp>
        <p:nvSpPr>
          <p:cNvPr id="5" name="TextBox 4">
            <a:extLst>
              <a:ext uri="{FF2B5EF4-FFF2-40B4-BE49-F238E27FC236}">
                <a16:creationId xmlns:a16="http://schemas.microsoft.com/office/drawing/2014/main" id="{65D3AF22-87D2-96D7-4B66-635AC11E8AAB}"/>
              </a:ext>
            </a:extLst>
          </p:cNvPr>
          <p:cNvSpPr txBox="1"/>
          <p:nvPr/>
        </p:nvSpPr>
        <p:spPr>
          <a:xfrm>
            <a:off x="838200" y="1825625"/>
            <a:ext cx="10515600" cy="4351338"/>
          </a:xfrm>
          <a:prstGeom prst="rect">
            <a:avLst/>
          </a:prstGeom>
        </p:spPr>
        <p:txBody>
          <a:bodyPr vert="horz" lIns="91440" tIns="45720" rIns="91440" bIns="45720" rtlCol="0">
            <a:normAutofit/>
          </a:bodyPr>
          <a:lstStyle/>
          <a:p>
            <a:pPr marL="1143000" lvl="3">
              <a:lnSpc>
                <a:spcPct val="90000"/>
              </a:lnSpc>
              <a:spcAft>
                <a:spcPts val="600"/>
              </a:spcAft>
            </a:pPr>
            <a:endParaRPr lang="en-US" dirty="0">
              <a:solidFill>
                <a:srgbClr val="FFFFFF"/>
              </a:solidFill>
            </a:endParaRPr>
          </a:p>
          <a:p>
            <a:pPr marL="1143000" lvl="3">
              <a:lnSpc>
                <a:spcPct val="90000"/>
              </a:lnSpc>
              <a:spcAft>
                <a:spcPts val="600"/>
              </a:spcAft>
            </a:pPr>
            <a:endParaRPr lang="en-US" dirty="0">
              <a:solidFill>
                <a:srgbClr val="FFFFFF"/>
              </a:solidFill>
            </a:endParaRPr>
          </a:p>
          <a:p>
            <a:pPr marL="1143000" lvl="3">
              <a:lnSpc>
                <a:spcPct val="90000"/>
              </a:lnSpc>
              <a:spcAft>
                <a:spcPts val="600"/>
              </a:spcAft>
            </a:pPr>
            <a:endParaRPr lang="en-US" dirty="0">
              <a:solidFill>
                <a:srgbClr val="FFFFFF"/>
              </a:solidFill>
            </a:endParaRPr>
          </a:p>
          <a:p>
            <a:pPr marL="1143000" lvl="3">
              <a:lnSpc>
                <a:spcPct val="90000"/>
              </a:lnSpc>
              <a:spcAft>
                <a:spcPts val="600"/>
              </a:spcAft>
            </a:pPr>
            <a:endParaRPr lang="en-US" dirty="0">
              <a:solidFill>
                <a:srgbClr val="FFFFFF"/>
              </a:solidFill>
            </a:endParaRPr>
          </a:p>
          <a:p>
            <a:pPr marL="1143000" lvl="3">
              <a:lnSpc>
                <a:spcPct val="90000"/>
              </a:lnSpc>
              <a:spcAft>
                <a:spcPts val="600"/>
              </a:spcAft>
            </a:pPr>
            <a:endParaRPr lang="en-US" dirty="0">
              <a:solidFill>
                <a:srgbClr val="FFFFFF"/>
              </a:solidFill>
            </a:endParaRPr>
          </a:p>
          <a:p>
            <a:pPr marL="1143000" lvl="3">
              <a:lnSpc>
                <a:spcPct val="90000"/>
              </a:lnSpc>
              <a:spcAft>
                <a:spcPts val="600"/>
              </a:spcAft>
            </a:pPr>
            <a:endParaRPr lang="en-US" dirty="0">
              <a:solidFill>
                <a:srgbClr val="FFFFFF"/>
              </a:solidFill>
            </a:endParaRPr>
          </a:p>
          <a:p>
            <a:pPr fontAlgn="t">
              <a:lnSpc>
                <a:spcPct val="90000"/>
              </a:lnSpc>
              <a:spcAft>
                <a:spcPts val="600"/>
              </a:spcAft>
            </a:pPr>
            <a:r>
              <a:rPr lang="en-US" b="0" i="0" strike="noStrike" dirty="0">
                <a:solidFill>
                  <a:srgbClr val="FFFFFF"/>
                </a:solidFill>
                <a:effectLst/>
              </a:rPr>
              <a:t>Student Name                          Student ID</a:t>
            </a:r>
          </a:p>
          <a:p>
            <a:pPr marR="0" fontAlgn="auto">
              <a:lnSpc>
                <a:spcPct val="90000"/>
              </a:lnSpc>
              <a:spcBef>
                <a:spcPts val="0"/>
              </a:spcBef>
              <a:spcAft>
                <a:spcPts val="600"/>
              </a:spcAft>
            </a:pPr>
            <a:r>
              <a:rPr lang="en-US" b="0" i="0" u="none" strike="noStrike" dirty="0">
                <a:solidFill>
                  <a:srgbClr val="FFFFFF"/>
                </a:solidFill>
                <a:effectLst/>
              </a:rPr>
              <a:t>Divya Tejaswi </a:t>
            </a:r>
            <a:r>
              <a:rPr lang="en-US" b="0" i="0" u="none" strike="noStrike" dirty="0" err="1">
                <a:solidFill>
                  <a:srgbClr val="FFFFFF"/>
                </a:solidFill>
                <a:effectLst/>
              </a:rPr>
              <a:t>Ejjurothu</a:t>
            </a:r>
            <a:r>
              <a:rPr lang="en-US" b="0" i="0" u="none" strike="noStrike" dirty="0">
                <a:solidFill>
                  <a:srgbClr val="FFFFFF"/>
                </a:solidFill>
                <a:effectLst/>
              </a:rPr>
              <a:t>          700745894</a:t>
            </a:r>
          </a:p>
          <a:p>
            <a:pPr>
              <a:lnSpc>
                <a:spcPct val="90000"/>
              </a:lnSpc>
              <a:spcAft>
                <a:spcPts val="600"/>
              </a:spcAft>
            </a:pPr>
            <a:r>
              <a:rPr lang="en-US" b="0" i="0" u="none" strike="noStrike" dirty="0" err="1">
                <a:solidFill>
                  <a:srgbClr val="FFFFFF"/>
                </a:solidFill>
                <a:effectLst/>
              </a:rPr>
              <a:t>Sushmitha</a:t>
            </a:r>
            <a:r>
              <a:rPr lang="en-US" b="0" i="0" u="none" strike="noStrike" dirty="0">
                <a:solidFill>
                  <a:srgbClr val="FFFFFF"/>
                </a:solidFill>
                <a:effectLst/>
              </a:rPr>
              <a:t> </a:t>
            </a:r>
            <a:r>
              <a:rPr lang="en-US" b="0" i="0" u="none" strike="noStrike" dirty="0" err="1">
                <a:solidFill>
                  <a:srgbClr val="FFFFFF"/>
                </a:solidFill>
                <a:effectLst/>
              </a:rPr>
              <a:t>Virri</a:t>
            </a:r>
            <a:r>
              <a:rPr lang="en-US" b="0" i="0" u="none" strike="noStrike" dirty="0">
                <a:solidFill>
                  <a:srgbClr val="FFFFFF"/>
                </a:solidFill>
                <a:effectLst/>
              </a:rPr>
              <a:t>                        </a:t>
            </a:r>
            <a:r>
              <a:rPr lang="en-US" dirty="0">
                <a:solidFill>
                  <a:srgbClr val="FFFFFF"/>
                </a:solidFill>
              </a:rPr>
              <a:t>700742289</a:t>
            </a:r>
            <a:endParaRPr lang="en-US" b="0" i="0" u="none" strike="noStrike" dirty="0">
              <a:solidFill>
                <a:srgbClr val="FFFFFF"/>
              </a:solidFill>
              <a:effectLst/>
            </a:endParaRPr>
          </a:p>
          <a:p>
            <a:pPr>
              <a:lnSpc>
                <a:spcPct val="90000"/>
              </a:lnSpc>
              <a:spcAft>
                <a:spcPts val="600"/>
              </a:spcAft>
            </a:pPr>
            <a:r>
              <a:rPr lang="en-US" b="0" i="0" u="none" strike="noStrike" dirty="0">
                <a:solidFill>
                  <a:srgbClr val="FFFFFF"/>
                </a:solidFill>
                <a:effectLst/>
              </a:rPr>
              <a:t>Vishnu </a:t>
            </a:r>
            <a:r>
              <a:rPr lang="en-US" b="0" i="0" u="none" strike="noStrike" dirty="0" err="1">
                <a:solidFill>
                  <a:srgbClr val="FFFFFF"/>
                </a:solidFill>
                <a:effectLst/>
              </a:rPr>
              <a:t>Ponugoti</a:t>
            </a:r>
            <a:r>
              <a:rPr lang="en-US" b="0" i="0" u="none" strike="noStrike" dirty="0">
                <a:solidFill>
                  <a:srgbClr val="FFFFFF"/>
                </a:solidFill>
                <a:effectLst/>
              </a:rPr>
              <a:t>                       </a:t>
            </a:r>
            <a:r>
              <a:rPr lang="en-US" dirty="0">
                <a:solidFill>
                  <a:srgbClr val="FFFFFF"/>
                </a:solidFill>
              </a:rPr>
              <a:t>700744508</a:t>
            </a:r>
            <a:endParaRPr lang="en-US" b="0" i="0" u="none" strike="noStrike" dirty="0">
              <a:solidFill>
                <a:srgbClr val="FFFFFF"/>
              </a:solidFill>
              <a:effectLst/>
            </a:endParaRPr>
          </a:p>
          <a:p>
            <a:pPr>
              <a:lnSpc>
                <a:spcPct val="90000"/>
              </a:lnSpc>
              <a:spcAft>
                <a:spcPts val="600"/>
              </a:spcAft>
            </a:pPr>
            <a:r>
              <a:rPr lang="en-US" b="0" i="0" u="none" strike="noStrike" dirty="0">
                <a:solidFill>
                  <a:srgbClr val="FFFFFF"/>
                </a:solidFill>
                <a:effectLst/>
              </a:rPr>
              <a:t>Pavan </a:t>
            </a:r>
            <a:r>
              <a:rPr lang="en-US" b="0" i="0" u="none" strike="noStrike" dirty="0" err="1">
                <a:solidFill>
                  <a:srgbClr val="FFFFFF"/>
                </a:solidFill>
                <a:effectLst/>
              </a:rPr>
              <a:t>Gandavarapu</a:t>
            </a:r>
            <a:r>
              <a:rPr lang="en-US" b="0" i="0" u="none" strike="noStrike" dirty="0">
                <a:solidFill>
                  <a:srgbClr val="FFFFFF"/>
                </a:solidFill>
                <a:effectLst/>
              </a:rPr>
              <a:t>                  </a:t>
            </a:r>
            <a:r>
              <a:rPr lang="en-US" dirty="0">
                <a:solidFill>
                  <a:srgbClr val="FFFFFF"/>
                </a:solidFill>
              </a:rPr>
              <a:t>700741173</a:t>
            </a:r>
            <a:endParaRPr lang="en-US" b="1" i="0" u="none" strike="noStrike" dirty="0">
              <a:solidFill>
                <a:srgbClr val="FFFFFF"/>
              </a:solidFill>
              <a:effectLst/>
            </a:endParaRPr>
          </a:p>
          <a:p>
            <a:pPr marR="0" fontAlgn="auto">
              <a:lnSpc>
                <a:spcPct val="90000"/>
              </a:lnSpc>
              <a:spcBef>
                <a:spcPts val="0"/>
              </a:spcBef>
              <a:spcAft>
                <a:spcPts val="600"/>
              </a:spcAft>
            </a:pPr>
            <a:r>
              <a:rPr lang="en-US" b="0" i="0" u="none" strike="noStrike" dirty="0">
                <a:solidFill>
                  <a:srgbClr val="FFFFFF"/>
                </a:solidFill>
                <a:effectLst/>
              </a:rPr>
              <a:t>           </a:t>
            </a:r>
          </a:p>
          <a:p>
            <a:pPr lvl="3" indent="-228600">
              <a:lnSpc>
                <a:spcPct val="90000"/>
              </a:lnSpc>
              <a:spcAft>
                <a:spcPts val="600"/>
              </a:spcAft>
              <a:buFont typeface="Arial" panose="020B0604020202020204" pitchFamily="34" charset="0"/>
              <a:buChar char="•"/>
            </a:pPr>
            <a:endParaRPr lang="en-US" dirty="0">
              <a:solidFill>
                <a:srgbClr val="FFFFFF"/>
              </a:solidFill>
            </a:endParaRPr>
          </a:p>
        </p:txBody>
      </p:sp>
      <p:sp>
        <p:nvSpPr>
          <p:cNvPr id="8" name="TextBox 7">
            <a:extLst>
              <a:ext uri="{FF2B5EF4-FFF2-40B4-BE49-F238E27FC236}">
                <a16:creationId xmlns:a16="http://schemas.microsoft.com/office/drawing/2014/main" id="{69CDF352-410F-2092-46F8-F3AD47B6983F}"/>
              </a:ext>
            </a:extLst>
          </p:cNvPr>
          <p:cNvSpPr txBox="1"/>
          <p:nvPr/>
        </p:nvSpPr>
        <p:spPr>
          <a:xfrm flipH="1">
            <a:off x="6558486" y="3694922"/>
            <a:ext cx="1708436"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2081D7C7-8DAC-C6F0-D5E3-9B8371F5E8DC}"/>
              </a:ext>
            </a:extLst>
          </p:cNvPr>
          <p:cNvSpPr txBox="1"/>
          <p:nvPr/>
        </p:nvSpPr>
        <p:spPr>
          <a:xfrm>
            <a:off x="-694352" y="2957807"/>
            <a:ext cx="11857652" cy="646331"/>
          </a:xfrm>
          <a:prstGeom prst="rect">
            <a:avLst/>
          </a:prstGeom>
          <a:noFill/>
        </p:spPr>
        <p:txBody>
          <a:bodyPr wrap="square" rtlCol="0">
            <a:spAutoFit/>
          </a:bodyPr>
          <a:lstStyle/>
          <a:p>
            <a:r>
              <a:rPr lang="en-US" dirty="0"/>
              <a:t>                       </a:t>
            </a:r>
          </a:p>
          <a:p>
            <a:r>
              <a:rPr lang="en-US" dirty="0"/>
              <a:t>                             Team Members :</a:t>
            </a:r>
          </a:p>
        </p:txBody>
      </p:sp>
      <p:sp>
        <p:nvSpPr>
          <p:cNvPr id="10" name="TextBox 9">
            <a:extLst>
              <a:ext uri="{FF2B5EF4-FFF2-40B4-BE49-F238E27FC236}">
                <a16:creationId xmlns:a16="http://schemas.microsoft.com/office/drawing/2014/main" id="{52F911E3-04B1-FE99-E417-B5BFFDB6404C}"/>
              </a:ext>
            </a:extLst>
          </p:cNvPr>
          <p:cNvSpPr txBox="1"/>
          <p:nvPr/>
        </p:nvSpPr>
        <p:spPr>
          <a:xfrm>
            <a:off x="6185261" y="6025147"/>
            <a:ext cx="2874763" cy="51318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68231696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D97543-04C7-0157-5E7E-DE6774AFE120}"/>
              </a:ext>
            </a:extLst>
          </p:cNvPr>
          <p:cNvSpPr txBox="1"/>
          <p:nvPr/>
        </p:nvSpPr>
        <p:spPr>
          <a:xfrm>
            <a:off x="800100" y="622432"/>
            <a:ext cx="4509837" cy="2308324"/>
          </a:xfrm>
          <a:prstGeom prst="rect">
            <a:avLst/>
          </a:prstGeom>
          <a:noFill/>
        </p:spPr>
        <p:txBody>
          <a:bodyPr wrap="square">
            <a:spAutoFit/>
          </a:bodyPr>
          <a:lstStyle/>
          <a:p>
            <a:endParaRPr lang="en-US" b="1" u="sng" dirty="0"/>
          </a:p>
          <a:p>
            <a:r>
              <a:rPr lang="en-US" b="1" u="sng" dirty="0"/>
              <a:t>Results/Simulations :</a:t>
            </a:r>
          </a:p>
          <a:p>
            <a:pPr marL="285750" indent="-285750">
              <a:buFont typeface="Arial" panose="020B0604020202020204" pitchFamily="34" charset="0"/>
              <a:buChar char="•"/>
            </a:pPr>
            <a:r>
              <a:rPr lang="en-US" dirty="0"/>
              <a:t>Multinomial Naive Bayes scored 97 per cent accuracy on the test data whereas the decision achieved 84 per cent accuracy.</a:t>
            </a:r>
          </a:p>
          <a:p>
            <a:pPr marL="285750" indent="-285750">
              <a:buFont typeface="Arial" panose="020B0604020202020204" pitchFamily="34" charset="0"/>
              <a:buChar char="•"/>
            </a:pPr>
            <a:r>
              <a:rPr lang="en-US" dirty="0"/>
              <a:t>Hence it can be concluded that Multinomial Naive Bayes outperformed the decision tree.</a:t>
            </a:r>
            <a:r>
              <a:rPr lang="en-US" b="1" dirty="0"/>
              <a:t> </a:t>
            </a:r>
          </a:p>
        </p:txBody>
      </p:sp>
      <p:pic>
        <p:nvPicPr>
          <p:cNvPr id="7" name="Picture 6">
            <a:extLst>
              <a:ext uri="{FF2B5EF4-FFF2-40B4-BE49-F238E27FC236}">
                <a16:creationId xmlns:a16="http://schemas.microsoft.com/office/drawing/2014/main" id="{2393F0C5-F7A5-2527-2878-C7756BF38921}"/>
              </a:ext>
            </a:extLst>
          </p:cNvPr>
          <p:cNvPicPr>
            <a:picLocks noChangeAspect="1"/>
          </p:cNvPicPr>
          <p:nvPr/>
        </p:nvPicPr>
        <p:blipFill>
          <a:blip r:embed="rId2"/>
          <a:stretch>
            <a:fillRect/>
          </a:stretch>
        </p:blipFill>
        <p:spPr>
          <a:xfrm>
            <a:off x="5534526" y="1042738"/>
            <a:ext cx="6597067" cy="4600198"/>
          </a:xfrm>
          <a:prstGeom prst="rect">
            <a:avLst/>
          </a:prstGeom>
        </p:spPr>
      </p:pic>
      <p:pic>
        <p:nvPicPr>
          <p:cNvPr id="9" name="Picture 8">
            <a:extLst>
              <a:ext uri="{FF2B5EF4-FFF2-40B4-BE49-F238E27FC236}">
                <a16:creationId xmlns:a16="http://schemas.microsoft.com/office/drawing/2014/main" id="{183F31ED-4342-29C7-966B-58A23B36D6AF}"/>
              </a:ext>
            </a:extLst>
          </p:cNvPr>
          <p:cNvPicPr>
            <a:picLocks noChangeAspect="1"/>
          </p:cNvPicPr>
          <p:nvPr/>
        </p:nvPicPr>
        <p:blipFill>
          <a:blip r:embed="rId3"/>
          <a:stretch>
            <a:fillRect/>
          </a:stretch>
        </p:blipFill>
        <p:spPr>
          <a:xfrm>
            <a:off x="2132492" y="2797644"/>
            <a:ext cx="2438611" cy="3017618"/>
          </a:xfrm>
          <a:prstGeom prst="rect">
            <a:avLst/>
          </a:prstGeom>
        </p:spPr>
      </p:pic>
    </p:spTree>
    <p:extLst>
      <p:ext uri="{BB962C8B-B14F-4D97-AF65-F5344CB8AC3E}">
        <p14:creationId xmlns:p14="http://schemas.microsoft.com/office/powerpoint/2010/main" val="3389264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6B54505-6BB7-0826-6341-A88DE031AE3E}"/>
              </a:ext>
            </a:extLst>
          </p:cNvPr>
          <p:cNvGraphicFramePr>
            <a:graphicFrameLocks noGrp="1"/>
          </p:cNvGraphicFramePr>
          <p:nvPr>
            <p:extLst>
              <p:ext uri="{D42A27DB-BD31-4B8C-83A1-F6EECF244321}">
                <p14:modId xmlns:p14="http://schemas.microsoft.com/office/powerpoint/2010/main" val="3655342669"/>
              </p:ext>
            </p:extLst>
          </p:nvPr>
        </p:nvGraphicFramePr>
        <p:xfrm>
          <a:off x="838200" y="1047751"/>
          <a:ext cx="9658739" cy="4732602"/>
        </p:xfrm>
        <a:graphic>
          <a:graphicData uri="http://schemas.openxmlformats.org/drawingml/2006/table">
            <a:tbl>
              <a:tblPr firstRow="1" bandRow="1">
                <a:tableStyleId>{5C22544A-7EE6-4342-B048-85BDC9FD1C3A}</a:tableStyleId>
              </a:tblPr>
              <a:tblGrid>
                <a:gridCol w="4841105">
                  <a:extLst>
                    <a:ext uri="{9D8B030D-6E8A-4147-A177-3AD203B41FA5}">
                      <a16:colId xmlns:a16="http://schemas.microsoft.com/office/drawing/2014/main" val="636305035"/>
                    </a:ext>
                  </a:extLst>
                </a:gridCol>
                <a:gridCol w="4817634">
                  <a:extLst>
                    <a:ext uri="{9D8B030D-6E8A-4147-A177-3AD203B41FA5}">
                      <a16:colId xmlns:a16="http://schemas.microsoft.com/office/drawing/2014/main" val="1356297037"/>
                    </a:ext>
                  </a:extLst>
                </a:gridCol>
              </a:tblGrid>
              <a:tr h="634219">
                <a:tc>
                  <a:txBody>
                    <a:bodyPr/>
                    <a:lstStyle/>
                    <a:p>
                      <a:r>
                        <a:rPr lang="en-US" sz="1800" b="1" dirty="0"/>
                        <a:t>                            NAME </a:t>
                      </a:r>
                      <a:endParaRPr lang="en-US" dirty="0"/>
                    </a:p>
                  </a:txBody>
                  <a:tcPr/>
                </a:tc>
                <a:tc>
                  <a:txBody>
                    <a:bodyPr/>
                    <a:lstStyle/>
                    <a:p>
                      <a:r>
                        <a:rPr lang="en-US" sz="1800" b="1" dirty="0"/>
                        <a:t>RESPONSIBILITIES AND CONTRIBUTION </a:t>
                      </a:r>
                      <a:endParaRPr lang="en-US" dirty="0"/>
                    </a:p>
                  </a:txBody>
                  <a:tcPr/>
                </a:tc>
                <a:extLst>
                  <a:ext uri="{0D108BD9-81ED-4DB2-BD59-A6C34878D82A}">
                    <a16:rowId xmlns:a16="http://schemas.microsoft.com/office/drawing/2014/main" val="1714787663"/>
                  </a:ext>
                </a:extLst>
              </a:tr>
              <a:tr h="1109885">
                <a:tc>
                  <a:txBody>
                    <a:bodyPr/>
                    <a:lstStyle/>
                    <a:p>
                      <a:r>
                        <a:rPr lang="en-US" sz="1800" b="0" dirty="0"/>
                        <a:t>DIVYA TEJASWI EJJUROTHU</a:t>
                      </a:r>
                      <a:endParaRPr lang="en-US" b="0" dirty="0"/>
                    </a:p>
                  </a:txBody>
                  <a:tcPr/>
                </a:tc>
                <a:tc>
                  <a:txBody>
                    <a:bodyPr/>
                    <a:lstStyle/>
                    <a:p>
                      <a:r>
                        <a:rPr lang="en-US" b="0" dirty="0"/>
                        <a:t>Data collection and processing,</a:t>
                      </a:r>
                      <a:r>
                        <a:rPr lang="en-US" dirty="0"/>
                        <a:t> Text analysis -Exploratory Data Analysis ,Text vectorization </a:t>
                      </a:r>
                      <a:endParaRPr lang="en-US" b="0" dirty="0"/>
                    </a:p>
                  </a:txBody>
                  <a:tcPr/>
                </a:tc>
                <a:extLst>
                  <a:ext uri="{0D108BD9-81ED-4DB2-BD59-A6C34878D82A}">
                    <a16:rowId xmlns:a16="http://schemas.microsoft.com/office/drawing/2014/main" val="3513534412"/>
                  </a:ext>
                </a:extLst>
              </a:tr>
              <a:tr h="1037049">
                <a:tc>
                  <a:txBody>
                    <a:bodyPr/>
                    <a:lstStyle/>
                    <a:p>
                      <a:r>
                        <a:rPr lang="en-US" dirty="0"/>
                        <a:t>SUSHMITHA VIRRI</a:t>
                      </a:r>
                    </a:p>
                  </a:txBody>
                  <a:tcPr/>
                </a:tc>
                <a:tc>
                  <a:txBody>
                    <a:bodyPr/>
                    <a:lstStyle/>
                    <a:p>
                      <a:r>
                        <a:rPr lang="en-US" b="0" dirty="0"/>
                        <a:t>Project flow design and work sharing, Data collection and processing,</a:t>
                      </a:r>
                      <a:r>
                        <a:rPr lang="en-US" dirty="0"/>
                        <a:t> Text analysis -Exploratory Data Analysis</a:t>
                      </a:r>
                    </a:p>
                  </a:txBody>
                  <a:tcPr/>
                </a:tc>
                <a:extLst>
                  <a:ext uri="{0D108BD9-81ED-4DB2-BD59-A6C34878D82A}">
                    <a16:rowId xmlns:a16="http://schemas.microsoft.com/office/drawing/2014/main" val="2161384094"/>
                  </a:ext>
                </a:extLst>
              </a:tr>
              <a:tr h="797730">
                <a:tc>
                  <a:txBody>
                    <a:bodyPr/>
                    <a:lstStyle/>
                    <a:p>
                      <a:r>
                        <a:rPr lang="en-US" dirty="0"/>
                        <a:t>VISHNU PONUGOTI</a:t>
                      </a:r>
                    </a:p>
                  </a:txBody>
                  <a:tcPr/>
                </a:tc>
                <a:tc>
                  <a:txBody>
                    <a:bodyPr/>
                    <a:lstStyle/>
                    <a:p>
                      <a:r>
                        <a:rPr lang="en-US" b="0" dirty="0"/>
                        <a:t>Project flow design and work sharing, ML model implementation, predictions and model evaluation</a:t>
                      </a:r>
                      <a:endParaRPr lang="en-US" dirty="0"/>
                    </a:p>
                  </a:txBody>
                  <a:tcPr/>
                </a:tc>
                <a:extLst>
                  <a:ext uri="{0D108BD9-81ED-4DB2-BD59-A6C34878D82A}">
                    <a16:rowId xmlns:a16="http://schemas.microsoft.com/office/drawing/2014/main" val="2690451031"/>
                  </a:ext>
                </a:extLst>
              </a:tr>
              <a:tr h="1037049">
                <a:tc>
                  <a:txBody>
                    <a:bodyPr/>
                    <a:lstStyle/>
                    <a:p>
                      <a:r>
                        <a:rPr lang="en-US" dirty="0"/>
                        <a:t>PAVAN GANDAVARAPU</a:t>
                      </a:r>
                    </a:p>
                  </a:txBody>
                  <a:tcPr/>
                </a:tc>
                <a:tc>
                  <a:txBody>
                    <a:bodyPr/>
                    <a:lstStyle/>
                    <a:p>
                      <a:r>
                        <a:rPr lang="en-US" b="0" dirty="0"/>
                        <a:t>ML model implementation,</a:t>
                      </a:r>
                      <a:r>
                        <a:rPr lang="en-US" dirty="0"/>
                        <a:t> Text vectorization ,</a:t>
                      </a:r>
                      <a:r>
                        <a:rPr lang="en-US" b="0" dirty="0"/>
                        <a:t> predictions and model evaluation</a:t>
                      </a:r>
                      <a:endParaRPr lang="en-US" dirty="0"/>
                    </a:p>
                  </a:txBody>
                  <a:tcPr/>
                </a:tc>
                <a:extLst>
                  <a:ext uri="{0D108BD9-81ED-4DB2-BD59-A6C34878D82A}">
                    <a16:rowId xmlns:a16="http://schemas.microsoft.com/office/drawing/2014/main" val="4188519201"/>
                  </a:ext>
                </a:extLst>
              </a:tr>
            </a:tbl>
          </a:graphicData>
        </a:graphic>
      </p:graphicFrame>
      <p:sp>
        <p:nvSpPr>
          <p:cNvPr id="3" name="TextBox 2">
            <a:extLst>
              <a:ext uri="{FF2B5EF4-FFF2-40B4-BE49-F238E27FC236}">
                <a16:creationId xmlns:a16="http://schemas.microsoft.com/office/drawing/2014/main" id="{686AD0EB-729D-3396-3B36-94075E94EA79}"/>
              </a:ext>
            </a:extLst>
          </p:cNvPr>
          <p:cNvSpPr txBox="1"/>
          <p:nvPr/>
        </p:nvSpPr>
        <p:spPr>
          <a:xfrm flipH="1">
            <a:off x="671803" y="289249"/>
            <a:ext cx="9489233" cy="923330"/>
          </a:xfrm>
          <a:prstGeom prst="rect">
            <a:avLst/>
          </a:prstGeom>
          <a:noFill/>
        </p:spPr>
        <p:txBody>
          <a:bodyPr wrap="square" rtlCol="0">
            <a:spAutoFit/>
          </a:bodyPr>
          <a:lstStyle/>
          <a:p>
            <a:r>
              <a:rPr lang="en-US" sz="1800" b="1" dirty="0"/>
              <a:t>  Role/Responsibilities and Contribution to the Project:</a:t>
            </a:r>
          </a:p>
          <a:p>
            <a:endParaRPr lang="en-US" sz="1800" b="1" dirty="0"/>
          </a:p>
          <a:p>
            <a:endParaRPr lang="en-US" dirty="0"/>
          </a:p>
        </p:txBody>
      </p:sp>
    </p:spTree>
    <p:extLst>
      <p:ext uri="{BB962C8B-B14F-4D97-AF65-F5344CB8AC3E}">
        <p14:creationId xmlns:p14="http://schemas.microsoft.com/office/powerpoint/2010/main" val="480862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7">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9">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CA9829A6-F3FB-2202-54E6-0C42AA20F1B1}"/>
              </a:ext>
            </a:extLst>
          </p:cNvPr>
          <p:cNvSpPr txBox="1"/>
          <p:nvPr/>
        </p:nvSpPr>
        <p:spPr>
          <a:xfrm>
            <a:off x="381000" y="1200150"/>
            <a:ext cx="5581785" cy="4662487"/>
          </a:xfrm>
          <a:prstGeom prst="rect">
            <a:avLst/>
          </a:prstGeom>
        </p:spPr>
        <p:txBody>
          <a:bodyPr vert="horz" lIns="91440" tIns="45720" rIns="91440" bIns="45720" rtlCol="0">
            <a:normAutofit fontScale="85000" lnSpcReduction="20000"/>
          </a:bodyPr>
          <a:lstStyle/>
          <a:p>
            <a:pPr>
              <a:lnSpc>
                <a:spcPct val="90000"/>
              </a:lnSpc>
            </a:pPr>
            <a:r>
              <a:rPr lang="en-US" sz="3300" dirty="0"/>
              <a:t>References:</a:t>
            </a:r>
          </a:p>
          <a:p>
            <a:pPr marR="91440">
              <a:lnSpc>
                <a:spcPct val="90000"/>
              </a:lnSpc>
              <a:spcBef>
                <a:spcPts val="190"/>
              </a:spcBef>
              <a:spcAft>
                <a:spcPts val="0"/>
              </a:spcAft>
            </a:pPr>
            <a:r>
              <a:rPr lang="en-US" dirty="0">
                <a:effectLst/>
              </a:rPr>
              <a:t>[1]. S. M. N, K. M. V, S. Verma and S. Rajagopal, "NLP Based Fake News Detection Using</a:t>
            </a:r>
            <a:r>
              <a:rPr lang="en-US" spc="5" dirty="0">
                <a:effectLst/>
              </a:rPr>
              <a:t> </a:t>
            </a:r>
            <a:r>
              <a:rPr lang="en-US" dirty="0">
                <a:effectLst/>
              </a:rPr>
              <a:t>Hybrid Machine Learning Techniques," 2022 3rd International Conference on Electronics and</a:t>
            </a:r>
            <a:r>
              <a:rPr lang="en-US" spc="5" dirty="0">
                <a:effectLst/>
              </a:rPr>
              <a:t> </a:t>
            </a:r>
            <a:r>
              <a:rPr lang="en-US" dirty="0">
                <a:effectLst/>
              </a:rPr>
              <a:t>Sustainable</a:t>
            </a:r>
            <a:r>
              <a:rPr lang="en-US" spc="5" dirty="0">
                <a:effectLst/>
              </a:rPr>
              <a:t> </a:t>
            </a:r>
            <a:r>
              <a:rPr lang="en-US" dirty="0">
                <a:effectLst/>
              </a:rPr>
              <a:t>Communication</a:t>
            </a:r>
            <a:r>
              <a:rPr lang="en-US" spc="5" dirty="0">
                <a:effectLst/>
              </a:rPr>
              <a:t> </a:t>
            </a:r>
            <a:r>
              <a:rPr lang="en-US" dirty="0">
                <a:effectLst/>
              </a:rPr>
              <a:t>Systems</a:t>
            </a:r>
            <a:r>
              <a:rPr lang="en-US" spc="5" dirty="0">
                <a:effectLst/>
              </a:rPr>
              <a:t> </a:t>
            </a:r>
            <a:r>
              <a:rPr lang="en-US" dirty="0">
                <a:effectLst/>
              </a:rPr>
              <a:t>(ICESC), Coimbatore, India, 2022, pp. 818-822, </a:t>
            </a:r>
            <a:r>
              <a:rPr lang="en-US" dirty="0" err="1">
                <a:effectLst/>
              </a:rPr>
              <a:t>doi</a:t>
            </a:r>
            <a:r>
              <a:rPr lang="en-US" dirty="0">
                <a:effectLst/>
              </a:rPr>
              <a:t>:</a:t>
            </a:r>
            <a:r>
              <a:rPr lang="en-US" spc="5" dirty="0">
                <a:effectLst/>
              </a:rPr>
              <a:t> </a:t>
            </a:r>
            <a:r>
              <a:rPr lang="en-US" dirty="0">
                <a:effectLst/>
              </a:rPr>
              <a:t>10.1109/ICESC54411.2022.9885679.</a:t>
            </a:r>
          </a:p>
          <a:p>
            <a:pPr marR="0">
              <a:lnSpc>
                <a:spcPct val="90000"/>
              </a:lnSpc>
              <a:spcBef>
                <a:spcPts val="15"/>
              </a:spcBef>
              <a:spcAft>
                <a:spcPts val="0"/>
              </a:spcAft>
            </a:pPr>
            <a:r>
              <a:rPr lang="en-US" dirty="0">
                <a:effectLst/>
              </a:rPr>
              <a:t> </a:t>
            </a:r>
          </a:p>
          <a:p>
            <a:pPr marR="89535">
              <a:lnSpc>
                <a:spcPct val="90000"/>
              </a:lnSpc>
              <a:spcBef>
                <a:spcPts val="0"/>
              </a:spcBef>
              <a:spcAft>
                <a:spcPts val="0"/>
              </a:spcAft>
            </a:pPr>
            <a:r>
              <a:rPr lang="en-US" dirty="0">
                <a:effectLst/>
              </a:rPr>
              <a:t>[2].</a:t>
            </a:r>
            <a:r>
              <a:rPr lang="en-US" spc="5" dirty="0">
                <a:effectLst/>
              </a:rPr>
              <a:t> </a:t>
            </a:r>
            <a:r>
              <a:rPr lang="en-US" dirty="0">
                <a:effectLst/>
              </a:rPr>
              <a:t>B.</a:t>
            </a:r>
            <a:r>
              <a:rPr lang="en-US" spc="5" dirty="0">
                <a:effectLst/>
              </a:rPr>
              <a:t> </a:t>
            </a:r>
            <a:r>
              <a:rPr lang="en-US" dirty="0">
                <a:effectLst/>
              </a:rPr>
              <a:t>Ganesh</a:t>
            </a:r>
            <a:r>
              <a:rPr lang="en-US" spc="5" dirty="0">
                <a:effectLst/>
              </a:rPr>
              <a:t> </a:t>
            </a:r>
            <a:r>
              <a:rPr lang="en-US" dirty="0">
                <a:effectLst/>
              </a:rPr>
              <a:t>and</a:t>
            </a:r>
            <a:r>
              <a:rPr lang="en-US" spc="5" dirty="0">
                <a:effectLst/>
              </a:rPr>
              <a:t> </a:t>
            </a:r>
            <a:r>
              <a:rPr lang="en-US" dirty="0">
                <a:effectLst/>
              </a:rPr>
              <a:t>D.</a:t>
            </a:r>
            <a:r>
              <a:rPr lang="en-US" spc="5" dirty="0">
                <a:effectLst/>
              </a:rPr>
              <a:t> </a:t>
            </a:r>
            <a:r>
              <a:rPr lang="en-US" dirty="0">
                <a:effectLst/>
              </a:rPr>
              <a:t>K.</a:t>
            </a:r>
            <a:r>
              <a:rPr lang="en-US" spc="5" dirty="0">
                <a:effectLst/>
              </a:rPr>
              <a:t> </a:t>
            </a:r>
            <a:r>
              <a:rPr lang="en-US" dirty="0" err="1">
                <a:effectLst/>
              </a:rPr>
              <a:t>Anitha</a:t>
            </a:r>
            <a:r>
              <a:rPr lang="en-US" dirty="0">
                <a:effectLst/>
              </a:rPr>
              <a:t>, "Implementation of Personality Detection and Accuracy</a:t>
            </a:r>
            <a:r>
              <a:rPr lang="en-US" spc="5" dirty="0">
                <a:effectLst/>
              </a:rPr>
              <a:t> </a:t>
            </a:r>
            <a:r>
              <a:rPr lang="en-US" dirty="0">
                <a:effectLst/>
              </a:rPr>
              <a:t>Prediction for identification of fake and true news using Decision Tree and Random Forest</a:t>
            </a:r>
            <a:r>
              <a:rPr lang="en-US" spc="5" dirty="0">
                <a:effectLst/>
              </a:rPr>
              <a:t> </a:t>
            </a:r>
            <a:r>
              <a:rPr lang="en-US" dirty="0">
                <a:effectLst/>
              </a:rPr>
              <a:t>Algorithms," 2022 International Conference on Business Analytics for Technology and Security</a:t>
            </a:r>
            <a:r>
              <a:rPr lang="en-US" spc="5" dirty="0">
                <a:effectLst/>
              </a:rPr>
              <a:t> </a:t>
            </a:r>
            <a:r>
              <a:rPr lang="en-US" dirty="0">
                <a:effectLst/>
              </a:rPr>
              <a:t>(ICBATS),</a:t>
            </a:r>
            <a:r>
              <a:rPr lang="en-US" spc="5" dirty="0">
                <a:effectLst/>
              </a:rPr>
              <a:t> </a:t>
            </a:r>
            <a:r>
              <a:rPr lang="en-US" dirty="0">
                <a:effectLst/>
              </a:rPr>
              <a:t>Dubai,</a:t>
            </a:r>
            <a:r>
              <a:rPr lang="en-US" spc="5" dirty="0">
                <a:effectLst/>
              </a:rPr>
              <a:t> </a:t>
            </a:r>
            <a:r>
              <a:rPr lang="en-US" dirty="0">
                <a:effectLst/>
              </a:rPr>
              <a:t>United</a:t>
            </a:r>
            <a:r>
              <a:rPr lang="en-US" spc="5" dirty="0">
                <a:effectLst/>
              </a:rPr>
              <a:t> </a:t>
            </a:r>
            <a:r>
              <a:rPr lang="en-US" dirty="0">
                <a:effectLst/>
              </a:rPr>
              <a:t>Arab</a:t>
            </a:r>
            <a:r>
              <a:rPr lang="en-US" spc="5" dirty="0">
                <a:effectLst/>
              </a:rPr>
              <a:t> </a:t>
            </a:r>
            <a:r>
              <a:rPr lang="en-US" dirty="0">
                <a:effectLst/>
              </a:rPr>
              <a:t>Emirates,</a:t>
            </a:r>
            <a:r>
              <a:rPr lang="en-US" spc="5" dirty="0">
                <a:effectLst/>
              </a:rPr>
              <a:t> </a:t>
            </a:r>
            <a:r>
              <a:rPr lang="en-US" dirty="0">
                <a:effectLst/>
              </a:rPr>
              <a:t>2022,</a:t>
            </a:r>
            <a:r>
              <a:rPr lang="en-US" spc="5" dirty="0">
                <a:effectLst/>
              </a:rPr>
              <a:t> </a:t>
            </a:r>
            <a:r>
              <a:rPr lang="en-US" dirty="0">
                <a:effectLst/>
              </a:rPr>
              <a:t>pp.</a:t>
            </a:r>
            <a:r>
              <a:rPr lang="en-US" spc="5" dirty="0">
                <a:effectLst/>
              </a:rPr>
              <a:t> </a:t>
            </a:r>
            <a:r>
              <a:rPr lang="en-US" dirty="0">
                <a:effectLst/>
              </a:rPr>
              <a:t>1-5,</a:t>
            </a:r>
            <a:r>
              <a:rPr lang="en-US" spc="5" dirty="0">
                <a:effectLst/>
              </a:rPr>
              <a:t> </a:t>
            </a:r>
            <a:r>
              <a:rPr lang="en-US" dirty="0" err="1">
                <a:effectLst/>
              </a:rPr>
              <a:t>doi</a:t>
            </a:r>
            <a:r>
              <a:rPr lang="en-US" dirty="0">
                <a:effectLst/>
              </a:rPr>
              <a:t>:</a:t>
            </a:r>
            <a:r>
              <a:rPr lang="en-US" spc="5" dirty="0">
                <a:effectLst/>
              </a:rPr>
              <a:t> </a:t>
            </a:r>
            <a:r>
              <a:rPr lang="en-US" dirty="0">
                <a:effectLst/>
              </a:rPr>
              <a:t>10.1109/ICBATS54253.2022.9759039.</a:t>
            </a:r>
          </a:p>
          <a:p>
            <a:pPr marR="0">
              <a:lnSpc>
                <a:spcPct val="90000"/>
              </a:lnSpc>
              <a:spcBef>
                <a:spcPts val="15"/>
              </a:spcBef>
              <a:spcAft>
                <a:spcPts val="0"/>
              </a:spcAft>
            </a:pPr>
            <a:r>
              <a:rPr lang="en-US" dirty="0">
                <a:effectLst/>
              </a:rPr>
              <a:t> </a:t>
            </a:r>
          </a:p>
          <a:p>
            <a:pPr marR="92075">
              <a:lnSpc>
                <a:spcPct val="90000"/>
              </a:lnSpc>
              <a:spcBef>
                <a:spcPts val="5"/>
              </a:spcBef>
              <a:spcAft>
                <a:spcPts val="0"/>
              </a:spcAft>
            </a:pPr>
            <a:r>
              <a:rPr lang="en-US" dirty="0">
                <a:effectLst/>
              </a:rPr>
              <a:t>[3].</a:t>
            </a:r>
            <a:r>
              <a:rPr lang="en-US" spc="-25" dirty="0">
                <a:effectLst/>
              </a:rPr>
              <a:t> </a:t>
            </a:r>
            <a:r>
              <a:rPr lang="en-US" dirty="0">
                <a:effectLst/>
              </a:rPr>
              <a:t>R.</a:t>
            </a:r>
            <a:r>
              <a:rPr lang="en-US" spc="-25" dirty="0">
                <a:effectLst/>
              </a:rPr>
              <a:t> </a:t>
            </a:r>
            <a:r>
              <a:rPr lang="en-US" dirty="0" err="1">
                <a:effectLst/>
              </a:rPr>
              <a:t>Nomesh</a:t>
            </a:r>
            <a:r>
              <a:rPr lang="en-US" dirty="0">
                <a:effectLst/>
              </a:rPr>
              <a:t>.</a:t>
            </a:r>
            <a:r>
              <a:rPr lang="en-US" spc="-25" dirty="0">
                <a:effectLst/>
              </a:rPr>
              <a:t> </a:t>
            </a:r>
            <a:r>
              <a:rPr lang="en-US" dirty="0">
                <a:effectLst/>
              </a:rPr>
              <a:t>and</a:t>
            </a:r>
            <a:r>
              <a:rPr lang="en-US" spc="-25" dirty="0">
                <a:effectLst/>
              </a:rPr>
              <a:t> </a:t>
            </a:r>
            <a:r>
              <a:rPr lang="en-US" dirty="0">
                <a:effectLst/>
              </a:rPr>
              <a:t>M.</a:t>
            </a:r>
            <a:r>
              <a:rPr lang="en-US" spc="-20" dirty="0">
                <a:effectLst/>
              </a:rPr>
              <a:t> </a:t>
            </a:r>
            <a:r>
              <a:rPr lang="en-US" dirty="0">
                <a:effectLst/>
              </a:rPr>
              <a:t>S.</a:t>
            </a:r>
            <a:r>
              <a:rPr lang="en-US" spc="-25" dirty="0">
                <a:effectLst/>
              </a:rPr>
              <a:t> </a:t>
            </a:r>
            <a:r>
              <a:rPr lang="en-US" dirty="0">
                <a:effectLst/>
              </a:rPr>
              <a:t>Saravanan,</a:t>
            </a:r>
            <a:r>
              <a:rPr lang="en-US" spc="-25" dirty="0">
                <a:effectLst/>
              </a:rPr>
              <a:t> </a:t>
            </a:r>
            <a:r>
              <a:rPr lang="en-US" dirty="0">
                <a:effectLst/>
              </a:rPr>
              <a:t>"Classification</a:t>
            </a:r>
            <a:r>
              <a:rPr lang="en-US" spc="-25" dirty="0">
                <a:effectLst/>
              </a:rPr>
              <a:t> </a:t>
            </a:r>
            <a:r>
              <a:rPr lang="en-US" dirty="0">
                <a:effectLst/>
              </a:rPr>
              <a:t>of</a:t>
            </a:r>
            <a:r>
              <a:rPr lang="en-US" spc="-20" dirty="0">
                <a:effectLst/>
              </a:rPr>
              <a:t> </a:t>
            </a:r>
            <a:r>
              <a:rPr lang="en-US" dirty="0">
                <a:effectLst/>
              </a:rPr>
              <a:t>Fake</a:t>
            </a:r>
            <a:r>
              <a:rPr lang="en-US" spc="-25" dirty="0">
                <a:effectLst/>
              </a:rPr>
              <a:t> </a:t>
            </a:r>
            <a:r>
              <a:rPr lang="en-US" dirty="0">
                <a:effectLst/>
              </a:rPr>
              <a:t>News</a:t>
            </a:r>
            <a:r>
              <a:rPr lang="en-US" spc="-25" dirty="0">
                <a:effectLst/>
              </a:rPr>
              <a:t> </a:t>
            </a:r>
            <a:r>
              <a:rPr lang="en-US" dirty="0">
                <a:effectLst/>
              </a:rPr>
              <a:t>on</a:t>
            </a:r>
            <a:r>
              <a:rPr lang="en-US" spc="-25" dirty="0">
                <a:effectLst/>
              </a:rPr>
              <a:t> </a:t>
            </a:r>
            <a:r>
              <a:rPr lang="en-US" dirty="0">
                <a:effectLst/>
              </a:rPr>
              <a:t>Facebook</a:t>
            </a:r>
            <a:r>
              <a:rPr lang="en-US" spc="-20" dirty="0">
                <a:effectLst/>
              </a:rPr>
              <a:t> </a:t>
            </a:r>
            <a:r>
              <a:rPr lang="en-US" dirty="0">
                <a:effectLst/>
              </a:rPr>
              <a:t>a</a:t>
            </a:r>
            <a:r>
              <a:rPr lang="en-US" spc="-25" dirty="0">
                <a:effectLst/>
              </a:rPr>
              <a:t> </a:t>
            </a:r>
            <a:r>
              <a:rPr lang="en-US" dirty="0">
                <a:effectLst/>
              </a:rPr>
              <a:t>Novel</a:t>
            </a:r>
            <a:r>
              <a:rPr lang="en-US" spc="-25" dirty="0">
                <a:effectLst/>
              </a:rPr>
              <a:t> </a:t>
            </a:r>
            <a:r>
              <a:rPr lang="en-US" dirty="0">
                <a:effectLst/>
              </a:rPr>
              <a:t>Social</a:t>
            </a:r>
            <a:r>
              <a:rPr lang="en-US" spc="5" dirty="0">
                <a:effectLst/>
              </a:rPr>
              <a:t> </a:t>
            </a:r>
            <a:r>
              <a:rPr lang="en-US" dirty="0">
                <a:effectLst/>
              </a:rPr>
              <a:t>Network with K-Means Clustering Approach for Against Principal Component Analysis Method</a:t>
            </a:r>
            <a:r>
              <a:rPr lang="en-US" spc="5" dirty="0">
                <a:effectLst/>
              </a:rPr>
              <a:t> </a:t>
            </a:r>
            <a:r>
              <a:rPr lang="en-US" dirty="0">
                <a:effectLst/>
              </a:rPr>
              <a:t>for</a:t>
            </a:r>
            <a:r>
              <a:rPr lang="en-US" spc="5" dirty="0">
                <a:effectLst/>
              </a:rPr>
              <a:t> </a:t>
            </a:r>
            <a:r>
              <a:rPr lang="en-US" dirty="0">
                <a:effectLst/>
              </a:rPr>
              <a:t>Better</a:t>
            </a:r>
            <a:r>
              <a:rPr lang="en-US" spc="5" dirty="0">
                <a:effectLst/>
              </a:rPr>
              <a:t> </a:t>
            </a:r>
            <a:r>
              <a:rPr lang="en-US" dirty="0">
                <a:effectLst/>
              </a:rPr>
              <a:t>Accuracy,"</a:t>
            </a:r>
            <a:r>
              <a:rPr lang="en-US" spc="5" dirty="0">
                <a:effectLst/>
              </a:rPr>
              <a:t> </a:t>
            </a:r>
            <a:r>
              <a:rPr lang="en-US" dirty="0">
                <a:effectLst/>
              </a:rPr>
              <a:t>2022</a:t>
            </a:r>
            <a:r>
              <a:rPr lang="en-US" spc="5" dirty="0">
                <a:effectLst/>
              </a:rPr>
              <a:t> </a:t>
            </a:r>
            <a:r>
              <a:rPr lang="en-US" dirty="0">
                <a:effectLst/>
              </a:rPr>
              <a:t>3rd</a:t>
            </a:r>
            <a:r>
              <a:rPr lang="en-US" spc="5" dirty="0">
                <a:effectLst/>
              </a:rPr>
              <a:t> </a:t>
            </a:r>
            <a:r>
              <a:rPr lang="en-US" dirty="0">
                <a:effectLst/>
              </a:rPr>
              <a:t>International</a:t>
            </a:r>
            <a:r>
              <a:rPr lang="en-US" spc="5" dirty="0">
                <a:effectLst/>
              </a:rPr>
              <a:t> </a:t>
            </a:r>
            <a:r>
              <a:rPr lang="en-US" dirty="0">
                <a:effectLst/>
              </a:rPr>
              <a:t>Conference</a:t>
            </a:r>
            <a:r>
              <a:rPr lang="en-US" spc="5" dirty="0">
                <a:effectLst/>
              </a:rPr>
              <a:t> </a:t>
            </a:r>
            <a:r>
              <a:rPr lang="en-US" dirty="0">
                <a:effectLst/>
              </a:rPr>
              <a:t>on</a:t>
            </a:r>
            <a:r>
              <a:rPr lang="en-US" spc="5" dirty="0">
                <a:effectLst/>
              </a:rPr>
              <a:t> </a:t>
            </a:r>
            <a:r>
              <a:rPr lang="en-US" dirty="0">
                <a:effectLst/>
              </a:rPr>
              <a:t>Smart</a:t>
            </a:r>
            <a:r>
              <a:rPr lang="en-US" spc="5" dirty="0">
                <a:effectLst/>
              </a:rPr>
              <a:t> </a:t>
            </a:r>
            <a:r>
              <a:rPr lang="en-US" dirty="0">
                <a:effectLst/>
              </a:rPr>
              <a:t>Electronics</a:t>
            </a:r>
            <a:r>
              <a:rPr lang="en-US" spc="5" dirty="0">
                <a:effectLst/>
              </a:rPr>
              <a:t> </a:t>
            </a:r>
            <a:r>
              <a:rPr lang="en-US" dirty="0">
                <a:effectLst/>
              </a:rPr>
              <a:t>and</a:t>
            </a:r>
            <a:r>
              <a:rPr lang="en-US" spc="5" dirty="0">
                <a:effectLst/>
              </a:rPr>
              <a:t> </a:t>
            </a:r>
            <a:r>
              <a:rPr lang="en-US" dirty="0">
                <a:effectLst/>
              </a:rPr>
              <a:t>Communication</a:t>
            </a:r>
            <a:r>
              <a:rPr lang="en-US" spc="5" dirty="0">
                <a:effectLst/>
              </a:rPr>
              <a:t> </a:t>
            </a:r>
            <a:r>
              <a:rPr lang="en-US" dirty="0">
                <a:effectLst/>
              </a:rPr>
              <a:t>(ICOSEC),</a:t>
            </a:r>
            <a:r>
              <a:rPr lang="en-US" spc="5" dirty="0">
                <a:effectLst/>
              </a:rPr>
              <a:t> </a:t>
            </a:r>
            <a:r>
              <a:rPr lang="en-US" dirty="0">
                <a:effectLst/>
              </a:rPr>
              <a:t>Trichy,</a:t>
            </a:r>
            <a:r>
              <a:rPr lang="en-US" spc="5" dirty="0">
                <a:effectLst/>
              </a:rPr>
              <a:t> </a:t>
            </a:r>
            <a:r>
              <a:rPr lang="en-US" dirty="0">
                <a:effectLst/>
              </a:rPr>
              <a:t>India,</a:t>
            </a:r>
            <a:r>
              <a:rPr lang="en-US" spc="5" dirty="0">
                <a:effectLst/>
              </a:rPr>
              <a:t> </a:t>
            </a:r>
            <a:r>
              <a:rPr lang="en-US" dirty="0">
                <a:effectLst/>
              </a:rPr>
              <a:t>2022,</a:t>
            </a:r>
            <a:r>
              <a:rPr lang="en-US" spc="5" dirty="0">
                <a:effectLst/>
              </a:rPr>
              <a:t> </a:t>
            </a:r>
            <a:r>
              <a:rPr lang="en-US" dirty="0">
                <a:effectLst/>
              </a:rPr>
              <a:t>pp.</a:t>
            </a:r>
            <a:r>
              <a:rPr lang="en-US" spc="5" dirty="0">
                <a:effectLst/>
              </a:rPr>
              <a:t> </a:t>
            </a:r>
            <a:r>
              <a:rPr lang="en-US" dirty="0">
                <a:effectLst/>
              </a:rPr>
              <a:t>722-726,</a:t>
            </a:r>
            <a:r>
              <a:rPr lang="en-US" spc="5" dirty="0">
                <a:effectLst/>
              </a:rPr>
              <a:t> </a:t>
            </a:r>
            <a:r>
              <a:rPr lang="en-US" dirty="0" err="1">
                <a:effectLst/>
              </a:rPr>
              <a:t>doi</a:t>
            </a:r>
            <a:r>
              <a:rPr lang="en-US" dirty="0">
                <a:effectLst/>
              </a:rPr>
              <a:t>:</a:t>
            </a:r>
            <a:r>
              <a:rPr lang="en-US" spc="5" dirty="0">
                <a:effectLst/>
              </a:rPr>
              <a:t> </a:t>
            </a:r>
            <a:r>
              <a:rPr lang="en-US" dirty="0">
                <a:effectLst/>
              </a:rPr>
              <a:t>10.1109/ICOSEC54921.2022.9952063.</a:t>
            </a:r>
          </a:p>
          <a:p>
            <a:pPr marR="0">
              <a:lnSpc>
                <a:spcPct val="90000"/>
              </a:lnSpc>
              <a:spcBef>
                <a:spcPts val="15"/>
              </a:spcBef>
              <a:spcAft>
                <a:spcPts val="0"/>
              </a:spcAft>
            </a:pPr>
            <a:r>
              <a:rPr lang="en-US" dirty="0">
                <a:effectLst/>
              </a:rPr>
              <a:t> </a:t>
            </a:r>
          </a:p>
          <a:p>
            <a:pPr marR="90805">
              <a:lnSpc>
                <a:spcPct val="90000"/>
              </a:lnSpc>
              <a:spcBef>
                <a:spcPts val="0"/>
              </a:spcBef>
              <a:spcAft>
                <a:spcPts val="0"/>
              </a:spcAft>
            </a:pPr>
            <a:r>
              <a:rPr lang="en-US" dirty="0">
                <a:effectLst/>
              </a:rPr>
              <a:t>[4]. A. </a:t>
            </a:r>
            <a:r>
              <a:rPr lang="en-US" dirty="0" err="1">
                <a:effectLst/>
              </a:rPr>
              <a:t>Shete</a:t>
            </a:r>
            <a:r>
              <a:rPr lang="en-US" dirty="0">
                <a:effectLst/>
              </a:rPr>
              <a:t>, H. Soni, Z. </a:t>
            </a:r>
            <a:r>
              <a:rPr lang="en-US" dirty="0" err="1">
                <a:effectLst/>
              </a:rPr>
              <a:t>Sajnani</a:t>
            </a:r>
            <a:r>
              <a:rPr lang="en-US" dirty="0">
                <a:effectLst/>
              </a:rPr>
              <a:t> and A. </a:t>
            </a:r>
            <a:r>
              <a:rPr lang="en-US" dirty="0" err="1">
                <a:effectLst/>
              </a:rPr>
              <a:t>Shete</a:t>
            </a:r>
            <a:r>
              <a:rPr lang="en-US" dirty="0">
                <a:effectLst/>
              </a:rPr>
              <a:t>, "Fake News Detection Using Natural Language</a:t>
            </a:r>
            <a:r>
              <a:rPr lang="en-US" spc="5" dirty="0">
                <a:effectLst/>
              </a:rPr>
              <a:t> </a:t>
            </a:r>
            <a:r>
              <a:rPr lang="en-US" dirty="0">
                <a:effectLst/>
              </a:rPr>
              <a:t>Processing</a:t>
            </a:r>
            <a:r>
              <a:rPr lang="en-US" spc="5" dirty="0">
                <a:effectLst/>
              </a:rPr>
              <a:t> </a:t>
            </a:r>
            <a:r>
              <a:rPr lang="en-US" dirty="0">
                <a:effectLst/>
              </a:rPr>
              <a:t>and</a:t>
            </a:r>
            <a:r>
              <a:rPr lang="en-US" spc="5" dirty="0">
                <a:effectLst/>
              </a:rPr>
              <a:t> </a:t>
            </a:r>
            <a:r>
              <a:rPr lang="en-US" dirty="0">
                <a:effectLst/>
              </a:rPr>
              <a:t>Logistic</a:t>
            </a:r>
            <a:r>
              <a:rPr lang="en-US" spc="5" dirty="0">
                <a:effectLst/>
              </a:rPr>
              <a:t> </a:t>
            </a:r>
            <a:r>
              <a:rPr lang="en-US" dirty="0">
                <a:effectLst/>
              </a:rPr>
              <a:t>Regression,"</a:t>
            </a:r>
            <a:r>
              <a:rPr lang="en-US" spc="5" dirty="0">
                <a:effectLst/>
              </a:rPr>
              <a:t> </a:t>
            </a:r>
            <a:r>
              <a:rPr lang="en-US" dirty="0">
                <a:effectLst/>
              </a:rPr>
              <a:t>2021</a:t>
            </a:r>
            <a:r>
              <a:rPr lang="en-US" spc="5" dirty="0">
                <a:effectLst/>
              </a:rPr>
              <a:t> </a:t>
            </a:r>
            <a:r>
              <a:rPr lang="en-US" dirty="0">
                <a:effectLst/>
              </a:rPr>
              <a:t>2nd</a:t>
            </a:r>
            <a:r>
              <a:rPr lang="en-US" spc="5" dirty="0">
                <a:effectLst/>
              </a:rPr>
              <a:t> </a:t>
            </a:r>
            <a:r>
              <a:rPr lang="en-US" dirty="0">
                <a:effectLst/>
              </a:rPr>
              <a:t>International</a:t>
            </a:r>
            <a:r>
              <a:rPr lang="en-US" spc="5" dirty="0">
                <a:effectLst/>
              </a:rPr>
              <a:t> </a:t>
            </a:r>
            <a:r>
              <a:rPr lang="en-US" dirty="0">
                <a:effectLst/>
              </a:rPr>
              <a:t>Conference on Advances in</a:t>
            </a:r>
            <a:r>
              <a:rPr lang="en-US" spc="5" dirty="0">
                <a:effectLst/>
              </a:rPr>
              <a:t> </a:t>
            </a:r>
            <a:r>
              <a:rPr lang="en-US" dirty="0">
                <a:effectLst/>
              </a:rPr>
              <a:t>Computing, Communication, Embedded and Secure Systems (ACCESS), Ernakulam, India,</a:t>
            </a:r>
            <a:r>
              <a:rPr lang="en-US" spc="5" dirty="0">
                <a:effectLst/>
              </a:rPr>
              <a:t> </a:t>
            </a:r>
            <a:r>
              <a:rPr lang="en-US" dirty="0">
                <a:effectLst/>
              </a:rPr>
              <a:t>2021,</a:t>
            </a:r>
            <a:r>
              <a:rPr lang="en-US" spc="-15" dirty="0">
                <a:effectLst/>
              </a:rPr>
              <a:t> </a:t>
            </a:r>
            <a:r>
              <a:rPr lang="en-US" dirty="0">
                <a:effectLst/>
              </a:rPr>
              <a:t>pp.</a:t>
            </a:r>
            <a:r>
              <a:rPr lang="en-US" spc="-10" dirty="0">
                <a:effectLst/>
              </a:rPr>
              <a:t> </a:t>
            </a:r>
            <a:r>
              <a:rPr lang="en-US" dirty="0">
                <a:effectLst/>
              </a:rPr>
              <a:t>136-140,</a:t>
            </a:r>
            <a:r>
              <a:rPr lang="en-US" spc="-10" dirty="0">
                <a:effectLst/>
              </a:rPr>
              <a:t> </a:t>
            </a:r>
            <a:r>
              <a:rPr lang="en-US" dirty="0" err="1">
                <a:effectLst/>
              </a:rPr>
              <a:t>doi</a:t>
            </a:r>
            <a:r>
              <a:rPr lang="en-US" dirty="0">
                <a:effectLst/>
              </a:rPr>
              <a:t>:</a:t>
            </a:r>
            <a:r>
              <a:rPr lang="en-US" spc="-10" dirty="0">
                <a:effectLst/>
              </a:rPr>
              <a:t> </a:t>
            </a:r>
            <a:r>
              <a:rPr lang="en-US" dirty="0">
                <a:effectLst/>
              </a:rPr>
              <a:t>10.1109/ACCESS51619.2021.9563292.</a:t>
            </a:r>
          </a:p>
          <a:p>
            <a:pPr indent="-228600">
              <a:lnSpc>
                <a:spcPct val="90000"/>
              </a:lnSpc>
              <a:buFont typeface="Arial" panose="020B0604020202020204" pitchFamily="34" charset="0"/>
              <a:buChar char="•"/>
            </a:pPr>
            <a:endParaRPr lang="en-US" sz="800" dirty="0"/>
          </a:p>
        </p:txBody>
      </p:sp>
      <p:pic>
        <p:nvPicPr>
          <p:cNvPr id="5" name="Picture 4" descr="A picture containing text, businesscard&#10;&#10;Description automatically generated">
            <a:extLst>
              <a:ext uri="{FF2B5EF4-FFF2-40B4-BE49-F238E27FC236}">
                <a16:creationId xmlns:a16="http://schemas.microsoft.com/office/drawing/2014/main" id="{EF819A9B-68AC-BAC4-6BB5-5845C05DAF21}"/>
              </a:ext>
            </a:extLst>
          </p:cNvPr>
          <p:cNvPicPr>
            <a:picLocks noChangeAspect="1"/>
          </p:cNvPicPr>
          <p:nvPr/>
        </p:nvPicPr>
        <p:blipFill rotWithShape="1">
          <a:blip r:embed="rId2">
            <a:extLst>
              <a:ext uri="{28A0092B-C50C-407E-A947-70E740481C1C}">
                <a14:useLocalDpi xmlns:a14="http://schemas.microsoft.com/office/drawing/2010/main" val="0"/>
              </a:ext>
            </a:extLst>
          </a:blip>
          <a:srcRect r="6588" b="-1"/>
          <a:stretch/>
        </p:blipFill>
        <p:spPr>
          <a:xfrm>
            <a:off x="6800986" y="1759619"/>
            <a:ext cx="4747547" cy="3367106"/>
          </a:xfrm>
          <a:prstGeom prst="rect">
            <a:avLst/>
          </a:prstGeom>
        </p:spPr>
      </p:pic>
    </p:spTree>
    <p:extLst>
      <p:ext uri="{BB962C8B-B14F-4D97-AF65-F5344CB8AC3E}">
        <p14:creationId xmlns:p14="http://schemas.microsoft.com/office/powerpoint/2010/main" val="141906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with low confidence">
            <a:extLst>
              <a:ext uri="{FF2B5EF4-FFF2-40B4-BE49-F238E27FC236}">
                <a16:creationId xmlns:a16="http://schemas.microsoft.com/office/drawing/2014/main" id="{001BF807-542E-E8C1-1EC0-934700F65A91}"/>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27BC720B-1DA1-EBBC-A066-7FC2EB8D2F9F}"/>
              </a:ext>
            </a:extLst>
          </p:cNvPr>
          <p:cNvSpPr txBox="1"/>
          <p:nvPr/>
        </p:nvSpPr>
        <p:spPr>
          <a:xfrm>
            <a:off x="838200" y="1825625"/>
            <a:ext cx="10515600" cy="4351338"/>
          </a:xfrm>
          <a:prstGeom prst="rect">
            <a:avLst/>
          </a:prstGeom>
        </p:spPr>
        <p:txBody>
          <a:bodyPr vert="horz" lIns="91440" tIns="45720" rIns="91440" bIns="45720" rtlCol="0">
            <a:normAutofit/>
          </a:bodyPr>
          <a:lstStyle/>
          <a:p>
            <a:pPr>
              <a:lnSpc>
                <a:spcPct val="90000"/>
              </a:lnSpc>
              <a:spcAft>
                <a:spcPts val="600"/>
              </a:spcAft>
            </a:pPr>
            <a:r>
              <a:rPr lang="en-US" sz="4000" dirty="0">
                <a:solidFill>
                  <a:srgbClr val="FFFFFF"/>
                </a:solidFill>
              </a:rPr>
              <a:t>Motivation:</a:t>
            </a:r>
          </a:p>
          <a:p>
            <a:pPr marL="285750" indent="-228600">
              <a:lnSpc>
                <a:spcPct val="90000"/>
              </a:lnSpc>
              <a:spcAft>
                <a:spcPts val="600"/>
              </a:spcAft>
              <a:buFont typeface="Arial" panose="020B0604020202020204" pitchFamily="34" charset="0"/>
              <a:buChar char="•"/>
            </a:pPr>
            <a:r>
              <a:rPr lang="en-US" sz="2400" dirty="0">
                <a:solidFill>
                  <a:srgbClr val="FFFFFF"/>
                </a:solidFill>
              </a:rPr>
              <a:t>Information is present everywhere.</a:t>
            </a:r>
          </a:p>
          <a:p>
            <a:pPr marL="285750" indent="-228600">
              <a:lnSpc>
                <a:spcPct val="90000"/>
              </a:lnSpc>
              <a:spcAft>
                <a:spcPts val="600"/>
              </a:spcAft>
              <a:buFont typeface="Arial" panose="020B0604020202020204" pitchFamily="34" charset="0"/>
              <a:buChar char="•"/>
            </a:pPr>
            <a:r>
              <a:rPr lang="en-US" sz="2400" dirty="0">
                <a:solidFill>
                  <a:srgbClr val="FFFFFF"/>
                </a:solidFill>
              </a:rPr>
              <a:t>However, the authenticity of the data is lacking.</a:t>
            </a:r>
          </a:p>
          <a:p>
            <a:pPr marL="285750" indent="-228600">
              <a:lnSpc>
                <a:spcPct val="90000"/>
              </a:lnSpc>
              <a:spcAft>
                <a:spcPts val="600"/>
              </a:spcAft>
              <a:buFont typeface="Arial" panose="020B0604020202020204" pitchFamily="34" charset="0"/>
              <a:buChar char="•"/>
            </a:pPr>
            <a:r>
              <a:rPr lang="en-US" sz="2400" dirty="0">
                <a:solidFill>
                  <a:srgbClr val="FFFFFF"/>
                </a:solidFill>
              </a:rPr>
              <a:t>In many cases, news content is produced intentionally.</a:t>
            </a:r>
          </a:p>
          <a:p>
            <a:pPr marL="285750" indent="-228600">
              <a:lnSpc>
                <a:spcPct val="90000"/>
              </a:lnSpc>
              <a:spcAft>
                <a:spcPts val="600"/>
              </a:spcAft>
              <a:buFont typeface="Arial" panose="020B0604020202020204" pitchFamily="34" charset="0"/>
              <a:buChar char="•"/>
            </a:pPr>
            <a:r>
              <a:rPr lang="en-US" sz="2400" dirty="0">
                <a:solidFill>
                  <a:srgbClr val="FFFFFF"/>
                </a:solidFill>
              </a:rPr>
              <a:t>Filtering such content is a challenging task.</a:t>
            </a:r>
          </a:p>
          <a:p>
            <a:pPr marL="285750" indent="-228600">
              <a:lnSpc>
                <a:spcPct val="90000"/>
              </a:lnSpc>
              <a:spcAft>
                <a:spcPts val="600"/>
              </a:spcAft>
              <a:buFont typeface="Arial" panose="020B0604020202020204" pitchFamily="34" charset="0"/>
              <a:buChar char="•"/>
            </a:pPr>
            <a:r>
              <a:rPr lang="en-US" sz="2400" dirty="0">
                <a:solidFill>
                  <a:srgbClr val="FFFFFF"/>
                </a:solidFill>
              </a:rPr>
              <a:t>Many approaches have evolved in aid of spotting Fake News. </a:t>
            </a:r>
          </a:p>
          <a:p>
            <a:pPr indent="-228600">
              <a:lnSpc>
                <a:spcPct val="90000"/>
              </a:lnSpc>
              <a:spcAft>
                <a:spcPts val="600"/>
              </a:spcAft>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253071661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D14E39C3-BFB1-84C4-954E-27417A4A3C8A}"/>
              </a:ext>
            </a:extLst>
          </p:cNvPr>
          <p:cNvPicPr>
            <a:picLocks noChangeAspect="1"/>
          </p:cNvPicPr>
          <p:nvPr/>
        </p:nvPicPr>
        <p:blipFill rotWithShape="1">
          <a:blip r:embed="rId2">
            <a:extLst>
              <a:ext uri="{28A0092B-C50C-407E-A947-70E740481C1C}">
                <a14:useLocalDpi xmlns:a14="http://schemas.microsoft.com/office/drawing/2010/main" val="0"/>
              </a:ext>
            </a:extLst>
          </a:blip>
          <a:srcRect l="276" r="15351"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174990D-9C93-838B-BEF8-05592E2147B6}"/>
              </a:ext>
            </a:extLst>
          </p:cNvPr>
          <p:cNvSpPr txBox="1"/>
          <p:nvPr/>
        </p:nvSpPr>
        <p:spPr>
          <a:xfrm>
            <a:off x="371093" y="2718054"/>
            <a:ext cx="4312873"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600" dirty="0"/>
              <a:t>Collection of news articles (dataset).</a:t>
            </a:r>
          </a:p>
          <a:p>
            <a:pPr marL="285750" indent="-228600">
              <a:lnSpc>
                <a:spcPct val="90000"/>
              </a:lnSpc>
              <a:spcAft>
                <a:spcPts val="600"/>
              </a:spcAft>
              <a:buFont typeface="Arial" panose="020B0604020202020204" pitchFamily="34" charset="0"/>
              <a:buChar char="•"/>
            </a:pPr>
            <a:r>
              <a:rPr lang="en-US" sz="1600" dirty="0"/>
              <a:t>Cleaning or preprocessing the dataset using Regular Expressions.</a:t>
            </a:r>
          </a:p>
          <a:p>
            <a:pPr marL="285750" indent="-228600">
              <a:lnSpc>
                <a:spcPct val="90000"/>
              </a:lnSpc>
              <a:spcAft>
                <a:spcPts val="600"/>
              </a:spcAft>
              <a:buFont typeface="Arial" panose="020B0604020202020204" pitchFamily="34" charset="0"/>
              <a:buChar char="•"/>
            </a:pPr>
            <a:r>
              <a:rPr lang="en-US" sz="1600" dirty="0"/>
              <a:t>Analyze both categories by extracting vocabularies.</a:t>
            </a:r>
          </a:p>
          <a:p>
            <a:pPr marL="285750" indent="-228600">
              <a:lnSpc>
                <a:spcPct val="90000"/>
              </a:lnSpc>
              <a:spcAft>
                <a:spcPts val="600"/>
              </a:spcAft>
              <a:buFont typeface="Arial" panose="020B0604020202020204" pitchFamily="34" charset="0"/>
              <a:buChar char="•"/>
            </a:pPr>
            <a:r>
              <a:rPr lang="en-US" sz="1600" dirty="0"/>
              <a:t>Create Vectorizer and pass a dictionary to the Class Model.</a:t>
            </a:r>
          </a:p>
          <a:p>
            <a:pPr marL="285750" indent="-228600">
              <a:lnSpc>
                <a:spcPct val="90000"/>
              </a:lnSpc>
              <a:spcAft>
                <a:spcPts val="600"/>
              </a:spcAft>
              <a:buFont typeface="Arial" panose="020B0604020202020204" pitchFamily="34" charset="0"/>
              <a:buChar char="•"/>
            </a:pPr>
            <a:r>
              <a:rPr lang="en-US" sz="1600" dirty="0"/>
              <a:t>And implement multiple machine learning algorithms to classify real and fake news.</a:t>
            </a:r>
          </a:p>
          <a:p>
            <a:pPr indent="-228600">
              <a:lnSpc>
                <a:spcPct val="90000"/>
              </a:lnSpc>
              <a:spcAft>
                <a:spcPts val="600"/>
              </a:spcAft>
              <a:buFont typeface="Arial" panose="020B0604020202020204" pitchFamily="34" charset="0"/>
              <a:buChar char="•"/>
            </a:pPr>
            <a:endParaRPr lang="en-US" sz="1600" dirty="0"/>
          </a:p>
        </p:txBody>
      </p:sp>
      <p:sp>
        <p:nvSpPr>
          <p:cNvPr id="7" name="TextBox 6">
            <a:extLst>
              <a:ext uri="{FF2B5EF4-FFF2-40B4-BE49-F238E27FC236}">
                <a16:creationId xmlns:a16="http://schemas.microsoft.com/office/drawing/2014/main" id="{8F42C5E4-817B-9AE4-F98A-3BC2A8C89276}"/>
              </a:ext>
            </a:extLst>
          </p:cNvPr>
          <p:cNvSpPr txBox="1"/>
          <p:nvPr/>
        </p:nvSpPr>
        <p:spPr>
          <a:xfrm flipH="1">
            <a:off x="699135" y="1643261"/>
            <a:ext cx="2607633" cy="861774"/>
          </a:xfrm>
          <a:prstGeom prst="rect">
            <a:avLst/>
          </a:prstGeom>
          <a:noFill/>
        </p:spPr>
        <p:txBody>
          <a:bodyPr wrap="square" rtlCol="0">
            <a:spAutoFit/>
          </a:bodyPr>
          <a:lstStyle/>
          <a:p>
            <a:r>
              <a:rPr lang="en-US" sz="3200" b="1" dirty="0"/>
              <a:t>Objective:</a:t>
            </a:r>
          </a:p>
          <a:p>
            <a:endParaRPr lang="en-US" dirty="0"/>
          </a:p>
        </p:txBody>
      </p:sp>
    </p:spTree>
    <p:extLst>
      <p:ext uri="{BB962C8B-B14F-4D97-AF65-F5344CB8AC3E}">
        <p14:creationId xmlns:p14="http://schemas.microsoft.com/office/powerpoint/2010/main" val="955657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eople looking at a paper&#10;&#10;Description automatically generated with low confidence">
            <a:extLst>
              <a:ext uri="{FF2B5EF4-FFF2-40B4-BE49-F238E27FC236}">
                <a16:creationId xmlns:a16="http://schemas.microsoft.com/office/drawing/2014/main" id="{9EFF78C9-CDFE-B8F8-98DC-BEEC7713AE25}"/>
              </a:ext>
            </a:extLst>
          </p:cNvPr>
          <p:cNvPicPr>
            <a:picLocks noChangeAspect="1"/>
          </p:cNvPicPr>
          <p:nvPr/>
        </p:nvPicPr>
        <p:blipFill rotWithShape="1">
          <a:blip r:embed="rId2">
            <a:extLst>
              <a:ext uri="{28A0092B-C50C-407E-A947-70E740481C1C}">
                <a14:useLocalDpi xmlns:a14="http://schemas.microsoft.com/office/drawing/2010/main" val="0"/>
              </a:ext>
            </a:extLst>
          </a:blip>
          <a:srcRect l="317" r="5566" b="-1"/>
          <a:stretch/>
        </p:blipFill>
        <p:spPr>
          <a:xfrm>
            <a:off x="2522356" y="10"/>
            <a:ext cx="9669642" cy="6857990"/>
          </a:xfrm>
          <a:prstGeom prst="rect">
            <a:avLst/>
          </a:prstGeom>
        </p:spPr>
      </p:pic>
      <p:sp>
        <p:nvSpPr>
          <p:cNvPr id="29" name="Rectangle 2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9BE9C5A-468E-5775-6D4B-99D02F4A81E6}"/>
              </a:ext>
            </a:extLst>
          </p:cNvPr>
          <p:cNvSpPr txBox="1"/>
          <p:nvPr/>
        </p:nvSpPr>
        <p:spPr>
          <a:xfrm>
            <a:off x="419100" y="723900"/>
            <a:ext cx="5876925" cy="5453063"/>
          </a:xfrm>
          <a:prstGeom prst="rect">
            <a:avLst/>
          </a:prstGeom>
        </p:spPr>
        <p:txBody>
          <a:bodyPr vert="horz" lIns="91440" tIns="45720" rIns="91440" bIns="45720" rtlCol="0">
            <a:normAutofit/>
          </a:bodyPr>
          <a:lstStyle/>
          <a:p>
            <a:pPr>
              <a:lnSpc>
                <a:spcPct val="90000"/>
              </a:lnSpc>
              <a:spcAft>
                <a:spcPts val="600"/>
              </a:spcAft>
            </a:pPr>
            <a:r>
              <a:rPr lang="en-US" sz="2800" b="1" dirty="0"/>
              <a:t>Related Work:</a:t>
            </a:r>
          </a:p>
          <a:p>
            <a:pPr>
              <a:lnSpc>
                <a:spcPct val="90000"/>
              </a:lnSpc>
              <a:spcAft>
                <a:spcPts val="600"/>
              </a:spcAft>
            </a:pPr>
            <a:endParaRPr lang="en-US" sz="2800" b="1" dirty="0"/>
          </a:p>
          <a:p>
            <a:pPr indent="-228600">
              <a:lnSpc>
                <a:spcPct val="90000"/>
              </a:lnSpc>
              <a:spcAft>
                <a:spcPts val="600"/>
              </a:spcAft>
              <a:buFont typeface="Arial" panose="020B0604020202020204" pitchFamily="34" charset="0"/>
              <a:buChar char="•"/>
            </a:pPr>
            <a:r>
              <a:rPr lang="en-US" dirty="0"/>
              <a:t>A comprehensive review of existing literature and research on the topic</a:t>
            </a:r>
          </a:p>
          <a:p>
            <a:pPr indent="-228600">
              <a:lnSpc>
                <a:spcPct val="90000"/>
              </a:lnSpc>
              <a:spcAft>
                <a:spcPts val="600"/>
              </a:spcAft>
              <a:buFont typeface="Arial" panose="020B0604020202020204" pitchFamily="34" charset="0"/>
              <a:buChar char="•"/>
            </a:pPr>
            <a:r>
              <a:rPr lang="en-US" dirty="0"/>
              <a:t>Analysis of relevant algorithms, models, and techniques used in previous studies</a:t>
            </a:r>
          </a:p>
          <a:p>
            <a:pPr indent="-228600">
              <a:lnSpc>
                <a:spcPct val="90000"/>
              </a:lnSpc>
              <a:spcAft>
                <a:spcPts val="600"/>
              </a:spcAft>
              <a:buFont typeface="Arial" panose="020B0604020202020204" pitchFamily="34" charset="0"/>
              <a:buChar char="•"/>
            </a:pPr>
            <a:r>
              <a:rPr lang="en-US" dirty="0"/>
              <a:t>Collection and analysis of relevant datasets to inform the current study</a:t>
            </a:r>
          </a:p>
          <a:p>
            <a:pPr indent="-228600">
              <a:lnSpc>
                <a:spcPct val="90000"/>
              </a:lnSpc>
              <a:spcAft>
                <a:spcPts val="600"/>
              </a:spcAft>
              <a:buFont typeface="Arial" panose="020B0604020202020204" pitchFamily="34" charset="0"/>
              <a:buChar char="•"/>
            </a:pPr>
            <a:r>
              <a:rPr lang="en-US" dirty="0"/>
              <a:t>Study and implementation of code or software used in previous studies to inform the current study</a:t>
            </a:r>
          </a:p>
          <a:p>
            <a:pPr indent="-228600">
              <a:lnSpc>
                <a:spcPct val="90000"/>
              </a:lnSpc>
              <a:spcAft>
                <a:spcPts val="600"/>
              </a:spcAft>
              <a:buFont typeface="Arial" panose="020B0604020202020204" pitchFamily="34" charset="0"/>
              <a:buChar char="•"/>
            </a:pPr>
            <a:r>
              <a:rPr lang="en-US" dirty="0"/>
              <a:t>Comparison and evaluation of previous studies' findings with the current study's results</a:t>
            </a:r>
          </a:p>
          <a:p>
            <a:pPr indent="-228600">
              <a:lnSpc>
                <a:spcPct val="90000"/>
              </a:lnSpc>
              <a:spcAft>
                <a:spcPts val="600"/>
              </a:spcAft>
              <a:buFont typeface="Arial" panose="020B0604020202020204" pitchFamily="34" charset="0"/>
              <a:buChar char="•"/>
            </a:pPr>
            <a:endParaRPr lang="en-US" sz="1600" b="1" dirty="0"/>
          </a:p>
        </p:txBody>
      </p:sp>
    </p:spTree>
    <p:extLst>
      <p:ext uri="{BB962C8B-B14F-4D97-AF65-F5344CB8AC3E}">
        <p14:creationId xmlns:p14="http://schemas.microsoft.com/office/powerpoint/2010/main" val="344861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8DD8FB4-5385-F253-4171-96D1BD03F046}"/>
              </a:ext>
            </a:extLst>
          </p:cNvPr>
          <p:cNvSpPr txBox="1"/>
          <p:nvPr/>
        </p:nvSpPr>
        <p:spPr>
          <a:xfrm>
            <a:off x="643468" y="643466"/>
            <a:ext cx="5962784" cy="4656322"/>
          </a:xfrm>
          <a:prstGeom prst="rect">
            <a:avLst/>
          </a:prstGeom>
        </p:spPr>
        <p:txBody>
          <a:bodyPr vert="horz" lIns="91440" tIns="45720" rIns="91440" bIns="45720" rtlCol="0" anchor="b">
            <a:normAutofit fontScale="55000" lnSpcReduction="20000"/>
          </a:bodyPr>
          <a:lstStyle/>
          <a:p>
            <a:pPr>
              <a:lnSpc>
                <a:spcPct val="90000"/>
              </a:lnSpc>
              <a:spcBef>
                <a:spcPct val="0"/>
              </a:spcBef>
              <a:spcAft>
                <a:spcPts val="600"/>
              </a:spcAft>
            </a:pPr>
            <a:endParaRPr lang="en-US" sz="7600" b="1" dirty="0">
              <a:ea typeface="+mj-ea"/>
              <a:cs typeface="+mj-cs"/>
            </a:endParaRPr>
          </a:p>
          <a:p>
            <a:pPr>
              <a:lnSpc>
                <a:spcPct val="90000"/>
              </a:lnSpc>
              <a:spcBef>
                <a:spcPct val="0"/>
              </a:spcBef>
              <a:spcAft>
                <a:spcPts val="600"/>
              </a:spcAft>
            </a:pPr>
            <a:r>
              <a:rPr lang="en-US" sz="7600" b="1" dirty="0">
                <a:ea typeface="+mj-ea"/>
                <a:cs typeface="+mj-cs"/>
              </a:rPr>
              <a:t>Problem Statement</a:t>
            </a:r>
            <a:endParaRPr lang="en-US" sz="6000" dirty="0">
              <a:cs typeface="Times New Roman" panose="02020603050405020304" pitchFamily="18" charset="0"/>
            </a:endParaRPr>
          </a:p>
          <a:p>
            <a:endParaRPr lang="en-US" sz="5100" dirty="0">
              <a:cs typeface="Times New Roman" panose="02020603050405020304" pitchFamily="18" charset="0"/>
            </a:endParaRPr>
          </a:p>
          <a:p>
            <a:pPr marL="685800" indent="-685800">
              <a:buFont typeface="Arial" panose="020B0604020202020204" pitchFamily="34" charset="0"/>
              <a:buChar char="•"/>
            </a:pPr>
            <a:r>
              <a:rPr lang="en-US" sz="5100" dirty="0">
                <a:cs typeface="Times New Roman" panose="02020603050405020304" pitchFamily="18" charset="0"/>
              </a:rPr>
              <a:t>Definition of Fake News: low-quality news with purposefully incorrect information.</a:t>
            </a:r>
          </a:p>
          <a:p>
            <a:pPr marL="685800" indent="-685800">
              <a:buFont typeface="Arial" panose="020B0604020202020204" pitchFamily="34" charset="0"/>
              <a:buChar char="•"/>
            </a:pPr>
            <a:r>
              <a:rPr lang="en-US" sz="5100" dirty="0">
                <a:cs typeface="Times New Roman" panose="02020603050405020304" pitchFamily="18" charset="0"/>
              </a:rPr>
              <a:t>Domains such as Machine Learning and NLP provide solutions to these problems.</a:t>
            </a:r>
          </a:p>
          <a:p>
            <a:pPr marL="685800" indent="-685800">
              <a:buFont typeface="Arial" panose="020B0604020202020204" pitchFamily="34" charset="0"/>
              <a:buChar char="•"/>
            </a:pPr>
            <a:r>
              <a:rPr lang="en-US" sz="5100" dirty="0">
                <a:cs typeface="Times New Roman" panose="02020603050405020304" pitchFamily="18" charset="0"/>
              </a:rPr>
              <a:t>Predicting Fake News as a Binary Classification type problem.</a:t>
            </a:r>
          </a:p>
          <a:p>
            <a:pPr>
              <a:lnSpc>
                <a:spcPct val="90000"/>
              </a:lnSpc>
              <a:spcBef>
                <a:spcPct val="0"/>
              </a:spcBef>
              <a:spcAft>
                <a:spcPts val="600"/>
              </a:spcAft>
            </a:pPr>
            <a:endParaRPr lang="en-US" sz="4400" dirty="0">
              <a:latin typeface="+mj-lt"/>
              <a:ea typeface="+mj-ea"/>
              <a:cs typeface="+mj-cs"/>
            </a:endParaRPr>
          </a:p>
        </p:txBody>
      </p:sp>
      <p:pic>
        <p:nvPicPr>
          <p:cNvPr id="5" name="Picture 4" descr="Icon&#10;&#10;Description automatically generated with medium confidence">
            <a:extLst>
              <a:ext uri="{FF2B5EF4-FFF2-40B4-BE49-F238E27FC236}">
                <a16:creationId xmlns:a16="http://schemas.microsoft.com/office/drawing/2014/main" id="{87552845-A6D8-4742-982B-7DC73467D01B}"/>
              </a:ext>
            </a:extLst>
          </p:cNvPr>
          <p:cNvPicPr>
            <a:picLocks noChangeAspect="1"/>
          </p:cNvPicPr>
          <p:nvPr/>
        </p:nvPicPr>
        <p:blipFill rotWithShape="1">
          <a:blip r:embed="rId2">
            <a:extLst>
              <a:ext uri="{28A0092B-C50C-407E-A947-70E740481C1C}">
                <a14:useLocalDpi xmlns:a14="http://schemas.microsoft.com/office/drawing/2010/main" val="0"/>
              </a:ext>
            </a:extLst>
          </a:blip>
          <a:srcRect l="6325" r="672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1029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C178783F-4984-76A4-95F6-F21590C9CC91}"/>
              </a:ext>
            </a:extLst>
          </p:cNvPr>
          <p:cNvSpPr txBox="1"/>
          <p:nvPr/>
        </p:nvSpPr>
        <p:spPr>
          <a:xfrm>
            <a:off x="371093" y="2718054"/>
            <a:ext cx="10208675" cy="3207258"/>
          </a:xfrm>
          <a:prstGeom prst="rect">
            <a:avLst/>
          </a:prstGeom>
        </p:spPr>
        <p:txBody>
          <a:bodyPr vert="horz" lIns="91440" tIns="45720" rIns="91440" bIns="45720" rtlCol="0" anchor="t">
            <a:noAutofit/>
          </a:bodyPr>
          <a:lstStyle/>
          <a:p>
            <a:pPr marL="285750" indent="-285750">
              <a:lnSpc>
                <a:spcPct val="90000"/>
              </a:lnSpc>
              <a:spcAft>
                <a:spcPts val="600"/>
              </a:spcAft>
              <a:buFont typeface="Arial" panose="020B0604020202020204" pitchFamily="34" charset="0"/>
              <a:buChar char="•"/>
            </a:pPr>
            <a:r>
              <a:rPr lang="en-US" dirty="0"/>
              <a:t>The dataset contains true and fake news files separately.</a:t>
            </a:r>
          </a:p>
          <a:p>
            <a:pPr marL="285750" indent="-285750">
              <a:lnSpc>
                <a:spcPct val="90000"/>
              </a:lnSpc>
              <a:spcAft>
                <a:spcPts val="600"/>
              </a:spcAft>
              <a:buFont typeface="Arial" panose="020B0604020202020204" pitchFamily="34" charset="0"/>
              <a:buChar char="•"/>
            </a:pPr>
            <a:r>
              <a:rPr lang="en-US" dirty="0"/>
              <a:t>Using Panda’s library, we will create a master dataset by labelling true news as 1 and fake news as 0. </a:t>
            </a:r>
          </a:p>
          <a:p>
            <a:pPr marL="285750" indent="-285750">
              <a:lnSpc>
                <a:spcPct val="90000"/>
              </a:lnSpc>
              <a:spcAft>
                <a:spcPts val="600"/>
              </a:spcAft>
              <a:buFont typeface="Arial" panose="020B0604020202020204" pitchFamily="34" charset="0"/>
              <a:buChar char="•"/>
            </a:pPr>
            <a:r>
              <a:rPr lang="en-US" dirty="0"/>
              <a:t>In the data preprocessing step, stop words are removed, and special characters and URL tags are also removed from the data with the help of regular expression Python library. </a:t>
            </a:r>
          </a:p>
          <a:p>
            <a:pPr marL="285750" indent="-285750">
              <a:lnSpc>
                <a:spcPct val="90000"/>
              </a:lnSpc>
              <a:spcAft>
                <a:spcPts val="600"/>
              </a:spcAft>
              <a:buFont typeface="Arial" panose="020B0604020202020204" pitchFamily="34" charset="0"/>
              <a:buChar char="•"/>
            </a:pPr>
            <a:r>
              <a:rPr lang="en-US" dirty="0"/>
              <a:t>A TF-IDF vectorizer is applied to convert the text into vectors in the data preparation step. </a:t>
            </a:r>
          </a:p>
          <a:p>
            <a:pPr marL="285750" indent="-285750">
              <a:lnSpc>
                <a:spcPct val="90000"/>
              </a:lnSpc>
              <a:spcAft>
                <a:spcPts val="600"/>
              </a:spcAft>
              <a:buFont typeface="Arial" panose="020B0604020202020204" pitchFamily="34" charset="0"/>
              <a:buChar char="•"/>
            </a:pPr>
            <a:r>
              <a:rPr lang="en-US" dirty="0"/>
              <a:t>TF-IDF vectorizer is implemented using the sci-kit-learn library. Data exploration is conducted to perform the text analysis. </a:t>
            </a:r>
          </a:p>
        </p:txBody>
      </p:sp>
      <p:sp>
        <p:nvSpPr>
          <p:cNvPr id="6" name="TextBox 5">
            <a:extLst>
              <a:ext uri="{FF2B5EF4-FFF2-40B4-BE49-F238E27FC236}">
                <a16:creationId xmlns:a16="http://schemas.microsoft.com/office/drawing/2014/main" id="{7D656EA6-5878-8435-7F39-D1661804DC75}"/>
              </a:ext>
            </a:extLst>
          </p:cNvPr>
          <p:cNvSpPr txBox="1"/>
          <p:nvPr/>
        </p:nvSpPr>
        <p:spPr>
          <a:xfrm flipH="1">
            <a:off x="799871" y="1760221"/>
            <a:ext cx="2557729" cy="677108"/>
          </a:xfrm>
          <a:prstGeom prst="rect">
            <a:avLst/>
          </a:prstGeom>
          <a:noFill/>
        </p:spPr>
        <p:txBody>
          <a:bodyPr wrap="square" rtlCol="0">
            <a:spAutoFit/>
          </a:bodyPr>
          <a:lstStyle/>
          <a:p>
            <a:r>
              <a:rPr lang="en-US" sz="2000" b="1" dirty="0"/>
              <a:t>Proposed Solution :</a:t>
            </a:r>
          </a:p>
          <a:p>
            <a:endParaRPr lang="en-US" dirty="0"/>
          </a:p>
        </p:txBody>
      </p:sp>
    </p:spTree>
    <p:extLst>
      <p:ext uri="{BB962C8B-B14F-4D97-AF65-F5344CB8AC3E}">
        <p14:creationId xmlns:p14="http://schemas.microsoft.com/office/powerpoint/2010/main" val="3787455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167B32-981F-2FA1-AEB9-CB176398468A}"/>
              </a:ext>
            </a:extLst>
          </p:cNvPr>
          <p:cNvSpPr txBox="1"/>
          <p:nvPr/>
        </p:nvSpPr>
        <p:spPr>
          <a:xfrm flipH="1">
            <a:off x="741044" y="504825"/>
            <a:ext cx="2687956" cy="461665"/>
          </a:xfrm>
          <a:prstGeom prst="rect">
            <a:avLst/>
          </a:prstGeom>
          <a:noFill/>
        </p:spPr>
        <p:txBody>
          <a:bodyPr wrap="square" rtlCol="0">
            <a:spAutoFit/>
          </a:bodyPr>
          <a:lstStyle/>
          <a:p>
            <a:r>
              <a:rPr lang="en-US" sz="2400" b="1" u="sng" dirty="0"/>
              <a:t>Workflow :</a:t>
            </a:r>
          </a:p>
        </p:txBody>
      </p:sp>
      <p:pic>
        <p:nvPicPr>
          <p:cNvPr id="4" name="Picture 3">
            <a:extLst>
              <a:ext uri="{FF2B5EF4-FFF2-40B4-BE49-F238E27FC236}">
                <a16:creationId xmlns:a16="http://schemas.microsoft.com/office/drawing/2014/main" id="{0EF87F87-BDE6-8CE4-687B-A7687F40D0F1}"/>
              </a:ext>
            </a:extLst>
          </p:cNvPr>
          <p:cNvPicPr>
            <a:picLocks noChangeAspect="1"/>
          </p:cNvPicPr>
          <p:nvPr/>
        </p:nvPicPr>
        <p:blipFill>
          <a:blip r:embed="rId2"/>
          <a:stretch>
            <a:fillRect/>
          </a:stretch>
        </p:blipFill>
        <p:spPr>
          <a:xfrm>
            <a:off x="2400300" y="619125"/>
            <a:ext cx="6667499" cy="5610225"/>
          </a:xfrm>
          <a:prstGeom prst="rect">
            <a:avLst/>
          </a:prstGeom>
        </p:spPr>
      </p:pic>
    </p:spTree>
    <p:extLst>
      <p:ext uri="{BB962C8B-B14F-4D97-AF65-F5344CB8AC3E}">
        <p14:creationId xmlns:p14="http://schemas.microsoft.com/office/powerpoint/2010/main" val="80102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BD4843-EA56-9A02-5C60-512EB549EFA1}"/>
              </a:ext>
            </a:extLst>
          </p:cNvPr>
          <p:cNvSpPr txBox="1"/>
          <p:nvPr/>
        </p:nvSpPr>
        <p:spPr>
          <a:xfrm>
            <a:off x="1008184" y="801108"/>
            <a:ext cx="10175630" cy="2380242"/>
          </a:xfrm>
          <a:prstGeom prst="rect">
            <a:avLst/>
          </a:prstGeom>
        </p:spPr>
        <p:txBody>
          <a:bodyPr vert="horz" lIns="91440" tIns="45720" rIns="91440" bIns="45720" rtlCol="0" anchor="ctr">
            <a:normAutofit/>
          </a:bodyPr>
          <a:lstStyle/>
          <a:p>
            <a:pPr algn="just">
              <a:lnSpc>
                <a:spcPct val="90000"/>
              </a:lnSpc>
              <a:spcAft>
                <a:spcPts val="600"/>
              </a:spcAft>
            </a:pPr>
            <a:r>
              <a:rPr lang="en-US" b="1" u="sng" dirty="0"/>
              <a:t>Multinomial Naive Bayes Classifier:</a:t>
            </a:r>
          </a:p>
          <a:p>
            <a:pPr algn="just">
              <a:lnSpc>
                <a:spcPct val="90000"/>
              </a:lnSpc>
              <a:spcAft>
                <a:spcPts val="600"/>
              </a:spcAft>
            </a:pPr>
            <a:r>
              <a:rPr lang="en-US" dirty="0"/>
              <a:t>The multinomial Naive Bayes classifier is a variant of Naive Bayes classifier. All the variants of the Naive Bayes classifiers work based on the Bayes principle. This algorithm is vividly used in the NLP tasks like filtering spam or ham emails and predicting fake or real news. It calculates each tag’s likelihood for a given sample and outputs the tag with the greatest chance.</a:t>
            </a:r>
          </a:p>
          <a:p>
            <a:pPr indent="-228600" algn="ctr">
              <a:lnSpc>
                <a:spcPct val="90000"/>
              </a:lnSpc>
              <a:spcAft>
                <a:spcPts val="600"/>
              </a:spcAft>
              <a:buFont typeface="Arial" panose="020B0604020202020204" pitchFamily="34" charset="0"/>
              <a:buChar char="•"/>
            </a:pPr>
            <a:endParaRPr lang="en-US" sz="1000" b="1" dirty="0"/>
          </a:p>
        </p:txBody>
      </p:sp>
      <p:pic>
        <p:nvPicPr>
          <p:cNvPr id="4" name="Picture 3" descr="Diagram&#10;&#10;Description automatically generated">
            <a:extLst>
              <a:ext uri="{FF2B5EF4-FFF2-40B4-BE49-F238E27FC236}">
                <a16:creationId xmlns:a16="http://schemas.microsoft.com/office/drawing/2014/main" id="{49243230-F3A3-2072-84EF-1B4CDA2AF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706" y="3181350"/>
            <a:ext cx="10194491" cy="3123192"/>
          </a:xfrm>
          <a:prstGeom prst="rect">
            <a:avLst/>
          </a:prstGeom>
        </p:spPr>
      </p:pic>
    </p:spTree>
    <p:extLst>
      <p:ext uri="{BB962C8B-B14F-4D97-AF65-F5344CB8AC3E}">
        <p14:creationId xmlns:p14="http://schemas.microsoft.com/office/powerpoint/2010/main" val="1611180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3A96A5-74AD-E3D0-F2AA-3434A393E932}"/>
              </a:ext>
            </a:extLst>
          </p:cNvPr>
          <p:cNvSpPr txBox="1"/>
          <p:nvPr/>
        </p:nvSpPr>
        <p:spPr>
          <a:xfrm>
            <a:off x="485191" y="94530"/>
            <a:ext cx="10515600" cy="6222216"/>
          </a:xfrm>
          <a:prstGeom prst="rect">
            <a:avLst/>
          </a:prstGeom>
          <a:noFill/>
        </p:spPr>
        <p:txBody>
          <a:bodyPr wrap="square">
            <a:spAutoFit/>
          </a:bodyPr>
          <a:lstStyle/>
          <a:p>
            <a:pPr>
              <a:lnSpc>
                <a:spcPct val="90000"/>
              </a:lnSpc>
              <a:spcBef>
                <a:spcPts val="1000"/>
              </a:spcBef>
              <a:buClr>
                <a:schemeClr val="accent1"/>
              </a:buClr>
              <a:buSzPct val="80000"/>
            </a:pPr>
            <a:endParaRPr lang="en-US" sz="1800" b="1" dirty="0"/>
          </a:p>
          <a:p>
            <a:pPr>
              <a:lnSpc>
                <a:spcPct val="90000"/>
              </a:lnSpc>
              <a:spcBef>
                <a:spcPts val="1000"/>
              </a:spcBef>
              <a:buClr>
                <a:schemeClr val="accent1"/>
              </a:buClr>
              <a:buSzPct val="80000"/>
            </a:pPr>
            <a:r>
              <a:rPr lang="en-US" sz="2000" b="1" u="sng" dirty="0"/>
              <a:t>Libraries used in the application:</a:t>
            </a:r>
          </a:p>
          <a:p>
            <a:pPr>
              <a:lnSpc>
                <a:spcPct val="90000"/>
              </a:lnSpc>
              <a:spcBef>
                <a:spcPts val="1000"/>
              </a:spcBef>
              <a:buClr>
                <a:schemeClr val="accent1"/>
              </a:buClr>
              <a:buSzPct val="80000"/>
            </a:pPr>
            <a:endParaRPr lang="en-US" sz="2000" b="1" dirty="0"/>
          </a:p>
          <a:p>
            <a:pPr>
              <a:lnSpc>
                <a:spcPct val="90000"/>
              </a:lnSpc>
              <a:spcBef>
                <a:spcPts val="1000"/>
              </a:spcBef>
              <a:buClr>
                <a:schemeClr val="accent1"/>
              </a:buClr>
              <a:buSzPct val="80000"/>
            </a:pPr>
            <a:r>
              <a:rPr lang="en-US" sz="2000" b="1" i="0" u="sng" dirty="0">
                <a:effectLst/>
                <a:latin typeface="Söhne"/>
              </a:rPr>
              <a:t>NLTK: </a:t>
            </a:r>
            <a:r>
              <a:rPr lang="en-US" sz="2000" b="0" i="0" dirty="0">
                <a:effectLst/>
                <a:latin typeface="Söhne"/>
              </a:rPr>
              <a:t>NLTK is a Python library for working with human language data, providing various interfaces for natural language processing tasks</a:t>
            </a:r>
            <a:r>
              <a:rPr lang="en-US" sz="2000" b="0" i="0" dirty="0">
                <a:solidFill>
                  <a:srgbClr val="374151"/>
                </a:solidFill>
                <a:effectLst/>
                <a:latin typeface="Söhne"/>
              </a:rPr>
              <a:t>.</a:t>
            </a:r>
            <a:endParaRPr lang="en-US" sz="2000" b="1" dirty="0"/>
          </a:p>
          <a:p>
            <a:pPr>
              <a:lnSpc>
                <a:spcPct val="90000"/>
              </a:lnSpc>
              <a:spcBef>
                <a:spcPts val="1000"/>
              </a:spcBef>
              <a:buClr>
                <a:schemeClr val="accent1"/>
              </a:buClr>
              <a:buSzPct val="80000"/>
            </a:pPr>
            <a:r>
              <a:rPr lang="en-US" sz="1800" b="1" u="sng" dirty="0" err="1"/>
              <a:t>Numpy</a:t>
            </a:r>
            <a:r>
              <a:rPr lang="en-US" sz="1800" dirty="0"/>
              <a:t>: NumPy is a Python library for numerical computation that provides powerful data structures for working with multi-dimensional arrays and matrices.</a:t>
            </a:r>
          </a:p>
          <a:p>
            <a:pPr>
              <a:lnSpc>
                <a:spcPct val="90000"/>
              </a:lnSpc>
              <a:spcBef>
                <a:spcPts val="1000"/>
              </a:spcBef>
              <a:buClr>
                <a:schemeClr val="accent1"/>
              </a:buClr>
              <a:buSzPct val="80000"/>
            </a:pPr>
            <a:r>
              <a:rPr lang="en-US" sz="1800" b="1" u="sng" dirty="0"/>
              <a:t>pandas</a:t>
            </a:r>
            <a:r>
              <a:rPr lang="en-US" sz="1800" dirty="0"/>
              <a:t>: Pandas is a Python library for data manipulation and analysis. It provides data structures and functions for working with tabular data, including data import/export, data cleaning, merging, reshaping, and aggregation</a:t>
            </a:r>
          </a:p>
          <a:p>
            <a:pPr>
              <a:lnSpc>
                <a:spcPct val="90000"/>
              </a:lnSpc>
              <a:spcBef>
                <a:spcPts val="1000"/>
              </a:spcBef>
              <a:buClr>
                <a:schemeClr val="accent1"/>
              </a:buClr>
              <a:buSzPct val="80000"/>
            </a:pPr>
            <a:r>
              <a:rPr lang="en-US" sz="1800" b="1" u="sng" dirty="0"/>
              <a:t>matplotlib</a:t>
            </a:r>
            <a:r>
              <a:rPr lang="en-US" sz="1800" b="1" dirty="0"/>
              <a:t>: </a:t>
            </a:r>
            <a:r>
              <a:rPr lang="en-US" sz="1800" dirty="0"/>
              <a:t>Matplotlib is a Python library for creating static, animated, and interactive visualizations in Python. It provides a wide range of tools for creating charts, plots, histograms, and other types of visualizations.</a:t>
            </a:r>
          </a:p>
          <a:p>
            <a:pPr>
              <a:lnSpc>
                <a:spcPct val="90000"/>
              </a:lnSpc>
              <a:spcBef>
                <a:spcPts val="1000"/>
              </a:spcBef>
              <a:buClr>
                <a:schemeClr val="accent1"/>
              </a:buClr>
              <a:buSzPct val="80000"/>
            </a:pPr>
            <a:r>
              <a:rPr lang="en-US" sz="1800" b="1" u="sng" dirty="0"/>
              <a:t>seaborn</a:t>
            </a:r>
            <a:r>
              <a:rPr lang="en-US" sz="1800" u="sng" dirty="0"/>
              <a:t>: </a:t>
            </a:r>
            <a:r>
              <a:rPr lang="en-US" sz="1800" dirty="0"/>
              <a:t>Seaborn is a Python data visualization library built on top of matplotlib. It provides a high-level interface for creating informative and attractive statistical graphics</a:t>
            </a:r>
          </a:p>
          <a:p>
            <a:pPr>
              <a:lnSpc>
                <a:spcPct val="90000"/>
              </a:lnSpc>
              <a:spcBef>
                <a:spcPts val="1000"/>
              </a:spcBef>
              <a:buClr>
                <a:schemeClr val="accent1"/>
              </a:buClr>
              <a:buSzPct val="80000"/>
            </a:pPr>
            <a:r>
              <a:rPr lang="en-US" u="sng" dirty="0">
                <a:latin typeface="Söhne"/>
              </a:rPr>
              <a:t>re</a:t>
            </a:r>
            <a:r>
              <a:rPr lang="en-US" dirty="0">
                <a:latin typeface="Söhne"/>
              </a:rPr>
              <a:t>: </a:t>
            </a:r>
            <a:r>
              <a:rPr lang="en-US" i="0" dirty="0">
                <a:effectLst/>
                <a:latin typeface="Söhne"/>
              </a:rPr>
              <a:t>"re" is a built-in Python module for pattern matching and text manipulation using regular expressions.</a:t>
            </a:r>
          </a:p>
          <a:p>
            <a:pPr>
              <a:lnSpc>
                <a:spcPct val="90000"/>
              </a:lnSpc>
              <a:spcBef>
                <a:spcPts val="1000"/>
              </a:spcBef>
              <a:buClr>
                <a:schemeClr val="accent1"/>
              </a:buClr>
              <a:buSzPct val="80000"/>
            </a:pPr>
            <a:r>
              <a:rPr lang="en-US" sz="1800" b="1" u="sng" dirty="0" err="1"/>
              <a:t>Sklearn</a:t>
            </a:r>
            <a:r>
              <a:rPr lang="en-US" sz="1800" dirty="0"/>
              <a:t>: Scikit-learn, also known as </a:t>
            </a:r>
            <a:r>
              <a:rPr lang="en-US" sz="1800" dirty="0" err="1"/>
              <a:t>sklearn</a:t>
            </a:r>
            <a:r>
              <a:rPr lang="en-US" sz="1800" dirty="0"/>
              <a:t>, is a popular Python library for machine learning. It provides a wide range of tools for data preprocessing, feature engineering, model selection, and model evaluation.</a:t>
            </a:r>
          </a:p>
          <a:p>
            <a:pPr>
              <a:lnSpc>
                <a:spcPct val="90000"/>
              </a:lnSpc>
              <a:spcBef>
                <a:spcPts val="1000"/>
              </a:spcBef>
              <a:buClr>
                <a:schemeClr val="accent1"/>
              </a:buClr>
              <a:buSzPct val="80000"/>
            </a:pPr>
            <a:r>
              <a:rPr lang="en-US" b="1" i="0" u="sng" dirty="0" err="1">
                <a:effectLst/>
                <a:latin typeface="Söhne"/>
              </a:rPr>
              <a:t>Pickle</a:t>
            </a:r>
            <a:r>
              <a:rPr lang="en-US" b="0" i="0" dirty="0" err="1">
                <a:effectLst/>
                <a:latin typeface="Söhne"/>
              </a:rPr>
              <a:t>:"Pickle</a:t>
            </a:r>
            <a:r>
              <a:rPr lang="en-US" b="0" i="0" dirty="0">
                <a:effectLst/>
                <a:latin typeface="Söhne"/>
              </a:rPr>
              <a:t>" is a Python module for converting Python objects into a byte stream for serialization and de-serialization.</a:t>
            </a:r>
            <a:endParaRPr lang="en-US" sz="1800" dirty="0"/>
          </a:p>
        </p:txBody>
      </p:sp>
    </p:spTree>
    <p:extLst>
      <p:ext uri="{BB962C8B-B14F-4D97-AF65-F5344CB8AC3E}">
        <p14:creationId xmlns:p14="http://schemas.microsoft.com/office/powerpoint/2010/main" val="1200663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1385</TotalTime>
  <Words>1031</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Prediction</dc:title>
  <dc:creator>Sushmitha Virri</dc:creator>
  <cp:lastModifiedBy>Sushmitha Virri</cp:lastModifiedBy>
  <cp:revision>116</cp:revision>
  <dcterms:created xsi:type="dcterms:W3CDTF">2023-02-21T13:27:37Z</dcterms:created>
  <dcterms:modified xsi:type="dcterms:W3CDTF">2023-04-26T03:31:39Z</dcterms:modified>
</cp:coreProperties>
</file>