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70" r:id="rId15"/>
    <p:sldId id="267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74618-A4D2-4CFF-AB43-0BE30CA3D9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E7CE6F-9CD4-4EE3-BD48-23C708C5833D}">
      <dgm:prSet phldrT="[Text]"/>
      <dgm:spPr/>
      <dgm:t>
        <a:bodyPr/>
        <a:lstStyle/>
        <a:p>
          <a:r>
            <a:rPr lang="en-US" dirty="0"/>
            <a:t>Data Extraction</a:t>
          </a:r>
        </a:p>
      </dgm:t>
    </dgm:pt>
    <dgm:pt modelId="{A5D84998-1B63-43A1-B583-2962382FFE36}" type="parTrans" cxnId="{C49A3615-B262-4EEF-AC0C-7AADDCB5F83A}">
      <dgm:prSet/>
      <dgm:spPr/>
      <dgm:t>
        <a:bodyPr/>
        <a:lstStyle/>
        <a:p>
          <a:endParaRPr lang="en-US"/>
        </a:p>
      </dgm:t>
    </dgm:pt>
    <dgm:pt modelId="{E2958D88-72DA-4A31-A1EA-88BA5752941F}" type="sibTrans" cxnId="{C49A3615-B262-4EEF-AC0C-7AADDCB5F83A}">
      <dgm:prSet/>
      <dgm:spPr/>
      <dgm:t>
        <a:bodyPr/>
        <a:lstStyle/>
        <a:p>
          <a:endParaRPr lang="en-US"/>
        </a:p>
      </dgm:t>
    </dgm:pt>
    <dgm:pt modelId="{E8FE6131-3A2A-4D2A-BDE1-4E0472A9FBBF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80E4D6E3-F610-4588-B7A2-43BFFF75797E}" type="parTrans" cxnId="{A18B057E-E63B-4F72-A683-A3F6779B7DD5}">
      <dgm:prSet/>
      <dgm:spPr/>
      <dgm:t>
        <a:bodyPr/>
        <a:lstStyle/>
        <a:p>
          <a:endParaRPr lang="en-US"/>
        </a:p>
      </dgm:t>
    </dgm:pt>
    <dgm:pt modelId="{A7C16C6E-6CFF-462E-ABA6-6A724B5DB8DB}" type="sibTrans" cxnId="{A18B057E-E63B-4F72-A683-A3F6779B7DD5}">
      <dgm:prSet/>
      <dgm:spPr/>
      <dgm:t>
        <a:bodyPr/>
        <a:lstStyle/>
        <a:p>
          <a:endParaRPr lang="en-US"/>
        </a:p>
      </dgm:t>
    </dgm:pt>
    <dgm:pt modelId="{32CC31E0-AA1B-4456-B2C5-3C7834CA120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B9D5EFA8-DCFE-4802-A8B7-48A978BBDEDC}" type="parTrans" cxnId="{819977CC-9C9C-47E0-8808-8EB14034F20A}">
      <dgm:prSet/>
      <dgm:spPr/>
      <dgm:t>
        <a:bodyPr/>
        <a:lstStyle/>
        <a:p>
          <a:endParaRPr lang="en-US"/>
        </a:p>
      </dgm:t>
    </dgm:pt>
    <dgm:pt modelId="{90873B8E-4702-4423-AD8F-1E4BB1071421}" type="sibTrans" cxnId="{819977CC-9C9C-47E0-8808-8EB14034F20A}">
      <dgm:prSet/>
      <dgm:spPr/>
      <dgm:t>
        <a:bodyPr/>
        <a:lstStyle/>
        <a:p>
          <a:endParaRPr lang="en-US"/>
        </a:p>
      </dgm:t>
    </dgm:pt>
    <dgm:pt modelId="{D09CAF35-9921-4D68-A4D3-70F2F5A7F91A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44005397-407F-4FD9-8CB8-6A5654BEB7DA}" type="parTrans" cxnId="{C59914F6-943B-4628-A282-44A9FC6DC564}">
      <dgm:prSet/>
      <dgm:spPr/>
      <dgm:t>
        <a:bodyPr/>
        <a:lstStyle/>
        <a:p>
          <a:endParaRPr lang="en-US"/>
        </a:p>
      </dgm:t>
    </dgm:pt>
    <dgm:pt modelId="{89D93A4D-57BF-4F74-9D0E-C1FF9B7F1A9D}" type="sibTrans" cxnId="{C59914F6-943B-4628-A282-44A9FC6DC564}">
      <dgm:prSet/>
      <dgm:spPr/>
      <dgm:t>
        <a:bodyPr/>
        <a:lstStyle/>
        <a:p>
          <a:endParaRPr lang="en-US"/>
        </a:p>
      </dgm:t>
    </dgm:pt>
    <dgm:pt modelId="{9BBD7CB9-6CE4-4D45-BEAD-0B70E7741E40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DF293C6-07BE-4715-BBE6-25B38F607457}" type="parTrans" cxnId="{4A187B68-3E66-4654-88C1-58EFB9A7FF01}">
      <dgm:prSet/>
      <dgm:spPr/>
      <dgm:t>
        <a:bodyPr/>
        <a:lstStyle/>
        <a:p>
          <a:endParaRPr lang="en-US"/>
        </a:p>
      </dgm:t>
    </dgm:pt>
    <dgm:pt modelId="{BAE5B07A-AEAB-402B-B74C-190BB23F3D75}" type="sibTrans" cxnId="{4A187B68-3E66-4654-88C1-58EFB9A7FF01}">
      <dgm:prSet/>
      <dgm:spPr/>
      <dgm:t>
        <a:bodyPr/>
        <a:lstStyle/>
        <a:p>
          <a:endParaRPr lang="en-US"/>
        </a:p>
      </dgm:t>
    </dgm:pt>
    <dgm:pt modelId="{60BF502B-D72D-41A9-B223-597FA44EF4C8}" type="pres">
      <dgm:prSet presAssocID="{90D74618-A4D2-4CFF-AB43-0BE30CA3D99E}" presName="Name0" presStyleCnt="0">
        <dgm:presLayoutVars>
          <dgm:dir/>
          <dgm:animLvl val="lvl"/>
          <dgm:resizeHandles val="exact"/>
        </dgm:presLayoutVars>
      </dgm:prSet>
      <dgm:spPr/>
    </dgm:pt>
    <dgm:pt modelId="{BFED1354-D073-44B6-9241-8EBE5B93148C}" type="pres">
      <dgm:prSet presAssocID="{41E7CE6F-9CD4-4EE3-BD48-23C708C583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5AFD22C-ECF4-40F1-B85B-DE7517F1C716}" type="pres">
      <dgm:prSet presAssocID="{E2958D88-72DA-4A31-A1EA-88BA5752941F}" presName="parTxOnlySpace" presStyleCnt="0"/>
      <dgm:spPr/>
    </dgm:pt>
    <dgm:pt modelId="{B41563D5-0821-4F48-84C9-58E3B361336A}" type="pres">
      <dgm:prSet presAssocID="{E8FE6131-3A2A-4D2A-BDE1-4E0472A9FBB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678EB4-3066-48FB-A788-E940ABC262AC}" type="pres">
      <dgm:prSet presAssocID="{A7C16C6E-6CFF-462E-ABA6-6A724B5DB8DB}" presName="parTxOnlySpace" presStyleCnt="0"/>
      <dgm:spPr/>
    </dgm:pt>
    <dgm:pt modelId="{80645900-B198-4289-8BBD-9381529454D6}" type="pres">
      <dgm:prSet presAssocID="{D09CAF35-9921-4D68-A4D3-70F2F5A7F9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C5B7640-42A0-45CA-BD40-5709AFD1EFBD}" type="pres">
      <dgm:prSet presAssocID="{89D93A4D-57BF-4F74-9D0E-C1FF9B7F1A9D}" presName="parTxOnlySpace" presStyleCnt="0"/>
      <dgm:spPr/>
    </dgm:pt>
    <dgm:pt modelId="{EE4D3DB2-3FE0-455B-B8C2-FB29396B2000}" type="pres">
      <dgm:prSet presAssocID="{9BBD7CB9-6CE4-4D45-BEAD-0B70E7741E4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C81B13-50A1-4AB1-B07C-FF94DD7F1D73}" type="pres">
      <dgm:prSet presAssocID="{BAE5B07A-AEAB-402B-B74C-190BB23F3D75}" presName="parTxOnlySpace" presStyleCnt="0"/>
      <dgm:spPr/>
    </dgm:pt>
    <dgm:pt modelId="{126093F0-19F3-4F0C-A152-F14329E997E6}" type="pres">
      <dgm:prSet presAssocID="{32CC31E0-AA1B-4456-B2C5-3C7834CA120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49A3615-B262-4EEF-AC0C-7AADDCB5F83A}" srcId="{90D74618-A4D2-4CFF-AB43-0BE30CA3D99E}" destId="{41E7CE6F-9CD4-4EE3-BD48-23C708C5833D}" srcOrd="0" destOrd="0" parTransId="{A5D84998-1B63-43A1-B583-2962382FFE36}" sibTransId="{E2958D88-72DA-4A31-A1EA-88BA5752941F}"/>
    <dgm:cxn modelId="{405A1216-28F8-4D80-8076-24B3BAB9004D}" type="presOf" srcId="{32CC31E0-AA1B-4456-B2C5-3C7834CA120D}" destId="{126093F0-19F3-4F0C-A152-F14329E997E6}" srcOrd="0" destOrd="0" presId="urn:microsoft.com/office/officeart/2005/8/layout/chevron1"/>
    <dgm:cxn modelId="{F2E46B21-0193-4945-BF87-AF2605AB2EB9}" type="presOf" srcId="{D09CAF35-9921-4D68-A4D3-70F2F5A7F91A}" destId="{80645900-B198-4289-8BBD-9381529454D6}" srcOrd="0" destOrd="0" presId="urn:microsoft.com/office/officeart/2005/8/layout/chevron1"/>
    <dgm:cxn modelId="{4A187B68-3E66-4654-88C1-58EFB9A7FF01}" srcId="{90D74618-A4D2-4CFF-AB43-0BE30CA3D99E}" destId="{9BBD7CB9-6CE4-4D45-BEAD-0B70E7741E40}" srcOrd="3" destOrd="0" parTransId="{2DF293C6-07BE-4715-BBE6-25B38F607457}" sibTransId="{BAE5B07A-AEAB-402B-B74C-190BB23F3D75}"/>
    <dgm:cxn modelId="{A18B057E-E63B-4F72-A683-A3F6779B7DD5}" srcId="{90D74618-A4D2-4CFF-AB43-0BE30CA3D99E}" destId="{E8FE6131-3A2A-4D2A-BDE1-4E0472A9FBBF}" srcOrd="1" destOrd="0" parTransId="{80E4D6E3-F610-4588-B7A2-43BFFF75797E}" sibTransId="{A7C16C6E-6CFF-462E-ABA6-6A724B5DB8DB}"/>
    <dgm:cxn modelId="{4CD44681-53F7-4263-89D9-4220AF7C02AE}" type="presOf" srcId="{9BBD7CB9-6CE4-4D45-BEAD-0B70E7741E40}" destId="{EE4D3DB2-3FE0-455B-B8C2-FB29396B2000}" srcOrd="0" destOrd="0" presId="urn:microsoft.com/office/officeart/2005/8/layout/chevron1"/>
    <dgm:cxn modelId="{89191B8C-BF00-4738-9D2E-D1790D623546}" type="presOf" srcId="{90D74618-A4D2-4CFF-AB43-0BE30CA3D99E}" destId="{60BF502B-D72D-41A9-B223-597FA44EF4C8}" srcOrd="0" destOrd="0" presId="urn:microsoft.com/office/officeart/2005/8/layout/chevron1"/>
    <dgm:cxn modelId="{CA7EE2B7-DE1B-4B2F-8650-D198F9A530AA}" type="presOf" srcId="{41E7CE6F-9CD4-4EE3-BD48-23C708C5833D}" destId="{BFED1354-D073-44B6-9241-8EBE5B93148C}" srcOrd="0" destOrd="0" presId="urn:microsoft.com/office/officeart/2005/8/layout/chevron1"/>
    <dgm:cxn modelId="{8BBF2DB9-09A5-4184-89F8-B6F8E3FC16DF}" type="presOf" srcId="{E8FE6131-3A2A-4D2A-BDE1-4E0472A9FBBF}" destId="{B41563D5-0821-4F48-84C9-58E3B361336A}" srcOrd="0" destOrd="0" presId="urn:microsoft.com/office/officeart/2005/8/layout/chevron1"/>
    <dgm:cxn modelId="{819977CC-9C9C-47E0-8808-8EB14034F20A}" srcId="{90D74618-A4D2-4CFF-AB43-0BE30CA3D99E}" destId="{32CC31E0-AA1B-4456-B2C5-3C7834CA120D}" srcOrd="4" destOrd="0" parTransId="{B9D5EFA8-DCFE-4802-A8B7-48A978BBDEDC}" sibTransId="{90873B8E-4702-4423-AD8F-1E4BB1071421}"/>
    <dgm:cxn modelId="{C59914F6-943B-4628-A282-44A9FC6DC564}" srcId="{90D74618-A4D2-4CFF-AB43-0BE30CA3D99E}" destId="{D09CAF35-9921-4D68-A4D3-70F2F5A7F91A}" srcOrd="2" destOrd="0" parTransId="{44005397-407F-4FD9-8CB8-6A5654BEB7DA}" sibTransId="{89D93A4D-57BF-4F74-9D0E-C1FF9B7F1A9D}"/>
    <dgm:cxn modelId="{DC8C8E68-8581-48B0-B56F-9218E6A45F6B}" type="presParOf" srcId="{60BF502B-D72D-41A9-B223-597FA44EF4C8}" destId="{BFED1354-D073-44B6-9241-8EBE5B93148C}" srcOrd="0" destOrd="0" presId="urn:microsoft.com/office/officeart/2005/8/layout/chevron1"/>
    <dgm:cxn modelId="{20BFBE72-9D31-44C4-B67E-6CB707C5BC74}" type="presParOf" srcId="{60BF502B-D72D-41A9-B223-597FA44EF4C8}" destId="{05AFD22C-ECF4-40F1-B85B-DE7517F1C716}" srcOrd="1" destOrd="0" presId="urn:microsoft.com/office/officeart/2005/8/layout/chevron1"/>
    <dgm:cxn modelId="{A3599BA4-C51D-40DE-BEAA-B4FFE32B917F}" type="presParOf" srcId="{60BF502B-D72D-41A9-B223-597FA44EF4C8}" destId="{B41563D5-0821-4F48-84C9-58E3B361336A}" srcOrd="2" destOrd="0" presId="urn:microsoft.com/office/officeart/2005/8/layout/chevron1"/>
    <dgm:cxn modelId="{60F06E26-D99D-41DB-BCF1-7B31024CAFF5}" type="presParOf" srcId="{60BF502B-D72D-41A9-B223-597FA44EF4C8}" destId="{17678EB4-3066-48FB-A788-E940ABC262AC}" srcOrd="3" destOrd="0" presId="urn:microsoft.com/office/officeart/2005/8/layout/chevron1"/>
    <dgm:cxn modelId="{BF1B7AB0-6A3A-4856-A89E-B60360331E55}" type="presParOf" srcId="{60BF502B-D72D-41A9-B223-597FA44EF4C8}" destId="{80645900-B198-4289-8BBD-9381529454D6}" srcOrd="4" destOrd="0" presId="urn:microsoft.com/office/officeart/2005/8/layout/chevron1"/>
    <dgm:cxn modelId="{E2809F58-4936-4B24-A8EA-B177DA96115F}" type="presParOf" srcId="{60BF502B-D72D-41A9-B223-597FA44EF4C8}" destId="{9C5B7640-42A0-45CA-BD40-5709AFD1EFBD}" srcOrd="5" destOrd="0" presId="urn:microsoft.com/office/officeart/2005/8/layout/chevron1"/>
    <dgm:cxn modelId="{E1622BEB-4FB0-4026-B37E-F144F5325F76}" type="presParOf" srcId="{60BF502B-D72D-41A9-B223-597FA44EF4C8}" destId="{EE4D3DB2-3FE0-455B-B8C2-FB29396B2000}" srcOrd="6" destOrd="0" presId="urn:microsoft.com/office/officeart/2005/8/layout/chevron1"/>
    <dgm:cxn modelId="{4E54A972-0B0F-495C-BECF-8ED336444D91}" type="presParOf" srcId="{60BF502B-D72D-41A9-B223-597FA44EF4C8}" destId="{0CC81B13-50A1-4AB1-B07C-FF94DD7F1D73}" srcOrd="7" destOrd="0" presId="urn:microsoft.com/office/officeart/2005/8/layout/chevron1"/>
    <dgm:cxn modelId="{BF2D732A-4DB9-48F3-8D79-74F242616E97}" type="presParOf" srcId="{60BF502B-D72D-41A9-B223-597FA44EF4C8}" destId="{126093F0-19F3-4F0C-A152-F14329E997E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1354-D073-44B6-9241-8EBE5B93148C}">
      <dsp:nvSpPr>
        <dsp:cNvPr id="0" name=""/>
        <dsp:cNvSpPr/>
      </dsp:nvSpPr>
      <dsp:spPr>
        <a:xfrm>
          <a:off x="2556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Extraction</a:t>
          </a:r>
        </a:p>
      </dsp:txBody>
      <dsp:txXfrm>
        <a:off x="457693" y="120596"/>
        <a:ext cx="1365411" cy="910274"/>
      </dsp:txXfrm>
    </dsp:sp>
    <dsp:sp modelId="{B41563D5-0821-4F48-84C9-58E3B361336A}">
      <dsp:nvSpPr>
        <dsp:cNvPr id="0" name=""/>
        <dsp:cNvSpPr/>
      </dsp:nvSpPr>
      <dsp:spPr>
        <a:xfrm>
          <a:off x="205067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Cleaning</a:t>
          </a:r>
        </a:p>
      </dsp:txBody>
      <dsp:txXfrm>
        <a:off x="2505810" y="120596"/>
        <a:ext cx="1365411" cy="910274"/>
      </dsp:txXfrm>
    </dsp:sp>
    <dsp:sp modelId="{80645900-B198-4289-8BBD-9381529454D6}">
      <dsp:nvSpPr>
        <dsp:cNvPr id="0" name=""/>
        <dsp:cNvSpPr/>
      </dsp:nvSpPr>
      <dsp:spPr>
        <a:xfrm>
          <a:off x="4098790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Wrangling</a:t>
          </a:r>
        </a:p>
      </dsp:txBody>
      <dsp:txXfrm>
        <a:off x="4553927" y="120596"/>
        <a:ext cx="1365411" cy="910274"/>
      </dsp:txXfrm>
    </dsp:sp>
    <dsp:sp modelId="{EE4D3DB2-3FE0-455B-B8C2-FB29396B2000}">
      <dsp:nvSpPr>
        <dsp:cNvPr id="0" name=""/>
        <dsp:cNvSpPr/>
      </dsp:nvSpPr>
      <dsp:spPr>
        <a:xfrm>
          <a:off x="6146907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Analysis</a:t>
          </a:r>
        </a:p>
      </dsp:txBody>
      <dsp:txXfrm>
        <a:off x="6602044" y="120596"/>
        <a:ext cx="1365411" cy="910274"/>
      </dsp:txXfrm>
    </dsp:sp>
    <dsp:sp modelId="{126093F0-19F3-4F0C-A152-F14329E997E6}">
      <dsp:nvSpPr>
        <dsp:cNvPr id="0" name=""/>
        <dsp:cNvSpPr/>
      </dsp:nvSpPr>
      <dsp:spPr>
        <a:xfrm>
          <a:off x="819502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8650160" y="120596"/>
        <a:ext cx="1365411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8F1B7-0FC5-4C7E-91D2-C5DAFC5544C9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40A29-8407-4D92-BBA8-62BFE94F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Tuples are stored in a single block of memory. Tuples are immutable so, It doesn't require extra space to store new objects. Lists are allocated in two blocks: the fixed one with all the Python object information and a variable-sized block for the data. It is the reason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creating a tuple is faster than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40A29-8407-4D92-BBA8-62BFE94F9A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F086-CBC8-467F-8FDF-FA361F8D2F6A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4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rive.google.com/file/d/1QWr4eFqMST7qHJkdXexxH8qBlorNeySy/view?usp=sharing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" TargetMode="External"/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scipy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smodels.org/stable/index.html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numpy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Data Wrangling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0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E3C60-38BF-1F2D-D10C-A3423E7C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023602"/>
            <a:ext cx="1116485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84E27-50E0-513A-9C14-9BB8FA27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180786"/>
            <a:ext cx="934532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A4316-3948-9A19-8D1E-B870BAF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33" y="331167"/>
            <a:ext cx="8634016" cy="6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E24C-DAA1-2D03-5E4E-B3FCA3FB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</a:t>
            </a:r>
            <a:r>
              <a:rPr lang="en-US" dirty="0" err="1"/>
              <a:t>Numpy</a:t>
            </a:r>
            <a:r>
              <a:rPr lang="en-US" dirty="0"/>
              <a:t> array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049E-D4F9-A31F-02FF-61EC1B9C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Consumes less memory.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Fast as compared to the python List.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Convenient to use.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8A314-7AAA-5B08-0E0F-8BBF50FB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82" y="3429000"/>
            <a:ext cx="7125958" cy="30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its Image Application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5412-8E74-564F-D0E5-1D5EEC9C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4F14E-B410-F751-0A2F-EB757A17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90" y="1024404"/>
            <a:ext cx="1830419" cy="54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6A5D-B092-BF88-B34B-5B641F4C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 representation</a:t>
            </a:r>
          </a:p>
        </p:txBody>
      </p:sp>
      <p:pic>
        <p:nvPicPr>
          <p:cNvPr id="2050" name="Picture 2" descr="RGB image planes">
            <a:extLst>
              <a:ext uri="{FF2B5EF4-FFF2-40B4-BE49-F238E27FC236}">
                <a16:creationId xmlns:a16="http://schemas.microsoft.com/office/drawing/2014/main" id="{B2A1B6BD-BA8E-E40E-D509-4356CE53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" y="2032746"/>
            <a:ext cx="4880784" cy="2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xel in an RGB image">
            <a:extLst>
              <a:ext uri="{FF2B5EF4-FFF2-40B4-BE49-F238E27FC236}">
                <a16:creationId xmlns:a16="http://schemas.microsoft.com/office/drawing/2014/main" id="{6F140EBA-0FA3-E46C-6E0D-B2659DDC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21" y="2056279"/>
            <a:ext cx="4838947" cy="272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3AEE9-0C2E-4A61-F9F0-FFCFDAE0A851}"/>
              </a:ext>
            </a:extLst>
          </p:cNvPr>
          <p:cNvSpPr txBox="1"/>
          <p:nvPr/>
        </p:nvSpPr>
        <p:spPr>
          <a:xfrm>
            <a:off x="1488140" y="5432628"/>
            <a:ext cx="9072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-serif-pro"/>
              </a:rPr>
              <a:t>A pixel value has just a single number ranging from 0 to 255 (both inclusive). The pixel value 0 represents black and the pixel value 255 represents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Notebook</a:t>
            </a:r>
            <a:r>
              <a:rPr lang="en-US" dirty="0"/>
              <a:t> Walkthrough</a:t>
            </a:r>
          </a:p>
        </p:txBody>
      </p:sp>
      <p:pic>
        <p:nvPicPr>
          <p:cNvPr id="1026" name="Picture 2" descr="upload.wikimedia.org/wikipedia/commons/thumb/3/...">
            <a:extLst>
              <a:ext uri="{FF2B5EF4-FFF2-40B4-BE49-F238E27FC236}">
                <a16:creationId xmlns:a16="http://schemas.microsoft.com/office/drawing/2014/main" id="{3C5F509E-8F3F-B25B-696F-DA6DB706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11" y="71717"/>
            <a:ext cx="5528236" cy="24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Pandas</a:t>
            </a:r>
          </a:p>
        </p:txBody>
      </p:sp>
      <p:pic>
        <p:nvPicPr>
          <p:cNvPr id="3" name="Picture 2" descr="pandas (software) - Wikipedia">
            <a:extLst>
              <a:ext uri="{FF2B5EF4-FFF2-40B4-BE49-F238E27FC236}">
                <a16:creationId xmlns:a16="http://schemas.microsoft.com/office/drawing/2014/main" id="{C234372A-E549-828E-B7E4-5EEDED6B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50" y="300598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89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47D9-1D97-6B97-97B5-610BBFA6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effectLst/>
              </a:rPr>
              <a:t>Pandas</a:t>
            </a:r>
            <a:r>
              <a:rPr lang="en-US" dirty="0">
                <a:effectLst/>
              </a:rPr>
              <a:t> is a fast, powerful, flexible and easy to use open source data analysis and manipulation tool,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built on top of the </a:t>
            </a:r>
            <a:r>
              <a:rPr lang="en-US" dirty="0"/>
              <a:t>Python </a:t>
            </a:r>
            <a:r>
              <a:rPr lang="en-US" dirty="0">
                <a:effectLst/>
              </a:rPr>
              <a:t>programming language.</a:t>
            </a:r>
          </a:p>
          <a:p>
            <a:br>
              <a:rPr lang="en-US" b="0" i="0" dirty="0">
                <a:solidFill>
                  <a:srgbClr val="444444"/>
                </a:solidFill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5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407-0516-463A-D83A-8733EF75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C0BA1-3D34-A9E0-DD86-7070EEA5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83" y="1843673"/>
            <a:ext cx="5618323" cy="47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D102-A05A-5CB8-EE72-8A3D70D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034E-D036-A390-C8B9-535FBFDD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Tabular Data</a:t>
            </a:r>
          </a:p>
          <a:p>
            <a:pPr lvl="1"/>
            <a:r>
              <a:rPr lang="en-US" dirty="0"/>
              <a:t>1D- Series and 2D –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Load, manipulate and model the data</a:t>
            </a:r>
          </a:p>
          <a:p>
            <a:pPr lvl="1"/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Numerical Calculations</a:t>
            </a:r>
          </a:p>
          <a:p>
            <a:pPr lvl="1"/>
            <a:r>
              <a:rPr lang="en-US"/>
              <a:t>Multidimension</a:t>
            </a:r>
            <a:endParaRPr lang="en-US" dirty="0"/>
          </a:p>
          <a:p>
            <a:pPr lvl="1"/>
            <a:r>
              <a:rPr lang="en-US" dirty="0"/>
              <a:t>More memory efficient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63DC-CB9B-8FE6-13AC-D57AC16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 process of inspecting, cleansing, transforming, and modeling data with the goal of discovering useful information, informing conclusions, and supporting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4707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python for data analysis ?</a:t>
            </a:r>
          </a:p>
        </p:txBody>
      </p:sp>
    </p:spTree>
    <p:extLst>
      <p:ext uri="{BB962C8B-B14F-4D97-AF65-F5344CB8AC3E}">
        <p14:creationId xmlns:p14="http://schemas.microsoft.com/office/powerpoint/2010/main" val="36737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D00E-2409-CAE6-6CF9-503CABA1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intuitive to learn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powerful libraries with community support</a:t>
            </a:r>
          </a:p>
          <a:p>
            <a:endParaRPr lang="en-US" dirty="0"/>
          </a:p>
        </p:txBody>
      </p:sp>
      <p:pic>
        <p:nvPicPr>
          <p:cNvPr id="4" name="Picture 3" descr="Do data analysis in python using numpy pandas matplotlib seaborn by  Fahadjaved189 | Fiverr">
            <a:extLst>
              <a:ext uri="{FF2B5EF4-FFF2-40B4-BE49-F238E27FC236}">
                <a16:creationId xmlns:a16="http://schemas.microsoft.com/office/drawing/2014/main" id="{39E7FFAF-0BBD-B107-80F2-9C9EE87A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3823794"/>
            <a:ext cx="3375554" cy="2246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94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D029B-C299-69FD-2770-EBE3B2B85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887402"/>
              </p:ext>
            </p:extLst>
          </p:nvPr>
        </p:nvGraphicFramePr>
        <p:xfrm>
          <a:off x="973667" y="550332"/>
          <a:ext cx="10473266" cy="115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1753405-A9EA-019D-BDC2-CC724C1F5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667" y="1921143"/>
            <a:ext cx="1793080" cy="3437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3BD31-7D17-2CC7-A96B-941E5DDAB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794" y="1921142"/>
            <a:ext cx="2187739" cy="3463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EE7EB1-D0A3-23F4-E19B-91C5D75E4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5829" y="1920352"/>
            <a:ext cx="1933000" cy="3463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3AF65C-A8E2-0B24-FC03-AB2807FE6F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6125" y="1920352"/>
            <a:ext cx="1948657" cy="3438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52CEC4-F281-E533-1C2C-6208E396CD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0382" y="1920352"/>
            <a:ext cx="2017579" cy="34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5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AF5EAA6-E408-D67E-9621-DD9ADCC7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27742"/>
            <a:ext cx="666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05B9BA-880A-0888-D32C-A78D0483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 v/s Data Science</a:t>
            </a:r>
          </a:p>
        </p:txBody>
      </p:sp>
    </p:spTree>
    <p:extLst>
      <p:ext uri="{BB962C8B-B14F-4D97-AF65-F5344CB8AC3E}">
        <p14:creationId xmlns:p14="http://schemas.microsoft.com/office/powerpoint/2010/main" val="97445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FBC7-2C39-0C53-D65E-F5A4FAC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F6D0-2D58-6578-D617-EBB5D1A7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pandas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cornerstone of our Data Analysis job with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matplotlib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foundational library for visualizations. Other libraries we’ll use will be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numpy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numeric library that serves as the foundation of all calculations in Python.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seaborn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statistical visualization tool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statsmodels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library with many advanced statistical functions.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scipy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Advanced scientific computing, including functions for optimization, linear algebra, image processing and much more.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8"/>
              </a:rPr>
              <a:t>scikit-learn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most popular machine learning library for Python (not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98509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797D-0808-C783-733D-D65627C5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fundamental package for scientific computing with Python</a:t>
            </a:r>
          </a:p>
          <a:p>
            <a:endParaRPr lang="en-US" dirty="0"/>
          </a:p>
          <a:p>
            <a:r>
              <a:rPr lang="en-US" dirty="0"/>
              <a:t>https://numpy.org/</a:t>
            </a:r>
          </a:p>
        </p:txBody>
      </p:sp>
      <p:pic>
        <p:nvPicPr>
          <p:cNvPr id="5122" name="Picture 2" descr="NumPy - Wikipedia">
            <a:extLst>
              <a:ext uri="{FF2B5EF4-FFF2-40B4-BE49-F238E27FC236}">
                <a16:creationId xmlns:a16="http://schemas.microsoft.com/office/drawing/2014/main" id="{D63EFA03-ECF3-D629-7964-3B474F13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29407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4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386</Words>
  <Application>Microsoft Office PowerPoint</Application>
  <PresentationFormat>Widescreen</PresentationFormat>
  <Paragraphs>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source-serif-pro</vt:lpstr>
      <vt:lpstr>system-ui</vt:lpstr>
      <vt:lpstr>urw-din</vt:lpstr>
      <vt:lpstr>Office Theme</vt:lpstr>
      <vt:lpstr>Introduction to Data Wrangling </vt:lpstr>
      <vt:lpstr>What will we cover</vt:lpstr>
      <vt:lpstr>What is Data Analysis</vt:lpstr>
      <vt:lpstr>PowerPoint Presentation</vt:lpstr>
      <vt:lpstr>PowerPoint Presentation</vt:lpstr>
      <vt:lpstr>PowerPoint Presentation</vt:lpstr>
      <vt:lpstr>Data Analysis v/s Data Science</vt:lpstr>
      <vt:lpstr>Libraries:</vt:lpstr>
      <vt:lpstr>Numpy</vt:lpstr>
      <vt:lpstr>PowerPoint Presentation</vt:lpstr>
      <vt:lpstr>PowerPoint Presentation</vt:lpstr>
      <vt:lpstr>PowerPoint Presentation</vt:lpstr>
      <vt:lpstr>Advantages of using Numpy array vs lists</vt:lpstr>
      <vt:lpstr>Numpy and its Image Application</vt:lpstr>
      <vt:lpstr>RGB Image</vt:lpstr>
      <vt:lpstr>3 D representation</vt:lpstr>
      <vt:lpstr>Notebook Walkthrough</vt:lpstr>
      <vt:lpstr>Introduction to Pandas</vt:lpstr>
      <vt:lpstr>PowerPoint Presentation</vt:lpstr>
      <vt:lpstr>Difference between Numpy and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Jhon Grey</dc:creator>
  <cp:lastModifiedBy>Jhon Grey</cp:lastModifiedBy>
  <cp:revision>54</cp:revision>
  <dcterms:created xsi:type="dcterms:W3CDTF">2022-10-06T09:59:23Z</dcterms:created>
  <dcterms:modified xsi:type="dcterms:W3CDTF">2022-11-03T11:46:14Z</dcterms:modified>
</cp:coreProperties>
</file>