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7" r:id="rId10"/>
    <p:sldId id="2146847062" r:id="rId11"/>
    <p:sldId id="2146847063" r:id="rId12"/>
    <p:sldId id="2146847064"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51576" cy="951062"/>
          </a:xfrm>
        </p:spPr>
        <p:txBody>
          <a:bodyPr/>
          <a:lstStyle/>
          <a:p>
            <a:pPr algn="ctr"/>
            <a:r>
              <a:rPr lang="en-IN" dirty="0">
                <a:solidFill>
                  <a:schemeClr val="tx1"/>
                </a:solidFill>
              </a:rPr>
              <a:t>AI Agent for Smart Farming Advice </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 SUSHMITHA DEVI V - VIT Vellore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400" dirty="0">
                <a:latin typeface="Times New Roman" panose="02020603050405020304" pitchFamily="18" charset="0"/>
                <a:cs typeface="Times New Roman" panose="02020603050405020304" pitchFamily="18" charset="0"/>
              </a:rPr>
              <a:t>This AI Agent bridges the digital knowledge gap for small farmers. It delivers personalized and localized farming advice through natural language interaction. Using IBM Watsonx.ai and RAG architecture, the system provides smart, real-time guidance — increasing yield and reducing farming risk</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sz="2000" dirty="0">
                <a:ea typeface="+mn-lt"/>
                <a:cs typeface="+mn-lt"/>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22BD715C-06B3-E9BC-245B-DCB1A67C4C40}"/>
              </a:ext>
            </a:extLst>
          </p:cNvPr>
          <p:cNvSpPr>
            <a:spLocks noChangeArrowheads="1"/>
          </p:cNvSpPr>
          <p:nvPr/>
        </p:nvSpPr>
        <p:spPr bwMode="auto">
          <a:xfrm>
            <a:off x="1134319" y="553884"/>
            <a:ext cx="10000527"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support for Tamil and other Indian languages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weather APIs and soil sensors (IoT)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WhatsApp/SMS interface for rural users</a:t>
            </a:r>
          </a:p>
          <a:p>
            <a:pPr algn="just"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Enable voice-based interaction</a:t>
            </a:r>
          </a:p>
          <a:p>
            <a:pPr algn="just"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Connect with government subsidy/scheme portals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IBM Watsonx.ai Docs – https://dataplatform.cloud.ibm.com</a:t>
            </a:r>
          </a:p>
          <a:p>
            <a:r>
              <a:rPr lang="en-IN" sz="2400" dirty="0"/>
              <a:t>IBM Granite Model Details – IBM Cloud</a:t>
            </a:r>
          </a:p>
          <a:p>
            <a:r>
              <a:rPr lang="en-IN" sz="2400" dirty="0"/>
              <a:t>RAG Concept – Facebook AI Research</a:t>
            </a:r>
          </a:p>
          <a:p>
            <a:r>
              <a:rPr lang="en-IN" sz="2400" dirty="0" err="1"/>
              <a:t>OpenWeather</a:t>
            </a:r>
            <a:r>
              <a:rPr lang="en-IN" sz="2400" dirty="0"/>
              <a:t> API – https://openweathermap.org</a:t>
            </a:r>
          </a:p>
          <a:p>
            <a:r>
              <a:rPr lang="en-IN" sz="2400" dirty="0" err="1"/>
              <a:t>Agmarknet</a:t>
            </a:r>
            <a:r>
              <a:rPr lang="en-IN" sz="2400" dirty="0"/>
              <a:t> (Mandi Prices) – https://agmarknet.gov.in</a:t>
            </a:r>
          </a:p>
          <a:p>
            <a:r>
              <a:rPr lang="en-IN" sz="2400" dirty="0"/>
              <a:t>Ministry of Agriculture, Government of India</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39A82FD-B4DD-9BCC-CA0B-38ED49AFC0A7}"/>
              </a:ext>
            </a:extLst>
          </p:cNvPr>
          <p:cNvPicPr>
            <a:picLocks noGrp="1" noChangeAspect="1"/>
          </p:cNvPicPr>
          <p:nvPr>
            <p:ph idx="1"/>
          </p:nvPr>
        </p:nvPicPr>
        <p:blipFill>
          <a:blip r:embed="rId2"/>
          <a:stretch>
            <a:fillRect/>
          </a:stretch>
        </p:blipFill>
        <p:spPr>
          <a:xfrm>
            <a:off x="3000265" y="1301750"/>
            <a:ext cx="6191469" cy="4673600"/>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173A46BF-4E6E-14E1-6D5C-E5C6F270E726}"/>
              </a:ext>
            </a:extLst>
          </p:cNvPr>
          <p:cNvPicPr>
            <a:picLocks noGrp="1" noChangeAspect="1"/>
          </p:cNvPicPr>
          <p:nvPr>
            <p:ph idx="1"/>
          </p:nvPr>
        </p:nvPicPr>
        <p:blipFill>
          <a:blip r:embed="rId2"/>
          <a:stretch>
            <a:fillRect/>
          </a:stretch>
        </p:blipFill>
        <p:spPr>
          <a:xfrm>
            <a:off x="3051348" y="1301750"/>
            <a:ext cx="6089304" cy="4673600"/>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D5C4533-6DEB-DEFB-61DC-0CA2DFC67E8A}"/>
              </a:ext>
            </a:extLst>
          </p:cNvPr>
          <p:cNvPicPr>
            <a:picLocks noGrp="1" noChangeAspect="1"/>
          </p:cNvPicPr>
          <p:nvPr>
            <p:ph idx="1"/>
          </p:nvPr>
        </p:nvPicPr>
        <p:blipFill>
          <a:blip r:embed="rId2"/>
          <a:stretch>
            <a:fillRect/>
          </a:stretch>
        </p:blipFill>
        <p:spPr>
          <a:xfrm>
            <a:off x="594544" y="2071469"/>
            <a:ext cx="11002911" cy="3134162"/>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5178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sz="2800" dirty="0">
                <a:latin typeface="Times New Roman" panose="02020603050405020304" pitchFamily="18" charset="0"/>
                <a:cs typeface="Times New Roman" panose="02020603050405020304" pitchFamily="18" charset="0"/>
              </a:rPr>
              <a:t>Small-scale farmers often face challenges in accessing timely, localized, and trustworthy agricultural advice. They lack easy access to information on crop selection, pest management, fertilizer usage, and real-time weather or market price updates. This limits their ability to make data-driven decisions, leading to reduced yields and financial instability</a:t>
            </a:r>
            <a:r>
              <a:rPr lang="en-US" sz="3200" dirty="0">
                <a:latin typeface="Times New Roman" panose="02020603050405020304" pitchFamily="18" charset="0"/>
                <a:cs typeface="Times New Roman" panose="02020603050405020304" pitchFamily="18" charset="0"/>
              </a:rPr>
              <a:t>.</a:t>
            </a:r>
          </a:p>
          <a:p>
            <a:pPr marL="305435" indent="-305435" algn="just"/>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gn="just"/>
            <a:endParaRPr lang="en-IN" sz="12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propose an </a:t>
            </a:r>
            <a:r>
              <a:rPr lang="en-US" sz="2000" b="1" dirty="0">
                <a:latin typeface="Times New Roman" panose="02020603050405020304" pitchFamily="18" charset="0"/>
                <a:cs typeface="Times New Roman" panose="02020603050405020304" pitchFamily="18" charset="0"/>
              </a:rPr>
              <a:t>AI Agent</a:t>
            </a:r>
            <a:r>
              <a:rPr lang="en-US" sz="2000" dirty="0">
                <a:latin typeface="Times New Roman" panose="02020603050405020304" pitchFamily="18" charset="0"/>
                <a:cs typeface="Times New Roman" panose="02020603050405020304" pitchFamily="18" charset="0"/>
              </a:rPr>
              <a:t> powered by </a:t>
            </a:r>
            <a:r>
              <a:rPr lang="en-US" sz="2000" b="1" dirty="0">
                <a:latin typeface="Times New Roman" panose="02020603050405020304" pitchFamily="18" charset="0"/>
                <a:cs typeface="Times New Roman" panose="02020603050405020304" pitchFamily="18" charset="0"/>
              </a:rPr>
              <a:t>RAG (Retrieval-Augmented Generation)</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IBM Watsonx.ai (Granite model)</a:t>
            </a:r>
            <a:r>
              <a:rPr lang="en-US" sz="2000" dirty="0">
                <a:latin typeface="Times New Roman" panose="02020603050405020304" pitchFamily="18" charset="0"/>
                <a:cs typeface="Times New Roman" panose="02020603050405020304" pitchFamily="18" charset="0"/>
              </a:rPr>
              <a:t> that delivers real-time agricultural advice. This intelligent assistant retrieves data from trusted sources like government agricultural departments, weather APIs, and </a:t>
            </a:r>
            <a:r>
              <a:rPr lang="en-US" sz="2000" dirty="0" err="1">
                <a:latin typeface="Times New Roman" panose="02020603050405020304" pitchFamily="18" charset="0"/>
                <a:cs typeface="Times New Roman" panose="02020603050405020304" pitchFamily="18" charset="0"/>
              </a:rPr>
              <a:t>agri</a:t>
            </a:r>
            <a:r>
              <a:rPr lang="en-US" sz="2000" dirty="0">
                <a:latin typeface="Times New Roman" panose="02020603050405020304" pitchFamily="18" charset="0"/>
                <a:cs typeface="Times New Roman" panose="02020603050405020304" pitchFamily="18" charset="0"/>
              </a:rPr>
              <a:t>-market databases. It answers user queries in natural/local language, providing relevant suggestions on:</a:t>
            </a:r>
          </a:p>
          <a:p>
            <a:pPr algn="just"/>
            <a:r>
              <a:rPr lang="en-US" sz="2000" dirty="0">
                <a:latin typeface="Times New Roman" panose="02020603050405020304" pitchFamily="18" charset="0"/>
                <a:cs typeface="Times New Roman" panose="02020603050405020304" pitchFamily="18" charset="0"/>
              </a:rPr>
              <a:t>Suitable crops for current conditions</a:t>
            </a:r>
          </a:p>
          <a:p>
            <a:pPr algn="just"/>
            <a:r>
              <a:rPr lang="en-US" sz="2000" dirty="0">
                <a:latin typeface="Times New Roman" panose="02020603050405020304" pitchFamily="18" charset="0"/>
                <a:cs typeface="Times New Roman" panose="02020603050405020304" pitchFamily="18" charset="0"/>
              </a:rPr>
              <a:t>Weather-based irrigation tips</a:t>
            </a:r>
          </a:p>
          <a:p>
            <a:pPr algn="just"/>
            <a:r>
              <a:rPr lang="en-US" sz="2000" dirty="0">
                <a:latin typeface="Times New Roman" panose="02020603050405020304" pitchFamily="18" charset="0"/>
                <a:cs typeface="Times New Roman" panose="02020603050405020304" pitchFamily="18" charset="0"/>
              </a:rPr>
              <a:t>Pest control strategies</a:t>
            </a:r>
          </a:p>
          <a:p>
            <a:pPr algn="just"/>
            <a:r>
              <a:rPr lang="en-US" sz="2000" dirty="0">
                <a:latin typeface="Times New Roman" panose="02020603050405020304" pitchFamily="18" charset="0"/>
                <a:cs typeface="Times New Roman" panose="02020603050405020304" pitchFamily="18" charset="0"/>
              </a:rPr>
              <a:t>Mandi (market) price updates</a:t>
            </a:r>
          </a:p>
          <a:p>
            <a:pPr algn="just"/>
            <a:r>
              <a:rPr lang="en-US" sz="2000" dirty="0">
                <a:latin typeface="Times New Roman" panose="02020603050405020304" pitchFamily="18" charset="0"/>
                <a:cs typeface="Times New Roman" panose="02020603050405020304" pitchFamily="18" charset="0"/>
              </a:rPr>
              <a:t>The system reduces risk, improves yield, and empowers small-scale farmers with knowledge-driven decision-making.</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graphicFrame>
        <p:nvGraphicFramePr>
          <p:cNvPr id="3" name="Content Placeholder 2">
            <a:extLst>
              <a:ext uri="{FF2B5EF4-FFF2-40B4-BE49-F238E27FC236}">
                <a16:creationId xmlns:a16="http://schemas.microsoft.com/office/drawing/2014/main" id="{6EF5E2AE-85E8-E84A-029C-EBD632AE3847}"/>
              </a:ext>
            </a:extLst>
          </p:cNvPr>
          <p:cNvGraphicFramePr>
            <a:graphicFrameLocks noGrp="1"/>
          </p:cNvGraphicFramePr>
          <p:nvPr>
            <p:ph idx="1"/>
            <p:extLst>
              <p:ext uri="{D42A27DB-BD31-4B8C-83A1-F6EECF244321}">
                <p14:modId xmlns:p14="http://schemas.microsoft.com/office/powerpoint/2010/main" val="1699255616"/>
              </p:ext>
            </p:extLst>
          </p:nvPr>
        </p:nvGraphicFramePr>
        <p:xfrm>
          <a:off x="580858" y="1811716"/>
          <a:ext cx="11029950" cy="3657600"/>
        </p:xfrm>
        <a:graphic>
          <a:graphicData uri="http://schemas.openxmlformats.org/drawingml/2006/table">
            <a:tbl>
              <a:tblPr/>
              <a:tblGrid>
                <a:gridCol w="5514975">
                  <a:extLst>
                    <a:ext uri="{9D8B030D-6E8A-4147-A177-3AD203B41FA5}">
                      <a16:colId xmlns:a16="http://schemas.microsoft.com/office/drawing/2014/main" val="828948988"/>
                    </a:ext>
                  </a:extLst>
                </a:gridCol>
                <a:gridCol w="5514975">
                  <a:extLst>
                    <a:ext uri="{9D8B030D-6E8A-4147-A177-3AD203B41FA5}">
                      <a16:colId xmlns:a16="http://schemas.microsoft.com/office/drawing/2014/main" val="2866211479"/>
                    </a:ext>
                  </a:extLst>
                </a:gridCol>
              </a:tblGrid>
              <a:tr h="0">
                <a:tc>
                  <a:txBody>
                    <a:bodyPr/>
                    <a:lstStyle/>
                    <a:p>
                      <a:r>
                        <a:rPr lang="en-IN" sz="2400" dirty="0">
                          <a:latin typeface="Times New Roman" panose="02020603050405020304" pitchFamily="18" charset="0"/>
                          <a:cs typeface="Times New Roman" panose="02020603050405020304" pitchFamily="18" charset="0"/>
                        </a:rPr>
                        <a:t>Component</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Technology Used</a:t>
                      </a:r>
                    </a:p>
                  </a:txBody>
                  <a:tcPr anchor="ctr">
                    <a:lnL>
                      <a:noFill/>
                    </a:lnL>
                    <a:lnR>
                      <a:noFill/>
                    </a:lnR>
                    <a:lnT>
                      <a:noFill/>
                    </a:lnT>
                    <a:lnB>
                      <a:noFill/>
                    </a:lnB>
                    <a:noFill/>
                  </a:tcPr>
                </a:tc>
                <a:extLst>
                  <a:ext uri="{0D108BD9-81ED-4DB2-BD59-A6C34878D82A}">
                    <a16:rowId xmlns:a16="http://schemas.microsoft.com/office/drawing/2014/main" val="2536480023"/>
                  </a:ext>
                </a:extLst>
              </a:tr>
              <a:tr h="0">
                <a:tc>
                  <a:txBody>
                    <a:bodyPr/>
                    <a:lstStyle/>
                    <a:p>
                      <a:r>
                        <a:rPr lang="en-IN" sz="2400" dirty="0">
                          <a:latin typeface="Times New Roman" panose="02020603050405020304" pitchFamily="18" charset="0"/>
                          <a:cs typeface="Times New Roman" panose="02020603050405020304" pitchFamily="18" charset="0"/>
                        </a:rPr>
                        <a:t>Platform</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IBM Cloud (Lite plan)</a:t>
                      </a:r>
                    </a:p>
                  </a:txBody>
                  <a:tcPr anchor="ctr">
                    <a:lnL>
                      <a:noFill/>
                    </a:lnL>
                    <a:lnR>
                      <a:noFill/>
                    </a:lnR>
                    <a:lnT>
                      <a:noFill/>
                    </a:lnT>
                    <a:lnB>
                      <a:noFill/>
                    </a:lnB>
                    <a:noFill/>
                  </a:tcPr>
                </a:tc>
                <a:extLst>
                  <a:ext uri="{0D108BD9-81ED-4DB2-BD59-A6C34878D82A}">
                    <a16:rowId xmlns:a16="http://schemas.microsoft.com/office/drawing/2014/main" val="2785598105"/>
                  </a:ext>
                </a:extLst>
              </a:tr>
              <a:tr h="0">
                <a:tc>
                  <a:txBody>
                    <a:bodyPr/>
                    <a:lstStyle/>
                    <a:p>
                      <a:r>
                        <a:rPr lang="en-IN" sz="2400">
                          <a:latin typeface="Times New Roman" panose="02020603050405020304" pitchFamily="18" charset="0"/>
                          <a:cs typeface="Times New Roman" panose="02020603050405020304" pitchFamily="18" charset="0"/>
                        </a:rPr>
                        <a:t>AI Model</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Granite-3-8b-instruct (Watsonx.ai)</a:t>
                      </a:r>
                    </a:p>
                  </a:txBody>
                  <a:tcPr anchor="ctr">
                    <a:lnL>
                      <a:noFill/>
                    </a:lnL>
                    <a:lnR>
                      <a:noFill/>
                    </a:lnR>
                    <a:lnT>
                      <a:noFill/>
                    </a:lnT>
                    <a:lnB>
                      <a:noFill/>
                    </a:lnB>
                    <a:noFill/>
                  </a:tcPr>
                </a:tc>
                <a:extLst>
                  <a:ext uri="{0D108BD9-81ED-4DB2-BD59-A6C34878D82A}">
                    <a16:rowId xmlns:a16="http://schemas.microsoft.com/office/drawing/2014/main" val="4125912998"/>
                  </a:ext>
                </a:extLst>
              </a:tr>
              <a:tr h="0">
                <a:tc>
                  <a:txBody>
                    <a:bodyPr/>
                    <a:lstStyle/>
                    <a:p>
                      <a:r>
                        <a:rPr lang="en-IN" sz="2400">
                          <a:latin typeface="Times New Roman" panose="02020603050405020304" pitchFamily="18" charset="0"/>
                          <a:cs typeface="Times New Roman" panose="02020603050405020304" pitchFamily="18" charset="0"/>
                        </a:rPr>
                        <a:t>Agent Architecture</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ReAct + LangGraph</a:t>
                      </a:r>
                    </a:p>
                  </a:txBody>
                  <a:tcPr anchor="ctr">
                    <a:lnL>
                      <a:noFill/>
                    </a:lnL>
                    <a:lnR>
                      <a:noFill/>
                    </a:lnR>
                    <a:lnT>
                      <a:noFill/>
                    </a:lnT>
                    <a:lnB>
                      <a:noFill/>
                    </a:lnB>
                    <a:noFill/>
                  </a:tcPr>
                </a:tc>
                <a:extLst>
                  <a:ext uri="{0D108BD9-81ED-4DB2-BD59-A6C34878D82A}">
                    <a16:rowId xmlns:a16="http://schemas.microsoft.com/office/drawing/2014/main" val="2611431886"/>
                  </a:ext>
                </a:extLst>
              </a:tr>
              <a:tr h="0">
                <a:tc>
                  <a:txBody>
                    <a:bodyPr/>
                    <a:lstStyle/>
                    <a:p>
                      <a:r>
                        <a:rPr lang="en-IN" sz="2400">
                          <a:latin typeface="Times New Roman" panose="02020603050405020304" pitchFamily="18" charset="0"/>
                          <a:cs typeface="Times New Roman" panose="02020603050405020304" pitchFamily="18" charset="0"/>
                        </a:rPr>
                        <a:t>Core Technique</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Retrieval-Augmented Generation (RAG)</a:t>
                      </a:r>
                    </a:p>
                  </a:txBody>
                  <a:tcPr anchor="ctr">
                    <a:lnL>
                      <a:noFill/>
                    </a:lnL>
                    <a:lnR>
                      <a:noFill/>
                    </a:lnR>
                    <a:lnT>
                      <a:noFill/>
                    </a:lnT>
                    <a:lnB>
                      <a:noFill/>
                    </a:lnB>
                    <a:noFill/>
                  </a:tcPr>
                </a:tc>
                <a:extLst>
                  <a:ext uri="{0D108BD9-81ED-4DB2-BD59-A6C34878D82A}">
                    <a16:rowId xmlns:a16="http://schemas.microsoft.com/office/drawing/2014/main" val="1396389091"/>
                  </a:ext>
                </a:extLst>
              </a:tr>
              <a:tr h="0">
                <a:tc>
                  <a:txBody>
                    <a:bodyPr/>
                    <a:lstStyle/>
                    <a:p>
                      <a:r>
                        <a:rPr lang="en-IN" sz="2400">
                          <a:latin typeface="Times New Roman" panose="02020603050405020304" pitchFamily="18" charset="0"/>
                          <a:cs typeface="Times New Roman" panose="02020603050405020304" pitchFamily="18" charset="0"/>
                        </a:rPr>
                        <a:t>Build Interface</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Watsonx Agent Builder</a:t>
                      </a:r>
                    </a:p>
                  </a:txBody>
                  <a:tcPr anchor="ctr">
                    <a:lnL>
                      <a:noFill/>
                    </a:lnL>
                    <a:lnR>
                      <a:noFill/>
                    </a:lnR>
                    <a:lnT>
                      <a:noFill/>
                    </a:lnT>
                    <a:lnB>
                      <a:noFill/>
                    </a:lnB>
                    <a:noFill/>
                  </a:tcPr>
                </a:tc>
                <a:extLst>
                  <a:ext uri="{0D108BD9-81ED-4DB2-BD59-A6C34878D82A}">
                    <a16:rowId xmlns:a16="http://schemas.microsoft.com/office/drawing/2014/main" val="2834132552"/>
                  </a:ext>
                </a:extLst>
              </a:tr>
              <a:tr h="0">
                <a:tc>
                  <a:txBody>
                    <a:bodyPr/>
                    <a:lstStyle/>
                    <a:p>
                      <a:r>
                        <a:rPr lang="en-IN" sz="2400">
                          <a:latin typeface="Times New Roman" panose="02020603050405020304" pitchFamily="18" charset="0"/>
                          <a:cs typeface="Times New Roman" panose="02020603050405020304" pitchFamily="18" charset="0"/>
                        </a:rPr>
                        <a:t>Language Support</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Natural language input (local-friendly)</a:t>
                      </a:r>
                    </a:p>
                  </a:txBody>
                  <a:tcPr anchor="ctr">
                    <a:lnL>
                      <a:noFill/>
                    </a:lnL>
                    <a:lnR>
                      <a:noFill/>
                    </a:lnR>
                    <a:lnT>
                      <a:noFill/>
                    </a:lnT>
                    <a:lnB>
                      <a:noFill/>
                    </a:lnB>
                    <a:noFill/>
                  </a:tcPr>
                </a:tc>
                <a:extLst>
                  <a:ext uri="{0D108BD9-81ED-4DB2-BD59-A6C34878D82A}">
                    <a16:rowId xmlns:a16="http://schemas.microsoft.com/office/drawing/2014/main" val="1710515417"/>
                  </a:ext>
                </a:extLst>
              </a:tr>
              <a:tr h="0">
                <a:tc>
                  <a:txBody>
                    <a:bodyPr/>
                    <a:lstStyle/>
                    <a:p>
                      <a:r>
                        <a:rPr lang="en-IN" sz="2400">
                          <a:latin typeface="Times New Roman" panose="02020603050405020304" pitchFamily="18" charset="0"/>
                          <a:cs typeface="Times New Roman" panose="02020603050405020304" pitchFamily="18" charset="0"/>
                        </a:rPr>
                        <a:t>Tools (optional)</a:t>
                      </a: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Google Search, Weather, Market Rate APIs</a:t>
                      </a:r>
                    </a:p>
                  </a:txBody>
                  <a:tcPr anchor="ctr">
                    <a:lnL>
                      <a:noFill/>
                    </a:lnL>
                    <a:lnR>
                      <a:noFill/>
                    </a:lnR>
                    <a:lnT>
                      <a:noFill/>
                    </a:lnT>
                    <a:lnB>
                      <a:noFill/>
                    </a:lnB>
                    <a:noFill/>
                  </a:tcPr>
                </a:tc>
                <a:extLst>
                  <a:ext uri="{0D108BD9-81ED-4DB2-BD59-A6C34878D82A}">
                    <a16:rowId xmlns:a16="http://schemas.microsoft.com/office/drawing/2014/main" val="707028396"/>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82356B42-1EA3-F0FB-A66C-821B78915F2E}"/>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5F317D5E-4218-974A-E63C-AD9B68326815}"/>
              </a:ext>
            </a:extLst>
          </p:cNvPr>
          <p:cNvPicPr>
            <a:picLocks noChangeAspect="1"/>
          </p:cNvPicPr>
          <p:nvPr/>
        </p:nvPicPr>
        <p:blipFill>
          <a:blip r:embed="rId2"/>
          <a:stretch>
            <a:fillRect/>
          </a:stretch>
        </p:blipFill>
        <p:spPr>
          <a:xfrm>
            <a:off x="226142" y="1232452"/>
            <a:ext cx="11384665" cy="518624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9364-7D40-9FB6-39DA-9C9E6E5273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787D20-298C-A119-7D1E-20478B0B8EB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B93DA590-B660-DABE-47B4-0BB42F8D79A2}"/>
              </a:ext>
            </a:extLst>
          </p:cNvPr>
          <p:cNvSpPr>
            <a:spLocks noGrp="1"/>
          </p:cNvSpPr>
          <p:nvPr>
            <p:ph idx="1"/>
          </p:nvPr>
        </p:nvSpPr>
        <p:spPr>
          <a:xfrm>
            <a:off x="290596" y="1318706"/>
            <a:ext cx="11029617" cy="4551152"/>
          </a:xfrm>
        </p:spPr>
        <p:txBody>
          <a:bodyPr/>
          <a:lstStyle/>
          <a:p>
            <a:endParaRPr lang="en-IN" dirty="0"/>
          </a:p>
        </p:txBody>
      </p:sp>
      <p:pic>
        <p:nvPicPr>
          <p:cNvPr id="10" name="Picture 9">
            <a:extLst>
              <a:ext uri="{FF2B5EF4-FFF2-40B4-BE49-F238E27FC236}">
                <a16:creationId xmlns:a16="http://schemas.microsoft.com/office/drawing/2014/main" id="{E75ABF57-0221-A39D-5ACE-E3E215E73995}"/>
              </a:ext>
            </a:extLst>
          </p:cNvPr>
          <p:cNvPicPr>
            <a:picLocks noChangeAspect="1"/>
          </p:cNvPicPr>
          <p:nvPr/>
        </p:nvPicPr>
        <p:blipFill>
          <a:blip r:embed="rId2"/>
          <a:stretch>
            <a:fillRect/>
          </a:stretch>
        </p:blipFill>
        <p:spPr>
          <a:xfrm>
            <a:off x="290596" y="1232452"/>
            <a:ext cx="11502652" cy="5139919"/>
          </a:xfrm>
          <a:prstGeom prst="rect">
            <a:avLst/>
          </a:prstGeom>
        </p:spPr>
      </p:pic>
    </p:spTree>
    <p:extLst>
      <p:ext uri="{BB962C8B-B14F-4D97-AF65-F5344CB8AC3E}">
        <p14:creationId xmlns:p14="http://schemas.microsoft.com/office/powerpoint/2010/main" val="179220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06812-7128-26A7-D92F-C1A6FF195D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834445-DFBC-CC90-1CE7-FDB416D7A62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8" name="Content Placeholder 7">
            <a:extLst>
              <a:ext uri="{FF2B5EF4-FFF2-40B4-BE49-F238E27FC236}">
                <a16:creationId xmlns:a16="http://schemas.microsoft.com/office/drawing/2014/main" id="{564E86FC-AA66-7410-1583-087196ED6084}"/>
              </a:ext>
            </a:extLst>
          </p:cNvPr>
          <p:cNvSpPr>
            <a:spLocks noGrp="1"/>
          </p:cNvSpPr>
          <p:nvPr>
            <p:ph idx="1"/>
          </p:nvPr>
        </p:nvSpPr>
        <p:spPr/>
        <p:txBody>
          <a:bodyPr/>
          <a:lstStyle/>
          <a:p>
            <a:endParaRPr lang="en-IN"/>
          </a:p>
        </p:txBody>
      </p:sp>
      <p:pic>
        <p:nvPicPr>
          <p:cNvPr id="14" name="Picture 13">
            <a:extLst>
              <a:ext uri="{FF2B5EF4-FFF2-40B4-BE49-F238E27FC236}">
                <a16:creationId xmlns:a16="http://schemas.microsoft.com/office/drawing/2014/main" id="{2DE98AD4-CDA6-1CDB-94CE-853C81F733C7}"/>
              </a:ext>
            </a:extLst>
          </p:cNvPr>
          <p:cNvPicPr>
            <a:picLocks noChangeAspect="1"/>
          </p:cNvPicPr>
          <p:nvPr/>
        </p:nvPicPr>
        <p:blipFill>
          <a:blip r:embed="rId2"/>
          <a:stretch>
            <a:fillRect/>
          </a:stretch>
        </p:blipFill>
        <p:spPr>
          <a:xfrm>
            <a:off x="265471" y="1302026"/>
            <a:ext cx="11454582" cy="5039780"/>
          </a:xfrm>
          <a:prstGeom prst="rect">
            <a:avLst/>
          </a:prstGeom>
        </p:spPr>
      </p:pic>
    </p:spTree>
    <p:extLst>
      <p:ext uri="{BB962C8B-B14F-4D97-AF65-F5344CB8AC3E}">
        <p14:creationId xmlns:p14="http://schemas.microsoft.com/office/powerpoint/2010/main" val="347803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488C2-5765-DCD3-BDD4-9D543E6B4C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564938-622B-881F-99AF-132488E87AC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FB2D1595-3096-5934-197B-0B21674EE267}"/>
              </a:ext>
            </a:extLst>
          </p:cNvPr>
          <p:cNvSpPr txBox="1"/>
          <p:nvPr/>
        </p:nvSpPr>
        <p:spPr>
          <a:xfrm>
            <a:off x="1219200" y="1966452"/>
            <a:ext cx="10391608" cy="1754326"/>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AI Agent successfully delivered accurate and farmer-friendly responses</a:t>
            </a:r>
            <a:r>
              <a:rPr lang="en-US" dirty="0">
                <a:latin typeface="Times New Roman" panose="02020603050405020304" pitchFamily="18" charset="0"/>
                <a:cs typeface="Times New Roman" panose="02020603050405020304" pitchFamily="18" charset="0"/>
              </a:rPr>
              <a:t> to real-time queries on crop selection, fertilizer usage, and pest control using the Granite model within IBM Watsonx.ai.</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Retrieval-Augmented Generation (RAG) was effectively demonstrated</a:t>
            </a:r>
            <a:r>
              <a:rPr lang="en-US" dirty="0">
                <a:latin typeface="Times New Roman" panose="02020603050405020304" pitchFamily="18" charset="0"/>
                <a:cs typeface="Times New Roman" panose="02020603050405020304" pitchFamily="18" charset="0"/>
              </a:rPr>
              <a:t> through integrated tools like Google, DuckDuckGo, Wikipedia, and Weather, enabling the agent to fetch and generate localized, real-world farming advice.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064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c0fa2617-96bd-425d-8578-e93563fe37c5"/>
    <ds:schemaRef ds:uri="9162bd5b-4ed9-4da3-b376-05204580ba3f"/>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473</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Times New Roman</vt:lpstr>
      <vt:lpstr>Wingdings 2</vt:lpstr>
      <vt:lpstr>DividendVTI</vt:lpstr>
      <vt:lpstr>AI Agent for Smart Farming Advice </vt:lpstr>
      <vt:lpstr>OUTLINE</vt:lpstr>
      <vt:lpstr>Problem Statement</vt:lpstr>
      <vt:lpstr>Proposed Solution</vt:lpstr>
      <vt:lpstr>System  Approach</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Sushmitha Devi.V</cp:lastModifiedBy>
  <cp:revision>27</cp:revision>
  <cp:lastPrinted>2025-08-03T06:13:56Z</cp:lastPrinted>
  <dcterms:created xsi:type="dcterms:W3CDTF">2021-05-26T16:50:10Z</dcterms:created>
  <dcterms:modified xsi:type="dcterms:W3CDTF">2025-08-03T06:17:02Z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