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6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4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7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5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6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5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1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1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1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8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3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4/30/2023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5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53" r:id="rId6"/>
    <p:sldLayoutId id="2147483749" r:id="rId7"/>
    <p:sldLayoutId id="2147483750" r:id="rId8"/>
    <p:sldLayoutId id="2147483751" r:id="rId9"/>
    <p:sldLayoutId id="2147483752" r:id="rId10"/>
    <p:sldLayoutId id="2147483754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BCBDFC-4ADF-4297-B113-3B3F524F2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D1FC1EF-ABB9-4B80-9582-E47C76BD0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88ED32-3423-429F-96E6-C5BF1A957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7C788C1-07E3-4AC3-B8E7-37A0856A0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77A6E8E1-D456-D3C0-37E2-6875EDD035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21317" r="-1" b="-1"/>
          <a:stretch/>
        </p:blipFill>
        <p:spPr>
          <a:xfrm>
            <a:off x="20" y="10"/>
            <a:ext cx="12188932" cy="6857326"/>
          </a:xfrm>
          <a:prstGeom prst="rect">
            <a:avLst/>
          </a:prstGeom>
        </p:spPr>
      </p:pic>
      <p:sp>
        <p:nvSpPr>
          <p:cNvPr id="32" name="Frame 31">
            <a:extLst>
              <a:ext uri="{FF2B5EF4-FFF2-40B4-BE49-F238E27FC236}">
                <a16:creationId xmlns:a16="http://schemas.microsoft.com/office/drawing/2014/main" id="{BBB1F149-105F-4CE9-A59E-12133DCF5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664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69CCC-2D2B-58A1-A0ED-7A6945247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61101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</a:rPr>
              <a:t>COMPREHENSIVE ANALYSIS OF FINANCIAL PERFORMANCE:INSIGHTS FROM A LEADING BANKS</a:t>
            </a:r>
            <a:endParaRPr lang="en-IN" sz="3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39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6869-8020-B66E-4A31-31F138D9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SHEET 5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7D197-1784-94DA-BC10-02FFA6ED2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682"/>
            <a:ext cx="10515600" cy="3998306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COUNTRY WITH TOTAL ASSESTS USING FUNNEL CHART IN INCREASING ORDER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5" name="Picture 4" descr="Chart, funnel chart&#10;&#10;Description automatically generated">
            <a:extLst>
              <a:ext uri="{FF2B5EF4-FFF2-40B4-BE49-F238E27FC236}">
                <a16:creationId xmlns:a16="http://schemas.microsoft.com/office/drawing/2014/main" id="{42737C37-65AC-3095-39AE-2642E6304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2581275"/>
            <a:ext cx="8924925" cy="35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43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CF59-3D18-86C3-B444-B91CC81C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SHEET 6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0DBB6-BD6F-1C0E-A44C-15C31712E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057"/>
            <a:ext cx="10515600" cy="3998306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TOTAL ASSESTS ANALYSIS ACCORDING TO YEAR AND QUARTER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1CBEFE89-C6B5-3D4C-949D-C918D0757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5" y="2581275"/>
            <a:ext cx="8763000" cy="359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11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2E7E-730B-6992-6F3E-4D48A7B8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DASHBOARD</a:t>
            </a:r>
            <a:endParaRPr lang="en-IN" sz="3600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445095C9-C633-AB82-9B7F-5AE16F6A6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5" y="1628775"/>
            <a:ext cx="8315325" cy="4743450"/>
          </a:xfrm>
        </p:spPr>
      </p:pic>
    </p:spTree>
    <p:extLst>
      <p:ext uri="{BB962C8B-B14F-4D97-AF65-F5344CB8AC3E}">
        <p14:creationId xmlns:p14="http://schemas.microsoft.com/office/powerpoint/2010/main" val="1264745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8371-3621-8F36-AF40-67703FD3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1</a:t>
            </a:r>
            <a:endParaRPr lang="en-IN" dirty="0"/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2D90EB5D-515D-A3B4-64A9-46AAF0AE3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1809750"/>
            <a:ext cx="8467725" cy="4358759"/>
          </a:xfrm>
        </p:spPr>
      </p:pic>
    </p:spTree>
    <p:extLst>
      <p:ext uri="{BB962C8B-B14F-4D97-AF65-F5344CB8AC3E}">
        <p14:creationId xmlns:p14="http://schemas.microsoft.com/office/powerpoint/2010/main" val="2963807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C751-3778-4AF5-7116-E4CCDB62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2</a:t>
            </a:r>
            <a:endParaRPr lang="en-IN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70547C2-051B-60B5-0315-2DA5055EA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1562101"/>
            <a:ext cx="8420100" cy="4534962"/>
          </a:xfrm>
        </p:spPr>
      </p:pic>
    </p:spTree>
    <p:extLst>
      <p:ext uri="{BB962C8B-B14F-4D97-AF65-F5344CB8AC3E}">
        <p14:creationId xmlns:p14="http://schemas.microsoft.com/office/powerpoint/2010/main" val="1602714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3FEC5-3BED-040A-2B13-53B83A64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3</a:t>
            </a:r>
            <a:endParaRPr lang="en-IN" dirty="0"/>
          </a:p>
        </p:txBody>
      </p:sp>
      <p:pic>
        <p:nvPicPr>
          <p:cNvPr id="5" name="Content Placeholder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29BCBD75-6967-EB30-A06D-9083107C7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24" y="1752600"/>
            <a:ext cx="7820025" cy="4424363"/>
          </a:xfrm>
        </p:spPr>
      </p:pic>
    </p:spTree>
    <p:extLst>
      <p:ext uri="{BB962C8B-B14F-4D97-AF65-F5344CB8AC3E}">
        <p14:creationId xmlns:p14="http://schemas.microsoft.com/office/powerpoint/2010/main" val="1182440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8481-46EC-C925-A671-61401FA3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4</a:t>
            </a:r>
            <a:endParaRPr lang="en-IN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83B72547-856F-148F-1A0A-7CE0D4EF3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1743076"/>
            <a:ext cx="7724774" cy="4433888"/>
          </a:xfrm>
        </p:spPr>
      </p:pic>
    </p:spTree>
    <p:extLst>
      <p:ext uri="{BB962C8B-B14F-4D97-AF65-F5344CB8AC3E}">
        <p14:creationId xmlns:p14="http://schemas.microsoft.com/office/powerpoint/2010/main" val="2670203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9479-28CE-C17B-1D91-6F78F8F3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5</a:t>
            </a:r>
            <a:endParaRPr lang="en-IN" dirty="0"/>
          </a:p>
        </p:txBody>
      </p:sp>
      <p:pic>
        <p:nvPicPr>
          <p:cNvPr id="5" name="Content Placeholder 4" descr="Chart, funnel chart&#10;&#10;Description automatically generated">
            <a:extLst>
              <a:ext uri="{FF2B5EF4-FFF2-40B4-BE49-F238E27FC236}">
                <a16:creationId xmlns:a16="http://schemas.microsoft.com/office/drawing/2014/main" id="{4E676194-F757-AE29-B91A-990FD212B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714500"/>
            <a:ext cx="8782050" cy="4425430"/>
          </a:xfrm>
        </p:spPr>
      </p:pic>
    </p:spTree>
    <p:extLst>
      <p:ext uri="{BB962C8B-B14F-4D97-AF65-F5344CB8AC3E}">
        <p14:creationId xmlns:p14="http://schemas.microsoft.com/office/powerpoint/2010/main" val="2935054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30149-C942-CB0C-66F0-537772D6E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6</a:t>
            </a:r>
            <a:endParaRPr lang="en-IN" dirty="0"/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C5A78A85-2E6F-E744-F15E-11B4AD340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49" y="1752600"/>
            <a:ext cx="8677276" cy="4424363"/>
          </a:xfrm>
        </p:spPr>
      </p:pic>
    </p:spTree>
    <p:extLst>
      <p:ext uri="{BB962C8B-B14F-4D97-AF65-F5344CB8AC3E}">
        <p14:creationId xmlns:p14="http://schemas.microsoft.com/office/powerpoint/2010/main" val="3134734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F69B-182B-D307-3928-DBE5B6EC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F5FC-DA7A-7D66-B508-DD07546E7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provides an overview of how well the company manages its assets and liabilities. </a:t>
            </a:r>
          </a:p>
          <a:p>
            <a:r>
              <a:rPr lang="en-US" dirty="0"/>
              <a:t>Analysts can find information about long-term vs. short-term debt on the balance sheet.</a:t>
            </a:r>
          </a:p>
          <a:p>
            <a:r>
              <a:rPr lang="en-US" dirty="0"/>
              <a:t> They can also find information about what kind of assets the company owns and what percentage of assets are financed with liabilities vs.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05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A0DC-54EF-9705-39CB-A7AFD9BC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ID:NM2023TMID01881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7D4B6-02A4-F4F9-7DAF-CE9645A41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TEAM LEADER: R.SUSHMITHA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TEAM MEMBERS: A.SUBASHIRI</a:t>
            </a:r>
          </a:p>
          <a:p>
            <a:pPr marL="228600" indent="0">
              <a:buNone/>
            </a:pPr>
            <a:r>
              <a:rPr lang="en-US" dirty="0"/>
              <a:t>                                    M.SAFRIN SABANA</a:t>
            </a:r>
          </a:p>
          <a:p>
            <a:pPr marL="228600" indent="0">
              <a:buNone/>
            </a:pPr>
            <a:r>
              <a:rPr lang="en-US" dirty="0"/>
              <a:t>                                    N.NIVETHA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772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D8F0-C37A-E38C-7AA4-F59955FD6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075FF-34F3-D501-6F4E-EB532F45D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financial analysis does not consider cost-price level changes. </a:t>
            </a:r>
          </a:p>
          <a:p>
            <a:r>
              <a:rPr lang="en-US" dirty="0"/>
              <a:t>The financial analysis is ambiguous if the prior knowledge of the changes in accounting procedure followed by the company is not known.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3154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DE19-25BD-77A4-8DCA-7FB36609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E3F8E-F5DA-BC32-AE81-53586DBF6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financial ratios to assess profitability, solvency, working capital management, liquidity, and operating effectiveness. </a:t>
            </a:r>
          </a:p>
          <a:p>
            <a:r>
              <a:rPr lang="en-US" dirty="0"/>
              <a:t>Compare current performance with historical conditions using trend analysis.</a:t>
            </a:r>
          </a:p>
          <a:p>
            <a:r>
              <a:rPr lang="en-US" dirty="0"/>
              <a:t> Compare with peer companies or industry averages to find out how well companies are performing.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557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492F-0EDD-B8EE-4220-34A74F23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F56FC-721A-B3BE-10C2-DC56C4D46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Financial performance analysis includes </a:t>
            </a:r>
            <a:r>
              <a:rPr lang="en-US" dirty="0" err="1"/>
              <a:t>analysisand</a:t>
            </a:r>
            <a:r>
              <a:rPr lang="en-US" dirty="0"/>
              <a:t> interpretation of financial statements in such a way that it undertakes a full diagnosis of the profitability and financial soundness of the business,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Financial statement provide a formal record of a business financial activities and position.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727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72A0-4051-A4D7-5E55-8E347503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PROBLEM DEFINITION &amp; DESIGN THINKING</a:t>
            </a:r>
            <a:br>
              <a:rPr lang="en-US" sz="3600" dirty="0"/>
            </a:br>
            <a:r>
              <a:rPr lang="en-US" sz="3600" dirty="0"/>
              <a:t>                           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EMPATHY MAP</a:t>
            </a:r>
            <a:endParaRPr lang="en-IN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7465E0E3-D413-31BD-36E1-85A535349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165" y="1885362"/>
            <a:ext cx="7805394" cy="4291602"/>
          </a:xfrm>
        </p:spPr>
      </p:pic>
    </p:spTree>
    <p:extLst>
      <p:ext uri="{BB962C8B-B14F-4D97-AF65-F5344CB8AC3E}">
        <p14:creationId xmlns:p14="http://schemas.microsoft.com/office/powerpoint/2010/main" val="269354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7865-369B-BE0F-0B71-D6F106AE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IDEATION &amp; BRAIN STROMING</a:t>
            </a:r>
            <a:endParaRPr lang="en-IN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1AF040E-151F-26B2-7F9B-0A073780C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1" y="1895475"/>
            <a:ext cx="8934450" cy="4281488"/>
          </a:xfrm>
        </p:spPr>
      </p:pic>
    </p:spTree>
    <p:extLst>
      <p:ext uri="{BB962C8B-B14F-4D97-AF65-F5344CB8AC3E}">
        <p14:creationId xmlns:p14="http://schemas.microsoft.com/office/powerpoint/2010/main" val="300617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147A-E4D5-D109-5C82-F75372F6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RESULT SHEET 1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365B7-361F-5D9E-CA21-2071A696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1650"/>
            <a:ext cx="10515600" cy="440531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TOP BANKS ACCORDING TO RANK AND ASSESTS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52AD18E-150B-8112-D2A9-7D8ECECEE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2390775"/>
            <a:ext cx="8134350" cy="38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0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69D3-2870-5883-2847-A1FC30D6D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RESULT SHEET 2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71B6F-9760-5B42-A08F-5FA99FF1C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2125"/>
            <a:ext cx="10515600" cy="4414838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TOP BANKS ACCORDING TO TOTAL ASSESTS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5C85ECA-90C4-240D-47E8-425A60429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6" y="2343149"/>
            <a:ext cx="8220074" cy="38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79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AD19-B6E0-6DC3-363D-9AE89A59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RESULT SHEET 3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7222-FE92-7D0D-BA65-4ACEB4BE5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702407"/>
            <a:ext cx="10515600" cy="399830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TOP BANKS ACCORDING TO COUNTRY BASED ON TOTAL ASSESTS</a:t>
            </a:r>
            <a:endParaRPr lang="en-IN" sz="2400" dirty="0">
              <a:latin typeface="Algerian" panose="04020705040A02060702" pitchFamily="82" charset="0"/>
            </a:endParaRPr>
          </a:p>
        </p:txBody>
      </p:sp>
      <p:pic>
        <p:nvPicPr>
          <p:cNvPr id="5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A4AE3BA2-1CEF-23CC-3480-7FD0128D1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2200275"/>
            <a:ext cx="9505949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6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5095B-7BDE-0FFE-8842-9B107300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SHEET 4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F1E81-E7FF-DE5A-A940-70761A8AB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357"/>
            <a:ext cx="10515600" cy="3998306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TOP 10 COUNTRIESWITH ASSESTS PROPORTION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5" name="Picture 4" descr="Chart, sunburst chart&#10;&#10;Description automatically generated">
            <a:extLst>
              <a:ext uri="{FF2B5EF4-FFF2-40B4-BE49-F238E27FC236}">
                <a16:creationId xmlns:a16="http://schemas.microsoft.com/office/drawing/2014/main" id="{29C29742-6277-66DC-B221-12071CA39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2269143"/>
            <a:ext cx="9972675" cy="399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6649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305</Words>
  <Application>Microsoft Office PowerPoint</Application>
  <PresentationFormat>Widescreen</PresentationFormat>
  <Paragraphs>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Algerian</vt:lpstr>
      <vt:lpstr>Arial</vt:lpstr>
      <vt:lpstr>Avenir Next LT Pro</vt:lpstr>
      <vt:lpstr>Sabon Next LT</vt:lpstr>
      <vt:lpstr>Wingdings</vt:lpstr>
      <vt:lpstr>LuminousVTI</vt:lpstr>
      <vt:lpstr>COMPREHENSIVE ANALYSIS OF FINANCIAL PERFORMANCE:INSIGHTS FROM A LEADING BANKS</vt:lpstr>
      <vt:lpstr>TEAM ID:NM2023TMID01881</vt:lpstr>
      <vt:lpstr>INTRODUCTION</vt:lpstr>
      <vt:lpstr>PROBLEM DEFINITION &amp; DESIGN THINKING                             EMPATHY MAP</vt:lpstr>
      <vt:lpstr>IDEATION &amp; BRAIN STROMING</vt:lpstr>
      <vt:lpstr>RESULT SHEET 1</vt:lpstr>
      <vt:lpstr>RESULT SHEET 2</vt:lpstr>
      <vt:lpstr>RESULT SHEET 3</vt:lpstr>
      <vt:lpstr>SHEET 4</vt:lpstr>
      <vt:lpstr>SHEET 5</vt:lpstr>
      <vt:lpstr>SHEET 6</vt:lpstr>
      <vt:lpstr>DASHBOARD</vt:lpstr>
      <vt:lpstr>STORY 1</vt:lpstr>
      <vt:lpstr>STORY 2</vt:lpstr>
      <vt:lpstr>STORY 3</vt:lpstr>
      <vt:lpstr>STORY 4</vt:lpstr>
      <vt:lpstr>STORY 5</vt:lpstr>
      <vt:lpstr>STORY 6</vt:lpstr>
      <vt:lpstr>ADVANTAGES</vt:lpstr>
      <vt:lpstr>DISADVANTAGES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ANALYSIS OF FINANCIAL PERFORMANCE:INSIGHTS FROM A LEADING BANKS</dc:title>
  <dc:creator>Sushmitha Ramdass</dc:creator>
  <cp:lastModifiedBy>Sushmitha Ramdass</cp:lastModifiedBy>
  <cp:revision>2</cp:revision>
  <dcterms:created xsi:type="dcterms:W3CDTF">2023-04-30T13:49:15Z</dcterms:created>
  <dcterms:modified xsi:type="dcterms:W3CDTF">2023-04-30T15:33:09Z</dcterms:modified>
</cp:coreProperties>
</file>