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42803763"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309" autoAdjust="0"/>
    <p:restoredTop sz="94660"/>
  </p:normalViewPr>
  <p:slideViewPr>
    <p:cSldViewPr snapToGrid="0">
      <p:cViewPr varScale="1">
        <p:scale>
          <a:sx n="16" d="100"/>
          <a:sy n="16" d="100"/>
        </p:scale>
        <p:origin x="180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Sheet1!$A$14</c:f>
              <c:strCache>
                <c:ptCount val="1"/>
                <c:pt idx="0">
                  <c:v>Training data Set</c:v>
                </c:pt>
              </c:strCache>
            </c:strRef>
          </c:tx>
          <c:spPr>
            <a:solidFill>
              <a:schemeClr val="accent1"/>
            </a:solidFill>
            <a:ln>
              <a:noFill/>
            </a:ln>
            <a:effectLst/>
          </c:spPr>
          <c:invertIfNegative val="0"/>
          <c:cat>
            <c:strRef>
              <c:f>Sheet1!$B$13:$E$13</c:f>
              <c:strCache>
                <c:ptCount val="4"/>
                <c:pt idx="0">
                  <c:v>agree</c:v>
                </c:pt>
                <c:pt idx="1">
                  <c:v>disagree</c:v>
                </c:pt>
                <c:pt idx="2">
                  <c:v>discuss</c:v>
                </c:pt>
                <c:pt idx="3">
                  <c:v>unrelated</c:v>
                </c:pt>
              </c:strCache>
            </c:strRef>
          </c:cat>
          <c:val>
            <c:numRef>
              <c:f>Sheet1!$B$14:$E$14</c:f>
              <c:numCache>
                <c:formatCode>0.00%</c:formatCode>
                <c:ptCount val="4"/>
                <c:pt idx="0">
                  <c:v>7.360121668134155E-2</c:v>
                </c:pt>
                <c:pt idx="1">
                  <c:v>1.6809413271432001E-2</c:v>
                </c:pt>
                <c:pt idx="2">
                  <c:v>0.17827983670855679</c:v>
                </c:pt>
                <c:pt idx="3">
                  <c:v>0.73130953333866966</c:v>
                </c:pt>
              </c:numCache>
            </c:numRef>
          </c:val>
          <c:extLst>
            <c:ext xmlns:c16="http://schemas.microsoft.com/office/drawing/2014/chart" uri="{C3380CC4-5D6E-409C-BE32-E72D297353CC}">
              <c16:uniqueId val="{00000000-5F7A-49CD-9A52-4B6CA003D96E}"/>
            </c:ext>
          </c:extLst>
        </c:ser>
        <c:ser>
          <c:idx val="1"/>
          <c:order val="1"/>
          <c:tx>
            <c:strRef>
              <c:f>Sheet1!$A$15</c:f>
              <c:strCache>
                <c:ptCount val="1"/>
                <c:pt idx="0">
                  <c:v>Competetion Data Set</c:v>
                </c:pt>
              </c:strCache>
            </c:strRef>
          </c:tx>
          <c:spPr>
            <a:solidFill>
              <a:schemeClr val="accent2"/>
            </a:solidFill>
            <a:ln>
              <a:noFill/>
            </a:ln>
            <a:effectLst/>
          </c:spPr>
          <c:invertIfNegative val="0"/>
          <c:cat>
            <c:strRef>
              <c:f>Sheet1!$B$13:$E$13</c:f>
              <c:strCache>
                <c:ptCount val="4"/>
                <c:pt idx="0">
                  <c:v>agree</c:v>
                </c:pt>
                <c:pt idx="1">
                  <c:v>disagree</c:v>
                </c:pt>
                <c:pt idx="2">
                  <c:v>discuss</c:v>
                </c:pt>
                <c:pt idx="3">
                  <c:v>unrelated</c:v>
                </c:pt>
              </c:strCache>
            </c:strRef>
          </c:cat>
          <c:val>
            <c:numRef>
              <c:f>Sheet1!$B$15:$E$15</c:f>
              <c:numCache>
                <c:formatCode>0.00%</c:formatCode>
                <c:ptCount val="4"/>
                <c:pt idx="0">
                  <c:v>7.48829339314524E-2</c:v>
                </c:pt>
                <c:pt idx="1">
                  <c:v>2.7426907488293392E-2</c:v>
                </c:pt>
                <c:pt idx="2">
                  <c:v>0.17565812772990202</c:v>
                </c:pt>
                <c:pt idx="3">
                  <c:v>0.72203203085035217</c:v>
                </c:pt>
              </c:numCache>
            </c:numRef>
          </c:val>
          <c:extLst>
            <c:ext xmlns:c16="http://schemas.microsoft.com/office/drawing/2014/chart" uri="{C3380CC4-5D6E-409C-BE32-E72D297353CC}">
              <c16:uniqueId val="{00000001-5F7A-49CD-9A52-4B6CA003D96E}"/>
            </c:ext>
          </c:extLst>
        </c:ser>
        <c:dLbls>
          <c:showLegendKey val="0"/>
          <c:showVal val="0"/>
          <c:showCatName val="0"/>
          <c:showSerName val="0"/>
          <c:showPercent val="0"/>
          <c:showBubbleSize val="0"/>
        </c:dLbls>
        <c:gapWidth val="219"/>
        <c:overlap val="-27"/>
        <c:axId val="540547176"/>
        <c:axId val="540545536"/>
      </c:barChart>
      <c:catAx>
        <c:axId val="540547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540545536"/>
        <c:crosses val="autoZero"/>
        <c:auto val="1"/>
        <c:lblAlgn val="ctr"/>
        <c:lblOffset val="100"/>
        <c:noMultiLvlLbl val="0"/>
      </c:catAx>
      <c:valAx>
        <c:axId val="5405455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540547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E5D5287-886D-42EB-99E9-B5A852B92B73}" type="datetimeFigureOut">
              <a:rPr lang="en-IN" smtClean="0"/>
              <a:t>24-07-2019</a:t>
            </a:fld>
            <a:endParaRPr lang="en-IN"/>
          </a:p>
        </p:txBody>
      </p:sp>
      <p:sp>
        <p:nvSpPr>
          <p:cNvPr id="4" name="Slide Image Placeholder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E744978-49A4-48B4-842C-750C6E941F2F}" type="slidenum">
              <a:rPr lang="en-IN" smtClean="0"/>
              <a:t>‹#›</a:t>
            </a:fld>
            <a:endParaRPr lang="en-IN"/>
          </a:p>
        </p:txBody>
      </p:sp>
    </p:spTree>
    <p:extLst>
      <p:ext uri="{BB962C8B-B14F-4D97-AF65-F5344CB8AC3E}">
        <p14:creationId xmlns:p14="http://schemas.microsoft.com/office/powerpoint/2010/main" val="179543834"/>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A78649-AB75-4D9C-A522-34B1507A6BD0}" type="datetimeFigureOut">
              <a:rPr lang="en-IN" smtClean="0"/>
              <a:t>24-07-2019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12811-FE05-436D-A81A-92B2F21F6708}" type="slidenum">
              <a:rPr lang="en-IN" smtClean="0"/>
              <a:t>‹#›</a:t>
            </a:fld>
            <a:endParaRPr lang="en-IN"/>
          </a:p>
        </p:txBody>
      </p:sp>
    </p:spTree>
    <p:extLst>
      <p:ext uri="{BB962C8B-B14F-4D97-AF65-F5344CB8AC3E}">
        <p14:creationId xmlns:p14="http://schemas.microsoft.com/office/powerpoint/2010/main" val="104500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78649-AB75-4D9C-A522-34B1507A6BD0}" type="datetimeFigureOut">
              <a:rPr lang="en-IN" smtClean="0"/>
              <a:t>24-07-2019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12811-FE05-436D-A81A-92B2F21F6708}" type="slidenum">
              <a:rPr lang="en-IN" smtClean="0"/>
              <a:t>‹#›</a:t>
            </a:fld>
            <a:endParaRPr lang="en-IN"/>
          </a:p>
        </p:txBody>
      </p:sp>
    </p:spTree>
    <p:extLst>
      <p:ext uri="{BB962C8B-B14F-4D97-AF65-F5344CB8AC3E}">
        <p14:creationId xmlns:p14="http://schemas.microsoft.com/office/powerpoint/2010/main" val="2361616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78649-AB75-4D9C-A522-34B1507A6BD0}" type="datetimeFigureOut">
              <a:rPr lang="en-IN" smtClean="0"/>
              <a:t>24-07-2019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12811-FE05-436D-A81A-92B2F21F6708}" type="slidenum">
              <a:rPr lang="en-IN" smtClean="0"/>
              <a:t>‹#›</a:t>
            </a:fld>
            <a:endParaRPr lang="en-IN"/>
          </a:p>
        </p:txBody>
      </p:sp>
    </p:spTree>
    <p:extLst>
      <p:ext uri="{BB962C8B-B14F-4D97-AF65-F5344CB8AC3E}">
        <p14:creationId xmlns:p14="http://schemas.microsoft.com/office/powerpoint/2010/main" val="231870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78649-AB75-4D9C-A522-34B1507A6BD0}" type="datetimeFigureOut">
              <a:rPr lang="en-IN" smtClean="0"/>
              <a:t>24-07-2019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12811-FE05-436D-A81A-92B2F21F6708}" type="slidenum">
              <a:rPr lang="en-IN" smtClean="0"/>
              <a:t>‹#›</a:t>
            </a:fld>
            <a:endParaRPr lang="en-IN"/>
          </a:p>
        </p:txBody>
      </p:sp>
    </p:spTree>
    <p:extLst>
      <p:ext uri="{BB962C8B-B14F-4D97-AF65-F5344CB8AC3E}">
        <p14:creationId xmlns:p14="http://schemas.microsoft.com/office/powerpoint/2010/main" val="129613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78649-AB75-4D9C-A522-34B1507A6BD0}" type="datetimeFigureOut">
              <a:rPr lang="en-IN" smtClean="0"/>
              <a:t>24-07-2019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E12811-FE05-436D-A81A-92B2F21F6708}" type="slidenum">
              <a:rPr lang="en-IN" smtClean="0"/>
              <a:t>‹#›</a:t>
            </a:fld>
            <a:endParaRPr lang="en-IN"/>
          </a:p>
        </p:txBody>
      </p:sp>
    </p:spTree>
    <p:extLst>
      <p:ext uri="{BB962C8B-B14F-4D97-AF65-F5344CB8AC3E}">
        <p14:creationId xmlns:p14="http://schemas.microsoft.com/office/powerpoint/2010/main" val="14217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A78649-AB75-4D9C-A522-34B1507A6BD0}" type="datetimeFigureOut">
              <a:rPr lang="en-IN" smtClean="0"/>
              <a:t>24-07-2019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12811-FE05-436D-A81A-92B2F21F6708}" type="slidenum">
              <a:rPr lang="en-IN" smtClean="0"/>
              <a:t>‹#›</a:t>
            </a:fld>
            <a:endParaRPr lang="en-IN"/>
          </a:p>
        </p:txBody>
      </p:sp>
    </p:spTree>
    <p:extLst>
      <p:ext uri="{BB962C8B-B14F-4D97-AF65-F5344CB8AC3E}">
        <p14:creationId xmlns:p14="http://schemas.microsoft.com/office/powerpoint/2010/main" val="3343446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A78649-AB75-4D9C-A522-34B1507A6BD0}" type="datetimeFigureOut">
              <a:rPr lang="en-IN" smtClean="0"/>
              <a:t>24-07-2019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E12811-FE05-436D-A81A-92B2F21F6708}" type="slidenum">
              <a:rPr lang="en-IN" smtClean="0"/>
              <a:t>‹#›</a:t>
            </a:fld>
            <a:endParaRPr lang="en-IN"/>
          </a:p>
        </p:txBody>
      </p:sp>
    </p:spTree>
    <p:extLst>
      <p:ext uri="{BB962C8B-B14F-4D97-AF65-F5344CB8AC3E}">
        <p14:creationId xmlns:p14="http://schemas.microsoft.com/office/powerpoint/2010/main" val="100563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A78649-AB75-4D9C-A522-34B1507A6BD0}" type="datetimeFigureOut">
              <a:rPr lang="en-IN" smtClean="0"/>
              <a:t>24-07-2019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E12811-FE05-436D-A81A-92B2F21F6708}" type="slidenum">
              <a:rPr lang="en-IN" smtClean="0"/>
              <a:t>‹#›</a:t>
            </a:fld>
            <a:endParaRPr lang="en-IN"/>
          </a:p>
        </p:txBody>
      </p:sp>
    </p:spTree>
    <p:extLst>
      <p:ext uri="{BB962C8B-B14F-4D97-AF65-F5344CB8AC3E}">
        <p14:creationId xmlns:p14="http://schemas.microsoft.com/office/powerpoint/2010/main" val="165883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78649-AB75-4D9C-A522-34B1507A6BD0}" type="datetimeFigureOut">
              <a:rPr lang="en-IN" smtClean="0"/>
              <a:t>24-07-2019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E12811-FE05-436D-A81A-92B2F21F6708}" type="slidenum">
              <a:rPr lang="en-IN" smtClean="0"/>
              <a:t>‹#›</a:t>
            </a:fld>
            <a:endParaRPr lang="en-IN"/>
          </a:p>
        </p:txBody>
      </p:sp>
    </p:spTree>
    <p:extLst>
      <p:ext uri="{BB962C8B-B14F-4D97-AF65-F5344CB8AC3E}">
        <p14:creationId xmlns:p14="http://schemas.microsoft.com/office/powerpoint/2010/main" val="132279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B7A78649-AB75-4D9C-A522-34B1507A6BD0}" type="datetimeFigureOut">
              <a:rPr lang="en-IN" smtClean="0"/>
              <a:t>24-07-2019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12811-FE05-436D-A81A-92B2F21F6708}" type="slidenum">
              <a:rPr lang="en-IN" smtClean="0"/>
              <a:t>‹#›</a:t>
            </a:fld>
            <a:endParaRPr lang="en-IN"/>
          </a:p>
        </p:txBody>
      </p:sp>
    </p:spTree>
    <p:extLst>
      <p:ext uri="{BB962C8B-B14F-4D97-AF65-F5344CB8AC3E}">
        <p14:creationId xmlns:p14="http://schemas.microsoft.com/office/powerpoint/2010/main" val="2773414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B7A78649-AB75-4D9C-A522-34B1507A6BD0}" type="datetimeFigureOut">
              <a:rPr lang="en-IN" smtClean="0"/>
              <a:t>24-07-2019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E12811-FE05-436D-A81A-92B2F21F6708}" type="slidenum">
              <a:rPr lang="en-IN" smtClean="0"/>
              <a:t>‹#›</a:t>
            </a:fld>
            <a:endParaRPr lang="en-IN"/>
          </a:p>
        </p:txBody>
      </p:sp>
    </p:spTree>
    <p:extLst>
      <p:ext uri="{BB962C8B-B14F-4D97-AF65-F5344CB8AC3E}">
        <p14:creationId xmlns:p14="http://schemas.microsoft.com/office/powerpoint/2010/main" val="9615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7A78649-AB75-4D9C-A522-34B1507A6BD0}" type="datetimeFigureOut">
              <a:rPr lang="en-IN" smtClean="0"/>
              <a:t>24-07-2019</a:t>
            </a:fld>
            <a:endParaRPr lang="en-IN"/>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2FE12811-FE05-436D-A81A-92B2F21F6708}" type="slidenum">
              <a:rPr lang="en-IN" smtClean="0"/>
              <a:t>‹#›</a:t>
            </a:fld>
            <a:endParaRPr lang="en-IN"/>
          </a:p>
        </p:txBody>
      </p:sp>
    </p:spTree>
    <p:extLst>
      <p:ext uri="{BB962C8B-B14F-4D97-AF65-F5344CB8AC3E}">
        <p14:creationId xmlns:p14="http://schemas.microsoft.com/office/powerpoint/2010/main" val="15745738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4DA5B0-CC24-4D7A-BB75-317AABF71EBE}"/>
              </a:ext>
            </a:extLst>
          </p:cNvPr>
          <p:cNvSpPr/>
          <p:nvPr/>
        </p:nvSpPr>
        <p:spPr>
          <a:xfrm>
            <a:off x="711200" y="5848541"/>
            <a:ext cx="15207003" cy="6186309"/>
          </a:xfrm>
          <a:prstGeom prst="rect">
            <a:avLst/>
          </a:prstGeom>
        </p:spPr>
        <p:txBody>
          <a:bodyPr wrap="square">
            <a:spAutoFit/>
          </a:bodyPr>
          <a:lstStyle/>
          <a:p>
            <a:r>
              <a:rPr lang="en-IN" sz="3600" b="1" u="sng" dirty="0"/>
              <a:t>Abstract:</a:t>
            </a:r>
          </a:p>
          <a:p>
            <a:pPr algn="just"/>
            <a:r>
              <a:rPr lang="en-IN" sz="3600" dirty="0"/>
              <a:t>The goal of the Fake News Challenge is to explore how artificial intelligence technologies, particularly machine learning and natural language processing, might be leveraged to combat the fake news problem. Assessing the veracity of a news story is a complex and cumbersome task, even for trained experts. Fortunately, the process can be broken down into steps or stages. A helpful first step towards identifying fake news is to understand what other news organizations are saying about the topic. We believe automating this process, called Stance Detection, could serve as a useful building block in an AI-assisted fact-checking pipeline. So stage #1 of the Fake News Challenge (FNC-1) focuses on the task of Stance Detection.</a:t>
            </a:r>
          </a:p>
        </p:txBody>
      </p:sp>
      <p:pic>
        <p:nvPicPr>
          <p:cNvPr id="62" name="Picture 61">
            <a:extLst>
              <a:ext uri="{FF2B5EF4-FFF2-40B4-BE49-F238E27FC236}">
                <a16:creationId xmlns:a16="http://schemas.microsoft.com/office/drawing/2014/main" id="{572BAA3A-DEF7-49D3-B1A9-A05A4B1BEABD}"/>
              </a:ext>
            </a:extLst>
          </p:cNvPr>
          <p:cNvPicPr>
            <a:picLocks noChangeAspect="1"/>
          </p:cNvPicPr>
          <p:nvPr/>
        </p:nvPicPr>
        <p:blipFill>
          <a:blip r:embed="rId2"/>
          <a:stretch>
            <a:fillRect/>
          </a:stretch>
        </p:blipFill>
        <p:spPr>
          <a:xfrm>
            <a:off x="711200" y="13370041"/>
            <a:ext cx="7416000" cy="7484986"/>
          </a:xfrm>
          <a:prstGeom prst="rect">
            <a:avLst/>
          </a:prstGeom>
        </p:spPr>
      </p:pic>
      <p:pic>
        <p:nvPicPr>
          <p:cNvPr id="63" name="Picture 62">
            <a:extLst>
              <a:ext uri="{FF2B5EF4-FFF2-40B4-BE49-F238E27FC236}">
                <a16:creationId xmlns:a16="http://schemas.microsoft.com/office/drawing/2014/main" id="{A286A42E-A39E-4CD2-B99D-A0506C80F4DE}"/>
              </a:ext>
            </a:extLst>
          </p:cNvPr>
          <p:cNvPicPr>
            <a:picLocks noChangeAspect="1"/>
          </p:cNvPicPr>
          <p:nvPr/>
        </p:nvPicPr>
        <p:blipFill>
          <a:blip r:embed="rId3"/>
          <a:stretch>
            <a:fillRect/>
          </a:stretch>
        </p:blipFill>
        <p:spPr>
          <a:xfrm>
            <a:off x="8127201" y="13379474"/>
            <a:ext cx="7416000" cy="7553652"/>
          </a:xfrm>
          <a:prstGeom prst="rect">
            <a:avLst/>
          </a:prstGeom>
        </p:spPr>
      </p:pic>
      <p:pic>
        <p:nvPicPr>
          <p:cNvPr id="1024" name="Picture 1023">
            <a:extLst>
              <a:ext uri="{FF2B5EF4-FFF2-40B4-BE49-F238E27FC236}">
                <a16:creationId xmlns:a16="http://schemas.microsoft.com/office/drawing/2014/main" id="{432C4C7C-60BA-43FF-B4F2-BAB310AD69B7}"/>
              </a:ext>
            </a:extLst>
          </p:cNvPr>
          <p:cNvPicPr>
            <a:picLocks noChangeAspect="1"/>
          </p:cNvPicPr>
          <p:nvPr/>
        </p:nvPicPr>
        <p:blipFill>
          <a:blip r:embed="rId4"/>
          <a:stretch>
            <a:fillRect/>
          </a:stretch>
        </p:blipFill>
        <p:spPr>
          <a:xfrm>
            <a:off x="711200" y="20915815"/>
            <a:ext cx="7416000" cy="7467500"/>
          </a:xfrm>
          <a:prstGeom prst="rect">
            <a:avLst/>
          </a:prstGeom>
        </p:spPr>
      </p:pic>
      <p:pic>
        <p:nvPicPr>
          <p:cNvPr id="1025" name="Picture 1024">
            <a:extLst>
              <a:ext uri="{FF2B5EF4-FFF2-40B4-BE49-F238E27FC236}">
                <a16:creationId xmlns:a16="http://schemas.microsoft.com/office/drawing/2014/main" id="{CA96774C-63B3-417E-BF34-98E063B09FD2}"/>
              </a:ext>
            </a:extLst>
          </p:cNvPr>
          <p:cNvPicPr>
            <a:picLocks noChangeAspect="1"/>
          </p:cNvPicPr>
          <p:nvPr/>
        </p:nvPicPr>
        <p:blipFill>
          <a:blip r:embed="rId5"/>
          <a:stretch>
            <a:fillRect/>
          </a:stretch>
        </p:blipFill>
        <p:spPr>
          <a:xfrm>
            <a:off x="8127201" y="20915815"/>
            <a:ext cx="7416000" cy="7467500"/>
          </a:xfrm>
          <a:prstGeom prst="rect">
            <a:avLst/>
          </a:prstGeom>
        </p:spPr>
      </p:pic>
      <p:sp>
        <p:nvSpPr>
          <p:cNvPr id="69" name="Rectangle 68">
            <a:extLst>
              <a:ext uri="{FF2B5EF4-FFF2-40B4-BE49-F238E27FC236}">
                <a16:creationId xmlns:a16="http://schemas.microsoft.com/office/drawing/2014/main" id="{213879C5-C66D-4E70-B562-9E8CFF9D72D1}"/>
              </a:ext>
            </a:extLst>
          </p:cNvPr>
          <p:cNvSpPr/>
          <p:nvPr/>
        </p:nvSpPr>
        <p:spPr>
          <a:xfrm>
            <a:off x="16192499" y="5921470"/>
            <a:ext cx="2819401" cy="769441"/>
          </a:xfrm>
          <a:prstGeom prst="rect">
            <a:avLst/>
          </a:prstGeom>
        </p:spPr>
        <p:txBody>
          <a:bodyPr wrap="square">
            <a:spAutoFit/>
          </a:bodyPr>
          <a:lstStyle/>
          <a:p>
            <a:r>
              <a:rPr lang="en-IN" sz="3600" b="1" u="sng" dirty="0"/>
              <a:t>Performance</a:t>
            </a:r>
            <a:r>
              <a:rPr lang="en-IN" sz="4400" b="1" u="sng" dirty="0"/>
              <a:t>:</a:t>
            </a:r>
          </a:p>
        </p:txBody>
      </p:sp>
      <p:sp>
        <p:nvSpPr>
          <p:cNvPr id="70" name="Rectangle 69">
            <a:extLst>
              <a:ext uri="{FF2B5EF4-FFF2-40B4-BE49-F238E27FC236}">
                <a16:creationId xmlns:a16="http://schemas.microsoft.com/office/drawing/2014/main" id="{FE421AA4-48E2-422A-974C-369D71D27D8E}"/>
              </a:ext>
            </a:extLst>
          </p:cNvPr>
          <p:cNvSpPr/>
          <p:nvPr/>
        </p:nvSpPr>
        <p:spPr>
          <a:xfrm>
            <a:off x="711201" y="12160497"/>
            <a:ext cx="3098800" cy="769441"/>
          </a:xfrm>
          <a:prstGeom prst="rect">
            <a:avLst/>
          </a:prstGeom>
        </p:spPr>
        <p:txBody>
          <a:bodyPr wrap="square">
            <a:spAutoFit/>
          </a:bodyPr>
          <a:lstStyle/>
          <a:p>
            <a:r>
              <a:rPr lang="en-IN" sz="3200" b="1" u="sng" dirty="0"/>
              <a:t>Architecture</a:t>
            </a:r>
            <a:r>
              <a:rPr lang="en-IN" sz="4400" b="1" u="sng" dirty="0"/>
              <a:t>:</a:t>
            </a:r>
          </a:p>
        </p:txBody>
      </p:sp>
      <p:pic>
        <p:nvPicPr>
          <p:cNvPr id="1027" name="Picture 1026">
            <a:extLst>
              <a:ext uri="{FF2B5EF4-FFF2-40B4-BE49-F238E27FC236}">
                <a16:creationId xmlns:a16="http://schemas.microsoft.com/office/drawing/2014/main" id="{E917BB59-B56E-4C14-A971-50383FC2C0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92499" y="6690911"/>
            <a:ext cx="7416000" cy="6674399"/>
          </a:xfrm>
          <a:prstGeom prst="rect">
            <a:avLst/>
          </a:prstGeom>
        </p:spPr>
      </p:pic>
      <p:pic>
        <p:nvPicPr>
          <p:cNvPr id="1029" name="Picture 1028">
            <a:extLst>
              <a:ext uri="{FF2B5EF4-FFF2-40B4-BE49-F238E27FC236}">
                <a16:creationId xmlns:a16="http://schemas.microsoft.com/office/drawing/2014/main" id="{17A6D1CD-D35D-4B94-909F-086F6C8C82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96884" y="6705075"/>
            <a:ext cx="8153162" cy="6674399"/>
          </a:xfrm>
          <a:prstGeom prst="rect">
            <a:avLst/>
          </a:prstGeom>
        </p:spPr>
      </p:pic>
      <p:pic>
        <p:nvPicPr>
          <p:cNvPr id="1032" name="Picture 1031">
            <a:extLst>
              <a:ext uri="{FF2B5EF4-FFF2-40B4-BE49-F238E27FC236}">
                <a16:creationId xmlns:a16="http://schemas.microsoft.com/office/drawing/2014/main" id="{C0186C90-12A9-4BE3-8B92-5EF361E05D50}"/>
              </a:ext>
            </a:extLst>
          </p:cNvPr>
          <p:cNvPicPr>
            <a:picLocks noChangeAspect="1"/>
          </p:cNvPicPr>
          <p:nvPr/>
        </p:nvPicPr>
        <p:blipFill>
          <a:blip r:embed="rId8"/>
          <a:stretch>
            <a:fillRect/>
          </a:stretch>
        </p:blipFill>
        <p:spPr>
          <a:xfrm>
            <a:off x="16226860" y="13086071"/>
            <a:ext cx="7381638" cy="6660234"/>
          </a:xfrm>
          <a:prstGeom prst="rect">
            <a:avLst/>
          </a:prstGeom>
        </p:spPr>
      </p:pic>
      <p:pic>
        <p:nvPicPr>
          <p:cNvPr id="1033" name="Picture 1032">
            <a:extLst>
              <a:ext uri="{FF2B5EF4-FFF2-40B4-BE49-F238E27FC236}">
                <a16:creationId xmlns:a16="http://schemas.microsoft.com/office/drawing/2014/main" id="{9E3490B3-8887-40E1-AD7F-AE913BD8A83A}"/>
              </a:ext>
            </a:extLst>
          </p:cNvPr>
          <p:cNvPicPr>
            <a:picLocks noChangeAspect="1"/>
          </p:cNvPicPr>
          <p:nvPr/>
        </p:nvPicPr>
        <p:blipFill>
          <a:blip r:embed="rId9"/>
          <a:stretch>
            <a:fillRect/>
          </a:stretch>
        </p:blipFill>
        <p:spPr>
          <a:xfrm>
            <a:off x="23882795" y="13086071"/>
            <a:ext cx="7467251" cy="6164455"/>
          </a:xfrm>
          <a:prstGeom prst="rect">
            <a:avLst/>
          </a:prstGeom>
        </p:spPr>
      </p:pic>
      <p:sp>
        <p:nvSpPr>
          <p:cNvPr id="81" name="Rectangle 80">
            <a:extLst>
              <a:ext uri="{FF2B5EF4-FFF2-40B4-BE49-F238E27FC236}">
                <a16:creationId xmlns:a16="http://schemas.microsoft.com/office/drawing/2014/main" id="{30E48A96-3369-4E1C-A387-15557AC78AC0}"/>
              </a:ext>
            </a:extLst>
          </p:cNvPr>
          <p:cNvSpPr/>
          <p:nvPr/>
        </p:nvSpPr>
        <p:spPr>
          <a:xfrm>
            <a:off x="25678332" y="19877655"/>
            <a:ext cx="3876175" cy="769441"/>
          </a:xfrm>
          <a:prstGeom prst="rect">
            <a:avLst/>
          </a:prstGeom>
        </p:spPr>
        <p:txBody>
          <a:bodyPr wrap="square">
            <a:spAutoFit/>
          </a:bodyPr>
          <a:lstStyle/>
          <a:p>
            <a:r>
              <a:rPr lang="en-IN" sz="3200" b="1" u="sng" dirty="0"/>
              <a:t>Qualitative Analysis</a:t>
            </a:r>
            <a:r>
              <a:rPr lang="en-IN" sz="4400" b="1" u="sng" dirty="0"/>
              <a:t>:</a:t>
            </a:r>
          </a:p>
        </p:txBody>
      </p:sp>
      <p:sp>
        <p:nvSpPr>
          <p:cNvPr id="1052" name="Rectangle 1051">
            <a:extLst>
              <a:ext uri="{FF2B5EF4-FFF2-40B4-BE49-F238E27FC236}">
                <a16:creationId xmlns:a16="http://schemas.microsoft.com/office/drawing/2014/main" id="{4B4B77AB-7362-4C7F-BE6E-419FB3DA5F48}"/>
              </a:ext>
            </a:extLst>
          </p:cNvPr>
          <p:cNvSpPr/>
          <p:nvPr/>
        </p:nvSpPr>
        <p:spPr>
          <a:xfrm>
            <a:off x="711200" y="600873"/>
            <a:ext cx="40918063" cy="4672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91440" tIns="45720" rIns="91440" bIns="45720">
            <a:spAutoFit/>
          </a:bodyPr>
          <a:lstStyle/>
          <a:p>
            <a:pPr algn="ctr"/>
            <a:r>
              <a:rPr lang="en-IN" sz="9600" b="1" dirty="0">
                <a:solidFill>
                  <a:schemeClr val="tx1"/>
                </a:solidFill>
              </a:rPr>
              <a:t>Fake News Challenge </a:t>
            </a:r>
            <a:r>
              <a:rPr lang="en-IN" sz="8800" b="1" dirty="0">
                <a:solidFill>
                  <a:schemeClr val="tx1"/>
                </a:solidFill>
              </a:rPr>
              <a:t>Stage</a:t>
            </a:r>
            <a:r>
              <a:rPr lang="en-IN" sz="9600" b="1" dirty="0">
                <a:solidFill>
                  <a:schemeClr val="tx1"/>
                </a:solidFill>
              </a:rPr>
              <a:t> 1 (Fnc-1): Stance Detection</a:t>
            </a:r>
            <a:endParaRPr lang="en-IN" sz="5400" b="1" dirty="0">
              <a:solidFill>
                <a:schemeClr val="tx1"/>
              </a:solidFill>
              <a:latin typeface="Montserrat"/>
            </a:endParaRPr>
          </a:p>
          <a:p>
            <a:pPr algn="ctr"/>
            <a:r>
              <a:rPr lang="en-IN" sz="7200" b="1" dirty="0">
                <a:solidFill>
                  <a:schemeClr val="tx1"/>
                </a:solidFill>
              </a:rPr>
              <a:t>Sushmitha Suresh, Department of Management Sciences,</a:t>
            </a:r>
          </a:p>
          <a:p>
            <a:pPr algn="ctr"/>
            <a:r>
              <a:rPr lang="en-IN" sz="7200" b="1" dirty="0">
                <a:solidFill>
                  <a:schemeClr val="tx1"/>
                </a:solidFill>
              </a:rPr>
              <a:t>University Of Waterloo</a:t>
            </a:r>
            <a:endParaRPr lang="en-IN" sz="8800" b="1" dirty="0">
              <a:solidFill>
                <a:schemeClr val="tx1"/>
              </a:solidFill>
            </a:endParaRPr>
          </a:p>
          <a:p>
            <a:pPr algn="ctr"/>
            <a:endParaRPr lang="en-IN" sz="6000" b="1" dirty="0">
              <a:solidFill>
                <a:srgbClr val="333333"/>
              </a:solidFill>
              <a:latin typeface="Montserrat"/>
            </a:endParaRPr>
          </a:p>
        </p:txBody>
      </p:sp>
      <p:pic>
        <p:nvPicPr>
          <p:cNvPr id="103" name="Picture 102">
            <a:extLst>
              <a:ext uri="{FF2B5EF4-FFF2-40B4-BE49-F238E27FC236}">
                <a16:creationId xmlns:a16="http://schemas.microsoft.com/office/drawing/2014/main" id="{0DE4BD46-218F-4B87-A107-0FAF875529D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74500" y="855538"/>
            <a:ext cx="4478187" cy="4478187"/>
          </a:xfrm>
          <a:prstGeom prst="rect">
            <a:avLst/>
          </a:prstGeom>
        </p:spPr>
      </p:pic>
      <p:pic>
        <p:nvPicPr>
          <p:cNvPr id="65" name="Picture 64">
            <a:extLst>
              <a:ext uri="{FF2B5EF4-FFF2-40B4-BE49-F238E27FC236}">
                <a16:creationId xmlns:a16="http://schemas.microsoft.com/office/drawing/2014/main" id="{A3268953-6DF5-4071-8585-E561E6E4405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971528" y="675990"/>
            <a:ext cx="4657735" cy="4657735"/>
          </a:xfrm>
          <a:prstGeom prst="rect">
            <a:avLst/>
          </a:prstGeom>
        </p:spPr>
      </p:pic>
      <p:sp>
        <p:nvSpPr>
          <p:cNvPr id="110" name="Rectangle 109">
            <a:extLst>
              <a:ext uri="{FF2B5EF4-FFF2-40B4-BE49-F238E27FC236}">
                <a16:creationId xmlns:a16="http://schemas.microsoft.com/office/drawing/2014/main" id="{424167AA-E687-440A-90A0-3F4E6380C99E}"/>
              </a:ext>
            </a:extLst>
          </p:cNvPr>
          <p:cNvSpPr/>
          <p:nvPr/>
        </p:nvSpPr>
        <p:spPr>
          <a:xfrm>
            <a:off x="31895724" y="5921470"/>
            <a:ext cx="10586037" cy="8437103"/>
          </a:xfrm>
          <a:prstGeom prst="rect">
            <a:avLst/>
          </a:prstGeom>
        </p:spPr>
        <p:txBody>
          <a:bodyPr wrap="square">
            <a:noAutofit/>
          </a:bodyPr>
          <a:lstStyle/>
          <a:p>
            <a:pPr>
              <a:lnSpc>
                <a:spcPct val="107000"/>
              </a:lnSpc>
              <a:spcAft>
                <a:spcPts val="800"/>
              </a:spcAft>
            </a:pPr>
            <a:r>
              <a:rPr lang="en-IN" sz="3600" b="1"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Results: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36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Using bidirectional will run the inputs in two ways, one from past to future and one from future to past. The LSTM that runs backwards preserve information from the </a:t>
            </a:r>
            <a:r>
              <a:rPr lang="en-IN" sz="3600" dirty="0">
                <a:effectLst/>
                <a:latin typeface="Calibri" panose="020F0502020204030204" pitchFamily="34" charset="0"/>
                <a:ea typeface="Calibri" panose="020F0502020204030204" pitchFamily="34" charset="0"/>
                <a:cs typeface="Times New Roman" panose="02020603050405020304" pitchFamily="18" charset="0"/>
              </a:rPr>
              <a:t>future and using the hidden states combined we can preserve both past and future. Hence BiLSTMs show very good results as they can understand context better. The graph shows that there is a constant increase and decrease in accuracy and loss throughout the epochs. The validation accuracy of LSTM and </a:t>
            </a:r>
            <a:r>
              <a:rPr lang="en-IN" sz="3600" dirty="0" err="1">
                <a:effectLst/>
                <a:latin typeface="Calibri" panose="020F0502020204030204" pitchFamily="34" charset="0"/>
                <a:ea typeface="Calibri" panose="020F0502020204030204" pitchFamily="34" charset="0"/>
                <a:cs typeface="Times New Roman" panose="02020603050405020304" pitchFamily="18" charset="0"/>
              </a:rPr>
              <a:t>BiLSTM</a:t>
            </a:r>
            <a:r>
              <a:rPr lang="en-IN" sz="3600" dirty="0">
                <a:effectLst/>
                <a:latin typeface="Calibri" panose="020F0502020204030204" pitchFamily="34" charset="0"/>
                <a:ea typeface="Calibri" panose="020F0502020204030204" pitchFamily="34" charset="0"/>
                <a:cs typeface="Times New Roman" panose="02020603050405020304" pitchFamily="18" charset="0"/>
              </a:rPr>
              <a:t> is almost the same hitting around 90%, however, </a:t>
            </a:r>
            <a:r>
              <a:rPr lang="en-IN" sz="3600" dirty="0" err="1">
                <a:effectLst/>
                <a:latin typeface="Calibri" panose="020F0502020204030204" pitchFamily="34" charset="0"/>
                <a:ea typeface="Calibri" panose="020F0502020204030204" pitchFamily="34" charset="0"/>
                <a:cs typeface="Times New Roman" panose="02020603050405020304" pitchFamily="18" charset="0"/>
              </a:rPr>
              <a:t>BiLSTM</a:t>
            </a:r>
            <a:r>
              <a:rPr lang="en-IN" sz="3600" dirty="0">
                <a:effectLst/>
                <a:latin typeface="Calibri" panose="020F0502020204030204" pitchFamily="34" charset="0"/>
                <a:ea typeface="Calibri" panose="020F0502020204030204" pitchFamily="34" charset="0"/>
                <a:cs typeface="Times New Roman" panose="02020603050405020304" pitchFamily="18" charset="0"/>
              </a:rPr>
              <a:t> performed better on the competition dataset. </a:t>
            </a:r>
          </a:p>
          <a:p>
            <a:pPr algn="just">
              <a:lnSpc>
                <a:spcPct val="107000"/>
              </a:lnSpc>
              <a:spcAft>
                <a:spcPts val="800"/>
              </a:spcAft>
            </a:pPr>
            <a:endParaRPr lang="en-IN" sz="3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3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3" name="Rectangle 112">
            <a:extLst>
              <a:ext uri="{FF2B5EF4-FFF2-40B4-BE49-F238E27FC236}">
                <a16:creationId xmlns:a16="http://schemas.microsoft.com/office/drawing/2014/main" id="{857ECFAC-F320-447E-BEC3-58DD72974180}"/>
              </a:ext>
            </a:extLst>
          </p:cNvPr>
          <p:cNvSpPr/>
          <p:nvPr/>
        </p:nvSpPr>
        <p:spPr>
          <a:xfrm>
            <a:off x="17781977" y="19945544"/>
            <a:ext cx="3876175" cy="769441"/>
          </a:xfrm>
          <a:prstGeom prst="rect">
            <a:avLst/>
          </a:prstGeom>
        </p:spPr>
        <p:txBody>
          <a:bodyPr wrap="square">
            <a:spAutoFit/>
          </a:bodyPr>
          <a:lstStyle/>
          <a:p>
            <a:r>
              <a:rPr lang="en-IN" sz="3200" b="1" u="sng" dirty="0"/>
              <a:t>Stance Distribution</a:t>
            </a:r>
            <a:r>
              <a:rPr lang="en-IN" sz="4400" b="1" u="sng" dirty="0"/>
              <a:t>:</a:t>
            </a:r>
          </a:p>
        </p:txBody>
      </p:sp>
      <p:graphicFrame>
        <p:nvGraphicFramePr>
          <p:cNvPr id="4" name="Table 3">
            <a:extLst>
              <a:ext uri="{FF2B5EF4-FFF2-40B4-BE49-F238E27FC236}">
                <a16:creationId xmlns:a16="http://schemas.microsoft.com/office/drawing/2014/main" id="{5AD48451-A71C-4364-8469-3A7DBC2EE80A}"/>
              </a:ext>
            </a:extLst>
          </p:cNvPr>
          <p:cNvGraphicFramePr>
            <a:graphicFrameLocks noGrp="1"/>
          </p:cNvGraphicFramePr>
          <p:nvPr>
            <p:extLst>
              <p:ext uri="{D42A27DB-BD31-4B8C-83A1-F6EECF244321}">
                <p14:modId xmlns:p14="http://schemas.microsoft.com/office/powerpoint/2010/main" val="3184291105"/>
              </p:ext>
            </p:extLst>
          </p:nvPr>
        </p:nvGraphicFramePr>
        <p:xfrm>
          <a:off x="23196884" y="21240176"/>
          <a:ext cx="8153162" cy="6674397"/>
        </p:xfrm>
        <a:graphic>
          <a:graphicData uri="http://schemas.openxmlformats.org/drawingml/2006/table">
            <a:tbl>
              <a:tblPr firstRow="1" firstCol="1" bandRow="1"/>
              <a:tblGrid>
                <a:gridCol w="4076581">
                  <a:extLst>
                    <a:ext uri="{9D8B030D-6E8A-4147-A177-3AD203B41FA5}">
                      <a16:colId xmlns:a16="http://schemas.microsoft.com/office/drawing/2014/main" val="903353287"/>
                    </a:ext>
                  </a:extLst>
                </a:gridCol>
                <a:gridCol w="4076581">
                  <a:extLst>
                    <a:ext uri="{9D8B030D-6E8A-4147-A177-3AD203B41FA5}">
                      <a16:colId xmlns:a16="http://schemas.microsoft.com/office/drawing/2014/main" val="539184472"/>
                    </a:ext>
                  </a:extLst>
                </a:gridCol>
              </a:tblGrid>
              <a:tr h="737290">
                <a:tc>
                  <a:txBody>
                    <a:bodyPr/>
                    <a:lstStyle/>
                    <a:p>
                      <a:pPr algn="ctr">
                        <a:lnSpc>
                          <a:spcPct val="110000"/>
                        </a:lnSpc>
                        <a:spcAft>
                          <a:spcPts val="0"/>
                        </a:spcAft>
                        <a:tabLst>
                          <a:tab pos="3324225" algn="l"/>
                        </a:tabLst>
                      </a:pPr>
                      <a:r>
                        <a:rPr lang="en-IN" sz="36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Classifiers</a:t>
                      </a:r>
                      <a:endParaRPr lang="en-IN" sz="3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a:noFill/>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C000"/>
                    </a:solidFill>
                  </a:tcPr>
                </a:tc>
                <a:tc>
                  <a:txBody>
                    <a:bodyPr/>
                    <a:lstStyle/>
                    <a:p>
                      <a:pPr algn="ctr">
                        <a:lnSpc>
                          <a:spcPct val="110000"/>
                        </a:lnSpc>
                        <a:spcAft>
                          <a:spcPts val="0"/>
                        </a:spcAft>
                        <a:tabLst>
                          <a:tab pos="3324225" algn="l"/>
                        </a:tabLst>
                      </a:pPr>
                      <a:r>
                        <a:rPr lang="en-IN" sz="36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Accuracy in %</a:t>
                      </a:r>
                      <a:endParaRPr lang="en-IN" sz="3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C000"/>
                    </a:solidFill>
                  </a:tcPr>
                </a:tc>
                <a:extLst>
                  <a:ext uri="{0D108BD9-81ED-4DB2-BD59-A6C34878D82A}">
                    <a16:rowId xmlns:a16="http://schemas.microsoft.com/office/drawing/2014/main" val="3223260779"/>
                  </a:ext>
                </a:extLst>
              </a:tr>
              <a:tr h="737290">
                <a:tc>
                  <a:txBody>
                    <a:bodyPr/>
                    <a:lstStyle/>
                    <a:p>
                      <a:pPr>
                        <a:lnSpc>
                          <a:spcPct val="110000"/>
                        </a:lnSpc>
                        <a:spcAft>
                          <a:spcPts val="0"/>
                        </a:spcAft>
                        <a:tabLst>
                          <a:tab pos="3324225" algn="l"/>
                        </a:tabLst>
                      </a:pPr>
                      <a:r>
                        <a:rPr lang="en-IN" sz="3600" b="1">
                          <a:effectLst/>
                          <a:latin typeface="Calibri" panose="020F0502020204030204" pitchFamily="34" charset="0"/>
                          <a:ea typeface="Times New Roman" panose="02020603050405020304" pitchFamily="18" charset="0"/>
                          <a:cs typeface="Times New Roman" panose="02020603050405020304" pitchFamily="18" charset="0"/>
                        </a:rPr>
                        <a:t>LogisticRegression</a:t>
                      </a:r>
                      <a:endParaRPr lang="en-IN" sz="3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tc>
                  <a:txBody>
                    <a:bodyPr/>
                    <a:lstStyle/>
                    <a:p>
                      <a:pPr algn="ctr">
                        <a:lnSpc>
                          <a:spcPct val="110000"/>
                        </a:lnSpc>
                        <a:spcAft>
                          <a:spcPts val="0"/>
                        </a:spcAft>
                        <a:tabLst>
                          <a:tab pos="3324225" algn="l"/>
                        </a:tabLst>
                      </a:pPr>
                      <a:r>
                        <a:rPr lang="en-IN" sz="3600">
                          <a:effectLst/>
                          <a:latin typeface="Calibri" panose="020F0502020204030204" pitchFamily="34" charset="0"/>
                          <a:ea typeface="Times New Roman" panose="02020603050405020304" pitchFamily="18" charset="0"/>
                          <a:cs typeface="Times New Roman" panose="02020603050405020304" pitchFamily="18" charset="0"/>
                        </a:rPr>
                        <a:t>85</a:t>
                      </a: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1416575402"/>
                  </a:ext>
                </a:extLst>
              </a:tr>
              <a:tr h="1513367">
                <a:tc>
                  <a:txBody>
                    <a:bodyPr/>
                    <a:lstStyle/>
                    <a:p>
                      <a:pPr>
                        <a:lnSpc>
                          <a:spcPct val="110000"/>
                        </a:lnSpc>
                        <a:spcAft>
                          <a:spcPts val="0"/>
                        </a:spcAft>
                        <a:tabLst>
                          <a:tab pos="3324225" algn="l"/>
                        </a:tabLst>
                      </a:pPr>
                      <a:r>
                        <a:rPr lang="en-IN" sz="3600" b="1" dirty="0" err="1">
                          <a:effectLst/>
                          <a:latin typeface="Calibri" panose="020F0502020204030204" pitchFamily="34" charset="0"/>
                          <a:ea typeface="Times New Roman" panose="02020603050405020304" pitchFamily="18" charset="0"/>
                          <a:cs typeface="Times New Roman" panose="02020603050405020304" pitchFamily="18" charset="0"/>
                        </a:rPr>
                        <a:t>RandomForestClassifier</a:t>
                      </a:r>
                      <a:endParaRPr lang="en-IN" sz="3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tc>
                  <a:txBody>
                    <a:bodyPr/>
                    <a:lstStyle/>
                    <a:p>
                      <a:pPr algn="ctr">
                        <a:lnSpc>
                          <a:spcPct val="110000"/>
                        </a:lnSpc>
                        <a:spcAft>
                          <a:spcPts val="0"/>
                        </a:spcAft>
                        <a:tabLst>
                          <a:tab pos="3324225" algn="l"/>
                        </a:tabLst>
                      </a:pPr>
                      <a:r>
                        <a:rPr lang="en-IN" sz="3600">
                          <a:effectLst/>
                          <a:latin typeface="Calibri" panose="020F0502020204030204" pitchFamily="34" charset="0"/>
                          <a:ea typeface="Times New Roman" panose="02020603050405020304" pitchFamily="18" charset="0"/>
                          <a:cs typeface="Times New Roman" panose="02020603050405020304" pitchFamily="18" charset="0"/>
                        </a:rPr>
                        <a:t>77</a:t>
                      </a: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3607242149"/>
                  </a:ext>
                </a:extLst>
              </a:tr>
              <a:tr h="737290">
                <a:tc>
                  <a:txBody>
                    <a:bodyPr/>
                    <a:lstStyle/>
                    <a:p>
                      <a:pPr>
                        <a:lnSpc>
                          <a:spcPct val="110000"/>
                        </a:lnSpc>
                        <a:spcAft>
                          <a:spcPts val="0"/>
                        </a:spcAft>
                        <a:tabLst>
                          <a:tab pos="3324225" algn="l"/>
                        </a:tabLst>
                      </a:pPr>
                      <a:r>
                        <a:rPr lang="en-IN" sz="3600" b="1">
                          <a:effectLst/>
                          <a:latin typeface="Calibri" panose="020F0502020204030204" pitchFamily="34" charset="0"/>
                          <a:ea typeface="Times New Roman" panose="02020603050405020304" pitchFamily="18" charset="0"/>
                          <a:cs typeface="Times New Roman" panose="02020603050405020304" pitchFamily="18" charset="0"/>
                        </a:rPr>
                        <a:t>MultinomialNB</a:t>
                      </a:r>
                      <a:endParaRPr lang="en-IN" sz="3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tc>
                  <a:txBody>
                    <a:bodyPr/>
                    <a:lstStyle/>
                    <a:p>
                      <a:pPr algn="ctr">
                        <a:lnSpc>
                          <a:spcPct val="110000"/>
                        </a:lnSpc>
                        <a:spcAft>
                          <a:spcPts val="0"/>
                        </a:spcAft>
                        <a:tabLst>
                          <a:tab pos="3324225" algn="l"/>
                        </a:tabLst>
                      </a:pPr>
                      <a:r>
                        <a:rPr lang="en-IN" sz="3600">
                          <a:effectLst/>
                          <a:latin typeface="Calibri" panose="020F0502020204030204" pitchFamily="34" charset="0"/>
                          <a:ea typeface="Times New Roman" panose="02020603050405020304" pitchFamily="18" charset="0"/>
                          <a:cs typeface="Times New Roman" panose="02020603050405020304" pitchFamily="18" charset="0"/>
                        </a:rPr>
                        <a:t>56</a:t>
                      </a: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752936443"/>
                  </a:ext>
                </a:extLst>
              </a:tr>
              <a:tr h="737290">
                <a:tc>
                  <a:txBody>
                    <a:bodyPr/>
                    <a:lstStyle/>
                    <a:p>
                      <a:pPr>
                        <a:lnSpc>
                          <a:spcPct val="110000"/>
                        </a:lnSpc>
                        <a:spcAft>
                          <a:spcPts val="0"/>
                        </a:spcAft>
                        <a:tabLst>
                          <a:tab pos="3324225" algn="l"/>
                        </a:tabLst>
                      </a:pPr>
                      <a:r>
                        <a:rPr lang="en-IN" sz="3600" b="1">
                          <a:effectLst/>
                          <a:latin typeface="Calibri" panose="020F0502020204030204" pitchFamily="34" charset="0"/>
                          <a:ea typeface="Times New Roman" panose="02020603050405020304" pitchFamily="18" charset="0"/>
                          <a:cs typeface="Times New Roman" panose="02020603050405020304" pitchFamily="18" charset="0"/>
                        </a:rPr>
                        <a:t>W2V LSTM</a:t>
                      </a:r>
                      <a:endParaRPr lang="en-IN" sz="3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tc>
                  <a:txBody>
                    <a:bodyPr/>
                    <a:lstStyle/>
                    <a:p>
                      <a:pPr algn="ctr">
                        <a:lnSpc>
                          <a:spcPct val="110000"/>
                        </a:lnSpc>
                        <a:spcAft>
                          <a:spcPts val="0"/>
                        </a:spcAft>
                        <a:tabLst>
                          <a:tab pos="3324225" algn="l"/>
                        </a:tabLst>
                      </a:pPr>
                      <a:r>
                        <a:rPr lang="en-IN" sz="3600">
                          <a:effectLst/>
                          <a:latin typeface="Calibri" panose="020F0502020204030204" pitchFamily="34" charset="0"/>
                          <a:ea typeface="Times New Roman" panose="02020603050405020304" pitchFamily="18" charset="0"/>
                          <a:cs typeface="Times New Roman" panose="02020603050405020304" pitchFamily="18" charset="0"/>
                        </a:rPr>
                        <a:t>85</a:t>
                      </a: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3227532144"/>
                  </a:ext>
                </a:extLst>
              </a:tr>
              <a:tr h="737290">
                <a:tc>
                  <a:txBody>
                    <a:bodyPr/>
                    <a:lstStyle/>
                    <a:p>
                      <a:pPr>
                        <a:lnSpc>
                          <a:spcPct val="110000"/>
                        </a:lnSpc>
                        <a:spcAft>
                          <a:spcPts val="0"/>
                        </a:spcAft>
                        <a:tabLst>
                          <a:tab pos="3324225" algn="l"/>
                        </a:tabLst>
                      </a:pPr>
                      <a:r>
                        <a:rPr lang="en-IN" sz="3600" b="1">
                          <a:effectLst/>
                          <a:latin typeface="Calibri" panose="020F0502020204030204" pitchFamily="34" charset="0"/>
                          <a:ea typeface="Times New Roman" panose="02020603050405020304" pitchFamily="18" charset="0"/>
                          <a:cs typeface="Times New Roman" panose="02020603050405020304" pitchFamily="18" charset="0"/>
                        </a:rPr>
                        <a:t>GloVe LSTM</a:t>
                      </a:r>
                      <a:endParaRPr lang="en-IN" sz="3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tc>
                  <a:txBody>
                    <a:bodyPr/>
                    <a:lstStyle/>
                    <a:p>
                      <a:pPr algn="ctr">
                        <a:lnSpc>
                          <a:spcPct val="110000"/>
                        </a:lnSpc>
                        <a:spcAft>
                          <a:spcPts val="0"/>
                        </a:spcAft>
                      </a:pPr>
                      <a:r>
                        <a:rPr lang="en-IN" sz="3600">
                          <a:effectLst/>
                          <a:latin typeface="Calibri" panose="020F0502020204030204" pitchFamily="34" charset="0"/>
                          <a:ea typeface="Times New Roman" panose="02020603050405020304" pitchFamily="18" charset="0"/>
                          <a:cs typeface="Times New Roman" panose="02020603050405020304" pitchFamily="18" charset="0"/>
                        </a:rPr>
                        <a:t>85</a:t>
                      </a: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313590150"/>
                  </a:ext>
                </a:extLst>
              </a:tr>
              <a:tr h="737290">
                <a:tc>
                  <a:txBody>
                    <a:bodyPr/>
                    <a:lstStyle/>
                    <a:p>
                      <a:pPr>
                        <a:lnSpc>
                          <a:spcPct val="110000"/>
                        </a:lnSpc>
                        <a:spcAft>
                          <a:spcPts val="0"/>
                        </a:spcAft>
                        <a:tabLst>
                          <a:tab pos="3324225" algn="l"/>
                        </a:tabLst>
                      </a:pPr>
                      <a:r>
                        <a:rPr lang="en-IN" sz="3600" b="1">
                          <a:effectLst/>
                          <a:latin typeface="Calibri" panose="020F0502020204030204" pitchFamily="34" charset="0"/>
                          <a:ea typeface="Times New Roman" panose="02020603050405020304" pitchFamily="18" charset="0"/>
                          <a:cs typeface="Times New Roman" panose="02020603050405020304" pitchFamily="18" charset="0"/>
                        </a:rPr>
                        <a:t>W2V Bi-LSTM</a:t>
                      </a:r>
                      <a:endParaRPr lang="en-IN" sz="3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tc>
                  <a:txBody>
                    <a:bodyPr/>
                    <a:lstStyle/>
                    <a:p>
                      <a:pPr algn="ctr">
                        <a:lnSpc>
                          <a:spcPct val="110000"/>
                        </a:lnSpc>
                        <a:spcAft>
                          <a:spcPts val="0"/>
                        </a:spcAft>
                      </a:pPr>
                      <a:r>
                        <a:rPr lang="en-IN" sz="3600">
                          <a:effectLst/>
                          <a:latin typeface="Calibri" panose="020F0502020204030204" pitchFamily="34" charset="0"/>
                          <a:ea typeface="Times New Roman" panose="02020603050405020304" pitchFamily="18" charset="0"/>
                          <a:cs typeface="Times New Roman" panose="02020603050405020304" pitchFamily="18" charset="0"/>
                        </a:rPr>
                        <a:t>86</a:t>
                      </a: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2611450695"/>
                  </a:ext>
                </a:extLst>
              </a:tr>
              <a:tr h="737290">
                <a:tc>
                  <a:txBody>
                    <a:bodyPr/>
                    <a:lstStyle/>
                    <a:p>
                      <a:pPr>
                        <a:lnSpc>
                          <a:spcPct val="110000"/>
                        </a:lnSpc>
                        <a:spcAft>
                          <a:spcPts val="0"/>
                        </a:spcAft>
                        <a:tabLst>
                          <a:tab pos="3324225" algn="l"/>
                        </a:tabLst>
                      </a:pPr>
                      <a:r>
                        <a:rPr lang="en-IN" sz="3600" b="1" dirty="0" err="1">
                          <a:effectLst/>
                          <a:latin typeface="Calibri" panose="020F0502020204030204" pitchFamily="34" charset="0"/>
                          <a:ea typeface="Times New Roman" panose="02020603050405020304" pitchFamily="18" charset="0"/>
                          <a:cs typeface="Times New Roman" panose="02020603050405020304" pitchFamily="18" charset="0"/>
                        </a:rPr>
                        <a:t>GloVe</a:t>
                      </a:r>
                      <a:r>
                        <a:rPr lang="en-IN" sz="3600" b="1" dirty="0">
                          <a:effectLst/>
                          <a:latin typeface="Calibri" panose="020F0502020204030204" pitchFamily="34" charset="0"/>
                          <a:ea typeface="Times New Roman" panose="02020603050405020304" pitchFamily="18" charset="0"/>
                          <a:cs typeface="Times New Roman" panose="02020603050405020304" pitchFamily="18" charset="0"/>
                        </a:rPr>
                        <a:t> Bi-LSTM</a:t>
                      </a:r>
                      <a:endParaRPr lang="en-IN" sz="3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tc>
                  <a:txBody>
                    <a:bodyPr/>
                    <a:lstStyle/>
                    <a:p>
                      <a:pPr algn="ctr">
                        <a:lnSpc>
                          <a:spcPct val="110000"/>
                        </a:lnSpc>
                        <a:spcAft>
                          <a:spcPts val="0"/>
                        </a:spcAft>
                      </a:pPr>
                      <a:r>
                        <a:rPr lang="en-IN" sz="3600" dirty="0">
                          <a:effectLst/>
                          <a:latin typeface="Calibri" panose="020F0502020204030204" pitchFamily="34" charset="0"/>
                          <a:ea typeface="Times New Roman" panose="02020603050405020304" pitchFamily="18" charset="0"/>
                          <a:cs typeface="Times New Roman" panose="02020603050405020304" pitchFamily="18" charset="0"/>
                        </a:rPr>
                        <a:t>96</a:t>
                      </a:r>
                    </a:p>
                  </a:txBody>
                  <a:tcPr marL="68580" marR="68580" marT="0" marB="0">
                    <a:lnL w="12700" cap="flat" cmpd="sng" algn="ctr">
                      <a:solidFill>
                        <a:srgbClr val="FFD966"/>
                      </a:solidFill>
                      <a:prstDash val="solid"/>
                      <a:round/>
                      <a:headEnd type="none" w="med" len="med"/>
                      <a:tailEnd type="none" w="med" len="med"/>
                    </a:lnL>
                    <a:lnR w="12700" cap="flat" cmpd="sng" algn="ctr">
                      <a:solidFill>
                        <a:srgbClr val="FFD966"/>
                      </a:solidFill>
                      <a:prstDash val="solid"/>
                      <a:round/>
                      <a:headEnd type="none" w="med" len="med"/>
                      <a:tailEnd type="none" w="med" len="med"/>
                    </a:lnR>
                    <a:lnT w="12700" cap="flat" cmpd="sng" algn="ctr">
                      <a:solidFill>
                        <a:srgbClr val="FFD966"/>
                      </a:solidFill>
                      <a:prstDash val="solid"/>
                      <a:round/>
                      <a:headEnd type="none" w="med" len="med"/>
                      <a:tailEnd type="none" w="med" len="med"/>
                    </a:lnT>
                    <a:lnB w="1270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1774574273"/>
                  </a:ext>
                </a:extLst>
              </a:tr>
            </a:tbl>
          </a:graphicData>
        </a:graphic>
      </p:graphicFrame>
      <p:graphicFrame>
        <p:nvGraphicFramePr>
          <p:cNvPr id="25" name="Chart 24">
            <a:extLst>
              <a:ext uri="{FF2B5EF4-FFF2-40B4-BE49-F238E27FC236}">
                <a16:creationId xmlns:a16="http://schemas.microsoft.com/office/drawing/2014/main" id="{5B1BAC0D-F244-49C7-8AB2-CF8D56F080C2}"/>
              </a:ext>
            </a:extLst>
          </p:cNvPr>
          <p:cNvGraphicFramePr>
            <a:graphicFrameLocks/>
          </p:cNvGraphicFramePr>
          <p:nvPr>
            <p:extLst>
              <p:ext uri="{D42A27DB-BD31-4B8C-83A1-F6EECF244321}">
                <p14:modId xmlns:p14="http://schemas.microsoft.com/office/powerpoint/2010/main" val="621799338"/>
              </p:ext>
            </p:extLst>
          </p:nvPr>
        </p:nvGraphicFramePr>
        <p:xfrm>
          <a:off x="15600294" y="21353317"/>
          <a:ext cx="7050912" cy="6561257"/>
        </p:xfrm>
        <a:graphic>
          <a:graphicData uri="http://schemas.openxmlformats.org/drawingml/2006/chart">
            <c:chart xmlns:c="http://schemas.openxmlformats.org/drawingml/2006/chart" xmlns:r="http://schemas.openxmlformats.org/officeDocument/2006/relationships" r:id="rId12"/>
          </a:graphicData>
        </a:graphic>
      </p:graphicFrame>
      <p:sp>
        <p:nvSpPr>
          <p:cNvPr id="27" name="Rectangle 26">
            <a:extLst>
              <a:ext uri="{FF2B5EF4-FFF2-40B4-BE49-F238E27FC236}">
                <a16:creationId xmlns:a16="http://schemas.microsoft.com/office/drawing/2014/main" id="{6586E757-63CA-4ACE-9812-6249B8D4A3B8}"/>
              </a:ext>
            </a:extLst>
          </p:cNvPr>
          <p:cNvSpPr/>
          <p:nvPr/>
        </p:nvSpPr>
        <p:spPr>
          <a:xfrm>
            <a:off x="31895723" y="14712066"/>
            <a:ext cx="10196839" cy="2400468"/>
          </a:xfrm>
          <a:prstGeom prst="rect">
            <a:avLst/>
          </a:prstGeom>
        </p:spPr>
        <p:txBody>
          <a:bodyPr wrap="square">
            <a:noAutofit/>
          </a:bodyPr>
          <a:lstStyle/>
          <a:p>
            <a:pPr algn="just">
              <a:lnSpc>
                <a:spcPct val="107000"/>
              </a:lnSpc>
              <a:spcAft>
                <a:spcPts val="800"/>
              </a:spcAft>
            </a:pPr>
            <a:r>
              <a:rPr lang="en-IN" sz="2800" b="1" u="sng"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Future Work:</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2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 addition to LSTM and </a:t>
            </a:r>
            <a:r>
              <a:rPr lang="en-IN" sz="2800" kern="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BiLSTM</a:t>
            </a:r>
            <a:r>
              <a:rPr lang="en-IN" sz="2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there are two other techniques that can possibly perform better on the unknown data. While using Attention is believed to increase the accuracy, it is very unlikely to incorporate the mechanism in a classification task. Selecting states to attend to is more appropriate for translation tasks. Hence the Attention mechanism is only stated as a suggestion and not implemented as a part of this project. </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2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Second approach is to use conditional encoding, one LSTM to encode the headlines and another LSTM to encode the bodies. Finally, the last output vector of the LSTM of bodies is used to predict the stance of the headline-body pairs. The second technique is yet to be implemented in this project and is expected to be done by the end of the final report</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2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34376257-5000-485C-836B-81FA8E403A2E}"/>
              </a:ext>
            </a:extLst>
          </p:cNvPr>
          <p:cNvSpPr/>
          <p:nvPr/>
        </p:nvSpPr>
        <p:spPr>
          <a:xfrm>
            <a:off x="31895724" y="21907624"/>
            <a:ext cx="10586038" cy="1890078"/>
          </a:xfrm>
          <a:prstGeom prst="rect">
            <a:avLst/>
          </a:prstGeom>
        </p:spPr>
        <p:txBody>
          <a:bodyPr wrap="square">
            <a:noAutofit/>
          </a:bodyPr>
          <a:lstStyle/>
          <a:p>
            <a:pPr>
              <a:lnSpc>
                <a:spcPct val="107000"/>
              </a:lnSpc>
              <a:spcAft>
                <a:spcPts val="800"/>
              </a:spcAft>
            </a:pPr>
            <a:r>
              <a:rPr lang="en-IN" sz="3200" b="1" u="sng"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References:</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Isabelle </a:t>
            </a:r>
            <a:r>
              <a:rPr lang="en-IN" sz="3200" dirty="0" err="1">
                <a:effectLst/>
                <a:latin typeface="Calibri" panose="020F0502020204030204" pitchFamily="34" charset="0"/>
                <a:ea typeface="Times New Roman" panose="02020603050405020304" pitchFamily="18" charset="0"/>
                <a:cs typeface="Times New Roman" panose="02020603050405020304" pitchFamily="18" charset="0"/>
              </a:rPr>
              <a:t>Augenstein</a:t>
            </a: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 Tim </a:t>
            </a:r>
            <a:r>
              <a:rPr lang="en-IN" sz="3200" dirty="0" err="1">
                <a:effectLst/>
                <a:latin typeface="Calibri" panose="020F0502020204030204" pitchFamily="34" charset="0"/>
                <a:ea typeface="Times New Roman" panose="02020603050405020304" pitchFamily="18" charset="0"/>
                <a:cs typeface="Times New Roman" panose="02020603050405020304" pitchFamily="18" charset="0"/>
              </a:rPr>
              <a:t>Rocktaschel</a:t>
            </a: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 Andreas Vlachos, and </a:t>
            </a:r>
            <a:r>
              <a:rPr lang="en-IN" sz="3200" dirty="0" err="1">
                <a:effectLst/>
                <a:latin typeface="Calibri" panose="020F0502020204030204" pitchFamily="34" charset="0"/>
                <a:ea typeface="Times New Roman" panose="02020603050405020304" pitchFamily="18" charset="0"/>
                <a:cs typeface="Times New Roman" panose="02020603050405020304" pitchFamily="18" charset="0"/>
              </a:rPr>
              <a:t>Kalina</a:t>
            </a: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3200" dirty="0" err="1">
                <a:effectLst/>
                <a:latin typeface="Calibri" panose="020F0502020204030204" pitchFamily="34" charset="0"/>
                <a:ea typeface="Times New Roman" panose="02020603050405020304" pitchFamily="18" charset="0"/>
                <a:cs typeface="Times New Roman" panose="02020603050405020304" pitchFamily="18" charset="0"/>
              </a:rPr>
              <a:t>Bontcheva</a:t>
            </a: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 2016. Stance Detection with Bidirectional Conditional Encoding. In Proceedings of EMLNP.</a:t>
            </a:r>
          </a:p>
          <a:p>
            <a:pPr marL="342900" lvl="0" indent="-342900" algn="just">
              <a:lnSpc>
                <a:spcPct val="107000"/>
              </a:lnSpc>
              <a:spcAft>
                <a:spcPts val="0"/>
              </a:spcAft>
              <a:buFont typeface="Symbol" panose="05050102010706020507" pitchFamily="18" charset="2"/>
              <a:buChar char=""/>
            </a:pP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Benjamin Riedel, Isabelle </a:t>
            </a:r>
            <a:r>
              <a:rPr lang="en-IN" sz="3200" dirty="0" err="1">
                <a:effectLst/>
                <a:latin typeface="Calibri" panose="020F0502020204030204" pitchFamily="34" charset="0"/>
                <a:ea typeface="Times New Roman" panose="02020603050405020304" pitchFamily="18" charset="0"/>
                <a:cs typeface="Times New Roman" panose="02020603050405020304" pitchFamily="18" charset="0"/>
              </a:rPr>
              <a:t>Augenstein</a:t>
            </a: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 Georgios P </a:t>
            </a:r>
            <a:r>
              <a:rPr lang="en-IN" sz="3200" dirty="0" err="1">
                <a:effectLst/>
                <a:latin typeface="Calibri" panose="020F0502020204030204" pitchFamily="34" charset="0"/>
                <a:ea typeface="Times New Roman" panose="02020603050405020304" pitchFamily="18" charset="0"/>
                <a:cs typeface="Times New Roman" panose="02020603050405020304" pitchFamily="18" charset="0"/>
              </a:rPr>
              <a:t>Spithourakis</a:t>
            </a: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 and Sebastian Riedel. 2017. A simple but tough-to-beat baseline for the Fake News Challenge stance detection task. ArXiv:1707.03264.</a:t>
            </a:r>
          </a:p>
          <a:p>
            <a:pPr marL="342900" lvl="0" indent="-342900" algn="just">
              <a:lnSpc>
                <a:spcPct val="107000"/>
              </a:lnSpc>
              <a:spcAft>
                <a:spcPts val="800"/>
              </a:spcAft>
              <a:buFont typeface="Symbol" panose="05050102010706020507" pitchFamily="18" charset="2"/>
              <a:buChar char=""/>
            </a:pP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Andreas </a:t>
            </a:r>
            <a:r>
              <a:rPr lang="en-IN" sz="3200" dirty="0" err="1">
                <a:effectLst/>
                <a:latin typeface="Calibri" panose="020F0502020204030204" pitchFamily="34" charset="0"/>
                <a:ea typeface="Times New Roman" panose="02020603050405020304" pitchFamily="18" charset="0"/>
                <a:cs typeface="Times New Roman" panose="02020603050405020304" pitchFamily="18" charset="0"/>
              </a:rPr>
              <a:t>Hanselowski</a:t>
            </a: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3200" dirty="0" err="1">
                <a:effectLst/>
                <a:latin typeface="Calibri" panose="020F0502020204030204" pitchFamily="34" charset="0"/>
                <a:ea typeface="Times New Roman" panose="02020603050405020304" pitchFamily="18" charset="0"/>
                <a:cs typeface="Times New Roman" panose="02020603050405020304" pitchFamily="18" charset="0"/>
              </a:rPr>
              <a:t>Avinesh</a:t>
            </a: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 PVS, Benjamin Schiller, Felix </a:t>
            </a:r>
            <a:r>
              <a:rPr lang="en-IN" sz="3200" dirty="0" err="1">
                <a:effectLst/>
                <a:latin typeface="Calibri" panose="020F0502020204030204" pitchFamily="34" charset="0"/>
                <a:ea typeface="Times New Roman" panose="02020603050405020304" pitchFamily="18" charset="0"/>
                <a:cs typeface="Times New Roman" panose="02020603050405020304" pitchFamily="18" charset="0"/>
              </a:rPr>
              <a:t>Caspelherr</a:t>
            </a: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3200" dirty="0" err="1">
                <a:effectLst/>
                <a:latin typeface="Calibri" panose="020F0502020204030204" pitchFamily="34" charset="0"/>
                <a:ea typeface="Times New Roman" panose="02020603050405020304" pitchFamily="18" charset="0"/>
                <a:cs typeface="Times New Roman" panose="02020603050405020304" pitchFamily="18" charset="0"/>
              </a:rPr>
              <a:t>Debanjan</a:t>
            </a: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 Chaudhuri, Christian M. Meyer, and Iryna </a:t>
            </a:r>
            <a:r>
              <a:rPr lang="en-IN" sz="3200" dirty="0" err="1">
                <a:effectLst/>
                <a:latin typeface="Calibri" panose="020F0502020204030204" pitchFamily="34" charset="0"/>
                <a:ea typeface="Times New Roman" panose="02020603050405020304" pitchFamily="18" charset="0"/>
                <a:cs typeface="Times New Roman" panose="02020603050405020304" pitchFamily="18" charset="0"/>
              </a:rPr>
              <a:t>Gurevych</a:t>
            </a:r>
            <a:r>
              <a:rPr lang="en-IN" sz="3200" dirty="0">
                <a:effectLst/>
                <a:latin typeface="Calibri" panose="020F0502020204030204" pitchFamily="34" charset="0"/>
                <a:ea typeface="Times New Roman" panose="02020603050405020304" pitchFamily="18" charset="0"/>
                <a:cs typeface="Times New Roman" panose="02020603050405020304" pitchFamily="18" charset="0"/>
              </a:rPr>
              <a:t>. 2018. A retrospective analysis of the fake news challenge stance-detection task. In Proceedings of the 27th International Conference on Computational Linguistics, COLING ’18, pages 1859–1874, Santa Fe, NM, USA</a:t>
            </a:r>
          </a:p>
        </p:txBody>
      </p:sp>
    </p:spTree>
    <p:extLst>
      <p:ext uri="{BB962C8B-B14F-4D97-AF65-F5344CB8AC3E}">
        <p14:creationId xmlns:p14="http://schemas.microsoft.com/office/powerpoint/2010/main" val="9620850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483</TotalTime>
  <Words>475</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Montserrat</vt:lpstr>
      <vt:lpstr>Symbol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 Suresh</dc:creator>
  <cp:lastModifiedBy>Sushmitha Suresh</cp:lastModifiedBy>
  <cp:revision>23</cp:revision>
  <dcterms:created xsi:type="dcterms:W3CDTF">2019-07-24T14:10:09Z</dcterms:created>
  <dcterms:modified xsi:type="dcterms:W3CDTF">2019-07-24T22:17:01Z</dcterms:modified>
</cp:coreProperties>
</file>