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90861-E041-418E-A867-DECD474D2E76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D537A-A97C-4B03-A2AB-8E129037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75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D537A-A97C-4B03-A2AB-8E1290378B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81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2416-A914-43EF-8581-52320D659B96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2E27-90A7-4D83-97AC-6A310BE51303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2416-A914-43EF-8581-52320D659B96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2E27-90A7-4D83-97AC-6A310BE513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2416-A914-43EF-8581-52320D659B96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2E27-90A7-4D83-97AC-6A310BE513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2416-A914-43EF-8581-52320D659B96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2E27-90A7-4D83-97AC-6A310BE513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2416-A914-43EF-8581-52320D659B96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2E27-90A7-4D83-97AC-6A310BE513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2416-A914-43EF-8581-52320D659B96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2E27-90A7-4D83-97AC-6A310BE513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2416-A914-43EF-8581-52320D659B96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2E27-90A7-4D83-97AC-6A310BE513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2416-A914-43EF-8581-52320D659B96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2E27-90A7-4D83-97AC-6A310BE513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2416-A914-43EF-8581-52320D659B96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2E27-90A7-4D83-97AC-6A310BE513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2416-A914-43EF-8581-52320D659B96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2E27-90A7-4D83-97AC-6A310BE51303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2416-A914-43EF-8581-52320D659B96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2E27-90A7-4D83-97AC-6A310BE51303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EC92416-A914-43EF-8581-52320D659B96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3BA2E27-90A7-4D83-97AC-6A310BE5130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8954">
            <a:off x="4654506" y="4091886"/>
            <a:ext cx="2047875" cy="21011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46375">
            <a:off x="5957736" y="1891745"/>
            <a:ext cx="2694719" cy="27089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32720">
            <a:off x="4800600" y="1981200"/>
            <a:ext cx="1755688" cy="20986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457200"/>
            <a:ext cx="8229600" cy="1219200"/>
          </a:xfrm>
        </p:spPr>
        <p:txBody>
          <a:bodyPr>
            <a:no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spc="0" dirty="0" smtClean="0">
                <a:ln/>
                <a:solidFill>
                  <a:schemeClr val="accent3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Strange </a:t>
            </a:r>
            <a:r>
              <a:rPr lang="en-US" sz="5400" spc="0" dirty="0">
                <a:ln/>
                <a:solidFill>
                  <a:schemeClr val="accent3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</a:t>
            </a:r>
            <a:r>
              <a:rPr lang="en-US" sz="5400" spc="0" dirty="0" smtClean="0">
                <a:ln/>
                <a:solidFill>
                  <a:schemeClr val="accent3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isorders</a:t>
            </a:r>
            <a:endParaRPr lang="en-US" sz="5400" spc="0" dirty="0">
              <a:ln/>
              <a:solidFill>
                <a:schemeClr val="accent3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2133600"/>
            <a:ext cx="4444953" cy="25146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400" dirty="0" smtClean="0">
                <a:solidFill>
                  <a:schemeClr val="bg2">
                    <a:lumMod val="90000"/>
                    <a:lumOff val="10000"/>
                  </a:schemeClr>
                </a:solidFill>
                <a:latin typeface="Freestyle Script" panose="030804020302050B0404" pitchFamily="66" charset="0"/>
                <a:cs typeface="MV Boli" panose="02000500030200090000" pitchFamily="2" charset="0"/>
              </a:rPr>
              <a:t>                                 </a:t>
            </a:r>
          </a:p>
          <a:p>
            <a:pPr algn="l"/>
            <a:r>
              <a:rPr lang="en-US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           </a:t>
            </a:r>
            <a:endParaRPr lang="en-US" sz="1500" dirty="0" smtClean="0">
              <a:solidFill>
                <a:schemeClr val="bg2">
                  <a:lumMod val="90000"/>
                  <a:lumOff val="10000"/>
                </a:schemeClr>
              </a:solidFill>
              <a:latin typeface="Kristen ITC" panose="03050502040202030202" pitchFamily="66" charset="0"/>
              <a:cs typeface="MV Boli" panose="02000500030200090000" pitchFamily="2" charset="0"/>
            </a:endParaRPr>
          </a:p>
          <a:p>
            <a:pPr algn="l"/>
            <a:r>
              <a:rPr lang="en-US" sz="1500" dirty="0" smtClean="0">
                <a:solidFill>
                  <a:schemeClr val="bg2">
                    <a:lumMod val="90000"/>
                    <a:lumOff val="10000"/>
                  </a:schemeClr>
                </a:solidFill>
                <a:latin typeface="Segoe Print" panose="02000600000000000000" pitchFamily="2" charset="0"/>
                <a:cs typeface="Microsoft Uighur" panose="02000000000000000000" pitchFamily="2" charset="-78"/>
              </a:rPr>
              <a:t>        </a:t>
            </a:r>
          </a:p>
          <a:p>
            <a:pPr algn="l"/>
            <a:r>
              <a:rPr lang="en-US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               </a:t>
            </a:r>
            <a:endParaRPr lang="en-US" sz="2400" dirty="0">
              <a:solidFill>
                <a:schemeClr val="bg2">
                  <a:lumMod val="90000"/>
                  <a:lumOff val="10000"/>
                </a:schemeClr>
              </a:solidFill>
              <a:latin typeface="Chiller" panose="04020404031007020602" pitchFamily="82" charset="0"/>
              <a:cs typeface="MV Boli" panose="02000500030200090000" pitchFamily="2" charset="0"/>
            </a:endParaRPr>
          </a:p>
          <a:p>
            <a:pPr algn="l"/>
            <a:endParaRPr lang="en-US" sz="2400" dirty="0" smtClean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l"/>
            <a:r>
              <a:rPr lang="en-US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Presented by</a:t>
            </a:r>
          </a:p>
          <a:p>
            <a:pPr algn="l"/>
            <a:r>
              <a:rPr lang="en-US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Sushmitha U</a:t>
            </a:r>
            <a:endParaRPr lang="en-US" sz="24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05282">
            <a:off x="6485605" y="3841307"/>
            <a:ext cx="2353626" cy="26022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/>
          <p:cNvSpPr txBox="1"/>
          <p:nvPr/>
        </p:nvSpPr>
        <p:spPr>
          <a:xfrm>
            <a:off x="174171" y="2209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  <a:lumOff val="10000"/>
                  </a:schemeClr>
                </a:solidFill>
                <a:latin typeface="Chiller" panose="04020404031007020602" pitchFamily="82" charset="0"/>
                <a:cs typeface="MV Boli" panose="02000500030200090000" pitchFamily="2" charset="0"/>
              </a:rPr>
              <a:t>Omg.. Am I an alien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67000" y="2188029"/>
            <a:ext cx="18759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chemeClr val="bg2">
                    <a:lumMod val="90000"/>
                    <a:lumOff val="10000"/>
                  </a:schemeClr>
                </a:solidFill>
                <a:latin typeface="Freestyle Script" panose="030804020302050B0404" pitchFamily="66" charset="0"/>
                <a:cs typeface="MV Boli" panose="02000500030200090000" pitchFamily="2" charset="0"/>
              </a:rPr>
              <a:t>oops.. Why did I do </a:t>
            </a:r>
            <a:r>
              <a:rPr lang="en-US" sz="2100" dirty="0" smtClean="0">
                <a:solidFill>
                  <a:schemeClr val="bg2">
                    <a:lumMod val="90000"/>
                    <a:lumOff val="10000"/>
                  </a:schemeClr>
                </a:solidFill>
                <a:latin typeface="Freestyle Script" panose="030804020302050B0404" pitchFamily="66" charset="0"/>
                <a:cs typeface="MV Boli" panose="02000500030200090000" pitchFamily="2" charset="0"/>
              </a:rPr>
              <a:t>that</a:t>
            </a:r>
            <a:endParaRPr lang="en-US" sz="2100" dirty="0">
              <a:solidFill>
                <a:schemeClr val="bg2">
                  <a:lumMod val="90000"/>
                  <a:lumOff val="10000"/>
                </a:schemeClr>
              </a:solidFill>
              <a:latin typeface="Freestyle Script" panose="030804020302050B0404" pitchFamily="66" charset="0"/>
              <a:cs typeface="MV Boli" panose="0200050003020009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00200" y="2603527"/>
            <a:ext cx="236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  <a:lumOff val="10000"/>
                  </a:schemeClr>
                </a:solidFill>
                <a:latin typeface="Kristen ITC" panose="03050502040202030202" pitchFamily="66" charset="0"/>
                <a:cs typeface="MV Boli" panose="02000500030200090000" pitchFamily="2" charset="0"/>
              </a:rPr>
              <a:t>are they betraying </a:t>
            </a:r>
            <a:r>
              <a:rPr lang="en-US" sz="1600" dirty="0" smtClean="0">
                <a:solidFill>
                  <a:schemeClr val="bg2">
                    <a:lumMod val="90000"/>
                    <a:lumOff val="10000"/>
                  </a:schemeClr>
                </a:solidFill>
                <a:latin typeface="Kristen ITC" panose="03050502040202030202" pitchFamily="66" charset="0"/>
                <a:cs typeface="MV Boli" panose="02000500030200090000" pitchFamily="2" charset="0"/>
              </a:rPr>
              <a:t>me</a:t>
            </a:r>
            <a:endParaRPr lang="en-US" sz="1600" dirty="0">
              <a:solidFill>
                <a:schemeClr val="bg2">
                  <a:lumMod val="90000"/>
                  <a:lumOff val="10000"/>
                </a:schemeClr>
              </a:solidFill>
              <a:latin typeface="Kristen ITC" panose="03050502040202030202" pitchFamily="66" charset="0"/>
              <a:cs typeface="MV Boli" panose="0200050003020009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4171" y="2968230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  <a:lumOff val="10000"/>
                  </a:schemeClr>
                </a:solidFill>
                <a:latin typeface="Segoe Print" panose="02000600000000000000" pitchFamily="2" charset="0"/>
                <a:cs typeface="Microsoft Uighur" panose="02000000000000000000" pitchFamily="2" charset="-78"/>
              </a:rPr>
              <a:t>Is he my real </a:t>
            </a:r>
            <a:r>
              <a:rPr lang="en-US" sz="1600" dirty="0" smtClean="0">
                <a:solidFill>
                  <a:schemeClr val="bg2">
                    <a:lumMod val="90000"/>
                    <a:lumOff val="10000"/>
                  </a:schemeClr>
                </a:solidFill>
                <a:latin typeface="Segoe Print" panose="02000600000000000000" pitchFamily="2" charset="0"/>
                <a:cs typeface="Microsoft Uighur" panose="02000000000000000000" pitchFamily="2" charset="-78"/>
              </a:rPr>
              <a:t>father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311353" y="3251365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  <a:lumOff val="10000"/>
                  </a:schemeClr>
                </a:solidFill>
                <a:latin typeface="Chiller" panose="04020404031007020602" pitchFamily="82" charset="0"/>
                <a:cs typeface="MV Boli" panose="02000500030200090000" pitchFamily="2" charset="0"/>
              </a:rPr>
              <a:t>this is really bad</a:t>
            </a:r>
            <a:endParaRPr lang="en-US" sz="1600" dirty="0">
              <a:solidFill>
                <a:schemeClr val="bg2">
                  <a:lumMod val="90000"/>
                  <a:lumOff val="10000"/>
                </a:schemeClr>
              </a:solidFill>
              <a:latin typeface="Chiller" panose="04020404031007020602" pitchFamily="8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23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0"/>
                            </p:stCondLst>
                            <p:childTnLst>
                              <p:par>
                                <p:cTn id="4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000"/>
                            </p:stCondLst>
                            <p:childTnLst>
                              <p:par>
                                <p:cTn id="4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643255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Delusional misidentification</a:t>
            </a:r>
          </a:p>
          <a:p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Opposite of Deja-vu</a:t>
            </a:r>
          </a:p>
          <a:p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Loved ones are replaced by doubles</a:t>
            </a:r>
          </a:p>
          <a:p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Thought it was rare, but not</a:t>
            </a:r>
          </a:p>
          <a:p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Joseph 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</a:t>
            </a: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apgras &amp; Jean Reboul</a:t>
            </a:r>
          </a:p>
          <a:p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Not like ‘face blindness’</a:t>
            </a:r>
          </a:p>
          <a:p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Don’t have the feelings towards your loved ones</a:t>
            </a:r>
          </a:p>
          <a:p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Head trauma, epilepsy</a:t>
            </a:r>
          </a:p>
          <a:p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Similar is fregoli syndrome</a:t>
            </a:r>
          </a:p>
          <a:p>
            <a:endParaRPr lang="en-US" sz="2800" dirty="0" smtClean="0">
              <a:solidFill>
                <a:schemeClr val="tx1">
                  <a:lumMod val="7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endParaRPr lang="en-US" sz="2800" dirty="0" smtClean="0">
              <a:solidFill>
                <a:schemeClr val="tx1">
                  <a:lumMod val="7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tx1">
                  <a:lumMod val="7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indent="0">
              <a:buNone/>
            </a:pPr>
            <a:endParaRPr lang="en-US" sz="2800" dirty="0" smtClean="0">
              <a:solidFill>
                <a:schemeClr val="tx1">
                  <a:lumMod val="7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indent="0">
              <a:buNone/>
            </a:pPr>
            <a:endParaRPr lang="en-US" sz="2800" dirty="0" smtClean="0">
              <a:solidFill>
                <a:schemeClr val="tx1">
                  <a:lumMod val="7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447800"/>
            <a:ext cx="2377440" cy="1371600"/>
          </a:xfrm>
        </p:spPr>
        <p:txBody>
          <a:bodyPr>
            <a:no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3700" spc="0" dirty="0" smtClean="0">
                <a:ln/>
                <a:solidFill>
                  <a:schemeClr val="accent3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Capgras Syndrome</a:t>
            </a:r>
            <a:endParaRPr lang="en-US" sz="3700" spc="0" dirty="0">
              <a:ln/>
              <a:solidFill>
                <a:schemeClr val="accent3"/>
              </a:solidFill>
              <a:effectLst/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743200"/>
            <a:ext cx="251460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298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00400" y="623887"/>
            <a:ext cx="5486400" cy="5853113"/>
          </a:xfrm>
        </p:spPr>
        <p:txBody>
          <a:bodyPr/>
          <a:lstStyle/>
          <a:p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Denies the existence of one’s own body to the extend of immortality</a:t>
            </a:r>
          </a:p>
          <a:p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Negation of existence</a:t>
            </a:r>
          </a:p>
          <a:p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65 year old teacher – nihilistic delusion</a:t>
            </a:r>
          </a:p>
          <a:p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Common in females older than 60</a:t>
            </a:r>
          </a:p>
          <a:p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Refuses to take treatment</a:t>
            </a:r>
          </a:p>
          <a:p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Imagine themselves in heaven or hell</a:t>
            </a:r>
          </a:p>
          <a:p>
            <a:endParaRPr lang="en-US" dirty="0">
              <a:solidFill>
                <a:schemeClr val="tx1">
                  <a:lumMod val="7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1524000"/>
            <a:ext cx="2377440" cy="1371600"/>
          </a:xfrm>
        </p:spPr>
        <p:txBody>
          <a:bodyPr>
            <a:norm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3600" spc="0" dirty="0" smtClean="0">
                <a:ln/>
                <a:solidFill>
                  <a:schemeClr val="accent3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Cotard’s Syndrome</a:t>
            </a:r>
            <a:endParaRPr lang="en-US" sz="3600" spc="0" dirty="0">
              <a:ln/>
              <a:solidFill>
                <a:schemeClr val="accent3"/>
              </a:solidFill>
              <a:effectLst/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6" y="2971800"/>
            <a:ext cx="2481943" cy="1752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536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00400" y="471487"/>
            <a:ext cx="5486400" cy="585311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Alice in Wonderland syndrome</a:t>
            </a:r>
          </a:p>
          <a:p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Affects children</a:t>
            </a:r>
          </a:p>
          <a:p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Altered perception of the shapes of animate and inanimate objects</a:t>
            </a:r>
          </a:p>
          <a:p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Impaired sense of passage of time</a:t>
            </a:r>
          </a:p>
          <a:p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Feeling of ‘zooming’ of the environment</a:t>
            </a:r>
          </a:p>
          <a:p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No damaged eye-sight or brain </a:t>
            </a:r>
            <a:r>
              <a:rPr lang="en-US" sz="2800" dirty="0" err="1" smtClean="0">
                <a:solidFill>
                  <a:schemeClr val="tx1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tumours</a:t>
            </a:r>
            <a:endParaRPr lang="en-US" sz="2800" dirty="0" smtClean="0">
              <a:solidFill>
                <a:schemeClr val="tx1">
                  <a:lumMod val="7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Majority patients are victims of migraine</a:t>
            </a:r>
          </a:p>
          <a:p>
            <a:endParaRPr lang="en-US" sz="2800" dirty="0">
              <a:solidFill>
                <a:schemeClr val="tx1">
                  <a:lumMod val="7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1524000"/>
            <a:ext cx="2377440" cy="1371600"/>
          </a:xfrm>
        </p:spPr>
        <p:txBody>
          <a:bodyPr>
            <a:norm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3600" spc="0" dirty="0" smtClean="0">
                <a:ln/>
                <a:solidFill>
                  <a:schemeClr val="accent3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Todd’s Syndrome</a:t>
            </a:r>
            <a:endParaRPr lang="en-US" sz="3600" spc="0" dirty="0">
              <a:ln/>
              <a:solidFill>
                <a:schemeClr val="accent3"/>
              </a:solidFill>
              <a:effectLst/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735" y="2819400"/>
            <a:ext cx="2561064" cy="1828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6245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00400" y="381000"/>
            <a:ext cx="5486400" cy="628015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Caused by disappointment of over romanticized expectation of Paris as city of love</a:t>
            </a:r>
          </a:p>
          <a:p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Experienced by Japanese tourists mostly</a:t>
            </a:r>
          </a:p>
          <a:p>
            <a:r>
              <a:rPr lang="en-US" sz="2800" dirty="0">
                <a:solidFill>
                  <a:schemeClr val="tx1">
                    <a:lumMod val="75000"/>
                  </a:schemeClr>
                </a:solidFill>
              </a:rPr>
              <a:t> 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cities such as Tokyo are filled with French patisseries and luxury French fashion outlets such as Chanel and Louis </a:t>
            </a: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Vuitton</a:t>
            </a:r>
          </a:p>
          <a:p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Around 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six million Japanese people visit France each </a:t>
            </a: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year</a:t>
            </a:r>
          </a:p>
          <a:p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Fix is take a flight and return home</a:t>
            </a:r>
            <a:endParaRPr lang="en-US" sz="2800" dirty="0">
              <a:solidFill>
                <a:schemeClr val="tx1">
                  <a:lumMod val="7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1524000"/>
            <a:ext cx="2377440" cy="1371600"/>
          </a:xfrm>
        </p:spPr>
        <p:txBody>
          <a:bodyPr>
            <a:normAutofit fontScale="90000"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4000" spc="0" dirty="0" smtClean="0">
                <a:ln/>
                <a:solidFill>
                  <a:schemeClr val="accent3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Paris Syndrome</a:t>
            </a:r>
            <a:endParaRPr lang="en-US" sz="4000" spc="0" dirty="0">
              <a:ln/>
              <a:solidFill>
                <a:schemeClr val="accent3"/>
              </a:solidFill>
              <a:effectLst/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124200"/>
            <a:ext cx="2514600" cy="152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9623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00400" y="76200"/>
            <a:ext cx="5486400" cy="65532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Occurs in captive or hostage situation</a:t>
            </a:r>
          </a:p>
          <a:p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Robbery in Stockholm, Sweden, August 1973</a:t>
            </a:r>
          </a:p>
          <a:p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Complex reaction frightening situation</a:t>
            </a:r>
          </a:p>
          <a:p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Hostages develop negative feeling about the police</a:t>
            </a:r>
          </a:p>
          <a:p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Develop positive feeling about the captors</a:t>
            </a:r>
          </a:p>
          <a:p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Over 1200 8% develop SS</a:t>
            </a:r>
          </a:p>
          <a:p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Crisis lasts longer, hostages in contact with captors, captors are kind</a:t>
            </a:r>
          </a:p>
          <a:p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Opposite is Lima syndrome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1524000"/>
            <a:ext cx="2377440" cy="1371600"/>
          </a:xfrm>
        </p:spPr>
        <p:txBody>
          <a:bodyPr>
            <a:no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3600" spc="0" dirty="0" smtClean="0">
                <a:ln/>
                <a:solidFill>
                  <a:schemeClr val="accent3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Stockholm Syndrome</a:t>
            </a:r>
            <a:endParaRPr lang="en-US" sz="3600" spc="0" dirty="0">
              <a:ln/>
              <a:solidFill>
                <a:schemeClr val="accent3"/>
              </a:solidFill>
              <a:effectLst/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" y="2819400"/>
            <a:ext cx="2503714" cy="192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10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00400" y="381000"/>
            <a:ext cx="5486400" cy="67056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</a:t>
            </a: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person repeatedly and deliberately acts as if he or she has a physical or mental illness when he or she is not really </a:t>
            </a: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sick</a:t>
            </a:r>
          </a:p>
          <a:p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They may lie about or fake symptoms, hurt themselves to bring on symptoms, or alter </a:t>
            </a: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tests</a:t>
            </a:r>
          </a:p>
          <a:p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Reluctance by the patient to allow doctors to meet with or talk to family, friends, or prior </a:t>
            </a: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doctors</a:t>
            </a:r>
          </a:p>
          <a:p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Extensive knowledge of </a:t>
            </a: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hospitals</a:t>
            </a:r>
          </a:p>
          <a:p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history of abuse or neglect as a child, or a history of frequent illnesses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1295400"/>
            <a:ext cx="2377440" cy="1371600"/>
          </a:xfrm>
        </p:spPr>
        <p:txBody>
          <a:bodyPr>
            <a:no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2900" spc="0" dirty="0">
                <a:ln/>
                <a:solidFill>
                  <a:schemeClr val="accent3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Munchausen </a:t>
            </a:r>
            <a:r>
              <a:rPr lang="en-US" sz="2900" spc="0" dirty="0" smtClean="0">
                <a:ln/>
                <a:solidFill>
                  <a:schemeClr val="accent3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Syndrome</a:t>
            </a:r>
            <a:endParaRPr lang="en-US" sz="2900" spc="0" dirty="0">
              <a:ln/>
              <a:solidFill>
                <a:schemeClr val="accent3"/>
              </a:solidFill>
              <a:effectLst/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7000"/>
            <a:ext cx="2514600" cy="1981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2018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00400" y="381000"/>
            <a:ext cx="5486400" cy="6400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Attacked by your own hands</a:t>
            </a:r>
          </a:p>
          <a:p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Happens after a brain surgery or stroke</a:t>
            </a:r>
          </a:p>
          <a:p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Under the control of alien intelligence</a:t>
            </a:r>
          </a:p>
          <a:p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You decide to turn left but you turn right</a:t>
            </a:r>
          </a:p>
          <a:p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Karen Byrne 55 year old</a:t>
            </a:r>
          </a:p>
          <a:p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Surgery to cure epilepsy</a:t>
            </a:r>
          </a:p>
          <a:p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Ended in alien hand syndrome</a:t>
            </a:r>
          </a:p>
          <a:p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Caused by power struggle going on inside her head</a:t>
            </a:r>
          </a:p>
          <a:p>
            <a:pPr marL="0" indent="0">
              <a:buNone/>
            </a:pPr>
            <a:endParaRPr lang="en-US" sz="2800" dirty="0" smtClean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endParaRPr lang="en-US" sz="28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1600200"/>
            <a:ext cx="2377440" cy="1371600"/>
          </a:xfrm>
        </p:spPr>
        <p:txBody>
          <a:bodyPr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spc="0" dirty="0" smtClean="0">
                <a:ln/>
                <a:solidFill>
                  <a:schemeClr val="accent3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Alien Hand’s Syndrome</a:t>
            </a:r>
            <a:br>
              <a:rPr lang="en-US" spc="0" dirty="0" smtClean="0">
                <a:ln/>
                <a:solidFill>
                  <a:schemeClr val="accent3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</a:br>
            <a:endParaRPr lang="en-US" spc="0" dirty="0">
              <a:ln/>
              <a:solidFill>
                <a:schemeClr val="accent3"/>
              </a:solidFill>
              <a:effectLst/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2667000"/>
            <a:ext cx="2590800" cy="1838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9022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  <a:lumOff val="1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Happy life with no disorders </a:t>
            </a:r>
            <a:r>
              <a:rPr lang="en-US" dirty="0" smtClean="0">
                <a:solidFill>
                  <a:schemeClr val="bg2">
                    <a:lumMod val="90000"/>
                    <a:lumOff val="1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  <a:sym typeface="Wingdings" panose="05000000000000000000" pitchFamily="2" charset="2"/>
              </a:rPr>
              <a:t></a:t>
            </a:r>
            <a:endParaRPr lang="en-US" dirty="0">
              <a:solidFill>
                <a:schemeClr val="bg2">
                  <a:lumMod val="90000"/>
                  <a:lumOff val="10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spc="0" dirty="0" smtClean="0">
                <a:ln w="50800"/>
                <a:solidFill>
                  <a:schemeClr val="bg1">
                    <a:shade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Thank you</a:t>
            </a:r>
            <a:endParaRPr lang="en-US" spc="0" dirty="0">
              <a:ln w="50800"/>
              <a:solidFill>
                <a:schemeClr val="bg1">
                  <a:shade val="50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685800"/>
            <a:ext cx="6629400" cy="2895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4419600"/>
            <a:ext cx="3073400" cy="15621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3936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220</TotalTime>
  <Words>322</Words>
  <Application>Microsoft Office PowerPoint</Application>
  <PresentationFormat>On-screen Show (4:3)</PresentationFormat>
  <Paragraphs>74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Thatch</vt:lpstr>
      <vt:lpstr>Strange Disorders</vt:lpstr>
      <vt:lpstr>Capgras Syndrome</vt:lpstr>
      <vt:lpstr>Cotard’s Syndrome</vt:lpstr>
      <vt:lpstr>Todd’s Syndrome</vt:lpstr>
      <vt:lpstr>Paris Syndrome</vt:lpstr>
      <vt:lpstr>Stockholm Syndrome</vt:lpstr>
      <vt:lpstr>Munchausen Syndrome</vt:lpstr>
      <vt:lpstr>Alien Hand’s Syndrome </vt:lpstr>
      <vt:lpstr>Thank you</vt:lpstr>
    </vt:vector>
  </TitlesOfParts>
  <Company>The Bank of New York Mellon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strange disorders</dc:title>
  <dc:creator>Udhayasooriyan, Sushmitha</dc:creator>
  <cp:lastModifiedBy>Udhayasooriyan, Sushmitha</cp:lastModifiedBy>
  <cp:revision>23</cp:revision>
  <dcterms:created xsi:type="dcterms:W3CDTF">2017-09-12T10:01:01Z</dcterms:created>
  <dcterms:modified xsi:type="dcterms:W3CDTF">2017-09-13T04:43:52Z</dcterms:modified>
</cp:coreProperties>
</file>