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365" cy="685736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SimSun" panose="02010600030101010101" pitchFamily="2" charset="-122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9500" autoAdjust="0"/>
  </p:normalViewPr>
  <p:slideViewPr>
    <p:cSldViewPr showGuides="1">
      <p:cViewPr>
        <p:scale>
          <a:sx n="51" d="100"/>
          <a:sy n="5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Total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{"Fixed Term","Permanent","Temporary"}</c:f>
              <c:strCache>
                <c:ptCount val="3"/>
                <c:pt idx="0">
                  <c:v>Fixed Term</c:v>
                </c:pt>
                <c:pt idx="1">
                  <c:v>Permanent</c:v>
                </c:pt>
                <c:pt idx="2">
                  <c:v>Temporary</c:v>
                </c:pt>
              </c:strCache>
            </c:strRef>
          </c:cat>
          <c:val>
            <c:numRef>
              <c:f>{0.859375,0.905982905982906,0.883333333333333}</c:f>
              <c:numCache>
                <c:formatCode>0.00%</c:formatCode>
                <c:ptCount val="3"/>
                <c:pt idx="0">
                  <c:v>0.859375</c:v>
                </c:pt>
                <c:pt idx="1">
                  <c:v>0.905982905982906</c:v>
                </c:pt>
                <c:pt idx="2">
                  <c:v>0.883333333333333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0.00%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</a:p>
        </c:txPr>
        <c:crossAx val="0"/>
        <c:crosses val="autoZero"/>
        <c:crossBetween val="between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lang="en-US"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041666668"/>
          <c:y val="0.16192147"/>
          <c:w val="0.6188764"/>
          <c:h val="0.7547452"/>
        </c:manualLayout>
      </c:layout>
      <c:pie3DChart>
        <c:varyColors val="1"/>
        <c:ser>
          <c:idx val="0"/>
          <c:order val="0"/>
          <c:tx>
            <c:strRef>
              <c:f>Total</c:f>
              <c:strCache>
                <c:ptCount val="1"/>
                <c:pt idx="0">
                  <c:v>Total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Pt>
            <c:idx val="5"/>
            <c:bubble3D val="0"/>
          </c:dPt>
          <c:dPt>
            <c:idx val="6"/>
            <c:bubble3D val="0"/>
          </c:dPt>
          <c:dPt>
            <c:idx val="7"/>
            <c:bubble3D val="0"/>
          </c:dPt>
          <c:dPt>
            <c:idx val="8"/>
            <c:bubble3D val="0"/>
          </c:dPt>
          <c:dPt>
            <c:idx val="9"/>
            <c:bubble3D val="0"/>
          </c:dPt>
          <c:dPt>
            <c:idx val="10"/>
            <c:bubble3D val="0"/>
          </c:dPt>
          <c:dPt>
            <c:idx val="11"/>
            <c:bubble3D val="0"/>
          </c:dPt>
          <c:dPt>
            <c:idx val="12"/>
            <c:bubble3D val="0"/>
          </c:dPt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{"Accounting","Business Development","Engineering","Human Resources","Legal","Marketing","NULL","Product Management","Research and Development","Sales","Services","Support","Training"}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{0.838888888888889,0.938888888888889,0.907692307692308,0.825,0.929411764705882,0.86,0.9125,0.973333333333333,0.871428571428571,0.811111111111111,0.914285714285714,0.92,0.86875}</c:f>
              <c:numCache>
                <c:formatCode>General</c:formatCode>
                <c:ptCount val="13"/>
                <c:pt idx="0">
                  <c:v>0.838888888888889</c:v>
                </c:pt>
                <c:pt idx="1">
                  <c:v>0.938888888888889</c:v>
                </c:pt>
                <c:pt idx="2">
                  <c:v>0.907692307692308</c:v>
                </c:pt>
                <c:pt idx="3">
                  <c:v>0.825</c:v>
                </c:pt>
                <c:pt idx="4">
                  <c:v>0.929411764705882</c:v>
                </c:pt>
                <c:pt idx="5">
                  <c:v>0.86</c:v>
                </c:pt>
                <c:pt idx="6">
                  <c:v>0.9125</c:v>
                </c:pt>
                <c:pt idx="7">
                  <c:v>0.973333333333333</c:v>
                </c:pt>
                <c:pt idx="8">
                  <c:v>0.871428571428571</c:v>
                </c:pt>
                <c:pt idx="9">
                  <c:v>0.811111111111111</c:v>
                </c:pt>
                <c:pt idx="10">
                  <c:v>0.914285714285714</c:v>
                </c:pt>
                <c:pt idx="11">
                  <c:v>0.92</c:v>
                </c:pt>
                <c:pt idx="12">
                  <c:v>0.86875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lang="en-US"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9104984"/>
          <c:y val="0.17118074"/>
          <c:w val="0.45284712"/>
          <c:h val="0.7547452"/>
        </c:manualLayout>
      </c:layout>
      <c:doughnutChart>
        <c:varyColors val="1"/>
        <c:ser>
          <c:idx val="0"/>
          <c:order val="0"/>
          <c:tx>
            <c:strRef>
              <c:f>Total</c:f>
              <c:strCache>
                <c:ptCount val="1"/>
                <c:pt idx="0">
                  <c:v>Total</c:v>
                </c:pt>
              </c:strCache>
            </c:strRef>
          </c:tx>
          <c:explosion val="35"/>
          <c:dPt>
            <c:idx val="0"/>
            <c:bubble3D val="0"/>
            <c:spPr>
              <a:solidFill>
                <a:srgbClr val="4572A7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AA4643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89A54E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71588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198A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bubble3D val="0"/>
            <c:explosion val="45"/>
            <c:spPr>
              <a:solidFill>
                <a:srgbClr val="DB843D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93A9C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{"Auckland, New Zealand","Chennai, India","Columbus, USA","Hyderabad, India","Remote","Seattle, USA","Wellington, New Zealand"}</c:f>
              <c:strCache>
                <c:ptCount val="7"/>
                <c:pt idx="0">
                  <c:v>Auckland, New Zealand</c:v>
                </c:pt>
                <c:pt idx="1">
                  <c:v>Chennai, India</c:v>
                </c:pt>
                <c:pt idx="2">
                  <c:v>Columbus, USA</c:v>
                </c:pt>
                <c:pt idx="3">
                  <c:v>Hyderabad, India</c:v>
                </c:pt>
                <c:pt idx="4">
                  <c:v>Remote</c:v>
                </c:pt>
                <c:pt idx="5">
                  <c:v>Seattle, USA</c:v>
                </c:pt>
                <c:pt idx="6">
                  <c:v>Wellington, New Zealand</c:v>
                </c:pt>
              </c:strCache>
            </c:strRef>
          </c:cat>
          <c:val>
            <c:numRef>
              <c:f>{21,24,22,32,42,18,20}</c:f>
              <c:numCache>
                <c:formatCode>General</c:formatCode>
                <c:ptCount val="7"/>
                <c:pt idx="0">
                  <c:v>21</c:v>
                </c:pt>
                <c:pt idx="1">
                  <c:v>24</c:v>
                </c:pt>
                <c:pt idx="2">
                  <c:v>22</c:v>
                </c:pt>
                <c:pt idx="3">
                  <c:v>32</c:v>
                </c:pt>
                <c:pt idx="4">
                  <c:v>42</c:v>
                </c:pt>
                <c:pt idx="5">
                  <c:v>18</c:v>
                </c:pt>
                <c:pt idx="6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lang="en-US"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algn="l"/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en-US" altLang="zh-CN" sz="1200"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l"/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等线" charset="0"/>
        <a:cs typeface="Calibri" panose="020F050202020403020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等线" charset="0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等线" charset="0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/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/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/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/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/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endParaRPr lang="zh-CN" altLang="en-US"/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spc="1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/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/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/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/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/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endParaRPr lang="zh-CN" altLang="en-US"/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spc="1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/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/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/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/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/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</a:fld>
            <a:endParaRPr lang="zh-CN" altLang="en-US">
              <a:solidFill>
                <a:srgbClr val="898989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spc="1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1pPr>
    </p:titleStyle>
    <p:bodyStyle>
      <a:lvl1pPr marL="0" indent="0"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1pPr>
      <a:lvl2pPr marL="457200" indent="0"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2pPr>
      <a:lvl3pPr marL="914400" indent="0"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3pPr>
      <a:lvl4pPr marL="1371600" indent="0"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4pPr>
      <a:lvl5pPr marL="1828800" indent="0"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5pPr>
      <a:lvl6pPr marL="2286000" indent="0"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6pPr>
      <a:lvl7pPr marL="2743200" indent="0"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7pPr>
      <a:lvl8pPr marL="3200400" indent="0"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8pPr>
      <a:lvl9pPr marL="3200400" indent="0" defTabSz="914400" fontAlgn="auto" hangingPunct="1">
        <a:buNone/>
        <a:defRPr sz="1800">
          <a:latin typeface="Calibri" panose="020F0502020204030204" charset="0"/>
          <a:ea typeface="SimSun" panose="02010600030101010101" pitchFamily="2" charset="-122"/>
          <a:cs typeface="Calibri" panose="020F050202020403020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jpeg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/>
          <p:nvPr/>
        </p:nvGrpSpPr>
        <p:grpSpPr>
          <a:xfrm>
            <a:off x="876299" y="990599"/>
            <a:ext cx="1743075" cy="1333500"/>
            <a:chOff x="876299" y="990599"/>
            <a:chExt cx="1743075" cy="1333500"/>
          </a:xfrm>
        </p:grpSpPr>
        <p:sp>
          <p:nvSpPr>
            <p:cNvPr id="38" name="曲线"/>
            <p:cNvSpPr/>
            <p:nvPr/>
          </p:nvSpPr>
          <p:spPr>
            <a:xfrm>
              <a:off x="876299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/>
            <p:nvPr/>
          </p:nvSpPr>
          <p:spPr>
            <a:xfrm>
              <a:off x="1971675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599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/>
          <p:nvPr/>
        </p:nvSpPr>
        <p:spPr>
          <a:xfrm>
            <a:off x="3752852" y="1190627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/>
          <p:nvPr/>
        </p:nvSpPr>
        <p:spPr>
          <a:xfrm>
            <a:off x="3800474" y="5229233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-828675" y="-934443"/>
            <a:ext cx="9982200" cy="9817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SimSun" panose="02010600030101010101" pitchFamily="2" charset="-122"/>
                <a:cs typeface="Trebuchet MS" panose="020B0603020202020204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pic>
        <p:nvPicPr>
          <p:cNvPr id="45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83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6" name="矩形"/>
          <p:cNvSpPr/>
          <p:nvPr/>
        </p:nvSpPr>
        <p:spPr>
          <a:xfrm rot="21596798">
            <a:off x="990600" y="3124200"/>
            <a:ext cx="11506200" cy="23094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STUDENT NAME    </a:t>
            </a:r>
            <a:r>
              <a:rPr lang="en-GB" altLang="en-US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:    SUSHMITHA .S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ROLL NUMBER      </a:t>
            </a:r>
            <a:r>
              <a:rPr lang="en-GB" altLang="en-US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:    312201213 (3DCED00FA0D76849EBF4FAE331653241)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DEPARTMENT       </a:t>
            </a:r>
            <a:r>
              <a:rPr lang="en-GB" altLang="en-US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:    B.COM BANK MANAGEMENT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COLLEGE          </a:t>
            </a:r>
            <a:r>
              <a:rPr lang="en-GB" altLang="en-US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:    D.R.B.C.C.C HINDU COLLEGE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/>
          <p:nvPr/>
        </p:nvSpPr>
        <p:spPr>
          <a:xfrm>
            <a:off x="9353555" y="5895982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3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4" name="矩形"/>
          <p:cNvSpPr/>
          <p:nvPr/>
        </p:nvSpPr>
        <p:spPr>
          <a:xfrm>
            <a:off x="11277219" y="6473341"/>
            <a:ext cx="228600" cy="1763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55" name="矩形"/>
          <p:cNvSpPr/>
          <p:nvPr/>
        </p:nvSpPr>
        <p:spPr>
          <a:xfrm>
            <a:off x="739774" y="291153"/>
            <a:ext cx="3303904" cy="7521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56" name="曲线"/>
          <p:cNvSpPr/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7" name="矩形"/>
          <p:cNvSpPr/>
          <p:nvPr/>
        </p:nvSpPr>
        <p:spPr>
          <a:xfrm>
            <a:off x="990600" y="1295399"/>
            <a:ext cx="6481198" cy="53245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 Collection 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Downloaded from portal as Excel file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 Arrangement 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Checking the reliability of data and arranging in Table format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Feature Collection 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Using features in excel like,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Highlight duplication – to know about duplicate entries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Remove duplicates – to remove these entries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Text to column function to fix date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Date function to have similar date format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Pivot Table and chart to summarize and visualize data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Performance Level 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Attendance comparison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Work location comparison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/>
          <p:nvPr/>
        </p:nvSpPr>
        <p:spPr>
          <a:xfrm>
            <a:off x="9353551" y="5362575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9" name="曲线"/>
          <p:cNvSpPr/>
          <p:nvPr/>
        </p:nvSpPr>
        <p:spPr>
          <a:xfrm>
            <a:off x="9353555" y="5895982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60" name="图片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>
            <a:off x="755333" y="152400"/>
            <a:ext cx="2437131" cy="59824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62" name="矩形"/>
          <p:cNvSpPr/>
          <p:nvPr/>
        </p:nvSpPr>
        <p:spPr>
          <a:xfrm>
            <a:off x="11277219" y="6473341"/>
            <a:ext cx="228600" cy="1763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graphicFrame>
        <p:nvGraphicFramePr>
          <p:cNvPr id="163" name="图表"/>
          <p:cNvGraphicFramePr/>
          <p:nvPr/>
        </p:nvGraphicFramePr>
        <p:xfrm>
          <a:off x="228600" y="1295399"/>
          <a:ext cx="4419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64" name="图表"/>
          <p:cNvGraphicFramePr/>
          <p:nvPr/>
        </p:nvGraphicFramePr>
        <p:xfrm>
          <a:off x="5181599" y="1676400"/>
          <a:ext cx="45720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5" name="图表"/>
          <p:cNvGraphicFramePr/>
          <p:nvPr/>
        </p:nvGraphicFramePr>
        <p:xfrm>
          <a:off x="18288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6" name="直线"/>
          <p:cNvSpPr/>
          <p:nvPr/>
        </p:nvSpPr>
        <p:spPr>
          <a:xfrm>
            <a:off x="0" y="1219200"/>
            <a:ext cx="9677400" cy="304800"/>
          </a:xfrm>
          <a:prstGeom prst="line">
            <a:avLst/>
          </a:prstGeom>
          <a:noFill/>
          <a:ln w="9525" cap="flat" cmpd="sng">
            <a:solidFill>
              <a:srgbClr val="4A7EBC"/>
            </a:solidFill>
            <a:prstDash val="solid"/>
            <a:round/>
          </a:ln>
        </p:spPr>
      </p:sp>
      <p:sp>
        <p:nvSpPr>
          <p:cNvPr id="167" name="直线"/>
          <p:cNvSpPr/>
          <p:nvPr/>
        </p:nvSpPr>
        <p:spPr>
          <a:xfrm>
            <a:off x="0" y="4038600"/>
            <a:ext cx="11734801" cy="533400"/>
          </a:xfrm>
          <a:prstGeom prst="line">
            <a:avLst/>
          </a:prstGeom>
          <a:noFill/>
          <a:ln w="9525" cap="flat" cmpd="sng">
            <a:solidFill>
              <a:srgbClr val="4A7EBC"/>
            </a:solidFill>
            <a:prstDash val="solid"/>
            <a:round/>
          </a:ln>
        </p:spPr>
      </p:sp>
      <p:sp>
        <p:nvSpPr>
          <p:cNvPr id="168" name="直线"/>
          <p:cNvSpPr/>
          <p:nvPr/>
        </p:nvSpPr>
        <p:spPr>
          <a:xfrm flipH="1">
            <a:off x="4876800" y="1371600"/>
            <a:ext cx="76200" cy="2895600"/>
          </a:xfrm>
          <a:prstGeom prst="line">
            <a:avLst/>
          </a:prstGeom>
          <a:noFill/>
          <a:ln w="9525" cap="flat" cmpd="sng">
            <a:solidFill>
              <a:srgbClr val="4A7EBC"/>
            </a:solidFill>
            <a:prstDash val="solid"/>
            <a:round/>
          </a:ln>
        </p:spPr>
      </p:sp>
    </p:spTree>
  </p:cSld>
  <p:clrMapOvr>
    <a:masterClrMapping/>
  </p:clrMapOvr>
  <p:transition>
    <p:wheel spokes="2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>
            <a:off x="609600" y="842010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"/>
          <p:cNvSpPr/>
          <p:nvPr/>
        </p:nvSpPr>
        <p:spPr>
          <a:xfrm>
            <a:off x="762000" y="2178784"/>
            <a:ext cx="8853706" cy="163121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Attendance performance over Employee type and Department in over 80% for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Every department &amp; type of employee which is good enough.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Employee work location in spread over countries as represented in result pie chart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on an average of 10% and 23% of the employees were in remote areas,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1" name="矩形"/>
          <p:cNvSpPr/>
          <p:nvPr/>
        </p:nvSpPr>
        <p:spPr>
          <a:xfrm>
            <a:off x="3733800" y="4779258"/>
            <a:ext cx="2850459" cy="63094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5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SimSun" panose="02010600030101010101" pitchFamily="2" charset="-122"/>
                <a:cs typeface="Calibri" panose="020F0502020204030204" charset="0"/>
              </a:rPr>
              <a:t>Thank you !</a:t>
            </a:r>
            <a:endParaRPr lang="zh-CN" altLang="en-US" sz="3500" b="0" i="0" u="none" strike="noStrike" kern="1200" cap="none" spc="0" baseline="0">
              <a:solidFill>
                <a:schemeClr val="tx1"/>
              </a:solidFill>
              <a:latin typeface="Algerian" pitchFamily="82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  <p:transition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/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/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/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/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/>
          <p:nvPr/>
        </p:nvSpPr>
        <p:spPr>
          <a:xfrm>
            <a:off x="1" y="4010033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/>
          <p:nvPr/>
        </p:nvSpPr>
        <p:spPr>
          <a:xfrm>
            <a:off x="9353551" y="5362575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/>
          <p:nvPr/>
        </p:nvSpPr>
        <p:spPr>
          <a:xfrm>
            <a:off x="6696076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/>
          <p:nvPr/>
        </p:nvSpPr>
        <p:spPr>
          <a:xfrm>
            <a:off x="9353555" y="5895982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81" y="837111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79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grpSp>
        <p:nvGrpSpPr>
          <p:cNvPr id="82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图片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1" name="图片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3" name="矩形"/>
          <p:cNvSpPr/>
          <p:nvPr/>
        </p:nvSpPr>
        <p:spPr>
          <a:xfrm>
            <a:off x="1217523" y="2123271"/>
            <a:ext cx="8593229" cy="1424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Attendance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/>
          <p:nvPr/>
        </p:nvSpPr>
        <p:spPr>
          <a:xfrm>
            <a:off x="-76195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4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/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/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/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/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/>
          <p:nvPr/>
        </p:nvSpPr>
        <p:spPr>
          <a:xfrm>
            <a:off x="1" y="4010033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矩形"/>
          <p:cNvSpPr/>
          <p:nvPr/>
        </p:nvSpPr>
        <p:spPr>
          <a:xfrm>
            <a:off x="752477" y="6486040"/>
            <a:ext cx="1773555" cy="16671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97" name="曲线"/>
          <p:cNvSpPr/>
          <p:nvPr/>
        </p:nvSpPr>
        <p:spPr>
          <a:xfrm>
            <a:off x="7362830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8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8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/>
          <p:nvPr/>
        </p:nvSpPr>
        <p:spPr>
          <a:xfrm>
            <a:off x="11010903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48" y="6134100"/>
            <a:ext cx="247650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2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1" name="图片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>
            <a:off x="739774" y="60533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05" name="矩形"/>
          <p:cNvSpPr/>
          <p:nvPr/>
        </p:nvSpPr>
        <p:spPr>
          <a:xfrm>
            <a:off x="2509806" y="1041537"/>
            <a:ext cx="5029200" cy="4377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4077" y="582539"/>
            <a:ext cx="563689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pic>
        <p:nvPicPr>
          <p:cNvPr id="112" name="图片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83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矩形"/>
          <p:cNvSpPr/>
          <p:nvPr/>
        </p:nvSpPr>
        <p:spPr>
          <a:xfrm>
            <a:off x="1143001" y="1752605"/>
            <a:ext cx="7461531" cy="29870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Some of the given data has the duplications (EMPID of the employees).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Some of the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start date of the employees were in the wrong format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Have to assess attendance of Employees Term wise and Department wise.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Have to find the count of employees based on their location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5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6" name="图片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>
            <a:off x="739777" y="837111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19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pic>
        <p:nvPicPr>
          <p:cNvPr id="120" name="图片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83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1" name="矩形"/>
          <p:cNvSpPr/>
          <p:nvPr/>
        </p:nvSpPr>
        <p:spPr>
          <a:xfrm>
            <a:off x="1676400" y="1828800"/>
            <a:ext cx="184730" cy="36933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2" name="矩形"/>
          <p:cNvSpPr/>
          <p:nvPr/>
        </p:nvSpPr>
        <p:spPr>
          <a:xfrm>
            <a:off x="1143000" y="2667000"/>
            <a:ext cx="7676157" cy="25869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Reliably Arranging data – By making it duplicate free </a:t>
            </a:r>
            <a:endParaRPr lang="en-US" altLang="zh-CN" sz="25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Correcting the date format – to make it usable &amp; readable</a:t>
            </a:r>
            <a:endParaRPr lang="en-US" altLang="zh-CN" sz="25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Preparing summary of data as we stated in problem statement</a:t>
            </a:r>
            <a:endParaRPr lang="en-US" altLang="zh-CN" sz="25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圆角矩形"/>
          <p:cNvSpPr/>
          <p:nvPr/>
        </p:nvSpPr>
        <p:spPr>
          <a:xfrm>
            <a:off x="5334000" y="4648200"/>
            <a:ext cx="3200400" cy="381000"/>
          </a:xfrm>
          <a:prstGeom prst="roundRect">
            <a:avLst>
              <a:gd name="adj" fmla="val 16666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round/>
          </a:ln>
        </p:spPr>
      </p:sp>
      <p:sp>
        <p:nvSpPr>
          <p:cNvPr id="124" name="圆角矩形"/>
          <p:cNvSpPr/>
          <p:nvPr/>
        </p:nvSpPr>
        <p:spPr>
          <a:xfrm>
            <a:off x="1676400" y="4648200"/>
            <a:ext cx="2209800" cy="381000"/>
          </a:xfrm>
          <a:prstGeom prst="roundRect">
            <a:avLst>
              <a:gd name="adj" fmla="val 16666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round/>
          </a:ln>
        </p:spPr>
      </p:sp>
      <p:sp>
        <p:nvSpPr>
          <p:cNvPr id="125" name="曲线"/>
          <p:cNvSpPr/>
          <p:nvPr/>
        </p:nvSpPr>
        <p:spPr>
          <a:xfrm>
            <a:off x="9353551" y="5362575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6" name="曲线"/>
          <p:cNvSpPr/>
          <p:nvPr/>
        </p:nvSpPr>
        <p:spPr>
          <a:xfrm>
            <a:off x="9353555" y="5895982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>
            <a:off x="699453" y="900839"/>
            <a:ext cx="5014595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pic>
        <p:nvPicPr>
          <p:cNvPr id="129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5" y="6172207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30" name="图片" descr="images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752599"/>
            <a:ext cx="7086600" cy="2743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1" name="矩形"/>
          <p:cNvSpPr/>
          <p:nvPr/>
        </p:nvSpPr>
        <p:spPr>
          <a:xfrm>
            <a:off x="1752599" y="4648200"/>
            <a:ext cx="2137365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Employer/Manager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矩形"/>
          <p:cNvSpPr/>
          <p:nvPr/>
        </p:nvSpPr>
        <p:spPr>
          <a:xfrm>
            <a:off x="5867400" y="4648200"/>
            <a:ext cx="2242869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Employees/Workers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mb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" y="1476383"/>
            <a:ext cx="2695575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4" name="曲线"/>
          <p:cNvSpPr/>
          <p:nvPr/>
        </p:nvSpPr>
        <p:spPr>
          <a:xfrm>
            <a:off x="9353551" y="5362575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5" name="曲线"/>
          <p:cNvSpPr/>
          <p:nvPr/>
        </p:nvSpPr>
        <p:spPr>
          <a:xfrm>
            <a:off x="9353555" y="5895982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>
            <a:off x="558168" y="609600"/>
            <a:ext cx="9763125" cy="5674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pic>
        <p:nvPicPr>
          <p:cNvPr id="138" name="图片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83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9" name="矩形"/>
          <p:cNvSpPr/>
          <p:nvPr/>
        </p:nvSpPr>
        <p:spPr>
          <a:xfrm>
            <a:off x="2057400" y="1600200"/>
            <a:ext cx="8039379" cy="31700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remove duplicates 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Selecting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entire EMP ID ROW &gt; Data &gt; Remove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duplicates.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change some joining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Dates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formatted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text 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Copy Dates to new sheet &gt;Use text to column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&gt; use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ormula “=Date(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YYcolumn,MMcolumn,DDcolumn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)”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summarize data 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Use Pivot in Inset tab &gt;  Select Column head on which summary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required &gt; select average of in field settings (for attendance performance)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Count of employees &gt; use same pivot as above for locations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&gt; select count function in field settings.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竖卷形"/>
          <p:cNvSpPr/>
          <p:nvPr/>
        </p:nvSpPr>
        <p:spPr>
          <a:xfrm>
            <a:off x="2514600" y="1905000"/>
            <a:ext cx="5181599" cy="3962400"/>
          </a:xfrm>
          <a:prstGeom prst="verticalScroll">
            <a:avLst>
              <a:gd name="adj" fmla="val 12500"/>
            </a:avLst>
          </a:prstGeom>
          <a:solidFill>
            <a:srgbClr val="D7E4BC"/>
          </a:solidFill>
          <a:ln w="25400" cap="flat" cmpd="sng">
            <a:solidFill>
              <a:srgbClr val="385D8A"/>
            </a:solidFill>
            <a:prstDash val="solid"/>
            <a:round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42" name="矩形"/>
          <p:cNvSpPr/>
          <p:nvPr/>
        </p:nvSpPr>
        <p:spPr>
          <a:xfrm>
            <a:off x="914400" y="1535668"/>
            <a:ext cx="8755667" cy="36933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Dataset is about the List of employees of an Organisation with the details listed below :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矩形"/>
          <p:cNvSpPr/>
          <p:nvPr/>
        </p:nvSpPr>
        <p:spPr>
          <a:xfrm>
            <a:off x="3490974" y="2514600"/>
            <a:ext cx="3519425" cy="286232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   . Employee ID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   . Name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   . Gender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4   . Department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   . Salary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   . Joining Date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   . FTE : Full Time Equilent ratio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8   . Attendance %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   . Employee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 . Work Location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"/>
          <p:cNvSpPr/>
          <p:nvPr/>
        </p:nvSpPr>
        <p:spPr>
          <a:xfrm>
            <a:off x="752477" y="6486040"/>
            <a:ext cx="1773555" cy="16671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45" name="曲线"/>
          <p:cNvSpPr/>
          <p:nvPr/>
        </p:nvSpPr>
        <p:spPr>
          <a:xfrm>
            <a:off x="9353551" y="5362575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6" name="曲线"/>
          <p:cNvSpPr/>
          <p:nvPr/>
        </p:nvSpPr>
        <p:spPr>
          <a:xfrm>
            <a:off x="9353555" y="5895982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7" name="图片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81" y="3381381"/>
            <a:ext cx="2466975" cy="34194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>
            <a:off x="739781" y="654938"/>
            <a:ext cx="8480425" cy="6706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49" name="矩形"/>
          <p:cNvSpPr/>
          <p:nvPr/>
        </p:nvSpPr>
        <p:spPr>
          <a:xfrm>
            <a:off x="11277219" y="6473336"/>
            <a:ext cx="228600" cy="1763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50" name="矩形"/>
          <p:cNvSpPr/>
          <p:nvPr/>
        </p:nvSpPr>
        <p:spPr>
          <a:xfrm>
            <a:off x="2743201" y="2354711"/>
            <a:ext cx="8534019" cy="95410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矩形"/>
          <p:cNvSpPr/>
          <p:nvPr/>
        </p:nvSpPr>
        <p:spPr>
          <a:xfrm>
            <a:off x="2012366" y="2362200"/>
            <a:ext cx="7512634" cy="240065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Reliable Data (without duplications) set for further better usage.</a:t>
            </a:r>
            <a:endParaRPr lang="en-US" altLang="zh-CN" sz="25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Summary of Attendance data Department wise &amp; Type wise for comparison.</a:t>
            </a:r>
            <a:endParaRPr lang="en-US" altLang="zh-CN" sz="25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know the </a:t>
            </a: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major work </a:t>
            </a: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locations of the employees.</a:t>
            </a:r>
            <a:endParaRPr lang="en-US" altLang="zh-CN" sz="2500" b="0" i="0" u="none" strike="noStrike" kern="1200" cap="none" spc="0" baseline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500" b="0" i="0" u="none" strike="noStrike" kern="1200" cap="none" spc="0" baseline="0">
              <a:solidFill>
                <a:schemeClr val="tx1"/>
              </a:solidFill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2877</Words>
  <Application>WPS Presentation</Application>
  <PresentationFormat/>
  <Paragraphs>139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SimSun</vt:lpstr>
      <vt:lpstr>Wingdings</vt:lpstr>
      <vt:lpstr>Droid Sans</vt:lpstr>
      <vt:lpstr>Segoe Print</vt:lpstr>
      <vt:lpstr>Calibri</vt:lpstr>
      <vt:lpstr>Trebuchet MS</vt:lpstr>
      <vt:lpstr>等线</vt:lpstr>
      <vt:lpstr>Times New Roman</vt:lpstr>
      <vt:lpstr>Roboto</vt:lpstr>
      <vt:lpstr>Droid Sans</vt:lpstr>
      <vt:lpstr>Lucida Sans</vt:lpstr>
      <vt:lpstr>Algerian</vt:lpstr>
      <vt:lpstr>Microsoft YaHei</vt:lpstr>
      <vt:lpstr>Arial Unicode MS</vt:lpstr>
      <vt:lpstr>Lucida Sans Unicode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ishwa</cp:lastModifiedBy>
  <cp:revision>3</cp:revision>
  <dcterms:created xsi:type="dcterms:W3CDTF">2024-03-29T04:07:00Z</dcterms:created>
  <dcterms:modified xsi:type="dcterms:W3CDTF">2024-09-07T19:06:41Z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2024-03-21T08:30:00Z</vt:filetime>
  </property>
  <property fmtid="{D5CDD505-2E9C-101B-9397-08002B2CF9AE}" pid="3" name="LastSaved">
    <vt:filetime>2024-03-29T08:30:00Z</vt:filetime>
  </property>
  <property fmtid="{D5CDD505-2E9C-101B-9397-08002B2CF9AE}" pid="4" name="ICV">
    <vt:lpwstr>A1B068A89A70497DB1523CD5E9F124BF_12</vt:lpwstr>
  </property>
  <property fmtid="{D5CDD505-2E9C-101B-9397-08002B2CF9AE}" pid="5" name="KSOProductBuildVer">
    <vt:lpwstr>2057-12.2.0.17562</vt:lpwstr>
  </property>
</Properties>
</file>