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39e6e093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39e6e093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39e6e093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39e6e093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40b1a0f9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40b1a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40b1a0f9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40b1a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39e6e093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39e6e093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39e6e093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39e6e093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39e6e093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39e6e093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39e6e093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39e6e093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39e6e093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39e6e093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40b1a0f9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40b1a0f9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39e6e093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39e6e093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40b1a0f9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40b1a0f9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40b1a0f9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40b1a0f9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39e6e093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39e6e093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40b1a0f9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40b1a0f9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40b1a0f9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40b1a0f9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40b1a0f9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40b1a0f9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40b1a0f9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40b1a0f9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40b1a0f9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40b1a0f9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40b1a0f9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40b1a0f9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40b1a0f9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40b1a0f9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39e6e093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39e6e093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40b1a0f9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a40b1a0f9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39e6e093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39e6e093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39e6e093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39e6e093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39e6e093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39e6e093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39e6e093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39e6e093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39e6e093f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39e6e093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39e6e093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39e6e093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hyperlink" Target="https://www.youtube.com/watch?v=O2L2Uv9pdDA&amp;ab_channel=StatQuestwithJoshStarm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jalammar.github.io/illustrated-word2vec/" TargetMode="External"/><Relationship Id="rId4" Type="http://schemas.openxmlformats.org/officeDocument/2006/relationships/hyperlink" Target="https://www.youtube.com/watch?v=QyrUentbkvw&amp;ab_channel=JordanBoyd-Grabe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medium.com/towards-artificial-intelligence/natural-language-processing-nlp-with-python-tutorial-for-beginners-1f54e610a1a0"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hyperlink" Target="https://medium.com/towards-artificial-intelligence/natural-language-processing-nlp-with-python-tutorial-for-beginners-1f54e610a1a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27336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5800"/>
              <a:t>Natural </a:t>
            </a:r>
            <a:endParaRPr b="1" sz="5800"/>
          </a:p>
          <a:p>
            <a:pPr indent="0" lvl="0" marL="0" rtl="0" algn="l">
              <a:spcBef>
                <a:spcPts val="0"/>
              </a:spcBef>
              <a:spcAft>
                <a:spcPts val="0"/>
              </a:spcAft>
              <a:buNone/>
            </a:pPr>
            <a:r>
              <a:rPr b="1" lang="en" sz="5800"/>
              <a:t>Language </a:t>
            </a:r>
            <a:endParaRPr b="1" sz="5800"/>
          </a:p>
          <a:p>
            <a:pPr indent="0" lvl="0" marL="0" rtl="0" algn="l">
              <a:spcBef>
                <a:spcPts val="0"/>
              </a:spcBef>
              <a:spcAft>
                <a:spcPts val="0"/>
              </a:spcAft>
              <a:buNone/>
            </a:pPr>
            <a:r>
              <a:rPr b="1" lang="en" sz="5800"/>
              <a:t>Processing</a:t>
            </a:r>
            <a:endParaRPr b="1" sz="5800"/>
          </a:p>
        </p:txBody>
      </p:sp>
      <p:sp>
        <p:nvSpPr>
          <p:cNvPr id="68" name="Google Shape;68;p13"/>
          <p:cNvSpPr txBox="1"/>
          <p:nvPr>
            <p:ph idx="1" type="subTitle"/>
          </p:nvPr>
        </p:nvSpPr>
        <p:spPr>
          <a:xfrm>
            <a:off x="390525" y="37035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NLP</a:t>
            </a:r>
            <a:endParaRPr b="1"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TF-IDF</a:t>
            </a:r>
            <a:endParaRPr b="1"/>
          </a:p>
        </p:txBody>
      </p:sp>
      <p:sp>
        <p:nvSpPr>
          <p:cNvPr id="131" name="Google Shape;131;p22"/>
          <p:cNvSpPr txBox="1"/>
          <p:nvPr>
            <p:ph idx="1" type="body"/>
          </p:nvPr>
        </p:nvSpPr>
        <p:spPr>
          <a:xfrm>
            <a:off x="471900" y="1919075"/>
            <a:ext cx="45984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 1: “This is the first document.”</a:t>
            </a:r>
            <a:br>
              <a:rPr lang="en"/>
            </a:br>
            <a:r>
              <a:rPr lang="en"/>
              <a:t>Document 2: “This document is the second document.”</a:t>
            </a:r>
            <a:endParaRPr/>
          </a:p>
          <a:p>
            <a:pPr indent="0" lvl="0" marL="0" rtl="0" algn="l">
              <a:spcBef>
                <a:spcPts val="1600"/>
              </a:spcBef>
              <a:spcAft>
                <a:spcPts val="0"/>
              </a:spcAft>
              <a:buNone/>
            </a:pPr>
            <a:r>
              <a:rPr lang="en"/>
              <a:t>Document </a:t>
            </a:r>
            <a:r>
              <a:rPr lang="en"/>
              <a:t>frequency</a:t>
            </a:r>
            <a:r>
              <a:rPr lang="en"/>
              <a:t> means what % of documents the word appears in.  Then you take the inverse of that by dividing by total number of documents.</a:t>
            </a:r>
            <a:endParaRPr/>
          </a:p>
          <a:p>
            <a:pPr indent="0" lvl="0" marL="0" rtl="0" algn="l">
              <a:spcBef>
                <a:spcPts val="1600"/>
              </a:spcBef>
              <a:spcAft>
                <a:spcPts val="0"/>
              </a:spcAft>
              <a:buNone/>
            </a:pPr>
            <a:r>
              <a:rPr b="1" lang="en" sz="2100"/>
              <a:t>Inverse Document Frequency (IDF) </a:t>
            </a:r>
            <a:r>
              <a:rPr b="1" lang="en" sz="2100"/>
              <a:t>= </a:t>
            </a:r>
            <a:br>
              <a:rPr lang="en" sz="1300"/>
            </a:br>
            <a:r>
              <a:rPr b="1" lang="en" sz="1300"/>
              <a:t>(Total number of documents) /</a:t>
            </a:r>
            <a:br>
              <a:rPr b="1" lang="en" sz="1300"/>
            </a:br>
            <a:r>
              <a:rPr b="1" lang="en" sz="1300"/>
              <a:t>(Number of </a:t>
            </a:r>
            <a:r>
              <a:rPr b="1" lang="en" sz="1300"/>
              <a:t>documents</a:t>
            </a:r>
            <a:r>
              <a:rPr b="1" lang="en" sz="1300"/>
              <a:t> containing that word)</a:t>
            </a:r>
            <a:endParaRPr b="1" sz="1300"/>
          </a:p>
          <a:p>
            <a:pPr indent="0" lvl="0" marL="0" rtl="0" algn="l">
              <a:spcBef>
                <a:spcPts val="1600"/>
              </a:spcBef>
              <a:spcAft>
                <a:spcPts val="1600"/>
              </a:spcAft>
              <a:buNone/>
            </a:pPr>
            <a:r>
              <a:t/>
            </a:r>
            <a:endParaRPr/>
          </a:p>
        </p:txBody>
      </p:sp>
      <p:sp>
        <p:nvSpPr>
          <p:cNvPr id="132" name="Google Shape;132;p22"/>
          <p:cNvSpPr txBox="1"/>
          <p:nvPr>
            <p:ph idx="2" type="body"/>
          </p:nvPr>
        </p:nvSpPr>
        <p:spPr>
          <a:xfrm>
            <a:off x="5070300" y="1919075"/>
            <a:ext cx="36237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3" name="Google Shape;133;p22"/>
          <p:cNvPicPr preferRelativeResize="0"/>
          <p:nvPr/>
        </p:nvPicPr>
        <p:blipFill>
          <a:blip r:embed="rId3">
            <a:alphaModFix/>
          </a:blip>
          <a:stretch>
            <a:fillRect/>
          </a:stretch>
        </p:blipFill>
        <p:spPr>
          <a:xfrm>
            <a:off x="4994525" y="1919075"/>
            <a:ext cx="3848974" cy="17310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TF-IDF</a:t>
            </a:r>
            <a:endParaRPr b="1"/>
          </a:p>
        </p:txBody>
      </p:sp>
      <p:sp>
        <p:nvSpPr>
          <p:cNvPr id="139" name="Google Shape;139;p23"/>
          <p:cNvSpPr txBox="1"/>
          <p:nvPr>
            <p:ph idx="1" type="body"/>
          </p:nvPr>
        </p:nvSpPr>
        <p:spPr>
          <a:xfrm>
            <a:off x="471900" y="1919075"/>
            <a:ext cx="45984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 1: “This is the first document.”</a:t>
            </a:r>
            <a:br>
              <a:rPr lang="en"/>
            </a:br>
            <a:r>
              <a:rPr lang="en"/>
              <a:t>Document 2: “This document is the second document.”</a:t>
            </a:r>
            <a:endParaRPr/>
          </a:p>
          <a:p>
            <a:pPr indent="0" lvl="0" marL="0" rtl="0" algn="l">
              <a:spcBef>
                <a:spcPts val="1600"/>
              </a:spcBef>
              <a:spcAft>
                <a:spcPts val="0"/>
              </a:spcAft>
              <a:buNone/>
            </a:pPr>
            <a:r>
              <a:rPr b="1" lang="en" sz="1300"/>
              <a:t>TF-IDF</a:t>
            </a:r>
            <a:r>
              <a:rPr b="1" lang="en" sz="1300"/>
              <a:t> = </a:t>
            </a:r>
            <a:br>
              <a:rPr lang="en" sz="1300"/>
            </a:br>
            <a:r>
              <a:rPr b="1" lang="en" sz="1300"/>
              <a:t>Term Frequency * Inverse Document Frequency</a:t>
            </a:r>
            <a:endParaRPr b="1" sz="1300"/>
          </a:p>
          <a:p>
            <a:pPr indent="0" lvl="0" marL="0" rtl="0" algn="l">
              <a:spcBef>
                <a:spcPts val="1600"/>
              </a:spcBef>
              <a:spcAft>
                <a:spcPts val="1600"/>
              </a:spcAft>
              <a:buNone/>
            </a:pPr>
            <a:r>
              <a:rPr lang="en"/>
              <a:t>Notice how in the first document, the word </a:t>
            </a:r>
            <a:r>
              <a:rPr b="1" lang="en"/>
              <a:t>“first”</a:t>
            </a:r>
            <a:r>
              <a:rPr lang="en"/>
              <a:t> has a higher value than the rest of the words.  And in the second document, the the word </a:t>
            </a:r>
            <a:r>
              <a:rPr b="1" lang="en"/>
              <a:t>“second” </a:t>
            </a:r>
            <a:r>
              <a:rPr lang="en"/>
              <a:t>has a higher value than the rest of the words even though they both only appear once in the sentences.  And the word </a:t>
            </a:r>
            <a:r>
              <a:rPr b="1" lang="en"/>
              <a:t>“document”</a:t>
            </a:r>
            <a:r>
              <a:rPr lang="en"/>
              <a:t> has a higher weight in the second document because it appears twice. </a:t>
            </a:r>
            <a:endParaRPr/>
          </a:p>
        </p:txBody>
      </p:sp>
      <p:sp>
        <p:nvSpPr>
          <p:cNvPr id="140" name="Google Shape;140;p23"/>
          <p:cNvSpPr txBox="1"/>
          <p:nvPr>
            <p:ph idx="2" type="body"/>
          </p:nvPr>
        </p:nvSpPr>
        <p:spPr>
          <a:xfrm>
            <a:off x="5070300" y="1919075"/>
            <a:ext cx="36237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1" name="Google Shape;141;p23"/>
          <p:cNvPicPr preferRelativeResize="0"/>
          <p:nvPr/>
        </p:nvPicPr>
        <p:blipFill>
          <a:blip r:embed="rId3">
            <a:alphaModFix/>
          </a:blip>
          <a:stretch>
            <a:fillRect/>
          </a:stretch>
        </p:blipFill>
        <p:spPr>
          <a:xfrm>
            <a:off x="5070300" y="1919074"/>
            <a:ext cx="3819299" cy="1931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TF-IDF implementation</a:t>
            </a:r>
            <a:r>
              <a:rPr lang="en" sz="3000"/>
              <a:t> python</a:t>
            </a:r>
            <a:endParaRPr sz="3000"/>
          </a:p>
        </p:txBody>
      </p:sp>
      <p:sp>
        <p:nvSpPr>
          <p:cNvPr id="147" name="Google Shape;147;p24"/>
          <p:cNvSpPr txBox="1"/>
          <p:nvPr>
            <p:ph idx="1" type="body"/>
          </p:nvPr>
        </p:nvSpPr>
        <p:spPr>
          <a:xfrm>
            <a:off x="471900" y="1842875"/>
            <a:ext cx="76008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Courier New"/>
                <a:ea typeface="Courier New"/>
                <a:cs typeface="Courier New"/>
                <a:sym typeface="Courier New"/>
              </a:rPr>
              <a:t>from sklearn.feature_extraction.text import TfidfVectorizer</a:t>
            </a:r>
            <a:endParaRPr b="1">
              <a:solidFill>
                <a:srgbClr val="38761D"/>
              </a:solidFill>
              <a:latin typeface="Courier New"/>
              <a:ea typeface="Courier New"/>
              <a:cs typeface="Courier New"/>
              <a:sym typeface="Courier New"/>
            </a:endParaRPr>
          </a:p>
          <a:p>
            <a:pPr indent="0" lvl="0" marL="0" rtl="0" algn="l">
              <a:spcBef>
                <a:spcPts val="1600"/>
              </a:spcBef>
              <a:spcAft>
                <a:spcPts val="1600"/>
              </a:spcAft>
              <a:buNone/>
            </a:pPr>
            <a:r>
              <a:rPr b="1" lang="en">
                <a:solidFill>
                  <a:srgbClr val="38761D"/>
                </a:solidFill>
                <a:latin typeface="Courier New"/>
                <a:ea typeface="Courier New"/>
                <a:cs typeface="Courier New"/>
                <a:sym typeface="Courier New"/>
              </a:rPr>
              <a:t>X = ["Jim and Pam traveled by the bus", "The bus was late.", "The bus was full. Traveling by bus is expensive."]</a:t>
            </a:r>
            <a:br>
              <a:rPr b="1" lang="en">
                <a:solidFill>
                  <a:srgbClr val="38761D"/>
                </a:solidFill>
                <a:latin typeface="Courier New"/>
                <a:ea typeface="Courier New"/>
                <a:cs typeface="Courier New"/>
                <a:sym typeface="Courier New"/>
              </a:rPr>
            </a:br>
            <a:br>
              <a:rPr b="1" lang="en">
                <a:solidFill>
                  <a:srgbClr val="38761D"/>
                </a:solidFill>
                <a:latin typeface="Courier New"/>
                <a:ea typeface="Courier New"/>
                <a:cs typeface="Courier New"/>
                <a:sym typeface="Courier New"/>
              </a:rPr>
            </a:br>
            <a:r>
              <a:rPr b="1" lang="en">
                <a:solidFill>
                  <a:srgbClr val="38761D"/>
                </a:solidFill>
                <a:latin typeface="Courier New"/>
                <a:ea typeface="Courier New"/>
                <a:cs typeface="Courier New"/>
                <a:sym typeface="Courier New"/>
              </a:rPr>
              <a:t>vectorizer = TfidfVectorizer()</a:t>
            </a:r>
            <a:br>
              <a:rPr b="1" lang="en">
                <a:solidFill>
                  <a:srgbClr val="38761D"/>
                </a:solidFill>
                <a:latin typeface="Courier New"/>
                <a:ea typeface="Courier New"/>
                <a:cs typeface="Courier New"/>
                <a:sym typeface="Courier New"/>
              </a:rPr>
            </a:br>
            <a:r>
              <a:rPr b="1" lang="en">
                <a:solidFill>
                  <a:srgbClr val="38761D"/>
                </a:solidFill>
                <a:latin typeface="Courier New"/>
                <a:ea typeface="Courier New"/>
                <a:cs typeface="Courier New"/>
                <a:sym typeface="Courier New"/>
              </a:rPr>
              <a:t>vectorizer.fit(X)</a:t>
            </a:r>
            <a:br>
              <a:rPr b="1" lang="en">
                <a:solidFill>
                  <a:srgbClr val="38761D"/>
                </a:solidFill>
                <a:latin typeface="Courier New"/>
                <a:ea typeface="Courier New"/>
                <a:cs typeface="Courier New"/>
                <a:sym typeface="Courier New"/>
              </a:rPr>
            </a:br>
            <a:r>
              <a:rPr b="1" lang="en">
                <a:solidFill>
                  <a:srgbClr val="38761D"/>
                </a:solidFill>
                <a:latin typeface="Courier New"/>
                <a:ea typeface="Courier New"/>
                <a:cs typeface="Courier New"/>
                <a:sym typeface="Courier New"/>
              </a:rPr>
              <a:t>X = vectorizer.transform(X)</a:t>
            </a:r>
            <a:endParaRPr b="1">
              <a:solidFill>
                <a:srgbClr val="38761D"/>
              </a:solidFill>
              <a:latin typeface="Courier New"/>
              <a:ea typeface="Courier New"/>
              <a:cs typeface="Courier New"/>
              <a:sym typeface="Courier New"/>
            </a:endParaRPr>
          </a:p>
        </p:txBody>
      </p:sp>
      <p:pic>
        <p:nvPicPr>
          <p:cNvPr id="148" name="Google Shape;148;p24"/>
          <p:cNvPicPr preferRelativeResize="0"/>
          <p:nvPr/>
        </p:nvPicPr>
        <p:blipFill>
          <a:blip r:embed="rId3">
            <a:alphaModFix/>
          </a:blip>
          <a:stretch>
            <a:fillRect/>
          </a:stretch>
        </p:blipFill>
        <p:spPr>
          <a:xfrm>
            <a:off x="2590350" y="4006450"/>
            <a:ext cx="6268225" cy="9485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HUGE FEATURE SPACE </a:t>
            </a:r>
            <a:endParaRPr b="1"/>
          </a:p>
        </p:txBody>
      </p:sp>
      <p:sp>
        <p:nvSpPr>
          <p:cNvPr id="154" name="Google Shape;154;p25"/>
          <p:cNvSpPr txBox="1"/>
          <p:nvPr>
            <p:ph idx="1" type="body"/>
          </p:nvPr>
        </p:nvSpPr>
        <p:spPr>
          <a:xfrm>
            <a:off x="471900" y="1919075"/>
            <a:ext cx="7707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With both BOW and TF-IDF you end up with A LOT OF FEATURES.  Again, there is a column for every single word that appears in any of your documents.  </a:t>
            </a:r>
            <a:endParaRPr sz="1900"/>
          </a:p>
          <a:p>
            <a:pPr indent="0" lvl="0" marL="0" rtl="0" algn="l">
              <a:spcBef>
                <a:spcPts val="1600"/>
              </a:spcBef>
              <a:spcAft>
                <a:spcPts val="1600"/>
              </a:spcAft>
              <a:buNone/>
            </a:pPr>
            <a:r>
              <a:rPr lang="en" sz="1900"/>
              <a:t>The feature space can easily exceed 100,000 columns, even up to 1,000,000 if using bi-grams and tri-grams. </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Feature Engineering in NLP</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Lowercasing all words. </a:t>
            </a:r>
            <a:endParaRPr b="1"/>
          </a:p>
        </p:txBody>
      </p:sp>
      <p:sp>
        <p:nvSpPr>
          <p:cNvPr id="165" name="Google Shape;165;p27"/>
          <p:cNvSpPr txBox="1"/>
          <p:nvPr>
            <p:ph idx="1" type="body"/>
          </p:nvPr>
        </p:nvSpPr>
        <p:spPr>
          <a:xfrm>
            <a:off x="471900" y="1919075"/>
            <a:ext cx="5943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Making all words lowercase prevent your features from treating the same word differently.  </a:t>
            </a:r>
            <a:endParaRPr sz="1700"/>
          </a:p>
          <a:p>
            <a:pPr indent="0" lvl="0" marL="0" rtl="0" algn="l">
              <a:spcBef>
                <a:spcPts val="1600"/>
              </a:spcBef>
              <a:spcAft>
                <a:spcPts val="0"/>
              </a:spcAft>
              <a:buNone/>
            </a:pPr>
            <a:r>
              <a:rPr lang="en" sz="1700"/>
              <a:t>For example: </a:t>
            </a:r>
            <a:br>
              <a:rPr lang="en" sz="1700"/>
            </a:br>
            <a:r>
              <a:rPr lang="en" sz="1700"/>
              <a:t>Document 1: </a:t>
            </a:r>
            <a:r>
              <a:rPr lang="en" sz="1700"/>
              <a:t>The</a:t>
            </a:r>
            <a:r>
              <a:rPr lang="en" sz="1700"/>
              <a:t> </a:t>
            </a:r>
            <a:r>
              <a:rPr b="1" lang="en" sz="1700"/>
              <a:t>prices</a:t>
            </a:r>
            <a:r>
              <a:rPr lang="en" sz="1700"/>
              <a:t> are so high. </a:t>
            </a:r>
            <a:br>
              <a:rPr lang="en" sz="1700"/>
            </a:br>
            <a:r>
              <a:rPr lang="en" sz="1700"/>
              <a:t>Document 2: </a:t>
            </a:r>
            <a:r>
              <a:rPr b="1" lang="en" sz="1700"/>
              <a:t>Prices</a:t>
            </a:r>
            <a:r>
              <a:rPr lang="en" sz="1700"/>
              <a:t> went up today. </a:t>
            </a:r>
            <a:endParaRPr sz="1700"/>
          </a:p>
          <a:p>
            <a:pPr indent="0" lvl="0" marL="0" rtl="0" algn="l">
              <a:spcBef>
                <a:spcPts val="1600"/>
              </a:spcBef>
              <a:spcAft>
                <a:spcPts val="1600"/>
              </a:spcAft>
              <a:buNone/>
            </a:pPr>
            <a:r>
              <a:rPr lang="en" sz="1700"/>
              <a:t>The words </a:t>
            </a:r>
            <a:r>
              <a:rPr b="1" lang="en" sz="1700"/>
              <a:t>price</a:t>
            </a:r>
            <a:r>
              <a:rPr lang="en" sz="1700"/>
              <a:t> and </a:t>
            </a:r>
            <a:r>
              <a:rPr b="1" lang="en" sz="1700"/>
              <a:t>Price</a:t>
            </a:r>
            <a:r>
              <a:rPr lang="en" sz="1700"/>
              <a:t> would be treated as different words unless you lowercased them first.  It is good practice to lowercase all your words to prevent this from happening.</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Removing </a:t>
            </a:r>
            <a:r>
              <a:rPr b="1" lang="en"/>
              <a:t>Punctuation</a:t>
            </a:r>
            <a:r>
              <a:rPr b="1" lang="en"/>
              <a:t> </a:t>
            </a:r>
            <a:endParaRPr b="1"/>
          </a:p>
        </p:txBody>
      </p:sp>
      <p:sp>
        <p:nvSpPr>
          <p:cNvPr id="171" name="Google Shape;171;p28"/>
          <p:cNvSpPr txBox="1"/>
          <p:nvPr>
            <p:ph idx="1" type="body"/>
          </p:nvPr>
        </p:nvSpPr>
        <p:spPr>
          <a:xfrm>
            <a:off x="471900" y="1919075"/>
            <a:ext cx="67536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Removing punctuation also</a:t>
            </a:r>
            <a:r>
              <a:rPr lang="en" sz="1700"/>
              <a:t> prevent your features from treating the same word differently.  </a:t>
            </a:r>
            <a:endParaRPr sz="1700"/>
          </a:p>
          <a:p>
            <a:pPr indent="0" lvl="0" marL="0" rtl="0" algn="l">
              <a:spcBef>
                <a:spcPts val="1600"/>
              </a:spcBef>
              <a:spcAft>
                <a:spcPts val="0"/>
              </a:spcAft>
              <a:buNone/>
            </a:pPr>
            <a:r>
              <a:rPr lang="en" sz="1700"/>
              <a:t>For example: </a:t>
            </a:r>
            <a:br>
              <a:rPr lang="en" sz="1700"/>
            </a:br>
            <a:r>
              <a:rPr lang="en" sz="1700"/>
              <a:t>Document 1: Today cars, </a:t>
            </a:r>
            <a:r>
              <a:rPr b="1" lang="en" sz="1700"/>
              <a:t>boats,</a:t>
            </a:r>
            <a:r>
              <a:rPr lang="en" sz="1700"/>
              <a:t> and planes were bought.</a:t>
            </a:r>
            <a:br>
              <a:rPr lang="en" sz="1700"/>
            </a:br>
            <a:r>
              <a:rPr lang="en" sz="1700"/>
              <a:t>Document 2: Cars and </a:t>
            </a:r>
            <a:r>
              <a:rPr b="1" lang="en" sz="1700"/>
              <a:t>boats</a:t>
            </a:r>
            <a:r>
              <a:rPr lang="en" sz="1700"/>
              <a:t> were bought today. </a:t>
            </a:r>
            <a:endParaRPr sz="1700"/>
          </a:p>
          <a:p>
            <a:pPr indent="0" lvl="0" marL="0" rtl="0" algn="l">
              <a:spcBef>
                <a:spcPts val="1600"/>
              </a:spcBef>
              <a:spcAft>
                <a:spcPts val="0"/>
              </a:spcAft>
              <a:buNone/>
            </a:pPr>
            <a:r>
              <a:rPr lang="en"/>
              <a:t>The words </a:t>
            </a:r>
            <a:r>
              <a:rPr b="1" lang="en"/>
              <a:t>boats</a:t>
            </a:r>
            <a:r>
              <a:rPr lang="en"/>
              <a:t> and </a:t>
            </a:r>
            <a:r>
              <a:rPr b="1" lang="en"/>
              <a:t>boats,</a:t>
            </a:r>
            <a:r>
              <a:rPr lang="en"/>
              <a:t> would be treated as different words as the added ‘,’ at the end of boats would make it a totally new word.  However, with removing punctuation, you also lose some information such as !!! or ???.  There are arguments for keeping and removing punctuation, it’s more situationally dependent.</a:t>
            </a:r>
            <a:r>
              <a:rPr lang="en" sz="1700"/>
              <a:t>  </a:t>
            </a:r>
            <a:endParaRPr sz="1700"/>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Removing Stopwords</a:t>
            </a:r>
            <a:endParaRPr/>
          </a:p>
        </p:txBody>
      </p:sp>
      <p:sp>
        <p:nvSpPr>
          <p:cNvPr id="177" name="Google Shape;177;p29"/>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Removal of unimportant words in your text corpus can help you reduce your feature space (ie number of columns), which reduces the complexity of your model, which is a good thing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178" name="Google Shape;178;p29"/>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50">
                <a:solidFill>
                  <a:srgbClr val="000000"/>
                </a:solidFill>
                <a:highlight>
                  <a:srgbClr val="FFFFFF"/>
                </a:highlight>
                <a:latin typeface="Arial"/>
                <a:ea typeface="Arial"/>
                <a:cs typeface="Arial"/>
                <a:sym typeface="Arial"/>
              </a:rPr>
              <a:t>['i', 'me', 'my', 'myself', 'we', 'our', 'ours', 'ourselves', 'you', "you're", "you've", "you'll", "you'd", 'your', 'yours', 'yourself', 'yourselves', 'he', 'him', 'his', 'himself', 'she', "she's", 'her', 'hers', 'herself', 'it', "it's", 'its', 'itself', 'they', 'them', 'their', 'theirs', 'themselves', 'what', 'which', 'who', 'whom', 'this', 'that', "that'll", 'these', 'those', 'am', 'is', 'are', 'was', 'were', 'be', 'been', 'being', 'have', 'has', 'had', 'having', 'do', 'does', 'did', 'doing', 'a', 'an', 'the', 'and', 'but', 'if', 'or', 'because', 'as', 'until', 'while', 'of', 'at', 'by', 'for', 'with', 'about', 'against', 'between', 'into', 'through', 'during', 'before', 'after', 'above', 'below', 'to', 'from', 'up', 'down', 'in', 'out', 'on', 'off', 'over', 'under', 'again', 'further', 'then', 'once', 'here', 'there', 'when', 'where', 'why', 'how', 'all', 'any', 'both', 'each', 'few', 'more', 'most', 'other', 'some', 'such', 'no', 'nor', 'not', 'only', 'own', 'same', 'so', 'than', 'too', 'very', 's', 't', 'can', 'will', 'just', 'don', "don't", 'should', "should've", 'now', 'd', 'll', 'm', 'o', 're', 've', 'y', 'ain', 'aren', "aren't", 'couldn', "couldn't", 'didn', "didn't", 'doesn', "doesn't", 'hadn', "hadn't", 'hasn', "hasn't", 'haven', "haven't", 'isn', "isn't", 'ma', 'mightn', "mightn't", 'mustn', "mustn't", 'needn', "needn't", 'shan', "shan't", 'shouldn', "shouldn't", 'wasn', "wasn't", 'weren', "weren't", 'won', "won't", 'wouldn', "wouldn't"]</a:t>
            </a:r>
            <a:endParaRPr sz="9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Stemming / Lemming</a:t>
            </a:r>
            <a:endParaRPr b="1"/>
          </a:p>
        </p:txBody>
      </p:sp>
      <p:sp>
        <p:nvSpPr>
          <p:cNvPr id="184" name="Google Shape;184;p30"/>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Stemming </a:t>
            </a:r>
            <a:endParaRPr/>
          </a:p>
          <a:p>
            <a:pPr indent="0" lvl="0" marL="0" rtl="0" algn="l">
              <a:spcBef>
                <a:spcPts val="1600"/>
              </a:spcBef>
              <a:spcAft>
                <a:spcPts val="0"/>
              </a:spcAft>
              <a:buNone/>
            </a:pPr>
            <a:r>
              <a:rPr lang="en"/>
              <a:t>Simple crude method of breaking down a word into its base.  </a:t>
            </a:r>
            <a:endParaRPr/>
          </a:p>
          <a:p>
            <a:pPr indent="0" lvl="0" marL="0" rtl="0" algn="l">
              <a:spcBef>
                <a:spcPts val="1600"/>
              </a:spcBef>
              <a:spcAft>
                <a:spcPts val="1600"/>
              </a:spcAft>
              <a:buNone/>
            </a:pPr>
            <a:r>
              <a:rPr b="1" lang="en"/>
              <a:t>Plays and playing = play</a:t>
            </a:r>
            <a:endParaRPr b="1"/>
          </a:p>
        </p:txBody>
      </p:sp>
      <p:sp>
        <p:nvSpPr>
          <p:cNvPr id="185" name="Google Shape;185;p30"/>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Lemming</a:t>
            </a:r>
            <a:endParaRPr/>
          </a:p>
          <a:p>
            <a:pPr indent="0" lvl="0" marL="0" rtl="0" algn="l">
              <a:spcBef>
                <a:spcPts val="1600"/>
              </a:spcBef>
              <a:spcAft>
                <a:spcPts val="0"/>
              </a:spcAft>
              <a:buNone/>
            </a:pPr>
            <a:r>
              <a:rPr lang="en"/>
              <a:t>Dictionary based approach that breaks down words into the root meaning. </a:t>
            </a:r>
            <a:endParaRPr/>
          </a:p>
          <a:p>
            <a:pPr indent="0" lvl="0" marL="0" rtl="0" algn="l">
              <a:spcBef>
                <a:spcPts val="1600"/>
              </a:spcBef>
              <a:spcAft>
                <a:spcPts val="0"/>
              </a:spcAft>
              <a:buNone/>
            </a:pPr>
            <a:r>
              <a:rPr b="1" lang="en"/>
              <a:t>Brought and bring = bring</a:t>
            </a:r>
            <a:endParaRPr b="1"/>
          </a:p>
          <a:p>
            <a:pPr indent="0" lvl="0" marL="0" rtl="0" algn="l">
              <a:spcBef>
                <a:spcPts val="1600"/>
              </a:spcBef>
              <a:spcAft>
                <a:spcPts val="1600"/>
              </a:spcAft>
              <a:buNone/>
            </a:pPr>
            <a:r>
              <a:rPr b="1" lang="en"/>
              <a:t>automobile and car = car</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N-Grams</a:t>
            </a:r>
            <a:endParaRPr/>
          </a:p>
        </p:txBody>
      </p:sp>
      <p:sp>
        <p:nvSpPr>
          <p:cNvPr id="191" name="Google Shape;191;p31"/>
          <p:cNvSpPr txBox="1"/>
          <p:nvPr>
            <p:ph idx="1" type="body"/>
          </p:nvPr>
        </p:nvSpPr>
        <p:spPr>
          <a:xfrm>
            <a:off x="471900" y="1919075"/>
            <a:ext cx="56286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For example: </a:t>
            </a:r>
            <a:br>
              <a:rPr lang="en" sz="1700"/>
            </a:br>
            <a:r>
              <a:rPr lang="en" sz="1700"/>
              <a:t>Document 1: the </a:t>
            </a:r>
            <a:r>
              <a:rPr b="1" lang="en" sz="1700"/>
              <a:t>prices</a:t>
            </a:r>
            <a:r>
              <a:rPr lang="en" sz="1700"/>
              <a:t> are so high. </a:t>
            </a:r>
            <a:br>
              <a:rPr lang="en" sz="1700"/>
            </a:br>
            <a:r>
              <a:rPr lang="en" sz="1700"/>
              <a:t>Document 2: </a:t>
            </a:r>
            <a:r>
              <a:rPr b="1" lang="en" sz="1700"/>
              <a:t>prices</a:t>
            </a:r>
            <a:r>
              <a:rPr lang="en" sz="1700"/>
              <a:t> went up today. </a:t>
            </a:r>
            <a:endParaRPr sz="1700"/>
          </a:p>
          <a:p>
            <a:pPr indent="0" lvl="0" marL="0" rtl="0" algn="l">
              <a:spcBef>
                <a:spcPts val="1600"/>
              </a:spcBef>
              <a:spcAft>
                <a:spcPts val="0"/>
              </a:spcAft>
              <a:buNone/>
            </a:pPr>
            <a:r>
              <a:rPr lang="en" sz="1700"/>
              <a:t>N-Grams group together adjacent words and treat them as a new word. These new words are used in our BOW and TFIDF algorithms. </a:t>
            </a:r>
            <a:endParaRPr sz="1700"/>
          </a:p>
          <a:p>
            <a:pPr indent="0" lvl="0" marL="0" rtl="0" algn="l">
              <a:spcBef>
                <a:spcPts val="1600"/>
              </a:spcBef>
              <a:spcAft>
                <a:spcPts val="0"/>
              </a:spcAft>
              <a:buNone/>
            </a:pPr>
            <a:r>
              <a:rPr lang="en" sz="1700"/>
              <a:t>Standard is bi-grams, meaning two-adjacent words, however, you can do any amount </a:t>
            </a:r>
            <a:r>
              <a:rPr lang="en" sz="1700"/>
              <a:t>adjacencies.</a:t>
            </a:r>
            <a:r>
              <a:rPr lang="en" sz="1700"/>
              <a:t>  </a:t>
            </a:r>
            <a:endParaRPr sz="1700"/>
          </a:p>
          <a:p>
            <a:pPr indent="0" lvl="0" marL="0" rtl="0" algn="l">
              <a:spcBef>
                <a:spcPts val="1600"/>
              </a:spcBef>
              <a:spcAft>
                <a:spcPts val="1600"/>
              </a:spcAft>
              <a:buNone/>
            </a:pPr>
            <a:r>
              <a:t/>
            </a:r>
            <a:endParaRPr sz="1700"/>
          </a:p>
        </p:txBody>
      </p:sp>
      <p:sp>
        <p:nvSpPr>
          <p:cNvPr id="192" name="Google Shape;192;p31"/>
          <p:cNvSpPr txBox="1"/>
          <p:nvPr>
            <p:ph idx="2" type="body"/>
          </p:nvPr>
        </p:nvSpPr>
        <p:spPr>
          <a:xfrm>
            <a:off x="6778900" y="738725"/>
            <a:ext cx="2140200" cy="38904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b="1" lang="en"/>
              <a:t>Total </a:t>
            </a:r>
            <a:r>
              <a:rPr b="1" lang="en"/>
              <a:t>Vocab:</a:t>
            </a:r>
            <a:endParaRPr b="1"/>
          </a:p>
          <a:p>
            <a:pPr indent="0" lvl="0" marL="0" rtl="0" algn="l">
              <a:spcBef>
                <a:spcPts val="1600"/>
              </a:spcBef>
              <a:spcAft>
                <a:spcPts val="1600"/>
              </a:spcAft>
              <a:buNone/>
            </a:pPr>
            <a:r>
              <a:rPr lang="en"/>
              <a:t>the</a:t>
            </a:r>
            <a:br>
              <a:rPr lang="en"/>
            </a:br>
            <a:r>
              <a:rPr lang="en"/>
              <a:t>Prices</a:t>
            </a:r>
            <a:br>
              <a:rPr lang="en"/>
            </a:br>
            <a:r>
              <a:rPr lang="en"/>
              <a:t>Are</a:t>
            </a:r>
            <a:br>
              <a:rPr lang="en"/>
            </a:br>
            <a:r>
              <a:rPr lang="en"/>
              <a:t>So</a:t>
            </a:r>
            <a:br>
              <a:rPr lang="en"/>
            </a:br>
            <a:r>
              <a:rPr lang="en"/>
              <a:t>High</a:t>
            </a:r>
            <a:br>
              <a:rPr lang="en"/>
            </a:br>
            <a:r>
              <a:rPr lang="en"/>
              <a:t>Went</a:t>
            </a:r>
            <a:br>
              <a:rPr lang="en"/>
            </a:br>
            <a:r>
              <a:rPr lang="en"/>
              <a:t>Up</a:t>
            </a:r>
            <a:br>
              <a:rPr lang="en"/>
            </a:br>
            <a:r>
              <a:rPr lang="en"/>
              <a:t>Today</a:t>
            </a:r>
            <a:br>
              <a:rPr lang="en"/>
            </a:br>
            <a:r>
              <a:rPr lang="en"/>
              <a:t>(The, prices)</a:t>
            </a:r>
            <a:br>
              <a:rPr lang="en"/>
            </a:br>
            <a:r>
              <a:rPr lang="en"/>
              <a:t>(Prices, are)</a:t>
            </a:r>
            <a:br>
              <a:rPr lang="en"/>
            </a:br>
            <a:r>
              <a:rPr lang="en"/>
              <a:t>(Are, so)</a:t>
            </a:r>
            <a:br>
              <a:rPr lang="en"/>
            </a:br>
            <a:r>
              <a:rPr lang="en"/>
              <a:t>(So, high)</a:t>
            </a:r>
            <a:br>
              <a:rPr lang="en"/>
            </a:br>
            <a:r>
              <a:rPr lang="en"/>
              <a:t>(Prices, Went)</a:t>
            </a:r>
            <a:br>
              <a:rPr lang="en"/>
            </a:br>
            <a:r>
              <a:rPr lang="en"/>
              <a:t>(Went, Up)</a:t>
            </a:r>
            <a:br>
              <a:rPr lang="en"/>
            </a:br>
            <a:r>
              <a:rPr lang="en"/>
              <a:t>(Up, Today)</a:t>
            </a:r>
            <a:br>
              <a:rPr lang="en"/>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500"/>
              <a:t>Uses of Natural Language Processing classifiers </a:t>
            </a:r>
            <a:br>
              <a:rPr b="1" lang="en" sz="2500"/>
            </a:br>
            <a:r>
              <a:rPr b="1" lang="en" sz="2500"/>
              <a:t>in the real world. </a:t>
            </a:r>
            <a:endParaRPr b="1" sz="2500"/>
          </a:p>
        </p:txBody>
      </p:sp>
      <p:sp>
        <p:nvSpPr>
          <p:cNvPr id="74" name="Google Shape;74;p14"/>
          <p:cNvSpPr txBox="1"/>
          <p:nvPr>
            <p:ph idx="1" type="body"/>
          </p:nvPr>
        </p:nvSpPr>
        <p:spPr>
          <a:xfrm>
            <a:off x="471900" y="1919075"/>
            <a:ext cx="7148100" cy="27102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AutoNum type="arabicPeriod"/>
            </a:pPr>
            <a:r>
              <a:rPr lang="en" sz="2500"/>
              <a:t>Detecting if an email is spam or not. </a:t>
            </a:r>
            <a:endParaRPr sz="2500"/>
          </a:p>
          <a:p>
            <a:pPr indent="-387350" lvl="0" marL="457200" rtl="0" algn="l">
              <a:spcBef>
                <a:spcPts val="0"/>
              </a:spcBef>
              <a:spcAft>
                <a:spcPts val="0"/>
              </a:spcAft>
              <a:buSzPts val="2500"/>
              <a:buAutoNum type="arabicPeriod"/>
            </a:pPr>
            <a:r>
              <a:rPr lang="en" sz="2500"/>
              <a:t>Classifying what type of news an article is. </a:t>
            </a:r>
            <a:endParaRPr sz="2500"/>
          </a:p>
          <a:p>
            <a:pPr indent="-387350" lvl="0" marL="457200" rtl="0" algn="l">
              <a:spcBef>
                <a:spcPts val="0"/>
              </a:spcBef>
              <a:spcAft>
                <a:spcPts val="0"/>
              </a:spcAft>
              <a:buSzPts val="2500"/>
              <a:buAutoNum type="arabicPeriod"/>
            </a:pPr>
            <a:r>
              <a:rPr lang="en" sz="2500"/>
              <a:t>Sentiment Analysis, is this text saying something negative or positive. </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N-Grams in python</a:t>
            </a:r>
            <a:endParaRPr/>
          </a:p>
        </p:txBody>
      </p:sp>
      <p:sp>
        <p:nvSpPr>
          <p:cNvPr id="198" name="Google Shape;198;p32"/>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Your vectorizer has a nice helper function to automatically incorporate n-grams into your model</a:t>
            </a:r>
            <a:endParaRPr sz="1800"/>
          </a:p>
        </p:txBody>
      </p:sp>
      <p:sp>
        <p:nvSpPr>
          <p:cNvPr id="199" name="Google Shape;199;p32"/>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Be aware that using n-grams makes your feature space (number of columns) much bigger.  With the 20-newsgroups data we will be using today. Using n-grams increased the feature space from 60,000 to 900,000. </a:t>
            </a:r>
            <a:endParaRPr/>
          </a:p>
        </p:txBody>
      </p:sp>
      <p:pic>
        <p:nvPicPr>
          <p:cNvPr id="200" name="Google Shape;200;p32"/>
          <p:cNvPicPr preferRelativeResize="0"/>
          <p:nvPr/>
        </p:nvPicPr>
        <p:blipFill>
          <a:blip r:embed="rId3">
            <a:alphaModFix/>
          </a:blip>
          <a:stretch>
            <a:fillRect/>
          </a:stretch>
        </p:blipFill>
        <p:spPr>
          <a:xfrm>
            <a:off x="429500" y="3440378"/>
            <a:ext cx="6340651" cy="12681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Multinomial Naive Bayes</a:t>
            </a:r>
            <a:endParaRPr b="1"/>
          </a:p>
        </p:txBody>
      </p:sp>
      <p:sp>
        <p:nvSpPr>
          <p:cNvPr id="206" name="Google Shape;206;p3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new classifier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Naive Bayes:</a:t>
            </a:r>
            <a:endParaRPr/>
          </a:p>
          <a:p>
            <a:pPr indent="-317500" lvl="0" marL="457200" rtl="0" algn="l">
              <a:spcBef>
                <a:spcPts val="1600"/>
              </a:spcBef>
              <a:spcAft>
                <a:spcPts val="0"/>
              </a:spcAft>
              <a:buSzPts val="1400"/>
              <a:buAutoNum type="arabicPeriod"/>
            </a:pPr>
            <a:r>
              <a:rPr lang="en"/>
              <a:t>Super fast and </a:t>
            </a:r>
            <a:r>
              <a:rPr lang="en"/>
              <a:t>computationally inexpensive. </a:t>
            </a:r>
            <a:endParaRPr/>
          </a:p>
          <a:p>
            <a:pPr indent="-317500" lvl="0" marL="457200" rtl="0" algn="l">
              <a:spcBef>
                <a:spcPts val="0"/>
              </a:spcBef>
              <a:spcAft>
                <a:spcPts val="0"/>
              </a:spcAft>
              <a:buSzPts val="1400"/>
              <a:buAutoNum type="arabicPeriod"/>
            </a:pPr>
            <a:r>
              <a:rPr lang="en"/>
              <a:t>Works well with a large feature space</a:t>
            </a:r>
            <a:endParaRPr/>
          </a:p>
        </p:txBody>
      </p:sp>
      <p:sp>
        <p:nvSpPr>
          <p:cNvPr id="212" name="Google Shape;212;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Multinomial</a:t>
            </a:r>
            <a:r>
              <a:rPr b="1" lang="en"/>
              <a:t> Naive Bayes</a:t>
            </a:r>
            <a:endParaRPr b="1"/>
          </a:p>
        </p:txBody>
      </p:sp>
      <p:sp>
        <p:nvSpPr>
          <p:cNvPr id="213" name="Google Shape;213;p34"/>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Multinomial Naive Bayes is a classifier that works well with NLP. </a:t>
            </a:r>
            <a:endParaRPr/>
          </a:p>
          <a:p>
            <a:pPr indent="0" lvl="0" marL="0" rtl="0" algn="l">
              <a:spcBef>
                <a:spcPts val="1600"/>
              </a:spcBef>
              <a:spcAft>
                <a:spcPts val="0"/>
              </a:spcAft>
              <a:buNone/>
            </a:pPr>
            <a:r>
              <a:rPr lang="en"/>
              <a:t>It’s a model that at its heart uses the Bayes’ </a:t>
            </a:r>
            <a:r>
              <a:rPr lang="en"/>
              <a:t>theorem</a:t>
            </a:r>
            <a:r>
              <a:rPr lang="en"/>
              <a:t> </a:t>
            </a:r>
            <a:endParaRPr/>
          </a:p>
          <a:p>
            <a:pPr indent="0" lvl="0" marL="0" rtl="0" algn="l">
              <a:spcBef>
                <a:spcPts val="1600"/>
              </a:spcBef>
              <a:spcAft>
                <a:spcPts val="0"/>
              </a:spcAft>
              <a:buNone/>
            </a:pPr>
            <a:r>
              <a:rPr lang="en"/>
              <a:t>It learns to associate word probabilities with each class.  </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Multinomial Naive Bayes</a:t>
            </a:r>
            <a:endParaRPr/>
          </a:p>
        </p:txBody>
      </p:sp>
      <p:sp>
        <p:nvSpPr>
          <p:cNvPr id="219" name="Google Shape;219;p3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our training data has 10 Not Spam messages, and 5 Spam messages.  Our priors for spam and not spam would be:</a:t>
            </a:r>
            <a:endParaRPr/>
          </a:p>
          <a:p>
            <a:pPr indent="0" lvl="0" marL="0" rtl="0" algn="l">
              <a:spcBef>
                <a:spcPts val="1600"/>
              </a:spcBef>
              <a:spcAft>
                <a:spcPts val="0"/>
              </a:spcAft>
              <a:buNone/>
            </a:pPr>
            <a:r>
              <a:rPr lang="en"/>
              <a:t>P(Not Spam) = 10 / 10 + 5 = 0.66</a:t>
            </a:r>
            <a:endParaRPr/>
          </a:p>
          <a:p>
            <a:pPr indent="0" lvl="0" marL="0" rtl="0" algn="l">
              <a:spcBef>
                <a:spcPts val="1600"/>
              </a:spcBef>
              <a:spcAft>
                <a:spcPts val="0"/>
              </a:spcAft>
              <a:buNone/>
            </a:pPr>
            <a:r>
              <a:rPr lang="en"/>
              <a:t>P(Spam) = 5 / 10 + 5 = 0.33</a:t>
            </a:r>
            <a:endParaRPr/>
          </a:p>
          <a:p>
            <a:pPr indent="0" lvl="0" marL="0" rtl="0" algn="l">
              <a:spcBef>
                <a:spcPts val="1600"/>
              </a:spcBef>
              <a:spcAft>
                <a:spcPts val="1600"/>
              </a:spcAft>
              <a:buNone/>
            </a:pPr>
            <a:r>
              <a:t/>
            </a:r>
            <a:endParaRPr/>
          </a:p>
        </p:txBody>
      </p:sp>
      <p:sp>
        <p:nvSpPr>
          <p:cNvPr id="220" name="Google Shape;220;p3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First define your “prior” </a:t>
            </a:r>
            <a:r>
              <a:rPr lang="en" sz="2000"/>
              <a:t>probabilities for each class</a:t>
            </a:r>
            <a:r>
              <a:rPr lang="en" sz="2000"/>
              <a:t>.</a:t>
            </a:r>
            <a:endParaRPr sz="2000"/>
          </a:p>
          <a:p>
            <a:pPr indent="0" lvl="0" marL="0" rtl="0" algn="l">
              <a:spcBef>
                <a:spcPts val="1600"/>
              </a:spcBef>
              <a:spcAft>
                <a:spcPts val="1600"/>
              </a:spcAft>
              <a:buNone/>
            </a:pPr>
            <a:r>
              <a:rPr lang="en"/>
              <a:t>The </a:t>
            </a:r>
            <a:r>
              <a:rPr b="1" lang="en"/>
              <a:t>prior</a:t>
            </a:r>
            <a:r>
              <a:rPr lang="en"/>
              <a:t> is the </a:t>
            </a:r>
            <a:r>
              <a:rPr lang="en"/>
              <a:t>initial</a:t>
            </a:r>
            <a:r>
              <a:rPr lang="en"/>
              <a:t> guess about the probability that any message, </a:t>
            </a:r>
            <a:r>
              <a:rPr lang="en"/>
              <a:t>regardless</a:t>
            </a:r>
            <a:r>
              <a:rPr lang="en"/>
              <a:t> of what that message says, is a given class.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Multinomial Naive Bayes</a:t>
            </a:r>
            <a:endParaRPr/>
          </a:p>
        </p:txBody>
      </p:sp>
      <p:sp>
        <p:nvSpPr>
          <p:cNvPr id="226" name="Google Shape;226;p3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t>You do that by counting the number of times that word appears in that class and divide that by the total number of words in that class. </a:t>
            </a:r>
            <a:endParaRPr sz="1900"/>
          </a:p>
        </p:txBody>
      </p:sp>
      <p:sp>
        <p:nvSpPr>
          <p:cNvPr id="227" name="Google Shape;227;p3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Next, for each class you calculate the probably you see the word in that class.  </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“college” appears 10 times in Not Spam messages, and there were 100 total words in Not Spam messages: </a:t>
            </a:r>
            <a:endParaRPr/>
          </a:p>
          <a:p>
            <a:pPr indent="0" lvl="0" marL="0" rtl="0" algn="l">
              <a:spcBef>
                <a:spcPts val="1600"/>
              </a:spcBef>
              <a:spcAft>
                <a:spcPts val="0"/>
              </a:spcAft>
              <a:buNone/>
            </a:pPr>
            <a:r>
              <a:rPr lang="en"/>
              <a:t>p( “college” | Not Spam)  =</a:t>
            </a:r>
            <a:endParaRPr/>
          </a:p>
          <a:p>
            <a:pPr indent="0" lvl="0" marL="0" rtl="0" algn="l">
              <a:spcBef>
                <a:spcPts val="1600"/>
              </a:spcBef>
              <a:spcAft>
                <a:spcPts val="0"/>
              </a:spcAft>
              <a:buNone/>
            </a:pPr>
            <a:r>
              <a:rPr lang="en"/>
              <a:t>p( “college” | Not Spam) = 10 / 100</a:t>
            </a:r>
            <a:endParaRPr/>
          </a:p>
          <a:p>
            <a:pPr indent="0" lvl="0" marL="0" rtl="0" algn="l">
              <a:spcBef>
                <a:spcPts val="1600"/>
              </a:spcBef>
              <a:spcAft>
                <a:spcPts val="0"/>
              </a:spcAft>
              <a:buNone/>
            </a:pPr>
            <a:r>
              <a:rPr lang="en"/>
              <a:t>p( “college” | Not Spam) = 0.10</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33" name="Google Shape;233;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Multinomial Naive Bayes</a:t>
            </a:r>
            <a:endParaRPr/>
          </a:p>
        </p:txBody>
      </p:sp>
      <p:sp>
        <p:nvSpPr>
          <p:cNvPr id="234" name="Google Shape;234;p37"/>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word “college” appears 5 times in Spam messages and there were a total of 90 words in Spam messages:</a:t>
            </a:r>
            <a:endParaRPr/>
          </a:p>
          <a:p>
            <a:pPr indent="0" lvl="0" marL="0" rtl="0" algn="l">
              <a:spcBef>
                <a:spcPts val="1600"/>
              </a:spcBef>
              <a:spcAft>
                <a:spcPts val="0"/>
              </a:spcAft>
              <a:buNone/>
            </a:pPr>
            <a:r>
              <a:rPr lang="en"/>
              <a:t>p(“college” | Spam) = </a:t>
            </a:r>
            <a:endParaRPr/>
          </a:p>
          <a:p>
            <a:pPr indent="0" lvl="0" marL="0" rtl="0" algn="l">
              <a:spcBef>
                <a:spcPts val="1600"/>
              </a:spcBef>
              <a:spcAft>
                <a:spcPts val="0"/>
              </a:spcAft>
              <a:buNone/>
            </a:pPr>
            <a:r>
              <a:rPr lang="en"/>
              <a:t>p( </a:t>
            </a:r>
            <a:r>
              <a:rPr lang="en"/>
              <a:t>“college” </a:t>
            </a:r>
            <a:r>
              <a:rPr lang="en"/>
              <a:t> | Spam) =  5 / 90</a:t>
            </a:r>
            <a:endParaRPr/>
          </a:p>
          <a:p>
            <a:pPr indent="0" lvl="0" marL="0" rtl="0" algn="l">
              <a:spcBef>
                <a:spcPts val="1600"/>
              </a:spcBef>
              <a:spcAft>
                <a:spcPts val="1600"/>
              </a:spcAft>
              <a:buNone/>
            </a:pPr>
            <a:r>
              <a:rPr lang="en"/>
              <a:t>p( “college”  | Spam) =  0.055</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You do that for every word for both classes.</a:t>
            </a:r>
            <a:endParaRPr b="1"/>
          </a:p>
          <a:p>
            <a:pPr indent="0" lvl="0" marL="0" rtl="0" algn="l">
              <a:spcBef>
                <a:spcPts val="1600"/>
              </a:spcBef>
              <a:spcAft>
                <a:spcPts val="0"/>
              </a:spcAft>
              <a:buNone/>
            </a:pPr>
            <a:r>
              <a:rPr lang="en"/>
              <a:t>Not Spam Probabilities:</a:t>
            </a:r>
            <a:endParaRPr/>
          </a:p>
          <a:p>
            <a:pPr indent="0" lvl="0" marL="0" rtl="0" algn="l">
              <a:spcBef>
                <a:spcPts val="1600"/>
              </a:spcBef>
              <a:spcAft>
                <a:spcPts val="0"/>
              </a:spcAft>
              <a:buNone/>
            </a:pPr>
            <a:r>
              <a:rPr lang="en"/>
              <a:t>P</a:t>
            </a:r>
            <a:r>
              <a:rPr lang="en"/>
              <a:t>( “college” | Not Spam) = 0.10</a:t>
            </a:r>
            <a:endParaRPr/>
          </a:p>
          <a:p>
            <a:pPr indent="0" lvl="0" marL="0" rtl="0" algn="l">
              <a:spcBef>
                <a:spcPts val="1600"/>
              </a:spcBef>
              <a:spcAft>
                <a:spcPts val="0"/>
              </a:spcAft>
              <a:buNone/>
            </a:pPr>
            <a:r>
              <a:rPr lang="en"/>
              <a:t>P(‘tuition’ | Not Spam) = 0.05</a:t>
            </a:r>
            <a:endParaRPr/>
          </a:p>
          <a:p>
            <a:pPr indent="0" lvl="0" marL="0" rtl="0" algn="l">
              <a:spcBef>
                <a:spcPts val="1600"/>
              </a:spcBef>
              <a:spcAft>
                <a:spcPts val="0"/>
              </a:spcAft>
              <a:buNone/>
            </a:pPr>
            <a:r>
              <a:rPr lang="en"/>
              <a:t>P(‘classroom’ | Not Spam) = 0.07</a:t>
            </a:r>
            <a:endParaRPr/>
          </a:p>
          <a:p>
            <a:pPr indent="0" lvl="0" marL="0" rtl="0" algn="l">
              <a:spcBef>
                <a:spcPts val="1600"/>
              </a:spcBef>
              <a:spcAft>
                <a:spcPts val="1600"/>
              </a:spcAft>
              <a:buNone/>
            </a:pPr>
            <a:r>
              <a:rPr lang="en"/>
              <a:t>P(‘prince’ | Not Spam) = 0.00</a:t>
            </a:r>
            <a:endParaRPr/>
          </a:p>
        </p:txBody>
      </p:sp>
      <p:sp>
        <p:nvSpPr>
          <p:cNvPr id="240" name="Google Shape;240;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Multinomial Naive Bayes</a:t>
            </a:r>
            <a:endParaRPr/>
          </a:p>
        </p:txBody>
      </p:sp>
      <p:sp>
        <p:nvSpPr>
          <p:cNvPr id="241" name="Google Shape;241;p38"/>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Spam Probabilities:</a:t>
            </a:r>
            <a:endParaRPr/>
          </a:p>
          <a:p>
            <a:pPr indent="0" lvl="0" marL="0" rtl="0" algn="l">
              <a:spcBef>
                <a:spcPts val="1600"/>
              </a:spcBef>
              <a:spcAft>
                <a:spcPts val="0"/>
              </a:spcAft>
              <a:buNone/>
            </a:pPr>
            <a:r>
              <a:rPr lang="en"/>
              <a:t>P</a:t>
            </a:r>
            <a:r>
              <a:rPr lang="en"/>
              <a:t>( “college”  | Spam) =  0.055</a:t>
            </a:r>
            <a:endParaRPr/>
          </a:p>
          <a:p>
            <a:pPr indent="0" lvl="0" marL="0" rtl="0" algn="l">
              <a:spcBef>
                <a:spcPts val="1600"/>
              </a:spcBef>
              <a:spcAft>
                <a:spcPts val="0"/>
              </a:spcAft>
              <a:buNone/>
            </a:pPr>
            <a:r>
              <a:rPr lang="en"/>
              <a:t>P(‘tuition’ | Spam) = 0.015</a:t>
            </a:r>
            <a:endParaRPr/>
          </a:p>
          <a:p>
            <a:pPr indent="0" lvl="0" marL="0" rtl="0" algn="l">
              <a:spcBef>
                <a:spcPts val="1600"/>
              </a:spcBef>
              <a:spcAft>
                <a:spcPts val="0"/>
              </a:spcAft>
              <a:buNone/>
            </a:pPr>
            <a:r>
              <a:rPr lang="en"/>
              <a:t>P(‘classroom’ | Spam) = 0.03</a:t>
            </a:r>
            <a:endParaRPr/>
          </a:p>
          <a:p>
            <a:pPr indent="0" lvl="0" marL="0" rtl="0" algn="l">
              <a:spcBef>
                <a:spcPts val="1600"/>
              </a:spcBef>
              <a:spcAft>
                <a:spcPts val="1600"/>
              </a:spcAft>
              <a:buNone/>
            </a:pPr>
            <a:r>
              <a:rPr lang="en"/>
              <a:t>P(‘prince’ | Not Spam) = 0.20</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idx="2" type="body"/>
          </p:nvPr>
        </p:nvSpPr>
        <p:spPr>
          <a:xfrm>
            <a:off x="4694250" y="1919075"/>
            <a:ext cx="4100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br>
              <a:rPr lang="en"/>
            </a:br>
            <a:r>
              <a:rPr lang="en"/>
              <a:t>Prior(Spam) x p(college | Spam) x p(classroom | Spam)=</a:t>
            </a:r>
            <a:endParaRPr/>
          </a:p>
          <a:p>
            <a:pPr indent="0" lvl="0" marL="0" rtl="0" algn="l">
              <a:spcBef>
                <a:spcPts val="1600"/>
              </a:spcBef>
              <a:spcAft>
                <a:spcPts val="1600"/>
              </a:spcAft>
              <a:buNone/>
            </a:pPr>
            <a:r>
              <a:rPr lang="en"/>
              <a:t>(0.33)</a:t>
            </a:r>
            <a:r>
              <a:rPr lang="en"/>
              <a:t> x (0.055) x (0.03) = 0.00054</a:t>
            </a:r>
            <a:endParaRPr/>
          </a:p>
        </p:txBody>
      </p:sp>
      <p:sp>
        <p:nvSpPr>
          <p:cNvPr id="247" name="Google Shape;247;p39"/>
          <p:cNvSpPr txBox="1"/>
          <p:nvPr>
            <p:ph idx="1" type="body"/>
          </p:nvPr>
        </p:nvSpPr>
        <p:spPr>
          <a:xfrm>
            <a:off x="471900" y="1919075"/>
            <a:ext cx="4100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Now if you want to classify a email that says “college classroom”</a:t>
            </a:r>
            <a:endParaRPr b="1"/>
          </a:p>
          <a:p>
            <a:pPr indent="0" lvl="0" marL="0" rtl="0" algn="l">
              <a:spcBef>
                <a:spcPts val="1600"/>
              </a:spcBef>
              <a:spcAft>
                <a:spcPts val="0"/>
              </a:spcAft>
              <a:buNone/>
            </a:pPr>
            <a:r>
              <a:rPr lang="en" sz="1200"/>
              <a:t>Prior(Not Spam) x p(college | Not Spam) x p(classroom | Not Spam)=</a:t>
            </a:r>
            <a:endParaRPr sz="1200"/>
          </a:p>
          <a:p>
            <a:pPr indent="0" lvl="0" marL="0" rtl="0" algn="l">
              <a:spcBef>
                <a:spcPts val="1600"/>
              </a:spcBef>
              <a:spcAft>
                <a:spcPts val="1600"/>
              </a:spcAft>
              <a:buNone/>
            </a:pPr>
            <a:r>
              <a:rPr lang="en"/>
              <a:t>(0.66)</a:t>
            </a:r>
            <a:r>
              <a:rPr lang="en"/>
              <a:t> x (0.10) x (0.07) = 0.00462</a:t>
            </a:r>
            <a:endParaRPr/>
          </a:p>
        </p:txBody>
      </p:sp>
      <p:sp>
        <p:nvSpPr>
          <p:cNvPr id="248" name="Google Shape;248;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Multinomial Naive Bayes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idx="2" type="body"/>
          </p:nvPr>
        </p:nvSpPr>
        <p:spPr>
          <a:xfrm>
            <a:off x="4694250" y="1919075"/>
            <a:ext cx="43185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Because the score for Not Spam is higher than Spam, the Naive Bayes classifier will classify the message “college classroom” as Not Spam. </a:t>
            </a:r>
            <a:endParaRPr sz="2000"/>
          </a:p>
          <a:p>
            <a:pPr indent="0" lvl="0" marL="0" rtl="0" algn="l">
              <a:spcBef>
                <a:spcPts val="1600"/>
              </a:spcBef>
              <a:spcAft>
                <a:spcPts val="1600"/>
              </a:spcAft>
              <a:buNone/>
            </a:pPr>
            <a:r>
              <a:t/>
            </a:r>
            <a:endParaRPr sz="1000"/>
          </a:p>
        </p:txBody>
      </p:sp>
      <p:sp>
        <p:nvSpPr>
          <p:cNvPr id="254" name="Google Shape;254;p40"/>
          <p:cNvSpPr txBox="1"/>
          <p:nvPr>
            <p:ph idx="1" type="body"/>
          </p:nvPr>
        </p:nvSpPr>
        <p:spPr>
          <a:xfrm>
            <a:off x="471900" y="1919075"/>
            <a:ext cx="4100100" cy="2710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a:t>P( college classroom | Not Spam) = </a:t>
            </a:r>
            <a:r>
              <a:rPr lang="en"/>
              <a:t>0.00462</a:t>
            </a:r>
            <a:endParaRPr/>
          </a:p>
          <a:p>
            <a:pPr indent="0" lvl="0" marL="0" rtl="0" algn="r">
              <a:spcBef>
                <a:spcPts val="1600"/>
              </a:spcBef>
              <a:spcAft>
                <a:spcPts val="0"/>
              </a:spcAft>
              <a:buNone/>
            </a:pPr>
            <a:r>
              <a:rPr b="1" lang="en"/>
              <a:t>P( college classroom | Spam) = </a:t>
            </a:r>
            <a:r>
              <a:rPr lang="en"/>
              <a:t>0.00054</a:t>
            </a:r>
            <a:endParaRPr/>
          </a:p>
          <a:p>
            <a:pPr indent="0" lvl="0" marL="0" rtl="0" algn="r">
              <a:spcBef>
                <a:spcPts val="1600"/>
              </a:spcBef>
              <a:spcAft>
                <a:spcPts val="1600"/>
              </a:spcAft>
              <a:buNone/>
            </a:pPr>
            <a:r>
              <a:t/>
            </a:r>
            <a:endParaRPr/>
          </a:p>
        </p:txBody>
      </p:sp>
      <p:sp>
        <p:nvSpPr>
          <p:cNvPr id="255" name="Google Shape;255;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Multinomial Naive Bayes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4631625" y="24523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 learn more about Multinomial Naive Bayes </a:t>
            </a:r>
            <a:endParaRPr/>
          </a:p>
        </p:txBody>
      </p:sp>
      <p:sp>
        <p:nvSpPr>
          <p:cNvPr id="261" name="Google Shape;261;p41"/>
          <p:cNvSpPr txBox="1"/>
          <p:nvPr>
            <p:ph idx="2" type="body"/>
          </p:nvPr>
        </p:nvSpPr>
        <p:spPr>
          <a:xfrm>
            <a:off x="678675"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u="sng">
                <a:solidFill>
                  <a:schemeClr val="hlink"/>
                </a:solidFill>
                <a:hlinkClick r:id="rId3"/>
              </a:rPr>
              <a:t>StatQuest Video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Turning words into numbers. </a:t>
            </a:r>
            <a:endParaRPr b="1"/>
          </a:p>
        </p:txBody>
      </p:sp>
      <p:sp>
        <p:nvSpPr>
          <p:cNvPr id="80" name="Google Shape;80;p15"/>
          <p:cNvSpPr txBox="1"/>
          <p:nvPr>
            <p:ph idx="1" type="body"/>
          </p:nvPr>
        </p:nvSpPr>
        <p:spPr>
          <a:xfrm>
            <a:off x="471900" y="1919075"/>
            <a:ext cx="70020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We need a way to represent text numerically in order to perform math with them and build machine learning models.</a:t>
            </a:r>
            <a:endParaRPr sz="1700"/>
          </a:p>
          <a:p>
            <a:pPr indent="0" lvl="0" marL="0" rtl="0" algn="l">
              <a:spcBef>
                <a:spcPts val="1600"/>
              </a:spcBef>
              <a:spcAft>
                <a:spcPts val="0"/>
              </a:spcAft>
              <a:buNone/>
            </a:pPr>
            <a:r>
              <a:rPr lang="en" sz="1700"/>
              <a:t>There are two main ways of doing this. </a:t>
            </a:r>
            <a:endParaRPr sz="1700"/>
          </a:p>
          <a:p>
            <a:pPr indent="-336550" lvl="0" marL="457200" rtl="0" algn="l">
              <a:spcBef>
                <a:spcPts val="1600"/>
              </a:spcBef>
              <a:spcAft>
                <a:spcPts val="0"/>
              </a:spcAft>
              <a:buSzPts val="1700"/>
              <a:buAutoNum type="arabicPeriod"/>
            </a:pPr>
            <a:r>
              <a:rPr lang="en" sz="1700"/>
              <a:t>Bag of Words (BOW)</a:t>
            </a:r>
            <a:endParaRPr sz="1700"/>
          </a:p>
          <a:p>
            <a:pPr indent="-336550" lvl="0" marL="457200" rtl="0" algn="l">
              <a:spcBef>
                <a:spcPts val="0"/>
              </a:spcBef>
              <a:spcAft>
                <a:spcPts val="0"/>
              </a:spcAft>
              <a:buSzPts val="1700"/>
              <a:buAutoNum type="arabicPeriod"/>
            </a:pPr>
            <a:r>
              <a:rPr lang="en" sz="1700"/>
              <a:t>Term Frequency - Inverse Document Frequency (TF-IDF) </a:t>
            </a:r>
            <a:endParaRPr sz="1700"/>
          </a:p>
          <a:p>
            <a:pPr indent="0" lvl="0" marL="0" rtl="0" algn="l">
              <a:spcBef>
                <a:spcPts val="1600"/>
              </a:spcBef>
              <a:spcAft>
                <a:spcPts val="1600"/>
              </a:spcAft>
              <a:buNone/>
            </a:pPr>
            <a:r>
              <a:rPr lang="en" sz="1200"/>
              <a:t>There is another called Word2Vec, however, we will not be covering that in this lecture.  </a:t>
            </a:r>
            <a:br>
              <a:rPr lang="en" sz="1200"/>
            </a:br>
            <a:r>
              <a:rPr lang="en" sz="1200"/>
              <a:t>To learn more about W2V </a:t>
            </a:r>
            <a:r>
              <a:rPr lang="en" sz="1200" u="sng">
                <a:solidFill>
                  <a:schemeClr val="hlink"/>
                </a:solidFill>
                <a:hlinkClick r:id="rId3"/>
              </a:rPr>
              <a:t>here</a:t>
            </a:r>
            <a:r>
              <a:rPr lang="en" sz="1200"/>
              <a:t>, and </a:t>
            </a:r>
            <a:r>
              <a:rPr lang="en" sz="1200" u="sng">
                <a:solidFill>
                  <a:schemeClr val="hlink"/>
                </a:solidFill>
                <a:hlinkClick r:id="rId4"/>
              </a:rPr>
              <a:t>here</a:t>
            </a:r>
            <a:r>
              <a:rPr lang="en" sz="1200"/>
              <a:t>.</a:t>
            </a:r>
            <a:endParaRPr sz="1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Onto the l</a:t>
            </a:r>
            <a:r>
              <a:rPr b="1" lang="en"/>
              <a:t>ive code :)</a:t>
            </a:r>
            <a:endParaRPr b="1"/>
          </a:p>
        </p:txBody>
      </p:sp>
      <p:sp>
        <p:nvSpPr>
          <p:cNvPr id="267" name="Google Shape;267;p4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Bag-of-Words</a:t>
            </a:r>
            <a:endParaRPr/>
          </a:p>
        </p:txBody>
      </p:sp>
      <p:sp>
        <p:nvSpPr>
          <p:cNvPr id="86" name="Google Shape;86;p16"/>
          <p:cNvSpPr txBox="1"/>
          <p:nvPr>
            <p:ph idx="1" type="body"/>
          </p:nvPr>
        </p:nvSpPr>
        <p:spPr>
          <a:xfrm>
            <a:off x="471900" y="1919075"/>
            <a:ext cx="74637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A</a:t>
            </a:r>
            <a:r>
              <a:rPr lang="en" sz="2200"/>
              <a:t> bag of words is a collection of words that represent a document along with the word count where the order of occurrences is not relevant.</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Building a Bag-of-Words</a:t>
            </a:r>
            <a:endParaRPr/>
          </a:p>
        </p:txBody>
      </p:sp>
      <p:sp>
        <p:nvSpPr>
          <p:cNvPr id="92" name="Google Shape;92;p17"/>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First, what you do is build a vocabulary matrix.  This is every single word that appears in all documents. </a:t>
            </a:r>
            <a:endParaRPr/>
          </a:p>
        </p:txBody>
      </p:sp>
      <p:sp>
        <p:nvSpPr>
          <p:cNvPr id="93" name="Google Shape;93;p17"/>
          <p:cNvSpPr txBox="1"/>
          <p:nvPr/>
        </p:nvSpPr>
        <p:spPr>
          <a:xfrm>
            <a:off x="7354050" y="4735675"/>
            <a:ext cx="3743400" cy="1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Roboto"/>
                <a:ea typeface="Roboto"/>
                <a:cs typeface="Roboto"/>
                <a:sym typeface="Roboto"/>
              </a:rPr>
              <a:t>Sourced from </a:t>
            </a:r>
            <a:r>
              <a:rPr i="1" lang="en" sz="1000" u="sng">
                <a:solidFill>
                  <a:schemeClr val="hlink"/>
                </a:solidFill>
                <a:latin typeface="Roboto"/>
                <a:ea typeface="Roboto"/>
                <a:cs typeface="Roboto"/>
                <a:sym typeface="Roboto"/>
                <a:hlinkClick r:id="rId3"/>
              </a:rPr>
              <a:t>this article </a:t>
            </a:r>
            <a:endParaRPr i="1" sz="1000">
              <a:latin typeface="Roboto"/>
              <a:ea typeface="Roboto"/>
              <a:cs typeface="Roboto"/>
              <a:sym typeface="Roboto"/>
            </a:endParaRPr>
          </a:p>
        </p:txBody>
      </p:sp>
      <p:sp>
        <p:nvSpPr>
          <p:cNvPr id="94" name="Google Shape;94;p17"/>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Document 1: Jim and Pam traveled by the bus.</a:t>
            </a:r>
            <a:br>
              <a:rPr lang="en" sz="1300"/>
            </a:br>
            <a:r>
              <a:rPr lang="en" sz="1300"/>
              <a:t>Document 2: The bus was late.</a:t>
            </a:r>
            <a:br>
              <a:rPr lang="en" sz="1300"/>
            </a:br>
            <a:r>
              <a:rPr lang="en" sz="1300"/>
              <a:t>Document 3: The bus was full. Traveling by bus is expensive.</a:t>
            </a:r>
            <a:endParaRPr/>
          </a:p>
          <a:p>
            <a:pPr indent="0" lvl="0" marL="0" rtl="0" algn="l">
              <a:spcBef>
                <a:spcPts val="1600"/>
              </a:spcBef>
              <a:spcAft>
                <a:spcPts val="1600"/>
              </a:spcAft>
              <a:buNone/>
            </a:pPr>
            <a:r>
              <a:t/>
            </a:r>
            <a:endParaRPr/>
          </a:p>
        </p:txBody>
      </p:sp>
      <p:pic>
        <p:nvPicPr>
          <p:cNvPr id="95" name="Google Shape;95;p17"/>
          <p:cNvPicPr preferRelativeResize="0"/>
          <p:nvPr/>
        </p:nvPicPr>
        <p:blipFill rotWithShape="1">
          <a:blip r:embed="rId4">
            <a:alphaModFix/>
          </a:blip>
          <a:srcRect b="68237" l="0" r="0" t="0"/>
          <a:stretch/>
        </p:blipFill>
        <p:spPr>
          <a:xfrm>
            <a:off x="559475" y="3133025"/>
            <a:ext cx="7567374" cy="543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Building a Bag-of-Words</a:t>
            </a:r>
            <a:endParaRPr/>
          </a:p>
        </p:txBody>
      </p:sp>
      <p:sp>
        <p:nvSpPr>
          <p:cNvPr id="101" name="Google Shape;101;p18"/>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Document 1: Jim and Pam traveled by the bus.</a:t>
            </a:r>
            <a:br>
              <a:rPr lang="en" sz="1300"/>
            </a:br>
            <a:r>
              <a:rPr lang="en" sz="1300"/>
              <a:t>Document 2: The bus was late.</a:t>
            </a:r>
            <a:br>
              <a:rPr lang="en" sz="1300"/>
            </a:br>
            <a:r>
              <a:rPr lang="en" sz="1300"/>
              <a:t>Document 3: The bus was full. Traveling by bus is expensive.</a:t>
            </a:r>
            <a:endParaRPr sz="1300"/>
          </a:p>
          <a:p>
            <a:pPr indent="0" lvl="0" marL="0" rtl="0" algn="l">
              <a:spcBef>
                <a:spcPts val="1600"/>
              </a:spcBef>
              <a:spcAft>
                <a:spcPts val="1600"/>
              </a:spcAft>
              <a:buNone/>
            </a:pPr>
            <a:r>
              <a:t/>
            </a:r>
            <a:endParaRPr sz="1300"/>
          </a:p>
        </p:txBody>
      </p:sp>
      <p:sp>
        <p:nvSpPr>
          <p:cNvPr id="102" name="Google Shape;102;p18"/>
          <p:cNvSpPr txBox="1"/>
          <p:nvPr>
            <p:ph idx="2" type="body"/>
          </p:nvPr>
        </p:nvSpPr>
        <p:spPr>
          <a:xfrm>
            <a:off x="4694250" y="1919075"/>
            <a:ext cx="41634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Then you just count the frequency each word appears in each document.</a:t>
            </a:r>
            <a:endParaRPr sz="1800"/>
          </a:p>
        </p:txBody>
      </p:sp>
      <p:pic>
        <p:nvPicPr>
          <p:cNvPr id="103" name="Google Shape;103;p18"/>
          <p:cNvPicPr preferRelativeResize="0"/>
          <p:nvPr/>
        </p:nvPicPr>
        <p:blipFill>
          <a:blip r:embed="rId3">
            <a:alphaModFix/>
          </a:blip>
          <a:stretch>
            <a:fillRect/>
          </a:stretch>
        </p:blipFill>
        <p:spPr>
          <a:xfrm>
            <a:off x="559475" y="3133025"/>
            <a:ext cx="7567374" cy="1711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Bag-of-Words in python using CountVectorizer</a:t>
            </a:r>
            <a:endParaRPr sz="3000"/>
          </a:p>
        </p:txBody>
      </p:sp>
      <p:sp>
        <p:nvSpPr>
          <p:cNvPr id="109" name="Google Shape;109;p19"/>
          <p:cNvSpPr txBox="1"/>
          <p:nvPr>
            <p:ph idx="1" type="body"/>
          </p:nvPr>
        </p:nvSpPr>
        <p:spPr>
          <a:xfrm>
            <a:off x="471900" y="1919075"/>
            <a:ext cx="76008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latin typeface="Courier New"/>
                <a:ea typeface="Courier New"/>
                <a:cs typeface="Courier New"/>
                <a:sym typeface="Courier New"/>
              </a:rPr>
              <a:t>from sklearn.feature_extraction.text import CountVectorizer</a:t>
            </a:r>
            <a:endParaRPr b="1">
              <a:solidFill>
                <a:srgbClr val="38761D"/>
              </a:solidFill>
              <a:latin typeface="Courier New"/>
              <a:ea typeface="Courier New"/>
              <a:cs typeface="Courier New"/>
              <a:sym typeface="Courier New"/>
            </a:endParaRPr>
          </a:p>
          <a:p>
            <a:pPr indent="0" lvl="0" marL="0" rtl="0" algn="l">
              <a:spcBef>
                <a:spcPts val="1600"/>
              </a:spcBef>
              <a:spcAft>
                <a:spcPts val="0"/>
              </a:spcAft>
              <a:buNone/>
            </a:pPr>
            <a:r>
              <a:rPr b="1" lang="en">
                <a:solidFill>
                  <a:srgbClr val="38761D"/>
                </a:solidFill>
                <a:latin typeface="Courier New"/>
                <a:ea typeface="Courier New"/>
                <a:cs typeface="Courier New"/>
                <a:sym typeface="Courier New"/>
              </a:rPr>
              <a:t>documents = [“Jim and Pam traveled by the bus”, “The bus was late.” “The bus was full. Traveling by bus is expensive.”]</a:t>
            </a:r>
            <a:endParaRPr b="1">
              <a:solidFill>
                <a:srgbClr val="38761D"/>
              </a:solidFill>
              <a:latin typeface="Courier New"/>
              <a:ea typeface="Courier New"/>
              <a:cs typeface="Courier New"/>
              <a:sym typeface="Courier New"/>
            </a:endParaRPr>
          </a:p>
          <a:p>
            <a:pPr indent="0" lvl="0" marL="0" rtl="0" algn="l">
              <a:spcBef>
                <a:spcPts val="1600"/>
              </a:spcBef>
              <a:spcAft>
                <a:spcPts val="0"/>
              </a:spcAft>
              <a:buNone/>
            </a:pPr>
            <a:r>
              <a:rPr b="1" lang="en">
                <a:solidFill>
                  <a:srgbClr val="38761D"/>
                </a:solidFill>
                <a:latin typeface="Courier New"/>
                <a:ea typeface="Courier New"/>
                <a:cs typeface="Courier New"/>
                <a:sym typeface="Courier New"/>
              </a:rPr>
              <a:t>cv = CountVectorizer()</a:t>
            </a:r>
            <a:endParaRPr b="1">
              <a:solidFill>
                <a:srgbClr val="38761D"/>
              </a:solidFill>
              <a:latin typeface="Courier New"/>
              <a:ea typeface="Courier New"/>
              <a:cs typeface="Courier New"/>
              <a:sym typeface="Courier New"/>
            </a:endParaRPr>
          </a:p>
          <a:p>
            <a:pPr indent="0" lvl="0" marL="0" rtl="0" algn="l">
              <a:spcBef>
                <a:spcPts val="1600"/>
              </a:spcBef>
              <a:spcAft>
                <a:spcPts val="0"/>
              </a:spcAft>
              <a:buNone/>
            </a:pPr>
            <a:r>
              <a:rPr b="1" lang="en">
                <a:solidFill>
                  <a:srgbClr val="38761D"/>
                </a:solidFill>
                <a:latin typeface="Courier New"/>
                <a:ea typeface="Courier New"/>
                <a:cs typeface="Courier New"/>
                <a:sym typeface="Courier New"/>
              </a:rPr>
              <a:t>X = cv.fit_transform(documents)</a:t>
            </a:r>
            <a:endParaRPr b="1">
              <a:solidFill>
                <a:srgbClr val="38761D"/>
              </a:solidFill>
              <a:latin typeface="Courier New"/>
              <a:ea typeface="Courier New"/>
              <a:cs typeface="Courier New"/>
              <a:sym typeface="Courier New"/>
            </a:endParaRPr>
          </a:p>
          <a:p>
            <a:pPr indent="0" lvl="0" marL="0" rtl="0" algn="l">
              <a:spcBef>
                <a:spcPts val="1600"/>
              </a:spcBef>
              <a:spcAft>
                <a:spcPts val="1600"/>
              </a:spcAft>
              <a:buNone/>
            </a:pPr>
            <a:r>
              <a:t/>
            </a:r>
            <a:endParaRPr b="1">
              <a:latin typeface="Courier New"/>
              <a:ea typeface="Courier New"/>
              <a:cs typeface="Courier New"/>
              <a:sym typeface="Courier New"/>
            </a:endParaRPr>
          </a:p>
        </p:txBody>
      </p:sp>
      <p:pic>
        <p:nvPicPr>
          <p:cNvPr id="110" name="Google Shape;110;p19"/>
          <p:cNvPicPr preferRelativeResize="0"/>
          <p:nvPr/>
        </p:nvPicPr>
        <p:blipFill>
          <a:blip r:embed="rId3">
            <a:alphaModFix/>
          </a:blip>
          <a:stretch>
            <a:fillRect/>
          </a:stretch>
        </p:blipFill>
        <p:spPr>
          <a:xfrm>
            <a:off x="3795775" y="3908600"/>
            <a:ext cx="4898225" cy="1108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800"/>
              <a:t>Term Frequency - Inverse Document Frequency  </a:t>
            </a:r>
            <a:r>
              <a:rPr b="1" lang="en" sz="2800"/>
              <a:t>TF-IDF</a:t>
            </a:r>
            <a:endParaRPr b="1" sz="2800"/>
          </a:p>
        </p:txBody>
      </p:sp>
      <p:sp>
        <p:nvSpPr>
          <p:cNvPr id="116" name="Google Shape;116;p20"/>
          <p:cNvSpPr txBox="1"/>
          <p:nvPr>
            <p:ph idx="1" type="body"/>
          </p:nvPr>
        </p:nvSpPr>
        <p:spPr>
          <a:xfrm>
            <a:off x="471900" y="1919075"/>
            <a:ext cx="77715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General </a:t>
            </a:r>
            <a:r>
              <a:rPr b="1" lang="en" sz="2400"/>
              <a:t>Intuition about TF-IDF</a:t>
            </a:r>
            <a:r>
              <a:rPr lang="en" sz="1600"/>
              <a:t> </a:t>
            </a:r>
            <a:endParaRPr sz="1600"/>
          </a:p>
          <a:p>
            <a:pPr indent="0" lvl="0" marL="0" rtl="0" algn="l">
              <a:spcBef>
                <a:spcPts val="1600"/>
              </a:spcBef>
              <a:spcAft>
                <a:spcPts val="0"/>
              </a:spcAft>
              <a:buNone/>
            </a:pPr>
            <a:r>
              <a:rPr lang="en" sz="1600"/>
              <a:t>The TF-IDF score shows how important or relevant a term is in a given document. </a:t>
            </a:r>
            <a:endParaRPr sz="1600"/>
          </a:p>
          <a:p>
            <a:pPr indent="0" lvl="0" marL="0" rtl="0" algn="l">
              <a:spcBef>
                <a:spcPts val="1600"/>
              </a:spcBef>
              <a:spcAft>
                <a:spcPts val="0"/>
              </a:spcAft>
              <a:buNone/>
            </a:pPr>
            <a:r>
              <a:rPr lang="en" sz="1600"/>
              <a:t>If a particular word appears multiple times in a document, then it might have higher importance than the other words that appear fewer times (TF).</a:t>
            </a:r>
            <a:endParaRPr sz="1600"/>
          </a:p>
          <a:p>
            <a:pPr indent="0" lvl="0" marL="0" rtl="0" algn="l">
              <a:spcBef>
                <a:spcPts val="1600"/>
              </a:spcBef>
              <a:spcAft>
                <a:spcPts val="1600"/>
              </a:spcAft>
              <a:buNone/>
            </a:pPr>
            <a:r>
              <a:rPr lang="en" sz="1600"/>
              <a:t>If a particular word appears many times in a document, but it is also present many times in all documents, then maybe that word is frequent, and therefore not as important.  Inverse Document Frequency is used to identify the rare words or important words. (IDF)</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TF-IDF</a:t>
            </a:r>
            <a:endParaRPr b="1"/>
          </a:p>
        </p:txBody>
      </p:sp>
      <p:sp>
        <p:nvSpPr>
          <p:cNvPr id="122" name="Google Shape;122;p21"/>
          <p:cNvSpPr txBox="1"/>
          <p:nvPr>
            <p:ph idx="1" type="body"/>
          </p:nvPr>
        </p:nvSpPr>
        <p:spPr>
          <a:xfrm>
            <a:off x="471900" y="1919075"/>
            <a:ext cx="45984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a:t>
            </a:r>
            <a:r>
              <a:rPr lang="en"/>
              <a:t> 1: “This is the first document.”</a:t>
            </a:r>
            <a:br>
              <a:rPr lang="en"/>
            </a:br>
            <a:r>
              <a:rPr lang="en"/>
              <a:t>Document 2: “This document is the second document.”</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en" sz="2600"/>
              <a:t>Term Frequence (TF) = </a:t>
            </a:r>
            <a:br>
              <a:rPr b="1" lang="en" sz="1300"/>
            </a:br>
            <a:r>
              <a:rPr b="1" lang="en" sz="1300"/>
              <a:t>(Total number of time words appears in sentence) /</a:t>
            </a:r>
            <a:br>
              <a:rPr b="1" lang="en" sz="1300"/>
            </a:br>
            <a:r>
              <a:rPr b="1" lang="en" sz="1300"/>
              <a:t>(Total number of words in the sentence)</a:t>
            </a:r>
            <a:endParaRPr b="1" sz="1300"/>
          </a:p>
          <a:p>
            <a:pPr indent="0" lvl="0" marL="0" rtl="0" algn="l">
              <a:spcBef>
                <a:spcPts val="1600"/>
              </a:spcBef>
              <a:spcAft>
                <a:spcPts val="1600"/>
              </a:spcAft>
              <a:buNone/>
            </a:pPr>
            <a:r>
              <a:t/>
            </a:r>
            <a:endParaRPr/>
          </a:p>
        </p:txBody>
      </p:sp>
      <p:sp>
        <p:nvSpPr>
          <p:cNvPr id="123" name="Google Shape;123;p21"/>
          <p:cNvSpPr txBox="1"/>
          <p:nvPr>
            <p:ph idx="2" type="body"/>
          </p:nvPr>
        </p:nvSpPr>
        <p:spPr>
          <a:xfrm>
            <a:off x="5070300" y="1919075"/>
            <a:ext cx="36237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4" name="Google Shape;124;p21"/>
          <p:cNvPicPr preferRelativeResize="0"/>
          <p:nvPr/>
        </p:nvPicPr>
        <p:blipFill>
          <a:blip r:embed="rId3">
            <a:alphaModFix/>
          </a:blip>
          <a:stretch>
            <a:fillRect/>
          </a:stretch>
        </p:blipFill>
        <p:spPr>
          <a:xfrm>
            <a:off x="5070300" y="1919072"/>
            <a:ext cx="3762249" cy="1754425"/>
          </a:xfrm>
          <a:prstGeom prst="rect">
            <a:avLst/>
          </a:prstGeom>
          <a:noFill/>
          <a:ln>
            <a:noFill/>
          </a:ln>
        </p:spPr>
      </p:pic>
      <p:sp>
        <p:nvSpPr>
          <p:cNvPr id="125" name="Google Shape;125;p21"/>
          <p:cNvSpPr txBox="1"/>
          <p:nvPr/>
        </p:nvSpPr>
        <p:spPr>
          <a:xfrm>
            <a:off x="7354050" y="4735675"/>
            <a:ext cx="3743400" cy="1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latin typeface="Roboto"/>
                <a:ea typeface="Roboto"/>
                <a:cs typeface="Roboto"/>
                <a:sym typeface="Roboto"/>
              </a:rPr>
              <a:t>* Sourced from </a:t>
            </a:r>
            <a:r>
              <a:rPr i="1" lang="en" sz="1000" u="sng">
                <a:solidFill>
                  <a:schemeClr val="hlink"/>
                </a:solidFill>
                <a:latin typeface="Roboto"/>
                <a:ea typeface="Roboto"/>
                <a:cs typeface="Roboto"/>
                <a:sym typeface="Roboto"/>
                <a:hlinkClick r:id="rId4"/>
              </a:rPr>
              <a:t>this article </a:t>
            </a:r>
            <a:endParaRPr i="1" sz="10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