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6093f442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6093f442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6093f442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06093f442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093f442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093f442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093f442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6093f442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6093f442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6093f442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07c3813c6f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07c3813c6f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359465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359465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into how dataset was combined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7136ffd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7136ffd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093f442f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6093f442f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nlp, naive bayes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6093f442f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6093f442f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BUILDING: PANDAS, NUMPY, YFINANCE,  SK LEARN, NLTK, T-F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DEV: FLASK, JINJA2, HTML, CSS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(FOR EXTRACTING TESTING DATA): PYTHON BEAUTIFUL SOUP, FINVIZ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(CODE MANAGEMENT): GIT, GITHUB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dannyzhen/" TargetMode="External"/><Relationship Id="rId4" Type="http://schemas.openxmlformats.org/officeDocument/2006/relationships/hyperlink" Target="https://github.com/dannyzhen2000" TargetMode="External"/><Relationship Id="rId5" Type="http://schemas.openxmlformats.org/officeDocument/2006/relationships/hyperlink" Target="https://www.linkedin.com/in/sparajuli/" TargetMode="External"/><Relationship Id="rId6" Type="http://schemas.openxmlformats.org/officeDocument/2006/relationships/hyperlink" Target="https://github.com/Sushobhan5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3" Type="http://schemas.openxmlformats.org/officeDocument/2006/relationships/image" Target="../media/image9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5" Type="http://schemas.openxmlformats.org/officeDocument/2006/relationships/image" Target="../media/image5.jpg"/><Relationship Id="rId14" Type="http://schemas.openxmlformats.org/officeDocument/2006/relationships/image" Target="../media/image10.png"/><Relationship Id="rId16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Stock Price Movement Predictor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526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Danny Zhen and Sushobhan Parajuli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check out our website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3430500" cy="293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Danny Zhen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College: Baruch College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Expected Graduation: Spring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Major: Statistics &amp; Quantitative Modeling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https://www.linkedin.com/in/dannyzhen/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https://github.com/dannyzhen2000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danny.zhen@baruchmail.cuny.edu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597950"/>
            <a:ext cx="3430500" cy="2933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Sushobhan Parajuli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College: Baruch College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Expected Graduation: Fall 2022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Major: Mathematics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https://www.linkedin.com/in/sparajuli/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https://github.com/Sushobhan55/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sushobhan.parajuli@baruchmail.cuny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030500" cy="270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Goal: Understand randomness in stock price due to News headlines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Approach</a:t>
            </a:r>
            <a:r>
              <a:rPr lang="en" sz="1700"/>
              <a:t>: Use NLP algorithms to classify news headlines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Why: News </a:t>
            </a:r>
            <a:r>
              <a:rPr lang="en" sz="1700"/>
              <a:t>headlines</a:t>
            </a:r>
            <a:r>
              <a:rPr lang="en" sz="1700"/>
              <a:t> carry information, opinions and sentiments. Classifying the news headlines based on sentiments and information can help traders make trading decision 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highlight>
                  <a:srgbClr val="93C47D"/>
                </a:highlight>
              </a:rPr>
              <a:t>“</a:t>
            </a:r>
            <a:r>
              <a:rPr lang="en" sz="1500">
                <a:solidFill>
                  <a:srgbClr val="000000"/>
                </a:solidFill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Apple's iPhone 13 production fell 20% in Sept-Oct" — conveys a negative outlook — </a:t>
            </a:r>
            <a:r>
              <a:rPr lang="en" sz="1500">
                <a:solidFill>
                  <a:srgbClr val="000000"/>
                </a:solidFill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" sz="1500">
                <a:solidFill>
                  <a:srgbClr val="000000"/>
                </a:solidFill>
                <a:highlight>
                  <a:srgbClr val="93C47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investors sentiment — downward price movement </a:t>
            </a:r>
            <a:endParaRPr sz="1500">
              <a:solidFill>
                <a:srgbClr val="000000"/>
              </a:solidFill>
              <a:highlight>
                <a:srgbClr val="93C47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34779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Dataset(Initial)</a:t>
            </a:r>
            <a:endParaRPr/>
          </a:p>
        </p:txBody>
      </p:sp>
      <p:sp>
        <p:nvSpPr>
          <p:cNvPr id="297" name="Google Shape;297;p16"/>
          <p:cNvSpPr txBox="1"/>
          <p:nvPr>
            <p:ph idx="2" type="body"/>
          </p:nvPr>
        </p:nvSpPr>
        <p:spPr>
          <a:xfrm>
            <a:off x="5265350" y="1080900"/>
            <a:ext cx="34305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Dataset of about 337226 headlines from Kaggle containing information from 2009 to 2020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t</a:t>
            </a:r>
            <a:r>
              <a:rPr b="1" lang="en" sz="1700"/>
              <a:t>itle</a:t>
            </a:r>
            <a:r>
              <a:rPr lang="en" sz="1700"/>
              <a:t>: headline of the news article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d</a:t>
            </a:r>
            <a:r>
              <a:rPr b="1" lang="en" sz="1700"/>
              <a:t>ate</a:t>
            </a:r>
            <a:r>
              <a:rPr lang="en" sz="1700"/>
              <a:t>: date of when the article was published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/>
              <a:t>s</a:t>
            </a:r>
            <a:r>
              <a:rPr b="1" lang="en" sz="1700"/>
              <a:t>tock</a:t>
            </a:r>
            <a:r>
              <a:rPr lang="en" sz="1700"/>
              <a:t>: ticker of stock headline is </a:t>
            </a:r>
            <a:r>
              <a:rPr lang="en" sz="1700"/>
              <a:t>referring</a:t>
            </a:r>
            <a:r>
              <a:rPr lang="en" sz="1700"/>
              <a:t> to</a:t>
            </a:r>
            <a:endParaRPr sz="17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50" y="1707359"/>
            <a:ext cx="4603650" cy="267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Feature Engineering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3035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Lowered the alphabets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Removed: 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Duplicated rows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Numbers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Punctuations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Stopwords 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Eg: 'the', 'to', 'and', 'a', 'in', 'it', 'is', 'I', 'that', 'had', etc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Used historical prices to create new ‘is_up’ column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69450"/>
            <a:ext cx="4296300" cy="931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Dataset(Cleaned)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99" y="1568750"/>
            <a:ext cx="6311851" cy="30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8"/>
          <p:cNvSpPr txBox="1"/>
          <p:nvPr/>
        </p:nvSpPr>
        <p:spPr>
          <a:xfrm>
            <a:off x="6770625" y="1289200"/>
            <a:ext cx="2131200" cy="332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330538 headlines after cleaning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is_up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: 1 indicates stock went up, 0 indicates stock went down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lean_title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: same as title, but after it has been processed to be use in our model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8514225" y="1282225"/>
            <a:ext cx="733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289225" y="496575"/>
            <a:ext cx="7030500" cy="99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 Model</a:t>
            </a:r>
            <a:endParaRPr/>
          </a:p>
        </p:txBody>
      </p:sp>
      <p:grpSp>
        <p:nvGrpSpPr>
          <p:cNvPr id="318" name="Google Shape;318;p19"/>
          <p:cNvGrpSpPr/>
          <p:nvPr/>
        </p:nvGrpSpPr>
        <p:grpSpPr>
          <a:xfrm>
            <a:off x="0" y="1551613"/>
            <a:ext cx="8938017" cy="1607780"/>
            <a:chOff x="0" y="1189775"/>
            <a:chExt cx="8938017" cy="3483058"/>
          </a:xfrm>
        </p:grpSpPr>
        <p:grpSp>
          <p:nvGrpSpPr>
            <p:cNvPr id="319" name="Google Shape;319;p19"/>
            <p:cNvGrpSpPr/>
            <p:nvPr/>
          </p:nvGrpSpPr>
          <p:grpSpPr>
            <a:xfrm>
              <a:off x="5632317" y="1189775"/>
              <a:ext cx="3305700" cy="2796958"/>
              <a:chOff x="5632317" y="1189775"/>
              <a:chExt cx="3305700" cy="2796958"/>
            </a:xfrm>
          </p:grpSpPr>
          <p:sp>
            <p:nvSpPr>
              <p:cNvPr id="320" name="Google Shape;320;p19"/>
              <p:cNvSpPr/>
              <p:nvPr/>
            </p:nvSpPr>
            <p:spPr>
              <a:xfrm>
                <a:off x="5632317" y="1189775"/>
                <a:ext cx="3305700" cy="669000"/>
              </a:xfrm>
              <a:prstGeom prst="chevron">
                <a:avLst>
                  <a:gd fmla="val 50000" name="adj"/>
                </a:avLst>
              </a:prstGeom>
              <a:solidFill>
                <a:srgbClr val="D838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Vectorization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1" name="Google Shape;321;p19"/>
              <p:cNvSpPr txBox="1"/>
              <p:nvPr/>
            </p:nvSpPr>
            <p:spPr>
              <a:xfrm>
                <a:off x="6167075" y="2057133"/>
                <a:ext cx="2682300" cy="19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Transformation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of tokens (words and sentences) into arrays of numbers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TF-IDF vectorizer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2" name="Google Shape;322;p19"/>
            <p:cNvGrpSpPr/>
            <p:nvPr/>
          </p:nvGrpSpPr>
          <p:grpSpPr>
            <a:xfrm>
              <a:off x="0" y="1189989"/>
              <a:ext cx="3546900" cy="1536144"/>
              <a:chOff x="0" y="1189989"/>
              <a:chExt cx="3546900" cy="1536144"/>
            </a:xfrm>
          </p:grpSpPr>
          <p:sp>
            <p:nvSpPr>
              <p:cNvPr id="323" name="Google Shape;323;p19"/>
              <p:cNvSpPr/>
              <p:nvPr/>
            </p:nvSpPr>
            <p:spPr>
              <a:xfrm>
                <a:off x="0" y="1189989"/>
                <a:ext cx="3546900" cy="669000"/>
              </a:xfrm>
              <a:prstGeom prst="homePlate">
                <a:avLst>
                  <a:gd fmla="val 50000" name="adj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Feature Value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4" name="Google Shape;324;p19"/>
              <p:cNvSpPr txBox="1"/>
              <p:nvPr/>
            </p:nvSpPr>
            <p:spPr>
              <a:xfrm>
                <a:off x="150575" y="2057133"/>
                <a:ext cx="2741100" cy="66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Feature: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text in </a:t>
                </a: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clean_tile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column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25" name="Google Shape;325;p19"/>
            <p:cNvGrpSpPr/>
            <p:nvPr/>
          </p:nvGrpSpPr>
          <p:grpSpPr>
            <a:xfrm>
              <a:off x="2944204" y="1189775"/>
              <a:ext cx="3305700" cy="3483058"/>
              <a:chOff x="2944204" y="1189775"/>
              <a:chExt cx="3305700" cy="3483058"/>
            </a:xfrm>
          </p:grpSpPr>
          <p:sp>
            <p:nvSpPr>
              <p:cNvPr id="326" name="Google Shape;326;p19"/>
              <p:cNvSpPr/>
              <p:nvPr/>
            </p:nvSpPr>
            <p:spPr>
              <a:xfrm>
                <a:off x="2944204" y="1189775"/>
                <a:ext cx="3305700" cy="669000"/>
              </a:xfrm>
              <a:prstGeom prst="chevron">
                <a:avLst>
                  <a:gd fmla="val 50000" name="adj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Tokenization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7" name="Google Shape;327;p19"/>
              <p:cNvSpPr txBox="1"/>
              <p:nvPr/>
            </p:nvSpPr>
            <p:spPr>
              <a:xfrm>
                <a:off x="2974050" y="2057133"/>
                <a:ext cx="3192900" cy="26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Breaking down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text (our feature value) into words and phrases called tokens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28" name="Google Shape;328;p19"/>
          <p:cNvGrpSpPr/>
          <p:nvPr/>
        </p:nvGrpSpPr>
        <p:grpSpPr>
          <a:xfrm>
            <a:off x="0" y="3215131"/>
            <a:ext cx="8938017" cy="1840791"/>
            <a:chOff x="0" y="1189775"/>
            <a:chExt cx="8938017" cy="3483049"/>
          </a:xfrm>
        </p:grpSpPr>
        <p:grpSp>
          <p:nvGrpSpPr>
            <p:cNvPr id="329" name="Google Shape;329;p19"/>
            <p:cNvGrpSpPr/>
            <p:nvPr/>
          </p:nvGrpSpPr>
          <p:grpSpPr>
            <a:xfrm>
              <a:off x="5632317" y="1189775"/>
              <a:ext cx="3305700" cy="2796958"/>
              <a:chOff x="5632317" y="1189775"/>
              <a:chExt cx="3305700" cy="2796958"/>
            </a:xfrm>
          </p:grpSpPr>
          <p:sp>
            <p:nvSpPr>
              <p:cNvPr id="330" name="Google Shape;330;p19"/>
              <p:cNvSpPr/>
              <p:nvPr/>
            </p:nvSpPr>
            <p:spPr>
              <a:xfrm>
                <a:off x="5632317" y="1189775"/>
                <a:ext cx="3305700" cy="669000"/>
              </a:xfrm>
              <a:prstGeom prst="chevron">
                <a:avLst>
                  <a:gd fmla="val 50000" name="adj"/>
                </a:avLst>
              </a:prstGeom>
              <a:solidFill>
                <a:srgbClr val="D838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Results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1" name="Google Shape;331;p19"/>
              <p:cNvSpPr txBox="1"/>
              <p:nvPr/>
            </p:nvSpPr>
            <p:spPr>
              <a:xfrm>
                <a:off x="6167075" y="2057133"/>
                <a:ext cx="2682300" cy="19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Predictions : Up (1) or Down (0)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2" name="Google Shape;332;p19"/>
            <p:cNvGrpSpPr/>
            <p:nvPr/>
          </p:nvGrpSpPr>
          <p:grpSpPr>
            <a:xfrm>
              <a:off x="2944204" y="1189775"/>
              <a:ext cx="3305700" cy="3483049"/>
              <a:chOff x="2944204" y="1189775"/>
              <a:chExt cx="3305700" cy="3483049"/>
            </a:xfrm>
          </p:grpSpPr>
          <p:sp>
            <p:nvSpPr>
              <p:cNvPr id="333" name="Google Shape;333;p19"/>
              <p:cNvSpPr/>
              <p:nvPr/>
            </p:nvSpPr>
            <p:spPr>
              <a:xfrm>
                <a:off x="2944204" y="1189775"/>
                <a:ext cx="3305700" cy="669000"/>
              </a:xfrm>
              <a:prstGeom prst="chevron">
                <a:avLst>
                  <a:gd fmla="val 50000" name="adj"/>
                </a:avLst>
              </a:prstGeom>
              <a:solidFill>
                <a:srgbClr val="B02C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Saved vectorizer &amp; Model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4" name="Google Shape;334;p19"/>
              <p:cNvSpPr txBox="1"/>
              <p:nvPr/>
            </p:nvSpPr>
            <p:spPr>
              <a:xfrm>
                <a:off x="3195875" y="2057124"/>
                <a:ext cx="2971200" cy="26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Use </a:t>
                </a: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TF-IDF vectorizer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and </a:t>
                </a: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Multinomial Naive Bayes 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to classify testing data.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Testing data is parsed from FinViz.com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35" name="Google Shape;335;p19"/>
            <p:cNvGrpSpPr/>
            <p:nvPr/>
          </p:nvGrpSpPr>
          <p:grpSpPr>
            <a:xfrm>
              <a:off x="0" y="1189989"/>
              <a:ext cx="3546900" cy="3482835"/>
              <a:chOff x="0" y="1189989"/>
              <a:chExt cx="3546900" cy="3482835"/>
            </a:xfrm>
          </p:grpSpPr>
          <p:sp>
            <p:nvSpPr>
              <p:cNvPr id="336" name="Google Shape;336;p19"/>
              <p:cNvSpPr/>
              <p:nvPr/>
            </p:nvSpPr>
            <p:spPr>
              <a:xfrm>
                <a:off x="0" y="1189989"/>
                <a:ext cx="3546900" cy="669000"/>
              </a:xfrm>
              <a:prstGeom prst="homePlate">
                <a:avLst>
                  <a:gd fmla="val 50000" name="adj"/>
                </a:avLst>
              </a:prstGeom>
              <a:solidFill>
                <a:srgbClr val="802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Building 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37" name="Google Shape;337;p19"/>
              <p:cNvSpPr txBox="1"/>
              <p:nvPr/>
            </p:nvSpPr>
            <p:spPr>
              <a:xfrm>
                <a:off x="150575" y="2057124"/>
                <a:ext cx="2823600" cy="261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Input transformed tokens to classifiers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Multinomial Naive Bayes 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1" marL="9144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○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Faster than NN, however similar accuracy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04800" lvl="0" marL="45720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SzPts val="1200"/>
                  <a:buFont typeface="Roboto"/>
                  <a:buChar char="●"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Neural Networks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75" y="1752600"/>
            <a:ext cx="5121225" cy="22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/>
        </p:nvSpPr>
        <p:spPr>
          <a:xfrm>
            <a:off x="6218400" y="1677675"/>
            <a:ext cx="22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6125350" y="1802100"/>
            <a:ext cx="2612100" cy="255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Not a higher accuracy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❏"/>
            </a:pPr>
            <a:r>
              <a:rPr lang="en" sz="2200">
                <a:latin typeface="Nunito"/>
                <a:ea typeface="Nunito"/>
                <a:cs typeface="Nunito"/>
                <a:sym typeface="Nunito"/>
              </a:rPr>
              <a:t>Future Task: More feature values, higher accuracy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744275"/>
            <a:ext cx="2606100" cy="945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we used</a:t>
            </a:r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212024" y="1763127"/>
            <a:ext cx="3697933" cy="3162134"/>
            <a:chOff x="212025" y="1223950"/>
            <a:chExt cx="3987850" cy="3701000"/>
          </a:xfrm>
        </p:grpSpPr>
        <p:pic>
          <p:nvPicPr>
            <p:cNvPr id="352" name="Google Shape;35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2028" y="2571750"/>
              <a:ext cx="1858082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2025" y="1597876"/>
              <a:ext cx="1613175" cy="99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25200" y="1597875"/>
              <a:ext cx="2374625" cy="97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6">
              <a:alphaModFix/>
            </a:blip>
            <a:srcRect b="9605" l="20129" r="18294" t="17069"/>
            <a:stretch/>
          </p:blipFill>
          <p:spPr>
            <a:xfrm>
              <a:off x="212025" y="3571050"/>
              <a:ext cx="2129724" cy="135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41750" y="3571050"/>
              <a:ext cx="1858075" cy="135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070100" y="2571750"/>
              <a:ext cx="2129725" cy="99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1"/>
            <p:cNvSpPr txBox="1"/>
            <p:nvPr/>
          </p:nvSpPr>
          <p:spPr>
            <a:xfrm>
              <a:off x="296275" y="1223950"/>
              <a:ext cx="39036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DATA ANALYSIS AND MODEL BUILDING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9" name="Google Shape;359;p21"/>
          <p:cNvGrpSpPr/>
          <p:nvPr/>
        </p:nvGrpSpPr>
        <p:grpSpPr>
          <a:xfrm>
            <a:off x="4300439" y="1151136"/>
            <a:ext cx="2829318" cy="2841230"/>
            <a:chOff x="4431725" y="1742925"/>
            <a:chExt cx="3041950" cy="3182025"/>
          </a:xfrm>
        </p:grpSpPr>
        <p:pic>
          <p:nvPicPr>
            <p:cNvPr id="360" name="Google Shape;360;p21"/>
            <p:cNvPicPr preferRelativeResize="0"/>
            <p:nvPr/>
          </p:nvPicPr>
          <p:blipFill rotWithShape="1">
            <a:blip r:embed="rId9">
              <a:alphaModFix/>
            </a:blip>
            <a:srcRect b="0" l="9979" r="13841" t="0"/>
            <a:stretch/>
          </p:blipFill>
          <p:spPr>
            <a:xfrm>
              <a:off x="4431725" y="2143125"/>
              <a:ext cx="1572425" cy="135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431725" y="3571049"/>
              <a:ext cx="1486200" cy="135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004150" y="3497050"/>
              <a:ext cx="1365525" cy="1427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04150" y="2085313"/>
              <a:ext cx="1469525" cy="146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/>
            <p:cNvSpPr txBox="1"/>
            <p:nvPr/>
          </p:nvSpPr>
          <p:spPr>
            <a:xfrm>
              <a:off x="4798650" y="1742925"/>
              <a:ext cx="2129700" cy="44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WEB DEVELOPMENT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65" name="Google Shape;365;p21"/>
          <p:cNvGrpSpPr/>
          <p:nvPr/>
        </p:nvGrpSpPr>
        <p:grpSpPr>
          <a:xfrm>
            <a:off x="7520250" y="1151169"/>
            <a:ext cx="1326000" cy="2841168"/>
            <a:chOff x="7083125" y="1744875"/>
            <a:chExt cx="1326000" cy="3180175"/>
          </a:xfrm>
        </p:grpSpPr>
        <p:grpSp>
          <p:nvGrpSpPr>
            <p:cNvPr id="366" name="Google Shape;366;p21"/>
            <p:cNvGrpSpPr/>
            <p:nvPr/>
          </p:nvGrpSpPr>
          <p:grpSpPr>
            <a:xfrm>
              <a:off x="7083125" y="2360475"/>
              <a:ext cx="1325950" cy="2564575"/>
              <a:chOff x="6911200" y="2360475"/>
              <a:chExt cx="1325950" cy="2564575"/>
            </a:xfrm>
          </p:grpSpPr>
          <p:pic>
            <p:nvPicPr>
              <p:cNvPr id="367" name="Google Shape;367;p21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6911200" y="3599100"/>
                <a:ext cx="1325950" cy="1325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8" name="Google Shape;368;p21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23023" t="0"/>
              <a:stretch/>
            </p:blipFill>
            <p:spPr>
              <a:xfrm>
                <a:off x="6911200" y="2360475"/>
                <a:ext cx="1325950" cy="1238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9" name="Google Shape;369;p21"/>
            <p:cNvSpPr txBox="1"/>
            <p:nvPr/>
          </p:nvSpPr>
          <p:spPr>
            <a:xfrm>
              <a:off x="7083125" y="1744875"/>
              <a:ext cx="1326000" cy="6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WEB SCRAPING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70" name="Google Shape;370;p21"/>
          <p:cNvGrpSpPr/>
          <p:nvPr/>
        </p:nvGrpSpPr>
        <p:grpSpPr>
          <a:xfrm>
            <a:off x="4504425" y="4254574"/>
            <a:ext cx="4341825" cy="670734"/>
            <a:chOff x="4300450" y="4146775"/>
            <a:chExt cx="4341825" cy="778475"/>
          </a:xfrm>
        </p:grpSpPr>
        <p:pic>
          <p:nvPicPr>
            <p:cNvPr id="371" name="Google Shape;371;p2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863800" y="4146775"/>
              <a:ext cx="778475" cy="77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5768300" y="4146775"/>
              <a:ext cx="2095500" cy="77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1"/>
            <p:cNvSpPr txBox="1"/>
            <p:nvPr/>
          </p:nvSpPr>
          <p:spPr>
            <a:xfrm>
              <a:off x="4300450" y="4146775"/>
              <a:ext cx="1584300" cy="71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Nunito"/>
                  <a:ea typeface="Nunito"/>
                  <a:cs typeface="Nunito"/>
                  <a:sym typeface="Nunito"/>
                </a:rPr>
                <a:t>CODE MANAGEMENT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