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9/23/2025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9/23/2025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9/23/2025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9/23/2025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Backend Engineering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800767"/>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Sushobhit Jain (2310992539)</a:t>
            </a:r>
          </a:p>
          <a:p>
            <a:r>
              <a:rPr lang="en-US" sz="2000" dirty="0"/>
              <a:t>Soni (2310992534)</a:t>
            </a:r>
          </a:p>
          <a:p>
            <a:r>
              <a:rPr lang="en-US" sz="2000" dirty="0"/>
              <a:t>Sohini (2310992533)</a:t>
            </a:r>
          </a:p>
          <a:p>
            <a:r>
              <a:rPr lang="en-US" sz="2000" dirty="0"/>
              <a:t>Tejasv (2310992547)</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Dr. Pummy Dhiman</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4306004" cy="5262979"/>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This project is a </a:t>
            </a:r>
            <a:r>
              <a:rPr lang="en-US" sz="1400" b="1" dirty="0">
                <a:latin typeface="Times New Roman" panose="02020603050405020304" pitchFamily="18" charset="0"/>
                <a:cs typeface="Times New Roman" panose="02020603050405020304" pitchFamily="18" charset="0"/>
              </a:rPr>
              <a:t>backend system</a:t>
            </a:r>
            <a:r>
              <a:rPr lang="en-US" sz="1400" dirty="0">
                <a:latin typeface="Times New Roman" panose="02020603050405020304" pitchFamily="18" charset="0"/>
                <a:cs typeface="Times New Roman" panose="02020603050405020304" pitchFamily="18" charset="0"/>
              </a:rPr>
              <a:t> that allows users to securely upload, store, share, and manage files—similar to a simplified version of Google Drive. Users can upload different types of files (documents, images, PDFs, videos), share them with other registered users (with either read-only or editable access), and manage permissions.</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system emphasizes </a:t>
            </a:r>
            <a:r>
              <a:rPr lang="en-US" sz="1400" b="1" dirty="0">
                <a:latin typeface="Times New Roman" panose="02020603050405020304" pitchFamily="18" charset="0"/>
                <a:cs typeface="Times New Roman" panose="02020603050405020304" pitchFamily="18" charset="0"/>
              </a:rPr>
              <a:t>authentication, security, file handling, and role-based access control</a:t>
            </a:r>
            <a:r>
              <a:rPr lang="en-US" sz="1400" dirty="0">
                <a:latin typeface="Times New Roman" panose="02020603050405020304" pitchFamily="18" charset="0"/>
                <a:cs typeface="Times New Roman" panose="02020603050405020304" pitchFamily="18" charset="0"/>
              </a:rPr>
              <a:t>, making it a real-world inspired project that demonstrates strong backend development skills.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t>Users can </a:t>
            </a:r>
            <a:r>
              <a:rPr lang="en-US" sz="1400" b="1" dirty="0"/>
              <a:t>share files with specific registered users</a:t>
            </a:r>
            <a:r>
              <a:rPr lang="en-US" sz="1400" dirty="0"/>
              <a:t> using their email IDs. Shared files appear in the “Shared With Me” section for easy access.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t>Each file has metadata such as filename, file type, size, owner, and shared users stored in </a:t>
            </a:r>
            <a:r>
              <a:rPr lang="en-US" sz="1400" b="1" dirty="0"/>
              <a:t>MongoDB</a:t>
            </a:r>
            <a:r>
              <a:rPr lang="en-US" sz="1400" dirty="0"/>
              <a:t> for quick search and retrieval.[1]</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2CD0EA9-32DB-1073-56E4-9A10CA7F2019}"/>
              </a:ext>
            </a:extLst>
          </p:cNvPr>
          <p:cNvPicPr>
            <a:picLocks noChangeAspect="1"/>
          </p:cNvPicPr>
          <p:nvPr/>
        </p:nvPicPr>
        <p:blipFill>
          <a:blip r:embed="rId2"/>
          <a:stretch>
            <a:fillRect/>
          </a:stretch>
        </p:blipFill>
        <p:spPr>
          <a:xfrm>
            <a:off x="4701540" y="1485900"/>
            <a:ext cx="4175760" cy="4046220"/>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5281364" cy="5478423"/>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In today’s digital environment, individuals and organizations rely heavily on file storage and sharing platforms to manage documents, images, videos, and other resources. While established services like Google Drive and Dropbox exist, they are often complex, require significant infrastructure, and are tightly integrated with large ecosystems. For small-scale applications, startups, or educational purposes, there is a clear need for a </a:t>
            </a:r>
            <a:r>
              <a:rPr lang="en-US" sz="1400" b="1" dirty="0">
                <a:latin typeface="Times New Roman" panose="02020603050405020304" pitchFamily="18" charset="0"/>
                <a:cs typeface="Times New Roman" panose="02020603050405020304" pitchFamily="18" charset="0"/>
              </a:rPr>
              <a:t>lightweight, customizable, and easy-to-deploy backend system</a:t>
            </a:r>
            <a:r>
              <a:rPr lang="en-US" sz="1400" dirty="0">
                <a:latin typeface="Times New Roman" panose="02020603050405020304" pitchFamily="18" charset="0"/>
                <a:cs typeface="Times New Roman" panose="02020603050405020304" pitchFamily="18" charset="0"/>
              </a:rPr>
              <a:t> that provides secure file management and sharing functionalities.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Most existing basic file upload systems only allow simple storage without critical features like authentication, role-based permissions, or sharing capabilities. This creates challenges in ensuring </a:t>
            </a:r>
            <a:r>
              <a:rPr lang="en-US" sz="1400" b="1" dirty="0">
                <a:latin typeface="Times New Roman" panose="02020603050405020304" pitchFamily="18" charset="0"/>
                <a:cs typeface="Times New Roman" panose="02020603050405020304" pitchFamily="18" charset="0"/>
              </a:rPr>
              <a:t>data privacy, controlled access, and scalability</a:t>
            </a:r>
            <a:r>
              <a:rPr lang="en-US" sz="1400" dirty="0">
                <a:latin typeface="Times New Roman" panose="02020603050405020304" pitchFamily="18" charset="0"/>
                <a:cs typeface="Times New Roman" panose="02020603050405020304" pitchFamily="18" charset="0"/>
              </a:rPr>
              <a:t>. Users need a reliable solution where they can </a:t>
            </a:r>
            <a:r>
              <a:rPr lang="en-US" sz="1400" b="1" dirty="0">
                <a:latin typeface="Times New Roman" panose="02020603050405020304" pitchFamily="18" charset="0"/>
                <a:cs typeface="Times New Roman" panose="02020603050405020304" pitchFamily="18" charset="0"/>
              </a:rPr>
              <a:t>upload files securely, share them with specific people, and manage permissions</a:t>
            </a:r>
            <a:r>
              <a:rPr lang="en-US" sz="1400" dirty="0">
                <a:latin typeface="Times New Roman" panose="02020603050405020304" pitchFamily="18" charset="0"/>
                <a:cs typeface="Times New Roman" panose="02020603050405020304" pitchFamily="18" charset="0"/>
              </a:rPr>
              <a:t> without depending on large enterprise solutions.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Therefore, the problem is to design and implement a backend system that offers </a:t>
            </a:r>
            <a:r>
              <a:rPr lang="en-US" sz="1400" b="1" dirty="0">
                <a:latin typeface="Times New Roman" panose="02020603050405020304" pitchFamily="18" charset="0"/>
                <a:cs typeface="Times New Roman" panose="02020603050405020304" pitchFamily="18" charset="0"/>
              </a:rPr>
              <a:t>secure authentication, efficient file uploads, file sharing with controlled access, and robust data management</a:t>
            </a:r>
            <a:r>
              <a:rPr lang="en-US" sz="1400" dirty="0">
                <a:latin typeface="Times New Roman" panose="02020603050405020304" pitchFamily="18" charset="0"/>
                <a:cs typeface="Times New Roman" panose="02020603050405020304" pitchFamily="18" charset="0"/>
              </a:rPr>
              <a:t>. Such a solution not only meets the needs of small-scale use cases but also provides developers an opportunity to learn the core principles behind large-scale storage systems like Google Drive.[2][3]</a:t>
            </a:r>
          </a:p>
          <a:p>
            <a:endParaRPr lang="en-US" sz="1400" dirty="0">
              <a:latin typeface="Times New Roman" panose="02020603050405020304" pitchFamily="18" charset="0"/>
              <a:cs typeface="Times New Roman" pitchFamily="18" charset="0"/>
            </a:endParaRPr>
          </a:p>
        </p:txBody>
      </p:sp>
      <p:pic>
        <p:nvPicPr>
          <p:cNvPr id="5" name="Picture 4">
            <a:extLst>
              <a:ext uri="{FF2B5EF4-FFF2-40B4-BE49-F238E27FC236}">
                <a16:creationId xmlns:a16="http://schemas.microsoft.com/office/drawing/2014/main" id="{A791DBB3-0CF6-A41A-0BA9-548E71BEF22F}"/>
              </a:ext>
            </a:extLst>
          </p:cNvPr>
          <p:cNvPicPr>
            <a:picLocks noChangeAspect="1"/>
          </p:cNvPicPr>
          <p:nvPr/>
        </p:nvPicPr>
        <p:blipFill>
          <a:blip r:embed="rId2"/>
          <a:stretch>
            <a:fillRect/>
          </a:stretch>
        </p:blipFill>
        <p:spPr>
          <a:xfrm>
            <a:off x="5753935" y="2355532"/>
            <a:ext cx="2994529" cy="2254568"/>
          </a:xfrm>
          <a:prstGeom prst="rect">
            <a:avLst/>
          </a:prstGeom>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4" name="TextBox 3">
            <a:extLst>
              <a:ext uri="{FF2B5EF4-FFF2-40B4-BE49-F238E27FC236}">
                <a16:creationId xmlns:a16="http://schemas.microsoft.com/office/drawing/2014/main" id="{2CB7693A-F12F-0F9B-F95F-A6EDA4505A63}"/>
              </a:ext>
            </a:extLst>
          </p:cNvPr>
          <p:cNvSpPr txBox="1"/>
          <p:nvPr/>
        </p:nvSpPr>
        <p:spPr>
          <a:xfrm>
            <a:off x="312420" y="1188720"/>
            <a:ext cx="5400600" cy="375487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Our project is built using </a:t>
            </a:r>
            <a:r>
              <a:rPr lang="en-US" sz="1400" b="1" dirty="0">
                <a:latin typeface="Times New Roman" panose="02020603050405020304" pitchFamily="18" charset="0"/>
                <a:cs typeface="Times New Roman" panose="02020603050405020304" pitchFamily="18" charset="0"/>
              </a:rPr>
              <a:t>Node.js </a:t>
            </a:r>
            <a:r>
              <a:rPr lang="en-US" sz="1400" dirty="0">
                <a:latin typeface="Times New Roman" panose="02020603050405020304" pitchFamily="18" charset="0"/>
                <a:cs typeface="Times New Roman" panose="02020603050405020304" pitchFamily="18" charset="0"/>
              </a:rPr>
              <a:t>with several powerful libraries and frameworks.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We used Express for building a fast and scalable backend API, along with Mongoose for seamless interaction with </a:t>
            </a:r>
            <a:r>
              <a:rPr lang="en-US" sz="1400" b="1" dirty="0">
                <a:latin typeface="Times New Roman" panose="02020603050405020304" pitchFamily="18" charset="0"/>
                <a:cs typeface="Times New Roman" panose="02020603050405020304" pitchFamily="18" charset="0"/>
              </a:rPr>
              <a:t>MongoDB</a:t>
            </a:r>
            <a:r>
              <a:rPr lang="en-US" sz="1400" dirty="0">
                <a:latin typeface="Times New Roman" panose="02020603050405020304" pitchFamily="18" charset="0"/>
                <a:cs typeface="Times New Roman" panose="02020603050405020304" pitchFamily="18" charset="0"/>
              </a:rPr>
              <a:t>.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For authentication and security, we integrated </a:t>
            </a:r>
            <a:r>
              <a:rPr lang="en-US" sz="1400" b="1" dirty="0" err="1">
                <a:latin typeface="Times New Roman" panose="02020603050405020304" pitchFamily="18" charset="0"/>
                <a:cs typeface="Times New Roman" panose="02020603050405020304" pitchFamily="18" charset="0"/>
              </a:rPr>
              <a:t>bcryptjs</a:t>
            </a:r>
            <a:r>
              <a:rPr lang="en-US" sz="1400" dirty="0">
                <a:latin typeface="Times New Roman" panose="02020603050405020304" pitchFamily="18" charset="0"/>
                <a:cs typeface="Times New Roman" panose="02020603050405020304" pitchFamily="18" charset="0"/>
              </a:rPr>
              <a:t> for password hashing and </a:t>
            </a:r>
            <a:r>
              <a:rPr lang="en-US" sz="1400" b="1" dirty="0" err="1">
                <a:latin typeface="Times New Roman" panose="02020603050405020304" pitchFamily="18" charset="0"/>
                <a:cs typeface="Times New Roman" panose="02020603050405020304" pitchFamily="18" charset="0"/>
              </a:rPr>
              <a:t>jsonwebtoken</a:t>
            </a:r>
            <a:r>
              <a:rPr lang="en-US" sz="1400" b="1" dirty="0">
                <a:latin typeface="Times New Roman" panose="02020603050405020304" pitchFamily="18" charset="0"/>
                <a:cs typeface="Times New Roman" panose="02020603050405020304" pitchFamily="18" charset="0"/>
              </a:rPr>
              <a:t> (JWT) </a:t>
            </a:r>
            <a:r>
              <a:rPr lang="en-US" sz="1400" dirty="0">
                <a:latin typeface="Times New Roman" panose="02020603050405020304" pitchFamily="18" charset="0"/>
                <a:cs typeface="Times New Roman" panose="02020603050405020304" pitchFamily="18" charset="0"/>
              </a:rPr>
              <a:t>for token-based authentication.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Multer is used to handle file uploads, while </a:t>
            </a:r>
            <a:r>
              <a:rPr lang="en-US" sz="1400" b="1" dirty="0">
                <a:latin typeface="Times New Roman" panose="02020603050405020304" pitchFamily="18" charset="0"/>
                <a:cs typeface="Times New Roman" panose="02020603050405020304" pitchFamily="18" charset="0"/>
              </a:rPr>
              <a:t>CORS</a:t>
            </a:r>
            <a:r>
              <a:rPr lang="en-US" sz="1400" dirty="0">
                <a:latin typeface="Times New Roman" panose="02020603050405020304" pitchFamily="18" charset="0"/>
                <a:cs typeface="Times New Roman" panose="02020603050405020304" pitchFamily="18" charset="0"/>
              </a:rPr>
              <a:t> ensures secure communication between frontend and backend.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Additionally, </a:t>
            </a:r>
            <a:r>
              <a:rPr lang="en-US" sz="1400" b="1" dirty="0" err="1">
                <a:latin typeface="Times New Roman" panose="02020603050405020304" pitchFamily="18" charset="0"/>
                <a:cs typeface="Times New Roman" panose="02020603050405020304" pitchFamily="18" charset="0"/>
              </a:rPr>
              <a:t>dotenv</a:t>
            </a:r>
            <a:r>
              <a:rPr lang="en-US" sz="1400" dirty="0">
                <a:latin typeface="Times New Roman" panose="02020603050405020304" pitchFamily="18" charset="0"/>
                <a:cs typeface="Times New Roman" panose="02020603050405020304" pitchFamily="18" charset="0"/>
              </a:rPr>
              <a:t> is used for managing environment variables securely.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This stack provides a strong foundation for developing a reliable and secure application.[2]</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A1710CC-6BB3-8801-0B61-44302C9D3792}"/>
              </a:ext>
            </a:extLst>
          </p:cNvPr>
          <p:cNvPicPr>
            <a:picLocks noChangeAspect="1"/>
          </p:cNvPicPr>
          <p:nvPr/>
        </p:nvPicPr>
        <p:blipFill>
          <a:blip r:embed="rId2"/>
          <a:stretch>
            <a:fillRect/>
          </a:stretch>
        </p:blipFill>
        <p:spPr>
          <a:xfrm>
            <a:off x="1473588" y="4967712"/>
            <a:ext cx="4690992" cy="1403135"/>
          </a:xfrm>
          <a:prstGeom prst="rect">
            <a:avLst/>
          </a:prstGeom>
        </p:spPr>
      </p:pic>
      <p:pic>
        <p:nvPicPr>
          <p:cNvPr id="9" name="Picture 8">
            <a:extLst>
              <a:ext uri="{FF2B5EF4-FFF2-40B4-BE49-F238E27FC236}">
                <a16:creationId xmlns:a16="http://schemas.microsoft.com/office/drawing/2014/main" id="{9062D0FE-08D7-2E74-119C-57D3162A8FCB}"/>
              </a:ext>
            </a:extLst>
          </p:cNvPr>
          <p:cNvPicPr>
            <a:picLocks noChangeAspect="1"/>
          </p:cNvPicPr>
          <p:nvPr/>
        </p:nvPicPr>
        <p:blipFill>
          <a:blip r:embed="rId3"/>
          <a:stretch>
            <a:fillRect/>
          </a:stretch>
        </p:blipFill>
        <p:spPr>
          <a:xfrm>
            <a:off x="5966460" y="1188720"/>
            <a:ext cx="2964163" cy="3398520"/>
          </a:xfrm>
          <a:prstGeom prst="rect">
            <a:avLst/>
          </a:prstGeom>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403156" y="3962812"/>
            <a:ext cx="8136904" cy="584775"/>
          </a:xfrm>
          <a:prstGeom prst="rect">
            <a:avLst/>
          </a:prstGeom>
        </p:spPr>
        <p:txBody>
          <a:bodyPr wrap="square">
            <a:spAutoFit/>
          </a:bodyPr>
          <a:lstStyle/>
          <a:p>
            <a:endParaRPr lang="en-US" sz="3200" dirty="0">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DCC1E670-3587-A4F3-7764-D91B3F6E6198}"/>
              </a:ext>
            </a:extLst>
          </p:cNvPr>
          <p:cNvSpPr>
            <a:spLocks noChangeArrowheads="1"/>
          </p:cNvSpPr>
          <p:nvPr/>
        </p:nvSpPr>
        <p:spPr bwMode="auto">
          <a:xfrm>
            <a:off x="243840" y="1105822"/>
            <a:ext cx="617322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Authentication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JWT-based login/signup with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bcrypt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password hashing.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Upload &amp; Storage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Upload files (PDFs, images, videos, docs) using Multer.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Management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View, download, and delete files (owner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Sharing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Share files with other users via email with controlled permissions.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&amp; Filter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Find files by name, type, or upload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 Control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Owners have full rights; shared users can only view/download.</a:t>
            </a:r>
          </a:p>
        </p:txBody>
      </p:sp>
      <p:pic>
        <p:nvPicPr>
          <p:cNvPr id="7" name="Picture 6">
            <a:extLst>
              <a:ext uri="{FF2B5EF4-FFF2-40B4-BE49-F238E27FC236}">
                <a16:creationId xmlns:a16="http://schemas.microsoft.com/office/drawing/2014/main" id="{E493D92B-CD3C-3932-D8F7-066139C79907}"/>
              </a:ext>
            </a:extLst>
          </p:cNvPr>
          <p:cNvPicPr>
            <a:picLocks noChangeAspect="1"/>
          </p:cNvPicPr>
          <p:nvPr/>
        </p:nvPicPr>
        <p:blipFill>
          <a:blip r:embed="rId2"/>
          <a:stretch>
            <a:fillRect/>
          </a:stretch>
        </p:blipFill>
        <p:spPr>
          <a:xfrm>
            <a:off x="2011679" y="2615150"/>
            <a:ext cx="4505025" cy="4044729"/>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9" name="Picture 8">
            <a:extLst>
              <a:ext uri="{FF2B5EF4-FFF2-40B4-BE49-F238E27FC236}">
                <a16:creationId xmlns:a16="http://schemas.microsoft.com/office/drawing/2014/main" id="{0551E952-6A8A-2AE0-49C0-BCB1D58463D7}"/>
              </a:ext>
            </a:extLst>
          </p:cNvPr>
          <p:cNvPicPr>
            <a:picLocks noChangeAspect="1"/>
          </p:cNvPicPr>
          <p:nvPr/>
        </p:nvPicPr>
        <p:blipFill>
          <a:blip r:embed="rId2"/>
          <a:stretch>
            <a:fillRect/>
          </a:stretch>
        </p:blipFill>
        <p:spPr>
          <a:xfrm>
            <a:off x="144780" y="1387792"/>
            <a:ext cx="4518660" cy="3686175"/>
          </a:xfrm>
          <a:prstGeom prst="rect">
            <a:avLst/>
          </a:prstGeom>
        </p:spPr>
      </p:pic>
      <p:pic>
        <p:nvPicPr>
          <p:cNvPr id="11" name="Picture 10">
            <a:extLst>
              <a:ext uri="{FF2B5EF4-FFF2-40B4-BE49-F238E27FC236}">
                <a16:creationId xmlns:a16="http://schemas.microsoft.com/office/drawing/2014/main" id="{8E9BCCFB-5B25-C08B-2C58-70DD394C5C17}"/>
              </a:ext>
            </a:extLst>
          </p:cNvPr>
          <p:cNvPicPr>
            <a:picLocks noChangeAspect="1"/>
          </p:cNvPicPr>
          <p:nvPr/>
        </p:nvPicPr>
        <p:blipFill>
          <a:blip r:embed="rId3"/>
          <a:stretch>
            <a:fillRect/>
          </a:stretch>
        </p:blipFill>
        <p:spPr>
          <a:xfrm>
            <a:off x="4663440" y="1387792"/>
            <a:ext cx="4335780" cy="3686175"/>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4" name="TextBox 3">
            <a:extLst>
              <a:ext uri="{FF2B5EF4-FFF2-40B4-BE49-F238E27FC236}">
                <a16:creationId xmlns:a16="http://schemas.microsoft.com/office/drawing/2014/main" id="{71F27BB6-E0A9-0A4B-D9D7-95E1D521E6A6}"/>
              </a:ext>
            </a:extLst>
          </p:cNvPr>
          <p:cNvSpPr txBox="1"/>
          <p:nvPr/>
        </p:nvSpPr>
        <p:spPr>
          <a:xfrm>
            <a:off x="274320" y="1150620"/>
            <a:ext cx="7139940" cy="2092881"/>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File Storage &amp; Sharing Service (Mini Google Drive) provides a </a:t>
            </a:r>
            <a:r>
              <a:rPr lang="en-US" sz="1400" b="1" dirty="0">
                <a:latin typeface="Times New Roman" panose="02020603050405020304" pitchFamily="18" charset="0"/>
                <a:cs typeface="Times New Roman" panose="02020603050405020304" pitchFamily="18" charset="0"/>
              </a:rPr>
              <a:t>secure, scalable, and easy-to-use backend solution</a:t>
            </a:r>
            <a:r>
              <a:rPr lang="en-US" sz="1400" dirty="0">
                <a:latin typeface="Times New Roman" panose="02020603050405020304" pitchFamily="18" charset="0"/>
                <a:cs typeface="Times New Roman" panose="02020603050405020304" pitchFamily="18" charset="0"/>
              </a:rPr>
              <a:t> for managing files. It covers essential real-world features like </a:t>
            </a:r>
            <a:r>
              <a:rPr lang="en-US" sz="1400" b="1" dirty="0">
                <a:latin typeface="Times New Roman" panose="02020603050405020304" pitchFamily="18" charset="0"/>
                <a:cs typeface="Times New Roman" panose="02020603050405020304" pitchFamily="18" charset="0"/>
              </a:rPr>
              <a:t>authentication, file uploads, sharing, and access control</a:t>
            </a:r>
            <a:r>
              <a:rPr lang="en-US" sz="1400" dirty="0">
                <a:latin typeface="Times New Roman" panose="02020603050405020304" pitchFamily="18" charset="0"/>
                <a:cs typeface="Times New Roman" panose="02020603050405020304" pitchFamily="18" charset="0"/>
              </a:rPr>
              <a:t>, while remaining lightweight and customizable.</a:t>
            </a:r>
          </a:p>
          <a:p>
            <a:pPr algn="just"/>
            <a:r>
              <a:rPr lang="en-US" sz="1400" dirty="0">
                <a:latin typeface="Times New Roman" panose="02020603050405020304" pitchFamily="18" charset="0"/>
                <a:cs typeface="Times New Roman" panose="02020603050405020304" pitchFamily="18" charset="0"/>
              </a:rPr>
              <a:t>By implementing </a:t>
            </a:r>
            <a:r>
              <a:rPr lang="en-US" sz="1400" b="1" dirty="0">
                <a:latin typeface="Times New Roman" panose="02020603050405020304" pitchFamily="18" charset="0"/>
                <a:cs typeface="Times New Roman" panose="02020603050405020304" pitchFamily="18" charset="0"/>
              </a:rPr>
              <a:t>JWT authentication, role-based permissions, and file sharing</a:t>
            </a:r>
            <a:r>
              <a:rPr lang="en-US" sz="1400" dirty="0">
                <a:latin typeface="Times New Roman" panose="02020603050405020304" pitchFamily="18" charset="0"/>
                <a:cs typeface="Times New Roman" panose="02020603050405020304" pitchFamily="18" charset="0"/>
              </a:rPr>
              <a:t>, the project demonstrates how complex storage systems can be designed in a simplified manner. It also gives developers hands-on experience with </a:t>
            </a:r>
            <a:r>
              <a:rPr lang="en-US" sz="1400" b="1" dirty="0">
                <a:latin typeface="Times New Roman" panose="02020603050405020304" pitchFamily="18" charset="0"/>
                <a:cs typeface="Times New Roman" panose="02020603050405020304" pitchFamily="18" charset="0"/>
              </a:rPr>
              <a:t>Node.js, Express.js, MongoDB, and cloud storage integrations</a:t>
            </a:r>
            <a:r>
              <a:rPr lang="en-US" sz="1400" dirty="0">
                <a:latin typeface="Times New Roman" panose="02020603050405020304" pitchFamily="18" charset="0"/>
                <a:cs typeface="Times New Roman" panose="02020603050405020304" pitchFamily="18" charset="0"/>
              </a:rPr>
              <a:t>, making it highly valuable for learning and professional portfolios.</a:t>
            </a:r>
          </a:p>
          <a:p>
            <a:endParaRPr lang="en-IN" dirty="0"/>
          </a:p>
        </p:txBody>
      </p:sp>
      <p:pic>
        <p:nvPicPr>
          <p:cNvPr id="6" name="Picture 5">
            <a:extLst>
              <a:ext uri="{FF2B5EF4-FFF2-40B4-BE49-F238E27FC236}">
                <a16:creationId xmlns:a16="http://schemas.microsoft.com/office/drawing/2014/main" id="{9433384B-1DC0-25CD-C4A5-780113A3F998}"/>
              </a:ext>
            </a:extLst>
          </p:cNvPr>
          <p:cNvPicPr>
            <a:picLocks noChangeAspect="1"/>
          </p:cNvPicPr>
          <p:nvPr/>
        </p:nvPicPr>
        <p:blipFill>
          <a:blip r:embed="rId2"/>
          <a:stretch>
            <a:fillRect/>
          </a:stretch>
        </p:blipFill>
        <p:spPr>
          <a:xfrm>
            <a:off x="1485899" y="2956268"/>
            <a:ext cx="5090161" cy="3641084"/>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16004" cy="2246769"/>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[1] M. P. </a:t>
            </a:r>
            <a:r>
              <a:rPr lang="en-IN" sz="1400" dirty="0" err="1">
                <a:latin typeface="Times New Roman" panose="02020603050405020304" pitchFamily="18" charset="0"/>
                <a:cs typeface="Times New Roman" panose="02020603050405020304" pitchFamily="18" charset="0"/>
              </a:rPr>
              <a:t>Stević</a:t>
            </a:r>
            <a:r>
              <a:rPr lang="en-IN" sz="1400" dirty="0">
                <a:latin typeface="Times New Roman" panose="02020603050405020304" pitchFamily="18" charset="0"/>
                <a:cs typeface="Times New Roman" panose="02020603050405020304" pitchFamily="18" charset="0"/>
              </a:rPr>
              <a:t>, “Enhancing m-learning using </a:t>
            </a:r>
            <a:r>
              <a:rPr lang="en-IN" sz="1400" dirty="0" err="1">
                <a:latin typeface="Times New Roman" panose="02020603050405020304" pitchFamily="18" charset="0"/>
                <a:cs typeface="Times New Roman" panose="02020603050405020304" pitchFamily="18" charset="0"/>
              </a:rPr>
              <a:t>GridFS</a:t>
            </a:r>
            <a:r>
              <a:rPr lang="en-IN" sz="1400" dirty="0">
                <a:latin typeface="Times New Roman" panose="02020603050405020304" pitchFamily="18" charset="0"/>
                <a:cs typeface="Times New Roman" panose="02020603050405020304" pitchFamily="18" charset="0"/>
              </a:rPr>
              <a:t> for storing and managing digital content,” </a:t>
            </a:r>
            <a:r>
              <a:rPr lang="en-IN" sz="1400" i="1" dirty="0">
                <a:latin typeface="Times New Roman" panose="02020603050405020304" pitchFamily="18" charset="0"/>
                <a:cs typeface="Times New Roman" panose="02020603050405020304" pitchFamily="18" charset="0"/>
              </a:rPr>
              <a:t>OJAKM</a:t>
            </a:r>
            <a:r>
              <a:rPr lang="en-IN" sz="1400" dirty="0">
                <a:latin typeface="Times New Roman" panose="02020603050405020304" pitchFamily="18" charset="0"/>
                <a:cs typeface="Times New Roman" panose="02020603050405020304" pitchFamily="18" charset="0"/>
              </a:rPr>
              <a:t>, vol. 2, no. 1, pp. 59-68, 2014.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 R. S. Sandhu, E. J. Coyne, H. L. Feinstein, and C. E. Youman, “Role-Based Access Control Models,” </a:t>
            </a:r>
            <a:r>
              <a:rPr lang="en-IN" sz="1400" i="1" dirty="0">
                <a:latin typeface="Times New Roman" panose="02020603050405020304" pitchFamily="18" charset="0"/>
                <a:cs typeface="Times New Roman" panose="02020603050405020304" pitchFamily="18" charset="0"/>
              </a:rPr>
              <a:t>IEEE Computer</a:t>
            </a:r>
            <a:r>
              <a:rPr lang="en-IN" sz="1400" dirty="0">
                <a:latin typeface="Times New Roman" panose="02020603050405020304" pitchFamily="18" charset="0"/>
                <a:cs typeface="Times New Roman" panose="02020603050405020304" pitchFamily="18" charset="0"/>
              </a:rPr>
              <a:t>, vol. 29, no. 2, pp. 38-47, Feb. 1996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[3] D. F. Ferraiolo, R. Chandramouli, D. Kuhn, and R. Sandhu, “A Role-Based Access Control Model and Reference Implementation,” </a:t>
            </a:r>
            <a:r>
              <a:rPr lang="en-IN" sz="1400" i="1" dirty="0">
                <a:latin typeface="Times New Roman" panose="02020603050405020304" pitchFamily="18" charset="0"/>
                <a:cs typeface="Times New Roman" panose="02020603050405020304" pitchFamily="18" charset="0"/>
              </a:rPr>
              <a:t>ACM Transactions on Information and System Security</a:t>
            </a:r>
            <a:r>
              <a:rPr lang="en-IN" sz="1400" dirty="0">
                <a:latin typeface="Times New Roman" panose="02020603050405020304" pitchFamily="18" charset="0"/>
                <a:cs typeface="Times New Roman" panose="02020603050405020304" pitchFamily="18" charset="0"/>
              </a:rPr>
              <a:t>, vol. 2, no. 1, pp. 34-64, Feb. 1999. </a:t>
            </a:r>
          </a:p>
          <a:p>
            <a:pPr>
              <a:buFont typeface="Arial" pitchFamily="34" charset="0"/>
              <a:buChar char="•"/>
            </a:pPr>
            <a:endParaRPr lang="en-US" sz="1400" dirty="0">
              <a:latin typeface="Times New Roman" panose="02020603050405020304" pitchFamily="18" charset="0"/>
              <a:cs typeface="Times New Roman"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888</Words>
  <Application>Microsoft Office PowerPoint</Application>
  <PresentationFormat>On-screen Show (4:3)</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SUSHOBHIT JAIN</cp:lastModifiedBy>
  <cp:revision>9</cp:revision>
  <dcterms:modified xsi:type="dcterms:W3CDTF">2025-09-23T18:25:13Z</dcterms:modified>
</cp:coreProperties>
</file>