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8" r:id="rId2"/>
    <p:sldId id="339" r:id="rId3"/>
    <p:sldId id="338" r:id="rId4"/>
    <p:sldId id="344" r:id="rId5"/>
    <p:sldId id="335" r:id="rId6"/>
    <p:sldId id="345" r:id="rId7"/>
    <p:sldId id="346" r:id="rId8"/>
    <p:sldId id="351" r:id="rId9"/>
    <p:sldId id="347" r:id="rId10"/>
    <p:sldId id="343" r:id="rId11"/>
    <p:sldId id="340" r:id="rId12"/>
    <p:sldId id="341" r:id="rId13"/>
    <p:sldId id="348" r:id="rId14"/>
    <p:sldId id="349" r:id="rId15"/>
    <p:sldId id="35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5BC"/>
    <a:srgbClr val="25AAE1"/>
    <a:srgbClr val="FFFFFF"/>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userId="6b10a304b7558e3a" providerId="LiveId" clId="{0F689409-7118-4753-B997-67935D783FB1}"/>
    <pc:docChg chg="undo redo custSel addSld delSld modSld sldOrd modMainMaster modNotesMaster">
      <pc:chgData name="Shubham" userId="6b10a304b7558e3a" providerId="LiveId" clId="{0F689409-7118-4753-B997-67935D783FB1}" dt="2021-05-21T13:02:23.564" v="2127" actId="2711"/>
      <pc:docMkLst>
        <pc:docMk/>
      </pc:docMkLst>
      <pc:sldChg chg="delSp modSp mod">
        <pc:chgData name="Shubham" userId="6b10a304b7558e3a" providerId="LiveId" clId="{0F689409-7118-4753-B997-67935D783FB1}" dt="2021-05-21T13:02:23.564" v="2127" actId="2711"/>
        <pc:sldMkLst>
          <pc:docMk/>
          <pc:sldMk cId="3724216054" sldId="263"/>
        </pc:sldMkLst>
        <pc:spChg chg="del mod">
          <ac:chgData name="Shubham" userId="6b10a304b7558e3a" providerId="LiveId" clId="{0F689409-7118-4753-B997-67935D783FB1}" dt="2021-05-21T13:02:16.298" v="2125" actId="478"/>
          <ac:spMkLst>
            <pc:docMk/>
            <pc:sldMk cId="3724216054" sldId="263"/>
            <ac:spMk id="4" creationId="{00000000-0000-0000-0000-000000000000}"/>
          </ac:spMkLst>
        </pc:spChg>
        <pc:spChg chg="del mod">
          <ac:chgData name="Shubham" userId="6b10a304b7558e3a" providerId="LiveId" clId="{0F689409-7118-4753-B997-67935D783FB1}" dt="2021-05-21T13:02:17.286" v="2126" actId="478"/>
          <ac:spMkLst>
            <pc:docMk/>
            <pc:sldMk cId="3724216054" sldId="263"/>
            <ac:spMk id="5" creationId="{00000000-0000-0000-0000-000000000000}"/>
          </ac:spMkLst>
        </pc:spChg>
        <pc:spChg chg="mod">
          <ac:chgData name="Shubham" userId="6b10a304b7558e3a" providerId="LiveId" clId="{0F689409-7118-4753-B997-67935D783FB1}" dt="2021-05-21T13:02:23.564" v="2127" actId="2711"/>
          <ac:spMkLst>
            <pc:docMk/>
            <pc:sldMk cId="3724216054" sldId="263"/>
            <ac:spMk id="9" creationId="{00000000-0000-0000-0000-000000000000}"/>
          </ac:spMkLst>
        </pc:spChg>
      </pc:sldChg>
      <pc:sldChg chg="delSp modSp mod">
        <pc:chgData name="Shubham" userId="6b10a304b7558e3a" providerId="LiveId" clId="{0F689409-7118-4753-B997-67935D783FB1}" dt="2021-05-21T12:19:50.917" v="1085" actId="20577"/>
        <pc:sldMkLst>
          <pc:docMk/>
          <pc:sldMk cId="1765348945" sldId="328"/>
        </pc:sldMkLst>
        <pc:spChg chg="del mod">
          <ac:chgData name="Shubham" userId="6b10a304b7558e3a" providerId="LiveId" clId="{0F689409-7118-4753-B997-67935D783FB1}" dt="2021-05-20T20:01:37.749" v="617" actId="478"/>
          <ac:spMkLst>
            <pc:docMk/>
            <pc:sldMk cId="1765348945" sldId="328"/>
            <ac:spMk id="4" creationId="{00000000-0000-0000-0000-000000000000}"/>
          </ac:spMkLst>
        </pc:spChg>
        <pc:spChg chg="del mod">
          <ac:chgData name="Shubham" userId="6b10a304b7558e3a" providerId="LiveId" clId="{0F689409-7118-4753-B997-67935D783FB1}" dt="2021-05-20T20:01:38.396" v="618" actId="478"/>
          <ac:spMkLst>
            <pc:docMk/>
            <pc:sldMk cId="1765348945" sldId="328"/>
            <ac:spMk id="5" creationId="{00000000-0000-0000-0000-000000000000}"/>
          </ac:spMkLst>
        </pc:spChg>
        <pc:spChg chg="mod">
          <ac:chgData name="Shubham" userId="6b10a304b7558e3a" providerId="LiveId" clId="{0F689409-7118-4753-B997-67935D783FB1}" dt="2021-05-21T12:19:50.917" v="1085" actId="20577"/>
          <ac:spMkLst>
            <pc:docMk/>
            <pc:sldMk cId="1765348945" sldId="328"/>
            <ac:spMk id="6" creationId="{CF1B1374-6C99-4642-9617-4426B07B7CEA}"/>
          </ac:spMkLst>
        </pc:spChg>
        <pc:spChg chg="del mod">
          <ac:chgData name="Shubham" userId="6b10a304b7558e3a" providerId="LiveId" clId="{0F689409-7118-4753-B997-67935D783FB1}" dt="2021-05-20T19:34:44.084" v="134" actId="21"/>
          <ac:spMkLst>
            <pc:docMk/>
            <pc:sldMk cId="1765348945" sldId="328"/>
            <ac:spMk id="7" creationId="{CF1B1374-6C99-4642-9617-4426B07B7CEA}"/>
          </ac:spMkLst>
        </pc:spChg>
        <pc:spChg chg="mod">
          <ac:chgData name="Shubham" userId="6b10a304b7558e3a" providerId="LiveId" clId="{0F689409-7118-4753-B997-67935D783FB1}" dt="2021-05-20T20:01:58.372" v="620" actId="1076"/>
          <ac:spMkLst>
            <pc:docMk/>
            <pc:sldMk cId="1765348945" sldId="328"/>
            <ac:spMk id="8" creationId="{CF1B1374-6C99-4642-9617-4426B07B7CEA}"/>
          </ac:spMkLst>
        </pc:spChg>
      </pc:sldChg>
      <pc:sldChg chg="addSp delSp modSp mod modAnim">
        <pc:chgData name="Shubham" userId="6b10a304b7558e3a" providerId="LiveId" clId="{0F689409-7118-4753-B997-67935D783FB1}" dt="2021-05-20T20:24:01.866" v="838" actId="115"/>
        <pc:sldMkLst>
          <pc:docMk/>
          <pc:sldMk cId="3761210359" sldId="329"/>
        </pc:sldMkLst>
        <pc:spChg chg="add del mod">
          <ac:chgData name="Shubham" userId="6b10a304b7558e3a" providerId="LiveId" clId="{0F689409-7118-4753-B997-67935D783FB1}" dt="2021-05-20T20:21:53.004" v="816"/>
          <ac:spMkLst>
            <pc:docMk/>
            <pc:sldMk cId="3761210359" sldId="329"/>
            <ac:spMk id="2" creationId="{5768477F-C6DE-48A1-9E26-3C26792206A3}"/>
          </ac:spMkLst>
        </pc:spChg>
        <pc:spChg chg="add mod">
          <ac:chgData name="Shubham" userId="6b10a304b7558e3a" providerId="LiveId" clId="{0F689409-7118-4753-B997-67935D783FB1}" dt="2021-05-20T20:24:01.866" v="838" actId="115"/>
          <ac:spMkLst>
            <pc:docMk/>
            <pc:sldMk cId="3761210359" sldId="329"/>
            <ac:spMk id="3" creationId="{7D0CEDE6-CB7A-4373-B5F7-9DDB82378830}"/>
          </ac:spMkLst>
        </pc:spChg>
        <pc:spChg chg="del mod">
          <ac:chgData name="Shubham" userId="6b10a304b7558e3a" providerId="LiveId" clId="{0F689409-7118-4753-B997-67935D783FB1}" dt="2021-05-20T20:02:03.568" v="621" actId="478"/>
          <ac:spMkLst>
            <pc:docMk/>
            <pc:sldMk cId="3761210359" sldId="329"/>
            <ac:spMk id="4" creationId="{00000000-0000-0000-0000-000000000000}"/>
          </ac:spMkLst>
        </pc:spChg>
        <pc:spChg chg="del mod">
          <ac:chgData name="Shubham" userId="6b10a304b7558e3a" providerId="LiveId" clId="{0F689409-7118-4753-B997-67935D783FB1}" dt="2021-05-20T20:02:04.187" v="622" actId="478"/>
          <ac:spMkLst>
            <pc:docMk/>
            <pc:sldMk cId="3761210359" sldId="329"/>
            <ac:spMk id="5" creationId="{00000000-0000-0000-0000-000000000000}"/>
          </ac:spMkLst>
        </pc:spChg>
        <pc:spChg chg="mod">
          <ac:chgData name="Shubham" userId="6b10a304b7558e3a" providerId="LiveId" clId="{0F689409-7118-4753-B997-67935D783FB1}" dt="2021-05-20T20:21:46.155" v="813" actId="20577"/>
          <ac:spMkLst>
            <pc:docMk/>
            <pc:sldMk cId="3761210359" sldId="329"/>
            <ac:spMk id="30" creationId="{00000000-0000-0000-0000-000000000000}"/>
          </ac:spMkLst>
        </pc:spChg>
        <pc:spChg chg="mod">
          <ac:chgData name="Shubham" userId="6b10a304b7558e3a" providerId="LiveId" clId="{0F689409-7118-4753-B997-67935D783FB1}" dt="2021-05-20T20:21:40.635" v="812" actId="20577"/>
          <ac:spMkLst>
            <pc:docMk/>
            <pc:sldMk cId="3761210359" sldId="329"/>
            <ac:spMk id="31" creationId="{00000000-0000-0000-0000-000000000000}"/>
          </ac:spMkLst>
        </pc:spChg>
      </pc:sldChg>
      <pc:sldChg chg="addSp delSp modSp mod modAnim">
        <pc:chgData name="Shubham" userId="6b10a304b7558e3a" providerId="LiveId" clId="{0F689409-7118-4753-B997-67935D783FB1}" dt="2021-05-21T13:01:12.382" v="2119"/>
        <pc:sldMkLst>
          <pc:docMk/>
          <pc:sldMk cId="1152539440" sldId="330"/>
        </pc:sldMkLst>
        <pc:spChg chg="del mod">
          <ac:chgData name="Shubham" userId="6b10a304b7558e3a" providerId="LiveId" clId="{0F689409-7118-4753-B997-67935D783FB1}" dt="2021-05-20T20:01:24.498" v="614" actId="478"/>
          <ac:spMkLst>
            <pc:docMk/>
            <pc:sldMk cId="1152539440" sldId="330"/>
            <ac:spMk id="4" creationId="{00000000-0000-0000-0000-000000000000}"/>
          </ac:spMkLst>
        </pc:spChg>
        <pc:spChg chg="del mod">
          <ac:chgData name="Shubham" userId="6b10a304b7558e3a" providerId="LiveId" clId="{0F689409-7118-4753-B997-67935D783FB1}" dt="2021-05-20T20:01:25.428" v="615" actId="478"/>
          <ac:spMkLst>
            <pc:docMk/>
            <pc:sldMk cId="1152539440" sldId="330"/>
            <ac:spMk id="5" creationId="{00000000-0000-0000-0000-000000000000}"/>
          </ac:spMkLst>
        </pc:spChg>
        <pc:spChg chg="mod">
          <ac:chgData name="Shubham" userId="6b10a304b7558e3a" providerId="LiveId" clId="{0F689409-7118-4753-B997-67935D783FB1}" dt="2021-05-21T12:58:52.797" v="2104" actId="20577"/>
          <ac:spMkLst>
            <pc:docMk/>
            <pc:sldMk cId="1152539440" sldId="330"/>
            <ac:spMk id="30" creationId="{00000000-0000-0000-0000-000000000000}"/>
          </ac:spMkLst>
        </pc:spChg>
        <pc:spChg chg="mod">
          <ac:chgData name="Shubham" userId="6b10a304b7558e3a" providerId="LiveId" clId="{0F689409-7118-4753-B997-67935D783FB1}" dt="2021-05-21T13:00:14.847" v="2114" actId="20577"/>
          <ac:spMkLst>
            <pc:docMk/>
            <pc:sldMk cId="1152539440" sldId="330"/>
            <ac:spMk id="31" creationId="{00000000-0000-0000-0000-000000000000}"/>
          </ac:spMkLst>
        </pc:spChg>
        <pc:picChg chg="add mod">
          <ac:chgData name="Shubham" userId="6b10a304b7558e3a" providerId="LiveId" clId="{0F689409-7118-4753-B997-67935D783FB1}" dt="2021-05-21T13:00:49.559" v="2117" actId="1076"/>
          <ac:picMkLst>
            <pc:docMk/>
            <pc:sldMk cId="1152539440" sldId="330"/>
            <ac:picMk id="6" creationId="{370DB68F-7405-4EFF-8732-4A78308614BB}"/>
          </ac:picMkLst>
        </pc:picChg>
      </pc:sldChg>
      <pc:sldChg chg="delSp modSp mod">
        <pc:chgData name="Shubham" userId="6b10a304b7558e3a" providerId="LiveId" clId="{0F689409-7118-4753-B997-67935D783FB1}" dt="2021-05-21T12:52:22.133" v="2088" actId="1076"/>
        <pc:sldMkLst>
          <pc:docMk/>
          <pc:sldMk cId="2389067596" sldId="331"/>
        </pc:sldMkLst>
        <pc:spChg chg="del mod">
          <ac:chgData name="Shubham" userId="6b10a304b7558e3a" providerId="LiveId" clId="{0F689409-7118-4753-B997-67935D783FB1}" dt="2021-05-21T12:51:59.911" v="2084" actId="478"/>
          <ac:spMkLst>
            <pc:docMk/>
            <pc:sldMk cId="2389067596" sldId="331"/>
            <ac:spMk id="4" creationId="{00000000-0000-0000-0000-000000000000}"/>
          </ac:spMkLst>
        </pc:spChg>
        <pc:spChg chg="del mod">
          <ac:chgData name="Shubham" userId="6b10a304b7558e3a" providerId="LiveId" clId="{0F689409-7118-4753-B997-67935D783FB1}" dt="2021-05-21T12:52:00.762" v="2085" actId="478"/>
          <ac:spMkLst>
            <pc:docMk/>
            <pc:sldMk cId="2389067596" sldId="331"/>
            <ac:spMk id="5" creationId="{00000000-0000-0000-0000-000000000000}"/>
          </ac:spMkLst>
        </pc:spChg>
        <pc:spChg chg="mod">
          <ac:chgData name="Shubham" userId="6b10a304b7558e3a" providerId="LiveId" clId="{0F689409-7118-4753-B997-67935D783FB1}" dt="2021-05-21T12:52:16.530" v="2087" actId="108"/>
          <ac:spMkLst>
            <pc:docMk/>
            <pc:sldMk cId="2389067596" sldId="331"/>
            <ac:spMk id="6" creationId="{00000000-0000-0000-0000-000000000000}"/>
          </ac:spMkLst>
        </pc:spChg>
        <pc:spChg chg="mod">
          <ac:chgData name="Shubham" userId="6b10a304b7558e3a" providerId="LiveId" clId="{0F689409-7118-4753-B997-67935D783FB1}" dt="2021-05-21T12:52:22.133" v="2088" actId="1076"/>
          <ac:spMkLst>
            <pc:docMk/>
            <pc:sldMk cId="2389067596" sldId="331"/>
            <ac:spMk id="30" creationId="{00000000-0000-0000-0000-000000000000}"/>
          </ac:spMkLst>
        </pc:spChg>
      </pc:sldChg>
      <pc:sldChg chg="addSp delSp modSp new mod">
        <pc:chgData name="Shubham" userId="6b10a304b7558e3a" providerId="LiveId" clId="{0F689409-7118-4753-B997-67935D783FB1}" dt="2021-05-20T20:01:18.731" v="613"/>
        <pc:sldMkLst>
          <pc:docMk/>
          <pc:sldMk cId="3544064708" sldId="332"/>
        </pc:sldMkLst>
        <pc:spChg chg="del">
          <ac:chgData name="Shubham" userId="6b10a304b7558e3a" providerId="LiveId" clId="{0F689409-7118-4753-B997-67935D783FB1}" dt="2021-05-20T19:34:56.243" v="138" actId="478"/>
          <ac:spMkLst>
            <pc:docMk/>
            <pc:sldMk cId="3544064708" sldId="332"/>
            <ac:spMk id="2" creationId="{3ABBDD52-1D68-4FF9-8915-E409A860B2B6}"/>
          </ac:spMkLst>
        </pc:spChg>
        <pc:spChg chg="del">
          <ac:chgData name="Shubham" userId="6b10a304b7558e3a" providerId="LiveId" clId="{0F689409-7118-4753-B997-67935D783FB1}" dt="2021-05-20T19:34:53.668" v="137" actId="478"/>
          <ac:spMkLst>
            <pc:docMk/>
            <pc:sldMk cId="3544064708" sldId="332"/>
            <ac:spMk id="3" creationId="{F182A2F3-BE1C-4F2E-AB83-0344D8621DA8}"/>
          </ac:spMkLst>
        </pc:spChg>
        <pc:spChg chg="add mod">
          <ac:chgData name="Shubham" userId="6b10a304b7558e3a" providerId="LiveId" clId="{0F689409-7118-4753-B997-67935D783FB1}" dt="2021-05-20T20:01:18.731" v="613"/>
          <ac:spMkLst>
            <pc:docMk/>
            <pc:sldMk cId="3544064708" sldId="332"/>
            <ac:spMk id="4" creationId="{170CA4FA-84E7-4B01-BD73-9187BB0DD69A}"/>
          </ac:spMkLst>
        </pc:spChg>
      </pc:sldChg>
      <pc:sldChg chg="new del ord">
        <pc:chgData name="Shubham" userId="6b10a304b7558e3a" providerId="LiveId" clId="{0F689409-7118-4753-B997-67935D783FB1}" dt="2021-05-20T20:21:30.888" v="803" actId="47"/>
        <pc:sldMkLst>
          <pc:docMk/>
          <pc:sldMk cId="1576098408" sldId="333"/>
        </pc:sldMkLst>
      </pc:sldChg>
      <pc:sldChg chg="modSp add mod">
        <pc:chgData name="Shubham" userId="6b10a304b7558e3a" providerId="LiveId" clId="{0F689409-7118-4753-B997-67935D783FB1}" dt="2021-05-20T20:24:34.296" v="861" actId="20577"/>
        <pc:sldMkLst>
          <pc:docMk/>
          <pc:sldMk cId="1111804701" sldId="334"/>
        </pc:sldMkLst>
        <pc:spChg chg="mod">
          <ac:chgData name="Shubham" userId="6b10a304b7558e3a" providerId="LiveId" clId="{0F689409-7118-4753-B997-67935D783FB1}" dt="2021-05-20T20:24:34.296" v="861" actId="20577"/>
          <ac:spMkLst>
            <pc:docMk/>
            <pc:sldMk cId="1111804701" sldId="334"/>
            <ac:spMk id="31" creationId="{00000000-0000-0000-0000-000000000000}"/>
          </ac:spMkLst>
        </pc:spChg>
      </pc:sldChg>
      <pc:sldChg chg="addSp delSp modSp add mod modAnim">
        <pc:chgData name="Shubham" userId="6b10a304b7558e3a" providerId="LiveId" clId="{0F689409-7118-4753-B997-67935D783FB1}" dt="2021-05-21T13:01:52.989" v="2123" actId="12"/>
        <pc:sldMkLst>
          <pc:docMk/>
          <pc:sldMk cId="442784327" sldId="335"/>
        </pc:sldMkLst>
        <pc:spChg chg="add del mod">
          <ac:chgData name="Shubham" userId="6b10a304b7558e3a" providerId="LiveId" clId="{0F689409-7118-4753-B997-67935D783FB1}" dt="2021-05-21T12:24:00.243" v="1210"/>
          <ac:spMkLst>
            <pc:docMk/>
            <pc:sldMk cId="442784327" sldId="335"/>
            <ac:spMk id="2" creationId="{9F0000D0-8E0B-4035-8575-33E69B75F0E2}"/>
          </ac:spMkLst>
        </pc:spChg>
        <pc:spChg chg="add mod">
          <ac:chgData name="Shubham" userId="6b10a304b7558e3a" providerId="LiveId" clId="{0F689409-7118-4753-B997-67935D783FB1}" dt="2021-05-21T13:01:52.989" v="2123" actId="12"/>
          <ac:spMkLst>
            <pc:docMk/>
            <pc:sldMk cId="442784327" sldId="335"/>
            <ac:spMk id="5" creationId="{735D4EEC-D23C-4036-9235-75472EB50F16}"/>
          </ac:spMkLst>
        </pc:spChg>
        <pc:spChg chg="add del mod">
          <ac:chgData name="Shubham" userId="6b10a304b7558e3a" providerId="LiveId" clId="{0F689409-7118-4753-B997-67935D783FB1}" dt="2021-05-21T12:23:59.719" v="1209" actId="1076"/>
          <ac:spMkLst>
            <pc:docMk/>
            <pc:sldMk cId="442784327" sldId="335"/>
            <ac:spMk id="30" creationId="{00000000-0000-0000-0000-000000000000}"/>
          </ac:spMkLst>
        </pc:spChg>
        <pc:spChg chg="mod">
          <ac:chgData name="Shubham" userId="6b10a304b7558e3a" providerId="LiveId" clId="{0F689409-7118-4753-B997-67935D783FB1}" dt="2021-05-20T20:34:49.459" v="1008" actId="20577"/>
          <ac:spMkLst>
            <pc:docMk/>
            <pc:sldMk cId="442784327" sldId="335"/>
            <ac:spMk id="31" creationId="{00000000-0000-0000-0000-000000000000}"/>
          </ac:spMkLst>
        </pc:spChg>
        <pc:picChg chg="add del mod">
          <ac:chgData name="Shubham" userId="6b10a304b7558e3a" providerId="LiveId" clId="{0F689409-7118-4753-B997-67935D783FB1}" dt="2021-05-21T12:33:55.521" v="1571" actId="478"/>
          <ac:picMkLst>
            <pc:docMk/>
            <pc:sldMk cId="442784327" sldId="335"/>
            <ac:picMk id="4" creationId="{1CE3EFD4-6098-4C09-8145-2F89527C716D}"/>
          </ac:picMkLst>
        </pc:picChg>
        <pc:picChg chg="del">
          <ac:chgData name="Shubham" userId="6b10a304b7558e3a" providerId="LiveId" clId="{0F689409-7118-4753-B997-67935D783FB1}" dt="2021-05-20T20:35:02.240" v="1011" actId="478"/>
          <ac:picMkLst>
            <pc:docMk/>
            <pc:sldMk cId="442784327" sldId="335"/>
            <ac:picMk id="6" creationId="{370DB68F-7405-4EFF-8732-4A78308614BB}"/>
          </ac:picMkLst>
        </pc:picChg>
        <pc:picChg chg="add mod">
          <ac:chgData name="Shubham" userId="6b10a304b7558e3a" providerId="LiveId" clId="{0F689409-7118-4753-B997-67935D783FB1}" dt="2021-05-21T12:34:23.971" v="1581" actId="1035"/>
          <ac:picMkLst>
            <pc:docMk/>
            <pc:sldMk cId="442784327" sldId="335"/>
            <ac:picMk id="7" creationId="{665A2A7D-5502-44B6-81AF-0A0D97390E53}"/>
          </ac:picMkLst>
        </pc:picChg>
      </pc:sldChg>
      <pc:sldChg chg="modSp add mod modAnim">
        <pc:chgData name="Shubham" userId="6b10a304b7558e3a" providerId="LiveId" clId="{0F689409-7118-4753-B997-67935D783FB1}" dt="2021-05-21T13:02:08.598" v="2124" actId="20577"/>
        <pc:sldMkLst>
          <pc:docMk/>
          <pc:sldMk cId="2264418818" sldId="336"/>
        </pc:sldMkLst>
        <pc:spChg chg="mod">
          <ac:chgData name="Shubham" userId="6b10a304b7558e3a" providerId="LiveId" clId="{0F689409-7118-4753-B997-67935D783FB1}" dt="2021-05-21T13:02:08.598" v="2124" actId="20577"/>
          <ac:spMkLst>
            <pc:docMk/>
            <pc:sldMk cId="2264418818" sldId="336"/>
            <ac:spMk id="30" creationId="{00000000-0000-0000-0000-000000000000}"/>
          </ac:spMkLst>
        </pc:spChg>
        <pc:spChg chg="mod">
          <ac:chgData name="Shubham" userId="6b10a304b7558e3a" providerId="LiveId" clId="{0F689409-7118-4753-B997-67935D783FB1}" dt="2021-05-20T20:35:19.700" v="1031" actId="20577"/>
          <ac:spMkLst>
            <pc:docMk/>
            <pc:sldMk cId="2264418818" sldId="336"/>
            <ac:spMk id="31" creationId="{00000000-0000-0000-0000-000000000000}"/>
          </ac:spMkLst>
        </pc:spChg>
      </pc:sldChg>
      <pc:sldChg chg="addSp delSp modSp new mod modAnim">
        <pc:chgData name="Shubham" userId="6b10a304b7558e3a" providerId="LiveId" clId="{0F689409-7118-4753-B997-67935D783FB1}" dt="2021-05-21T12:57:16.203" v="2096"/>
        <pc:sldMkLst>
          <pc:docMk/>
          <pc:sldMk cId="1319288627" sldId="337"/>
        </pc:sldMkLst>
        <pc:spChg chg="mod">
          <ac:chgData name="Shubham" userId="6b10a304b7558e3a" providerId="LiveId" clId="{0F689409-7118-4753-B997-67935D783FB1}" dt="2021-05-21T12:41:18.964" v="1589" actId="255"/>
          <ac:spMkLst>
            <pc:docMk/>
            <pc:sldMk cId="1319288627" sldId="337"/>
            <ac:spMk id="2" creationId="{0356E4F2-4EA0-4929-B38C-614AD368A5FB}"/>
          </ac:spMkLst>
        </pc:spChg>
        <pc:spChg chg="del mod">
          <ac:chgData name="Shubham" userId="6b10a304b7558e3a" providerId="LiveId" clId="{0F689409-7118-4753-B997-67935D783FB1}" dt="2021-05-21T12:42:00.399" v="1591" actId="22"/>
          <ac:spMkLst>
            <pc:docMk/>
            <pc:sldMk cId="1319288627" sldId="337"/>
            <ac:spMk id="3" creationId="{8E8B7C6C-48F3-434F-BDF0-49ADB704B428}"/>
          </ac:spMkLst>
        </pc:spChg>
        <pc:spChg chg="add mod">
          <ac:chgData name="Shubham" userId="6b10a304b7558e3a" providerId="LiveId" clId="{0F689409-7118-4753-B997-67935D783FB1}" dt="2021-05-21T12:48:53.735" v="1855" actId="20577"/>
          <ac:spMkLst>
            <pc:docMk/>
            <pc:sldMk cId="1319288627" sldId="337"/>
            <ac:spMk id="6" creationId="{530ADC61-BDB6-4115-B71A-0CC65A697A4C}"/>
          </ac:spMkLst>
        </pc:spChg>
        <pc:spChg chg="add mod">
          <ac:chgData name="Shubham" userId="6b10a304b7558e3a" providerId="LiveId" clId="{0F689409-7118-4753-B997-67935D783FB1}" dt="2021-05-21T12:50:51.668" v="2083" actId="14100"/>
          <ac:spMkLst>
            <pc:docMk/>
            <pc:sldMk cId="1319288627" sldId="337"/>
            <ac:spMk id="9" creationId="{BE82FF56-AF32-4886-A59A-C0B0700EACFC}"/>
          </ac:spMkLst>
        </pc:spChg>
        <pc:picChg chg="add mod ord">
          <ac:chgData name="Shubham" userId="6b10a304b7558e3a" providerId="LiveId" clId="{0F689409-7118-4753-B997-67935D783FB1}" dt="2021-05-21T12:47:45.027" v="1783" actId="1076"/>
          <ac:picMkLst>
            <pc:docMk/>
            <pc:sldMk cId="1319288627" sldId="337"/>
            <ac:picMk id="5" creationId="{CBDBECC5-9CB1-4D49-993D-7723CC0A2391}"/>
          </ac:picMkLst>
        </pc:picChg>
        <pc:picChg chg="add mod">
          <ac:chgData name="Shubham" userId="6b10a304b7558e3a" providerId="LiveId" clId="{0F689409-7118-4753-B997-67935D783FB1}" dt="2021-05-21T12:47:35.527" v="1779" actId="1076"/>
          <ac:picMkLst>
            <pc:docMk/>
            <pc:sldMk cId="1319288627" sldId="337"/>
            <ac:picMk id="8" creationId="{55DBAD00-E5ED-48B4-9A6F-7D906231E93F}"/>
          </ac:picMkLst>
        </pc:picChg>
      </pc:sldChg>
      <pc:sldMasterChg chg="modSp modSldLayout">
        <pc:chgData name="Shubham" userId="6b10a304b7558e3a" providerId="LiveId" clId="{0F689409-7118-4753-B997-67935D783FB1}" dt="2021-05-20T20:01:18.731" v="613"/>
        <pc:sldMasterMkLst>
          <pc:docMk/>
          <pc:sldMasterMk cId="118106432" sldId="2147483648"/>
        </pc:sldMasterMkLst>
        <pc:spChg chg="mod">
          <ac:chgData name="Shubham" userId="6b10a304b7558e3a" providerId="LiveId" clId="{0F689409-7118-4753-B997-67935D783FB1}" dt="2021-05-20T20:01:18.731" v="613"/>
          <ac:spMkLst>
            <pc:docMk/>
            <pc:sldMasterMk cId="118106432" sldId="2147483648"/>
            <ac:spMk id="2" creationId="{00000000-0000-0000-0000-000000000000}"/>
          </ac:spMkLst>
        </pc:spChg>
        <pc:spChg chg="mod">
          <ac:chgData name="Shubham" userId="6b10a304b7558e3a" providerId="LiveId" clId="{0F689409-7118-4753-B997-67935D783FB1}" dt="2021-05-20T20:01:18.731" v="613"/>
          <ac:spMkLst>
            <pc:docMk/>
            <pc:sldMasterMk cId="118106432" sldId="2147483648"/>
            <ac:spMk id="3" creationId="{00000000-0000-0000-0000-000000000000}"/>
          </ac:spMkLst>
        </pc:spChg>
        <pc:spChg chg="mod">
          <ac:chgData name="Shubham" userId="6b10a304b7558e3a" providerId="LiveId" clId="{0F689409-7118-4753-B997-67935D783FB1}" dt="2021-05-20T20:01:18.731" v="613"/>
          <ac:spMkLst>
            <pc:docMk/>
            <pc:sldMasterMk cId="118106432" sldId="2147483648"/>
            <ac:spMk id="4" creationId="{00000000-0000-0000-0000-000000000000}"/>
          </ac:spMkLst>
        </pc:spChg>
        <pc:spChg chg="mod">
          <ac:chgData name="Shubham" userId="6b10a304b7558e3a" providerId="LiveId" clId="{0F689409-7118-4753-B997-67935D783FB1}" dt="2021-05-20T20:01:18.731" v="613"/>
          <ac:spMkLst>
            <pc:docMk/>
            <pc:sldMasterMk cId="118106432" sldId="2147483648"/>
            <ac:spMk id="5" creationId="{00000000-0000-0000-0000-000000000000}"/>
          </ac:spMkLst>
        </pc:spChg>
        <pc:spChg chg="mod">
          <ac:chgData name="Shubham" userId="6b10a304b7558e3a" providerId="LiveId" clId="{0F689409-7118-4753-B997-67935D783FB1}" dt="2021-05-20T20:01:18.731" v="613"/>
          <ac:spMkLst>
            <pc:docMk/>
            <pc:sldMasterMk cId="118106432" sldId="2147483648"/>
            <ac:spMk id="6" creationId="{00000000-0000-0000-0000-000000000000}"/>
          </ac:spMkLst>
        </pc:spChg>
        <pc:spChg chg="mod">
          <ac:chgData name="Shubham" userId="6b10a304b7558e3a" providerId="LiveId" clId="{0F689409-7118-4753-B997-67935D783FB1}" dt="2021-05-20T20:01:18.731" v="613"/>
          <ac:spMkLst>
            <pc:docMk/>
            <pc:sldMasterMk cId="118106432" sldId="2147483648"/>
            <ac:spMk id="8" creationId="{00000000-0000-0000-0000-000000000000}"/>
          </ac:spMkLst>
        </pc:spChg>
        <pc:spChg chg="mod">
          <ac:chgData name="Shubham" userId="6b10a304b7558e3a" providerId="LiveId" clId="{0F689409-7118-4753-B997-67935D783FB1}" dt="2021-05-20T20:01:18.731" v="613"/>
          <ac:spMkLst>
            <pc:docMk/>
            <pc:sldMasterMk cId="118106432" sldId="2147483648"/>
            <ac:spMk id="9" creationId="{00000000-0000-0000-0000-000000000000}"/>
          </ac:spMkLst>
        </pc:spChg>
        <pc:picChg chg="mod">
          <ac:chgData name="Shubham" userId="6b10a304b7558e3a" providerId="LiveId" clId="{0F689409-7118-4753-B997-67935D783FB1}" dt="2021-05-20T20:01:18.731" v="613"/>
          <ac:picMkLst>
            <pc:docMk/>
            <pc:sldMasterMk cId="118106432" sldId="2147483648"/>
            <ac:picMk id="7" creationId="{00000000-0000-0000-0000-000000000000}"/>
          </ac:picMkLst>
        </pc:picChg>
        <pc:sldLayoutChg chg="modSp">
          <pc:chgData name="Shubham" userId="6b10a304b7558e3a" providerId="LiveId" clId="{0F689409-7118-4753-B997-67935D783FB1}" dt="2021-05-20T20:01:18.731" v="613"/>
          <pc:sldLayoutMkLst>
            <pc:docMk/>
            <pc:sldMasterMk cId="118106432" sldId="2147483648"/>
            <pc:sldLayoutMk cId="2834951526" sldId="2147483649"/>
          </pc:sldLayoutMkLst>
          <pc:spChg chg="mod">
            <ac:chgData name="Shubham" userId="6b10a304b7558e3a" providerId="LiveId" clId="{0F689409-7118-4753-B997-67935D783FB1}" dt="2021-05-20T20:01:18.731" v="613"/>
            <ac:spMkLst>
              <pc:docMk/>
              <pc:sldMasterMk cId="118106432" sldId="2147483648"/>
              <pc:sldLayoutMk cId="2834951526" sldId="2147483649"/>
              <ac:spMk id="2"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2834951526" sldId="2147483649"/>
              <ac:spMk id="3" creationId="{00000000-0000-0000-0000-000000000000}"/>
            </ac:spMkLst>
          </pc:spChg>
        </pc:sldLayoutChg>
        <pc:sldLayoutChg chg="modSp">
          <pc:chgData name="Shubham" userId="6b10a304b7558e3a" providerId="LiveId" clId="{0F689409-7118-4753-B997-67935D783FB1}" dt="2021-05-20T20:01:18.731" v="613"/>
          <pc:sldLayoutMkLst>
            <pc:docMk/>
            <pc:sldMasterMk cId="118106432" sldId="2147483648"/>
            <pc:sldLayoutMk cId="1026104737" sldId="2147483651"/>
          </pc:sldLayoutMkLst>
          <pc:spChg chg="mod">
            <ac:chgData name="Shubham" userId="6b10a304b7558e3a" providerId="LiveId" clId="{0F689409-7118-4753-B997-67935D783FB1}" dt="2021-05-20T20:01:18.731" v="613"/>
            <ac:spMkLst>
              <pc:docMk/>
              <pc:sldMasterMk cId="118106432" sldId="2147483648"/>
              <pc:sldLayoutMk cId="1026104737" sldId="2147483651"/>
              <ac:spMk id="2"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1026104737" sldId="2147483651"/>
              <ac:spMk id="3" creationId="{00000000-0000-0000-0000-000000000000}"/>
            </ac:spMkLst>
          </pc:spChg>
        </pc:sldLayoutChg>
        <pc:sldLayoutChg chg="modSp">
          <pc:chgData name="Shubham" userId="6b10a304b7558e3a" providerId="LiveId" clId="{0F689409-7118-4753-B997-67935D783FB1}" dt="2021-05-20T20:01:18.731" v="613"/>
          <pc:sldLayoutMkLst>
            <pc:docMk/>
            <pc:sldMasterMk cId="118106432" sldId="2147483648"/>
            <pc:sldLayoutMk cId="2165904455" sldId="2147483652"/>
          </pc:sldLayoutMkLst>
          <pc:spChg chg="mod">
            <ac:chgData name="Shubham" userId="6b10a304b7558e3a" providerId="LiveId" clId="{0F689409-7118-4753-B997-67935D783FB1}" dt="2021-05-20T20:01:18.731" v="613"/>
            <ac:spMkLst>
              <pc:docMk/>
              <pc:sldMasterMk cId="118106432" sldId="2147483648"/>
              <pc:sldLayoutMk cId="2165904455" sldId="2147483652"/>
              <ac:spMk id="3"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2165904455" sldId="2147483652"/>
              <ac:spMk id="4" creationId="{00000000-0000-0000-0000-000000000000}"/>
            </ac:spMkLst>
          </pc:spChg>
        </pc:sldLayoutChg>
        <pc:sldLayoutChg chg="modSp">
          <pc:chgData name="Shubham" userId="6b10a304b7558e3a" providerId="LiveId" clId="{0F689409-7118-4753-B997-67935D783FB1}" dt="2021-05-20T20:01:18.731" v="613"/>
          <pc:sldLayoutMkLst>
            <pc:docMk/>
            <pc:sldMasterMk cId="118106432" sldId="2147483648"/>
            <pc:sldLayoutMk cId="33046859" sldId="2147483653"/>
          </pc:sldLayoutMkLst>
          <pc:spChg chg="mod">
            <ac:chgData name="Shubham" userId="6b10a304b7558e3a" providerId="LiveId" clId="{0F689409-7118-4753-B997-67935D783FB1}" dt="2021-05-20T20:01:18.731" v="613"/>
            <ac:spMkLst>
              <pc:docMk/>
              <pc:sldMasterMk cId="118106432" sldId="2147483648"/>
              <pc:sldLayoutMk cId="33046859" sldId="2147483653"/>
              <ac:spMk id="3"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33046859" sldId="2147483653"/>
              <ac:spMk id="4"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33046859" sldId="2147483653"/>
              <ac:spMk id="5"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33046859" sldId="2147483653"/>
              <ac:spMk id="6" creationId="{00000000-0000-0000-0000-000000000000}"/>
            </ac:spMkLst>
          </pc:spChg>
        </pc:sldLayoutChg>
        <pc:sldLayoutChg chg="modSp">
          <pc:chgData name="Shubham" userId="6b10a304b7558e3a" providerId="LiveId" clId="{0F689409-7118-4753-B997-67935D783FB1}" dt="2021-05-20T20:01:18.731" v="613"/>
          <pc:sldLayoutMkLst>
            <pc:docMk/>
            <pc:sldMasterMk cId="118106432" sldId="2147483648"/>
            <pc:sldLayoutMk cId="3614902622" sldId="2147483656"/>
          </pc:sldLayoutMkLst>
          <pc:spChg chg="mod">
            <ac:chgData name="Shubham" userId="6b10a304b7558e3a" providerId="LiveId" clId="{0F689409-7118-4753-B997-67935D783FB1}" dt="2021-05-20T20:01:18.731" v="613"/>
            <ac:spMkLst>
              <pc:docMk/>
              <pc:sldMasterMk cId="118106432" sldId="2147483648"/>
              <pc:sldLayoutMk cId="3614902622" sldId="2147483656"/>
              <ac:spMk id="2"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3614902622" sldId="2147483656"/>
              <ac:spMk id="3"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3614902622" sldId="2147483656"/>
              <ac:spMk id="4" creationId="{00000000-0000-0000-0000-000000000000}"/>
            </ac:spMkLst>
          </pc:spChg>
        </pc:sldLayoutChg>
        <pc:sldLayoutChg chg="modSp">
          <pc:chgData name="Shubham" userId="6b10a304b7558e3a" providerId="LiveId" clId="{0F689409-7118-4753-B997-67935D783FB1}" dt="2021-05-20T20:01:18.731" v="613"/>
          <pc:sldLayoutMkLst>
            <pc:docMk/>
            <pc:sldMasterMk cId="118106432" sldId="2147483648"/>
            <pc:sldLayoutMk cId="4186394005" sldId="2147483657"/>
          </pc:sldLayoutMkLst>
          <pc:spChg chg="mod">
            <ac:chgData name="Shubham" userId="6b10a304b7558e3a" providerId="LiveId" clId="{0F689409-7118-4753-B997-67935D783FB1}" dt="2021-05-20T20:01:18.731" v="613"/>
            <ac:spMkLst>
              <pc:docMk/>
              <pc:sldMasterMk cId="118106432" sldId="2147483648"/>
              <pc:sldLayoutMk cId="4186394005" sldId="2147483657"/>
              <ac:spMk id="2"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4186394005" sldId="2147483657"/>
              <ac:spMk id="3"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4186394005" sldId="2147483657"/>
              <ac:spMk id="4" creationId="{00000000-0000-0000-0000-000000000000}"/>
            </ac:spMkLst>
          </pc:spChg>
        </pc:sldLayoutChg>
        <pc:sldLayoutChg chg="modSp">
          <pc:chgData name="Shubham" userId="6b10a304b7558e3a" providerId="LiveId" clId="{0F689409-7118-4753-B997-67935D783FB1}" dt="2021-05-20T20:01:18.731" v="613"/>
          <pc:sldLayoutMkLst>
            <pc:docMk/>
            <pc:sldMasterMk cId="118106432" sldId="2147483648"/>
            <pc:sldLayoutMk cId="137316848" sldId="2147483659"/>
          </pc:sldLayoutMkLst>
          <pc:spChg chg="mod">
            <ac:chgData name="Shubham" userId="6b10a304b7558e3a" providerId="LiveId" clId="{0F689409-7118-4753-B997-67935D783FB1}" dt="2021-05-20T20:01:18.731" v="613"/>
            <ac:spMkLst>
              <pc:docMk/>
              <pc:sldMasterMk cId="118106432" sldId="2147483648"/>
              <pc:sldLayoutMk cId="137316848" sldId="2147483659"/>
              <ac:spMk id="2" creationId="{00000000-0000-0000-0000-000000000000}"/>
            </ac:spMkLst>
          </pc:spChg>
          <pc:spChg chg="mod">
            <ac:chgData name="Shubham" userId="6b10a304b7558e3a" providerId="LiveId" clId="{0F689409-7118-4753-B997-67935D783FB1}" dt="2021-05-20T20:01:18.731" v="613"/>
            <ac:spMkLst>
              <pc:docMk/>
              <pc:sldMasterMk cId="118106432" sldId="2147483648"/>
              <pc:sldLayoutMk cId="137316848" sldId="2147483659"/>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5/30/2021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5/30/2021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d/deposi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0431C1-5117-431C-9478-E36C43D2F7B1}"/>
              </a:ext>
            </a:extLst>
          </p:cNvPr>
          <p:cNvGraphicFramePr>
            <a:graphicFrameLocks noGrp="1"/>
          </p:cNvGraphicFramePr>
          <p:nvPr>
            <p:extLst>
              <p:ext uri="{D42A27DB-BD31-4B8C-83A1-F6EECF244321}">
                <p14:modId xmlns:p14="http://schemas.microsoft.com/office/powerpoint/2010/main" val="878941752"/>
              </p:ext>
            </p:extLst>
          </p:nvPr>
        </p:nvGraphicFramePr>
        <p:xfrm>
          <a:off x="2171700" y="990600"/>
          <a:ext cx="7848600" cy="4436121"/>
        </p:xfrm>
        <a:graphic>
          <a:graphicData uri="http://schemas.openxmlformats.org/drawingml/2006/table">
            <a:tbl>
              <a:tblPr>
                <a:tableStyleId>{5C22544A-7EE6-4342-B048-85BDC9FD1C3A}</a:tableStyleId>
              </a:tblPr>
              <a:tblGrid>
                <a:gridCol w="3924300">
                  <a:extLst>
                    <a:ext uri="{9D8B030D-6E8A-4147-A177-3AD203B41FA5}">
                      <a16:colId xmlns:a16="http://schemas.microsoft.com/office/drawing/2014/main" val="2110738899"/>
                    </a:ext>
                  </a:extLst>
                </a:gridCol>
                <a:gridCol w="3924300">
                  <a:extLst>
                    <a:ext uri="{9D8B030D-6E8A-4147-A177-3AD203B41FA5}">
                      <a16:colId xmlns:a16="http://schemas.microsoft.com/office/drawing/2014/main" val="909482971"/>
                    </a:ext>
                  </a:extLst>
                </a:gridCol>
              </a:tblGrid>
              <a:tr h="431854">
                <a:tc>
                  <a:txBody>
                    <a:bodyPr/>
                    <a:lstStyle/>
                    <a:p>
                      <a:pPr algn="l">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Batch details</a:t>
                      </a:r>
                      <a:endParaRPr lang="en-IN" sz="1900" b="1" dirty="0">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lnSpc>
                          <a:spcPct val="130000"/>
                        </a:lnSpc>
                        <a:spcBef>
                          <a:spcPts val="1000"/>
                        </a:spcBef>
                      </a:pPr>
                      <a:r>
                        <a:rPr lang="en-IN" sz="1900" b="1">
                          <a:solidFill>
                            <a:schemeClr val="tx1"/>
                          </a:solidFill>
                          <a:effectLst/>
                          <a:latin typeface="Cambria" panose="02040503050406030204" pitchFamily="18" charset="0"/>
                          <a:ea typeface="Cambria" panose="02040503050406030204" pitchFamily="18" charset="0"/>
                        </a:rPr>
                        <a:t>PGPDSE FT Online Oct20-B</a:t>
                      </a:r>
                      <a:endParaRPr lang="en-IN" sz="1900" b="1">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15753742"/>
                  </a:ext>
                </a:extLst>
              </a:tr>
              <a:tr h="2560975">
                <a:tc>
                  <a:txBody>
                    <a:bodyPr/>
                    <a:lstStyle/>
                    <a:p>
                      <a:pPr algn="l">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Team members</a:t>
                      </a:r>
                      <a:endParaRPr lang="en-IN" sz="1900" b="1" dirty="0">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ctr">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Jaydeep Bose</a:t>
                      </a:r>
                    </a:p>
                    <a:p>
                      <a:pPr algn="l" fontAlgn="ctr">
                        <a:lnSpc>
                          <a:spcPct val="130000"/>
                        </a:lnSpc>
                        <a:spcBef>
                          <a:spcPts val="1000"/>
                        </a:spcBef>
                      </a:pPr>
                      <a:r>
                        <a:rPr lang="en-IN" sz="1900" b="1" dirty="0" err="1">
                          <a:solidFill>
                            <a:schemeClr val="tx1"/>
                          </a:solidFill>
                          <a:effectLst/>
                          <a:latin typeface="Cambria" panose="02040503050406030204" pitchFamily="18" charset="0"/>
                          <a:ea typeface="Cambria" panose="02040503050406030204" pitchFamily="18" charset="0"/>
                        </a:rPr>
                        <a:t>Anindita</a:t>
                      </a:r>
                      <a:r>
                        <a:rPr lang="en-IN" sz="1900" b="1" dirty="0">
                          <a:solidFill>
                            <a:schemeClr val="tx1"/>
                          </a:solidFill>
                          <a:effectLst/>
                          <a:latin typeface="Cambria" panose="02040503050406030204" pitchFamily="18" charset="0"/>
                          <a:ea typeface="Cambria" panose="02040503050406030204" pitchFamily="18" charset="0"/>
                        </a:rPr>
                        <a:t> Chatterjee</a:t>
                      </a:r>
                    </a:p>
                    <a:p>
                      <a:pPr algn="l" fontAlgn="ctr">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Shubham Das</a:t>
                      </a:r>
                    </a:p>
                    <a:p>
                      <a:pPr algn="l" fontAlgn="ctr">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Sushovan Patra</a:t>
                      </a:r>
                    </a:p>
                    <a:p>
                      <a:pPr algn="l" fontAlgn="ctr">
                        <a:lnSpc>
                          <a:spcPct val="130000"/>
                        </a:lnSpc>
                        <a:spcBef>
                          <a:spcPts val="1000"/>
                        </a:spcBef>
                      </a:pPr>
                      <a:r>
                        <a:rPr lang="en-IN" sz="1900" b="1" dirty="0" err="1">
                          <a:solidFill>
                            <a:schemeClr val="tx1"/>
                          </a:solidFill>
                          <a:effectLst/>
                          <a:latin typeface="Cambria" panose="02040503050406030204" pitchFamily="18" charset="0"/>
                          <a:ea typeface="Cambria" panose="02040503050406030204" pitchFamily="18" charset="0"/>
                        </a:rPr>
                        <a:t>Deepsikha</a:t>
                      </a:r>
                      <a:r>
                        <a:rPr lang="en-IN" sz="1900" b="1" dirty="0">
                          <a:solidFill>
                            <a:schemeClr val="tx1"/>
                          </a:solidFill>
                          <a:effectLst/>
                          <a:latin typeface="Cambria" panose="02040503050406030204" pitchFamily="18" charset="0"/>
                          <a:ea typeface="Cambria" panose="02040503050406030204" pitchFamily="18" charset="0"/>
                        </a:rPr>
                        <a:t> Singh</a:t>
                      </a:r>
                      <a:endParaRPr lang="en-IN" sz="1900" b="1" dirty="0">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24751652"/>
                  </a:ext>
                </a:extLst>
              </a:tr>
              <a:tr h="457266">
                <a:tc>
                  <a:txBody>
                    <a:bodyPr/>
                    <a:lstStyle/>
                    <a:p>
                      <a:pPr algn="l">
                        <a:lnSpc>
                          <a:spcPct val="130000"/>
                        </a:lnSpc>
                        <a:spcBef>
                          <a:spcPts val="1000"/>
                        </a:spcBef>
                      </a:pPr>
                      <a:r>
                        <a:rPr lang="en-IN" sz="1900" b="1">
                          <a:solidFill>
                            <a:schemeClr val="tx1"/>
                          </a:solidFill>
                          <a:effectLst/>
                          <a:latin typeface="Cambria" panose="02040503050406030204" pitchFamily="18" charset="0"/>
                          <a:ea typeface="Cambria" panose="02040503050406030204" pitchFamily="18" charset="0"/>
                        </a:rPr>
                        <a:t>Domain of Project</a:t>
                      </a:r>
                      <a:endParaRPr lang="en-IN" sz="1900" b="1">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Marketing and Retail Analytics</a:t>
                      </a:r>
                      <a:endParaRPr lang="en-IN" sz="1900" b="1" dirty="0">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5196605"/>
                  </a:ext>
                </a:extLst>
              </a:tr>
              <a:tr h="482591">
                <a:tc>
                  <a:txBody>
                    <a:bodyPr/>
                    <a:lstStyle/>
                    <a:p>
                      <a:pPr algn="l">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Proposed project title</a:t>
                      </a:r>
                      <a:endParaRPr lang="en-IN" sz="1900" b="1" dirty="0">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lnSpc>
                          <a:spcPct val="130000"/>
                        </a:lnSpc>
                        <a:spcBef>
                          <a:spcPts val="1000"/>
                        </a:spcBef>
                      </a:pPr>
                      <a:r>
                        <a:rPr lang="en-IN" sz="1900" b="1">
                          <a:solidFill>
                            <a:schemeClr val="tx1"/>
                          </a:solidFill>
                          <a:effectLst/>
                          <a:latin typeface="Cambria" panose="02040503050406030204" pitchFamily="18" charset="0"/>
                          <a:ea typeface="Cambria" panose="02040503050406030204" pitchFamily="18" charset="0"/>
                        </a:rPr>
                        <a:t>Bank Marketing</a:t>
                      </a:r>
                      <a:endParaRPr lang="en-IN" sz="1900" b="1">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0148932"/>
                  </a:ext>
                </a:extLst>
              </a:tr>
              <a:tr h="431854">
                <a:tc>
                  <a:txBody>
                    <a:bodyPr/>
                    <a:lstStyle/>
                    <a:p>
                      <a:pPr algn="l">
                        <a:lnSpc>
                          <a:spcPct val="130000"/>
                        </a:lnSpc>
                        <a:spcBef>
                          <a:spcPts val="1000"/>
                        </a:spcBef>
                      </a:pPr>
                      <a:r>
                        <a:rPr lang="en-IN" sz="1900" b="1">
                          <a:solidFill>
                            <a:schemeClr val="tx1"/>
                          </a:solidFill>
                          <a:effectLst/>
                          <a:latin typeface="Cambria" panose="02040503050406030204" pitchFamily="18" charset="0"/>
                          <a:ea typeface="Cambria" panose="02040503050406030204" pitchFamily="18" charset="0"/>
                        </a:rPr>
                        <a:t>Group Number</a:t>
                      </a:r>
                      <a:endParaRPr lang="en-IN" sz="1900" b="1">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lnSpc>
                          <a:spcPct val="130000"/>
                        </a:lnSpc>
                        <a:spcBef>
                          <a:spcPts val="1000"/>
                        </a:spcBef>
                      </a:pPr>
                      <a:r>
                        <a:rPr lang="en-IN" sz="1900" b="1" dirty="0">
                          <a:solidFill>
                            <a:schemeClr val="tx1"/>
                          </a:solidFill>
                          <a:effectLst/>
                          <a:latin typeface="Cambria" panose="02040503050406030204" pitchFamily="18" charset="0"/>
                          <a:ea typeface="Cambria" panose="02040503050406030204" pitchFamily="18" charset="0"/>
                        </a:rPr>
                        <a:t>4</a:t>
                      </a:r>
                      <a:endParaRPr lang="en-IN" sz="1900" b="1" dirty="0">
                        <a:solidFill>
                          <a:schemeClr val="tx1"/>
                        </a:solidFill>
                        <a:effectLst/>
                        <a:latin typeface="Cambria" panose="02040503050406030204" pitchFamily="18" charset="0"/>
                        <a:ea typeface="Cambria" panose="02040503050406030204" pitchFamily="18" charset="0"/>
                        <a:cs typeface="Proxima Nova"/>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08861787"/>
                  </a:ext>
                </a:extLst>
              </a:tr>
            </a:tbl>
          </a:graphicData>
        </a:graphic>
      </p:graphicFrame>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B5C2-97D3-40F4-B561-0ABCB0445AEF}"/>
              </a:ext>
            </a:extLst>
          </p:cNvPr>
          <p:cNvSpPr>
            <a:spLocks noGrp="1"/>
          </p:cNvSpPr>
          <p:nvPr>
            <p:ph type="title"/>
          </p:nvPr>
        </p:nvSpPr>
        <p:spPr>
          <a:xfrm>
            <a:off x="609600" y="228600"/>
            <a:ext cx="10972800" cy="304800"/>
          </a:xfrm>
        </p:spPr>
        <p:txBody>
          <a:bodyPr>
            <a:normAutofit fontScale="90000"/>
          </a:bodyPr>
          <a:lstStyle/>
          <a:p>
            <a:pPr algn="l"/>
            <a:r>
              <a:rPr lang="en-US" sz="3200" b="1" dirty="0">
                <a:solidFill>
                  <a:srgbClr val="7030A0"/>
                </a:solidFill>
                <a:latin typeface="Cambria" panose="02040503050406030204" pitchFamily="18" charset="0"/>
                <a:ea typeface="Cambria" panose="02040503050406030204" pitchFamily="18" charset="0"/>
              </a:rPr>
              <a:t>Statistical Inference and Pre-Processing</a:t>
            </a:r>
            <a:endParaRPr lang="en-IN" sz="3200" b="1" dirty="0">
              <a:solidFill>
                <a:srgbClr val="7030A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EA196E1-4BFE-46F0-BA9A-A182A98E22E3}"/>
              </a:ext>
            </a:extLst>
          </p:cNvPr>
          <p:cNvSpPr>
            <a:spLocks noGrp="1"/>
          </p:cNvSpPr>
          <p:nvPr>
            <p:ph idx="1"/>
          </p:nvPr>
        </p:nvSpPr>
        <p:spPr>
          <a:xfrm>
            <a:off x="381000" y="685800"/>
            <a:ext cx="11811000" cy="6172199"/>
          </a:xfrm>
        </p:spPr>
        <p:txBody>
          <a:bodyPr>
            <a:normAutofit lnSpcReduction="10000"/>
          </a:bodyPr>
          <a:lstStyle/>
          <a:p>
            <a:pPr marL="0" indent="0" algn="just">
              <a:buNone/>
            </a:pPr>
            <a:r>
              <a:rPr lang="en-US" sz="1900" dirty="0">
                <a:solidFill>
                  <a:srgbClr val="002060"/>
                </a:solidFill>
                <a:latin typeface="Cambria" panose="02040503050406030204" pitchFamily="18" charset="0"/>
                <a:ea typeface="Cambria" panose="02040503050406030204" pitchFamily="18" charset="0"/>
              </a:rPr>
              <a:t>Statistical test of  all the features with the target variable we conclude ,</a:t>
            </a:r>
          </a:p>
          <a:p>
            <a:pPr algn="just"/>
            <a:r>
              <a:rPr lang="en-US" sz="1900" dirty="0">
                <a:solidFill>
                  <a:srgbClr val="002060"/>
                </a:solidFill>
                <a:latin typeface="Cambria" panose="02040503050406030204" pitchFamily="18" charset="0"/>
                <a:ea typeface="Cambria" panose="02040503050406030204" pitchFamily="18" charset="0"/>
              </a:rPr>
              <a:t>2samp-independent T-test of mean, for age, balance &amp; duration </a:t>
            </a:r>
            <a:r>
              <a:rPr lang="en-US" sz="1900" dirty="0" err="1">
                <a:solidFill>
                  <a:srgbClr val="002060"/>
                </a:solidFill>
                <a:latin typeface="Cambria" panose="02040503050406030204" pitchFamily="18" charset="0"/>
                <a:ea typeface="Cambria" panose="02040503050406030204" pitchFamily="18" charset="0"/>
              </a:rPr>
              <a:t>wrt</a:t>
            </a:r>
            <a:r>
              <a:rPr lang="en-US" sz="1900" dirty="0">
                <a:solidFill>
                  <a:srgbClr val="002060"/>
                </a:solidFill>
                <a:latin typeface="Cambria" panose="02040503050406030204" pitchFamily="18" charset="0"/>
                <a:ea typeface="Cambria" panose="02040503050406030204" pitchFamily="18" charset="0"/>
              </a:rPr>
              <a:t> target variable (yes/no)  has significant effect, further more for balance taking zero balance and non zero balance as a feature estimating test of proportion we concluded that having zero balance has no significant effect on clients subscribing to Term Dep.</a:t>
            </a:r>
          </a:p>
          <a:p>
            <a:pPr algn="just"/>
            <a:r>
              <a:rPr lang="en-US" sz="1900" dirty="0">
                <a:solidFill>
                  <a:srgbClr val="002060"/>
                </a:solidFill>
                <a:latin typeface="Cambria" panose="02040503050406030204" pitchFamily="18" charset="0"/>
                <a:ea typeface="Cambria" panose="02040503050406030204" pitchFamily="18" charset="0"/>
              </a:rPr>
              <a:t>Where Job ,Marital status ,Having Credit card, Personal loan and  Home loan is shows significance for accessing clients subscribing for Term Deposit. While accessing mode of contact as important feature we have also come to conclusion that cellular and telephonic mode of communication is more successful.</a:t>
            </a:r>
          </a:p>
          <a:p>
            <a:pPr algn="just"/>
            <a:r>
              <a:rPr lang="en-US" sz="1900" dirty="0">
                <a:solidFill>
                  <a:srgbClr val="002060"/>
                </a:solidFill>
                <a:latin typeface="Cambria" panose="02040503050406030204" pitchFamily="18" charset="0"/>
                <a:ea typeface="Cambria" panose="02040503050406030204" pitchFamily="18" charset="0"/>
              </a:rPr>
              <a:t>In education considering unknown which is 3% of the data as student , and evaluating test of proportions we conclude education to be a significant feature , similarly In context of days and month of contacting client, transforming month into quarters and Days into 3 different halves of the month has significant inference over target variable</a:t>
            </a:r>
          </a:p>
          <a:p>
            <a:pPr algn="just"/>
            <a:r>
              <a:rPr lang="en-US" sz="1900" dirty="0">
                <a:solidFill>
                  <a:srgbClr val="002060"/>
                </a:solidFill>
                <a:latin typeface="Cambria" panose="02040503050406030204" pitchFamily="18" charset="0"/>
                <a:ea typeface="Cambria" panose="02040503050406030204" pitchFamily="18" charset="0"/>
              </a:rPr>
              <a:t>Similarly for p-days, transforming feature into categorical aspect of Old Client and New Client has shown greater chance of old clients Subscribing on being approached in this campaign too.</a:t>
            </a:r>
          </a:p>
          <a:p>
            <a:pPr marL="0" indent="0" algn="just">
              <a:buNone/>
            </a:pPr>
            <a:r>
              <a:rPr lang="en-US" sz="1900" dirty="0">
                <a:solidFill>
                  <a:srgbClr val="002060"/>
                </a:solidFill>
                <a:latin typeface="Cambria" panose="02040503050406030204" pitchFamily="18" charset="0"/>
                <a:ea typeface="Cambria" panose="02040503050406030204" pitchFamily="18" charset="0"/>
              </a:rPr>
              <a:t>Note: </a:t>
            </a:r>
            <a:r>
              <a:rPr lang="en-IN" sz="1800" dirty="0">
                <a:solidFill>
                  <a:srgbClr val="002060"/>
                </a:solidFill>
                <a:effectLst/>
                <a:latin typeface="Times New Roman" panose="02020603050405020304" pitchFamily="18" charset="0"/>
                <a:ea typeface="Times New Roman" panose="02020603050405020304" pitchFamily="18" charset="0"/>
              </a:rPr>
              <a:t>The data set contains a feature ‘duration’ which is the last contact duration, in seconds. Since the value is not known before a call is performed, and since the output value (yes / no) is known once the call is ended, this feature is removed for the predictive modelling. The labels (non-numerical) are encoded to numerical labels The data set consists of features with different data types; numeric and categorical. The numerical features were standardize by removing the mean and by scaling to unit variance (</a:t>
            </a:r>
            <a:r>
              <a:rPr lang="en-IN" sz="1800" dirty="0" err="1">
                <a:solidFill>
                  <a:srgbClr val="002060"/>
                </a:solidFill>
                <a:effectLst/>
                <a:latin typeface="Times New Roman" panose="02020603050405020304" pitchFamily="18" charset="0"/>
                <a:ea typeface="Times New Roman" panose="02020603050405020304" pitchFamily="18" charset="0"/>
              </a:rPr>
              <a:t>StandardScaler</a:t>
            </a:r>
            <a:r>
              <a:rPr lang="en-IN" sz="1800" dirty="0">
                <a:solidFill>
                  <a:srgbClr val="002060"/>
                </a:solidFill>
                <a:effectLst/>
                <a:latin typeface="Times New Roman" panose="02020603050405020304" pitchFamily="18" charset="0"/>
                <a:ea typeface="Times New Roman" panose="02020603050405020304" pitchFamily="18" charset="0"/>
              </a:rPr>
              <a:t>) There was one feature that can be considered as having Categorical Ordinal data type; education. This feature was converted to numerical representation using Ordinal Encoder (this results in single column of integers per feature. Integers are 0 to (no of categories - 1). All the other categorical features were nominal. So they were encoded to numeric using </a:t>
            </a:r>
            <a:r>
              <a:rPr lang="en-IN" sz="1800" dirty="0" err="1">
                <a:solidFill>
                  <a:srgbClr val="002060"/>
                </a:solidFill>
                <a:effectLst/>
                <a:latin typeface="Times New Roman" panose="02020603050405020304" pitchFamily="18" charset="0"/>
                <a:ea typeface="Times New Roman" panose="02020603050405020304" pitchFamily="18" charset="0"/>
              </a:rPr>
              <a:t>OneHotEncoder</a:t>
            </a:r>
            <a:r>
              <a:rPr lang="en-IN" sz="1800" dirty="0">
                <a:solidFill>
                  <a:srgbClr val="002060"/>
                </a:solidFill>
                <a:effectLst/>
                <a:latin typeface="Times New Roman" panose="02020603050405020304" pitchFamily="18" charset="0"/>
                <a:ea typeface="Times New Roman" panose="02020603050405020304" pitchFamily="18" charset="0"/>
              </a:rPr>
              <a:t>. </a:t>
            </a:r>
            <a:endParaRPr lang="en-US" sz="1900" dirty="0">
              <a:solidFill>
                <a:srgbClr val="002060"/>
              </a:solidFill>
              <a:latin typeface="Cambria" panose="02040503050406030204" pitchFamily="18" charset="0"/>
              <a:ea typeface="Cambria" panose="02040503050406030204" pitchFamily="18" charset="0"/>
            </a:endParaRPr>
          </a:p>
          <a:p>
            <a:pPr marL="0" indent="0" algn="just">
              <a:buNone/>
            </a:pPr>
            <a:endParaRPr lang="en-US" sz="1900"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35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329E-7EC3-4AEE-B9C5-8C611E5DC2B6}"/>
              </a:ext>
            </a:extLst>
          </p:cNvPr>
          <p:cNvSpPr>
            <a:spLocks noGrp="1"/>
          </p:cNvSpPr>
          <p:nvPr>
            <p:ph type="title"/>
          </p:nvPr>
        </p:nvSpPr>
        <p:spPr>
          <a:xfrm>
            <a:off x="609600" y="261938"/>
            <a:ext cx="10972800" cy="271462"/>
          </a:xfrm>
        </p:spPr>
        <p:txBody>
          <a:bodyPr>
            <a:normAutofit fontScale="90000"/>
          </a:bodyPr>
          <a:lstStyle/>
          <a:p>
            <a:pPr algn="l"/>
            <a:r>
              <a:rPr lang="en-US" sz="3200" b="1" dirty="0">
                <a:solidFill>
                  <a:srgbClr val="0F75BC"/>
                </a:solidFill>
                <a:latin typeface="Arial Rounded MT Bold" panose="020F0704030504030204" pitchFamily="34" charset="0"/>
                <a:ea typeface="굴림" panose="020B0600000101010101" pitchFamily="34" charset="-127"/>
              </a:rPr>
              <a:t>Algorithms and Conclusions</a:t>
            </a:r>
            <a:br>
              <a:rPr lang="en-US" sz="3200" b="1" dirty="0">
                <a:solidFill>
                  <a:srgbClr val="0F75BC"/>
                </a:solidFill>
                <a:latin typeface="Arial Rounded MT Bold" panose="020F0704030504030204" pitchFamily="34" charset="0"/>
                <a:ea typeface="굴림" panose="020B0600000101010101" pitchFamily="34" charset="-127"/>
              </a:rPr>
            </a:br>
            <a:endParaRPr lang="en-IN" sz="3200" dirty="0"/>
          </a:p>
        </p:txBody>
      </p:sp>
      <p:sp>
        <p:nvSpPr>
          <p:cNvPr id="3" name="Content Placeholder 2">
            <a:extLst>
              <a:ext uri="{FF2B5EF4-FFF2-40B4-BE49-F238E27FC236}">
                <a16:creationId xmlns:a16="http://schemas.microsoft.com/office/drawing/2014/main" id="{03964D73-B163-4F69-96C9-77EC6CE23460}"/>
              </a:ext>
            </a:extLst>
          </p:cNvPr>
          <p:cNvSpPr>
            <a:spLocks noGrp="1"/>
          </p:cNvSpPr>
          <p:nvPr>
            <p:ph idx="1"/>
          </p:nvPr>
        </p:nvSpPr>
        <p:spPr>
          <a:xfrm>
            <a:off x="381000" y="348056"/>
            <a:ext cx="6459016" cy="4452544"/>
          </a:xfrm>
        </p:spPr>
        <p:txBody>
          <a:bodyPr>
            <a:normAutofit fontScale="92500" lnSpcReduction="10000"/>
          </a:bodyPr>
          <a:lstStyle/>
          <a:p>
            <a:pPr marL="0" indent="0" algn="just">
              <a:buNone/>
            </a:pPr>
            <a:r>
              <a:rPr lang="en-US" sz="1400" b="1" dirty="0">
                <a:solidFill>
                  <a:srgbClr val="002060"/>
                </a:solidFill>
                <a:latin typeface="Cambria" panose="02040503050406030204" pitchFamily="18" charset="0"/>
                <a:ea typeface="Cambria" panose="02040503050406030204" pitchFamily="18" charset="0"/>
              </a:rPr>
              <a:t>Target of Model </a:t>
            </a:r>
            <a:r>
              <a:rPr lang="en-US" sz="1400" dirty="0">
                <a:solidFill>
                  <a:srgbClr val="002060"/>
                </a:solidFill>
                <a:latin typeface="Cambria" panose="02040503050406030204" pitchFamily="18" charset="0"/>
                <a:ea typeface="Cambria" panose="02040503050406030204" pitchFamily="18" charset="0"/>
              </a:rPr>
              <a:t>: High sensitivity and low false negative ratio (high negative pred-value) as to reduce the  cost of misclassifying a potential subscriber as non-subscriber.</a:t>
            </a:r>
          </a:p>
          <a:p>
            <a:pPr marL="0" indent="0" algn="just">
              <a:buNone/>
            </a:pPr>
            <a:r>
              <a:rPr lang="en-US" sz="1400" dirty="0">
                <a:solidFill>
                  <a:srgbClr val="002060"/>
                </a:solidFill>
                <a:latin typeface="Cambria" panose="02040503050406030204" pitchFamily="18" charset="0"/>
                <a:ea typeface="Cambria" panose="02040503050406030204" pitchFamily="18" charset="0"/>
              </a:rPr>
              <a:t>As Our </a:t>
            </a:r>
            <a:r>
              <a:rPr lang="en-US" sz="1400" u="sng" dirty="0">
                <a:solidFill>
                  <a:srgbClr val="002060"/>
                </a:solidFill>
                <a:latin typeface="Cambria" panose="02040503050406030204" pitchFamily="18" charset="0"/>
                <a:ea typeface="Cambria" panose="02040503050406030204" pitchFamily="18" charset="0"/>
              </a:rPr>
              <a:t>Base Model</a:t>
            </a:r>
            <a:r>
              <a:rPr lang="en-US" sz="1400" dirty="0">
                <a:solidFill>
                  <a:srgbClr val="002060"/>
                </a:solidFill>
                <a:latin typeface="Cambria" panose="02040503050406030204" pitchFamily="18" charset="0"/>
                <a:ea typeface="Cambria" panose="02040503050406030204" pitchFamily="18" charset="0"/>
              </a:rPr>
              <a:t>, the Classification Algorithm  considered is </a:t>
            </a:r>
            <a:r>
              <a:rPr lang="en-US" sz="1400" u="sng" dirty="0">
                <a:solidFill>
                  <a:srgbClr val="002060"/>
                </a:solidFill>
                <a:latin typeface="Cambria" panose="02040503050406030204" pitchFamily="18" charset="0"/>
                <a:ea typeface="Cambria" panose="02040503050406030204" pitchFamily="18" charset="0"/>
              </a:rPr>
              <a:t>Logistic Regression</a:t>
            </a:r>
            <a:r>
              <a:rPr lang="en-US" sz="1400" dirty="0">
                <a:solidFill>
                  <a:srgbClr val="002060"/>
                </a:solidFill>
                <a:latin typeface="Cambria" panose="02040503050406030204" pitchFamily="18" charset="0"/>
                <a:ea typeface="Cambria" panose="02040503050406030204" pitchFamily="18" charset="0"/>
              </a:rPr>
              <a:t>, which is </a:t>
            </a:r>
            <a:r>
              <a:rPr lang="en-US" sz="1400" b="0" i="0" dirty="0">
                <a:solidFill>
                  <a:srgbClr val="002060"/>
                </a:solidFill>
                <a:effectLst/>
                <a:latin typeface="Cambria" panose="02040503050406030204" pitchFamily="18" charset="0"/>
                <a:ea typeface="Cambria" panose="02040503050406030204" pitchFamily="18" charset="0"/>
              </a:rPr>
              <a:t>statistical model that in its basic form uses a logistic function to predict </a:t>
            </a:r>
            <a:r>
              <a:rPr lang="en-US" sz="1400" dirty="0">
                <a:solidFill>
                  <a:srgbClr val="002060"/>
                </a:solidFill>
                <a:latin typeface="Cambria" panose="02040503050406030204" pitchFamily="18" charset="0"/>
                <a:ea typeface="Cambria" panose="02040503050406030204" pitchFamily="18" charset="0"/>
              </a:rPr>
              <a:t>our</a:t>
            </a:r>
            <a:r>
              <a:rPr lang="en-US" sz="1400" b="0" i="0" dirty="0">
                <a:solidFill>
                  <a:srgbClr val="002060"/>
                </a:solidFill>
                <a:effectLst/>
                <a:latin typeface="Cambria" panose="02040503050406030204" pitchFamily="18" charset="0"/>
                <a:ea typeface="Cambria" panose="02040503050406030204" pitchFamily="18" charset="0"/>
              </a:rPr>
              <a:t> binary dependent variable(whether a client will subscribe to term deposit{‘yes’ or ‘no’})</a:t>
            </a:r>
          </a:p>
          <a:p>
            <a:pPr marL="0" indent="0" algn="just">
              <a:buNone/>
            </a:pPr>
            <a:r>
              <a:rPr lang="en-US" sz="1400" dirty="0">
                <a:solidFill>
                  <a:srgbClr val="002060"/>
                </a:solidFill>
                <a:latin typeface="Cambria" panose="02040503050406030204" pitchFamily="18" charset="0"/>
                <a:ea typeface="Cambria" panose="02040503050406030204" pitchFamily="18" charset="0"/>
              </a:rPr>
              <a:t>Based on Cross-validation scores, other algorithm considered are:</a:t>
            </a:r>
          </a:p>
          <a:p>
            <a:pPr marL="0" indent="0" algn="just">
              <a:buNone/>
            </a:pPr>
            <a:r>
              <a:rPr lang="en-US" sz="1400" dirty="0">
                <a:solidFill>
                  <a:schemeClr val="tx2"/>
                </a:solidFill>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Decision Tree Classifier</a:t>
            </a:r>
            <a:r>
              <a:rPr lang="en-US" sz="1400" dirty="0">
                <a:solidFill>
                  <a:srgbClr val="0070C0"/>
                </a:solidFill>
                <a:latin typeface="Cambria" panose="02040503050406030204" pitchFamily="18" charset="0"/>
                <a:ea typeface="Cambria" panose="02040503050406030204" pitchFamily="18" charset="0"/>
              </a:rPr>
              <a:t>: This is a tree based model where the data are split according to the given parameters. For this problem, Gini impurity is used as the criteria to measure quality of a split, best split as the strategy to choose the split, maximum depth as 21 with 45 leaf nodes at most , minimum number of samples required to split as 4 and Complexity parameter used for Minimal Cost-Complexity Pruning as 0.002. (</a:t>
            </a:r>
            <a:r>
              <a:rPr lang="en-US" sz="1400" dirty="0" err="1">
                <a:solidFill>
                  <a:srgbClr val="0070C0"/>
                </a:solidFill>
                <a:latin typeface="Cambria" panose="02040503050406030204" pitchFamily="18" charset="0"/>
                <a:ea typeface="Cambria" panose="02040503050406030204" pitchFamily="18" charset="0"/>
              </a:rPr>
              <a:t>ccp</a:t>
            </a:r>
            <a:r>
              <a:rPr lang="en-US" sz="1400" dirty="0">
                <a:solidFill>
                  <a:srgbClr val="0070C0"/>
                </a:solidFill>
                <a:latin typeface="Cambria" panose="02040503050406030204" pitchFamily="18" charset="0"/>
                <a:ea typeface="Cambria" panose="02040503050406030204" pitchFamily="18" charset="0"/>
              </a:rPr>
              <a:t>-alpha)</a:t>
            </a:r>
          </a:p>
          <a:p>
            <a:pPr marL="0" indent="0" algn="just">
              <a:buNone/>
            </a:pPr>
            <a:r>
              <a:rPr lang="en-US" sz="1400" dirty="0">
                <a:solidFill>
                  <a:srgbClr val="0070C0"/>
                </a:solidFill>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K Nearest Neighbors Classifier</a:t>
            </a:r>
            <a:r>
              <a:rPr lang="en-US" sz="1400" dirty="0">
                <a:solidFill>
                  <a:srgbClr val="0070C0"/>
                </a:solidFill>
                <a:latin typeface="Cambria" panose="02040503050406030204" pitchFamily="18" charset="0"/>
                <a:ea typeface="Cambria" panose="02040503050406030204" pitchFamily="18" charset="0"/>
              </a:rPr>
              <a:t>: This is a neighbor based method. This works directly on learned samples instead of creating rules. This method assigns the class of the majority of its k neighbors as the class of the test instance. For this problem, the best k value was 10.</a:t>
            </a:r>
          </a:p>
          <a:p>
            <a:pPr marL="0" indent="0" algn="just">
              <a:buNone/>
            </a:pPr>
            <a:r>
              <a:rPr lang="en-US" sz="1400" dirty="0">
                <a:solidFill>
                  <a:srgbClr val="0070C0"/>
                </a:solidFill>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Naïve Bayes Classifier</a:t>
            </a:r>
            <a:r>
              <a:rPr lang="en-US" sz="1400" dirty="0">
                <a:solidFill>
                  <a:srgbClr val="0070C0"/>
                </a:solidFill>
                <a:latin typeface="Cambria" panose="02040503050406030204" pitchFamily="18" charset="0"/>
                <a:ea typeface="Cambria" panose="02040503050406030204" pitchFamily="18" charset="0"/>
              </a:rPr>
              <a:t>: This is a probabilistic classifier based on Bayes theorem of probability. Here, Gaussian is used as the probability distribution.</a:t>
            </a:r>
          </a:p>
          <a:p>
            <a:pPr marL="0" indent="0" algn="just">
              <a:buNone/>
            </a:pPr>
            <a:r>
              <a:rPr lang="en-US" sz="1400" dirty="0">
                <a:solidFill>
                  <a:srgbClr val="0070C0"/>
                </a:solidFill>
                <a:latin typeface="Cambria" panose="02040503050406030204" pitchFamily="18" charset="0"/>
                <a:ea typeface="Cambria" panose="02040503050406030204" pitchFamily="18" charset="0"/>
              </a:rPr>
              <a:t>❏ </a:t>
            </a:r>
            <a:r>
              <a:rPr lang="en-US" sz="1400" b="1" i="0" dirty="0">
                <a:solidFill>
                  <a:srgbClr val="0070C0"/>
                </a:solidFill>
                <a:effectLst/>
                <a:latin typeface="Cambria" panose="02040503050406030204" pitchFamily="18" charset="0"/>
                <a:ea typeface="Cambria" panose="02040503050406030204" pitchFamily="18" charset="0"/>
              </a:rPr>
              <a:t>XG Boost:</a:t>
            </a:r>
            <a:r>
              <a:rPr lang="en-US" sz="1400" b="0" i="0" dirty="0">
                <a:solidFill>
                  <a:srgbClr val="0070C0"/>
                </a:solidFill>
                <a:effectLst/>
                <a:latin typeface="Cambria" panose="02040503050406030204" pitchFamily="18" charset="0"/>
                <a:ea typeface="Cambria" panose="02040503050406030204" pitchFamily="18" charset="0"/>
              </a:rPr>
              <a:t> is a decision-tree-based ensemble Machine Learning algorithm that uses a gradient boosting framework. </a:t>
            </a:r>
            <a:r>
              <a:rPr lang="en-US" sz="1400" dirty="0">
                <a:solidFill>
                  <a:srgbClr val="0070C0"/>
                </a:solidFill>
                <a:latin typeface="Cambria" panose="02040503050406030204" pitchFamily="18" charset="0"/>
                <a:ea typeface="Cambria" panose="02040503050406030204" pitchFamily="18" charset="0"/>
              </a:rPr>
              <a:t>For this Problem the hyper parameters considered after tuning are </a:t>
            </a:r>
            <a:r>
              <a:rPr lang="en-US" sz="1400" dirty="0" err="1">
                <a:solidFill>
                  <a:srgbClr val="0070C0"/>
                </a:solidFill>
                <a:latin typeface="Cambria" panose="02040503050406030204" pitchFamily="18" charset="0"/>
                <a:ea typeface="Cambria" panose="02040503050406030204" pitchFamily="18" charset="0"/>
              </a:rPr>
              <a:t>n_estimators</a:t>
            </a:r>
            <a:r>
              <a:rPr lang="en-US" sz="1400" dirty="0">
                <a:solidFill>
                  <a:srgbClr val="0070C0"/>
                </a:solidFill>
                <a:latin typeface="Cambria" panose="02040503050406030204" pitchFamily="18" charset="0"/>
                <a:ea typeface="Cambria" panose="02040503050406030204" pitchFamily="18" charset="0"/>
              </a:rPr>
              <a:t> =700, </a:t>
            </a:r>
            <a:r>
              <a:rPr lang="en-US" sz="1400" dirty="0" err="1">
                <a:solidFill>
                  <a:srgbClr val="0070C0"/>
                </a:solidFill>
                <a:latin typeface="Cambria" panose="02040503050406030204" pitchFamily="18" charset="0"/>
                <a:ea typeface="Cambria" panose="02040503050406030204" pitchFamily="18" charset="0"/>
              </a:rPr>
              <a:t>learning_rate</a:t>
            </a:r>
            <a:r>
              <a:rPr lang="en-US" sz="1400" dirty="0">
                <a:solidFill>
                  <a:srgbClr val="0070C0"/>
                </a:solidFill>
                <a:latin typeface="Cambria" panose="02040503050406030204" pitchFamily="18" charset="0"/>
                <a:ea typeface="Cambria" panose="02040503050406030204" pitchFamily="18" charset="0"/>
              </a:rPr>
              <a:t> =0.01 ,gamma=.5, </a:t>
            </a:r>
            <a:r>
              <a:rPr lang="en-US" sz="1400" dirty="0" err="1">
                <a:solidFill>
                  <a:srgbClr val="0070C0"/>
                </a:solidFill>
                <a:latin typeface="Cambria" panose="02040503050406030204" pitchFamily="18" charset="0"/>
                <a:ea typeface="Cambria" panose="02040503050406030204" pitchFamily="18" charset="0"/>
              </a:rPr>
              <a:t>max_depth</a:t>
            </a:r>
            <a:r>
              <a:rPr lang="en-US" sz="1400" dirty="0">
                <a:solidFill>
                  <a:srgbClr val="0070C0"/>
                </a:solidFill>
                <a:latin typeface="Cambria" panose="02040503050406030204" pitchFamily="18" charset="0"/>
                <a:ea typeface="Cambria" panose="02040503050406030204" pitchFamily="18" charset="0"/>
              </a:rPr>
              <a:t>=7, </a:t>
            </a:r>
            <a:r>
              <a:rPr lang="en-US" sz="1400" dirty="0" err="1">
                <a:solidFill>
                  <a:srgbClr val="0070C0"/>
                </a:solidFill>
                <a:latin typeface="Cambria" panose="02040503050406030204" pitchFamily="18" charset="0"/>
                <a:ea typeface="Cambria" panose="02040503050406030204" pitchFamily="18" charset="0"/>
              </a:rPr>
              <a:t>colsample_bytree</a:t>
            </a:r>
            <a:r>
              <a:rPr lang="en-US" sz="1400" dirty="0">
                <a:solidFill>
                  <a:srgbClr val="0070C0"/>
                </a:solidFill>
                <a:latin typeface="Cambria" panose="02040503050406030204" pitchFamily="18" charset="0"/>
                <a:ea typeface="Cambria" panose="02040503050406030204" pitchFamily="18" charset="0"/>
              </a:rPr>
              <a:t>=0.6</a:t>
            </a:r>
          </a:p>
        </p:txBody>
      </p:sp>
      <p:pic>
        <p:nvPicPr>
          <p:cNvPr id="8" name="Picture 7">
            <a:extLst>
              <a:ext uri="{FF2B5EF4-FFF2-40B4-BE49-F238E27FC236}">
                <a16:creationId xmlns:a16="http://schemas.microsoft.com/office/drawing/2014/main" id="{F3F89F10-D410-4065-81FB-1440FC7033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40015" y="502056"/>
            <a:ext cx="5009189" cy="3688944"/>
          </a:xfrm>
          <a:prstGeom prst="rect">
            <a:avLst/>
          </a:prstGeom>
        </p:spPr>
      </p:pic>
      <p:graphicFrame>
        <p:nvGraphicFramePr>
          <p:cNvPr id="11" name="Table 10">
            <a:extLst>
              <a:ext uri="{FF2B5EF4-FFF2-40B4-BE49-F238E27FC236}">
                <a16:creationId xmlns:a16="http://schemas.microsoft.com/office/drawing/2014/main" id="{58DC2A4E-981F-4F12-9B9B-CB3639F82549}"/>
              </a:ext>
            </a:extLst>
          </p:cNvPr>
          <p:cNvGraphicFramePr>
            <a:graphicFrameLocks noGrp="1"/>
          </p:cNvGraphicFramePr>
          <p:nvPr>
            <p:extLst>
              <p:ext uri="{D42A27DB-BD31-4B8C-83A1-F6EECF244321}">
                <p14:modId xmlns:p14="http://schemas.microsoft.com/office/powerpoint/2010/main" val="2840332843"/>
              </p:ext>
            </p:extLst>
          </p:nvPr>
        </p:nvGraphicFramePr>
        <p:xfrm>
          <a:off x="8058150" y="4203032"/>
          <a:ext cx="3752850" cy="2479165"/>
        </p:xfrm>
        <a:graphic>
          <a:graphicData uri="http://schemas.openxmlformats.org/drawingml/2006/table">
            <a:tbl>
              <a:tblPr firstRow="1" firstCol="1" bandRow="1">
                <a:tableStyleId>{5C22544A-7EE6-4342-B048-85BDC9FD1C3A}</a:tableStyleId>
              </a:tblPr>
              <a:tblGrid>
                <a:gridCol w="1876425">
                  <a:extLst>
                    <a:ext uri="{9D8B030D-6E8A-4147-A177-3AD203B41FA5}">
                      <a16:colId xmlns:a16="http://schemas.microsoft.com/office/drawing/2014/main" val="212599193"/>
                    </a:ext>
                  </a:extLst>
                </a:gridCol>
                <a:gridCol w="1876425">
                  <a:extLst>
                    <a:ext uri="{9D8B030D-6E8A-4147-A177-3AD203B41FA5}">
                      <a16:colId xmlns:a16="http://schemas.microsoft.com/office/drawing/2014/main" val="1582008816"/>
                    </a:ext>
                  </a:extLst>
                </a:gridCol>
              </a:tblGrid>
              <a:tr h="508694">
                <a:tc>
                  <a:txBody>
                    <a:bodyPr/>
                    <a:lstStyle/>
                    <a:p>
                      <a:pPr algn="ctr">
                        <a:lnSpc>
                          <a:spcPct val="107000"/>
                        </a:lnSpc>
                        <a:spcAft>
                          <a:spcPts val="800"/>
                        </a:spcAft>
                      </a:pPr>
                      <a:r>
                        <a:rPr lang="en-IN" sz="1200" dirty="0" err="1">
                          <a:effectLst/>
                        </a:rPr>
                        <a:t>Algorothm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Crossval Scores Before Over Sampling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794759"/>
                  </a:ext>
                </a:extLst>
              </a:tr>
              <a:tr h="248946">
                <a:tc>
                  <a:txBody>
                    <a:bodyPr/>
                    <a:lstStyle/>
                    <a:p>
                      <a:pPr algn="just">
                        <a:lnSpc>
                          <a:spcPct val="107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0.8925292452599043</a:t>
                      </a:r>
                      <a:r>
                        <a:rPr lang="en-IN" sz="1100">
                          <a:effectLst/>
                        </a:rPr>
                        <a:t> </a:t>
                      </a: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6237121"/>
                  </a:ext>
                </a:extLst>
              </a:tr>
              <a:tr h="263292">
                <a:tc>
                  <a:txBody>
                    <a:bodyPr/>
                    <a:lstStyle/>
                    <a:p>
                      <a:pPr algn="just">
                        <a:lnSpc>
                          <a:spcPct val="107000"/>
                        </a:lnSpc>
                        <a:spcAft>
                          <a:spcPts val="800"/>
                        </a:spcAft>
                      </a:pPr>
                      <a:r>
                        <a:rPr lang="en-IN" sz="1200">
                          <a:effectLst/>
                        </a:rPr>
                        <a:t>KNN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0.8855894104376232</a:t>
                      </a:r>
                      <a:r>
                        <a:rPr lang="en-IN" sz="1100">
                          <a:effectLst/>
                        </a:rPr>
                        <a:t> </a:t>
                      </a: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944468"/>
                  </a:ext>
                </a:extLst>
              </a:tr>
              <a:tr h="248946">
                <a:tc>
                  <a:txBody>
                    <a:bodyPr/>
                    <a:lstStyle/>
                    <a:p>
                      <a:pPr algn="just">
                        <a:lnSpc>
                          <a:spcPct val="107000"/>
                        </a:lnSpc>
                        <a:spcAft>
                          <a:spcPts val="800"/>
                        </a:spcAft>
                      </a:pPr>
                      <a:r>
                        <a:rPr lang="en-IN" sz="1200">
                          <a:effectLst/>
                        </a:rPr>
                        <a:t>Decision Tree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0.8928886629611823</a:t>
                      </a:r>
                      <a:r>
                        <a:rPr lang="en-IN" sz="1100">
                          <a:effectLst/>
                        </a:rPr>
                        <a:t> </a:t>
                      </a: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3441037"/>
                  </a:ext>
                </a:extLst>
              </a:tr>
              <a:tr h="284389">
                <a:tc>
                  <a:txBody>
                    <a:bodyPr/>
                    <a:lstStyle/>
                    <a:p>
                      <a:pPr algn="just">
                        <a:lnSpc>
                          <a:spcPct val="107000"/>
                        </a:lnSpc>
                        <a:spcAft>
                          <a:spcPts val="800"/>
                        </a:spcAft>
                      </a:pPr>
                      <a:r>
                        <a:rPr lang="en-IN" sz="1200">
                          <a:effectLst/>
                        </a:rPr>
                        <a:t>Random Forest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0.8931375108885063</a:t>
                      </a:r>
                      <a:r>
                        <a:rPr lang="en-IN" sz="1100">
                          <a:effectLst/>
                        </a:rPr>
                        <a:t> </a:t>
                      </a: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3562301"/>
                  </a:ext>
                </a:extLst>
              </a:tr>
              <a:tr h="398314">
                <a:tc>
                  <a:txBody>
                    <a:bodyPr/>
                    <a:lstStyle/>
                    <a:p>
                      <a:pPr algn="just">
                        <a:lnSpc>
                          <a:spcPct val="107000"/>
                        </a:lnSpc>
                        <a:spcAft>
                          <a:spcPts val="800"/>
                        </a:spcAft>
                      </a:pPr>
                      <a:r>
                        <a:rPr lang="en-IN" sz="1200">
                          <a:effectLst/>
                        </a:rPr>
                        <a:t>ADA 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rPr>
                        <a:t> </a:t>
                      </a:r>
                      <a:r>
                        <a:rPr lang="en-IN" sz="1100" dirty="0"/>
                        <a:t>0.7790282636040845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9752016"/>
                  </a:ext>
                </a:extLst>
              </a:tr>
              <a:tr h="263292">
                <a:tc>
                  <a:txBody>
                    <a:bodyPr/>
                    <a:lstStyle/>
                    <a:p>
                      <a:pPr algn="just">
                        <a:lnSpc>
                          <a:spcPct val="107000"/>
                        </a:lnSpc>
                        <a:spcAft>
                          <a:spcPts val="800"/>
                        </a:spcAft>
                      </a:pPr>
                      <a:r>
                        <a:rPr lang="en-IN" sz="1200">
                          <a:effectLst/>
                        </a:rPr>
                        <a:t>XGBoost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rPr>
                        <a:t>0.8905108863992796</a:t>
                      </a:r>
                      <a:r>
                        <a:rPr lang="en-IN" sz="1100">
                          <a:effectLst/>
                        </a:rPr>
                        <a:t> </a:t>
                      </a: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1461124"/>
                  </a:ext>
                </a:extLst>
              </a:tr>
              <a:tr h="263292">
                <a:tc>
                  <a:txBody>
                    <a:bodyPr/>
                    <a:lstStyle/>
                    <a:p>
                      <a:pPr algn="just">
                        <a:lnSpc>
                          <a:spcPct val="107000"/>
                        </a:lnSpc>
                        <a:spcAft>
                          <a:spcPts val="800"/>
                        </a:spcAft>
                      </a:pPr>
                      <a:r>
                        <a:rPr lang="en-IN" sz="1200">
                          <a:effectLst/>
                        </a:rPr>
                        <a:t>Naïve Bayes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050" dirty="0">
                          <a:effectLst/>
                        </a:rPr>
                        <a:t>0.8543464295083194</a:t>
                      </a:r>
                      <a:r>
                        <a:rPr lang="en-IN" sz="1200" dirty="0">
                          <a:effectLst/>
                        </a:rPr>
                        <a:t> </a:t>
                      </a:r>
                      <a:endParaRPr lang="en-IN" sz="1100" dirty="0">
                        <a:effectLst/>
                        <a:latin typeface="Calibri" panose="020F0502020204030204" pitchFamily="34" charset="0"/>
                      </a:endParaRPr>
                    </a:p>
                  </a:txBody>
                  <a:tcPr marL="68580" marR="68580" marT="0" marB="0"/>
                </a:tc>
                <a:extLst>
                  <a:ext uri="{0D108BD9-81ED-4DB2-BD59-A6C34878D82A}">
                    <a16:rowId xmlns:a16="http://schemas.microsoft.com/office/drawing/2014/main" val="156276707"/>
                  </a:ext>
                </a:extLst>
              </a:tr>
            </a:tbl>
          </a:graphicData>
        </a:graphic>
      </p:graphicFrame>
      <p:sp>
        <p:nvSpPr>
          <p:cNvPr id="12" name="TextBox 11">
            <a:extLst>
              <a:ext uri="{FF2B5EF4-FFF2-40B4-BE49-F238E27FC236}">
                <a16:creationId xmlns:a16="http://schemas.microsoft.com/office/drawing/2014/main" id="{4786C7A5-C563-4CC6-99ED-3D40991CACB9}"/>
              </a:ext>
            </a:extLst>
          </p:cNvPr>
          <p:cNvSpPr txBox="1"/>
          <p:nvPr/>
        </p:nvSpPr>
        <p:spPr>
          <a:xfrm>
            <a:off x="381000" y="4431118"/>
            <a:ext cx="7677150" cy="2462213"/>
          </a:xfrm>
          <a:prstGeom prst="rect">
            <a:avLst/>
          </a:prstGeom>
          <a:noFill/>
        </p:spPr>
        <p:txBody>
          <a:bodyPr wrap="square" rtlCol="0">
            <a:spAutoFit/>
          </a:bodyPr>
          <a:lstStyle/>
          <a:p>
            <a:pPr marL="0" indent="0" algn="just">
              <a:buNone/>
            </a:pPr>
            <a:r>
              <a:rPr lang="en-US" sz="1350" dirty="0">
                <a:solidFill>
                  <a:srgbClr val="0070C0"/>
                </a:solidFill>
                <a:latin typeface="Cambria" panose="02040503050406030204" pitchFamily="18" charset="0"/>
                <a:ea typeface="Cambria" panose="02040503050406030204" pitchFamily="18" charset="0"/>
              </a:rPr>
              <a:t>❏ </a:t>
            </a:r>
            <a:r>
              <a:rPr lang="en-US" sz="1350" b="1" i="0" dirty="0">
                <a:solidFill>
                  <a:srgbClr val="0070C0"/>
                </a:solidFill>
                <a:effectLst/>
                <a:latin typeface="Cambria" panose="02040503050406030204" pitchFamily="18" charset="0"/>
                <a:ea typeface="Cambria" panose="02040503050406030204" pitchFamily="18" charset="0"/>
              </a:rPr>
              <a:t>AdaBoost</a:t>
            </a:r>
            <a:r>
              <a:rPr lang="en-US" sz="1350" b="0" i="0" dirty="0">
                <a:solidFill>
                  <a:srgbClr val="0070C0"/>
                </a:solidFill>
                <a:effectLst/>
                <a:latin typeface="Cambria" panose="02040503050406030204" pitchFamily="18" charset="0"/>
                <a:ea typeface="Cambria" panose="02040503050406030204" pitchFamily="18" charset="0"/>
              </a:rPr>
              <a:t> :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7cases. For this problem the hyper parameters considered post tuning, n estimators 250 and </a:t>
            </a:r>
            <a:r>
              <a:rPr lang="en-US" sz="1350" b="0" i="0" dirty="0" err="1">
                <a:solidFill>
                  <a:srgbClr val="0070C0"/>
                </a:solidFill>
                <a:effectLst/>
                <a:latin typeface="Cambria" panose="02040503050406030204" pitchFamily="18" charset="0"/>
                <a:ea typeface="Cambria" panose="02040503050406030204" pitchFamily="18" charset="0"/>
              </a:rPr>
              <a:t>Learning_rate</a:t>
            </a:r>
            <a:r>
              <a:rPr lang="en-US" sz="1350" b="0" i="0" dirty="0">
                <a:solidFill>
                  <a:srgbClr val="0070C0"/>
                </a:solidFill>
                <a:effectLst/>
                <a:latin typeface="Cambria" panose="02040503050406030204" pitchFamily="18" charset="0"/>
                <a:ea typeface="Cambria" panose="02040503050406030204" pitchFamily="18" charset="0"/>
              </a:rPr>
              <a:t>=1.</a:t>
            </a:r>
          </a:p>
          <a:p>
            <a:pPr marL="0" indent="0" algn="just">
              <a:buNone/>
            </a:pPr>
            <a:r>
              <a:rPr lang="en-US" sz="1350" dirty="0">
                <a:solidFill>
                  <a:srgbClr val="0070C0"/>
                </a:solidFill>
                <a:latin typeface="Cambria" panose="02040503050406030204" pitchFamily="18" charset="0"/>
                <a:ea typeface="Cambria" panose="02040503050406030204" pitchFamily="18" charset="0"/>
              </a:rPr>
              <a:t>❏ </a:t>
            </a:r>
            <a:r>
              <a:rPr lang="en-US" sz="1350" b="1" i="0" dirty="0">
                <a:solidFill>
                  <a:srgbClr val="0070C0"/>
                </a:solidFill>
                <a:effectLst/>
                <a:latin typeface="Cambria" panose="02040503050406030204" pitchFamily="18" charset="0"/>
                <a:ea typeface="Cambria" panose="02040503050406030204" pitchFamily="18" charset="0"/>
              </a:rPr>
              <a:t>random forest </a:t>
            </a:r>
            <a:r>
              <a:rPr lang="en-US" sz="1350" b="0" i="0" dirty="0">
                <a:solidFill>
                  <a:srgbClr val="0070C0"/>
                </a:solidFill>
                <a:effectLst/>
                <a:latin typeface="Cambria" panose="02040503050406030204" pitchFamily="18" charset="0"/>
                <a:ea typeface="Cambria" panose="02040503050406030204" pitchFamily="18" charset="0"/>
              </a:rPr>
              <a:t>is a meta estimator that fits a number of decision tree classifiers on various sub-samples of the dataset and uses averaging to improve the predictive accuracy and control over-fitting. For this problem,</a:t>
            </a:r>
            <a:r>
              <a:rPr lang="en-US" sz="1350" dirty="0">
                <a:solidFill>
                  <a:srgbClr val="0070C0"/>
                </a:solidFill>
                <a:latin typeface="Cambria" panose="02040503050406030204" pitchFamily="18" charset="0"/>
                <a:ea typeface="Cambria" panose="02040503050406030204" pitchFamily="18" charset="0"/>
              </a:rPr>
              <a:t> Entropy as  impurity is used as the criteria to measure quality of a split, with max features to be SQRT along with 250 estimators. maximum depth as 45 and minimum number of samples required to split as 8</a:t>
            </a:r>
          </a:p>
          <a:p>
            <a:endParaRPr lang="en-IN" sz="1400" dirty="0"/>
          </a:p>
        </p:txBody>
      </p:sp>
    </p:spTree>
    <p:extLst>
      <p:ext uri="{BB962C8B-B14F-4D97-AF65-F5344CB8AC3E}">
        <p14:creationId xmlns:p14="http://schemas.microsoft.com/office/powerpoint/2010/main" val="277103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0F9FAA2-CBCD-4EA1-B0B6-C935EBD15F79}"/>
              </a:ext>
            </a:extLst>
          </p:cNvPr>
          <p:cNvGraphicFramePr>
            <a:graphicFrameLocks noGrp="1"/>
          </p:cNvGraphicFramePr>
          <p:nvPr>
            <p:extLst>
              <p:ext uri="{D42A27DB-BD31-4B8C-83A1-F6EECF244321}">
                <p14:modId xmlns:p14="http://schemas.microsoft.com/office/powerpoint/2010/main" val="3464988826"/>
              </p:ext>
            </p:extLst>
          </p:nvPr>
        </p:nvGraphicFramePr>
        <p:xfrm>
          <a:off x="8642949" y="3978216"/>
          <a:ext cx="3421346" cy="2788387"/>
        </p:xfrm>
        <a:graphic>
          <a:graphicData uri="http://schemas.openxmlformats.org/drawingml/2006/table">
            <a:tbl>
              <a:tblPr firstRow="1" firstCol="1" bandRow="1">
                <a:tableStyleId>{5C22544A-7EE6-4342-B048-85BDC9FD1C3A}</a:tableStyleId>
              </a:tblPr>
              <a:tblGrid>
                <a:gridCol w="1885435">
                  <a:extLst>
                    <a:ext uri="{9D8B030D-6E8A-4147-A177-3AD203B41FA5}">
                      <a16:colId xmlns:a16="http://schemas.microsoft.com/office/drawing/2014/main" val="3333383488"/>
                    </a:ext>
                  </a:extLst>
                </a:gridCol>
                <a:gridCol w="762197">
                  <a:extLst>
                    <a:ext uri="{9D8B030D-6E8A-4147-A177-3AD203B41FA5}">
                      <a16:colId xmlns:a16="http://schemas.microsoft.com/office/drawing/2014/main" val="2420628734"/>
                    </a:ext>
                  </a:extLst>
                </a:gridCol>
                <a:gridCol w="773714">
                  <a:extLst>
                    <a:ext uri="{9D8B030D-6E8A-4147-A177-3AD203B41FA5}">
                      <a16:colId xmlns:a16="http://schemas.microsoft.com/office/drawing/2014/main" val="287189267"/>
                    </a:ext>
                  </a:extLst>
                </a:gridCol>
              </a:tblGrid>
              <a:tr h="25429">
                <a:tc>
                  <a:txBody>
                    <a:bodyPr/>
                    <a:lstStyle/>
                    <a:p>
                      <a:pPr>
                        <a:lnSpc>
                          <a:spcPct val="107000"/>
                        </a:lnSpc>
                        <a:spcAft>
                          <a:spcPts val="800"/>
                        </a:spcAft>
                      </a:pPr>
                      <a:r>
                        <a:rPr lang="en-IN" sz="1400" dirty="0">
                          <a:effectLst/>
                        </a:rPr>
                        <a:t>Classifier </a:t>
                      </a:r>
                      <a:endParaRPr lang="en-IN" sz="1100" dirty="0">
                        <a:effectLst/>
                      </a:endParaRPr>
                    </a:p>
                    <a:p>
                      <a:pPr>
                        <a:lnSpc>
                          <a:spcPct val="107000"/>
                        </a:lnSpc>
                        <a:spcAft>
                          <a:spcPts val="800"/>
                        </a:spcAft>
                      </a:pP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Roc </a:t>
                      </a:r>
                      <a:r>
                        <a:rPr lang="en-IN" sz="1400" dirty="0" err="1">
                          <a:effectLst/>
                        </a:rPr>
                        <a:t>Auc</a:t>
                      </a:r>
                      <a:r>
                        <a:rPr lang="en-IN" sz="1400" dirty="0">
                          <a:effectLst/>
                        </a:rPr>
                        <a:t>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Accuracy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8393680"/>
                  </a:ext>
                </a:extLst>
              </a:tr>
              <a:tr h="278429">
                <a:tc>
                  <a:txBody>
                    <a:bodyPr/>
                    <a:lstStyle/>
                    <a:p>
                      <a:pPr>
                        <a:lnSpc>
                          <a:spcPct val="107000"/>
                        </a:lnSpc>
                        <a:spcAft>
                          <a:spcPts val="800"/>
                        </a:spcAft>
                      </a:pPr>
                      <a:r>
                        <a:rPr lang="en-IN" sz="14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0.7599 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0.8906 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4245507"/>
                  </a:ext>
                </a:extLst>
              </a:tr>
              <a:tr h="278429">
                <a:tc>
                  <a:txBody>
                    <a:bodyPr/>
                    <a:lstStyle/>
                    <a:p>
                      <a:pPr>
                        <a:lnSpc>
                          <a:spcPct val="107000"/>
                        </a:lnSpc>
                        <a:spcAft>
                          <a:spcPts val="800"/>
                        </a:spcAft>
                      </a:pPr>
                      <a:r>
                        <a:rPr lang="en-IN" sz="1400">
                          <a:effectLst/>
                        </a:rPr>
                        <a:t>KNN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326254"/>
                  </a:ext>
                </a:extLst>
              </a:tr>
              <a:tr h="278429">
                <a:tc>
                  <a:txBody>
                    <a:bodyPr/>
                    <a:lstStyle/>
                    <a:p>
                      <a:pPr>
                        <a:lnSpc>
                          <a:spcPct val="107000"/>
                        </a:lnSpc>
                        <a:spcAft>
                          <a:spcPts val="800"/>
                        </a:spcAft>
                      </a:pPr>
                      <a:r>
                        <a:rPr lang="en-IN" sz="1400" dirty="0">
                          <a:effectLst/>
                        </a:rPr>
                        <a:t>Decision Tree 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0.7450</a:t>
                      </a:r>
                      <a:r>
                        <a:rPr lang="en-IN" sz="1100" dirty="0">
                          <a:effectLst/>
                        </a:rPr>
                        <a:t> </a:t>
                      </a: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0.8357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6126324"/>
                  </a:ext>
                </a:extLst>
              </a:tr>
              <a:tr h="569744">
                <a:tc>
                  <a:txBody>
                    <a:bodyPr/>
                    <a:lstStyle/>
                    <a:p>
                      <a:pPr>
                        <a:lnSpc>
                          <a:spcPct val="107000"/>
                        </a:lnSpc>
                        <a:spcAft>
                          <a:spcPts val="800"/>
                        </a:spcAft>
                      </a:pPr>
                      <a:r>
                        <a:rPr lang="en-IN" sz="1400">
                          <a:effectLst/>
                        </a:rPr>
                        <a:t>Random Forest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0.7927</a:t>
                      </a:r>
                      <a:r>
                        <a:rPr lang="en-IN" sz="1100" dirty="0">
                          <a:effectLst/>
                        </a:rPr>
                        <a:t> </a:t>
                      </a: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0.8970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2285966"/>
                  </a:ext>
                </a:extLst>
              </a:tr>
              <a:tr h="278429">
                <a:tc>
                  <a:txBody>
                    <a:bodyPr/>
                    <a:lstStyle/>
                    <a:p>
                      <a:pPr>
                        <a:lnSpc>
                          <a:spcPct val="107000"/>
                        </a:lnSpc>
                        <a:spcAft>
                          <a:spcPts val="800"/>
                        </a:spcAft>
                      </a:pPr>
                      <a:r>
                        <a:rPr lang="en-IN" sz="1400">
                          <a:effectLst/>
                        </a:rPr>
                        <a:t>ADA 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0.7750 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0.8891 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7605407"/>
                  </a:ext>
                </a:extLst>
              </a:tr>
              <a:tr h="278429">
                <a:tc>
                  <a:txBody>
                    <a:bodyPr/>
                    <a:lstStyle/>
                    <a:p>
                      <a:pPr>
                        <a:lnSpc>
                          <a:spcPct val="107000"/>
                        </a:lnSpc>
                        <a:spcAft>
                          <a:spcPts val="800"/>
                        </a:spcAft>
                      </a:pPr>
                      <a:r>
                        <a:rPr lang="en-IN" sz="1400">
                          <a:effectLst/>
                        </a:rPr>
                        <a:t>XGBoost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0.7980 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0.8909</a:t>
                      </a:r>
                      <a:r>
                        <a:rPr lang="en-IN" sz="1100" dirty="0">
                          <a:effectLst/>
                        </a:rPr>
                        <a:t> </a:t>
                      </a: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8453911"/>
                  </a:ext>
                </a:extLst>
              </a:tr>
              <a:tr h="278429">
                <a:tc>
                  <a:txBody>
                    <a:bodyPr/>
                    <a:lstStyle/>
                    <a:p>
                      <a:pPr>
                        <a:lnSpc>
                          <a:spcPct val="107000"/>
                        </a:lnSpc>
                        <a:spcAft>
                          <a:spcPts val="800"/>
                        </a:spcAft>
                      </a:pPr>
                      <a:r>
                        <a:rPr lang="en-IN" sz="1400">
                          <a:effectLst/>
                        </a:rPr>
                        <a:t>Naïve Bayes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0.7357</a:t>
                      </a:r>
                      <a:r>
                        <a:rPr lang="en-IN" sz="1100" dirty="0">
                          <a:effectLst/>
                        </a:rPr>
                        <a:t> </a:t>
                      </a: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0.8520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510392"/>
                  </a:ext>
                </a:extLst>
              </a:tr>
            </a:tbl>
          </a:graphicData>
        </a:graphic>
      </p:graphicFrame>
      <p:graphicFrame>
        <p:nvGraphicFramePr>
          <p:cNvPr id="5" name="Table 4">
            <a:extLst>
              <a:ext uri="{FF2B5EF4-FFF2-40B4-BE49-F238E27FC236}">
                <a16:creationId xmlns:a16="http://schemas.microsoft.com/office/drawing/2014/main" id="{A463582A-536B-4964-A7B5-C8B7287F3A0C}"/>
              </a:ext>
            </a:extLst>
          </p:cNvPr>
          <p:cNvGraphicFramePr>
            <a:graphicFrameLocks noGrp="1"/>
          </p:cNvGraphicFramePr>
          <p:nvPr>
            <p:extLst>
              <p:ext uri="{D42A27DB-BD31-4B8C-83A1-F6EECF244321}">
                <p14:modId xmlns:p14="http://schemas.microsoft.com/office/powerpoint/2010/main" val="2749658668"/>
              </p:ext>
            </p:extLst>
          </p:nvPr>
        </p:nvGraphicFramePr>
        <p:xfrm>
          <a:off x="8642949" y="344236"/>
          <a:ext cx="3421347" cy="3517904"/>
        </p:xfrm>
        <a:graphic>
          <a:graphicData uri="http://schemas.openxmlformats.org/drawingml/2006/table">
            <a:tbl>
              <a:tblPr firstRow="1" firstCol="1" bandRow="1">
                <a:tableStyleId>{5C22544A-7EE6-4342-B048-85BDC9FD1C3A}</a:tableStyleId>
              </a:tblPr>
              <a:tblGrid>
                <a:gridCol w="1552166">
                  <a:extLst>
                    <a:ext uri="{9D8B030D-6E8A-4147-A177-3AD203B41FA5}">
                      <a16:colId xmlns:a16="http://schemas.microsoft.com/office/drawing/2014/main" val="2077881136"/>
                    </a:ext>
                  </a:extLst>
                </a:gridCol>
                <a:gridCol w="625254">
                  <a:extLst>
                    <a:ext uri="{9D8B030D-6E8A-4147-A177-3AD203B41FA5}">
                      <a16:colId xmlns:a16="http://schemas.microsoft.com/office/drawing/2014/main" val="3430647127"/>
                    </a:ext>
                  </a:extLst>
                </a:gridCol>
                <a:gridCol w="693813">
                  <a:extLst>
                    <a:ext uri="{9D8B030D-6E8A-4147-A177-3AD203B41FA5}">
                      <a16:colId xmlns:a16="http://schemas.microsoft.com/office/drawing/2014/main" val="2999051719"/>
                    </a:ext>
                  </a:extLst>
                </a:gridCol>
                <a:gridCol w="550114">
                  <a:extLst>
                    <a:ext uri="{9D8B030D-6E8A-4147-A177-3AD203B41FA5}">
                      <a16:colId xmlns:a16="http://schemas.microsoft.com/office/drawing/2014/main" val="148611012"/>
                    </a:ext>
                  </a:extLst>
                </a:gridCol>
              </a:tblGrid>
              <a:tr h="343685">
                <a:tc>
                  <a:txBody>
                    <a:bodyPr/>
                    <a:lstStyle/>
                    <a:p>
                      <a:pPr>
                        <a:lnSpc>
                          <a:spcPct val="107000"/>
                        </a:lnSpc>
                        <a:spcAft>
                          <a:spcPts val="800"/>
                        </a:spcAft>
                      </a:pPr>
                      <a:r>
                        <a:rPr lang="en-IN" sz="1100" dirty="0">
                          <a:effectLst/>
                        </a:rPr>
                        <a:t>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Precision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Avg F1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837608"/>
                  </a:ext>
                </a:extLst>
              </a:tr>
              <a:tr h="443214">
                <a:tc>
                  <a:txBody>
                    <a:bodyPr/>
                    <a:lstStyle/>
                    <a:p>
                      <a:pPr>
                        <a:lnSpc>
                          <a:spcPct val="107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0.90</a:t>
                      </a:r>
                    </a:p>
                    <a:p>
                      <a:pPr>
                        <a:lnSpc>
                          <a:spcPct val="107000"/>
                        </a:lnSpc>
                        <a:spcAft>
                          <a:spcPts val="800"/>
                        </a:spcAft>
                      </a:pPr>
                      <a:r>
                        <a:rPr lang="en-IN" sz="1100">
                          <a:effectLst/>
                        </a:rPr>
                        <a:t>0.68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0.99</a:t>
                      </a:r>
                    </a:p>
                    <a:p>
                      <a:pPr>
                        <a:lnSpc>
                          <a:spcPct val="107000"/>
                        </a:lnSpc>
                        <a:spcAft>
                          <a:spcPts val="800"/>
                        </a:spcAft>
                      </a:pPr>
                      <a:r>
                        <a:rPr lang="en-IN" sz="1100" dirty="0">
                          <a:effectLst/>
                        </a:rPr>
                        <a:t>0.18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3851270"/>
                  </a:ext>
                </a:extLst>
              </a:tr>
              <a:tr h="443214">
                <a:tc>
                  <a:txBody>
                    <a:bodyPr/>
                    <a:lstStyle/>
                    <a:p>
                      <a:pPr>
                        <a:lnSpc>
                          <a:spcPct val="107000"/>
                        </a:lnSpc>
                        <a:spcAft>
                          <a:spcPts val="800"/>
                        </a:spcAft>
                      </a:pPr>
                      <a:r>
                        <a:rPr lang="en-IN" sz="1200">
                          <a:effectLst/>
                        </a:rPr>
                        <a:t>KNN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0.90</a:t>
                      </a:r>
                    </a:p>
                    <a:p>
                      <a:pPr>
                        <a:lnSpc>
                          <a:spcPct val="107000"/>
                        </a:lnSpc>
                        <a:spcAft>
                          <a:spcPts val="800"/>
                        </a:spcAft>
                      </a:pPr>
                      <a:r>
                        <a:rPr lang="en-IN" sz="1100">
                          <a:effectLst/>
                        </a:rPr>
                        <a:t>0.59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0.98</a:t>
                      </a:r>
                    </a:p>
                    <a:p>
                      <a:pPr>
                        <a:lnSpc>
                          <a:spcPct val="107000"/>
                        </a:lnSpc>
                        <a:spcAft>
                          <a:spcPts val="800"/>
                        </a:spcAft>
                      </a:pPr>
                      <a:r>
                        <a:rPr lang="en-IN" sz="1100">
                          <a:effectLst/>
                        </a:rPr>
                        <a:t>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26430"/>
                  </a:ext>
                </a:extLst>
              </a:tr>
              <a:tr h="443214">
                <a:tc>
                  <a:txBody>
                    <a:bodyPr/>
                    <a:lstStyle/>
                    <a:p>
                      <a:pPr>
                        <a:lnSpc>
                          <a:spcPct val="107000"/>
                        </a:lnSpc>
                        <a:spcAft>
                          <a:spcPts val="800"/>
                        </a:spcAft>
                      </a:pPr>
                      <a:r>
                        <a:rPr lang="en-IN" sz="1200">
                          <a:effectLst/>
                        </a:rPr>
                        <a:t>Decision Tree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0.91</a:t>
                      </a:r>
                    </a:p>
                    <a:p>
                      <a:pPr>
                        <a:lnSpc>
                          <a:spcPct val="107000"/>
                        </a:lnSpc>
                        <a:spcAft>
                          <a:spcPts val="800"/>
                        </a:spcAft>
                      </a:pPr>
                      <a:r>
                        <a:rPr lang="en-IN" sz="1100">
                          <a:effectLst/>
                        </a:rPr>
                        <a:t>0.31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0.90</a:t>
                      </a:r>
                    </a:p>
                    <a:p>
                      <a:pPr>
                        <a:lnSpc>
                          <a:spcPct val="107000"/>
                        </a:lnSpc>
                        <a:spcAft>
                          <a:spcPts val="800"/>
                        </a:spcAft>
                      </a:pPr>
                      <a:r>
                        <a:rPr lang="en-IN" sz="1100">
                          <a:effectLst/>
                        </a:rPr>
                        <a:t>0.33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414329"/>
                  </a:ext>
                </a:extLst>
              </a:tr>
              <a:tr h="443214">
                <a:tc>
                  <a:txBody>
                    <a:bodyPr/>
                    <a:lstStyle/>
                    <a:p>
                      <a:pPr>
                        <a:lnSpc>
                          <a:spcPct val="107000"/>
                        </a:lnSpc>
                        <a:spcAft>
                          <a:spcPts val="800"/>
                        </a:spcAft>
                      </a:pPr>
                      <a:r>
                        <a:rPr lang="en-IN" sz="1200" dirty="0">
                          <a:effectLst/>
                        </a:rPr>
                        <a:t>Random Forest 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0.90</a:t>
                      </a:r>
                    </a:p>
                    <a:p>
                      <a:pPr>
                        <a:lnSpc>
                          <a:spcPct val="107000"/>
                        </a:lnSpc>
                        <a:spcAft>
                          <a:spcPts val="800"/>
                        </a:spcAft>
                      </a:pPr>
                      <a:r>
                        <a:rPr lang="en-IN" sz="1100" dirty="0">
                          <a:effectLst/>
                        </a:rPr>
                        <a:t>0.66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0.98</a:t>
                      </a:r>
                    </a:p>
                    <a:p>
                      <a:pPr>
                        <a:lnSpc>
                          <a:spcPct val="107000"/>
                        </a:lnSpc>
                        <a:spcAft>
                          <a:spcPts val="800"/>
                        </a:spcAft>
                      </a:pPr>
                      <a:r>
                        <a:rPr lang="en-IN" sz="1100">
                          <a:effectLst/>
                        </a:rPr>
                        <a:t>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273841"/>
                  </a:ext>
                </a:extLst>
              </a:tr>
              <a:tr h="443214">
                <a:tc>
                  <a:txBody>
                    <a:bodyPr/>
                    <a:lstStyle/>
                    <a:p>
                      <a:pPr>
                        <a:lnSpc>
                          <a:spcPct val="107000"/>
                        </a:lnSpc>
                        <a:spcAft>
                          <a:spcPts val="800"/>
                        </a:spcAft>
                      </a:pPr>
                      <a:r>
                        <a:rPr lang="en-IN" sz="1200">
                          <a:effectLst/>
                        </a:rPr>
                        <a:t>ADA 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0.90</a:t>
                      </a:r>
                    </a:p>
                    <a:p>
                      <a:pPr>
                        <a:lnSpc>
                          <a:spcPct val="107000"/>
                        </a:lnSpc>
                        <a:spcAft>
                          <a:spcPts val="800"/>
                        </a:spcAft>
                      </a:pPr>
                      <a:r>
                        <a:rPr lang="en-IN" sz="1100">
                          <a:effectLst/>
                        </a:rPr>
                        <a:t>0.63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0.98</a:t>
                      </a:r>
                    </a:p>
                    <a:p>
                      <a:pPr>
                        <a:lnSpc>
                          <a:spcPct val="107000"/>
                        </a:lnSpc>
                        <a:spcAft>
                          <a:spcPts val="800"/>
                        </a:spcAft>
                      </a:pPr>
                      <a:r>
                        <a:rPr lang="en-IN" sz="1100">
                          <a:effectLst/>
                        </a:rPr>
                        <a:t>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727536"/>
                  </a:ext>
                </a:extLst>
              </a:tr>
              <a:tr h="443214">
                <a:tc>
                  <a:txBody>
                    <a:bodyPr/>
                    <a:lstStyle/>
                    <a:p>
                      <a:pPr>
                        <a:lnSpc>
                          <a:spcPct val="107000"/>
                        </a:lnSpc>
                        <a:spcAft>
                          <a:spcPts val="800"/>
                        </a:spcAft>
                      </a:pPr>
                      <a:r>
                        <a:rPr lang="en-IN" sz="1200" dirty="0" err="1">
                          <a:effectLst/>
                        </a:rPr>
                        <a:t>XGBoost</a:t>
                      </a:r>
                      <a:r>
                        <a:rPr lang="en-IN" sz="1200" dirty="0">
                          <a:effectLst/>
                        </a:rPr>
                        <a:t> 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0.90</a:t>
                      </a:r>
                    </a:p>
                    <a:p>
                      <a:pPr>
                        <a:lnSpc>
                          <a:spcPct val="107000"/>
                        </a:lnSpc>
                        <a:spcAft>
                          <a:spcPts val="800"/>
                        </a:spcAft>
                      </a:pPr>
                      <a:r>
                        <a:rPr lang="en-IN" sz="1100">
                          <a:effectLst/>
                        </a:rPr>
                        <a:t>0.62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0.98</a:t>
                      </a:r>
                    </a:p>
                    <a:p>
                      <a:pPr>
                        <a:lnSpc>
                          <a:spcPct val="107000"/>
                        </a:lnSpc>
                        <a:spcAft>
                          <a:spcPts val="800"/>
                        </a:spcAft>
                      </a:pPr>
                      <a:r>
                        <a:rPr lang="en-IN" sz="1100">
                          <a:effectLst/>
                        </a:rPr>
                        <a:t>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9630265"/>
                  </a:ext>
                </a:extLst>
              </a:tr>
              <a:tr h="443214">
                <a:tc>
                  <a:txBody>
                    <a:bodyPr/>
                    <a:lstStyle/>
                    <a:p>
                      <a:pPr>
                        <a:lnSpc>
                          <a:spcPct val="107000"/>
                        </a:lnSpc>
                        <a:spcAft>
                          <a:spcPts val="800"/>
                        </a:spcAft>
                      </a:pPr>
                      <a:r>
                        <a:rPr lang="en-IN" sz="1200" dirty="0">
                          <a:effectLst/>
                        </a:rPr>
                        <a:t>Naïve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0.92</a:t>
                      </a:r>
                    </a:p>
                    <a:p>
                      <a:pPr>
                        <a:lnSpc>
                          <a:spcPct val="107000"/>
                        </a:lnSpc>
                        <a:spcAft>
                          <a:spcPts val="800"/>
                        </a:spcAft>
                      </a:pPr>
                      <a:r>
                        <a:rPr lang="en-IN" sz="1100">
                          <a:effectLst/>
                        </a:rPr>
                        <a:t>0.39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0.91</a:t>
                      </a:r>
                    </a:p>
                    <a:p>
                      <a:pPr>
                        <a:lnSpc>
                          <a:spcPct val="107000"/>
                        </a:lnSpc>
                        <a:spcAft>
                          <a:spcPts val="800"/>
                        </a:spcAft>
                      </a:pPr>
                      <a:r>
                        <a:rPr lang="en-IN" sz="1100">
                          <a:effectLst/>
                        </a:rPr>
                        <a:t>0.42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3627182"/>
                  </a:ext>
                </a:extLst>
              </a:tr>
            </a:tbl>
          </a:graphicData>
        </a:graphic>
      </p:graphicFrame>
      <p:sp>
        <p:nvSpPr>
          <p:cNvPr id="7" name="Content Placeholder 6">
            <a:extLst>
              <a:ext uri="{FF2B5EF4-FFF2-40B4-BE49-F238E27FC236}">
                <a16:creationId xmlns:a16="http://schemas.microsoft.com/office/drawing/2014/main" id="{3F1491FC-FF1B-41BF-B1D0-ACE28327C08D}"/>
              </a:ext>
            </a:extLst>
          </p:cNvPr>
          <p:cNvSpPr>
            <a:spLocks noGrp="1"/>
          </p:cNvSpPr>
          <p:nvPr>
            <p:ph idx="1"/>
          </p:nvPr>
        </p:nvSpPr>
        <p:spPr>
          <a:xfrm>
            <a:off x="789432" y="344237"/>
            <a:ext cx="7363967" cy="3446182"/>
          </a:xfrm>
        </p:spPr>
        <p:txBody>
          <a:bodyPr>
            <a:normAutofit/>
          </a:bodyPr>
          <a:lstStyle/>
          <a:p>
            <a:pPr marL="0" indent="0">
              <a:buNone/>
            </a:pPr>
            <a:r>
              <a:rPr lang="en-US" sz="1300" b="1" dirty="0">
                <a:latin typeface="Cambria" panose="02040503050406030204" pitchFamily="18" charset="0"/>
                <a:ea typeface="Cambria" panose="02040503050406030204" pitchFamily="18" charset="0"/>
              </a:rPr>
              <a:t>Performance Evaluation  </a:t>
            </a:r>
            <a:r>
              <a:rPr lang="en-US" sz="1300" dirty="0">
                <a:latin typeface="Cambria" panose="02040503050406030204" pitchFamily="18" charset="0"/>
                <a:ea typeface="Cambria" panose="02040503050406030204" pitchFamily="18" charset="0"/>
              </a:rPr>
              <a:t>:  Since this is an </a:t>
            </a:r>
            <a:r>
              <a:rPr lang="en-US" sz="1300" b="1" dirty="0">
                <a:latin typeface="Cambria" panose="02040503050406030204" pitchFamily="18" charset="0"/>
                <a:ea typeface="Cambria" panose="02040503050406030204" pitchFamily="18" charset="0"/>
              </a:rPr>
              <a:t>imbalanced</a:t>
            </a:r>
            <a:r>
              <a:rPr lang="en-US" sz="1300" dirty="0">
                <a:latin typeface="Cambria" panose="02040503050406030204" pitchFamily="18" charset="0"/>
                <a:ea typeface="Cambria" panose="02040503050406030204" pitchFamily="18" charset="0"/>
              </a:rPr>
              <a:t> </a:t>
            </a:r>
            <a:r>
              <a:rPr lang="en-US" sz="1300" b="1" dirty="0">
                <a:latin typeface="Cambria" panose="02040503050406030204" pitchFamily="18" charset="0"/>
                <a:ea typeface="Cambria" panose="02040503050406030204" pitchFamily="18" charset="0"/>
              </a:rPr>
              <a:t>data</a:t>
            </a:r>
            <a:r>
              <a:rPr lang="en-US" sz="1300" dirty="0">
                <a:latin typeface="Cambria" panose="02040503050406030204" pitchFamily="18" charset="0"/>
                <a:ea typeface="Cambria" panose="02040503050406030204" pitchFamily="18" charset="0"/>
              </a:rPr>
              <a:t> </a:t>
            </a:r>
            <a:r>
              <a:rPr lang="en-US" sz="1300" b="1" dirty="0">
                <a:latin typeface="Cambria" panose="02040503050406030204" pitchFamily="18" charset="0"/>
                <a:ea typeface="Cambria" panose="02040503050406030204" pitchFamily="18" charset="0"/>
              </a:rPr>
              <a:t>set</a:t>
            </a:r>
            <a:r>
              <a:rPr lang="en-US" sz="1300" dirty="0">
                <a:latin typeface="Cambria" panose="02040503050406030204" pitchFamily="18" charset="0"/>
                <a:ea typeface="Cambria" panose="02040503050406030204" pitchFamily="18" charset="0"/>
              </a:rPr>
              <a:t>, confusion matrix, precision, recall and F1 score are used along with the accuracy score, since accuracy score alone can be misleading. In this table, each cell for Precision, Recall and F1 score gives the scores for label ‘no’ and ‘yes’ respectively. F1 Score is used to select the best classifier since these scores are for an imbalanced data set and weighted average of F1 Score is used since it accounts this imbalance in its calculation. According to these results, accuracy score is proportional to the F1 Score weighted average. This is because the class imbalance was taken into consideration. </a:t>
            </a:r>
          </a:p>
          <a:p>
            <a:pPr marL="0" indent="0">
              <a:buNone/>
            </a:pPr>
            <a:r>
              <a:rPr lang="en-US" sz="1300" dirty="0">
                <a:latin typeface="Cambria" panose="02040503050406030204" pitchFamily="18" charset="0"/>
                <a:ea typeface="Cambria" panose="02040503050406030204" pitchFamily="18" charset="0"/>
              </a:rPr>
              <a:t>According to the above results, the highest F1 Score weighted average is scored by Naïve Bayes. The 2nd and 3rd best classifiers are Random Forest Classifier  and XG Boost Classifier. Based on these results, considering  f1 score , Roc Score and  accuracy score we considered Naïve Bayes to be the algorithm used for this Model .</a:t>
            </a:r>
          </a:p>
          <a:p>
            <a:pPr marL="0" indent="0">
              <a:buNone/>
            </a:pPr>
            <a:r>
              <a:rPr lang="en-IN" sz="1300" dirty="0">
                <a:latin typeface="Cambria" panose="02040503050406030204" pitchFamily="18" charset="0"/>
                <a:ea typeface="Cambria" panose="02040503050406030204" pitchFamily="18" charset="0"/>
              </a:rPr>
              <a:t>In Further Steps Since we are Not satisfied with the prediction of the Model , Over sampling is Going to be used for generating best prediction Model.</a:t>
            </a:r>
            <a:endParaRPr lang="en-US" sz="1300"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6B355D33-0F79-4E63-9179-18FA25208217}"/>
              </a:ext>
            </a:extLst>
          </p:cNvPr>
          <p:cNvPicPr>
            <a:picLocks noChangeAspect="1"/>
          </p:cNvPicPr>
          <p:nvPr/>
        </p:nvPicPr>
        <p:blipFill rotWithShape="1">
          <a:blip r:embed="rId2">
            <a:extLst>
              <a:ext uri="{28A0092B-C50C-407E-A947-70E740481C1C}">
                <a14:useLocalDpi xmlns:a14="http://schemas.microsoft.com/office/drawing/2010/main" val="0"/>
              </a:ext>
            </a:extLst>
          </a:blip>
          <a:srcRect l="53178" t="600" r="-1"/>
          <a:stretch/>
        </p:blipFill>
        <p:spPr>
          <a:xfrm>
            <a:off x="123692" y="3729628"/>
            <a:ext cx="2880345" cy="3061432"/>
          </a:xfrm>
          <a:prstGeom prst="rect">
            <a:avLst/>
          </a:prstGeom>
        </p:spPr>
      </p:pic>
      <p:pic>
        <p:nvPicPr>
          <p:cNvPr id="15" name="Picture 14">
            <a:extLst>
              <a:ext uri="{FF2B5EF4-FFF2-40B4-BE49-F238E27FC236}">
                <a16:creationId xmlns:a16="http://schemas.microsoft.com/office/drawing/2014/main" id="{893FA07F-EC28-422B-B2B9-B24AF642D4E2}"/>
              </a:ext>
            </a:extLst>
          </p:cNvPr>
          <p:cNvPicPr>
            <a:picLocks noChangeAspect="1"/>
          </p:cNvPicPr>
          <p:nvPr/>
        </p:nvPicPr>
        <p:blipFill rotWithShape="1">
          <a:blip r:embed="rId3">
            <a:extLst>
              <a:ext uri="{28A0092B-C50C-407E-A947-70E740481C1C}">
                <a14:useLocalDpi xmlns:a14="http://schemas.microsoft.com/office/drawing/2010/main" val="0"/>
              </a:ext>
            </a:extLst>
          </a:blip>
          <a:srcRect l="53177"/>
          <a:stretch/>
        </p:blipFill>
        <p:spPr>
          <a:xfrm>
            <a:off x="2981443" y="3713586"/>
            <a:ext cx="2928174" cy="3045390"/>
          </a:xfrm>
          <a:prstGeom prst="rect">
            <a:avLst/>
          </a:prstGeom>
        </p:spPr>
      </p:pic>
      <p:pic>
        <p:nvPicPr>
          <p:cNvPr id="17" name="Picture 16">
            <a:extLst>
              <a:ext uri="{FF2B5EF4-FFF2-40B4-BE49-F238E27FC236}">
                <a16:creationId xmlns:a16="http://schemas.microsoft.com/office/drawing/2014/main" id="{B9108549-BB54-4BBE-9BF6-D7201CCD5AC7}"/>
              </a:ext>
            </a:extLst>
          </p:cNvPr>
          <p:cNvPicPr>
            <a:picLocks noChangeAspect="1"/>
          </p:cNvPicPr>
          <p:nvPr/>
        </p:nvPicPr>
        <p:blipFill rotWithShape="1">
          <a:blip r:embed="rId4">
            <a:extLst>
              <a:ext uri="{28A0092B-C50C-407E-A947-70E740481C1C}">
                <a14:useLocalDpi xmlns:a14="http://schemas.microsoft.com/office/drawing/2010/main" val="0"/>
              </a:ext>
            </a:extLst>
          </a:blip>
          <a:srcRect l="53805" t="2011"/>
          <a:stretch/>
        </p:blipFill>
        <p:spPr>
          <a:xfrm>
            <a:off x="5879076" y="3693533"/>
            <a:ext cx="2732719" cy="3080778"/>
          </a:xfrm>
          <a:prstGeom prst="rect">
            <a:avLst/>
          </a:prstGeom>
        </p:spPr>
      </p:pic>
      <p:sp>
        <p:nvSpPr>
          <p:cNvPr id="18" name="TextBox 17">
            <a:extLst>
              <a:ext uri="{FF2B5EF4-FFF2-40B4-BE49-F238E27FC236}">
                <a16:creationId xmlns:a16="http://schemas.microsoft.com/office/drawing/2014/main" id="{8F201DB1-B5DB-4103-856A-C937DF8CA285}"/>
              </a:ext>
            </a:extLst>
          </p:cNvPr>
          <p:cNvSpPr txBox="1"/>
          <p:nvPr/>
        </p:nvSpPr>
        <p:spPr>
          <a:xfrm>
            <a:off x="3731245" y="6144431"/>
            <a:ext cx="568489" cy="369332"/>
          </a:xfrm>
          <a:prstGeom prst="rect">
            <a:avLst/>
          </a:prstGeom>
          <a:noFill/>
        </p:spPr>
        <p:txBody>
          <a:bodyPr wrap="none" rtlCol="0">
            <a:spAutoFit/>
          </a:bodyPr>
          <a:lstStyle/>
          <a:p>
            <a:r>
              <a:rPr lang="en-US" dirty="0"/>
              <a:t>XGB</a:t>
            </a:r>
            <a:endParaRPr lang="en-IN" dirty="0"/>
          </a:p>
        </p:txBody>
      </p:sp>
      <p:sp>
        <p:nvSpPr>
          <p:cNvPr id="19" name="TextBox 18">
            <a:extLst>
              <a:ext uri="{FF2B5EF4-FFF2-40B4-BE49-F238E27FC236}">
                <a16:creationId xmlns:a16="http://schemas.microsoft.com/office/drawing/2014/main" id="{C07A8E81-8B05-4B8E-B13E-EB9D58530076}"/>
              </a:ext>
            </a:extLst>
          </p:cNvPr>
          <p:cNvSpPr txBox="1"/>
          <p:nvPr/>
        </p:nvSpPr>
        <p:spPr>
          <a:xfrm>
            <a:off x="1362176" y="6144431"/>
            <a:ext cx="458780" cy="369332"/>
          </a:xfrm>
          <a:prstGeom prst="rect">
            <a:avLst/>
          </a:prstGeom>
          <a:noFill/>
        </p:spPr>
        <p:txBody>
          <a:bodyPr wrap="none" rtlCol="0">
            <a:spAutoFit/>
          </a:bodyPr>
          <a:lstStyle/>
          <a:p>
            <a:r>
              <a:rPr lang="en-US" dirty="0"/>
              <a:t>NB</a:t>
            </a:r>
            <a:endParaRPr lang="en-IN" dirty="0"/>
          </a:p>
        </p:txBody>
      </p:sp>
      <p:sp>
        <p:nvSpPr>
          <p:cNvPr id="20" name="TextBox 19">
            <a:extLst>
              <a:ext uri="{FF2B5EF4-FFF2-40B4-BE49-F238E27FC236}">
                <a16:creationId xmlns:a16="http://schemas.microsoft.com/office/drawing/2014/main" id="{66D4AD9A-52B6-4B17-8D75-D618E3F8471C}"/>
              </a:ext>
            </a:extLst>
          </p:cNvPr>
          <p:cNvSpPr txBox="1"/>
          <p:nvPr/>
        </p:nvSpPr>
        <p:spPr>
          <a:xfrm>
            <a:off x="7018092" y="5562600"/>
            <a:ext cx="415498" cy="369332"/>
          </a:xfrm>
          <a:prstGeom prst="rect">
            <a:avLst/>
          </a:prstGeom>
          <a:noFill/>
        </p:spPr>
        <p:txBody>
          <a:bodyPr wrap="none" rtlCol="0">
            <a:spAutoFit/>
          </a:bodyPr>
          <a:lstStyle/>
          <a:p>
            <a:r>
              <a:rPr lang="en-US" dirty="0"/>
              <a:t>RF</a:t>
            </a:r>
            <a:endParaRPr lang="en-IN" dirty="0"/>
          </a:p>
        </p:txBody>
      </p:sp>
      <p:sp>
        <p:nvSpPr>
          <p:cNvPr id="21" name="TextBox 20">
            <a:extLst>
              <a:ext uri="{FF2B5EF4-FFF2-40B4-BE49-F238E27FC236}">
                <a16:creationId xmlns:a16="http://schemas.microsoft.com/office/drawing/2014/main" id="{00DB02F6-5E42-44FD-9364-EE4F0DB21F6C}"/>
              </a:ext>
            </a:extLst>
          </p:cNvPr>
          <p:cNvSpPr txBox="1"/>
          <p:nvPr/>
        </p:nvSpPr>
        <p:spPr>
          <a:xfrm>
            <a:off x="2677578" y="3324201"/>
            <a:ext cx="3535904" cy="369332"/>
          </a:xfrm>
          <a:prstGeom prst="rect">
            <a:avLst/>
          </a:prstGeom>
          <a:noFill/>
        </p:spPr>
        <p:txBody>
          <a:bodyPr wrap="none" rtlCol="0">
            <a:spAutoFit/>
          </a:bodyPr>
          <a:lstStyle/>
          <a:p>
            <a:r>
              <a:rPr lang="en-US" dirty="0"/>
              <a:t>Precision Recall VS Threshold curve </a:t>
            </a:r>
            <a:endParaRPr lang="en-IN" dirty="0"/>
          </a:p>
        </p:txBody>
      </p:sp>
    </p:spTree>
    <p:extLst>
      <p:ext uri="{BB962C8B-B14F-4D97-AF65-F5344CB8AC3E}">
        <p14:creationId xmlns:p14="http://schemas.microsoft.com/office/powerpoint/2010/main" val="151227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7E41E-862D-4164-839C-6A88797EE269}"/>
              </a:ext>
            </a:extLst>
          </p:cNvPr>
          <p:cNvSpPr>
            <a:spLocks noGrp="1"/>
          </p:cNvSpPr>
          <p:nvPr>
            <p:ph idx="1"/>
          </p:nvPr>
        </p:nvSpPr>
        <p:spPr>
          <a:xfrm>
            <a:off x="381000" y="518318"/>
            <a:ext cx="11811000" cy="3215482"/>
          </a:xfrm>
        </p:spPr>
        <p:txBody>
          <a:bodyPr>
            <a:normAutofit/>
          </a:bodyPr>
          <a:lstStyle/>
          <a:p>
            <a:pPr marL="0" indent="0">
              <a:buNone/>
            </a:pPr>
            <a:r>
              <a:rPr lang="en-US" sz="1400" b="1" i="0" dirty="0">
                <a:solidFill>
                  <a:srgbClr val="555555"/>
                </a:solidFill>
                <a:effectLst/>
                <a:latin typeface="Cambria" panose="02040503050406030204" pitchFamily="18" charset="0"/>
                <a:ea typeface="Cambria" panose="02040503050406030204" pitchFamily="18" charset="0"/>
              </a:rPr>
              <a:t>Random Oversampling</a:t>
            </a:r>
            <a:r>
              <a:rPr lang="en-US" sz="1400" b="0" i="0" dirty="0">
                <a:solidFill>
                  <a:srgbClr val="555555"/>
                </a:solidFill>
                <a:effectLst/>
                <a:latin typeface="Cambria" panose="02040503050406030204" pitchFamily="18" charset="0"/>
                <a:ea typeface="Cambria" panose="02040503050406030204" pitchFamily="18" charset="0"/>
              </a:rPr>
              <a:t>: Randomly duplicate examples in the minority class. Random oversampling involves randomly selecting examples from the minority class, with replacement, and adding them to the training dataset. They are referred to as “</a:t>
            </a:r>
            <a:r>
              <a:rPr lang="en-US" sz="1400" b="0" i="1" dirty="0">
                <a:solidFill>
                  <a:srgbClr val="555555"/>
                </a:solidFill>
                <a:effectLst/>
                <a:latin typeface="Cambria" panose="02040503050406030204" pitchFamily="18" charset="0"/>
                <a:ea typeface="Cambria" panose="02040503050406030204" pitchFamily="18" charset="0"/>
              </a:rPr>
              <a:t>naive resampling</a:t>
            </a:r>
            <a:r>
              <a:rPr lang="en-US" sz="1400" b="0" i="0" dirty="0">
                <a:solidFill>
                  <a:srgbClr val="555555"/>
                </a:solidFill>
                <a:effectLst/>
                <a:latin typeface="Cambria" panose="02040503050406030204" pitchFamily="18" charset="0"/>
                <a:ea typeface="Cambria" panose="02040503050406030204" pitchFamily="18" charset="0"/>
              </a:rPr>
              <a:t>” methods because they assume nothing about the data and no heuristics are used. This makes them simple to implement and fast to execute, which is desirable for very large and complex datasets.</a:t>
            </a:r>
          </a:p>
          <a:p>
            <a:pPr marL="0" indent="0">
              <a:buNone/>
            </a:pPr>
            <a:r>
              <a:rPr lang="en-IN" sz="1400" u="sng" dirty="0">
                <a:solidFill>
                  <a:srgbClr val="7030A0"/>
                </a:solidFill>
                <a:latin typeface="Cambria" panose="02040503050406030204" pitchFamily="18" charset="0"/>
                <a:ea typeface="Cambria" panose="02040503050406030204" pitchFamily="18" charset="0"/>
              </a:rPr>
              <a:t>Over Fitting Of Decision tree and Random Forest  Algorithm : </a:t>
            </a:r>
          </a:p>
          <a:p>
            <a:pPr marL="0" indent="0">
              <a:buNone/>
            </a:pPr>
            <a:r>
              <a:rPr lang="en-US" sz="1400" dirty="0">
                <a:solidFill>
                  <a:schemeClr val="tx2"/>
                </a:solidFill>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Decision Tree Classifier</a:t>
            </a:r>
            <a:r>
              <a:rPr lang="en-US" sz="1400" dirty="0">
                <a:solidFill>
                  <a:srgbClr val="0070C0"/>
                </a:solidFill>
                <a:latin typeface="Cambria" panose="02040503050406030204" pitchFamily="18" charset="0"/>
                <a:ea typeface="Cambria" panose="02040503050406030204" pitchFamily="18" charset="0"/>
              </a:rPr>
              <a:t>: For this oversampling problem, Gini impurity is used as the criteria to </a:t>
            </a:r>
          </a:p>
          <a:p>
            <a:pPr marL="0" indent="0">
              <a:buNone/>
            </a:pPr>
            <a:r>
              <a:rPr lang="en-US" sz="1400" dirty="0">
                <a:solidFill>
                  <a:srgbClr val="0070C0"/>
                </a:solidFill>
                <a:latin typeface="Cambria" panose="02040503050406030204" pitchFamily="18" charset="0"/>
                <a:ea typeface="Cambria" panose="02040503050406030204" pitchFamily="18" charset="0"/>
              </a:rPr>
              <a:t>measure quality of a split, best split as the strategy to choose the split, minimum number of samples</a:t>
            </a:r>
          </a:p>
          <a:p>
            <a:pPr marL="0" indent="0">
              <a:buNone/>
            </a:pPr>
            <a:r>
              <a:rPr lang="en-US" sz="1400" dirty="0">
                <a:solidFill>
                  <a:srgbClr val="0070C0"/>
                </a:solidFill>
                <a:latin typeface="Cambria" panose="02040503050406030204" pitchFamily="18" charset="0"/>
                <a:ea typeface="Cambria" panose="02040503050406030204" pitchFamily="18" charset="0"/>
              </a:rPr>
              <a:t> required to split as 2 and it is found that or Decision Tree model is Prone To Over-Fit.</a:t>
            </a:r>
          </a:p>
          <a:p>
            <a:pPr marL="0" indent="0">
              <a:buNone/>
            </a:pPr>
            <a:r>
              <a:rPr lang="en-US" sz="1400" dirty="0">
                <a:solidFill>
                  <a:srgbClr val="0070C0"/>
                </a:solidFill>
                <a:latin typeface="Cambria" panose="02040503050406030204" pitchFamily="18" charset="0"/>
                <a:ea typeface="Cambria" panose="02040503050406030204" pitchFamily="18" charset="0"/>
              </a:rPr>
              <a:t>❏ </a:t>
            </a:r>
            <a:r>
              <a:rPr lang="en-US" sz="1400" b="1" i="0" dirty="0">
                <a:solidFill>
                  <a:srgbClr val="0070C0"/>
                </a:solidFill>
                <a:effectLst/>
                <a:latin typeface="Cambria" panose="02040503050406030204" pitchFamily="18" charset="0"/>
                <a:ea typeface="Cambria" panose="02040503050406030204" pitchFamily="18" charset="0"/>
              </a:rPr>
              <a:t>random forest </a:t>
            </a:r>
            <a:r>
              <a:rPr lang="en-US" sz="1400" b="0" i="0" dirty="0">
                <a:solidFill>
                  <a:srgbClr val="0070C0"/>
                </a:solidFill>
                <a:effectLst/>
                <a:latin typeface="Cambria" panose="02040503050406030204" pitchFamily="18" charset="0"/>
                <a:ea typeface="Cambria" panose="02040503050406030204" pitchFamily="18" charset="0"/>
              </a:rPr>
              <a:t>is a meta estimator that fits a number of decision tree classifiers on various sub-samples of the dataset and uses averaging to improve the predictive accuracy and control over-fitting. For this problem,</a:t>
            </a:r>
            <a:r>
              <a:rPr lang="en-US" sz="1400" dirty="0">
                <a:solidFill>
                  <a:srgbClr val="0070C0"/>
                </a:solidFill>
                <a:latin typeface="Cambria" panose="02040503050406030204" pitchFamily="18" charset="0"/>
                <a:ea typeface="Cambria" panose="02040503050406030204" pitchFamily="18" charset="0"/>
              </a:rPr>
              <a:t> Gini as  impurity is used as the criteria to measure quality of a split, with 100estimators. maximum depth as none and minimum number of samples required to split as 2. and it is found that or Decision Tree model is Prone To Over-Fit.</a:t>
            </a:r>
          </a:p>
          <a:p>
            <a:pPr marL="0" indent="0">
              <a:buNone/>
            </a:pPr>
            <a:r>
              <a:rPr lang="en-US" sz="1400" b="1" dirty="0">
                <a:solidFill>
                  <a:srgbClr val="0070C0"/>
                </a:solidFill>
                <a:latin typeface="Cambria" panose="02040503050406030204" pitchFamily="18" charset="0"/>
                <a:ea typeface="Cambria" panose="02040503050406030204" pitchFamily="18" charset="0"/>
              </a:rPr>
              <a:t>NOTE</a:t>
            </a:r>
            <a:r>
              <a:rPr lang="en-US" sz="1400" dirty="0">
                <a:solidFill>
                  <a:srgbClr val="0070C0"/>
                </a:solidFill>
                <a:latin typeface="Cambria" panose="02040503050406030204" pitchFamily="18" charset="0"/>
                <a:ea typeface="Cambria" panose="02040503050406030204" pitchFamily="18" charset="0"/>
              </a:rPr>
              <a:t>: </a:t>
            </a:r>
            <a:r>
              <a:rPr kumimoji="0" lang="en-US" altLang="en-US" sz="1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cs typeface="Courier New" panose="02070309020205020404" pitchFamily="49" charset="0"/>
              </a:rPr>
              <a:t>Decision Tree and Random Forest Classifier shows very high precision and recall scores subjective to overfitting the data hence we can say that Decision tree and random forest Classifier </a:t>
            </a:r>
            <a:r>
              <a:rPr kumimoji="0" lang="en-US" altLang="en-US" sz="1400" b="0" i="0" u="none" strike="noStrike" cap="none" normalizeH="0" baseline="0" dirty="0" err="1">
                <a:ln>
                  <a:noFill/>
                </a:ln>
                <a:solidFill>
                  <a:srgbClr val="000000"/>
                </a:solidFill>
                <a:effectLst/>
                <a:latin typeface="Cambria" panose="02040503050406030204" pitchFamily="18" charset="0"/>
                <a:ea typeface="Cambria" panose="02040503050406030204" pitchFamily="18" charset="0"/>
                <a:cs typeface="Courier New" panose="02070309020205020404" pitchFamily="49" charset="0"/>
              </a:rPr>
              <a:t>DoesNot</a:t>
            </a:r>
            <a:r>
              <a:rPr kumimoji="0" lang="en-US" altLang="en-US" sz="1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cs typeface="Courier New" panose="02070309020205020404" pitchFamily="49" charset="0"/>
              </a:rPr>
              <a:t> applies to this Model</a:t>
            </a: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indent="0">
              <a:buNone/>
            </a:pPr>
            <a:endParaRPr lang="en-US" sz="1400" dirty="0">
              <a:solidFill>
                <a:srgbClr val="0070C0"/>
              </a:solidFill>
              <a:latin typeface="Cambria" panose="02040503050406030204" pitchFamily="18" charset="0"/>
              <a:ea typeface="Cambria" panose="02040503050406030204" pitchFamily="18" charset="0"/>
            </a:endParaRPr>
          </a:p>
          <a:p>
            <a:pPr marL="0" indent="0">
              <a:buNone/>
            </a:pPr>
            <a:endParaRPr lang="en-IN" sz="1400" dirty="0">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79EB276D-BB15-49C4-B385-A1F77F5DF92A}"/>
              </a:ext>
            </a:extLst>
          </p:cNvPr>
          <p:cNvGraphicFramePr>
            <a:graphicFrameLocks noGrp="1"/>
          </p:cNvGraphicFramePr>
          <p:nvPr>
            <p:extLst>
              <p:ext uri="{D42A27DB-BD31-4B8C-83A1-F6EECF244321}">
                <p14:modId xmlns:p14="http://schemas.microsoft.com/office/powerpoint/2010/main" val="145384188"/>
              </p:ext>
            </p:extLst>
          </p:nvPr>
        </p:nvGraphicFramePr>
        <p:xfrm>
          <a:off x="8374613" y="1295401"/>
          <a:ext cx="3793324" cy="1194766"/>
        </p:xfrm>
        <a:graphic>
          <a:graphicData uri="http://schemas.openxmlformats.org/drawingml/2006/table">
            <a:tbl>
              <a:tblPr firstRow="1" firstCol="1" bandRow="1">
                <a:tableStyleId>{5C22544A-7EE6-4342-B048-85BDC9FD1C3A}</a:tableStyleId>
              </a:tblPr>
              <a:tblGrid>
                <a:gridCol w="1455187">
                  <a:extLst>
                    <a:ext uri="{9D8B030D-6E8A-4147-A177-3AD203B41FA5}">
                      <a16:colId xmlns:a16="http://schemas.microsoft.com/office/drawing/2014/main" val="2077881136"/>
                    </a:ext>
                  </a:extLst>
                </a:gridCol>
                <a:gridCol w="762000">
                  <a:extLst>
                    <a:ext uri="{9D8B030D-6E8A-4147-A177-3AD203B41FA5}">
                      <a16:colId xmlns:a16="http://schemas.microsoft.com/office/drawing/2014/main" val="3430647127"/>
                    </a:ext>
                  </a:extLst>
                </a:gridCol>
                <a:gridCol w="609600">
                  <a:extLst>
                    <a:ext uri="{9D8B030D-6E8A-4147-A177-3AD203B41FA5}">
                      <a16:colId xmlns:a16="http://schemas.microsoft.com/office/drawing/2014/main" val="2999051719"/>
                    </a:ext>
                  </a:extLst>
                </a:gridCol>
                <a:gridCol w="966537">
                  <a:extLst>
                    <a:ext uri="{9D8B030D-6E8A-4147-A177-3AD203B41FA5}">
                      <a16:colId xmlns:a16="http://schemas.microsoft.com/office/drawing/2014/main" val="148611012"/>
                    </a:ext>
                  </a:extLst>
                </a:gridCol>
              </a:tblGrid>
              <a:tr h="289890">
                <a:tc>
                  <a:txBody>
                    <a:bodyPr/>
                    <a:lstStyle/>
                    <a:p>
                      <a:pPr>
                        <a:lnSpc>
                          <a:spcPct val="107000"/>
                        </a:lnSpc>
                        <a:spcAft>
                          <a:spcPts val="800"/>
                        </a:spcAft>
                      </a:pPr>
                      <a:r>
                        <a:rPr lang="en-IN" sz="1100" dirty="0">
                          <a:effectLst/>
                        </a:rPr>
                        <a:t>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Precision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Avg F1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837608"/>
                  </a:ext>
                </a:extLst>
              </a:tr>
              <a:tr h="388455">
                <a:tc>
                  <a:txBody>
                    <a:bodyPr/>
                    <a:lstStyle/>
                    <a:p>
                      <a:pPr>
                        <a:lnSpc>
                          <a:spcPct val="107000"/>
                        </a:lnSpc>
                        <a:spcAft>
                          <a:spcPts val="800"/>
                        </a:spcAft>
                      </a:pPr>
                      <a:r>
                        <a:rPr lang="en-IN" sz="1200">
                          <a:effectLst/>
                        </a:rPr>
                        <a:t>Decision Tree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1.00</a:t>
                      </a:r>
                    </a:p>
                    <a:p>
                      <a:pPr>
                        <a:lnSpc>
                          <a:spcPct val="107000"/>
                        </a:lnSpc>
                        <a:spcAft>
                          <a:spcPts val="800"/>
                        </a:spcAft>
                      </a:pPr>
                      <a:r>
                        <a:rPr lang="en-IN" sz="1100" dirty="0">
                          <a:effectLst/>
                        </a:rPr>
                        <a:t>0.90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0.88</a:t>
                      </a:r>
                    </a:p>
                    <a:p>
                      <a:pPr>
                        <a:lnSpc>
                          <a:spcPct val="107000"/>
                        </a:lnSpc>
                        <a:spcAft>
                          <a:spcPts val="800"/>
                        </a:spcAft>
                      </a:pPr>
                      <a:r>
                        <a:rPr lang="en-IN" sz="11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414329"/>
                  </a:ext>
                </a:extLst>
              </a:tr>
              <a:tr h="388455">
                <a:tc>
                  <a:txBody>
                    <a:bodyPr/>
                    <a:lstStyle/>
                    <a:p>
                      <a:pPr>
                        <a:lnSpc>
                          <a:spcPct val="107000"/>
                        </a:lnSpc>
                        <a:spcAft>
                          <a:spcPts val="800"/>
                        </a:spcAft>
                      </a:pPr>
                      <a:r>
                        <a:rPr lang="en-IN" sz="1200" dirty="0">
                          <a:effectLst/>
                        </a:rPr>
                        <a:t>Random Forest 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1.00</a:t>
                      </a:r>
                    </a:p>
                    <a:p>
                      <a:pPr>
                        <a:lnSpc>
                          <a:spcPct val="107000"/>
                        </a:lnSpc>
                        <a:spcAft>
                          <a:spcPts val="800"/>
                        </a:spcAft>
                      </a:pPr>
                      <a:r>
                        <a:rPr lang="en-IN" sz="1100" dirty="0">
                          <a:effectLst/>
                        </a:rPr>
                        <a:t>0.95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0.95</a:t>
                      </a:r>
                    </a:p>
                    <a:p>
                      <a:pPr>
                        <a:lnSpc>
                          <a:spcPct val="107000"/>
                        </a:lnSpc>
                        <a:spcAft>
                          <a:spcPts val="800"/>
                        </a:spcAft>
                      </a:pPr>
                      <a:r>
                        <a:rPr lang="en-IN" sz="11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273841"/>
                  </a:ext>
                </a:extLst>
              </a:tr>
            </a:tbl>
          </a:graphicData>
        </a:graphic>
      </p:graphicFrame>
      <p:sp>
        <p:nvSpPr>
          <p:cNvPr id="8" name="TextBox 7">
            <a:extLst>
              <a:ext uri="{FF2B5EF4-FFF2-40B4-BE49-F238E27FC236}">
                <a16:creationId xmlns:a16="http://schemas.microsoft.com/office/drawing/2014/main" id="{2EB5A365-0B3F-4C69-BF1A-C7033CE6343E}"/>
              </a:ext>
            </a:extLst>
          </p:cNvPr>
          <p:cNvSpPr txBox="1"/>
          <p:nvPr/>
        </p:nvSpPr>
        <p:spPr>
          <a:xfrm>
            <a:off x="381000" y="3583738"/>
            <a:ext cx="4531761" cy="3539430"/>
          </a:xfrm>
          <a:prstGeom prst="rect">
            <a:avLst/>
          </a:prstGeom>
          <a:noFill/>
        </p:spPr>
        <p:txBody>
          <a:bodyPr wrap="square" rtlCol="0">
            <a:spAutoFit/>
          </a:bodyPr>
          <a:lstStyle/>
          <a:p>
            <a:r>
              <a:rPr lang="en-US" sz="1400" dirty="0">
                <a:solidFill>
                  <a:srgbClr val="0070C0"/>
                </a:solidFill>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XG </a:t>
            </a:r>
            <a:r>
              <a:rPr lang="en-US" sz="1400" b="1" i="0" dirty="0">
                <a:solidFill>
                  <a:srgbClr val="0070C0"/>
                </a:solidFill>
                <a:effectLst/>
                <a:latin typeface="Cambria" panose="02040503050406030204" pitchFamily="18" charset="0"/>
                <a:ea typeface="Cambria" panose="02040503050406030204" pitchFamily="18" charset="0"/>
              </a:rPr>
              <a:t>Boost</a:t>
            </a:r>
            <a:r>
              <a:rPr lang="en-US" sz="1400" b="0" i="0" dirty="0">
                <a:solidFill>
                  <a:srgbClr val="0070C0"/>
                </a:solidFill>
                <a:effectLst/>
                <a:latin typeface="Cambria" panose="02040503050406030204" pitchFamily="18" charset="0"/>
                <a:ea typeface="Cambria" panose="02040503050406030204" pitchFamily="18" charset="0"/>
              </a:rPr>
              <a:t> </a:t>
            </a:r>
            <a:r>
              <a:rPr lang="en-US" sz="1400" b="1" i="0" dirty="0">
                <a:solidFill>
                  <a:srgbClr val="0070C0"/>
                </a:solidFill>
                <a:effectLst/>
                <a:latin typeface="Cambria" panose="02040503050406030204" pitchFamily="18" charset="0"/>
                <a:ea typeface="Cambria" panose="02040503050406030204" pitchFamily="18" charset="0"/>
              </a:rPr>
              <a:t>classifier </a:t>
            </a:r>
            <a:r>
              <a:rPr lang="en-US" sz="1400" b="0" i="0" dirty="0">
                <a:solidFill>
                  <a:srgbClr val="0070C0"/>
                </a:solidFill>
                <a:effectLst/>
                <a:latin typeface="Cambria" panose="02040503050406030204" pitchFamily="18" charset="0"/>
                <a:ea typeface="Cambria" panose="02040503050406030204" pitchFamily="18" charset="0"/>
              </a:rPr>
              <a:t>: a decision-tree-based ensemble Machine Learning algorithm that uses a gradient boosting framework, For this case of over sampling Dataset the hyper parameters considered post tuning by randomized Search CV , n estimators 700 , </a:t>
            </a:r>
            <a:r>
              <a:rPr lang="en-US" sz="1400" b="0" i="0" dirty="0" err="1">
                <a:solidFill>
                  <a:srgbClr val="0070C0"/>
                </a:solidFill>
                <a:effectLst/>
                <a:latin typeface="Cambria" panose="02040503050406030204" pitchFamily="18" charset="0"/>
                <a:ea typeface="Cambria" panose="02040503050406030204" pitchFamily="18" charset="0"/>
              </a:rPr>
              <a:t>Learning_rate</a:t>
            </a:r>
            <a:r>
              <a:rPr lang="en-US" sz="1400" b="0" i="0" dirty="0">
                <a:solidFill>
                  <a:srgbClr val="0070C0"/>
                </a:solidFill>
                <a:effectLst/>
                <a:latin typeface="Cambria" panose="02040503050406030204" pitchFamily="18" charset="0"/>
                <a:ea typeface="Cambria" panose="02040503050406030204" pitchFamily="18" charset="0"/>
              </a:rPr>
              <a:t>=0.1, gamma=1.5, </a:t>
            </a:r>
            <a:r>
              <a:rPr lang="en-US" sz="1400" b="0" i="0" dirty="0" err="1">
                <a:solidFill>
                  <a:srgbClr val="0070C0"/>
                </a:solidFill>
                <a:effectLst/>
                <a:latin typeface="Cambria" panose="02040503050406030204" pitchFamily="18" charset="0"/>
                <a:ea typeface="Cambria" panose="02040503050406030204" pitchFamily="18" charset="0"/>
              </a:rPr>
              <a:t>max_depth</a:t>
            </a:r>
            <a:r>
              <a:rPr lang="en-US" sz="1400" b="0" i="0" dirty="0">
                <a:solidFill>
                  <a:srgbClr val="0070C0"/>
                </a:solidFill>
                <a:effectLst/>
                <a:latin typeface="Cambria" panose="02040503050406030204" pitchFamily="18" charset="0"/>
                <a:ea typeface="Cambria" panose="02040503050406030204" pitchFamily="18" charset="0"/>
              </a:rPr>
              <a:t>=5, subsample=0.8.</a:t>
            </a:r>
          </a:p>
          <a:p>
            <a:r>
              <a:rPr lang="en-US" sz="1400" dirty="0">
                <a:solidFill>
                  <a:srgbClr val="0070C0"/>
                </a:solidFill>
                <a:latin typeface="Cambria" panose="02040503050406030204" pitchFamily="18" charset="0"/>
                <a:ea typeface="Cambria" panose="02040503050406030204" pitchFamily="18" charset="0"/>
              </a:rPr>
              <a:t>❏ </a:t>
            </a:r>
            <a:r>
              <a:rPr lang="en-US" sz="1400" b="1" i="0" dirty="0">
                <a:solidFill>
                  <a:srgbClr val="0070C0"/>
                </a:solidFill>
                <a:effectLst/>
                <a:latin typeface="Cambria" panose="02040503050406030204" pitchFamily="18" charset="0"/>
                <a:ea typeface="Cambria" panose="02040503050406030204" pitchFamily="18" charset="0"/>
              </a:rPr>
              <a:t>AdaBoost</a:t>
            </a:r>
            <a:r>
              <a:rPr lang="en-US" sz="1400" b="0" i="0" dirty="0">
                <a:solidFill>
                  <a:srgbClr val="0070C0"/>
                </a:solidFill>
                <a:effectLst/>
                <a:latin typeface="Cambria" panose="02040503050406030204" pitchFamily="18" charset="0"/>
                <a:ea typeface="Cambria" panose="02040503050406030204" pitchFamily="18" charset="0"/>
              </a:rPr>
              <a:t> : classifier is a meta-estimator that corrects weights of estimators to adjust co-eff. For this problem the hyper parameters considered post Randomized Search CV tuning, n estimators 750 and </a:t>
            </a:r>
            <a:r>
              <a:rPr lang="en-US" sz="1400" b="0" i="0" dirty="0" err="1">
                <a:solidFill>
                  <a:srgbClr val="0070C0"/>
                </a:solidFill>
                <a:effectLst/>
                <a:latin typeface="Cambria" panose="02040503050406030204" pitchFamily="18" charset="0"/>
                <a:ea typeface="Cambria" panose="02040503050406030204" pitchFamily="18" charset="0"/>
              </a:rPr>
              <a:t>Learning_rate</a:t>
            </a:r>
            <a:r>
              <a:rPr lang="en-US" sz="1400" b="0" i="0" dirty="0">
                <a:solidFill>
                  <a:srgbClr val="0070C0"/>
                </a:solidFill>
                <a:effectLst/>
                <a:latin typeface="Cambria" panose="02040503050406030204" pitchFamily="18" charset="0"/>
                <a:ea typeface="Cambria" panose="02040503050406030204" pitchFamily="18" charset="0"/>
              </a:rPr>
              <a:t>=1.</a:t>
            </a:r>
          </a:p>
          <a:p>
            <a:r>
              <a:rPr lang="en-US" sz="1400" dirty="0">
                <a:solidFill>
                  <a:srgbClr val="0070C0"/>
                </a:solidFill>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K Nearest Neighbors Classifier</a:t>
            </a:r>
            <a:r>
              <a:rPr lang="en-US" sz="1400" dirty="0">
                <a:solidFill>
                  <a:srgbClr val="0070C0"/>
                </a:solidFill>
                <a:latin typeface="Cambria" panose="02040503050406030204" pitchFamily="18" charset="0"/>
                <a:ea typeface="Cambria" panose="02040503050406030204" pitchFamily="18" charset="0"/>
              </a:rPr>
              <a:t>: This is a neighbor based method. For this problem, the best k value was 7. Model is prone to overfit on changing weights =‘Distance’ and algorithm =‘Brute’</a:t>
            </a:r>
          </a:p>
          <a:p>
            <a:endParaRPr lang="en-IN" sz="1400" dirty="0">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6ACC5DE7-6C73-4076-9BAB-9CDEC1E2B679}"/>
              </a:ext>
            </a:extLst>
          </p:cNvPr>
          <p:cNvGraphicFramePr>
            <a:graphicFrameLocks noGrp="1"/>
          </p:cNvGraphicFramePr>
          <p:nvPr>
            <p:extLst>
              <p:ext uri="{D42A27DB-BD31-4B8C-83A1-F6EECF244321}">
                <p14:modId xmlns:p14="http://schemas.microsoft.com/office/powerpoint/2010/main" val="254428071"/>
              </p:ext>
            </p:extLst>
          </p:nvPr>
        </p:nvGraphicFramePr>
        <p:xfrm>
          <a:off x="4953000" y="3587749"/>
          <a:ext cx="3179079" cy="2792415"/>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2077881136"/>
                    </a:ext>
                  </a:extLst>
                </a:gridCol>
                <a:gridCol w="762000">
                  <a:extLst>
                    <a:ext uri="{9D8B030D-6E8A-4147-A177-3AD203B41FA5}">
                      <a16:colId xmlns:a16="http://schemas.microsoft.com/office/drawing/2014/main" val="3430647127"/>
                    </a:ext>
                  </a:extLst>
                </a:gridCol>
                <a:gridCol w="533400">
                  <a:extLst>
                    <a:ext uri="{9D8B030D-6E8A-4147-A177-3AD203B41FA5}">
                      <a16:colId xmlns:a16="http://schemas.microsoft.com/office/drawing/2014/main" val="2999051719"/>
                    </a:ext>
                  </a:extLst>
                </a:gridCol>
                <a:gridCol w="512079">
                  <a:extLst>
                    <a:ext uri="{9D8B030D-6E8A-4147-A177-3AD203B41FA5}">
                      <a16:colId xmlns:a16="http://schemas.microsoft.com/office/drawing/2014/main" val="148611012"/>
                    </a:ext>
                  </a:extLst>
                </a:gridCol>
              </a:tblGrid>
              <a:tr h="337639">
                <a:tc>
                  <a:txBody>
                    <a:bodyPr/>
                    <a:lstStyle/>
                    <a:p>
                      <a:pPr>
                        <a:lnSpc>
                          <a:spcPct val="107000"/>
                        </a:lnSpc>
                        <a:spcAft>
                          <a:spcPts val="800"/>
                        </a:spcAft>
                      </a:pPr>
                      <a:r>
                        <a:rPr lang="en-IN" sz="1100" dirty="0">
                          <a:effectLst/>
                        </a:rPr>
                        <a:t>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Precision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Avg F1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837608"/>
                  </a:ext>
                </a:extLst>
              </a:tr>
              <a:tr h="435416">
                <a:tc>
                  <a:txBody>
                    <a:bodyPr/>
                    <a:lstStyle/>
                    <a:p>
                      <a:pPr>
                        <a:lnSpc>
                          <a:spcPct val="107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0.67</a:t>
                      </a:r>
                    </a:p>
                    <a:p>
                      <a:pPr>
                        <a:lnSpc>
                          <a:spcPct val="107000"/>
                        </a:lnSpc>
                        <a:spcAft>
                          <a:spcPts val="800"/>
                        </a:spcAft>
                      </a:pPr>
                      <a:r>
                        <a:rPr lang="en-IN" sz="1100" dirty="0">
                          <a:effectLst/>
                        </a:rPr>
                        <a:t>0.74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0.77</a:t>
                      </a:r>
                    </a:p>
                    <a:p>
                      <a:pPr>
                        <a:lnSpc>
                          <a:spcPct val="107000"/>
                        </a:lnSpc>
                        <a:spcAft>
                          <a:spcPts val="800"/>
                        </a:spcAft>
                      </a:pPr>
                      <a:r>
                        <a:rPr lang="en-IN" sz="1100" dirty="0">
                          <a:effectLst/>
                        </a:rPr>
                        <a:t>0.63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3851270"/>
                  </a:ext>
                </a:extLst>
              </a:tr>
              <a:tr h="435416">
                <a:tc>
                  <a:txBody>
                    <a:bodyPr/>
                    <a:lstStyle/>
                    <a:p>
                      <a:pPr>
                        <a:lnSpc>
                          <a:spcPct val="107000"/>
                        </a:lnSpc>
                        <a:spcAft>
                          <a:spcPts val="800"/>
                        </a:spcAft>
                      </a:pPr>
                      <a:r>
                        <a:rPr lang="en-IN" sz="1200" dirty="0">
                          <a:effectLst/>
                        </a:rPr>
                        <a:t>KNN Classifier (TUNED)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0.92</a:t>
                      </a:r>
                    </a:p>
                    <a:p>
                      <a:pPr>
                        <a:lnSpc>
                          <a:spcPct val="107000"/>
                        </a:lnSpc>
                        <a:spcAft>
                          <a:spcPts val="800"/>
                        </a:spcAft>
                      </a:pPr>
                      <a:r>
                        <a:rPr lang="en-IN" sz="1100" dirty="0">
                          <a:effectLst/>
                        </a:rPr>
                        <a:t>0.77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0.72</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0.94</a:t>
                      </a:r>
                    </a:p>
                  </a:txBody>
                  <a:tcPr marL="68580" marR="68580" marT="0" marB="0"/>
                </a:tc>
                <a:tc>
                  <a:txBody>
                    <a:bodyPr/>
                    <a:lstStyle/>
                    <a:p>
                      <a:pPr>
                        <a:lnSpc>
                          <a:spcPct val="107000"/>
                        </a:lnSpc>
                        <a:spcAft>
                          <a:spcPts val="800"/>
                        </a:spcAft>
                      </a:pPr>
                      <a:r>
                        <a:rPr lang="en-IN" sz="1100" dirty="0">
                          <a:effectLst/>
                        </a:rPr>
                        <a:t>0.83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26430"/>
                  </a:ext>
                </a:extLst>
              </a:tr>
              <a:tr h="435416">
                <a:tc>
                  <a:txBody>
                    <a:bodyPr/>
                    <a:lstStyle/>
                    <a:p>
                      <a:pPr>
                        <a:lnSpc>
                          <a:spcPct val="107000"/>
                        </a:lnSpc>
                        <a:spcAft>
                          <a:spcPts val="800"/>
                        </a:spcAft>
                      </a:pPr>
                      <a:r>
                        <a:rPr lang="en-IN" sz="1200">
                          <a:effectLst/>
                        </a:rPr>
                        <a:t>ADA 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0.69</a:t>
                      </a:r>
                    </a:p>
                    <a:p>
                      <a:pPr>
                        <a:lnSpc>
                          <a:spcPct val="107000"/>
                        </a:lnSpc>
                        <a:spcAft>
                          <a:spcPts val="800"/>
                        </a:spcAft>
                      </a:pPr>
                      <a:r>
                        <a:rPr lang="en-IN" sz="1100" dirty="0">
                          <a:effectLst/>
                        </a:rPr>
                        <a:t>0.77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0.80</a:t>
                      </a:r>
                    </a:p>
                    <a:p>
                      <a:pPr>
                        <a:lnSpc>
                          <a:spcPct val="107000"/>
                        </a:lnSpc>
                        <a:spcAft>
                          <a:spcPts val="800"/>
                        </a:spcAft>
                      </a:pPr>
                      <a:r>
                        <a:rPr lang="en-IN" sz="1100" dirty="0">
                          <a:effectLst/>
                        </a:rPr>
                        <a:t>0.65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0.73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727536"/>
                  </a:ext>
                </a:extLst>
              </a:tr>
              <a:tr h="435416">
                <a:tc>
                  <a:txBody>
                    <a:bodyPr/>
                    <a:lstStyle/>
                    <a:p>
                      <a:pPr>
                        <a:lnSpc>
                          <a:spcPct val="107000"/>
                        </a:lnSpc>
                        <a:spcAft>
                          <a:spcPts val="800"/>
                        </a:spcAft>
                      </a:pPr>
                      <a:r>
                        <a:rPr lang="en-IN" sz="1200" dirty="0">
                          <a:effectLst/>
                        </a:rPr>
                        <a:t>XG Boost 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0.83</a:t>
                      </a:r>
                    </a:p>
                    <a:p>
                      <a:pPr>
                        <a:lnSpc>
                          <a:spcPct val="107000"/>
                        </a:lnSpc>
                        <a:spcAft>
                          <a:spcPts val="800"/>
                        </a:spcAft>
                      </a:pPr>
                      <a:r>
                        <a:rPr lang="en-IN" sz="1100" dirty="0">
                          <a:effectLst/>
                        </a:rPr>
                        <a:t>0.86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0.87</a:t>
                      </a:r>
                    </a:p>
                    <a:p>
                      <a:pPr>
                        <a:lnSpc>
                          <a:spcPct val="107000"/>
                        </a:lnSpc>
                        <a:spcAft>
                          <a:spcPts val="800"/>
                        </a:spcAft>
                      </a:pPr>
                      <a:r>
                        <a:rPr lang="en-IN" sz="1100" dirty="0">
                          <a:effectLst/>
                        </a:rPr>
                        <a:t>0.82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0.85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9630265"/>
                  </a:ext>
                </a:extLst>
              </a:tr>
              <a:tr h="435416">
                <a:tc>
                  <a:txBody>
                    <a:bodyPr/>
                    <a:lstStyle/>
                    <a:p>
                      <a:pPr>
                        <a:lnSpc>
                          <a:spcPct val="107000"/>
                        </a:lnSpc>
                        <a:spcAft>
                          <a:spcPts val="800"/>
                        </a:spcAft>
                      </a:pPr>
                      <a:r>
                        <a:rPr lang="en-IN" sz="1200">
                          <a:effectLst/>
                        </a:rPr>
                        <a:t>Naïve Bayes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0.62</a:t>
                      </a:r>
                    </a:p>
                    <a:p>
                      <a:pPr>
                        <a:lnSpc>
                          <a:spcPct val="107000"/>
                        </a:lnSpc>
                        <a:spcAft>
                          <a:spcPts val="800"/>
                        </a:spcAft>
                      </a:pPr>
                      <a:r>
                        <a:rPr lang="en-IN" sz="1100" dirty="0">
                          <a:effectLst/>
                        </a:rPr>
                        <a:t>0.79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0.87</a:t>
                      </a:r>
                    </a:p>
                    <a:p>
                      <a:pPr>
                        <a:lnSpc>
                          <a:spcPct val="107000"/>
                        </a:lnSpc>
                        <a:spcAft>
                          <a:spcPts val="800"/>
                        </a:spcAft>
                      </a:pPr>
                      <a:r>
                        <a:rPr lang="en-IN" sz="1100" dirty="0">
                          <a:effectLst/>
                        </a:rPr>
                        <a:t>0.47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0.66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3627182"/>
                  </a:ext>
                </a:extLst>
              </a:tr>
            </a:tbl>
          </a:graphicData>
        </a:graphic>
      </p:graphicFrame>
      <p:graphicFrame>
        <p:nvGraphicFramePr>
          <p:cNvPr id="10" name="Table 9">
            <a:extLst>
              <a:ext uri="{FF2B5EF4-FFF2-40B4-BE49-F238E27FC236}">
                <a16:creationId xmlns:a16="http://schemas.microsoft.com/office/drawing/2014/main" id="{553D6101-1867-4F82-B83E-E03AEEC2C08A}"/>
              </a:ext>
            </a:extLst>
          </p:cNvPr>
          <p:cNvGraphicFramePr>
            <a:graphicFrameLocks noGrp="1"/>
          </p:cNvGraphicFramePr>
          <p:nvPr>
            <p:extLst>
              <p:ext uri="{D42A27DB-BD31-4B8C-83A1-F6EECF244321}">
                <p14:modId xmlns:p14="http://schemas.microsoft.com/office/powerpoint/2010/main" val="3994834748"/>
              </p:ext>
            </p:extLst>
          </p:nvPr>
        </p:nvGraphicFramePr>
        <p:xfrm>
          <a:off x="8172318" y="3583738"/>
          <a:ext cx="3752850" cy="2774907"/>
        </p:xfrm>
        <a:graphic>
          <a:graphicData uri="http://schemas.openxmlformats.org/drawingml/2006/table">
            <a:tbl>
              <a:tblPr firstRow="1" firstCol="1" bandRow="1">
                <a:tableStyleId>{5C22544A-7EE6-4342-B048-85BDC9FD1C3A}</a:tableStyleId>
              </a:tblPr>
              <a:tblGrid>
                <a:gridCol w="1876425">
                  <a:extLst>
                    <a:ext uri="{9D8B030D-6E8A-4147-A177-3AD203B41FA5}">
                      <a16:colId xmlns:a16="http://schemas.microsoft.com/office/drawing/2014/main" val="212599193"/>
                    </a:ext>
                  </a:extLst>
                </a:gridCol>
                <a:gridCol w="1876425">
                  <a:extLst>
                    <a:ext uri="{9D8B030D-6E8A-4147-A177-3AD203B41FA5}">
                      <a16:colId xmlns:a16="http://schemas.microsoft.com/office/drawing/2014/main" val="1582008816"/>
                    </a:ext>
                  </a:extLst>
                </a:gridCol>
              </a:tblGrid>
              <a:tr h="572969">
                <a:tc>
                  <a:txBody>
                    <a:bodyPr/>
                    <a:lstStyle/>
                    <a:p>
                      <a:pPr algn="ctr">
                        <a:lnSpc>
                          <a:spcPct val="107000"/>
                        </a:lnSpc>
                        <a:spcAft>
                          <a:spcPts val="800"/>
                        </a:spcAft>
                      </a:pPr>
                      <a:r>
                        <a:rPr lang="en-IN" sz="1200" dirty="0" err="1">
                          <a:effectLst/>
                        </a:rPr>
                        <a:t>Algorothm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Crossval Scores Before Over Sampling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794759"/>
                  </a:ext>
                </a:extLst>
              </a:tr>
              <a:tr h="262893">
                <a:tc>
                  <a:txBody>
                    <a:bodyPr/>
                    <a:lstStyle/>
                    <a:p>
                      <a:pPr algn="just">
                        <a:lnSpc>
                          <a:spcPct val="107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t>0.7061761252446184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6237121"/>
                  </a:ext>
                </a:extLst>
              </a:tr>
              <a:tr h="296560">
                <a:tc>
                  <a:txBody>
                    <a:bodyPr/>
                    <a:lstStyle/>
                    <a:p>
                      <a:pPr algn="just">
                        <a:lnSpc>
                          <a:spcPct val="107000"/>
                        </a:lnSpc>
                        <a:spcAft>
                          <a:spcPts val="800"/>
                        </a:spcAft>
                      </a:pPr>
                      <a:r>
                        <a:rPr lang="en-IN" sz="1200">
                          <a:effectLst/>
                        </a:rPr>
                        <a:t>KNN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t>0.7061761252446184</a:t>
                      </a:r>
                      <a:r>
                        <a:rPr lang="en-IN" sz="1100" dirty="0">
                          <a:effectLst/>
                        </a:rPr>
                        <a:t> </a:t>
                      </a: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944468"/>
                  </a:ext>
                </a:extLst>
              </a:tr>
              <a:tr h="280401">
                <a:tc>
                  <a:txBody>
                    <a:bodyPr/>
                    <a:lstStyle/>
                    <a:p>
                      <a:pPr algn="just">
                        <a:lnSpc>
                          <a:spcPct val="107000"/>
                        </a:lnSpc>
                        <a:spcAft>
                          <a:spcPts val="800"/>
                        </a:spcAft>
                      </a:pPr>
                      <a:r>
                        <a:rPr lang="en-IN" sz="1200">
                          <a:effectLst/>
                        </a:rPr>
                        <a:t>Decision Tree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t>0.9669980430528377</a:t>
                      </a:r>
                      <a:r>
                        <a:rPr lang="en-IN" sz="1100" dirty="0">
                          <a:effectLst/>
                        </a:rPr>
                        <a:t> </a:t>
                      </a: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3441037"/>
                  </a:ext>
                </a:extLst>
              </a:tr>
              <a:tr h="320322">
                <a:tc>
                  <a:txBody>
                    <a:bodyPr/>
                    <a:lstStyle/>
                    <a:p>
                      <a:pPr algn="just">
                        <a:lnSpc>
                          <a:spcPct val="107000"/>
                        </a:lnSpc>
                        <a:spcAft>
                          <a:spcPts val="800"/>
                        </a:spcAft>
                      </a:pPr>
                      <a:r>
                        <a:rPr lang="en-IN" sz="1200" dirty="0">
                          <a:effectLst/>
                        </a:rPr>
                        <a:t>Random Forest 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t>0.997816222304283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3562301"/>
                  </a:ext>
                </a:extLst>
              </a:tr>
              <a:tr h="448642">
                <a:tc>
                  <a:txBody>
                    <a:bodyPr/>
                    <a:lstStyle/>
                    <a:p>
                      <a:pPr algn="just">
                        <a:lnSpc>
                          <a:spcPct val="107000"/>
                        </a:lnSpc>
                        <a:spcAft>
                          <a:spcPts val="800"/>
                        </a:spcAft>
                      </a:pPr>
                      <a:r>
                        <a:rPr lang="en-IN" sz="1200">
                          <a:effectLst/>
                        </a:rPr>
                        <a:t>ADA 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rPr>
                        <a:t> </a:t>
                      </a:r>
                      <a:r>
                        <a:rPr lang="en-IN" sz="1100" dirty="0"/>
                        <a:t>0.721518590998043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9752016"/>
                  </a:ext>
                </a:extLst>
              </a:tr>
              <a:tr h="296560">
                <a:tc>
                  <a:txBody>
                    <a:bodyPr/>
                    <a:lstStyle/>
                    <a:p>
                      <a:pPr algn="just">
                        <a:lnSpc>
                          <a:spcPct val="107000"/>
                        </a:lnSpc>
                        <a:spcAft>
                          <a:spcPts val="800"/>
                        </a:spcAft>
                      </a:pPr>
                      <a:r>
                        <a:rPr lang="en-IN" sz="1200">
                          <a:effectLst/>
                        </a:rPr>
                        <a:t>XGBoost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t>0.8203993068065719</a:t>
                      </a:r>
                      <a:r>
                        <a:rPr lang="en-IN" sz="1100" dirty="0">
                          <a:effectLst/>
                        </a:rPr>
                        <a:t> </a:t>
                      </a: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1461124"/>
                  </a:ext>
                </a:extLst>
              </a:tr>
              <a:tr h="296560">
                <a:tc>
                  <a:txBody>
                    <a:bodyPr/>
                    <a:lstStyle/>
                    <a:p>
                      <a:pPr algn="just">
                        <a:lnSpc>
                          <a:spcPct val="107000"/>
                        </a:lnSpc>
                        <a:spcAft>
                          <a:spcPts val="800"/>
                        </a:spcAft>
                      </a:pPr>
                      <a:r>
                        <a:rPr lang="en-IN" sz="1200">
                          <a:effectLst/>
                        </a:rPr>
                        <a:t>Naïve Bayes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050" dirty="0"/>
                        <a:t>0.6741918339723997</a:t>
                      </a:r>
                      <a:r>
                        <a:rPr lang="en-IN" sz="1200" dirty="0">
                          <a:effectLst/>
                        </a:rPr>
                        <a:t> </a:t>
                      </a:r>
                      <a:endParaRPr lang="en-IN" sz="1100" dirty="0">
                        <a:effectLst/>
                        <a:latin typeface="Calibri" panose="020F0502020204030204" pitchFamily="34" charset="0"/>
                      </a:endParaRPr>
                    </a:p>
                  </a:txBody>
                  <a:tcPr marL="68580" marR="68580" marT="0" marB="0"/>
                </a:tc>
                <a:extLst>
                  <a:ext uri="{0D108BD9-81ED-4DB2-BD59-A6C34878D82A}">
                    <a16:rowId xmlns:a16="http://schemas.microsoft.com/office/drawing/2014/main" val="156276707"/>
                  </a:ext>
                </a:extLst>
              </a:tr>
            </a:tbl>
          </a:graphicData>
        </a:graphic>
      </p:graphicFrame>
    </p:spTree>
    <p:extLst>
      <p:ext uri="{BB962C8B-B14F-4D97-AF65-F5344CB8AC3E}">
        <p14:creationId xmlns:p14="http://schemas.microsoft.com/office/powerpoint/2010/main" val="205794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6E298-6969-488A-81BF-BA3497ED430B}"/>
              </a:ext>
            </a:extLst>
          </p:cNvPr>
          <p:cNvSpPr>
            <a:spLocks noGrp="1"/>
          </p:cNvSpPr>
          <p:nvPr>
            <p:ph idx="1"/>
          </p:nvPr>
        </p:nvSpPr>
        <p:spPr>
          <a:xfrm>
            <a:off x="609599" y="228601"/>
            <a:ext cx="6777791" cy="1371599"/>
          </a:xfrm>
        </p:spPr>
        <p:txBody>
          <a:bodyPr>
            <a:normAutofit/>
          </a:bodyPr>
          <a:lstStyle/>
          <a:p>
            <a:pPr marL="0" indent="0">
              <a:buNone/>
            </a:pPr>
            <a:r>
              <a:rPr lang="en-US" sz="1350" b="1" dirty="0">
                <a:latin typeface="Cambria" panose="02040503050406030204" pitchFamily="18" charset="0"/>
                <a:ea typeface="Cambria" panose="02040503050406030204" pitchFamily="18" charset="0"/>
              </a:rPr>
              <a:t>Performance Evaluation  </a:t>
            </a:r>
            <a:r>
              <a:rPr lang="en-US" sz="1350" dirty="0">
                <a:latin typeface="Cambria" panose="02040503050406030204" pitchFamily="18" charset="0"/>
                <a:ea typeface="Cambria" panose="02040503050406030204" pitchFamily="18" charset="0"/>
              </a:rPr>
              <a:t>:  Since this was </a:t>
            </a:r>
            <a:r>
              <a:rPr lang="en-US" sz="1350" dirty="0" err="1">
                <a:latin typeface="Cambria" panose="02040503050406030204" pitchFamily="18" charset="0"/>
                <a:ea typeface="Cambria" panose="02040503050406030204" pitchFamily="18" charset="0"/>
              </a:rPr>
              <a:t>an</a:t>
            </a:r>
            <a:r>
              <a:rPr lang="en-US" sz="1350" b="1" dirty="0" err="1">
                <a:latin typeface="Cambria" panose="02040503050406030204" pitchFamily="18" charset="0"/>
                <a:ea typeface="Cambria" panose="02040503050406030204" pitchFamily="18" charset="0"/>
              </a:rPr>
              <a:t>imbalanced</a:t>
            </a:r>
            <a:r>
              <a:rPr lang="en-US" sz="1350" dirty="0">
                <a:latin typeface="Cambria" panose="02040503050406030204" pitchFamily="18" charset="0"/>
                <a:ea typeface="Cambria" panose="02040503050406030204" pitchFamily="18" charset="0"/>
              </a:rPr>
              <a:t> </a:t>
            </a:r>
            <a:r>
              <a:rPr lang="en-US" sz="1350" b="1" dirty="0">
                <a:latin typeface="Cambria" panose="02040503050406030204" pitchFamily="18" charset="0"/>
                <a:ea typeface="Cambria" panose="02040503050406030204" pitchFamily="18" charset="0"/>
              </a:rPr>
              <a:t>data</a:t>
            </a:r>
            <a:r>
              <a:rPr lang="en-US" sz="1350" dirty="0">
                <a:latin typeface="Cambria" panose="02040503050406030204" pitchFamily="18" charset="0"/>
                <a:ea typeface="Cambria" panose="02040503050406030204" pitchFamily="18" charset="0"/>
              </a:rPr>
              <a:t> </a:t>
            </a:r>
            <a:r>
              <a:rPr lang="en-US" sz="1350" b="1" dirty="0">
                <a:latin typeface="Cambria" panose="02040503050406030204" pitchFamily="18" charset="0"/>
                <a:ea typeface="Cambria" panose="02040503050406030204" pitchFamily="18" charset="0"/>
              </a:rPr>
              <a:t>set</a:t>
            </a:r>
            <a:r>
              <a:rPr lang="en-US" sz="1350" dirty="0">
                <a:latin typeface="Cambria" panose="02040503050406030204" pitchFamily="18" charset="0"/>
                <a:ea typeface="Cambria" panose="02040503050406030204" pitchFamily="18" charset="0"/>
              </a:rPr>
              <a:t>, and then after Oversampling y (yes/no) are in same proportion, confusion matrix, precision, recall and F1 score are used along with the accuracy score, to select the best model. </a:t>
            </a:r>
          </a:p>
          <a:p>
            <a:pPr marL="0" indent="0">
              <a:buNone/>
            </a:pPr>
            <a:r>
              <a:rPr lang="en-US" sz="1350" dirty="0">
                <a:latin typeface="Cambria" panose="02040503050406030204" pitchFamily="18" charset="0"/>
                <a:ea typeface="Cambria" panose="02040503050406030204" pitchFamily="18" charset="0"/>
              </a:rPr>
              <a:t>In This Case based on Precision, Recall, F1 score, Accuracy score and Roc Curve we can clearly identify that our first best Model is XG Boost Classifier while 2nd and 3rd best classifiers are KNN Classifier  and ADA Boost Classifier.</a:t>
            </a:r>
          </a:p>
          <a:p>
            <a:pPr marL="0" indent="0">
              <a:buNone/>
            </a:pPr>
            <a:endParaRPr lang="en-IN" sz="1350" dirty="0"/>
          </a:p>
        </p:txBody>
      </p:sp>
      <p:pic>
        <p:nvPicPr>
          <p:cNvPr id="6" name="Picture 5">
            <a:extLst>
              <a:ext uri="{FF2B5EF4-FFF2-40B4-BE49-F238E27FC236}">
                <a16:creationId xmlns:a16="http://schemas.microsoft.com/office/drawing/2014/main" id="{D5769D8E-D208-4DC3-9D8A-17DB7891B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391" y="228600"/>
            <a:ext cx="4685128" cy="3581399"/>
          </a:xfrm>
          <a:prstGeom prst="rect">
            <a:avLst/>
          </a:prstGeom>
        </p:spPr>
      </p:pic>
      <p:pic>
        <p:nvPicPr>
          <p:cNvPr id="8" name="Picture 7">
            <a:extLst>
              <a:ext uri="{FF2B5EF4-FFF2-40B4-BE49-F238E27FC236}">
                <a16:creationId xmlns:a16="http://schemas.microsoft.com/office/drawing/2014/main" id="{777D4FBA-D0F2-4E43-8C02-B8615A6A0015}"/>
              </a:ext>
            </a:extLst>
          </p:cNvPr>
          <p:cNvPicPr>
            <a:picLocks noChangeAspect="1"/>
          </p:cNvPicPr>
          <p:nvPr/>
        </p:nvPicPr>
        <p:blipFill rotWithShape="1">
          <a:blip r:embed="rId3">
            <a:extLst>
              <a:ext uri="{28A0092B-C50C-407E-A947-70E740481C1C}">
                <a14:useLocalDpi xmlns:a14="http://schemas.microsoft.com/office/drawing/2010/main" val="0"/>
              </a:ext>
            </a:extLst>
          </a:blip>
          <a:srcRect l="53177"/>
          <a:stretch/>
        </p:blipFill>
        <p:spPr>
          <a:xfrm>
            <a:off x="283666" y="3979951"/>
            <a:ext cx="3297734" cy="2913363"/>
          </a:xfrm>
          <a:prstGeom prst="rect">
            <a:avLst/>
          </a:prstGeom>
        </p:spPr>
      </p:pic>
      <p:pic>
        <p:nvPicPr>
          <p:cNvPr id="10" name="Picture 9">
            <a:extLst>
              <a:ext uri="{FF2B5EF4-FFF2-40B4-BE49-F238E27FC236}">
                <a16:creationId xmlns:a16="http://schemas.microsoft.com/office/drawing/2014/main" id="{922EEB3F-39E2-462A-B336-CEED5AD2BBF4}"/>
              </a:ext>
            </a:extLst>
          </p:cNvPr>
          <p:cNvPicPr>
            <a:picLocks noChangeAspect="1"/>
          </p:cNvPicPr>
          <p:nvPr/>
        </p:nvPicPr>
        <p:blipFill rotWithShape="1">
          <a:blip r:embed="rId4">
            <a:extLst>
              <a:ext uri="{28A0092B-C50C-407E-A947-70E740481C1C}">
                <a14:useLocalDpi xmlns:a14="http://schemas.microsoft.com/office/drawing/2010/main" val="0"/>
              </a:ext>
            </a:extLst>
          </a:blip>
          <a:srcRect l="52542"/>
          <a:stretch/>
        </p:blipFill>
        <p:spPr>
          <a:xfrm>
            <a:off x="3581400" y="3944636"/>
            <a:ext cx="3657600" cy="2913363"/>
          </a:xfrm>
          <a:prstGeom prst="rect">
            <a:avLst/>
          </a:prstGeom>
        </p:spPr>
      </p:pic>
      <p:pic>
        <p:nvPicPr>
          <p:cNvPr id="12" name="Picture 11">
            <a:extLst>
              <a:ext uri="{FF2B5EF4-FFF2-40B4-BE49-F238E27FC236}">
                <a16:creationId xmlns:a16="http://schemas.microsoft.com/office/drawing/2014/main" id="{126A099A-42BD-4B58-AEDF-80357C3A7882}"/>
              </a:ext>
            </a:extLst>
          </p:cNvPr>
          <p:cNvPicPr>
            <a:picLocks noChangeAspect="1"/>
          </p:cNvPicPr>
          <p:nvPr/>
        </p:nvPicPr>
        <p:blipFill rotWithShape="1">
          <a:blip r:embed="rId5">
            <a:extLst>
              <a:ext uri="{28A0092B-C50C-407E-A947-70E740481C1C}">
                <a14:useLocalDpi xmlns:a14="http://schemas.microsoft.com/office/drawing/2010/main" val="0"/>
              </a:ext>
            </a:extLst>
          </a:blip>
          <a:srcRect l="53813"/>
          <a:stretch/>
        </p:blipFill>
        <p:spPr>
          <a:xfrm>
            <a:off x="7251032" y="3965662"/>
            <a:ext cx="3357667" cy="2830722"/>
          </a:xfrm>
          <a:prstGeom prst="rect">
            <a:avLst/>
          </a:prstGeom>
        </p:spPr>
      </p:pic>
      <p:graphicFrame>
        <p:nvGraphicFramePr>
          <p:cNvPr id="13" name="Table 12">
            <a:extLst>
              <a:ext uri="{FF2B5EF4-FFF2-40B4-BE49-F238E27FC236}">
                <a16:creationId xmlns:a16="http://schemas.microsoft.com/office/drawing/2014/main" id="{81B135EC-C7D4-4F72-A881-2DF53F01613B}"/>
              </a:ext>
            </a:extLst>
          </p:cNvPr>
          <p:cNvGraphicFramePr>
            <a:graphicFrameLocks noGrp="1"/>
          </p:cNvGraphicFramePr>
          <p:nvPr>
            <p:extLst>
              <p:ext uri="{D42A27DB-BD31-4B8C-83A1-F6EECF244321}">
                <p14:modId xmlns:p14="http://schemas.microsoft.com/office/powerpoint/2010/main" val="1980594616"/>
              </p:ext>
            </p:extLst>
          </p:nvPr>
        </p:nvGraphicFramePr>
        <p:xfrm>
          <a:off x="3450727" y="1621226"/>
          <a:ext cx="3788273" cy="1914909"/>
        </p:xfrm>
        <a:graphic>
          <a:graphicData uri="http://schemas.openxmlformats.org/drawingml/2006/table">
            <a:tbl>
              <a:tblPr firstRow="1" firstCol="1" bandRow="1">
                <a:tableStyleId>{5C22544A-7EE6-4342-B048-85BDC9FD1C3A}</a:tableStyleId>
              </a:tblPr>
              <a:tblGrid>
                <a:gridCol w="1654673">
                  <a:extLst>
                    <a:ext uri="{9D8B030D-6E8A-4147-A177-3AD203B41FA5}">
                      <a16:colId xmlns:a16="http://schemas.microsoft.com/office/drawing/2014/main" val="3333383488"/>
                    </a:ext>
                  </a:extLst>
                </a:gridCol>
                <a:gridCol w="1143000">
                  <a:extLst>
                    <a:ext uri="{9D8B030D-6E8A-4147-A177-3AD203B41FA5}">
                      <a16:colId xmlns:a16="http://schemas.microsoft.com/office/drawing/2014/main" val="2420628734"/>
                    </a:ext>
                  </a:extLst>
                </a:gridCol>
                <a:gridCol w="990600">
                  <a:extLst>
                    <a:ext uri="{9D8B030D-6E8A-4147-A177-3AD203B41FA5}">
                      <a16:colId xmlns:a16="http://schemas.microsoft.com/office/drawing/2014/main" val="287189267"/>
                    </a:ext>
                  </a:extLst>
                </a:gridCol>
              </a:tblGrid>
              <a:tr h="488719">
                <a:tc>
                  <a:txBody>
                    <a:bodyPr/>
                    <a:lstStyle/>
                    <a:p>
                      <a:pPr>
                        <a:lnSpc>
                          <a:spcPct val="107000"/>
                        </a:lnSpc>
                        <a:spcAft>
                          <a:spcPts val="800"/>
                        </a:spcAft>
                      </a:pPr>
                      <a:r>
                        <a:rPr lang="en-IN" sz="1400" dirty="0">
                          <a:effectLst/>
                        </a:rPr>
                        <a:t>Classifier </a:t>
                      </a:r>
                      <a:endParaRPr lang="en-IN" sz="1100" dirty="0">
                        <a:effectLst/>
                      </a:endParaRPr>
                    </a:p>
                    <a:p>
                      <a:pPr>
                        <a:lnSpc>
                          <a:spcPct val="107000"/>
                        </a:lnSpc>
                        <a:spcAft>
                          <a:spcPts val="800"/>
                        </a:spcAft>
                      </a:pP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Roc </a:t>
                      </a:r>
                      <a:r>
                        <a:rPr lang="en-IN" sz="1400" dirty="0" err="1">
                          <a:effectLst/>
                        </a:rPr>
                        <a:t>Auc</a:t>
                      </a:r>
                      <a:r>
                        <a:rPr lang="en-IN" sz="1400" dirty="0">
                          <a:effectLst/>
                        </a:rPr>
                        <a:t>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Accuracy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8393680"/>
                  </a:ext>
                </a:extLst>
              </a:tr>
              <a:tr h="273368">
                <a:tc>
                  <a:txBody>
                    <a:bodyPr/>
                    <a:lstStyle/>
                    <a:p>
                      <a:pPr>
                        <a:lnSpc>
                          <a:spcPct val="107000"/>
                        </a:lnSpc>
                        <a:spcAft>
                          <a:spcPts val="800"/>
                        </a:spcAft>
                      </a:pPr>
                      <a:r>
                        <a:rPr lang="en-IN" sz="14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0.7671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0.7004 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4245507"/>
                  </a:ext>
                </a:extLst>
              </a:tr>
              <a:tr h="273368">
                <a:tc>
                  <a:txBody>
                    <a:bodyPr/>
                    <a:lstStyle/>
                    <a:p>
                      <a:pPr>
                        <a:lnSpc>
                          <a:spcPct val="107000"/>
                        </a:lnSpc>
                        <a:spcAft>
                          <a:spcPts val="800"/>
                        </a:spcAft>
                      </a:pPr>
                      <a:r>
                        <a:rPr lang="en-IN" sz="1400">
                          <a:effectLst/>
                        </a:rPr>
                        <a:t>KNN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 0.8301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326254"/>
                  </a:ext>
                </a:extLst>
              </a:tr>
              <a:tr h="273368">
                <a:tc>
                  <a:txBody>
                    <a:bodyPr/>
                    <a:lstStyle/>
                    <a:p>
                      <a:pPr>
                        <a:lnSpc>
                          <a:spcPct val="107000"/>
                        </a:lnSpc>
                        <a:spcAft>
                          <a:spcPts val="800"/>
                        </a:spcAft>
                      </a:pPr>
                      <a:r>
                        <a:rPr lang="en-IN" sz="1400">
                          <a:effectLst/>
                        </a:rPr>
                        <a:t>ADA 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0.7904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0.7256 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7605407"/>
                  </a:ext>
                </a:extLst>
              </a:tr>
              <a:tr h="273368">
                <a:tc>
                  <a:txBody>
                    <a:bodyPr/>
                    <a:lstStyle/>
                    <a:p>
                      <a:pPr>
                        <a:lnSpc>
                          <a:spcPct val="107000"/>
                        </a:lnSpc>
                        <a:spcAft>
                          <a:spcPts val="800"/>
                        </a:spcAft>
                      </a:pPr>
                      <a:r>
                        <a:rPr lang="en-IN" sz="1400">
                          <a:effectLst/>
                        </a:rPr>
                        <a:t>XGBoost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0.9232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0.8442</a:t>
                      </a:r>
                      <a:r>
                        <a:rPr lang="en-IN" sz="1100" dirty="0">
                          <a:effectLst/>
                        </a:rPr>
                        <a:t> </a:t>
                      </a: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8453911"/>
                  </a:ext>
                </a:extLst>
              </a:tr>
              <a:tr h="273368">
                <a:tc>
                  <a:txBody>
                    <a:bodyPr/>
                    <a:lstStyle/>
                    <a:p>
                      <a:pPr>
                        <a:lnSpc>
                          <a:spcPct val="107000"/>
                        </a:lnSpc>
                        <a:spcAft>
                          <a:spcPts val="800"/>
                        </a:spcAft>
                      </a:pPr>
                      <a:r>
                        <a:rPr lang="en-IN" sz="1400">
                          <a:effectLst/>
                        </a:rPr>
                        <a:t>Naïve Bayes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0.7336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0.6677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510392"/>
                  </a:ext>
                </a:extLst>
              </a:tr>
            </a:tbl>
          </a:graphicData>
        </a:graphic>
      </p:graphicFrame>
      <p:pic>
        <p:nvPicPr>
          <p:cNvPr id="15" name="Picture 14">
            <a:extLst>
              <a:ext uri="{FF2B5EF4-FFF2-40B4-BE49-F238E27FC236}">
                <a16:creationId xmlns:a16="http://schemas.microsoft.com/office/drawing/2014/main" id="{82FE87FA-92B2-4874-A9BB-1A14E9AFE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8" y="1507422"/>
            <a:ext cx="2813055" cy="2451503"/>
          </a:xfrm>
          <a:prstGeom prst="rect">
            <a:avLst/>
          </a:prstGeom>
        </p:spPr>
      </p:pic>
      <p:sp>
        <p:nvSpPr>
          <p:cNvPr id="16" name="TextBox 15">
            <a:extLst>
              <a:ext uri="{FF2B5EF4-FFF2-40B4-BE49-F238E27FC236}">
                <a16:creationId xmlns:a16="http://schemas.microsoft.com/office/drawing/2014/main" id="{9C5075A9-1831-4E3F-A3C1-DB890F17960F}"/>
              </a:ext>
            </a:extLst>
          </p:cNvPr>
          <p:cNvSpPr txBox="1"/>
          <p:nvPr/>
        </p:nvSpPr>
        <p:spPr>
          <a:xfrm>
            <a:off x="3998494" y="3625333"/>
            <a:ext cx="2329997" cy="369332"/>
          </a:xfrm>
          <a:prstGeom prst="rect">
            <a:avLst/>
          </a:prstGeom>
          <a:noFill/>
        </p:spPr>
        <p:txBody>
          <a:bodyPr wrap="none" rtlCol="0">
            <a:spAutoFit/>
          </a:bodyPr>
          <a:lstStyle/>
          <a:p>
            <a:r>
              <a:rPr lang="en-US" dirty="0"/>
              <a:t>Precision Recall curve </a:t>
            </a:r>
            <a:endParaRPr lang="en-IN" dirty="0"/>
          </a:p>
        </p:txBody>
      </p:sp>
      <p:sp>
        <p:nvSpPr>
          <p:cNvPr id="17" name="TextBox 16">
            <a:extLst>
              <a:ext uri="{FF2B5EF4-FFF2-40B4-BE49-F238E27FC236}">
                <a16:creationId xmlns:a16="http://schemas.microsoft.com/office/drawing/2014/main" id="{9731C6EF-98A7-432E-9C85-57BC90E35214}"/>
              </a:ext>
            </a:extLst>
          </p:cNvPr>
          <p:cNvSpPr txBox="1"/>
          <p:nvPr/>
        </p:nvSpPr>
        <p:spPr>
          <a:xfrm>
            <a:off x="1648289" y="6154010"/>
            <a:ext cx="568489" cy="369332"/>
          </a:xfrm>
          <a:prstGeom prst="rect">
            <a:avLst/>
          </a:prstGeom>
          <a:noFill/>
        </p:spPr>
        <p:txBody>
          <a:bodyPr wrap="none" rtlCol="0">
            <a:spAutoFit/>
          </a:bodyPr>
          <a:lstStyle/>
          <a:p>
            <a:r>
              <a:rPr lang="en-US" dirty="0"/>
              <a:t>XGB</a:t>
            </a:r>
            <a:endParaRPr lang="en-IN" dirty="0"/>
          </a:p>
        </p:txBody>
      </p:sp>
      <p:sp>
        <p:nvSpPr>
          <p:cNvPr id="18" name="TextBox 17">
            <a:extLst>
              <a:ext uri="{FF2B5EF4-FFF2-40B4-BE49-F238E27FC236}">
                <a16:creationId xmlns:a16="http://schemas.microsoft.com/office/drawing/2014/main" id="{7B4894BC-8A72-40F7-B180-5E700E07E94A}"/>
              </a:ext>
            </a:extLst>
          </p:cNvPr>
          <p:cNvSpPr txBox="1"/>
          <p:nvPr/>
        </p:nvSpPr>
        <p:spPr>
          <a:xfrm>
            <a:off x="5082056" y="6154010"/>
            <a:ext cx="590033" cy="369332"/>
          </a:xfrm>
          <a:prstGeom prst="rect">
            <a:avLst/>
          </a:prstGeom>
          <a:noFill/>
        </p:spPr>
        <p:txBody>
          <a:bodyPr wrap="none" rtlCol="0">
            <a:spAutoFit/>
          </a:bodyPr>
          <a:lstStyle/>
          <a:p>
            <a:r>
              <a:rPr lang="en-US" dirty="0"/>
              <a:t>ADA</a:t>
            </a:r>
            <a:endParaRPr lang="en-IN" dirty="0"/>
          </a:p>
        </p:txBody>
      </p:sp>
      <p:sp>
        <p:nvSpPr>
          <p:cNvPr id="19" name="TextBox 18">
            <a:extLst>
              <a:ext uri="{FF2B5EF4-FFF2-40B4-BE49-F238E27FC236}">
                <a16:creationId xmlns:a16="http://schemas.microsoft.com/office/drawing/2014/main" id="{B11BD895-C275-4E0E-B08A-21F162FB66A2}"/>
              </a:ext>
            </a:extLst>
          </p:cNvPr>
          <p:cNvSpPr txBox="1"/>
          <p:nvPr/>
        </p:nvSpPr>
        <p:spPr>
          <a:xfrm>
            <a:off x="8739656" y="6015504"/>
            <a:ext cx="603050" cy="369332"/>
          </a:xfrm>
          <a:prstGeom prst="rect">
            <a:avLst/>
          </a:prstGeom>
          <a:noFill/>
        </p:spPr>
        <p:txBody>
          <a:bodyPr wrap="none" rtlCol="0">
            <a:spAutoFit/>
          </a:bodyPr>
          <a:lstStyle/>
          <a:p>
            <a:r>
              <a:rPr lang="en-US" dirty="0"/>
              <a:t>KNN</a:t>
            </a:r>
            <a:endParaRPr lang="en-IN" dirty="0"/>
          </a:p>
        </p:txBody>
      </p:sp>
    </p:spTree>
    <p:extLst>
      <p:ext uri="{BB962C8B-B14F-4D97-AF65-F5344CB8AC3E}">
        <p14:creationId xmlns:p14="http://schemas.microsoft.com/office/powerpoint/2010/main" val="1135159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A8A8-C451-4FCB-91F9-7ED180CD7590}"/>
              </a:ext>
            </a:extLst>
          </p:cNvPr>
          <p:cNvSpPr>
            <a:spLocks noGrp="1"/>
          </p:cNvSpPr>
          <p:nvPr>
            <p:ph type="title"/>
          </p:nvPr>
        </p:nvSpPr>
        <p:spPr>
          <a:xfrm>
            <a:off x="629653" y="237874"/>
            <a:ext cx="4191000" cy="469898"/>
          </a:xfrm>
        </p:spPr>
        <p:txBody>
          <a:bodyPr>
            <a:noAutofit/>
          </a:bodyPr>
          <a:lstStyle/>
          <a:p>
            <a:r>
              <a:rPr lang="en-US" sz="2600" b="1" dirty="0">
                <a:solidFill>
                  <a:srgbClr val="002060"/>
                </a:solidFill>
                <a:latin typeface="Cambria" panose="02040503050406030204" pitchFamily="18" charset="0"/>
                <a:ea typeface="Cambria" panose="02040503050406030204" pitchFamily="18" charset="0"/>
              </a:rPr>
              <a:t>K Means Clustering</a:t>
            </a:r>
            <a:endParaRPr lang="en-IN" sz="2600" b="1" dirty="0">
              <a:solidFill>
                <a:srgbClr val="00206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B06AD30-B678-4A53-B9D4-EA2CA4AF58B3}"/>
              </a:ext>
            </a:extLst>
          </p:cNvPr>
          <p:cNvSpPr>
            <a:spLocks noGrp="1"/>
          </p:cNvSpPr>
          <p:nvPr>
            <p:ph idx="1"/>
          </p:nvPr>
        </p:nvSpPr>
        <p:spPr>
          <a:xfrm>
            <a:off x="629652" y="707772"/>
            <a:ext cx="7066547" cy="3407028"/>
          </a:xfrm>
        </p:spPr>
        <p:txBody>
          <a:bodyPr>
            <a:normAutofit fontScale="92500" lnSpcReduction="10000"/>
          </a:bodyPr>
          <a:lstStyle/>
          <a:p>
            <a:pPr marL="0" indent="0">
              <a:buNone/>
            </a:pPr>
            <a:r>
              <a:rPr lang="en-US" sz="1800" dirty="0">
                <a:effectLst/>
                <a:latin typeface="Cambria" panose="02040503050406030204" pitchFamily="18" charset="0"/>
                <a:ea typeface="Times New Roman" panose="02020603050405020304" pitchFamily="18" charset="0"/>
              </a:rPr>
              <a:t>Unsupervised Learning Employed to access the accuracy of the data set and analyze the possible classes expected, </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Cambria" panose="02040503050406030204" pitchFamily="18" charset="0"/>
                <a:ea typeface="Times New Roman" panose="02020603050405020304" pitchFamily="18" charset="0"/>
              </a:rPr>
              <a:t>K-Means Clustering is an unsupervised learning algorithm that is used to solve the clustering problems in machine learning or data science. In this topic, we will learn what is K-means clustering algorithm, how the algorithm works, along with the Python implementation of k-means clustering.</a:t>
            </a:r>
            <a:r>
              <a:rPr lang="en-IN" sz="1800" dirty="0">
                <a:effectLst/>
                <a:latin typeface="Times New Roman" panose="02020603050405020304" pitchFamily="18" charset="0"/>
                <a:ea typeface="Times New Roman" panose="02020603050405020304" pitchFamily="18" charset="0"/>
              </a:rPr>
              <a:t> In our Problem statement obtained Elbow curve pointed out 3-4 clusters moving ahead with 3 cluster’s , then adding those labels as 0,1,2 and training on our best model for dataset without over sampling (Naïve Bayes )we reached the following classification matrix.</a:t>
            </a:r>
          </a:p>
          <a:p>
            <a:pPr marL="0" indent="0">
              <a:buNone/>
            </a:pPr>
            <a:r>
              <a:rPr lang="en-IN" sz="1800" dirty="0">
                <a:solidFill>
                  <a:srgbClr val="000000"/>
                </a:solidFill>
                <a:effectLst/>
                <a:latin typeface="Cambria" panose="020405030504060302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Cambria" panose="02040503050406030204" pitchFamily="18" charset="0"/>
                <a:ea typeface="Times New Roman" panose="02020603050405020304" pitchFamily="18" charset="0"/>
              </a:rPr>
              <a:t>We can conclude that the outcome of bank Marketing is not enclosed to Yes/No , more diversity is present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DDDFC98-6437-4E34-B3A8-3F823148D0F2}"/>
              </a:ext>
            </a:extLst>
          </p:cNvPr>
          <p:cNvPicPr/>
          <p:nvPr/>
        </p:nvPicPr>
        <p:blipFill>
          <a:blip r:embed="rId2">
            <a:extLst>
              <a:ext uri="{28A0092B-C50C-407E-A947-70E740481C1C}">
                <a14:useLocalDpi xmlns:a14="http://schemas.microsoft.com/office/drawing/2010/main" val="0"/>
              </a:ext>
            </a:extLst>
          </a:blip>
          <a:stretch>
            <a:fillRect/>
          </a:stretch>
        </p:blipFill>
        <p:spPr>
          <a:xfrm>
            <a:off x="529422" y="3847348"/>
            <a:ext cx="4178968" cy="3010652"/>
          </a:xfrm>
          <a:prstGeom prst="rect">
            <a:avLst/>
          </a:prstGeom>
        </p:spPr>
      </p:pic>
      <p:pic>
        <p:nvPicPr>
          <p:cNvPr id="5" name="Picture 4">
            <a:extLst>
              <a:ext uri="{FF2B5EF4-FFF2-40B4-BE49-F238E27FC236}">
                <a16:creationId xmlns:a16="http://schemas.microsoft.com/office/drawing/2014/main" id="{B43D054A-1C2C-4EBD-AE89-58D3ACD3F06C}"/>
              </a:ext>
            </a:extLst>
          </p:cNvPr>
          <p:cNvPicPr/>
          <p:nvPr/>
        </p:nvPicPr>
        <p:blipFill>
          <a:blip r:embed="rId3">
            <a:extLst>
              <a:ext uri="{28A0092B-C50C-407E-A947-70E740481C1C}">
                <a14:useLocalDpi xmlns:a14="http://schemas.microsoft.com/office/drawing/2010/main" val="0"/>
              </a:ext>
            </a:extLst>
          </a:blip>
          <a:stretch>
            <a:fillRect/>
          </a:stretch>
        </p:blipFill>
        <p:spPr>
          <a:xfrm>
            <a:off x="7772366" y="609600"/>
            <a:ext cx="4178968" cy="3962400"/>
          </a:xfrm>
          <a:prstGeom prst="rect">
            <a:avLst/>
          </a:prstGeom>
        </p:spPr>
      </p:pic>
    </p:spTree>
    <p:extLst>
      <p:ext uri="{BB962C8B-B14F-4D97-AF65-F5344CB8AC3E}">
        <p14:creationId xmlns:p14="http://schemas.microsoft.com/office/powerpoint/2010/main" val="124943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latin typeface="Arial Rounded MT Bold" panose="020F0704030504030204" pitchFamily="34" charset="0"/>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3B65-27E5-4441-8869-33E688C99ACB}"/>
              </a:ext>
            </a:extLst>
          </p:cNvPr>
          <p:cNvSpPr>
            <a:spLocks noGrp="1"/>
          </p:cNvSpPr>
          <p:nvPr>
            <p:ph type="title"/>
          </p:nvPr>
        </p:nvSpPr>
        <p:spPr>
          <a:xfrm>
            <a:off x="609600" y="152400"/>
            <a:ext cx="10972800" cy="838200"/>
          </a:xfrm>
        </p:spPr>
        <p:txBody>
          <a:bodyPr>
            <a:normAutofit fontScale="90000"/>
          </a:bodyPr>
          <a:lstStyle/>
          <a:p>
            <a:pPr algn="l"/>
            <a:r>
              <a:rPr lang="en-US" sz="4400" b="1" dirty="0">
                <a:solidFill>
                  <a:srgbClr val="00B0F0"/>
                </a:solidFill>
                <a:latin typeface="Cambria" panose="02040503050406030204" pitchFamily="18" charset="0"/>
                <a:ea typeface="Cambria" panose="02040503050406030204" pitchFamily="18" charset="0"/>
              </a:rPr>
              <a:t>Problem</a:t>
            </a:r>
            <a:r>
              <a:rPr lang="en-US" sz="4400" b="1" dirty="0">
                <a:solidFill>
                  <a:srgbClr val="002060"/>
                </a:solidFill>
                <a:latin typeface="Cambria" panose="02040503050406030204" pitchFamily="18" charset="0"/>
                <a:ea typeface="Cambria" panose="02040503050406030204" pitchFamily="18" charset="0"/>
              </a:rPr>
              <a:t> </a:t>
            </a:r>
            <a:r>
              <a:rPr lang="en-US" sz="4400" b="1" dirty="0">
                <a:solidFill>
                  <a:schemeClr val="accent6">
                    <a:lumMod val="60000"/>
                    <a:lumOff val="40000"/>
                  </a:schemeClr>
                </a:solidFill>
                <a:latin typeface="Cambria" panose="02040503050406030204" pitchFamily="18" charset="0"/>
                <a:ea typeface="Cambria" panose="02040503050406030204" pitchFamily="18" charset="0"/>
              </a:rPr>
              <a:t>Definition</a:t>
            </a:r>
            <a:br>
              <a:rPr lang="en-US" sz="4400" b="1" dirty="0">
                <a:solidFill>
                  <a:schemeClr val="accent6">
                    <a:lumMod val="60000"/>
                    <a:lumOff val="40000"/>
                  </a:schemeClr>
                </a:solidFill>
                <a:latin typeface="Cambria" panose="02040503050406030204" pitchFamily="18"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E1B29A80-1943-40C6-B984-BF7D63D2EE14}"/>
              </a:ext>
            </a:extLst>
          </p:cNvPr>
          <p:cNvSpPr>
            <a:spLocks noGrp="1"/>
          </p:cNvSpPr>
          <p:nvPr>
            <p:ph idx="1"/>
          </p:nvPr>
        </p:nvSpPr>
        <p:spPr>
          <a:xfrm>
            <a:off x="381000" y="838201"/>
            <a:ext cx="11658600" cy="5867400"/>
          </a:xfrm>
        </p:spPr>
        <p:txBody>
          <a:bodyPr>
            <a:noAutofit/>
          </a:bodyPr>
          <a:lstStyle/>
          <a:p>
            <a:pPr marL="0" indent="0" algn="just">
              <a:lnSpc>
                <a:spcPct val="130000"/>
              </a:lnSpc>
              <a:spcBef>
                <a:spcPts val="1000"/>
              </a:spcBef>
              <a:buNone/>
            </a:pPr>
            <a:r>
              <a:rPr lang="en-IN" sz="1900" b="1" dirty="0">
                <a:solidFill>
                  <a:schemeClr val="tx2"/>
                </a:solidFill>
                <a:effectLst/>
                <a:latin typeface="Cambria" panose="02040503050406030204" pitchFamily="18" charset="0"/>
                <a:ea typeface="Cambria" panose="02040503050406030204" pitchFamily="18" charset="0"/>
                <a:cs typeface="Arial" panose="020B0604020202020204" pitchFamily="34" charset="0"/>
              </a:rPr>
              <a:t>BANK MARKETING </a:t>
            </a:r>
            <a:r>
              <a:rPr lang="en-IN" sz="1900" dirty="0">
                <a:solidFill>
                  <a:schemeClr val="tx2"/>
                </a:solidFill>
                <a:latin typeface="Cambria" panose="02040503050406030204" pitchFamily="18" charset="0"/>
                <a:ea typeface="Cambria" panose="02040503050406030204" pitchFamily="18" charset="0"/>
                <a:cs typeface="Arial" panose="020B0604020202020204" pitchFamily="34" charset="0"/>
              </a:rPr>
              <a:t>: </a:t>
            </a:r>
            <a:r>
              <a:rPr lang="en-IN" sz="1900" dirty="0">
                <a:solidFill>
                  <a:schemeClr val="tx2"/>
                </a:solidFill>
                <a:effectLst/>
                <a:latin typeface="Cambria" panose="02040503050406030204" pitchFamily="18" charset="0"/>
                <a:ea typeface="Cambria" panose="02040503050406030204" pitchFamily="18" charset="0"/>
                <a:cs typeface="Calibri" panose="020F0502020204030204" pitchFamily="34" charset="0"/>
              </a:rPr>
              <a:t>Bank Marketing </a:t>
            </a:r>
            <a:r>
              <a:rPr lang="en-IN" sz="1900" dirty="0">
                <a:solidFill>
                  <a:schemeClr val="tx2"/>
                </a:solidFill>
                <a:latin typeface="Cambria" panose="02040503050406030204" pitchFamily="18" charset="0"/>
                <a:ea typeface="Cambria" panose="02040503050406030204" pitchFamily="18" charset="0"/>
                <a:cs typeface="Calibri" panose="020F0502020204030204" pitchFamily="34" charset="0"/>
              </a:rPr>
              <a:t>Campaign assists </a:t>
            </a:r>
            <a:r>
              <a:rPr lang="en-IN" sz="1900" dirty="0">
                <a:solidFill>
                  <a:schemeClr val="tx2"/>
                </a:solidFill>
                <a:effectLst/>
                <a:latin typeface="Cambria" panose="02040503050406030204" pitchFamily="18" charset="0"/>
                <a:ea typeface="Cambria" panose="02040503050406030204" pitchFamily="18" charset="0"/>
                <a:cs typeface="Calibri" panose="020F0502020204030204" pitchFamily="34" charset="0"/>
              </a:rPr>
              <a:t>companies to create value for customers and build customer relationships. Our </a:t>
            </a:r>
            <a:r>
              <a:rPr lang="en-IN" sz="1900" dirty="0">
                <a:solidFill>
                  <a:schemeClr val="tx2"/>
                </a:solidFill>
                <a:latin typeface="Cambria" panose="02040503050406030204" pitchFamily="18" charset="0"/>
                <a:ea typeface="Cambria" panose="02040503050406030204" pitchFamily="18" charset="0"/>
                <a:cs typeface="Calibri" panose="020F0502020204030204" pitchFamily="34" charset="0"/>
              </a:rPr>
              <a:t>job is to </a:t>
            </a:r>
            <a:r>
              <a:rPr lang="en-IN" sz="1900" dirty="0">
                <a:solidFill>
                  <a:schemeClr val="tx2"/>
                </a:solidFill>
                <a:effectLst/>
                <a:latin typeface="Cambria" panose="02040503050406030204" pitchFamily="18" charset="0"/>
                <a:ea typeface="Cambria" panose="02040503050406030204" pitchFamily="18" charset="0"/>
                <a:cs typeface="Arial" panose="020B0604020202020204" pitchFamily="34" charset="0"/>
              </a:rPr>
              <a:t>Find the best strategies to improve for the </a:t>
            </a:r>
            <a:r>
              <a:rPr lang="en-IN" sz="1900" dirty="0">
                <a:solidFill>
                  <a:schemeClr val="tx2"/>
                </a:solidFill>
                <a:effectLst/>
                <a:latin typeface="Cambria" panose="02040503050406030204" pitchFamily="18" charset="0"/>
                <a:ea typeface="Cambria" panose="02040503050406030204" pitchFamily="18" charset="0"/>
                <a:cs typeface="Calibri" panose="020F0502020204030204" pitchFamily="34" charset="0"/>
              </a:rPr>
              <a:t>Bank Marketing</a:t>
            </a:r>
            <a:r>
              <a:rPr lang="en-IN" sz="1900" dirty="0">
                <a:solidFill>
                  <a:schemeClr val="tx2"/>
                </a:solidFill>
                <a:effectLst/>
                <a:latin typeface="Cambria" panose="02040503050406030204" pitchFamily="18" charset="0"/>
                <a:ea typeface="Cambria" panose="02040503050406030204" pitchFamily="18" charset="0"/>
                <a:cs typeface="Arial" panose="020B0604020202020204" pitchFamily="34" charset="0"/>
              </a:rPr>
              <a:t> campaign to have a greater effectiveness in future, by analysis of  the last marketing campaign the bank performed and identify the patterns that will helps conclusions.</a:t>
            </a:r>
            <a:endParaRPr lang="en-IN" sz="1900" dirty="0">
              <a:solidFill>
                <a:schemeClr val="tx2"/>
              </a:solidFill>
              <a:effectLst/>
              <a:latin typeface="Cambria" panose="02040503050406030204" pitchFamily="18" charset="0"/>
              <a:ea typeface="Cambria" panose="02040503050406030204" pitchFamily="18" charset="0"/>
              <a:cs typeface="Proxima Nova"/>
            </a:endParaRPr>
          </a:p>
          <a:p>
            <a:pPr marL="0" indent="0" algn="just">
              <a:lnSpc>
                <a:spcPct val="130000"/>
              </a:lnSpc>
              <a:spcBef>
                <a:spcPts val="1000"/>
              </a:spcBef>
              <a:buNone/>
            </a:pPr>
            <a:r>
              <a:rPr lang="en-US" sz="1900" b="0" dirty="0">
                <a:solidFill>
                  <a:schemeClr val="tx2"/>
                </a:solidFill>
                <a:effectLst/>
                <a:latin typeface="Cambria" panose="02040503050406030204" pitchFamily="18" charset="0"/>
                <a:ea typeface="Cambria" panose="02040503050406030204" pitchFamily="18" charset="0"/>
              </a:rPr>
              <a:t>The </a:t>
            </a:r>
            <a:r>
              <a:rPr lang="en-US" sz="1900" b="1" dirty="0">
                <a:solidFill>
                  <a:schemeClr val="tx2"/>
                </a:solidFill>
                <a:effectLst/>
                <a:latin typeface="Cambria" panose="02040503050406030204" pitchFamily="18" charset="0"/>
                <a:ea typeface="Cambria" panose="02040503050406030204" pitchFamily="18" charset="0"/>
              </a:rPr>
              <a:t>Business Problem </a:t>
            </a:r>
            <a:r>
              <a:rPr lang="en-US" sz="1900" b="0" dirty="0">
                <a:solidFill>
                  <a:schemeClr val="tx2"/>
                </a:solidFill>
                <a:effectLst/>
                <a:latin typeface="Cambria" panose="02040503050406030204" pitchFamily="18" charset="0"/>
                <a:ea typeface="Cambria" panose="02040503050406030204" pitchFamily="18" charset="0"/>
              </a:rPr>
              <a:t>that we are assessing  is </a:t>
            </a:r>
            <a:r>
              <a:rPr lang="en-US" sz="1900" dirty="0">
                <a:solidFill>
                  <a:schemeClr val="tx2"/>
                </a:solidFill>
                <a:latin typeface="Cambria" panose="02040503050406030204" pitchFamily="18" charset="0"/>
                <a:ea typeface="Cambria" panose="02040503050406030204" pitchFamily="18" charset="0"/>
                <a:cs typeface="Arial" panose="020B0604020202020204" pitchFamily="34" charset="0"/>
              </a:rPr>
              <a:t>direct marketing campaigns banks to approach and subscribe more customers towards Term Deposits. </a:t>
            </a:r>
            <a:r>
              <a:rPr lang="en-IN" sz="1900" dirty="0">
                <a:solidFill>
                  <a:schemeClr val="tx2"/>
                </a:solidFill>
                <a:effectLst/>
                <a:latin typeface="Cambria" panose="02040503050406030204" pitchFamily="18" charset="0"/>
                <a:ea typeface="Cambria" panose="02040503050406030204" pitchFamily="18" charset="0"/>
                <a:cs typeface="Proxima Nova"/>
              </a:rPr>
              <a:t>Through this project we tend to analyse the current trend for marketing and its impact on the customer attraction with a scrutinized approach towards the target audience with more returns( new registrations) </a:t>
            </a:r>
          </a:p>
          <a:p>
            <a:pPr marL="0" indent="0" algn="just">
              <a:lnSpc>
                <a:spcPct val="130000"/>
              </a:lnSpc>
              <a:spcBef>
                <a:spcPts val="1000"/>
              </a:spcBef>
              <a:buNone/>
            </a:pPr>
            <a:r>
              <a:rPr lang="en-US" sz="1900" b="1" dirty="0">
                <a:solidFill>
                  <a:schemeClr val="tx2"/>
                </a:solidFill>
                <a:effectLst/>
                <a:latin typeface="Cambria" panose="02040503050406030204" pitchFamily="18" charset="0"/>
                <a:ea typeface="Cambria" panose="02040503050406030204" pitchFamily="18" charset="0"/>
              </a:rPr>
              <a:t>What is Term Deposit?: </a:t>
            </a:r>
            <a:r>
              <a:rPr lang="en-US" sz="1900" b="0" dirty="0">
                <a:solidFill>
                  <a:schemeClr val="tx2"/>
                </a:solidFill>
                <a:effectLst/>
                <a:latin typeface="Cambria" panose="02040503050406030204" pitchFamily="18" charset="0"/>
                <a:ea typeface="Cambria" panose="02040503050406030204" pitchFamily="18" charset="0"/>
              </a:rPr>
              <a:t>A term deposit is a fixed-term investment that includes the </a:t>
            </a:r>
            <a:r>
              <a:rPr lang="en-US" sz="1900" b="0" u="sng" dirty="0">
                <a:solidFill>
                  <a:schemeClr val="tx2"/>
                </a:solidFill>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deposit of money</a:t>
            </a:r>
            <a:r>
              <a:rPr lang="en-US" sz="1900" b="0" dirty="0">
                <a:solidFill>
                  <a:schemeClr val="tx2"/>
                </a:solidFill>
                <a:effectLst/>
                <a:latin typeface="Cambria" panose="02040503050406030204" pitchFamily="18" charset="0"/>
                <a:ea typeface="Cambria" panose="02040503050406030204" pitchFamily="18" charset="0"/>
              </a:rPr>
              <a:t> into an account at a financial institution. Term deposit investments usually carry short-term maturities ranging from one month to a few years and will have varying levels of required minimum deposits. </a:t>
            </a:r>
            <a:r>
              <a:rPr lang="en-US" sz="1900" dirty="0">
                <a:solidFill>
                  <a:schemeClr val="tx2"/>
                </a:solidFill>
                <a:latin typeface="Cambria" panose="02040503050406030204" pitchFamily="18" charset="0"/>
                <a:ea typeface="Cambria" panose="02040503050406030204" pitchFamily="18" charset="0"/>
              </a:rPr>
              <a:t>When a term deposit is purchased, the lender (the customer) understands that the money can only be withdrawn after the term has ended or by giving a predetermined number of days notice. Term deposits are an extremely safe investment and are therefore very appealing to conservative, low-risk investors</a:t>
            </a:r>
            <a:r>
              <a:rPr lang="en-US" sz="1900" b="0" dirty="0">
                <a:solidFill>
                  <a:schemeClr val="tx2"/>
                </a:solidFill>
                <a:effectLst/>
                <a:latin typeface="Cambria" panose="02040503050406030204" pitchFamily="18" charset="0"/>
                <a:ea typeface="Cambria" panose="02040503050406030204" pitchFamily="18" charset="0"/>
              </a:rPr>
              <a:t>. Also, there will be a penalty assessed for early termination.</a:t>
            </a:r>
          </a:p>
          <a:p>
            <a:pPr algn="just"/>
            <a:r>
              <a:rPr lang="en-US" sz="1900" b="0" cap="all" dirty="0">
                <a:solidFill>
                  <a:schemeClr val="tx2"/>
                </a:solidFill>
                <a:effectLst/>
                <a:latin typeface="Cambria" panose="02040503050406030204" pitchFamily="18" charset="0"/>
                <a:ea typeface="Cambria" panose="02040503050406030204" pitchFamily="18" charset="0"/>
              </a:rPr>
              <a:t>Note:-   </a:t>
            </a:r>
            <a:r>
              <a:rPr lang="en-US" sz="1900" b="0" dirty="0">
                <a:solidFill>
                  <a:schemeClr val="tx2"/>
                </a:solidFill>
                <a:effectLst/>
                <a:latin typeface="Cambria" panose="02040503050406030204" pitchFamily="18" charset="0"/>
                <a:ea typeface="Cambria" panose="02040503050406030204" pitchFamily="18" charset="0"/>
              </a:rPr>
              <a:t>Typically, term deposits offer higher interest rates than traditional liquid savings accounts, whereby customers     can withdraw their money at any time.</a:t>
            </a:r>
            <a:endParaRPr lang="en-IN" sz="1900" dirty="0">
              <a:solidFill>
                <a:schemeClr val="tx2"/>
              </a:solidFill>
              <a:latin typeface="Cambria" panose="02040503050406030204" pitchFamily="18" charset="0"/>
              <a:ea typeface="Cambria" panose="02040503050406030204" pitchFamily="18" charset="0"/>
              <a:cs typeface="Arial" panose="020B0604020202020204" pitchFamily="34" charset="0"/>
            </a:endParaRPr>
          </a:p>
          <a:p>
            <a:pPr algn="just"/>
            <a:endParaRPr lang="en-IN" sz="1900" dirty="0">
              <a:solidFill>
                <a:schemeClr val="tx2"/>
              </a:solidFill>
              <a:latin typeface="Cambria" panose="02040503050406030204" pitchFamily="18" charset="0"/>
              <a:ea typeface="Cambria" panose="02040503050406030204" pitchFamily="18" charset="0"/>
            </a:endParaRPr>
          </a:p>
          <a:p>
            <a:endParaRPr lang="en-IN" sz="1900" dirty="0"/>
          </a:p>
        </p:txBody>
      </p:sp>
    </p:spTree>
    <p:extLst>
      <p:ext uri="{BB962C8B-B14F-4D97-AF65-F5344CB8AC3E}">
        <p14:creationId xmlns:p14="http://schemas.microsoft.com/office/powerpoint/2010/main" val="327978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6DA6-8F6A-4519-9D21-013AD1A487F8}"/>
              </a:ext>
            </a:extLst>
          </p:cNvPr>
          <p:cNvSpPr>
            <a:spLocks noGrp="1"/>
          </p:cNvSpPr>
          <p:nvPr>
            <p:ph type="title"/>
          </p:nvPr>
        </p:nvSpPr>
        <p:spPr>
          <a:xfrm>
            <a:off x="609600" y="228600"/>
            <a:ext cx="7924800" cy="609600"/>
          </a:xfrm>
        </p:spPr>
        <p:txBody>
          <a:bodyPr>
            <a:normAutofit fontScale="90000"/>
          </a:bodyPr>
          <a:lstStyle/>
          <a:p>
            <a:pPr algn="l"/>
            <a:r>
              <a:rPr lang="en-IN" sz="4400" b="1" dirty="0">
                <a:solidFill>
                  <a:srgbClr val="0055A0"/>
                </a:solidFill>
              </a:rPr>
              <a:t>Why it is an Important </a:t>
            </a:r>
            <a:r>
              <a:rPr lang="en-IN" b="1" dirty="0">
                <a:solidFill>
                  <a:srgbClr val="0055A0"/>
                </a:solidFill>
              </a:rPr>
              <a:t>P</a:t>
            </a:r>
            <a:r>
              <a:rPr lang="en-IN" sz="4400" b="1" dirty="0">
                <a:solidFill>
                  <a:srgbClr val="0055A0"/>
                </a:solidFill>
              </a:rPr>
              <a:t>roblem?</a:t>
            </a:r>
            <a:br>
              <a:rPr lang="en-IN" sz="4400" b="1" dirty="0">
                <a:solidFill>
                  <a:srgbClr val="0055A0"/>
                </a:solidFill>
              </a:rPr>
            </a:br>
            <a:endParaRPr lang="en-IN" b="1" dirty="0"/>
          </a:p>
        </p:txBody>
      </p:sp>
      <p:sp>
        <p:nvSpPr>
          <p:cNvPr id="3" name="Content Placeholder 2">
            <a:extLst>
              <a:ext uri="{FF2B5EF4-FFF2-40B4-BE49-F238E27FC236}">
                <a16:creationId xmlns:a16="http://schemas.microsoft.com/office/drawing/2014/main" id="{879305FA-E42D-4A11-8B1C-6428A5AF4479}"/>
              </a:ext>
            </a:extLst>
          </p:cNvPr>
          <p:cNvSpPr>
            <a:spLocks noGrp="1"/>
          </p:cNvSpPr>
          <p:nvPr>
            <p:ph idx="1"/>
          </p:nvPr>
        </p:nvSpPr>
        <p:spPr>
          <a:xfrm>
            <a:off x="381000" y="685801"/>
            <a:ext cx="11811000" cy="6172200"/>
          </a:xfrm>
        </p:spPr>
        <p:txBody>
          <a:bodyPr>
            <a:noAutofit/>
          </a:bodyPr>
          <a:lstStyle/>
          <a:p>
            <a:pPr marL="0" indent="0" algn="l">
              <a:buNone/>
            </a:pPr>
            <a:r>
              <a:rPr lang="en-US" sz="1900" b="0" i="0" dirty="0">
                <a:solidFill>
                  <a:schemeClr val="tx2"/>
                </a:solidFill>
                <a:effectLst/>
                <a:latin typeface="Cambria" panose="02040503050406030204" pitchFamily="18" charset="0"/>
                <a:ea typeface="Cambria" panose="02040503050406030204" pitchFamily="18" charset="0"/>
              </a:rPr>
              <a:t>Financial institutions such as Banks generate their revenue through lending and borrowing . Lending generates profits in for of interest from customers but some level of risk is involved, that is why machine learning algorithms come in handy in predicting clients who are eligible for loans. </a:t>
            </a:r>
          </a:p>
          <a:p>
            <a:pPr marL="0" indent="0" algn="l">
              <a:buNone/>
            </a:pPr>
            <a:r>
              <a:rPr lang="en-US" sz="1900" b="0" i="0" dirty="0">
                <a:solidFill>
                  <a:schemeClr val="tx2"/>
                </a:solidFill>
                <a:effectLst/>
                <a:latin typeface="Cambria" panose="02040503050406030204" pitchFamily="18" charset="0"/>
                <a:ea typeface="Cambria" panose="02040503050406030204" pitchFamily="18" charset="0"/>
              </a:rPr>
              <a:t>Another form that generates revenue for financial institutions is borrowing or attracting public’s savings into the bank which is a bit less risky than lending. Bank invests the client’s long term deposits into other sectors which brings better returns, where some is </a:t>
            </a:r>
            <a:r>
              <a:rPr lang="en-US" sz="1900" b="0" i="0" dirty="0" err="1">
                <a:solidFill>
                  <a:schemeClr val="tx2"/>
                </a:solidFill>
                <a:effectLst/>
                <a:latin typeface="Cambria" panose="02040503050406030204" pitchFamily="18" charset="0"/>
                <a:ea typeface="Cambria" panose="02040503050406030204" pitchFamily="18" charset="0"/>
              </a:rPr>
              <a:t>payed</a:t>
            </a:r>
            <a:r>
              <a:rPr lang="en-US" sz="1900" b="0" i="0" dirty="0">
                <a:solidFill>
                  <a:schemeClr val="tx2"/>
                </a:solidFill>
                <a:effectLst/>
                <a:latin typeface="Cambria" panose="02040503050406030204" pitchFamily="18" charset="0"/>
                <a:ea typeface="Cambria" panose="02040503050406030204" pitchFamily="18" charset="0"/>
              </a:rPr>
              <a:t> to the customers. </a:t>
            </a:r>
          </a:p>
          <a:p>
            <a:pPr marL="0" indent="0" algn="l">
              <a:buNone/>
            </a:pPr>
            <a:r>
              <a:rPr lang="en-US" sz="1900" b="0" i="0" dirty="0">
                <a:solidFill>
                  <a:schemeClr val="tx2"/>
                </a:solidFill>
                <a:effectLst/>
                <a:latin typeface="Cambria" panose="02040503050406030204" pitchFamily="18" charset="0"/>
                <a:ea typeface="Cambria" panose="02040503050406030204" pitchFamily="18" charset="0"/>
              </a:rPr>
              <a:t>However when a client does fixed-term deposit, the company gets good returns than savings account as the customer or the client is deprived off the rights to access the money prior to the maturity unless the client is ready to compensate the bank.</a:t>
            </a:r>
          </a:p>
          <a:p>
            <a:pPr marL="0" indent="0" algn="l">
              <a:buNone/>
            </a:pPr>
            <a:r>
              <a:rPr lang="en-US" sz="1900" b="0" i="0" dirty="0">
                <a:solidFill>
                  <a:schemeClr val="tx2"/>
                </a:solidFill>
                <a:effectLst/>
                <a:latin typeface="Cambria" panose="02040503050406030204" pitchFamily="18" charset="0"/>
                <a:ea typeface="Cambria" panose="02040503050406030204" pitchFamily="18" charset="0"/>
              </a:rPr>
              <a:t>Due to this reason, there is a stiff competition between banks to convince clients to do term deposits in their banks, So, the Banks invest in marketing campaigns in reaching out to clients, prospective subscribers and non-prospective ones since the bank doesn’t know who is and who is not. </a:t>
            </a:r>
          </a:p>
          <a:p>
            <a:pPr marL="0" indent="0" algn="l">
              <a:buNone/>
            </a:pPr>
            <a:endParaRPr lang="en-US" sz="1900" b="0" i="0" dirty="0">
              <a:solidFill>
                <a:schemeClr val="tx2"/>
              </a:solidFill>
              <a:effectLst/>
              <a:latin typeface="Cambria" panose="02040503050406030204" pitchFamily="18" charset="0"/>
              <a:ea typeface="Cambria" panose="02040503050406030204" pitchFamily="18" charset="0"/>
            </a:endParaRPr>
          </a:p>
          <a:p>
            <a:pPr marL="0" indent="0" algn="l">
              <a:buNone/>
            </a:pPr>
            <a:r>
              <a:rPr lang="en-US" sz="2400" b="1" dirty="0">
                <a:solidFill>
                  <a:schemeClr val="tx2"/>
                </a:solidFill>
                <a:latin typeface="Cambria" panose="02040503050406030204" pitchFamily="18" charset="0"/>
                <a:ea typeface="Cambria" panose="02040503050406030204" pitchFamily="18" charset="0"/>
              </a:rPr>
              <a:t>Role Of Data Science: </a:t>
            </a:r>
            <a:endParaRPr lang="en-US" sz="2400" b="1" i="0" dirty="0">
              <a:solidFill>
                <a:schemeClr val="tx2"/>
              </a:solidFill>
              <a:effectLst/>
              <a:latin typeface="Cambria" panose="02040503050406030204" pitchFamily="18" charset="0"/>
              <a:ea typeface="Cambria" panose="02040503050406030204" pitchFamily="18" charset="0"/>
            </a:endParaRPr>
          </a:p>
          <a:p>
            <a:pPr marL="0" indent="0" algn="l">
              <a:buNone/>
            </a:pPr>
            <a:r>
              <a:rPr lang="en-US" sz="1900" b="0" i="0" dirty="0">
                <a:solidFill>
                  <a:schemeClr val="tx2"/>
                </a:solidFill>
                <a:effectLst/>
                <a:latin typeface="Cambria" panose="02040503050406030204" pitchFamily="18" charset="0"/>
                <a:ea typeface="Cambria" panose="02040503050406030204" pitchFamily="18" charset="0"/>
              </a:rPr>
              <a:t>With advancement in data science and machine learning and availability of data, the banks are adapting to data-driven decisions and this will help in reducing the cost of marketing thus increasing the revenue of the bank.</a:t>
            </a:r>
          </a:p>
          <a:p>
            <a:pPr marL="0" indent="0" algn="l">
              <a:buNone/>
            </a:pPr>
            <a:r>
              <a:rPr lang="en-US" sz="1900" b="0" i="0" dirty="0">
                <a:solidFill>
                  <a:schemeClr val="tx2"/>
                </a:solidFill>
                <a:effectLst/>
                <a:latin typeface="Cambria" panose="02040503050406030204" pitchFamily="18" charset="0"/>
                <a:ea typeface="Cambria" panose="02040503050406030204" pitchFamily="18" charset="0"/>
              </a:rPr>
              <a:t>In this project, we apply machine learning algorithms to build a predictive model of the dataset in order to provide a necessary suggestion for the marketing campaign team. </a:t>
            </a:r>
            <a:r>
              <a:rPr lang="en-US" sz="1900" b="1" i="0" dirty="0">
                <a:solidFill>
                  <a:schemeClr val="tx2"/>
                </a:solidFill>
                <a:effectLst/>
                <a:latin typeface="Cambria" panose="02040503050406030204" pitchFamily="18" charset="0"/>
                <a:ea typeface="Cambria" panose="02040503050406030204" pitchFamily="18" charset="0"/>
              </a:rPr>
              <a:t>The goal is to predict whether a client will subscribe a term deposit or not.</a:t>
            </a:r>
          </a:p>
        </p:txBody>
      </p:sp>
    </p:spTree>
    <p:extLst>
      <p:ext uri="{BB962C8B-B14F-4D97-AF65-F5344CB8AC3E}">
        <p14:creationId xmlns:p14="http://schemas.microsoft.com/office/powerpoint/2010/main" val="344137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2857-BD30-4891-9A30-316E6F468872}"/>
              </a:ext>
            </a:extLst>
          </p:cNvPr>
          <p:cNvSpPr>
            <a:spLocks noGrp="1"/>
          </p:cNvSpPr>
          <p:nvPr>
            <p:ph type="title"/>
          </p:nvPr>
        </p:nvSpPr>
        <p:spPr>
          <a:xfrm>
            <a:off x="609600" y="261938"/>
            <a:ext cx="10972800" cy="271462"/>
          </a:xfrm>
        </p:spPr>
        <p:txBody>
          <a:bodyPr>
            <a:normAutofit fontScale="90000"/>
          </a:bodyPr>
          <a:lstStyle/>
          <a:p>
            <a:pPr algn="l"/>
            <a:r>
              <a:rPr lang="en-IN" sz="4400" b="1" dirty="0">
                <a:solidFill>
                  <a:srgbClr val="0055A0"/>
                </a:solidFill>
              </a:rPr>
              <a:t>Data set information</a:t>
            </a:r>
            <a:endParaRPr lang="en-IN" b="1" dirty="0"/>
          </a:p>
        </p:txBody>
      </p:sp>
      <p:sp>
        <p:nvSpPr>
          <p:cNvPr id="3" name="Content Placeholder 2">
            <a:extLst>
              <a:ext uri="{FF2B5EF4-FFF2-40B4-BE49-F238E27FC236}">
                <a16:creationId xmlns:a16="http://schemas.microsoft.com/office/drawing/2014/main" id="{03A26A35-07DA-419F-8A51-9E569CB96A26}"/>
              </a:ext>
            </a:extLst>
          </p:cNvPr>
          <p:cNvSpPr>
            <a:spLocks noGrp="1"/>
          </p:cNvSpPr>
          <p:nvPr>
            <p:ph idx="1"/>
          </p:nvPr>
        </p:nvSpPr>
        <p:spPr>
          <a:xfrm>
            <a:off x="457200" y="762000"/>
            <a:ext cx="11582400" cy="6095999"/>
          </a:xfrm>
        </p:spPr>
        <p:txBody>
          <a:bodyPr>
            <a:noAutofit/>
          </a:bodyPr>
          <a:lstStyle/>
          <a:p>
            <a:pPr marL="0" indent="0">
              <a:buNone/>
            </a:pPr>
            <a:r>
              <a:rPr lang="en-US" sz="2000" dirty="0">
                <a:solidFill>
                  <a:schemeClr val="tx2"/>
                </a:solidFill>
                <a:latin typeface="Cambria" panose="02040503050406030204" pitchFamily="18" charset="0"/>
                <a:ea typeface="Cambria" panose="02040503050406030204" pitchFamily="18" charset="0"/>
              </a:rPr>
              <a:t>The data is related with direct marketing campaigns of a Portuguese banking institution. The marketing campaigns were based on phone calls. Often, more than one contact to the same client was required, in order to assess if the product (bank term deposit) would be ('yes') or not ('no') subscribed. </a:t>
            </a:r>
          </a:p>
          <a:p>
            <a:pPr marL="0" indent="0">
              <a:buNone/>
            </a:pPr>
            <a:endParaRPr lang="en-US" sz="2000" dirty="0">
              <a:solidFill>
                <a:schemeClr val="tx2"/>
              </a:solidFill>
              <a:latin typeface="Cambria" panose="02040503050406030204" pitchFamily="18" charset="0"/>
              <a:ea typeface="Cambria" panose="02040503050406030204" pitchFamily="18" charset="0"/>
            </a:endParaRPr>
          </a:p>
          <a:p>
            <a:pPr marL="0" indent="0">
              <a:buNone/>
            </a:pPr>
            <a:r>
              <a:rPr lang="en-US" sz="2000" dirty="0">
                <a:solidFill>
                  <a:schemeClr val="tx2"/>
                </a:solidFill>
                <a:latin typeface="Cambria" panose="02040503050406030204" pitchFamily="18" charset="0"/>
                <a:ea typeface="Cambria" panose="02040503050406030204" pitchFamily="18" charset="0"/>
              </a:rPr>
              <a:t>Number of Instances: 45211 </a:t>
            </a:r>
          </a:p>
          <a:p>
            <a:pPr marL="0" indent="0">
              <a:buNone/>
            </a:pPr>
            <a:r>
              <a:rPr lang="en-US" sz="2000" dirty="0">
                <a:solidFill>
                  <a:schemeClr val="tx2"/>
                </a:solidFill>
                <a:latin typeface="Cambria" panose="02040503050406030204" pitchFamily="18" charset="0"/>
                <a:ea typeface="Cambria" panose="02040503050406030204" pitchFamily="18" charset="0"/>
              </a:rPr>
              <a:t> Number of Attributes: 16 independent attribute </a:t>
            </a:r>
          </a:p>
          <a:p>
            <a:pPr marL="0" indent="0">
              <a:buNone/>
            </a:pPr>
            <a:r>
              <a:rPr lang="en-US" sz="2000" dirty="0">
                <a:solidFill>
                  <a:schemeClr val="tx2"/>
                </a:solidFill>
                <a:latin typeface="Cambria" panose="02040503050406030204" pitchFamily="18" charset="0"/>
                <a:ea typeface="Cambria" panose="02040503050406030204" pitchFamily="18" charset="0"/>
              </a:rPr>
              <a:t>	10 Categorical and 6 numerical Features</a:t>
            </a:r>
          </a:p>
          <a:p>
            <a:pPr marL="0" indent="0">
              <a:buNone/>
            </a:pPr>
            <a:r>
              <a:rPr lang="en-US" sz="2000" dirty="0">
                <a:solidFill>
                  <a:schemeClr val="tx2"/>
                </a:solidFill>
                <a:latin typeface="Cambria" panose="02040503050406030204" pitchFamily="18" charset="0"/>
                <a:ea typeface="Cambria" panose="02040503050406030204" pitchFamily="18" charset="0"/>
              </a:rPr>
              <a:t>Null Values: Absent</a:t>
            </a:r>
          </a:p>
          <a:p>
            <a:pPr marL="0" indent="0">
              <a:buNone/>
            </a:pPr>
            <a:r>
              <a:rPr lang="en-IN" sz="1900" dirty="0">
                <a:solidFill>
                  <a:srgbClr val="002060"/>
                </a:solidFill>
                <a:latin typeface="Cambria" panose="02040503050406030204" pitchFamily="18" charset="0"/>
                <a:ea typeface="Cambria" panose="02040503050406030204" pitchFamily="18" charset="0"/>
                <a:cs typeface="Arial" panose="020B0604020202020204" pitchFamily="34" charset="0"/>
              </a:rPr>
              <a:t>Overall Response Rate = </a:t>
            </a:r>
            <a:r>
              <a:rPr lang="en-IN" sz="1900" b="1" dirty="0">
                <a:solidFill>
                  <a:srgbClr val="002060"/>
                </a:solidFill>
                <a:latin typeface="Cambria" panose="02040503050406030204" pitchFamily="18" charset="0"/>
                <a:ea typeface="Cambria" panose="02040503050406030204" pitchFamily="18" charset="0"/>
                <a:cs typeface="Arial" panose="020B0604020202020204" pitchFamily="34" charset="0"/>
              </a:rPr>
              <a:t>11.70% subscribers </a:t>
            </a:r>
            <a:r>
              <a:rPr lang="en-IN" sz="1900" dirty="0">
                <a:solidFill>
                  <a:srgbClr val="002060"/>
                </a:solidFill>
                <a:latin typeface="Cambria" panose="02040503050406030204" pitchFamily="18" charset="0"/>
                <a:ea typeface="Cambria" panose="02040503050406030204" pitchFamily="18" charset="0"/>
                <a:cs typeface="Arial" panose="020B0604020202020204" pitchFamily="34" charset="0"/>
              </a:rPr>
              <a:t>(unbalanced dataset). </a:t>
            </a:r>
          </a:p>
          <a:p>
            <a:pPr marL="0" indent="0">
              <a:buNone/>
            </a:pPr>
            <a:endParaRPr lang="en-IN" sz="2000" dirty="0">
              <a:solidFill>
                <a:schemeClr val="tx2"/>
              </a:solidFill>
              <a:latin typeface="Cambria" panose="02040503050406030204" pitchFamily="18" charset="0"/>
              <a:ea typeface="Cambria" panose="02040503050406030204" pitchFamily="18" charset="0"/>
            </a:endParaRPr>
          </a:p>
          <a:p>
            <a:pPr marL="0" indent="0">
              <a:buNone/>
            </a:pPr>
            <a:r>
              <a:rPr lang="en-US" sz="2000" dirty="0">
                <a:solidFill>
                  <a:schemeClr val="tx2"/>
                </a:solidFill>
                <a:latin typeface="Cambria" panose="02040503050406030204" pitchFamily="18" charset="0"/>
                <a:ea typeface="Cambria" panose="02040503050406030204" pitchFamily="18" charset="0"/>
              </a:rPr>
              <a:t>Classification Model that is able to identify potential subscribers using mainly two types of variables in the dataset: </a:t>
            </a:r>
          </a:p>
          <a:p>
            <a:pPr marL="0" indent="0">
              <a:buNone/>
            </a:pPr>
            <a:r>
              <a:rPr lang="en-US" sz="2000" dirty="0">
                <a:solidFill>
                  <a:schemeClr val="tx2"/>
                </a:solidFill>
                <a:latin typeface="Cambria" panose="02040503050406030204" pitchFamily="18" charset="0"/>
                <a:ea typeface="Cambria" panose="02040503050406030204" pitchFamily="18" charset="0"/>
              </a:rPr>
              <a:t>❏ client data – Age, Job, Marital, Education, Default, housing  Balance , Loan</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tx2"/>
                </a:solidFill>
                <a:latin typeface="Cambria" panose="02040503050406030204" pitchFamily="18" charset="0"/>
                <a:ea typeface="Cambria" panose="02040503050406030204" pitchFamily="18" charset="0"/>
              </a:rPr>
              <a:t>❏ campaign contact information for the client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tx2"/>
                </a:solidFill>
                <a:latin typeface="Cambria" panose="02040503050406030204" pitchFamily="18" charset="0"/>
                <a:ea typeface="Cambria" panose="02040503050406030204" pitchFamily="18" charset="0"/>
              </a:rPr>
              <a:t>	 (contact, day, month, duration, campaign, </a:t>
            </a:r>
            <a:r>
              <a:rPr lang="en-US" sz="2000" dirty="0" err="1">
                <a:solidFill>
                  <a:schemeClr val="tx2"/>
                </a:solidFill>
                <a:latin typeface="Cambria" panose="02040503050406030204" pitchFamily="18" charset="0"/>
                <a:ea typeface="Cambria" panose="02040503050406030204" pitchFamily="18" charset="0"/>
              </a:rPr>
              <a:t>pdays</a:t>
            </a:r>
            <a:r>
              <a:rPr lang="en-US" sz="2000" dirty="0">
                <a:solidFill>
                  <a:schemeClr val="tx2"/>
                </a:solidFill>
                <a:latin typeface="Cambria" panose="02040503050406030204" pitchFamily="18" charset="0"/>
                <a:ea typeface="Cambria" panose="02040503050406030204" pitchFamily="18" charset="0"/>
              </a:rPr>
              <a:t>, previous, </a:t>
            </a:r>
            <a:r>
              <a:rPr lang="en-US" sz="2000" dirty="0" err="1">
                <a:solidFill>
                  <a:schemeClr val="tx2"/>
                </a:solidFill>
                <a:latin typeface="Cambria" panose="02040503050406030204" pitchFamily="18" charset="0"/>
                <a:ea typeface="Cambria" panose="02040503050406030204" pitchFamily="18" charset="0"/>
              </a:rPr>
              <a:t>poutcome</a:t>
            </a:r>
            <a:r>
              <a:rPr lang="en-US" sz="2000" dirty="0">
                <a:solidFill>
                  <a:schemeClr val="tx2"/>
                </a:solidFill>
                <a:latin typeface="Cambria" panose="02040503050406030204" pitchFamily="18" charset="0"/>
                <a:ea typeface="Cambria" panose="02040503050406030204" pitchFamily="18" charset="0"/>
              </a:rPr>
              <a:t>)</a:t>
            </a:r>
          </a:p>
          <a:p>
            <a:pPr marL="0" indent="0">
              <a:buNone/>
            </a:pPr>
            <a:r>
              <a:rPr lang="en-US" sz="2000" dirty="0">
                <a:solidFill>
                  <a:schemeClr val="tx2"/>
                </a:solidFill>
                <a:latin typeface="Cambria" panose="02040503050406030204" pitchFamily="18" charset="0"/>
                <a:ea typeface="Cambria" panose="02040503050406030204" pitchFamily="18" charset="0"/>
              </a:rPr>
              <a:t>❏ Output variable (desired target):has the client subscribed a term deposit? (binary: "</a:t>
            </a:r>
            <a:r>
              <a:rPr lang="en-US" sz="2000" dirty="0" err="1">
                <a:solidFill>
                  <a:schemeClr val="tx2"/>
                </a:solidFill>
                <a:latin typeface="Cambria" panose="02040503050406030204" pitchFamily="18" charset="0"/>
                <a:ea typeface="Cambria" panose="02040503050406030204" pitchFamily="18" charset="0"/>
              </a:rPr>
              <a:t>yes","no</a:t>
            </a:r>
            <a:r>
              <a:rPr lang="en-US" sz="2000" dirty="0">
                <a:solidFill>
                  <a:schemeClr val="tx2"/>
                </a:solidFill>
                <a:latin typeface="Cambria" panose="02040503050406030204" pitchFamily="18" charset="0"/>
                <a:ea typeface="Cambria" panose="02040503050406030204" pitchFamily="18" charset="0"/>
              </a:rPr>
              <a:t>")</a:t>
            </a:r>
            <a:endParaRPr lang="en-IN" sz="2000" dirty="0">
              <a:solidFill>
                <a:schemeClr val="tx2"/>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666EEF0-B4F3-447E-A494-A9508A8FD8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61568" y="1905000"/>
            <a:ext cx="3254829" cy="1752600"/>
          </a:xfrm>
          <a:prstGeom prst="rect">
            <a:avLst/>
          </a:prstGeom>
          <a:noFill/>
          <a:ln>
            <a:noFill/>
          </a:ln>
        </p:spPr>
      </p:pic>
    </p:spTree>
    <p:extLst>
      <p:ext uri="{BB962C8B-B14F-4D97-AF65-F5344CB8AC3E}">
        <p14:creationId xmlns:p14="http://schemas.microsoft.com/office/powerpoint/2010/main" val="16853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419099" y="646331"/>
            <a:ext cx="11620501" cy="619767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Basic EDA and data distribution : </a:t>
            </a:r>
          </a:p>
          <a:p>
            <a:pPr marL="457200" indent="-457200" algn="l">
              <a:buFont typeface="Wingdings" panose="05000000000000000000" pitchFamily="2" charset="2"/>
              <a:buChar char="§"/>
            </a:pPr>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52% of the clients who subscribed were married. </a:t>
            </a:r>
          </a:p>
          <a:p>
            <a:pPr marL="457200" indent="-457200" algn="l">
              <a:buFont typeface="Wingdings" panose="05000000000000000000" pitchFamily="2" charset="2"/>
              <a:buChar char="§"/>
            </a:pPr>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99% of the clients who subscribed did not have any credit default</a:t>
            </a:r>
          </a:p>
          <a:p>
            <a:pPr marL="457200" indent="-457200" algn="l">
              <a:buFont typeface="Wingdings" panose="05000000000000000000" pitchFamily="2" charset="2"/>
              <a:buChar char="§"/>
            </a:pPr>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63%  subscribers don’t have housing loans.</a:t>
            </a:r>
          </a:p>
          <a:p>
            <a:pPr marL="457200" indent="-457200" algn="l">
              <a:buFont typeface="Wingdings" panose="05000000000000000000" pitchFamily="2" charset="2"/>
              <a:buChar char="§"/>
            </a:pPr>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93% did not have a personal loan - Low risk Investors</a:t>
            </a:r>
          </a:p>
          <a:p>
            <a:pPr marL="457200" indent="-457200" algn="l">
              <a:buFont typeface="Wingdings" panose="05000000000000000000" pitchFamily="2" charset="2"/>
              <a:buChar char="§"/>
            </a:pPr>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82% of subscribers were contacted via cellular means.</a:t>
            </a:r>
          </a:p>
          <a:p>
            <a:pPr marL="457200" indent="-457200" algn="l">
              <a:buFont typeface="Wingdings" panose="05000000000000000000" pitchFamily="2" charset="2"/>
              <a:buChar char="§"/>
            </a:pPr>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71% of contacts made were between months May and August.</a:t>
            </a:r>
          </a:p>
          <a:p>
            <a:pPr marL="457200" indent="-457200" algn="l">
              <a:buFont typeface="Wingdings" panose="05000000000000000000" pitchFamily="2" charset="2"/>
              <a:buChar char="§"/>
            </a:pPr>
            <a:r>
              <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rPr>
              <a:t> </a:t>
            </a:r>
            <a:r>
              <a:rPr lang="en-US" sz="1700" dirty="0">
                <a:solidFill>
                  <a:srgbClr val="002060"/>
                </a:solidFill>
                <a:latin typeface="Cambria" panose="02040503050406030204" pitchFamily="18" charset="0"/>
                <a:ea typeface="Cambria" panose="02040503050406030204" pitchFamily="18" charset="0"/>
              </a:rPr>
              <a:t>From the age distribution, we concluded the age range, 90% of our data is between 25 to 65 years with many outlying records(as shown) which cannot be neglected.</a:t>
            </a:r>
            <a:endParaRPr lang="en-IN" sz="1700" dirty="0">
              <a:solidFill>
                <a:srgbClr val="002060"/>
              </a:solidFill>
              <a:latin typeface="Cambria" panose="02040503050406030204" pitchFamily="18" charset="0"/>
              <a:ea typeface="Cambria" panose="02040503050406030204" pitchFamily="18" charset="0"/>
              <a:cs typeface="Arial" panose="020B0604020202020204" pitchFamily="34" charset="0"/>
            </a:endParaRPr>
          </a:p>
          <a:p>
            <a:pPr marL="342900" indent="-342900" algn="l">
              <a:buFont typeface="Wingdings" panose="05000000000000000000" pitchFamily="2" charset="2"/>
              <a:buChar char="§"/>
            </a:pPr>
            <a:endParaRPr lang="en-IN" sz="1700" dirty="0">
              <a:solidFill>
                <a:srgbClr val="002060"/>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endParaRPr lang="en-IN" sz="1700" dirty="0">
              <a:solidFill>
                <a:srgbClr val="002060"/>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IN" sz="1700" dirty="0">
              <a:solidFill>
                <a:srgbClr val="002060"/>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IN" sz="1700" dirty="0">
              <a:solidFill>
                <a:srgbClr val="002060"/>
              </a:solidFill>
              <a:latin typeface="Arial" panose="020B0604020202020204" pitchFamily="34" charset="0"/>
              <a:cs typeface="Arial" panose="020B0604020202020204" pitchFamily="34" charset="0"/>
            </a:endParaRPr>
          </a:p>
        </p:txBody>
      </p:sp>
      <p:sp>
        <p:nvSpPr>
          <p:cNvPr id="31" name="TextBox 30"/>
          <p:cNvSpPr txBox="1"/>
          <p:nvPr/>
        </p:nvSpPr>
        <p:spPr>
          <a:xfrm>
            <a:off x="457200" y="0"/>
            <a:ext cx="8537369" cy="646331"/>
          </a:xfrm>
          <a:prstGeom prst="rect">
            <a:avLst/>
          </a:prstGeom>
          <a:noFill/>
        </p:spPr>
        <p:txBody>
          <a:bodyPr wrap="square" rtlCol="0">
            <a:spAutoFit/>
          </a:bodyPr>
          <a:lstStyle/>
          <a:p>
            <a:r>
              <a:rPr lang="en-US" sz="3600" b="1" dirty="0">
                <a:solidFill>
                  <a:srgbClr val="0F75BC"/>
                </a:solidFill>
                <a:latin typeface="Arial Rounded MT Bold" panose="020F0704030504030204" pitchFamily="34" charset="0"/>
                <a:ea typeface="굴림" panose="020B0600000101010101" pitchFamily="34" charset="-127"/>
              </a:rPr>
              <a:t>Exploratory Data Analysis(EDA) </a:t>
            </a:r>
            <a:endParaRPr lang="en-US" sz="3600" b="1" dirty="0">
              <a:solidFill>
                <a:srgbClr val="25AAE1"/>
              </a:solidFill>
              <a:latin typeface="Arial Rounded MT Bold" panose="020F0704030504030204" pitchFamily="34" charset="0"/>
              <a:ea typeface="굴림" panose="020B0600000101010101" pitchFamily="34" charset="-127"/>
            </a:endParaRPr>
          </a:p>
        </p:txBody>
      </p:sp>
      <p:pic>
        <p:nvPicPr>
          <p:cNvPr id="3" name="Picture 2">
            <a:extLst>
              <a:ext uri="{FF2B5EF4-FFF2-40B4-BE49-F238E27FC236}">
                <a16:creationId xmlns:a16="http://schemas.microsoft.com/office/drawing/2014/main" id="{A173C5CD-2C73-4AD1-A91E-B1C75F824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388" y="287334"/>
            <a:ext cx="3529674" cy="2518287"/>
          </a:xfrm>
          <a:prstGeom prst="rect">
            <a:avLst/>
          </a:prstGeom>
        </p:spPr>
      </p:pic>
      <p:pic>
        <p:nvPicPr>
          <p:cNvPr id="6" name="Picture 5">
            <a:extLst>
              <a:ext uri="{FF2B5EF4-FFF2-40B4-BE49-F238E27FC236}">
                <a16:creationId xmlns:a16="http://schemas.microsoft.com/office/drawing/2014/main" id="{5216E651-CF3A-4885-AD20-00AF3E145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92" y="3755718"/>
            <a:ext cx="3203008" cy="2957804"/>
          </a:xfrm>
          <a:prstGeom prst="rect">
            <a:avLst/>
          </a:prstGeom>
        </p:spPr>
      </p:pic>
      <p:pic>
        <p:nvPicPr>
          <p:cNvPr id="9" name="Picture 8">
            <a:extLst>
              <a:ext uri="{FF2B5EF4-FFF2-40B4-BE49-F238E27FC236}">
                <a16:creationId xmlns:a16="http://schemas.microsoft.com/office/drawing/2014/main" id="{DACBF900-F966-403B-8D88-217D49238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566" y="3745167"/>
            <a:ext cx="3252868" cy="3019051"/>
          </a:xfrm>
          <a:prstGeom prst="rect">
            <a:avLst/>
          </a:prstGeom>
        </p:spPr>
      </p:pic>
      <p:pic>
        <p:nvPicPr>
          <p:cNvPr id="11" name="Picture 10">
            <a:extLst>
              <a:ext uri="{FF2B5EF4-FFF2-40B4-BE49-F238E27FC236}">
                <a16:creationId xmlns:a16="http://schemas.microsoft.com/office/drawing/2014/main" id="{98888F3D-0F32-4ED4-8FF1-974210C931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052" y="3755718"/>
            <a:ext cx="3252868" cy="3004413"/>
          </a:xfrm>
          <a:prstGeom prst="rect">
            <a:avLst/>
          </a:prstGeom>
        </p:spPr>
      </p:pic>
    </p:spTree>
    <p:extLst>
      <p:ext uri="{BB962C8B-B14F-4D97-AF65-F5344CB8AC3E}">
        <p14:creationId xmlns:p14="http://schemas.microsoft.com/office/powerpoint/2010/main" val="44278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C843E1D-257C-485A-A538-DFC9B44C3020}"/>
              </a:ext>
            </a:extLst>
          </p:cNvPr>
          <p:cNvPicPr>
            <a:picLocks noChangeAspect="1"/>
          </p:cNvPicPr>
          <p:nvPr/>
        </p:nvPicPr>
        <p:blipFill>
          <a:blip r:embed="rId2"/>
          <a:stretch>
            <a:fillRect/>
          </a:stretch>
        </p:blipFill>
        <p:spPr>
          <a:xfrm>
            <a:off x="9105993" y="4570993"/>
            <a:ext cx="3124199" cy="2248607"/>
          </a:xfrm>
          <a:prstGeom prst="rect">
            <a:avLst/>
          </a:prstGeom>
        </p:spPr>
      </p:pic>
      <p:pic>
        <p:nvPicPr>
          <p:cNvPr id="16" name="Picture 15">
            <a:extLst>
              <a:ext uri="{FF2B5EF4-FFF2-40B4-BE49-F238E27FC236}">
                <a16:creationId xmlns:a16="http://schemas.microsoft.com/office/drawing/2014/main" id="{D60F0BDD-9DF9-4019-AD0B-15913FE1AAE4}"/>
              </a:ext>
            </a:extLst>
          </p:cNvPr>
          <p:cNvPicPr>
            <a:picLocks noChangeAspect="1"/>
          </p:cNvPicPr>
          <p:nvPr/>
        </p:nvPicPr>
        <p:blipFill>
          <a:blip r:embed="rId3"/>
          <a:stretch>
            <a:fillRect/>
          </a:stretch>
        </p:blipFill>
        <p:spPr>
          <a:xfrm>
            <a:off x="941060" y="4072285"/>
            <a:ext cx="2593952" cy="1882155"/>
          </a:xfrm>
          <a:prstGeom prst="rect">
            <a:avLst/>
          </a:prstGeom>
        </p:spPr>
      </p:pic>
      <p:pic>
        <p:nvPicPr>
          <p:cNvPr id="5" name="Picture 4">
            <a:extLst>
              <a:ext uri="{FF2B5EF4-FFF2-40B4-BE49-F238E27FC236}">
                <a16:creationId xmlns:a16="http://schemas.microsoft.com/office/drawing/2014/main" id="{EEA24143-8AD9-4D03-A473-BCE7E1989987}"/>
              </a:ext>
            </a:extLst>
          </p:cNvPr>
          <p:cNvPicPr>
            <a:picLocks noChangeAspect="1"/>
          </p:cNvPicPr>
          <p:nvPr/>
        </p:nvPicPr>
        <p:blipFill>
          <a:blip r:embed="rId4"/>
          <a:stretch>
            <a:fillRect/>
          </a:stretch>
        </p:blipFill>
        <p:spPr>
          <a:xfrm>
            <a:off x="1143002" y="838200"/>
            <a:ext cx="3886200" cy="2242886"/>
          </a:xfrm>
          <a:prstGeom prst="rect">
            <a:avLst/>
          </a:prstGeom>
        </p:spPr>
      </p:pic>
      <p:sp>
        <p:nvSpPr>
          <p:cNvPr id="10" name="TextBox 9">
            <a:extLst>
              <a:ext uri="{FF2B5EF4-FFF2-40B4-BE49-F238E27FC236}">
                <a16:creationId xmlns:a16="http://schemas.microsoft.com/office/drawing/2014/main" id="{38E7F909-40BC-42B8-8195-9F2429C5E8B0}"/>
              </a:ext>
            </a:extLst>
          </p:cNvPr>
          <p:cNvSpPr txBox="1"/>
          <p:nvPr/>
        </p:nvSpPr>
        <p:spPr>
          <a:xfrm>
            <a:off x="480483" y="939022"/>
            <a:ext cx="5518150" cy="6832640"/>
          </a:xfrm>
          <a:prstGeom prst="rect">
            <a:avLst/>
          </a:prstGeom>
          <a:noFill/>
        </p:spPr>
        <p:txBody>
          <a:bodyPr wrap="square">
            <a:spAutoFit/>
          </a:bodyPr>
          <a:lstStyle/>
          <a:p>
            <a:r>
              <a:rPr lang="en-US" sz="2000" b="1" u="sng" dirty="0">
                <a:solidFill>
                  <a:srgbClr val="002060"/>
                </a:solidFill>
                <a:latin typeface="Cambria" panose="02040503050406030204" pitchFamily="18" charset="0"/>
                <a:ea typeface="Cambria" panose="02040503050406030204" pitchFamily="18" charset="0"/>
              </a:rPr>
              <a:t>Jobs:</a:t>
            </a: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400" b="1" dirty="0">
                <a:solidFill>
                  <a:srgbClr val="002060"/>
                </a:solidFill>
                <a:latin typeface="Cambria" panose="02040503050406030204" pitchFamily="18" charset="0"/>
                <a:ea typeface="Cambria" panose="02040503050406030204" pitchFamily="18" charset="0"/>
              </a:rPr>
              <a:t>12 unique </a:t>
            </a:r>
            <a:r>
              <a:rPr lang="en-US" sz="1400" dirty="0">
                <a:solidFill>
                  <a:srgbClr val="002060"/>
                </a:solidFill>
                <a:latin typeface="Cambria" panose="02040503050406030204" pitchFamily="18" charset="0"/>
                <a:ea typeface="Cambria" panose="02040503050406030204" pitchFamily="18" charset="0"/>
              </a:rPr>
              <a:t>job types.</a:t>
            </a:r>
          </a:p>
          <a:p>
            <a:pPr marL="285750" indent="-285750">
              <a:buFont typeface="Wingdings" panose="05000000000000000000" pitchFamily="2" charset="2"/>
              <a:buChar char="Ø"/>
            </a:pPr>
            <a:r>
              <a:rPr lang="en-US" sz="1400" b="1" dirty="0">
                <a:solidFill>
                  <a:srgbClr val="002060"/>
                </a:solidFill>
                <a:latin typeface="Cambria" panose="02040503050406030204" pitchFamily="18" charset="0"/>
                <a:ea typeface="Cambria" panose="02040503050406030204" pitchFamily="18" charset="0"/>
              </a:rPr>
              <a:t>21.53% </a:t>
            </a:r>
            <a:r>
              <a:rPr lang="en-US" sz="1400" dirty="0">
                <a:solidFill>
                  <a:srgbClr val="002060"/>
                </a:solidFill>
                <a:latin typeface="Cambria" panose="02040503050406030204" pitchFamily="18" charset="0"/>
                <a:ea typeface="Cambria" panose="02040503050406030204" pitchFamily="18" charset="0"/>
              </a:rPr>
              <a:t>of total people of dataset have </a:t>
            </a:r>
            <a:r>
              <a:rPr lang="en-US" sz="1400" b="1" dirty="0">
                <a:solidFill>
                  <a:srgbClr val="002060"/>
                </a:solidFill>
                <a:latin typeface="Cambria" panose="02040503050406030204" pitchFamily="18" charset="0"/>
                <a:ea typeface="Cambria" panose="02040503050406030204" pitchFamily="18" charset="0"/>
              </a:rPr>
              <a:t>blue-</a:t>
            </a:r>
            <a:r>
              <a:rPr lang="en-US" sz="1400" b="1" dirty="0" err="1">
                <a:solidFill>
                  <a:srgbClr val="002060"/>
                </a:solidFill>
                <a:latin typeface="Cambria" panose="02040503050406030204" pitchFamily="18" charset="0"/>
                <a:ea typeface="Cambria" panose="02040503050406030204" pitchFamily="18" charset="0"/>
              </a:rPr>
              <a:t>collor</a:t>
            </a:r>
            <a:r>
              <a:rPr lang="en-US" sz="1400" dirty="0">
                <a:solidFill>
                  <a:srgbClr val="002060"/>
                </a:solidFill>
                <a:latin typeface="Cambria" panose="02040503050406030204" pitchFamily="18" charset="0"/>
                <a:ea typeface="Cambria" panose="02040503050406030204" pitchFamily="18" charset="0"/>
              </a:rPr>
              <a:t> job followed by </a:t>
            </a:r>
            <a:r>
              <a:rPr lang="en-US" sz="1400" b="1" dirty="0">
                <a:solidFill>
                  <a:srgbClr val="002060"/>
                </a:solidFill>
                <a:latin typeface="Cambria" panose="02040503050406030204" pitchFamily="18" charset="0"/>
                <a:ea typeface="Cambria" panose="02040503050406030204" pitchFamily="18" charset="0"/>
              </a:rPr>
              <a:t>20.9% management</a:t>
            </a:r>
            <a:r>
              <a:rPr lang="en-US" sz="1400" dirty="0">
                <a:solidFill>
                  <a:srgbClr val="002060"/>
                </a:solidFill>
                <a:latin typeface="Cambria" panose="02040503050406030204" pitchFamily="18" charset="0"/>
                <a:ea typeface="Cambria" panose="02040503050406030204" pitchFamily="18" charset="0"/>
              </a:rPr>
              <a:t>  and </a:t>
            </a:r>
            <a:r>
              <a:rPr lang="en-US" sz="1400" b="1" dirty="0">
                <a:solidFill>
                  <a:srgbClr val="002060"/>
                </a:solidFill>
                <a:latin typeface="Cambria" panose="02040503050406030204" pitchFamily="18" charset="0"/>
                <a:ea typeface="Cambria" panose="02040503050406030204" pitchFamily="18" charset="0"/>
              </a:rPr>
              <a:t>16.8% </a:t>
            </a:r>
            <a:r>
              <a:rPr lang="en-US" sz="1400" dirty="0">
                <a:solidFill>
                  <a:srgbClr val="002060"/>
                </a:solidFill>
                <a:latin typeface="Cambria" panose="02040503050406030204" pitchFamily="18" charset="0"/>
                <a:ea typeface="Cambria" panose="02040503050406030204" pitchFamily="18" charset="0"/>
              </a:rPr>
              <a:t>technicians.</a:t>
            </a:r>
          </a:p>
          <a:p>
            <a:pPr marL="285750" indent="-285750">
              <a:buFont typeface="Wingdings" panose="05000000000000000000" pitchFamily="2" charset="2"/>
              <a:buChar char="Ø"/>
            </a:pPr>
            <a:r>
              <a:rPr lang="en-US" sz="1400" dirty="0">
                <a:solidFill>
                  <a:srgbClr val="002060"/>
                </a:solidFill>
                <a:latin typeface="Cambria" panose="02040503050406030204" pitchFamily="18" charset="0"/>
                <a:ea typeface="Cambria" panose="02040503050406030204" pitchFamily="18" charset="0"/>
              </a:rPr>
              <a:t>Maximum subscribers are of management sector.</a:t>
            </a:r>
          </a:p>
          <a:p>
            <a:endParaRPr lang="en-US" sz="1800" b="1" u="sng" dirty="0">
              <a:solidFill>
                <a:srgbClr val="002060"/>
              </a:solidFill>
              <a:latin typeface="Cambria" panose="02040503050406030204" pitchFamily="18" charset="0"/>
              <a:ea typeface="Cambria" panose="02040503050406030204" pitchFamily="18" charset="0"/>
            </a:endParaRPr>
          </a:p>
          <a:p>
            <a:r>
              <a:rPr lang="en-US" sz="1800" b="1" u="sng" dirty="0">
                <a:solidFill>
                  <a:srgbClr val="002060"/>
                </a:solidFill>
                <a:latin typeface="Cambria" panose="02040503050406030204" pitchFamily="18" charset="0"/>
                <a:ea typeface="Cambria" panose="02040503050406030204" pitchFamily="18" charset="0"/>
              </a:rPr>
              <a:t>Age:</a:t>
            </a: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1400" b="1" dirty="0">
              <a:solidFill>
                <a:srgbClr val="00206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400" b="1" dirty="0">
                <a:solidFill>
                  <a:srgbClr val="002060"/>
                </a:solidFill>
                <a:latin typeface="Cambria" panose="02040503050406030204" pitchFamily="18" charset="0"/>
                <a:ea typeface="Cambria" panose="02040503050406030204" pitchFamily="18" charset="0"/>
              </a:rPr>
              <a:t>Skewness is 0.86 </a:t>
            </a:r>
            <a:r>
              <a:rPr lang="en-US" sz="1400" dirty="0">
                <a:solidFill>
                  <a:srgbClr val="002060"/>
                </a:solidFill>
                <a:latin typeface="Cambria" panose="02040503050406030204" pitchFamily="18" charset="0"/>
                <a:ea typeface="Cambria" panose="02040503050406030204" pitchFamily="18" charset="0"/>
              </a:rPr>
              <a:t>therefore age is considered as normally distributed</a:t>
            </a:r>
            <a:r>
              <a:rPr lang="en-US" sz="1400" b="1" dirty="0">
                <a:solidFill>
                  <a:srgbClr val="002060"/>
                </a:solidFill>
                <a:latin typeface="Cambria" panose="02040503050406030204" pitchFamily="18" charset="0"/>
                <a:ea typeface="Cambria" panose="02040503050406030204" pitchFamily="18" charset="0"/>
              </a:rPr>
              <a:t>.</a:t>
            </a:r>
          </a:p>
          <a:p>
            <a:pPr marL="285750" indent="-285750">
              <a:buFont typeface="Wingdings" panose="05000000000000000000" pitchFamily="2" charset="2"/>
              <a:buChar char="Ø"/>
            </a:pPr>
            <a:r>
              <a:rPr lang="en-US" sz="1400" dirty="0">
                <a:solidFill>
                  <a:srgbClr val="002060"/>
                </a:solidFill>
                <a:latin typeface="Cambria" panose="02040503050406030204" pitchFamily="18" charset="0"/>
                <a:ea typeface="Cambria" panose="02040503050406030204" pitchFamily="18" charset="0"/>
              </a:rPr>
              <a:t>Most of the age group is between </a:t>
            </a:r>
            <a:r>
              <a:rPr lang="en-US" sz="1400" b="1" dirty="0">
                <a:solidFill>
                  <a:srgbClr val="002060"/>
                </a:solidFill>
                <a:latin typeface="Cambria" panose="02040503050406030204" pitchFamily="18" charset="0"/>
                <a:ea typeface="Cambria" panose="02040503050406030204" pitchFamily="18" charset="0"/>
              </a:rPr>
              <a:t>20-65. </a:t>
            </a:r>
            <a:r>
              <a:rPr lang="en-US" sz="1400" dirty="0">
                <a:solidFill>
                  <a:srgbClr val="002060"/>
                </a:solidFill>
                <a:latin typeface="Cambria" panose="02040503050406030204" pitchFamily="18" charset="0"/>
                <a:ea typeface="Cambria" panose="02040503050406030204" pitchFamily="18" charset="0"/>
              </a:rPr>
              <a:t>Rest are outliers.</a:t>
            </a:r>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endParaRPr lang="en-US" dirty="0">
              <a:solidFill>
                <a:srgbClr val="002060"/>
              </a:solidFill>
              <a:latin typeface="Cambria" panose="02040503050406030204" pitchFamily="18" charset="0"/>
              <a:ea typeface="Cambria" panose="02040503050406030204" pitchFamily="18" charset="0"/>
            </a:endParaRPr>
          </a:p>
          <a:p>
            <a:r>
              <a:rPr lang="en-US" dirty="0">
                <a:solidFill>
                  <a:srgbClr val="002060"/>
                </a:solidFill>
                <a:latin typeface="Cambria" panose="02040503050406030204" pitchFamily="18" charset="0"/>
                <a:ea typeface="Cambria" panose="02040503050406030204" pitchFamily="18" charset="0"/>
              </a:rPr>
              <a:t> </a:t>
            </a:r>
          </a:p>
        </p:txBody>
      </p:sp>
      <p:sp>
        <p:nvSpPr>
          <p:cNvPr id="2" name="Title 1">
            <a:extLst>
              <a:ext uri="{FF2B5EF4-FFF2-40B4-BE49-F238E27FC236}">
                <a16:creationId xmlns:a16="http://schemas.microsoft.com/office/drawing/2014/main" id="{7FC7BD14-4FF6-4C0C-A86D-DDB7EF25EA73}"/>
              </a:ext>
            </a:extLst>
          </p:cNvPr>
          <p:cNvSpPr>
            <a:spLocks noGrp="1"/>
          </p:cNvSpPr>
          <p:nvPr>
            <p:ph type="title"/>
          </p:nvPr>
        </p:nvSpPr>
        <p:spPr>
          <a:xfrm>
            <a:off x="607923" y="38400"/>
            <a:ext cx="10515600" cy="728662"/>
          </a:xfrm>
        </p:spPr>
        <p:txBody>
          <a:bodyPr>
            <a:normAutofit fontScale="90000"/>
          </a:bodyPr>
          <a:lstStyle/>
          <a:p>
            <a:r>
              <a:rPr lang="en-US" sz="3600" dirty="0">
                <a:solidFill>
                  <a:srgbClr val="002060"/>
                </a:solidFill>
                <a:latin typeface="Arial Black" panose="020B0A04020102020204" pitchFamily="34" charset="0"/>
              </a:rPr>
              <a:t>Bivariate</a:t>
            </a:r>
            <a:r>
              <a:rPr lang="en-US" dirty="0">
                <a:solidFill>
                  <a:srgbClr val="002060"/>
                </a:solidFill>
                <a:latin typeface="Arial Black" panose="020B0A04020102020204" pitchFamily="34" charset="0"/>
              </a:rPr>
              <a:t> </a:t>
            </a:r>
            <a:r>
              <a:rPr lang="en-US" sz="3600" dirty="0">
                <a:solidFill>
                  <a:srgbClr val="0070C0"/>
                </a:solidFill>
                <a:latin typeface="Arial Black" panose="020B0A04020102020204" pitchFamily="34" charset="0"/>
              </a:rPr>
              <a:t>Analysis</a:t>
            </a:r>
            <a:endParaRPr lang="en-US"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81EA76B1-C009-4551-A2F3-82205564666E}"/>
              </a:ext>
            </a:extLst>
          </p:cNvPr>
          <p:cNvSpPr>
            <a:spLocks noGrp="1"/>
          </p:cNvSpPr>
          <p:nvPr>
            <p:ph sz="half" idx="2"/>
          </p:nvPr>
        </p:nvSpPr>
        <p:spPr>
          <a:xfrm>
            <a:off x="6934200" y="1524227"/>
            <a:ext cx="5812367" cy="3951288"/>
          </a:xfrm>
        </p:spPr>
        <p:txBody>
          <a:bodyPr>
            <a:normAutofit lnSpcReduction="10000"/>
          </a:bodyPr>
          <a:lstStyle/>
          <a:p>
            <a:pPr marL="0" indent="0">
              <a:buNone/>
            </a:pPr>
            <a:r>
              <a:rPr lang="en-US" dirty="0"/>
              <a:t> </a:t>
            </a:r>
          </a:p>
        </p:txBody>
      </p:sp>
      <p:sp>
        <p:nvSpPr>
          <p:cNvPr id="6" name="Content Placeholder 5">
            <a:extLst>
              <a:ext uri="{FF2B5EF4-FFF2-40B4-BE49-F238E27FC236}">
                <a16:creationId xmlns:a16="http://schemas.microsoft.com/office/drawing/2014/main" id="{3944CCBE-FF82-4260-B76F-27026AACA784}"/>
              </a:ext>
            </a:extLst>
          </p:cNvPr>
          <p:cNvSpPr>
            <a:spLocks noGrp="1"/>
          </p:cNvSpPr>
          <p:nvPr>
            <p:ph sz="quarter" idx="4"/>
          </p:nvPr>
        </p:nvSpPr>
        <p:spPr>
          <a:xfrm>
            <a:off x="6078128" y="718854"/>
            <a:ext cx="3407900" cy="5727700"/>
          </a:xfrm>
        </p:spPr>
        <p:txBody>
          <a:bodyPr>
            <a:normAutofit lnSpcReduction="10000"/>
          </a:bodyPr>
          <a:lstStyle/>
          <a:p>
            <a:pPr marL="0" indent="0">
              <a:buNone/>
            </a:pPr>
            <a:r>
              <a:rPr lang="en-US" sz="2000" b="1" u="sng" dirty="0">
                <a:solidFill>
                  <a:srgbClr val="002060"/>
                </a:solidFill>
                <a:latin typeface="Cambria" panose="02040503050406030204" pitchFamily="18" charset="0"/>
                <a:ea typeface="Cambria" panose="02040503050406030204" pitchFamily="18" charset="0"/>
              </a:rPr>
              <a:t>Marital:</a:t>
            </a:r>
          </a:p>
          <a:p>
            <a:pPr>
              <a:buFont typeface="Wingdings" panose="05000000000000000000" pitchFamily="2" charset="2"/>
              <a:buChar char="Ø"/>
            </a:pPr>
            <a:r>
              <a:rPr lang="en-US" sz="1400" dirty="0">
                <a:solidFill>
                  <a:srgbClr val="002060"/>
                </a:solidFill>
                <a:latin typeface="Cambria" panose="02040503050406030204" pitchFamily="18" charset="0"/>
                <a:ea typeface="Cambria" panose="02040503050406030204" pitchFamily="18" charset="0"/>
              </a:rPr>
              <a:t>3 unique status.</a:t>
            </a:r>
          </a:p>
          <a:p>
            <a:pPr>
              <a:buFont typeface="Wingdings" panose="05000000000000000000" pitchFamily="2" charset="2"/>
              <a:buChar char="Ø"/>
            </a:pPr>
            <a:r>
              <a:rPr lang="en-US" sz="1400" dirty="0">
                <a:solidFill>
                  <a:srgbClr val="002060"/>
                </a:solidFill>
                <a:latin typeface="Cambria" panose="02040503050406030204" pitchFamily="18" charset="0"/>
                <a:ea typeface="Cambria" panose="02040503050406030204" pitchFamily="18" charset="0"/>
              </a:rPr>
              <a:t>60% are married, 28% single &amp; rest divorced.</a:t>
            </a:r>
          </a:p>
          <a:p>
            <a:pPr>
              <a:buFont typeface="Wingdings" panose="05000000000000000000" pitchFamily="2" charset="2"/>
              <a:buChar char="Ø"/>
            </a:pPr>
            <a:r>
              <a:rPr lang="en-US" sz="1400" dirty="0">
                <a:solidFill>
                  <a:srgbClr val="002060"/>
                </a:solidFill>
                <a:latin typeface="Cambria" panose="02040503050406030204" pitchFamily="18" charset="0"/>
                <a:ea typeface="Cambria" panose="02040503050406030204" pitchFamily="18" charset="0"/>
              </a:rPr>
              <a:t>52% of total subscriber are married.</a:t>
            </a:r>
          </a:p>
          <a:p>
            <a:pPr marL="0" indent="0">
              <a:buNone/>
            </a:pPr>
            <a:endParaRPr lang="en-US" sz="700" b="1" u="sng" dirty="0">
              <a:solidFill>
                <a:srgbClr val="002060"/>
              </a:solidFill>
              <a:latin typeface="Cambria" panose="02040503050406030204" pitchFamily="18" charset="0"/>
              <a:ea typeface="Cambria" panose="02040503050406030204" pitchFamily="18" charset="0"/>
            </a:endParaRPr>
          </a:p>
          <a:p>
            <a:pPr marL="0" indent="0">
              <a:buNone/>
            </a:pPr>
            <a:r>
              <a:rPr lang="en-US" sz="2000" b="1" u="sng" dirty="0">
                <a:solidFill>
                  <a:srgbClr val="002060"/>
                </a:solidFill>
                <a:latin typeface="Cambria" panose="02040503050406030204" pitchFamily="18" charset="0"/>
                <a:ea typeface="Cambria" panose="02040503050406030204" pitchFamily="18" charset="0"/>
              </a:rPr>
              <a:t>Duration:</a:t>
            </a:r>
          </a:p>
          <a:p>
            <a:pPr marL="0" indent="0">
              <a:buNone/>
            </a:pPr>
            <a:endParaRPr lang="en-US" sz="1400" dirty="0">
              <a:solidFill>
                <a:srgbClr val="002060"/>
              </a:solidFill>
              <a:latin typeface="Cambria" panose="02040503050406030204" pitchFamily="18" charset="0"/>
              <a:ea typeface="Cambria" panose="02040503050406030204" pitchFamily="18" charset="0"/>
            </a:endParaRPr>
          </a:p>
          <a:p>
            <a:pPr marL="0" indent="0">
              <a:buNone/>
            </a:pPr>
            <a:endParaRPr lang="en-US" sz="2000" b="1" u="sng" dirty="0">
              <a:solidFill>
                <a:srgbClr val="002060"/>
              </a:solidFill>
              <a:latin typeface="Cambria" panose="02040503050406030204" pitchFamily="18" charset="0"/>
              <a:ea typeface="Cambria" panose="02040503050406030204" pitchFamily="18" charset="0"/>
            </a:endParaRPr>
          </a:p>
          <a:p>
            <a:pPr marL="0" indent="0">
              <a:buNone/>
            </a:pPr>
            <a:endParaRPr lang="en-US" sz="2000" b="1" u="sng" dirty="0">
              <a:solidFill>
                <a:srgbClr val="002060"/>
              </a:solidFill>
              <a:latin typeface="Cambria" panose="02040503050406030204" pitchFamily="18" charset="0"/>
              <a:ea typeface="Cambria" panose="02040503050406030204" pitchFamily="18" charset="0"/>
            </a:endParaRPr>
          </a:p>
          <a:p>
            <a:pPr marL="0" indent="0">
              <a:buNone/>
            </a:pPr>
            <a:endParaRPr lang="en-US" sz="2000" b="1" u="sng" dirty="0">
              <a:solidFill>
                <a:srgbClr val="002060"/>
              </a:solidFill>
              <a:latin typeface="Cambria" panose="02040503050406030204" pitchFamily="18" charset="0"/>
              <a:ea typeface="Cambria" panose="02040503050406030204" pitchFamily="18" charset="0"/>
            </a:endParaRPr>
          </a:p>
          <a:p>
            <a:pPr marL="0" indent="0">
              <a:buNone/>
            </a:pPr>
            <a:endParaRPr lang="en-US" sz="2000" b="1" u="sng" dirty="0">
              <a:solidFill>
                <a:srgbClr val="002060"/>
              </a:solidFill>
              <a:latin typeface="Cambria" panose="02040503050406030204" pitchFamily="18" charset="0"/>
              <a:ea typeface="Cambria" panose="02040503050406030204" pitchFamily="18" charset="0"/>
            </a:endParaRPr>
          </a:p>
          <a:p>
            <a:pPr marL="0" indent="0">
              <a:buNone/>
            </a:pPr>
            <a:endParaRPr lang="en-US" sz="2000" b="1" u="sng" dirty="0">
              <a:solidFill>
                <a:srgbClr val="002060"/>
              </a:solidFill>
              <a:latin typeface="Cambria" panose="02040503050406030204" pitchFamily="18" charset="0"/>
              <a:ea typeface="Cambria" panose="02040503050406030204" pitchFamily="18" charset="0"/>
            </a:endParaRPr>
          </a:p>
          <a:p>
            <a:pPr marL="0" indent="0">
              <a:buNone/>
            </a:pPr>
            <a:endParaRPr lang="en-US" sz="2000" b="1" u="sng" dirty="0">
              <a:solidFill>
                <a:srgbClr val="002060"/>
              </a:solidFill>
              <a:latin typeface="Cambria" panose="02040503050406030204" pitchFamily="18" charset="0"/>
              <a:ea typeface="Cambria" panose="02040503050406030204" pitchFamily="18" charset="0"/>
            </a:endParaRPr>
          </a:p>
          <a:p>
            <a:pPr marL="0" indent="0">
              <a:buNone/>
            </a:pPr>
            <a:r>
              <a:rPr lang="en-US" sz="2000" b="1" u="sng" dirty="0">
                <a:solidFill>
                  <a:srgbClr val="002060"/>
                </a:solidFill>
                <a:latin typeface="Cambria" panose="02040503050406030204" pitchFamily="18" charset="0"/>
                <a:ea typeface="Cambria" panose="02040503050406030204" pitchFamily="18" charset="0"/>
              </a:rPr>
              <a:t>Contact:</a:t>
            </a:r>
            <a:r>
              <a:rPr kumimoji="0" lang="en-US" altLang="en-US" sz="2000" b="0" i="0" u="none" strike="noStrike" cap="none" normalizeH="0" baseline="0" dirty="0">
                <a:ln>
                  <a:noFill/>
                </a:ln>
                <a:solidFill>
                  <a:srgbClr val="002060"/>
                </a:solidFill>
                <a:effectLst/>
                <a:latin typeface="Cambria" panose="02040503050406030204" pitchFamily="18" charset="0"/>
                <a:ea typeface="Cambria" panose="02040503050406030204" pitchFamily="18" charset="0"/>
              </a:rPr>
              <a:t> </a:t>
            </a:r>
          </a:p>
          <a:p>
            <a:pPr>
              <a:buFont typeface="Wingdings" panose="05000000000000000000" pitchFamily="2" charset="2"/>
              <a:buChar char="Ø"/>
            </a:pPr>
            <a:r>
              <a:rPr lang="en-US" altLang="en-US" sz="1400" b="1" dirty="0">
                <a:solidFill>
                  <a:srgbClr val="002060"/>
                </a:solidFill>
                <a:latin typeface="Cambria" panose="02040503050406030204" pitchFamily="18" charset="0"/>
                <a:ea typeface="Cambria" panose="02040503050406030204" pitchFamily="18" charset="0"/>
              </a:rPr>
              <a:t>63%</a:t>
            </a:r>
            <a:r>
              <a:rPr lang="en-US" altLang="en-US" sz="1400" dirty="0">
                <a:solidFill>
                  <a:srgbClr val="002060"/>
                </a:solidFill>
                <a:latin typeface="Cambria" panose="02040503050406030204" pitchFamily="18" charset="0"/>
                <a:ea typeface="Cambria" panose="02040503050406030204" pitchFamily="18" charset="0"/>
              </a:rPr>
              <a:t> of the people were contacted</a:t>
            </a:r>
            <a:r>
              <a:rPr lang="en-US" altLang="en-US" sz="1000" dirty="0">
                <a:solidFill>
                  <a:srgbClr val="002060"/>
                </a:solidFill>
                <a:latin typeface="Cambria" panose="02040503050406030204" pitchFamily="18" charset="0"/>
                <a:ea typeface="Cambria" panose="02040503050406030204" pitchFamily="18" charset="0"/>
              </a:rPr>
              <a:t> </a:t>
            </a:r>
            <a:r>
              <a:rPr lang="en-US" altLang="en-US" sz="1400" dirty="0">
                <a:solidFill>
                  <a:srgbClr val="002060"/>
                </a:solidFill>
                <a:latin typeface="Cambria" panose="02040503050406030204" pitchFamily="18" charset="0"/>
                <a:ea typeface="Cambria" panose="02040503050406030204" pitchFamily="18" charset="0"/>
              </a:rPr>
              <a:t>on </a:t>
            </a:r>
            <a:r>
              <a:rPr lang="en-US" altLang="en-US" sz="1400" b="1" dirty="0">
                <a:solidFill>
                  <a:srgbClr val="002060"/>
                </a:solidFill>
                <a:latin typeface="Cambria" panose="02040503050406030204" pitchFamily="18" charset="0"/>
                <a:ea typeface="Cambria" panose="02040503050406030204" pitchFamily="18" charset="0"/>
              </a:rPr>
              <a:t>cellular.</a:t>
            </a:r>
          </a:p>
          <a:p>
            <a:pPr>
              <a:buFont typeface="Wingdings" panose="05000000000000000000" pitchFamily="2" charset="2"/>
              <a:buChar char="Ø"/>
            </a:pPr>
            <a:r>
              <a:rPr lang="en-US" altLang="en-US" sz="1400" b="1" dirty="0">
                <a:solidFill>
                  <a:srgbClr val="002060"/>
                </a:solidFill>
                <a:latin typeface="Cambria" panose="02040503050406030204" pitchFamily="18" charset="0"/>
                <a:ea typeface="Cambria" panose="02040503050406030204" pitchFamily="18" charset="0"/>
              </a:rPr>
              <a:t>83%</a:t>
            </a:r>
            <a:r>
              <a:rPr lang="en-US" altLang="en-US" sz="1400" dirty="0">
                <a:solidFill>
                  <a:srgbClr val="002060"/>
                </a:solidFill>
                <a:latin typeface="Cambria" panose="02040503050406030204" pitchFamily="18" charset="0"/>
                <a:ea typeface="Cambria" panose="02040503050406030204" pitchFamily="18" charset="0"/>
              </a:rPr>
              <a:t> of the total clients subscribed were contacted on cellular.</a:t>
            </a:r>
          </a:p>
          <a:p>
            <a:pPr>
              <a:buFont typeface="Wingdings" panose="05000000000000000000" pitchFamily="2" charset="2"/>
              <a:buChar char="Ø"/>
            </a:pPr>
            <a:r>
              <a:rPr lang="en-US" altLang="en-US" sz="1400" b="1" dirty="0">
                <a:solidFill>
                  <a:srgbClr val="002060"/>
                </a:solidFill>
                <a:latin typeface="Cambria" panose="02040503050406030204" pitchFamily="18" charset="0"/>
                <a:ea typeface="Cambria" panose="02040503050406030204" pitchFamily="18" charset="0"/>
              </a:rPr>
              <a:t>Only 7% of </a:t>
            </a:r>
            <a:r>
              <a:rPr lang="en-US" altLang="en-US" sz="1400" dirty="0">
                <a:solidFill>
                  <a:srgbClr val="002060"/>
                </a:solidFill>
                <a:latin typeface="Cambria" panose="02040503050406030204" pitchFamily="18" charset="0"/>
                <a:ea typeface="Cambria" panose="02040503050406030204" pitchFamily="18" charset="0"/>
              </a:rPr>
              <a:t>total clients subscribed were contacted on telephone.</a:t>
            </a:r>
            <a:endParaRPr lang="en-US" altLang="en-US" sz="1400" b="1" dirty="0">
              <a:solidFill>
                <a:srgbClr val="002060"/>
              </a:solidFill>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altLang="en-US" sz="1400" b="1" dirty="0">
              <a:solidFill>
                <a:srgbClr val="002060"/>
              </a:solidFill>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altLang="en-US" sz="1000" dirty="0">
              <a:solidFill>
                <a:srgbClr val="002060"/>
              </a:solidFill>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altLang="en-US" sz="1400" dirty="0">
              <a:solidFill>
                <a:srgbClr val="002060"/>
              </a:solidFill>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sz="1400" dirty="0">
              <a:solidFill>
                <a:srgbClr val="002060"/>
              </a:solidFill>
              <a:latin typeface="Cambria" panose="02040503050406030204" pitchFamily="18" charset="0"/>
              <a:ea typeface="Cambria" panose="02040503050406030204" pitchFamily="18" charset="0"/>
            </a:endParaRPr>
          </a:p>
          <a:p>
            <a:pPr marL="0" indent="0">
              <a:buNone/>
            </a:pPr>
            <a:endParaRPr lang="en-US" sz="2000" b="1" u="sng" dirty="0">
              <a:solidFill>
                <a:srgbClr val="002060"/>
              </a:solidFill>
              <a:latin typeface="Cambria" panose="02040503050406030204" pitchFamily="18" charset="0"/>
              <a:ea typeface="Cambria" panose="02040503050406030204" pitchFamily="18" charset="0"/>
            </a:endParaRPr>
          </a:p>
        </p:txBody>
      </p:sp>
      <p:pic>
        <p:nvPicPr>
          <p:cNvPr id="18" name="Picture 17">
            <a:extLst>
              <a:ext uri="{FF2B5EF4-FFF2-40B4-BE49-F238E27FC236}">
                <a16:creationId xmlns:a16="http://schemas.microsoft.com/office/drawing/2014/main" id="{D84BC6BB-9252-406B-8282-9BAF01CC6A73}"/>
              </a:ext>
            </a:extLst>
          </p:cNvPr>
          <p:cNvPicPr>
            <a:picLocks noChangeAspect="1"/>
          </p:cNvPicPr>
          <p:nvPr/>
        </p:nvPicPr>
        <p:blipFill>
          <a:blip r:embed="rId5"/>
          <a:stretch>
            <a:fillRect/>
          </a:stretch>
        </p:blipFill>
        <p:spPr>
          <a:xfrm>
            <a:off x="3535012" y="4072286"/>
            <a:ext cx="2330711" cy="1859472"/>
          </a:xfrm>
          <a:prstGeom prst="rect">
            <a:avLst/>
          </a:prstGeom>
        </p:spPr>
      </p:pic>
      <p:pic>
        <p:nvPicPr>
          <p:cNvPr id="22" name="Picture 21">
            <a:extLst>
              <a:ext uri="{FF2B5EF4-FFF2-40B4-BE49-F238E27FC236}">
                <a16:creationId xmlns:a16="http://schemas.microsoft.com/office/drawing/2014/main" id="{D5A6056E-B6FE-40A1-BCF6-F40BF4D2702F}"/>
              </a:ext>
            </a:extLst>
          </p:cNvPr>
          <p:cNvPicPr>
            <a:picLocks noChangeAspect="1"/>
          </p:cNvPicPr>
          <p:nvPr/>
        </p:nvPicPr>
        <p:blipFill>
          <a:blip r:embed="rId6"/>
          <a:stretch>
            <a:fillRect/>
          </a:stretch>
        </p:blipFill>
        <p:spPr>
          <a:xfrm>
            <a:off x="9582721" y="477557"/>
            <a:ext cx="2560468" cy="2138560"/>
          </a:xfrm>
          <a:prstGeom prst="rect">
            <a:avLst/>
          </a:prstGeom>
        </p:spPr>
      </p:pic>
      <p:pic>
        <p:nvPicPr>
          <p:cNvPr id="24" name="Picture 23">
            <a:extLst>
              <a:ext uri="{FF2B5EF4-FFF2-40B4-BE49-F238E27FC236}">
                <a16:creationId xmlns:a16="http://schemas.microsoft.com/office/drawing/2014/main" id="{FF932417-3325-4FAD-8983-EEDB8ED8E2B3}"/>
              </a:ext>
            </a:extLst>
          </p:cNvPr>
          <p:cNvPicPr>
            <a:picLocks noChangeAspect="1"/>
          </p:cNvPicPr>
          <p:nvPr/>
        </p:nvPicPr>
        <p:blipFill>
          <a:blip r:embed="rId7"/>
          <a:stretch>
            <a:fillRect/>
          </a:stretch>
        </p:blipFill>
        <p:spPr>
          <a:xfrm>
            <a:off x="5865722" y="2556482"/>
            <a:ext cx="3331837" cy="1886778"/>
          </a:xfrm>
          <a:prstGeom prst="rect">
            <a:avLst/>
          </a:prstGeom>
        </p:spPr>
      </p:pic>
      <p:sp>
        <p:nvSpPr>
          <p:cNvPr id="25" name="TextBox 24">
            <a:extLst>
              <a:ext uri="{FF2B5EF4-FFF2-40B4-BE49-F238E27FC236}">
                <a16:creationId xmlns:a16="http://schemas.microsoft.com/office/drawing/2014/main" id="{5C68EE2A-9335-4E35-98E5-CA5E7104178F}"/>
              </a:ext>
            </a:extLst>
          </p:cNvPr>
          <p:cNvSpPr txBox="1"/>
          <p:nvPr/>
        </p:nvSpPr>
        <p:spPr>
          <a:xfrm>
            <a:off x="9105993" y="2951946"/>
            <a:ext cx="3124199"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rgbClr val="002060"/>
                </a:solidFill>
                <a:latin typeface="Cambria" panose="02040503050406030204" pitchFamily="18" charset="0"/>
                <a:ea typeface="Cambria" panose="02040503050406030204" pitchFamily="18" charset="0"/>
              </a:rPr>
              <a:t>72%</a:t>
            </a:r>
            <a:r>
              <a:rPr lang="en-US" sz="1400" dirty="0">
                <a:solidFill>
                  <a:srgbClr val="002060"/>
                </a:solidFill>
                <a:latin typeface="Cambria" panose="02040503050406030204" pitchFamily="18" charset="0"/>
                <a:ea typeface="Cambria" panose="02040503050406030204" pitchFamily="18" charset="0"/>
              </a:rPr>
              <a:t> of total call lasted for </a:t>
            </a:r>
            <a:r>
              <a:rPr lang="en-US" sz="1400" b="1" dirty="0">
                <a:solidFill>
                  <a:srgbClr val="002060"/>
                </a:solidFill>
                <a:latin typeface="Cambria" panose="02040503050406030204" pitchFamily="18" charset="0"/>
                <a:ea typeface="Cambria" panose="02040503050406030204" pitchFamily="18" charset="0"/>
              </a:rPr>
              <a:t>&lt;=5  min</a:t>
            </a:r>
          </a:p>
          <a:p>
            <a:pPr marL="285750" indent="-285750">
              <a:buFont typeface="Wingdings" panose="05000000000000000000" pitchFamily="2" charset="2"/>
              <a:buChar char="Ø"/>
            </a:pPr>
            <a:r>
              <a:rPr lang="en-US" sz="1400" b="1" dirty="0">
                <a:solidFill>
                  <a:srgbClr val="002060"/>
                </a:solidFill>
                <a:latin typeface="Cambria" panose="02040503050406030204" pitchFamily="18" charset="0"/>
                <a:ea typeface="Cambria" panose="02040503050406030204" pitchFamily="18" charset="0"/>
              </a:rPr>
              <a:t>65% of total subscribers </a:t>
            </a:r>
            <a:r>
              <a:rPr lang="en-US" sz="1400" dirty="0">
                <a:solidFill>
                  <a:srgbClr val="002060"/>
                </a:solidFill>
                <a:latin typeface="Cambria" panose="02040503050406030204" pitchFamily="18" charset="0"/>
                <a:ea typeface="Cambria" panose="02040503050406030204" pitchFamily="18" charset="0"/>
              </a:rPr>
              <a:t>call ended within 10minutes.</a:t>
            </a:r>
          </a:p>
          <a:p>
            <a:pPr marL="285750" indent="-285750">
              <a:buFont typeface="Wingdings" panose="05000000000000000000" pitchFamily="2" charset="2"/>
              <a:buChar char="Ø"/>
            </a:pPr>
            <a:endParaRPr lang="en-US" sz="1400"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34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7BB351-7560-4F70-A447-A7396A469D2D}"/>
              </a:ext>
            </a:extLst>
          </p:cNvPr>
          <p:cNvPicPr>
            <a:picLocks noChangeAspect="1"/>
          </p:cNvPicPr>
          <p:nvPr/>
        </p:nvPicPr>
        <p:blipFill>
          <a:blip r:embed="rId2"/>
          <a:stretch>
            <a:fillRect/>
          </a:stretch>
        </p:blipFill>
        <p:spPr>
          <a:xfrm>
            <a:off x="3526447" y="600478"/>
            <a:ext cx="2590800" cy="2181982"/>
          </a:xfrm>
          <a:prstGeom prst="rect">
            <a:avLst/>
          </a:prstGeom>
        </p:spPr>
      </p:pic>
      <p:sp>
        <p:nvSpPr>
          <p:cNvPr id="4" name="Content Placeholder 3">
            <a:extLst>
              <a:ext uri="{FF2B5EF4-FFF2-40B4-BE49-F238E27FC236}">
                <a16:creationId xmlns:a16="http://schemas.microsoft.com/office/drawing/2014/main" id="{536D009F-DC9C-44A5-AA06-3171B5E176DE}"/>
              </a:ext>
            </a:extLst>
          </p:cNvPr>
          <p:cNvSpPr>
            <a:spLocks noGrp="1"/>
          </p:cNvSpPr>
          <p:nvPr>
            <p:ph sz="half" idx="2"/>
          </p:nvPr>
        </p:nvSpPr>
        <p:spPr>
          <a:xfrm>
            <a:off x="304800" y="731837"/>
            <a:ext cx="3538537" cy="1401763"/>
          </a:xfrm>
        </p:spPr>
        <p:txBody>
          <a:bodyPr>
            <a:normAutofit/>
          </a:bodyPr>
          <a:lstStyle/>
          <a:p>
            <a:pPr marL="0" indent="0">
              <a:buNone/>
            </a:pPr>
            <a:r>
              <a:rPr lang="en-US" sz="1800" b="1" dirty="0"/>
              <a:t>Default-</a:t>
            </a:r>
            <a:r>
              <a:rPr lang="en-US" sz="1800" b="1" dirty="0" err="1"/>
              <a:t>Poutcome</a:t>
            </a:r>
            <a:r>
              <a:rPr lang="en-US" sz="1800" b="1" dirty="0"/>
              <a:t>-Target</a:t>
            </a:r>
          </a:p>
          <a:p>
            <a:pPr>
              <a:buFont typeface="Wingdings" panose="05000000000000000000" pitchFamily="2" charset="2"/>
              <a:buChar char="Ø"/>
            </a:pPr>
            <a:r>
              <a:rPr lang="en-US" sz="1400" dirty="0"/>
              <a:t>NONE of people who had default credit and subscribed in previous marketing campaign, subscribes again.</a:t>
            </a:r>
          </a:p>
          <a:p>
            <a:pPr>
              <a:buFont typeface="Wingdings" panose="05000000000000000000" pitchFamily="2" charset="2"/>
              <a:buChar char="Ø"/>
            </a:pPr>
            <a:endParaRPr lang="en-US" sz="1400" dirty="0"/>
          </a:p>
        </p:txBody>
      </p:sp>
      <p:sp>
        <p:nvSpPr>
          <p:cNvPr id="7" name="Title 1">
            <a:extLst>
              <a:ext uri="{FF2B5EF4-FFF2-40B4-BE49-F238E27FC236}">
                <a16:creationId xmlns:a16="http://schemas.microsoft.com/office/drawing/2014/main" id="{2BF5063B-8549-4D45-ADB8-84AE11FF9035}"/>
              </a:ext>
            </a:extLst>
          </p:cNvPr>
          <p:cNvSpPr>
            <a:spLocks noGrp="1"/>
          </p:cNvSpPr>
          <p:nvPr>
            <p:ph type="title"/>
          </p:nvPr>
        </p:nvSpPr>
        <p:spPr>
          <a:xfrm>
            <a:off x="572278" y="6220"/>
            <a:ext cx="10972800" cy="725617"/>
          </a:xfrm>
        </p:spPr>
        <p:txBody>
          <a:bodyPr>
            <a:normAutofit fontScale="90000"/>
          </a:bodyPr>
          <a:lstStyle/>
          <a:p>
            <a:r>
              <a:rPr lang="en-US" sz="3600" dirty="0">
                <a:solidFill>
                  <a:schemeClr val="tx2">
                    <a:lumMod val="60000"/>
                    <a:lumOff val="40000"/>
                  </a:schemeClr>
                </a:solidFill>
                <a:latin typeface="Arial Black" panose="020B0A04020102020204" pitchFamily="34" charset="0"/>
              </a:rPr>
              <a:t>Multivariate</a:t>
            </a:r>
            <a:r>
              <a:rPr lang="en-US" dirty="0">
                <a:solidFill>
                  <a:schemeClr val="tx2">
                    <a:lumMod val="60000"/>
                    <a:lumOff val="40000"/>
                  </a:schemeClr>
                </a:solidFill>
                <a:latin typeface="Arial Black" panose="020B0A04020102020204" pitchFamily="34" charset="0"/>
              </a:rPr>
              <a:t> </a:t>
            </a:r>
            <a:r>
              <a:rPr lang="en-US" sz="3600" dirty="0">
                <a:solidFill>
                  <a:schemeClr val="tx2">
                    <a:lumMod val="60000"/>
                    <a:lumOff val="40000"/>
                  </a:schemeClr>
                </a:solidFill>
                <a:latin typeface="Arial Black" panose="020B0A04020102020204" pitchFamily="34" charset="0"/>
              </a:rPr>
              <a:t>Analysis</a:t>
            </a:r>
            <a:endParaRPr lang="en-US" dirty="0">
              <a:solidFill>
                <a:schemeClr val="tx2">
                  <a:lumMod val="60000"/>
                  <a:lumOff val="40000"/>
                </a:schemeClr>
              </a:solidFill>
              <a:latin typeface="Arial Black" panose="020B0A04020102020204" pitchFamily="34" charset="0"/>
            </a:endParaRPr>
          </a:p>
        </p:txBody>
      </p:sp>
      <p:sp>
        <p:nvSpPr>
          <p:cNvPr id="14" name="Content Placeholder 3">
            <a:extLst>
              <a:ext uri="{FF2B5EF4-FFF2-40B4-BE49-F238E27FC236}">
                <a16:creationId xmlns:a16="http://schemas.microsoft.com/office/drawing/2014/main" id="{633C8695-60CB-4863-BB8F-A79458464472}"/>
              </a:ext>
            </a:extLst>
          </p:cNvPr>
          <p:cNvSpPr txBox="1">
            <a:spLocks/>
          </p:cNvSpPr>
          <p:nvPr/>
        </p:nvSpPr>
        <p:spPr>
          <a:xfrm>
            <a:off x="341267" y="4926633"/>
            <a:ext cx="3267076" cy="1401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b="1" dirty="0"/>
              <a:t>Default-Contact-Target</a:t>
            </a:r>
          </a:p>
          <a:p>
            <a:pPr algn="just">
              <a:buFont typeface="Wingdings" panose="05000000000000000000" pitchFamily="2" charset="2"/>
              <a:buChar char="Ø"/>
            </a:pPr>
            <a:r>
              <a:rPr lang="en-US" sz="1400" b="0" i="0" dirty="0">
                <a:solidFill>
                  <a:srgbClr val="000000"/>
                </a:solidFill>
                <a:effectLst/>
                <a:latin typeface="+mj-lt"/>
              </a:rPr>
              <a:t>NONE of the people who had default credit and who were contacted over telephone subscribed the term </a:t>
            </a:r>
            <a:r>
              <a:rPr lang="en-US" sz="1400" b="0" i="0" dirty="0" err="1">
                <a:solidFill>
                  <a:srgbClr val="000000"/>
                </a:solidFill>
                <a:effectLst/>
                <a:latin typeface="+mj-lt"/>
              </a:rPr>
              <a:t>deposite</a:t>
            </a:r>
            <a:r>
              <a:rPr lang="en-US" sz="1000" b="0" i="0" dirty="0">
                <a:solidFill>
                  <a:srgbClr val="000000"/>
                </a:solidFill>
                <a:effectLst/>
                <a:latin typeface="Helvetica Neue"/>
              </a:rPr>
              <a:t>.</a:t>
            </a:r>
            <a:endParaRPr lang="en-US" sz="1400" dirty="0"/>
          </a:p>
        </p:txBody>
      </p:sp>
      <p:pic>
        <p:nvPicPr>
          <p:cNvPr id="16" name="Picture 15">
            <a:extLst>
              <a:ext uri="{FF2B5EF4-FFF2-40B4-BE49-F238E27FC236}">
                <a16:creationId xmlns:a16="http://schemas.microsoft.com/office/drawing/2014/main" id="{17BA54D2-C77C-464F-A9B2-479A5F9AD1E2}"/>
              </a:ext>
            </a:extLst>
          </p:cNvPr>
          <p:cNvPicPr>
            <a:picLocks noChangeAspect="1"/>
          </p:cNvPicPr>
          <p:nvPr/>
        </p:nvPicPr>
        <p:blipFill>
          <a:blip r:embed="rId3"/>
          <a:stretch>
            <a:fillRect/>
          </a:stretch>
        </p:blipFill>
        <p:spPr>
          <a:xfrm>
            <a:off x="3585017" y="4405353"/>
            <a:ext cx="2473661" cy="2452647"/>
          </a:xfrm>
          <a:prstGeom prst="rect">
            <a:avLst/>
          </a:prstGeom>
        </p:spPr>
      </p:pic>
      <p:pic>
        <p:nvPicPr>
          <p:cNvPr id="18" name="Picture 17">
            <a:extLst>
              <a:ext uri="{FF2B5EF4-FFF2-40B4-BE49-F238E27FC236}">
                <a16:creationId xmlns:a16="http://schemas.microsoft.com/office/drawing/2014/main" id="{A36CF254-2928-4E76-B11C-8C0505E728A4}"/>
              </a:ext>
            </a:extLst>
          </p:cNvPr>
          <p:cNvPicPr>
            <a:picLocks noChangeAspect="1"/>
          </p:cNvPicPr>
          <p:nvPr/>
        </p:nvPicPr>
        <p:blipFill>
          <a:blip r:embed="rId4"/>
          <a:stretch>
            <a:fillRect/>
          </a:stretch>
        </p:blipFill>
        <p:spPr>
          <a:xfrm>
            <a:off x="341267" y="2299856"/>
            <a:ext cx="2970068" cy="2424545"/>
          </a:xfrm>
          <a:prstGeom prst="rect">
            <a:avLst/>
          </a:prstGeom>
        </p:spPr>
      </p:pic>
      <p:sp>
        <p:nvSpPr>
          <p:cNvPr id="19" name="Content Placeholder 3">
            <a:extLst>
              <a:ext uri="{FF2B5EF4-FFF2-40B4-BE49-F238E27FC236}">
                <a16:creationId xmlns:a16="http://schemas.microsoft.com/office/drawing/2014/main" id="{AE2884D4-5E32-4C82-93BF-BFEF45959212}"/>
              </a:ext>
            </a:extLst>
          </p:cNvPr>
          <p:cNvSpPr txBox="1">
            <a:spLocks/>
          </p:cNvSpPr>
          <p:nvPr/>
        </p:nvSpPr>
        <p:spPr>
          <a:xfrm>
            <a:off x="3344483" y="2704487"/>
            <a:ext cx="2895600" cy="16152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b="1" dirty="0"/>
              <a:t>Education-</a:t>
            </a:r>
            <a:r>
              <a:rPr lang="en-US" sz="1800" b="1" dirty="0" err="1"/>
              <a:t>Poutcome</a:t>
            </a:r>
            <a:r>
              <a:rPr lang="en-US" sz="1800" b="1" dirty="0"/>
              <a:t>-Target</a:t>
            </a:r>
          </a:p>
          <a:p>
            <a:pPr algn="just">
              <a:buFont typeface="Wingdings" panose="05000000000000000000" pitchFamily="2" charset="2"/>
              <a:buChar char="Ø"/>
            </a:pPr>
            <a:r>
              <a:rPr lang="en-US" sz="1400" b="0" i="0" dirty="0">
                <a:solidFill>
                  <a:srgbClr val="000000"/>
                </a:solidFill>
                <a:effectLst/>
                <a:latin typeface="+mj-lt"/>
              </a:rPr>
              <a:t>60-70% of people who subscribed in previous marketing campaign, subscribes again irrespective of education</a:t>
            </a:r>
            <a:r>
              <a:rPr lang="en-US" sz="1100" b="0" i="0" dirty="0">
                <a:solidFill>
                  <a:srgbClr val="000000"/>
                </a:solidFill>
                <a:effectLst/>
                <a:latin typeface="Helvetica Neue"/>
              </a:rPr>
              <a:t>.</a:t>
            </a:r>
            <a:endParaRPr lang="en-US" sz="1400" dirty="0"/>
          </a:p>
        </p:txBody>
      </p:sp>
      <p:sp>
        <p:nvSpPr>
          <p:cNvPr id="22" name="Content Placeholder 21">
            <a:extLst>
              <a:ext uri="{FF2B5EF4-FFF2-40B4-BE49-F238E27FC236}">
                <a16:creationId xmlns:a16="http://schemas.microsoft.com/office/drawing/2014/main" id="{D4A650C9-68CF-4991-8312-FD9D68189B8F}"/>
              </a:ext>
            </a:extLst>
          </p:cNvPr>
          <p:cNvSpPr>
            <a:spLocks noGrp="1"/>
          </p:cNvSpPr>
          <p:nvPr>
            <p:ph sz="quarter" idx="4"/>
          </p:nvPr>
        </p:nvSpPr>
        <p:spPr>
          <a:xfrm>
            <a:off x="6828766" y="3265866"/>
            <a:ext cx="5389033" cy="3951288"/>
          </a:xfrm>
        </p:spPr>
        <p:txBody>
          <a:bodyPr/>
          <a:lstStyle/>
          <a:p>
            <a:pPr>
              <a:buFont typeface="Wingdings" panose="05000000000000000000" pitchFamily="2" charset="2"/>
              <a:buChar char="Ø"/>
            </a:pPr>
            <a:r>
              <a:rPr lang="en-US" sz="1400" dirty="0">
                <a:solidFill>
                  <a:srgbClr val="000000"/>
                </a:solidFill>
                <a:latin typeface="+mj-lt"/>
              </a:rPr>
              <a:t>We conclude from the boxplot that the “Age feature” is highly corelated with the “Marital feature</a:t>
            </a:r>
          </a:p>
        </p:txBody>
      </p:sp>
      <p:pic>
        <p:nvPicPr>
          <p:cNvPr id="24" name="Picture 23">
            <a:extLst>
              <a:ext uri="{FF2B5EF4-FFF2-40B4-BE49-F238E27FC236}">
                <a16:creationId xmlns:a16="http://schemas.microsoft.com/office/drawing/2014/main" id="{B80DBDA8-BE3E-466C-9DC2-981C1A74D5CA}"/>
              </a:ext>
            </a:extLst>
          </p:cNvPr>
          <p:cNvPicPr>
            <a:picLocks noChangeAspect="1"/>
          </p:cNvPicPr>
          <p:nvPr/>
        </p:nvPicPr>
        <p:blipFill>
          <a:blip r:embed="rId5"/>
          <a:stretch>
            <a:fillRect/>
          </a:stretch>
        </p:blipFill>
        <p:spPr>
          <a:xfrm>
            <a:off x="6390324" y="1083884"/>
            <a:ext cx="5236475" cy="2181982"/>
          </a:xfrm>
          <a:prstGeom prst="rect">
            <a:avLst/>
          </a:prstGeom>
        </p:spPr>
      </p:pic>
      <p:sp>
        <p:nvSpPr>
          <p:cNvPr id="26" name="TextBox 25">
            <a:extLst>
              <a:ext uri="{FF2B5EF4-FFF2-40B4-BE49-F238E27FC236}">
                <a16:creationId xmlns:a16="http://schemas.microsoft.com/office/drawing/2014/main" id="{92BB44E0-779A-4CAB-837F-BD2779BA9BD6}"/>
              </a:ext>
            </a:extLst>
          </p:cNvPr>
          <p:cNvSpPr txBox="1"/>
          <p:nvPr/>
        </p:nvSpPr>
        <p:spPr>
          <a:xfrm>
            <a:off x="6776531" y="714552"/>
            <a:ext cx="6097554" cy="369332"/>
          </a:xfrm>
          <a:prstGeom prst="rect">
            <a:avLst/>
          </a:prstGeom>
          <a:noFill/>
        </p:spPr>
        <p:txBody>
          <a:bodyPr wrap="square">
            <a:spAutoFit/>
          </a:bodyPr>
          <a:lstStyle/>
          <a:p>
            <a:pPr marL="0" indent="0">
              <a:buFont typeface="Arial" panose="020B0604020202020204" pitchFamily="34" charset="0"/>
              <a:buNone/>
            </a:pPr>
            <a:r>
              <a:rPr lang="en-US" sz="1800" b="1" dirty="0"/>
              <a:t>Marital-Age-Target</a:t>
            </a:r>
          </a:p>
        </p:txBody>
      </p:sp>
      <p:pic>
        <p:nvPicPr>
          <p:cNvPr id="28" name="Picture 27">
            <a:extLst>
              <a:ext uri="{FF2B5EF4-FFF2-40B4-BE49-F238E27FC236}">
                <a16:creationId xmlns:a16="http://schemas.microsoft.com/office/drawing/2014/main" id="{785172D9-AB59-4FA1-80C4-41315FAB3712}"/>
              </a:ext>
            </a:extLst>
          </p:cNvPr>
          <p:cNvPicPr>
            <a:picLocks noChangeAspect="1"/>
          </p:cNvPicPr>
          <p:nvPr/>
        </p:nvPicPr>
        <p:blipFill>
          <a:blip r:embed="rId6"/>
          <a:stretch>
            <a:fillRect/>
          </a:stretch>
        </p:blipFill>
        <p:spPr>
          <a:xfrm>
            <a:off x="6881338" y="3883419"/>
            <a:ext cx="4842180" cy="2086427"/>
          </a:xfrm>
          <a:prstGeom prst="rect">
            <a:avLst/>
          </a:prstGeom>
        </p:spPr>
      </p:pic>
      <p:sp>
        <p:nvSpPr>
          <p:cNvPr id="29" name="Content Placeholder 21">
            <a:extLst>
              <a:ext uri="{FF2B5EF4-FFF2-40B4-BE49-F238E27FC236}">
                <a16:creationId xmlns:a16="http://schemas.microsoft.com/office/drawing/2014/main" id="{3B389953-7363-477A-B845-0B34F94DC659}"/>
              </a:ext>
            </a:extLst>
          </p:cNvPr>
          <p:cNvSpPr txBox="1">
            <a:spLocks/>
          </p:cNvSpPr>
          <p:nvPr/>
        </p:nvSpPr>
        <p:spPr>
          <a:xfrm>
            <a:off x="6852093" y="5969846"/>
            <a:ext cx="5389033" cy="3951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Ø"/>
            </a:pPr>
            <a:r>
              <a:rPr lang="en-US" sz="1400" dirty="0">
                <a:solidFill>
                  <a:srgbClr val="000000"/>
                </a:solidFill>
                <a:latin typeface="+mj-lt"/>
              </a:rPr>
              <a:t>Client without loan have subscribed the term </a:t>
            </a:r>
            <a:r>
              <a:rPr lang="en-US" sz="1400" dirty="0" err="1">
                <a:solidFill>
                  <a:srgbClr val="000000"/>
                </a:solidFill>
                <a:latin typeface="+mj-lt"/>
              </a:rPr>
              <a:t>deposite</a:t>
            </a:r>
            <a:r>
              <a:rPr lang="en-US" sz="1400" dirty="0">
                <a:solidFill>
                  <a:srgbClr val="000000"/>
                </a:solidFill>
                <a:latin typeface="+mj-lt"/>
              </a:rPr>
              <a:t> more irrespective of age groups.</a:t>
            </a:r>
          </a:p>
        </p:txBody>
      </p:sp>
    </p:spTree>
    <p:extLst>
      <p:ext uri="{BB962C8B-B14F-4D97-AF65-F5344CB8AC3E}">
        <p14:creationId xmlns:p14="http://schemas.microsoft.com/office/powerpoint/2010/main" val="11393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57200" y="0"/>
            <a:ext cx="8537369" cy="646331"/>
          </a:xfrm>
          <a:prstGeom prst="rect">
            <a:avLst/>
          </a:prstGeom>
          <a:noFill/>
        </p:spPr>
        <p:txBody>
          <a:bodyPr wrap="square" rtlCol="0">
            <a:spAutoFit/>
          </a:bodyPr>
          <a:lstStyle/>
          <a:p>
            <a:r>
              <a:rPr lang="en-US" sz="3600" b="1" dirty="0">
                <a:solidFill>
                  <a:srgbClr val="0F75BC"/>
                </a:solidFill>
                <a:latin typeface="Arial Rounded MT Bold" panose="020F0704030504030204" pitchFamily="34" charset="0"/>
                <a:ea typeface="굴림" panose="020B0600000101010101" pitchFamily="34" charset="-127"/>
              </a:rPr>
              <a:t>Exploratory Data Analysis(EDA) </a:t>
            </a:r>
            <a:endParaRPr lang="en-US" sz="3600" b="1" dirty="0">
              <a:solidFill>
                <a:srgbClr val="25AAE1"/>
              </a:solidFill>
              <a:latin typeface="Arial Rounded MT Bold" panose="020F0704030504030204" pitchFamily="34" charset="0"/>
              <a:ea typeface="굴림" panose="020B0600000101010101" pitchFamily="34" charset="-127"/>
            </a:endParaRPr>
          </a:p>
        </p:txBody>
      </p:sp>
      <p:pic>
        <p:nvPicPr>
          <p:cNvPr id="4" name="Picture 3" descr="Chart&#10;&#10;Description automatically generated">
            <a:extLst>
              <a:ext uri="{FF2B5EF4-FFF2-40B4-BE49-F238E27FC236}">
                <a16:creationId xmlns:a16="http://schemas.microsoft.com/office/drawing/2014/main" id="{DCB9C03B-BC9E-C343-A39A-3CAE663D2039}"/>
              </a:ext>
            </a:extLst>
          </p:cNvPr>
          <p:cNvPicPr>
            <a:picLocks noChangeAspect="1"/>
          </p:cNvPicPr>
          <p:nvPr/>
        </p:nvPicPr>
        <p:blipFill rotWithShape="1">
          <a:blip r:embed="rId2">
            <a:extLst>
              <a:ext uri="{28A0092B-C50C-407E-A947-70E740481C1C}">
                <a14:useLocalDpi xmlns:a14="http://schemas.microsoft.com/office/drawing/2010/main" val="0"/>
              </a:ext>
            </a:extLst>
          </a:blip>
          <a:srcRect l="3869" r="3181"/>
          <a:stretch/>
        </p:blipFill>
        <p:spPr>
          <a:xfrm>
            <a:off x="457200" y="1191206"/>
            <a:ext cx="7435727" cy="2489551"/>
          </a:xfrm>
          <a:prstGeom prst="rect">
            <a:avLst/>
          </a:prstGeom>
        </p:spPr>
      </p:pic>
      <p:pic>
        <p:nvPicPr>
          <p:cNvPr id="10" name="Picture 9">
            <a:extLst>
              <a:ext uri="{FF2B5EF4-FFF2-40B4-BE49-F238E27FC236}">
                <a16:creationId xmlns:a16="http://schemas.microsoft.com/office/drawing/2014/main" id="{C10E1D09-11E0-6E47-A4E7-58615AF3FBF3}"/>
              </a:ext>
            </a:extLst>
          </p:cNvPr>
          <p:cNvPicPr>
            <a:picLocks noChangeAspect="1"/>
          </p:cNvPicPr>
          <p:nvPr/>
        </p:nvPicPr>
        <p:blipFill>
          <a:blip r:embed="rId3">
            <a:extLst>
              <a:ext uri="{28A0092B-C50C-407E-A947-70E740481C1C}">
                <a14:useLocalDpi xmlns:a14="http://schemas.microsoft.com/office/drawing/2010/main" val="0"/>
              </a:ext>
            </a:extLst>
          </a:blip>
          <a:srcRect t="31" b="31"/>
          <a:stretch/>
        </p:blipFill>
        <p:spPr>
          <a:xfrm>
            <a:off x="4631949" y="3781927"/>
            <a:ext cx="7287124" cy="2411708"/>
          </a:xfrm>
          <a:prstGeom prst="rect">
            <a:avLst/>
          </a:prstGeom>
        </p:spPr>
      </p:pic>
      <p:sp>
        <p:nvSpPr>
          <p:cNvPr id="5" name="TextBox 4">
            <a:extLst>
              <a:ext uri="{FF2B5EF4-FFF2-40B4-BE49-F238E27FC236}">
                <a16:creationId xmlns:a16="http://schemas.microsoft.com/office/drawing/2014/main" id="{881D7DBF-9B4D-4C43-8797-7ADC78100B33}"/>
              </a:ext>
            </a:extLst>
          </p:cNvPr>
          <p:cNvSpPr txBox="1"/>
          <p:nvPr/>
        </p:nvSpPr>
        <p:spPr>
          <a:xfrm>
            <a:off x="685800" y="838200"/>
            <a:ext cx="10896600" cy="338554"/>
          </a:xfrm>
          <a:prstGeom prst="rect">
            <a:avLst/>
          </a:prstGeom>
          <a:noFill/>
        </p:spPr>
        <p:txBody>
          <a:bodyPr wrap="square" rtlCol="0">
            <a:spAutoFit/>
          </a:bodyPr>
          <a:lstStyle/>
          <a:p>
            <a:r>
              <a:rPr lang="en-US" sz="1600" dirty="0"/>
              <a:t>On performing Numerical analysis – most patterns were normally distributed with significant skewness. </a:t>
            </a:r>
          </a:p>
        </p:txBody>
      </p:sp>
      <p:sp>
        <p:nvSpPr>
          <p:cNvPr id="13" name="TextBox 12">
            <a:extLst>
              <a:ext uri="{FF2B5EF4-FFF2-40B4-BE49-F238E27FC236}">
                <a16:creationId xmlns:a16="http://schemas.microsoft.com/office/drawing/2014/main" id="{196BFD25-D206-E244-8EE0-756D803183B4}"/>
              </a:ext>
            </a:extLst>
          </p:cNvPr>
          <p:cNvSpPr txBox="1"/>
          <p:nvPr/>
        </p:nvSpPr>
        <p:spPr>
          <a:xfrm>
            <a:off x="1494163" y="3538210"/>
            <a:ext cx="2286000" cy="261610"/>
          </a:xfrm>
          <a:prstGeom prst="rect">
            <a:avLst/>
          </a:prstGeom>
          <a:noFill/>
        </p:spPr>
        <p:txBody>
          <a:bodyPr wrap="square" rtlCol="0">
            <a:spAutoFit/>
          </a:bodyPr>
          <a:lstStyle/>
          <a:p>
            <a:r>
              <a:rPr lang="en-US" sz="1100" b="1" dirty="0"/>
              <a:t>New Clients vs Duration Plot</a:t>
            </a:r>
          </a:p>
        </p:txBody>
      </p:sp>
      <p:sp>
        <p:nvSpPr>
          <p:cNvPr id="14" name="TextBox 13">
            <a:extLst>
              <a:ext uri="{FF2B5EF4-FFF2-40B4-BE49-F238E27FC236}">
                <a16:creationId xmlns:a16="http://schemas.microsoft.com/office/drawing/2014/main" id="{F9CD2E43-9A5B-4941-84EC-B4F3104EC51F}"/>
              </a:ext>
            </a:extLst>
          </p:cNvPr>
          <p:cNvSpPr txBox="1"/>
          <p:nvPr/>
        </p:nvSpPr>
        <p:spPr>
          <a:xfrm>
            <a:off x="5867400" y="6038193"/>
            <a:ext cx="2286000" cy="261610"/>
          </a:xfrm>
          <a:prstGeom prst="rect">
            <a:avLst/>
          </a:prstGeom>
          <a:noFill/>
        </p:spPr>
        <p:txBody>
          <a:bodyPr wrap="square" rtlCol="0">
            <a:spAutoFit/>
          </a:bodyPr>
          <a:lstStyle/>
          <a:p>
            <a:r>
              <a:rPr lang="en-US" sz="1100" b="1" dirty="0"/>
              <a:t>New Clients vs Balance Plot</a:t>
            </a:r>
          </a:p>
        </p:txBody>
      </p:sp>
      <p:sp>
        <p:nvSpPr>
          <p:cNvPr id="15" name="TextBox 14">
            <a:extLst>
              <a:ext uri="{FF2B5EF4-FFF2-40B4-BE49-F238E27FC236}">
                <a16:creationId xmlns:a16="http://schemas.microsoft.com/office/drawing/2014/main" id="{DE159224-A394-F045-8418-AAF7132D1D19}"/>
              </a:ext>
            </a:extLst>
          </p:cNvPr>
          <p:cNvSpPr txBox="1"/>
          <p:nvPr/>
        </p:nvSpPr>
        <p:spPr>
          <a:xfrm>
            <a:off x="8153400" y="1574979"/>
            <a:ext cx="3505200" cy="1077218"/>
          </a:xfrm>
          <a:prstGeom prst="rect">
            <a:avLst/>
          </a:prstGeom>
          <a:noFill/>
        </p:spPr>
        <p:txBody>
          <a:bodyPr wrap="square" rtlCol="0">
            <a:spAutoFit/>
          </a:bodyPr>
          <a:lstStyle/>
          <a:p>
            <a:pPr algn="just"/>
            <a:r>
              <a:rPr lang="en-US" sz="1600" dirty="0"/>
              <a:t>Conversion of old clients to invest into term deposits, significant call duration was required whereas for new clients, the call duration was significantly lower.</a:t>
            </a:r>
          </a:p>
        </p:txBody>
      </p:sp>
      <p:sp>
        <p:nvSpPr>
          <p:cNvPr id="16" name="TextBox 15">
            <a:extLst>
              <a:ext uri="{FF2B5EF4-FFF2-40B4-BE49-F238E27FC236}">
                <a16:creationId xmlns:a16="http://schemas.microsoft.com/office/drawing/2014/main" id="{4D077E11-7369-6B46-A97D-2011A8966D2E}"/>
              </a:ext>
            </a:extLst>
          </p:cNvPr>
          <p:cNvSpPr txBox="1"/>
          <p:nvPr/>
        </p:nvSpPr>
        <p:spPr>
          <a:xfrm>
            <a:off x="9296400" y="6038193"/>
            <a:ext cx="2286000" cy="261610"/>
          </a:xfrm>
          <a:prstGeom prst="rect">
            <a:avLst/>
          </a:prstGeom>
          <a:noFill/>
        </p:spPr>
        <p:txBody>
          <a:bodyPr wrap="square" rtlCol="0">
            <a:spAutoFit/>
          </a:bodyPr>
          <a:lstStyle/>
          <a:p>
            <a:r>
              <a:rPr lang="en-US" sz="1100" b="1" dirty="0"/>
              <a:t>Old Clients vs Balance Plot</a:t>
            </a:r>
          </a:p>
        </p:txBody>
      </p:sp>
      <p:sp>
        <p:nvSpPr>
          <p:cNvPr id="17" name="TextBox 16">
            <a:extLst>
              <a:ext uri="{FF2B5EF4-FFF2-40B4-BE49-F238E27FC236}">
                <a16:creationId xmlns:a16="http://schemas.microsoft.com/office/drawing/2014/main" id="{0A6964A5-CE6E-9841-95B6-5FE11356C53D}"/>
              </a:ext>
            </a:extLst>
          </p:cNvPr>
          <p:cNvSpPr txBox="1"/>
          <p:nvPr/>
        </p:nvSpPr>
        <p:spPr>
          <a:xfrm>
            <a:off x="4991100" y="3588496"/>
            <a:ext cx="2286000" cy="261610"/>
          </a:xfrm>
          <a:prstGeom prst="rect">
            <a:avLst/>
          </a:prstGeom>
          <a:noFill/>
        </p:spPr>
        <p:txBody>
          <a:bodyPr wrap="square" rtlCol="0">
            <a:spAutoFit/>
          </a:bodyPr>
          <a:lstStyle/>
          <a:p>
            <a:r>
              <a:rPr lang="en-US" sz="1100" b="1" dirty="0"/>
              <a:t>Old Clients vs Duration Plot</a:t>
            </a:r>
          </a:p>
        </p:txBody>
      </p:sp>
      <p:sp>
        <p:nvSpPr>
          <p:cNvPr id="18" name="TextBox 17">
            <a:extLst>
              <a:ext uri="{FF2B5EF4-FFF2-40B4-BE49-F238E27FC236}">
                <a16:creationId xmlns:a16="http://schemas.microsoft.com/office/drawing/2014/main" id="{D03F66C3-D951-4542-A8CF-B402A2F59E50}"/>
              </a:ext>
            </a:extLst>
          </p:cNvPr>
          <p:cNvSpPr txBox="1"/>
          <p:nvPr/>
        </p:nvSpPr>
        <p:spPr>
          <a:xfrm>
            <a:off x="685800" y="4191406"/>
            <a:ext cx="3811484" cy="1323439"/>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algn="just"/>
            <a:r>
              <a:rPr lang="en-US" sz="1600" dirty="0"/>
              <a:t>Observed that term deposit balance is similar for both subscribed clients, irrespective of whether they are new clients or old clients.</a:t>
            </a:r>
          </a:p>
        </p:txBody>
      </p:sp>
      <p:sp>
        <p:nvSpPr>
          <p:cNvPr id="7" name="Rounded Rectangle 6">
            <a:extLst>
              <a:ext uri="{FF2B5EF4-FFF2-40B4-BE49-F238E27FC236}">
                <a16:creationId xmlns:a16="http://schemas.microsoft.com/office/drawing/2014/main" id="{82F2088B-9F97-E04D-87E3-CDC5816E2F86}"/>
              </a:ext>
            </a:extLst>
          </p:cNvPr>
          <p:cNvSpPr/>
          <p:nvPr/>
        </p:nvSpPr>
        <p:spPr>
          <a:xfrm>
            <a:off x="7836775" y="1295400"/>
            <a:ext cx="4082297" cy="1752600"/>
          </a:xfrm>
          <a:prstGeom prst="roundRect">
            <a:avLst/>
          </a:prstGeom>
          <a:noFill/>
          <a:ln w="6350">
            <a:solidFill>
              <a:srgbClr val="52A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5BAB1E79-A64F-4B46-B8CD-2A3489257499}"/>
              </a:ext>
            </a:extLst>
          </p:cNvPr>
          <p:cNvSpPr/>
          <p:nvPr/>
        </p:nvSpPr>
        <p:spPr>
          <a:xfrm>
            <a:off x="549651" y="4176954"/>
            <a:ext cx="4082297" cy="1752600"/>
          </a:xfrm>
          <a:prstGeom prst="roundRect">
            <a:avLst/>
          </a:prstGeom>
          <a:noFill/>
          <a:ln w="6350">
            <a:solidFill>
              <a:srgbClr val="52A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58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8535BD5-4898-490C-9FFA-582709AFFB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061" y="1103531"/>
            <a:ext cx="5231936" cy="4470927"/>
          </a:xfrm>
        </p:spPr>
      </p:pic>
      <p:sp>
        <p:nvSpPr>
          <p:cNvPr id="12" name="TextBox 11">
            <a:extLst>
              <a:ext uri="{FF2B5EF4-FFF2-40B4-BE49-F238E27FC236}">
                <a16:creationId xmlns:a16="http://schemas.microsoft.com/office/drawing/2014/main" id="{5C4EE01E-2CC9-4739-9A84-F107B52E5287}"/>
              </a:ext>
            </a:extLst>
          </p:cNvPr>
          <p:cNvSpPr txBox="1"/>
          <p:nvPr/>
        </p:nvSpPr>
        <p:spPr>
          <a:xfrm>
            <a:off x="990600" y="457200"/>
            <a:ext cx="10724601"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Correlation Matrix </a:t>
            </a:r>
            <a:r>
              <a:rPr lang="en-US" dirty="0">
                <a:solidFill>
                  <a:srgbClr val="002060"/>
                </a:solidFill>
                <a:latin typeface="Cambria" panose="02040503050406030204" pitchFamily="18" charset="0"/>
                <a:ea typeface="Cambria" panose="02040503050406030204" pitchFamily="18" charset="0"/>
              </a:rPr>
              <a:t>for All the Numerical Features : </a:t>
            </a:r>
          </a:p>
          <a:p>
            <a:r>
              <a:rPr lang="en-US" dirty="0">
                <a:solidFill>
                  <a:srgbClr val="002060"/>
                </a:solidFill>
                <a:latin typeface="Cambria" panose="02040503050406030204" pitchFamily="18" charset="0"/>
                <a:ea typeface="Cambria" panose="02040503050406030204" pitchFamily="18" charset="0"/>
              </a:rPr>
              <a:t>Shows high correlation among </a:t>
            </a:r>
            <a:r>
              <a:rPr lang="en-US" dirty="0" err="1">
                <a:solidFill>
                  <a:srgbClr val="002060"/>
                </a:solidFill>
                <a:latin typeface="Cambria" panose="02040503050406030204" pitchFamily="18" charset="0"/>
                <a:ea typeface="Cambria" panose="02040503050406030204" pitchFamily="18" charset="0"/>
              </a:rPr>
              <a:t>pdays</a:t>
            </a:r>
            <a:r>
              <a:rPr lang="en-US" dirty="0">
                <a:solidFill>
                  <a:srgbClr val="002060"/>
                </a:solidFill>
                <a:latin typeface="Cambria" panose="02040503050406030204" pitchFamily="18" charset="0"/>
                <a:ea typeface="Cambria" panose="02040503050406030204" pitchFamily="18" charset="0"/>
              </a:rPr>
              <a:t> and p-</a:t>
            </a:r>
            <a:r>
              <a:rPr lang="en-US" dirty="0" err="1">
                <a:solidFill>
                  <a:srgbClr val="002060"/>
                </a:solidFill>
                <a:latin typeface="Cambria" panose="02040503050406030204" pitchFamily="18" charset="0"/>
                <a:ea typeface="Cambria" panose="02040503050406030204" pitchFamily="18" charset="0"/>
              </a:rPr>
              <a:t>revious</a:t>
            </a:r>
            <a:r>
              <a:rPr lang="en-US" dirty="0">
                <a:solidFill>
                  <a:srgbClr val="002060"/>
                </a:solidFill>
                <a:latin typeface="Cambria" panose="02040503050406030204" pitchFamily="18" charset="0"/>
                <a:ea typeface="Cambria" panose="02040503050406030204" pitchFamily="18" charset="0"/>
              </a:rPr>
              <a:t> -0.45</a:t>
            </a:r>
            <a:endParaRPr lang="en-IN" dirty="0">
              <a:solidFill>
                <a:srgbClr val="002060"/>
              </a:solidFill>
              <a:latin typeface="Cambria" panose="02040503050406030204" pitchFamily="18" charset="0"/>
              <a:ea typeface="Cambria" panose="02040503050406030204" pitchFamily="18" charset="0"/>
            </a:endParaRPr>
          </a:p>
        </p:txBody>
      </p:sp>
      <p:pic>
        <p:nvPicPr>
          <p:cNvPr id="16" name="Picture 15">
            <a:extLst>
              <a:ext uri="{FF2B5EF4-FFF2-40B4-BE49-F238E27FC236}">
                <a16:creationId xmlns:a16="http://schemas.microsoft.com/office/drawing/2014/main" id="{01B73386-9695-48F5-AE58-12B2ABDAC2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83542"/>
            <a:ext cx="5860543" cy="2554471"/>
          </a:xfrm>
          <a:prstGeom prst="rect">
            <a:avLst/>
          </a:prstGeom>
          <a:ln>
            <a:solidFill>
              <a:schemeClr val="accent1">
                <a:lumMod val="50000"/>
              </a:schemeClr>
            </a:solidFill>
          </a:ln>
        </p:spPr>
      </p:pic>
    </p:spTree>
    <p:extLst>
      <p:ext uri="{BB962C8B-B14F-4D97-AF65-F5344CB8AC3E}">
        <p14:creationId xmlns:p14="http://schemas.microsoft.com/office/powerpoint/2010/main" val="1351518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8420</TotalTime>
  <Words>3195</Words>
  <Application>Microsoft Office PowerPoint</Application>
  <PresentationFormat>Widescreen</PresentationFormat>
  <Paragraphs>341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Arial Rounded MT Bold</vt:lpstr>
      <vt:lpstr>Calibri</vt:lpstr>
      <vt:lpstr>Cambria</vt:lpstr>
      <vt:lpstr>Helvetica Neue</vt:lpstr>
      <vt:lpstr>Times New Roman</vt:lpstr>
      <vt:lpstr>Wingdings</vt:lpstr>
      <vt:lpstr>Office Theme</vt:lpstr>
      <vt:lpstr>PowerPoint Presentation</vt:lpstr>
      <vt:lpstr>Problem Definition </vt:lpstr>
      <vt:lpstr>Why it is an Important Problem? </vt:lpstr>
      <vt:lpstr>Data set information</vt:lpstr>
      <vt:lpstr>PowerPoint Presentation</vt:lpstr>
      <vt:lpstr>Bivariate Analysis</vt:lpstr>
      <vt:lpstr>Multivariate Analysis</vt:lpstr>
      <vt:lpstr>PowerPoint Presentation</vt:lpstr>
      <vt:lpstr>PowerPoint Presentation</vt:lpstr>
      <vt:lpstr>Statistical Inference and Pre-Processing</vt:lpstr>
      <vt:lpstr>Algorithms and Conclusions </vt:lpstr>
      <vt:lpstr>PowerPoint Presentation</vt:lpstr>
      <vt:lpstr>PowerPoint Presentation</vt:lpstr>
      <vt:lpstr>PowerPoint Presentation</vt:lpstr>
      <vt:lpstr>K Means Clustering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Sushovan Patra</cp:lastModifiedBy>
  <cp:revision>393</cp:revision>
  <dcterms:created xsi:type="dcterms:W3CDTF">2017-03-30T12:09:41Z</dcterms:created>
  <dcterms:modified xsi:type="dcterms:W3CDTF">2021-05-30T19:41:45Z</dcterms:modified>
</cp:coreProperties>
</file>