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23BF-9392-4395-A3D7-16E05BE8FC7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9E8-3D0B-4F98-97F4-B4DEDD7CE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32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23BF-9392-4395-A3D7-16E05BE8FC7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9E8-3D0B-4F98-97F4-B4DEDD7CE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41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23BF-9392-4395-A3D7-16E05BE8FC7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9E8-3D0B-4F98-97F4-B4DEDD7CE8A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7779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23BF-9392-4395-A3D7-16E05BE8FC7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9E8-3D0B-4F98-97F4-B4DEDD7CE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72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23BF-9392-4395-A3D7-16E05BE8FC7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9E8-3D0B-4F98-97F4-B4DEDD7CE8A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5831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23BF-9392-4395-A3D7-16E05BE8FC7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9E8-3D0B-4F98-97F4-B4DEDD7CE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83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23BF-9392-4395-A3D7-16E05BE8FC7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9E8-3D0B-4F98-97F4-B4DEDD7CE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098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23BF-9392-4395-A3D7-16E05BE8FC7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9E8-3D0B-4F98-97F4-B4DEDD7CE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57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23BF-9392-4395-A3D7-16E05BE8FC7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9E8-3D0B-4F98-97F4-B4DEDD7CE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78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23BF-9392-4395-A3D7-16E05BE8FC7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9E8-3D0B-4F98-97F4-B4DEDD7CE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5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23BF-9392-4395-A3D7-16E05BE8FC7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9E8-3D0B-4F98-97F4-B4DEDD7CE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65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23BF-9392-4395-A3D7-16E05BE8FC7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9E8-3D0B-4F98-97F4-B4DEDD7CE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01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23BF-9392-4395-A3D7-16E05BE8FC7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9E8-3D0B-4F98-97F4-B4DEDD7CE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8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23BF-9392-4395-A3D7-16E05BE8FC7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9E8-3D0B-4F98-97F4-B4DEDD7CE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60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23BF-9392-4395-A3D7-16E05BE8FC7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9E8-3D0B-4F98-97F4-B4DEDD7CE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01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23BF-9392-4395-A3D7-16E05BE8FC7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9E8-3D0B-4F98-97F4-B4DEDD7CE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69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823BF-9392-4395-A3D7-16E05BE8FC7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50369E8-3D0B-4F98-97F4-B4DEDD7CE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63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810AE-A80A-692C-1839-BD684C235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6494" y="1782698"/>
            <a:ext cx="7766936" cy="1646302"/>
          </a:xfrm>
        </p:spPr>
        <p:txBody>
          <a:bodyPr/>
          <a:lstStyle/>
          <a:p>
            <a:pPr algn="ctr"/>
            <a:r>
              <a:rPr lang="en-IN" dirty="0"/>
              <a:t>MAVEN MOVIES DATABASE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8B8BA-B33E-4C29-0B8A-696A5B99A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766192"/>
            <a:ext cx="7891272" cy="1069848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Presented by:</a:t>
            </a:r>
          </a:p>
          <a:p>
            <a:pPr algn="r"/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Sushree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Deepa Jena</a:t>
            </a:r>
          </a:p>
          <a:p>
            <a:pPr algn="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S7615</a:t>
            </a:r>
          </a:p>
        </p:txBody>
      </p:sp>
    </p:spTree>
    <p:extLst>
      <p:ext uri="{BB962C8B-B14F-4D97-AF65-F5344CB8AC3E}">
        <p14:creationId xmlns:p14="http://schemas.microsoft.com/office/powerpoint/2010/main" val="3342974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81CB5-6A7A-955D-6D77-4B8FE7E72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49" y="897398"/>
            <a:ext cx="8596668" cy="3880773"/>
          </a:xfrm>
        </p:spPr>
        <p:txBody>
          <a:bodyPr>
            <a:normAutofit/>
          </a:bodyPr>
          <a:lstStyle/>
          <a:p>
            <a:r>
              <a:rPr lang="en-IN" b="1" dirty="0"/>
              <a:t>FINDINGS: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</a:rPr>
              <a:t>The most popular genres to rent are sports and animations, indicating that teens and young adults make up the bulk of the clientele.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</a:rPr>
              <a:t>Horror and music are two of the least popular genres, indicating that audiences' interest in these films is waning.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800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Calibri" panose="020F0502020204030204" pitchFamily="34" charset="0"/>
              </a:rPr>
              <a:t>RECOMMENDATIONS: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</a:rPr>
              <a:t>Stock up on the most popular genre movies to satisfy consumer demand.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</a:rPr>
              <a:t>It is necessary to run targeted marketing strategies to entice consumers to return to less popular genres.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800" dirty="0">
              <a:latin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931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7CE0-2448-FD98-99D3-2C37C596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7604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Identify which store generates the highest rental revenue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11746-F265-5055-33CE-1D8438B18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8164"/>
            <a:ext cx="8596668" cy="5277160"/>
          </a:xfrm>
        </p:spPr>
        <p:txBody>
          <a:bodyPr/>
          <a:lstStyle/>
          <a:p>
            <a:r>
              <a:rPr lang="en-IN" b="1" dirty="0"/>
              <a:t>QUERY: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OUTPUT: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431A27-A35B-1A42-76BD-C9D6A4002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62753"/>
            <a:ext cx="4663844" cy="1666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D3DB3F-7C71-CC1C-E966-FAF68CE05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57" y="4333502"/>
            <a:ext cx="2681784" cy="12660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5C9F9A-2FE2-9FBB-EFE8-D7584FA846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701" y="1637109"/>
            <a:ext cx="6355624" cy="450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0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1CA08-35B8-025F-6AD5-E13766ED7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27" y="1180202"/>
            <a:ext cx="8596668" cy="3880773"/>
          </a:xfrm>
        </p:spPr>
        <p:txBody>
          <a:bodyPr/>
          <a:lstStyle/>
          <a:p>
            <a:r>
              <a:rPr lang="en-IN" b="1" dirty="0"/>
              <a:t>FINDINGS: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</a:rPr>
              <a:t>The combined revenue of Stores 1 and 2 is $33679.99 and $33726.77, respectively.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</a:rPr>
              <a:t>Higher revenue indicates improved staff management of the rental operation by taking pricing strategies and customer base size into account</a:t>
            </a:r>
            <a:endParaRPr lang="en-IN" sz="1800" dirty="0">
              <a:latin typeface="Calibri" panose="020F0502020204030204" pitchFamily="34" charset="0"/>
            </a:endParaRPr>
          </a:p>
          <a:p>
            <a:endParaRPr lang="en-IN" b="1" dirty="0"/>
          </a:p>
          <a:p>
            <a:r>
              <a:rPr lang="en-IN" b="1" dirty="0"/>
              <a:t>RECOMMENDATIONS: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</a:rPr>
              <a:t>Use marketing techniques like discounts and vouchers for loyal customers.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</a:rPr>
              <a:t>Use marketing tactics inspired by well-known movies to achieve strong rental drives.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20764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4D3-A18E-C217-9677-8A815030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>
            <a:normAutofit fontScale="90000"/>
          </a:bodyPr>
          <a:lstStyle/>
          <a:p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3.2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Determine the distribution of rentals by staff members to assess performance.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ADA67-0CE1-BA04-BA5A-082191A8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9692"/>
            <a:ext cx="8596668" cy="4382244"/>
          </a:xfrm>
        </p:spPr>
        <p:txBody>
          <a:bodyPr/>
          <a:lstStyle/>
          <a:p>
            <a:r>
              <a:rPr lang="en-IN" b="1" dirty="0"/>
              <a:t>QUERY: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OUTPUT: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0A66F-5AAA-C90E-036E-59FA38D25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46630"/>
            <a:ext cx="4770533" cy="1282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5FDE73-C49F-B0C3-0B83-EEA013A5F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4177722"/>
            <a:ext cx="2629769" cy="10305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8D8558-2587-C5C1-B36E-CECEB402E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482124"/>
            <a:ext cx="6847644" cy="404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1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CEB0B-AE1E-FBC9-2A2D-1E8EB3142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88" y="1283897"/>
            <a:ext cx="8596668" cy="3880773"/>
          </a:xfrm>
        </p:spPr>
        <p:txBody>
          <a:bodyPr/>
          <a:lstStyle/>
          <a:p>
            <a:r>
              <a:rPr lang="en-IN" b="1" dirty="0"/>
              <a:t>FINDINGS: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Jon Stephens has a worse rental history than Mike Hillyer.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RECOMMENDATIONS: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</a:rPr>
              <a:t>Jon Stephens should receive incentives for more sales in addition to receiving updated marketing techniques and retraining.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8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4D73-E84B-E34F-5C03-91336F7E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15" y="381786"/>
            <a:ext cx="9905998" cy="908624"/>
          </a:xfrm>
        </p:spPr>
        <p:txBody>
          <a:bodyPr>
            <a:normAutofit fontScale="90000"/>
          </a:bodyPr>
          <a:lstStyle/>
          <a:p>
            <a:r>
              <a:rPr lang="en-IN" dirty="0"/>
              <a:t>OBJECTIVE: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949E2-7651-2C94-1B81-8FB8A3625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14" y="1140643"/>
            <a:ext cx="9905999" cy="533557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b="1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 analyze rental trends, identify popular films, and assess store performance using the Maven Movies </a:t>
            </a:r>
            <a:r>
              <a:rPr lang="en-US" sz="3200" b="1" i="0" dirty="0" err="1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Sakila</a:t>
            </a:r>
            <a:r>
              <a:rPr lang="en-US" sz="3200" b="1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database.</a:t>
            </a:r>
          </a:p>
          <a:p>
            <a:pPr mar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>
              <a:solidFill>
                <a:srgbClr val="002246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002246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3200" b="1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Rental Trends:</a:t>
            </a:r>
            <a:r>
              <a:rPr lang="en-US" sz="3200" b="0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00050" indent="-285750" fontAlgn="base">
              <a:spcBef>
                <a:spcPts val="1200"/>
              </a:spcBef>
              <a:spcAft>
                <a:spcPts val="120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Analyze the monthly rental trends over the available data period.</a:t>
            </a:r>
          </a:p>
          <a:p>
            <a:pPr marL="400050" indent="-285750" fontAlgn="base">
              <a:spcBef>
                <a:spcPts val="1200"/>
              </a:spcBef>
              <a:spcAft>
                <a:spcPts val="120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Determine the peak rental hours in a day based on rental transactions.</a:t>
            </a:r>
          </a:p>
          <a:p>
            <a:pPr mar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 b="0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200" b="1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Film Popularity: </a:t>
            </a:r>
            <a:endParaRPr lang="en-US" sz="3200" b="0" i="0" dirty="0">
              <a:solidFill>
                <a:srgbClr val="002246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285750" fontAlgn="base">
              <a:spcBef>
                <a:spcPts val="1200"/>
              </a:spcBef>
              <a:spcAft>
                <a:spcPts val="120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Identify the top 10 most rented films.</a:t>
            </a:r>
          </a:p>
          <a:p>
            <a:pPr marL="400050" indent="-285750" fontAlgn="base">
              <a:spcBef>
                <a:spcPts val="1200"/>
              </a:spcBef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Determine which film categories have the highest number of rentals.</a:t>
            </a:r>
          </a:p>
          <a:p>
            <a:pPr mar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 b="0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3200" b="1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Store Performance:</a:t>
            </a:r>
            <a:r>
              <a:rPr lang="en-US" sz="3200" b="0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00050" indent="-285750" fontAlgn="base">
              <a:spcBef>
                <a:spcPts val="1200"/>
              </a:spcBef>
              <a:spcAft>
                <a:spcPts val="120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Identify which store generates the highest rental revenue.</a:t>
            </a:r>
          </a:p>
          <a:p>
            <a:pPr marL="400050" indent="-285750" fontAlgn="base">
              <a:spcBef>
                <a:spcPts val="1200"/>
              </a:spcBef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Determine the distribution of rentals by staff members to assess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972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5F48-D2A0-A53E-AD1D-0DD590DE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9324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Analyze the monthly rental trends over the available data period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4A53E-56D7-C48E-DED0-030A4B251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55802"/>
            <a:ext cx="8596668" cy="5192597"/>
          </a:xfrm>
        </p:spPr>
        <p:txBody>
          <a:bodyPr/>
          <a:lstStyle/>
          <a:p>
            <a:r>
              <a:rPr lang="en-IN" b="1" dirty="0"/>
              <a:t>QUERY: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OUTPUT: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0649DF8-C8C5-B5B5-3935-70C2BFE8C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1163597"/>
            <a:ext cx="641965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284595-C863-DF01-EB62-A58C0E5C7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4" y="3652100"/>
            <a:ext cx="2199034" cy="12138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1154FC-674D-6B2A-8C00-B21D2059A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015892"/>
            <a:ext cx="6769322" cy="39300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1D0197-3D3B-F575-450C-74E6E76D6A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71" y="1525210"/>
            <a:ext cx="4068853" cy="129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14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A3618-CCE9-4308-C86A-B7B41E07A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907" y="1121790"/>
            <a:ext cx="8596668" cy="5466327"/>
          </a:xfrm>
        </p:spPr>
        <p:txBody>
          <a:bodyPr/>
          <a:lstStyle/>
          <a:p>
            <a:r>
              <a:rPr lang="en-IN" b="1" dirty="0"/>
              <a:t>FINDINGS: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Rentals increased steadily between May and July of 2005.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July saw the highest rental count of 6709, while February had the lowest count of 182.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decline in rentals over time can be linked to a shift in customer’s preferences. </a:t>
            </a:r>
          </a:p>
          <a:p>
            <a:endParaRPr lang="en-IN" dirty="0"/>
          </a:p>
          <a:p>
            <a:r>
              <a:rPr lang="en-IN" b="1" dirty="0"/>
              <a:t>RECOMMENDATIONS: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</a:rPr>
              <a:t>Sufficient inventory and workforce management are necessary during peak rental seasons.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</a:rPr>
              <a:t>We must stay current with the evolving needs of individuals over time.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</a:rPr>
              <a:t>Customers' current tastes can be ascertained through surveys and feedback forms.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513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C05C5-CBDB-5592-BC5C-A8F3DEACD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0465"/>
            <a:ext cx="8596668" cy="766713"/>
          </a:xfrm>
        </p:spPr>
        <p:txBody>
          <a:bodyPr>
            <a:normAutofit fontScale="90000"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1.2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Determine the peak rental hours in a day based on rental transactions.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F4F97-2665-20E0-8962-03C809432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18095"/>
            <a:ext cx="8596668" cy="5599521"/>
          </a:xfrm>
        </p:spPr>
        <p:txBody>
          <a:bodyPr/>
          <a:lstStyle/>
          <a:p>
            <a:r>
              <a:rPr lang="en-IN" b="1" dirty="0"/>
              <a:t>QUERY: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OUTPUT: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B5130-0AA5-7C51-C03E-8779818CA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96" y="3539955"/>
            <a:ext cx="1973384" cy="30776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7AD694-F559-BBF9-6422-BDB3942AF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810" y="2202974"/>
            <a:ext cx="6706418" cy="40454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AF4719-D211-5E5F-4679-28C97D833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96" y="1492602"/>
            <a:ext cx="3161162" cy="132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6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0C5B0-AB0E-0276-5C09-93E1662A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48" y="1208482"/>
            <a:ext cx="8596668" cy="3880773"/>
          </a:xfrm>
        </p:spPr>
        <p:txBody>
          <a:bodyPr/>
          <a:lstStyle/>
          <a:p>
            <a:r>
              <a:rPr lang="en-IN" b="1" dirty="0"/>
              <a:t>FINDINGS: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</a:rPr>
              <a:t>Rentals peak at 3:00 pm, indicating a significant volume of patronage.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</a:rPr>
              <a:t>The lowest times for rentals are between 5 and 10 p.m.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</a:rPr>
              <a:t>Between five and ten in the morning, rental prices consistently rise.</a:t>
            </a:r>
          </a:p>
          <a:p>
            <a:endParaRPr lang="en-IN" dirty="0"/>
          </a:p>
          <a:p>
            <a:r>
              <a:rPr lang="en-IN" b="1" dirty="0"/>
              <a:t>RECOMMENDATIONS: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</a:rPr>
              <a:t>During peak hours, staff members must make sure there is enough inventory.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</a:rPr>
              <a:t>Reduced rental activity after 5 p.m. indicates that consumers have few options, necessitating improved scheduling throughout the aforementioned window of time.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</a:rPr>
              <a:t>Consider consumer feedback when making necessary implementations.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74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B42A-5A5D-2372-17AB-AB5A78D3C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24759"/>
            <a:ext cx="8596668" cy="502763"/>
          </a:xfrm>
        </p:spPr>
        <p:txBody>
          <a:bodyPr>
            <a:normAutofit fontScale="90000"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Identify the top 10 most rented films.</a:t>
            </a:r>
            <a:br>
              <a:rPr lang="en-US" sz="2000" b="1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2B950-9C74-2912-AF2E-2BC8DA52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12363"/>
            <a:ext cx="8596668" cy="5354423"/>
          </a:xfrm>
        </p:spPr>
        <p:txBody>
          <a:bodyPr/>
          <a:lstStyle/>
          <a:p>
            <a:r>
              <a:rPr lang="en-IN" b="1" dirty="0"/>
              <a:t>QUERY: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OUTPUT: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191C3-5313-1475-8633-633A5F1A9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23" y="4037538"/>
            <a:ext cx="2574421" cy="2429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E8B826-E813-BBFE-F914-0CD9C1AF0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163" y="2527926"/>
            <a:ext cx="7087214" cy="42447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1973DE-F446-B8FA-ADE1-C966BC776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32944"/>
            <a:ext cx="5202660" cy="146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48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B3C1E-65C6-833F-0DEB-5D33530F0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80" y="1312177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FINDINGS: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The least-rented films are Hobbit Alien, Robbers Joon, and Zorro Ark.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The two most often rented films are Rocketeer Mother and Bucket Brotherhood.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Top rented selections indicate that customers like comedy and action/adventure genres.</a:t>
            </a:r>
          </a:p>
          <a:p>
            <a:endParaRPr lang="en-IN" dirty="0"/>
          </a:p>
          <a:p>
            <a:r>
              <a:rPr lang="en-IN" b="1" dirty="0"/>
              <a:t>RECOMMENDATIONS: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</a:rPr>
              <a:t>Make sure there are enough top-rental movies in stock, particularly in the action-adventure genre.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</a:rPr>
              <a:t>Use advertising to promote the top ten films in the most sought-after genre.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</a:rPr>
              <a:t>Create a successful marketing plan and provide feedback.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2041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D8B3-6684-DBDB-0F37-F5CB1629D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650"/>
            <a:ext cx="8596668" cy="1320800"/>
          </a:xfrm>
        </p:spPr>
        <p:txBody>
          <a:bodyPr/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Determine which film categories have the highest number of rentals.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56EB3-68C6-E686-FF80-958B7742A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3517"/>
            <a:ext cx="8596668" cy="3880773"/>
          </a:xfrm>
        </p:spPr>
        <p:txBody>
          <a:bodyPr/>
          <a:lstStyle/>
          <a:p>
            <a:r>
              <a:rPr lang="en-IN" b="1" dirty="0"/>
              <a:t>QUERY: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r>
              <a:rPr lang="en-IN" b="1" dirty="0"/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B0424-78C1-437F-5367-EC13CB976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37" y="4094376"/>
            <a:ext cx="156210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DEFA99-56C6-C08F-7E61-1A8AD87AC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539" y="2190721"/>
            <a:ext cx="6611490" cy="45044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828F6E-4F39-A474-BE86-7F0F674A40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37" y="1666450"/>
            <a:ext cx="5036898" cy="164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872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</TotalTime>
  <Words>651</Words>
  <Application>Microsoft Office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MAVEN MOVIES DATABASE ANALYSIS</vt:lpstr>
      <vt:lpstr>OBJECTIVE: </vt:lpstr>
      <vt:lpstr>1.1 Analyze the monthly rental trends over the available data period</vt:lpstr>
      <vt:lpstr>PowerPoint Presentation</vt:lpstr>
      <vt:lpstr>1.2 Determine the peak rental hours in a day based on rental transactions. </vt:lpstr>
      <vt:lpstr>PowerPoint Presentation</vt:lpstr>
      <vt:lpstr>2.1 Identify the top 10 most rented films. </vt:lpstr>
      <vt:lpstr>PowerPoint Presentation</vt:lpstr>
      <vt:lpstr>2.2 Determine which film categories have the highest number of rentals. </vt:lpstr>
      <vt:lpstr>PowerPoint Presentation</vt:lpstr>
      <vt:lpstr>3.1 Identify which store generates the highest rental revenue</vt:lpstr>
      <vt:lpstr>PowerPoint Presentation</vt:lpstr>
      <vt:lpstr>3.2 Determine the distribution of rentals by staff members to assess performance.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Manish Kumar</dc:creator>
  <cp:lastModifiedBy>Manish Kumar</cp:lastModifiedBy>
  <cp:revision>1</cp:revision>
  <dcterms:created xsi:type="dcterms:W3CDTF">2024-08-15T23:37:40Z</dcterms:created>
  <dcterms:modified xsi:type="dcterms:W3CDTF">2024-08-16T01:21:13Z</dcterms:modified>
</cp:coreProperties>
</file>