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257" r:id="rId6"/>
    <p:sldId id="258" r:id="rId7"/>
    <p:sldId id="259" r:id="rId8"/>
    <p:sldId id="260" r:id="rId9"/>
    <p:sldId id="292" r:id="rId10"/>
    <p:sldId id="261" r:id="rId11"/>
    <p:sldId id="262" r:id="rId12"/>
    <p:sldId id="263" r:id="rId13"/>
    <p:sldId id="280" r:id="rId14"/>
    <p:sldId id="264" r:id="rId15"/>
    <p:sldId id="265" r:id="rId16"/>
    <p:sldId id="267" r:id="rId17"/>
    <p:sldId id="268" r:id="rId18"/>
    <p:sldId id="269" r:id="rId19"/>
    <p:sldId id="266" r:id="rId20"/>
    <p:sldId id="270" r:id="rId21"/>
    <p:sldId id="283" r:id="rId22"/>
    <p:sldId id="271" r:id="rId23"/>
    <p:sldId id="286" r:id="rId24"/>
    <p:sldId id="287" r:id="rId25"/>
    <p:sldId id="282" r:id="rId26"/>
    <p:sldId id="278" r:id="rId27"/>
    <p:sldId id="279" r:id="rId28"/>
    <p:sldId id="274" r:id="rId29"/>
    <p:sldId id="276" r:id="rId30"/>
    <p:sldId id="284" r:id="rId31"/>
    <p:sldId id="288" r:id="rId32"/>
    <p:sldId id="289" r:id="rId33"/>
    <p:sldId id="290" r:id="rId34"/>
    <p:sldId id="29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9599D-35B4-4DC2-B1A3-32E103EE13C1}" v="4" dt="2021-02-23T04:48:19.966"/>
    <p1510:client id="{2EE6F61A-22A6-454E-9FE0-4C19922CFF38}" v="1" dt="2021-01-12T05:57:30.879"/>
    <p1510:client id="{4E257009-0303-4563-A804-532429435FE7}" v="3" dt="2021-01-11T05:46:39.670"/>
    <p1510:client id="{B682D98B-0457-45B5-81C0-787BD4601C1A}" v="4" dt="2020-12-22T05:08:16.402"/>
    <p1510:client id="{CBBED219-5383-447B-9EB7-B5FC873789B4}" v="1" dt="2021-01-11T05:21:18.747"/>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KALYAN KUMAR AKULA" userId="S::120ee0452@nitrkl.ac.in::c99189e2-9dea-48d2-aa7e-57c07cd43987" providerId="AD" clId="Web-{2EE6F61A-22A6-454E-9FE0-4C19922CFF38}"/>
    <pc:docChg chg="modSld">
      <pc:chgData name="HEMANTHKALYAN KUMAR AKULA" userId="S::120ee0452@nitrkl.ac.in::c99189e2-9dea-48d2-aa7e-57c07cd43987" providerId="AD" clId="Web-{2EE6F61A-22A6-454E-9FE0-4C19922CFF38}" dt="2021-01-12T05:57:30.879" v="0" actId="1076"/>
      <pc:docMkLst>
        <pc:docMk/>
      </pc:docMkLst>
      <pc:sldChg chg="modSp">
        <pc:chgData name="HEMANTHKALYAN KUMAR AKULA" userId="S::120ee0452@nitrkl.ac.in::c99189e2-9dea-48d2-aa7e-57c07cd43987" providerId="AD" clId="Web-{2EE6F61A-22A6-454E-9FE0-4C19922CFF38}" dt="2021-01-12T05:57:30.879" v="0" actId="1076"/>
        <pc:sldMkLst>
          <pc:docMk/>
          <pc:sldMk cId="4144645980" sldId="290"/>
        </pc:sldMkLst>
        <pc:picChg chg="mod">
          <ac:chgData name="HEMANTHKALYAN KUMAR AKULA" userId="S::120ee0452@nitrkl.ac.in::c99189e2-9dea-48d2-aa7e-57c07cd43987" providerId="AD" clId="Web-{2EE6F61A-22A6-454E-9FE0-4C19922CFF38}" dt="2021-01-12T05:57:30.879" v="0" actId="1076"/>
          <ac:picMkLst>
            <pc:docMk/>
            <pc:sldMk cId="4144645980" sldId="290"/>
            <ac:picMk id="4" creationId="{00000000-0000-0000-0000-000000000000}"/>
          </ac:picMkLst>
        </pc:picChg>
      </pc:sldChg>
    </pc:docChg>
  </pc:docChgLst>
  <pc:docChgLst>
    <pc:chgData name="MD.RABIUL AUAL" userId="S::120ce0580@nitrkl.ac.in::59720602-0fa9-495e-b042-74eb2ab81c8a" providerId="AD" clId="Web-{B682D98B-0457-45B5-81C0-787BD4601C1A}"/>
    <pc:docChg chg="modSld">
      <pc:chgData name="MD.RABIUL AUAL" userId="S::120ce0580@nitrkl.ac.in::59720602-0fa9-495e-b042-74eb2ab81c8a" providerId="AD" clId="Web-{B682D98B-0457-45B5-81C0-787BD4601C1A}" dt="2020-12-22T05:08:16.402" v="3" actId="1076"/>
      <pc:docMkLst>
        <pc:docMk/>
      </pc:docMkLst>
      <pc:sldChg chg="modSp">
        <pc:chgData name="MD.RABIUL AUAL" userId="S::120ce0580@nitrkl.ac.in::59720602-0fa9-495e-b042-74eb2ab81c8a" providerId="AD" clId="Web-{B682D98B-0457-45B5-81C0-787BD4601C1A}" dt="2020-12-22T05:08:16.402" v="3" actId="1076"/>
        <pc:sldMkLst>
          <pc:docMk/>
          <pc:sldMk cId="1084638177" sldId="287"/>
        </pc:sldMkLst>
        <pc:spChg chg="mod">
          <ac:chgData name="MD.RABIUL AUAL" userId="S::120ce0580@nitrkl.ac.in::59720602-0fa9-495e-b042-74eb2ab81c8a" providerId="AD" clId="Web-{B682D98B-0457-45B5-81C0-787BD4601C1A}" dt="2020-12-22T05:08:16.402" v="3" actId="1076"/>
          <ac:spMkLst>
            <pc:docMk/>
            <pc:sldMk cId="1084638177" sldId="287"/>
            <ac:spMk id="3" creationId="{00000000-0000-0000-0000-000000000000}"/>
          </ac:spMkLst>
        </pc:spChg>
      </pc:sldChg>
    </pc:docChg>
  </pc:docChgLst>
  <pc:docChgLst>
    <pc:chgData name="HEMANTHKALYAN KUMAR AKULA" userId="S::120ee0452@nitrkl.ac.in::c99189e2-9dea-48d2-aa7e-57c07cd43987" providerId="AD" clId="Web-{CBBED219-5383-447B-9EB7-B5FC873789B4}"/>
    <pc:docChg chg="addSld">
      <pc:chgData name="HEMANTHKALYAN KUMAR AKULA" userId="S::120ee0452@nitrkl.ac.in::c99189e2-9dea-48d2-aa7e-57c07cd43987" providerId="AD" clId="Web-{CBBED219-5383-447B-9EB7-B5FC873789B4}" dt="2021-01-11T05:21:18.747" v="0"/>
      <pc:docMkLst>
        <pc:docMk/>
      </pc:docMkLst>
      <pc:sldChg chg="new">
        <pc:chgData name="HEMANTHKALYAN KUMAR AKULA" userId="S::120ee0452@nitrkl.ac.in::c99189e2-9dea-48d2-aa7e-57c07cd43987" providerId="AD" clId="Web-{CBBED219-5383-447B-9EB7-B5FC873789B4}" dt="2021-01-11T05:21:18.747" v="0"/>
        <pc:sldMkLst>
          <pc:docMk/>
          <pc:sldMk cId="2934274565" sldId="292"/>
        </pc:sldMkLst>
      </pc:sldChg>
    </pc:docChg>
  </pc:docChgLst>
  <pc:docChgLst>
    <pc:chgData name="HEMANTHKALYAN KUMAR AKULA" userId="S::120ee0452@nitrkl.ac.in::c99189e2-9dea-48d2-aa7e-57c07cd43987" providerId="AD" clId="Web-{4E257009-0303-4563-A804-532429435FE7}"/>
    <pc:docChg chg="modSld">
      <pc:chgData name="HEMANTHKALYAN KUMAR AKULA" userId="S::120ee0452@nitrkl.ac.in::c99189e2-9dea-48d2-aa7e-57c07cd43987" providerId="AD" clId="Web-{4E257009-0303-4563-A804-532429435FE7}" dt="2021-01-11T05:46:39.670" v="2" actId="688"/>
      <pc:docMkLst>
        <pc:docMk/>
      </pc:docMkLst>
      <pc:sldChg chg="modSp">
        <pc:chgData name="HEMANTHKALYAN KUMAR AKULA" userId="S::120ee0452@nitrkl.ac.in::c99189e2-9dea-48d2-aa7e-57c07cd43987" providerId="AD" clId="Web-{4E257009-0303-4563-A804-532429435FE7}" dt="2021-01-11T05:46:39.670" v="2" actId="688"/>
        <pc:sldMkLst>
          <pc:docMk/>
          <pc:sldMk cId="3971289562" sldId="265"/>
        </pc:sldMkLst>
        <pc:spChg chg="mod">
          <ac:chgData name="HEMANTHKALYAN KUMAR AKULA" userId="S::120ee0452@nitrkl.ac.in::c99189e2-9dea-48d2-aa7e-57c07cd43987" providerId="AD" clId="Web-{4E257009-0303-4563-A804-532429435FE7}" dt="2021-01-11T05:46:39.670" v="2" actId="688"/>
          <ac:spMkLst>
            <pc:docMk/>
            <pc:sldMk cId="3971289562" sldId="265"/>
            <ac:spMk id="3" creationId="{00000000-0000-0000-0000-000000000000}"/>
          </ac:spMkLst>
        </pc:spChg>
      </pc:sldChg>
    </pc:docChg>
  </pc:docChgLst>
  <pc:docChgLst>
    <pc:chgData name="PRATYUSH KUMAR MOHANTY" userId="S::720ch1004@nitrkl.ac.in::6d678e04-d4eb-4887-9db3-de04235e3150" providerId="AD" clId="Web-{1BB9599D-35B4-4DC2-B1A3-32E103EE13C1}"/>
    <pc:docChg chg="modSld">
      <pc:chgData name="PRATYUSH KUMAR MOHANTY" userId="S::720ch1004@nitrkl.ac.in::6d678e04-d4eb-4887-9db3-de04235e3150" providerId="AD" clId="Web-{1BB9599D-35B4-4DC2-B1A3-32E103EE13C1}" dt="2021-02-23T04:48:19.966" v="3" actId="1076"/>
      <pc:docMkLst>
        <pc:docMk/>
      </pc:docMkLst>
      <pc:sldChg chg="modSp">
        <pc:chgData name="PRATYUSH KUMAR MOHANTY" userId="S::720ch1004@nitrkl.ac.in::6d678e04-d4eb-4887-9db3-de04235e3150" providerId="AD" clId="Web-{1BB9599D-35B4-4DC2-B1A3-32E103EE13C1}" dt="2021-02-23T04:48:19.966" v="3" actId="1076"/>
        <pc:sldMkLst>
          <pc:docMk/>
          <pc:sldMk cId="1769391792" sldId="267"/>
        </pc:sldMkLst>
        <pc:picChg chg="mod">
          <ac:chgData name="PRATYUSH KUMAR MOHANTY" userId="S::720ch1004@nitrkl.ac.in::6d678e04-d4eb-4887-9db3-de04235e3150" providerId="AD" clId="Web-{1BB9599D-35B4-4DC2-B1A3-32E103EE13C1}" dt="2021-02-23T04:48:13.904" v="2" actId="1076"/>
          <ac:picMkLst>
            <pc:docMk/>
            <pc:sldMk cId="1769391792" sldId="267"/>
            <ac:picMk id="2" creationId="{472079C9-6C52-4D6B-ADA3-9B6626BC572F}"/>
          </ac:picMkLst>
        </pc:picChg>
        <pc:picChg chg="mod">
          <ac:chgData name="PRATYUSH KUMAR MOHANTY" userId="S::720ch1004@nitrkl.ac.in::6d678e04-d4eb-4887-9db3-de04235e3150" providerId="AD" clId="Web-{1BB9599D-35B4-4DC2-B1A3-32E103EE13C1}" dt="2021-02-23T04:48:19.966" v="3" actId="1076"/>
          <ac:picMkLst>
            <pc:docMk/>
            <pc:sldMk cId="1769391792" sldId="267"/>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87361-147A-4DAA-8AC1-BBD2ADF6BBF0}" type="datetimeFigureOut">
              <a:rPr lang="en-IN" smtClean="0"/>
              <a:t>22-02-2021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6C34C-043A-4964-AE42-1822C29C2108}" type="slidenum">
              <a:rPr lang="en-IN" smtClean="0"/>
              <a:t>‹#›</a:t>
            </a:fld>
            <a:endParaRPr lang="en-IN"/>
          </a:p>
        </p:txBody>
      </p:sp>
    </p:spTree>
    <p:extLst>
      <p:ext uri="{BB962C8B-B14F-4D97-AF65-F5344CB8AC3E}">
        <p14:creationId xmlns:p14="http://schemas.microsoft.com/office/powerpoint/2010/main" val="230462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27B016-6FFC-4B3D-91C4-7C02E9381913}"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08194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8D0286-4F9D-48D6-BBFA-FAE40FE8E2B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25915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8D0286-4F9D-48D6-BBFA-FAE40FE8E2B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227900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8D0286-4F9D-48D6-BBFA-FAE40FE8E2B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397552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8D0286-4F9D-48D6-BBFA-FAE40FE8E2B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183600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8D0286-4F9D-48D6-BBFA-FAE40FE8E2BE}"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391532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8D0286-4F9D-48D6-BBFA-FAE40FE8E2BE}"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27031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8D0286-4F9D-48D6-BBFA-FAE40FE8E2BE}"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316719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8D0286-4F9D-48D6-BBFA-FAE40FE8E2BE}"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303923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D0286-4F9D-48D6-BBFA-FAE40FE8E2BE}"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196828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D0286-4F9D-48D6-BBFA-FAE40FE8E2BE}"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382494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D0286-4F9D-48D6-BBFA-FAE40FE8E2BE}"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17477-3D1B-41A6-BCA1-396ECA33E7CD}" type="slidenum">
              <a:rPr lang="en-US" smtClean="0"/>
              <a:t>‹#›</a:t>
            </a:fld>
            <a:endParaRPr lang="en-US"/>
          </a:p>
        </p:txBody>
      </p:sp>
    </p:spTree>
    <p:extLst>
      <p:ext uri="{BB962C8B-B14F-4D97-AF65-F5344CB8AC3E}">
        <p14:creationId xmlns:p14="http://schemas.microsoft.com/office/powerpoint/2010/main" val="374532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D0286-4F9D-48D6-BBFA-FAE40FE8E2BE}" type="datetimeFigureOut">
              <a:rPr lang="en-US" smtClean="0"/>
              <a:t>2/22/2021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17477-3D1B-41A6-BCA1-396ECA33E7CD}" type="slidenum">
              <a:rPr lang="en-US" smtClean="0"/>
              <a:t>‹#›</a:t>
            </a:fld>
            <a:endParaRPr lang="en-US"/>
          </a:p>
        </p:txBody>
      </p:sp>
    </p:spTree>
    <p:extLst>
      <p:ext uri="{BB962C8B-B14F-4D97-AF65-F5344CB8AC3E}">
        <p14:creationId xmlns:p14="http://schemas.microsoft.com/office/powerpoint/2010/main" val="1090043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gif"/><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4D0C-02EB-4704-B8CB-CECC543C37DB}"/>
              </a:ext>
            </a:extLst>
          </p:cNvPr>
          <p:cNvSpPr>
            <a:spLocks noGrp="1"/>
          </p:cNvSpPr>
          <p:nvPr>
            <p:ph type="ctrTitle"/>
          </p:nvPr>
        </p:nvSpPr>
        <p:spPr/>
        <p:txBody>
          <a:bodyPr/>
          <a:lstStyle/>
          <a:p>
            <a:r>
              <a:rPr lang="en-US"/>
              <a:t>Biology</a:t>
            </a:r>
          </a:p>
        </p:txBody>
      </p:sp>
      <p:sp>
        <p:nvSpPr>
          <p:cNvPr id="3" name="Subtitle 2">
            <a:extLst>
              <a:ext uri="{FF2B5EF4-FFF2-40B4-BE49-F238E27FC236}">
                <a16:creationId xmlns:a16="http://schemas.microsoft.com/office/drawing/2014/main" id="{02BF033E-330F-4CFB-ABF9-F485B482D6A4}"/>
              </a:ext>
            </a:extLst>
          </p:cNvPr>
          <p:cNvSpPr>
            <a:spLocks noGrp="1"/>
          </p:cNvSpPr>
          <p:nvPr>
            <p:ph type="subTitle" idx="1"/>
          </p:nvPr>
        </p:nvSpPr>
        <p:spPr/>
        <p:txBody>
          <a:bodyPr/>
          <a:lstStyle/>
          <a:p>
            <a:r>
              <a:rPr lang="en-US"/>
              <a:t>Department of Life Science</a:t>
            </a:r>
          </a:p>
          <a:p>
            <a:r>
              <a:rPr lang="en-US"/>
              <a:t>NIT Rourkela</a:t>
            </a:r>
          </a:p>
        </p:txBody>
      </p:sp>
    </p:spTree>
    <p:extLst>
      <p:ext uri="{BB962C8B-B14F-4D97-AF65-F5344CB8AC3E}">
        <p14:creationId xmlns:p14="http://schemas.microsoft.com/office/powerpoint/2010/main" val="197190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Chlorophyll based solar panels</a:t>
            </a:r>
          </a:p>
        </p:txBody>
      </p:sp>
      <p:sp>
        <p:nvSpPr>
          <p:cNvPr id="3" name="Content Placeholder 2"/>
          <p:cNvSpPr>
            <a:spLocks noGrp="1"/>
          </p:cNvSpPr>
          <p:nvPr>
            <p:ph idx="1"/>
          </p:nvPr>
        </p:nvSpPr>
        <p:spPr/>
        <p:txBody>
          <a:bodyPr/>
          <a:lstStyle/>
          <a:p>
            <a:endParaRPr lang="en-IN"/>
          </a:p>
        </p:txBody>
      </p:sp>
      <p:pic>
        <p:nvPicPr>
          <p:cNvPr id="1026" name="Picture 2" descr="Solar power from grass (photosystem solar harvesting c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708" y="2320131"/>
            <a:ext cx="609600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71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6592-6BEE-4242-91AF-3EDB51F87C5A}"/>
              </a:ext>
            </a:extLst>
          </p:cNvPr>
          <p:cNvSpPr>
            <a:spLocks noGrp="1"/>
          </p:cNvSpPr>
          <p:nvPr>
            <p:ph type="title"/>
          </p:nvPr>
        </p:nvSpPr>
        <p:spPr/>
        <p:txBody>
          <a:bodyPr/>
          <a:lstStyle/>
          <a:p>
            <a:r>
              <a:rPr lang="en-US"/>
              <a:t>Organisms</a:t>
            </a:r>
          </a:p>
        </p:txBody>
      </p:sp>
      <p:sp>
        <p:nvSpPr>
          <p:cNvPr id="3" name="Content Placeholder 2">
            <a:extLst>
              <a:ext uri="{FF2B5EF4-FFF2-40B4-BE49-F238E27FC236}">
                <a16:creationId xmlns:a16="http://schemas.microsoft.com/office/drawing/2014/main" id="{C416AF7F-CC12-4CCD-BA04-31507E1B7793}"/>
              </a:ext>
            </a:extLst>
          </p:cNvPr>
          <p:cNvSpPr>
            <a:spLocks noGrp="1"/>
          </p:cNvSpPr>
          <p:nvPr>
            <p:ph idx="1"/>
          </p:nvPr>
        </p:nvSpPr>
        <p:spPr/>
        <p:txBody>
          <a:bodyPr/>
          <a:lstStyle/>
          <a:p>
            <a:endParaRPr lang="en-US"/>
          </a:p>
        </p:txBody>
      </p:sp>
      <p:pic>
        <p:nvPicPr>
          <p:cNvPr id="2050" name="Picture 2" descr="Image result for living organism">
            <a:extLst>
              <a:ext uri="{FF2B5EF4-FFF2-40B4-BE49-F238E27FC236}">
                <a16:creationId xmlns:a16="http://schemas.microsoft.com/office/drawing/2014/main" id="{4C895A70-19E3-4791-98CC-595721B51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155" y="1467618"/>
            <a:ext cx="7265195" cy="484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4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Organism</a:t>
            </a:r>
          </a:p>
        </p:txBody>
      </p:sp>
      <p:sp>
        <p:nvSpPr>
          <p:cNvPr id="3" name="Content Placeholder 2"/>
          <p:cNvSpPr>
            <a:spLocks noGrp="1"/>
          </p:cNvSpPr>
          <p:nvPr>
            <p:ph idx="1"/>
          </p:nvPr>
        </p:nvSpPr>
        <p:spPr>
          <a:xfrm>
            <a:off x="628650" y="1806575"/>
            <a:ext cx="7886700" cy="4370388"/>
          </a:xfrm>
        </p:spPr>
        <p:txBody>
          <a:bodyPr>
            <a:normAutofit fontScale="62500" lnSpcReduction="20000"/>
          </a:bodyPr>
          <a:lstStyle/>
          <a:p>
            <a:pPr marL="285750" indent="-285750" algn="just">
              <a:lnSpc>
                <a:spcPct val="150000"/>
              </a:lnSpc>
            </a:pPr>
            <a:r>
              <a:rPr lang="en-IN" b="1">
                <a:solidFill>
                  <a:prstClr val="black"/>
                </a:solidFill>
                <a:latin typeface="Arial" pitchFamily="34" charset="0"/>
                <a:cs typeface="Arial" pitchFamily="34" charset="0"/>
              </a:rPr>
              <a:t>Organism can be broadly defined as a </a:t>
            </a:r>
            <a:r>
              <a:rPr lang="en-IN" b="1">
                <a:solidFill>
                  <a:srgbClr val="FF0000"/>
                </a:solidFill>
                <a:latin typeface="Arial" pitchFamily="34" charset="0"/>
                <a:cs typeface="Arial" pitchFamily="34" charset="0"/>
              </a:rPr>
              <a:t>molecule assembly functioning in totality </a:t>
            </a:r>
            <a:r>
              <a:rPr lang="en-IN" b="1">
                <a:solidFill>
                  <a:prstClr val="black"/>
                </a:solidFill>
                <a:latin typeface="Arial" pitchFamily="34" charset="0"/>
                <a:cs typeface="Arial" pitchFamily="34" charset="0"/>
              </a:rPr>
              <a:t>and exhibits properties of life</a:t>
            </a:r>
          </a:p>
          <a:p>
            <a:pPr marL="285750" indent="-285750" algn="just">
              <a:lnSpc>
                <a:spcPct val="150000"/>
              </a:lnSpc>
            </a:pPr>
            <a:r>
              <a:rPr lang="en-IN" b="1">
                <a:solidFill>
                  <a:prstClr val="black"/>
                </a:solidFill>
                <a:latin typeface="Arial" pitchFamily="34" charset="0"/>
                <a:cs typeface="Arial" pitchFamily="34" charset="0"/>
              </a:rPr>
              <a:t>Monomeric unit of their existence is called </a:t>
            </a:r>
            <a:r>
              <a:rPr lang="en-IN" b="1">
                <a:solidFill>
                  <a:srgbClr val="FF0000"/>
                </a:solidFill>
                <a:latin typeface="Arial" pitchFamily="34" charset="0"/>
                <a:cs typeface="Arial" pitchFamily="34" charset="0"/>
              </a:rPr>
              <a:t>Cells</a:t>
            </a:r>
          </a:p>
          <a:p>
            <a:pPr marL="285750" indent="-285750" algn="just">
              <a:lnSpc>
                <a:spcPct val="150000"/>
              </a:lnSpc>
            </a:pPr>
            <a:r>
              <a:rPr lang="en-IN" b="1">
                <a:solidFill>
                  <a:prstClr val="black"/>
                </a:solidFill>
                <a:latin typeface="Arial" pitchFamily="34" charset="0"/>
                <a:cs typeface="Arial" pitchFamily="34" charset="0"/>
              </a:rPr>
              <a:t>Basic parameters of an organism is its </a:t>
            </a:r>
            <a:r>
              <a:rPr lang="en-IN" b="1">
                <a:solidFill>
                  <a:srgbClr val="FF0000"/>
                </a:solidFill>
                <a:latin typeface="Arial" pitchFamily="34" charset="0"/>
                <a:cs typeface="Arial" pitchFamily="34" charset="0"/>
              </a:rPr>
              <a:t>life span</a:t>
            </a:r>
            <a:r>
              <a:rPr lang="en-IN" b="1">
                <a:solidFill>
                  <a:prstClr val="black"/>
                </a:solidFill>
                <a:latin typeface="Arial" pitchFamily="34" charset="0"/>
                <a:cs typeface="Arial" pitchFamily="34" charset="0"/>
              </a:rPr>
              <a:t>. Some organisms live for one day, while some plants and fungi can live thousands of years</a:t>
            </a:r>
          </a:p>
          <a:p>
            <a:pPr marL="285750" indent="-285750" algn="just">
              <a:lnSpc>
                <a:spcPct val="150000"/>
              </a:lnSpc>
            </a:pPr>
            <a:r>
              <a:rPr lang="en-IN" b="1">
                <a:solidFill>
                  <a:srgbClr val="FF0000"/>
                </a:solidFill>
                <a:latin typeface="Arial" pitchFamily="34" charset="0"/>
                <a:cs typeface="Arial" pitchFamily="34" charset="0"/>
              </a:rPr>
              <a:t>Complex system of macromolecules and small molecules</a:t>
            </a:r>
          </a:p>
          <a:p>
            <a:pPr marL="285750" indent="-285750" algn="just">
              <a:lnSpc>
                <a:spcPct val="150000"/>
              </a:lnSpc>
            </a:pPr>
            <a:r>
              <a:rPr lang="en-IN" b="1">
                <a:solidFill>
                  <a:prstClr val="black"/>
                </a:solidFill>
                <a:latin typeface="Arial" pitchFamily="34" charset="0"/>
                <a:cs typeface="Arial" pitchFamily="34" charset="0"/>
              </a:rPr>
              <a:t>Macromolecules like carbohydrates, proteins, nucleic acid and lipids play important role in day to day function of the organism </a:t>
            </a:r>
          </a:p>
          <a:p>
            <a:pPr algn="just"/>
            <a:endParaRPr lang="en-IN"/>
          </a:p>
        </p:txBody>
      </p:sp>
    </p:spTree>
    <p:extLst>
      <p:ext uri="{BB962C8B-B14F-4D97-AF65-F5344CB8AC3E}">
        <p14:creationId xmlns:p14="http://schemas.microsoft.com/office/powerpoint/2010/main" val="397128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rganism types"/>
          <p:cNvPicPr>
            <a:picLocks noChangeAspect="1" noChangeArrowheads="1"/>
          </p:cNvPicPr>
          <p:nvPr/>
        </p:nvPicPr>
        <p:blipFill rotWithShape="1">
          <a:blip r:embed="rId2">
            <a:extLst>
              <a:ext uri="{28A0092B-C50C-407E-A947-70E740481C1C}">
                <a14:useLocalDpi xmlns:a14="http://schemas.microsoft.com/office/drawing/2010/main" val="0"/>
              </a:ext>
            </a:extLst>
          </a:blip>
          <a:srcRect b="23177"/>
          <a:stretch/>
        </p:blipFill>
        <p:spPr bwMode="auto">
          <a:xfrm>
            <a:off x="2601256" y="325555"/>
            <a:ext cx="6401342" cy="3278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51218"/>
            <a:ext cx="3764027" cy="25815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3177" t="28799" r="43287" b="11526"/>
          <a:stretch/>
        </p:blipFill>
        <p:spPr bwMode="auto">
          <a:xfrm>
            <a:off x="108181" y="531781"/>
            <a:ext cx="2465906" cy="2061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ee the source image">
            <a:extLst>
              <a:ext uri="{FF2B5EF4-FFF2-40B4-BE49-F238E27FC236}">
                <a16:creationId xmlns:a16="http://schemas.microsoft.com/office/drawing/2014/main" id="{472079C9-6C52-4D6B-ADA3-9B6626BC5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402" y="3381866"/>
            <a:ext cx="3173846" cy="31037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AD622C-9BEC-4815-B88B-B865AC5B3414}"/>
              </a:ext>
            </a:extLst>
          </p:cNvPr>
          <p:cNvSpPr txBox="1"/>
          <p:nvPr/>
        </p:nvSpPr>
        <p:spPr>
          <a:xfrm>
            <a:off x="4572000" y="239027"/>
            <a:ext cx="2769797" cy="369332"/>
          </a:xfrm>
          <a:prstGeom prst="rect">
            <a:avLst/>
          </a:prstGeom>
          <a:noFill/>
        </p:spPr>
        <p:txBody>
          <a:bodyPr wrap="none" rtlCol="0">
            <a:spAutoFit/>
          </a:bodyPr>
          <a:lstStyle/>
          <a:p>
            <a:r>
              <a:rPr lang="en-IN"/>
              <a:t>Five Kingdom Classification</a:t>
            </a:r>
            <a:endParaRPr lang="en-US"/>
          </a:p>
        </p:txBody>
      </p:sp>
    </p:spTree>
    <p:extLst>
      <p:ext uri="{BB962C8B-B14F-4D97-AF65-F5344CB8AC3E}">
        <p14:creationId xmlns:p14="http://schemas.microsoft.com/office/powerpoint/2010/main" val="176939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6506" y="142852"/>
            <a:ext cx="1620957" cy="461665"/>
          </a:xfrm>
          <a:prstGeom prst="rect">
            <a:avLst/>
          </a:prstGeom>
          <a:noFill/>
        </p:spPr>
        <p:txBody>
          <a:bodyPr wrap="none" rtlCol="0">
            <a:spAutoFit/>
          </a:bodyPr>
          <a:lstStyle/>
          <a:p>
            <a:r>
              <a:rPr lang="en-IN" sz="2400" b="1">
                <a:solidFill>
                  <a:prstClr val="black"/>
                </a:solidFill>
                <a:latin typeface="Arial" pitchFamily="34" charset="0"/>
                <a:cs typeface="Arial" pitchFamily="34" charset="0"/>
              </a:rPr>
              <a:t>Organism</a:t>
            </a:r>
          </a:p>
        </p:txBody>
      </p:sp>
      <p:cxnSp>
        <p:nvCxnSpPr>
          <p:cNvPr id="3" name="Straight Arrow Connector 2"/>
          <p:cNvCxnSpPr/>
          <p:nvPr/>
        </p:nvCxnSpPr>
        <p:spPr>
          <a:xfrm rot="5400000">
            <a:off x="3706443" y="714356"/>
            <a:ext cx="785818" cy="7858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16200000" flipH="1">
            <a:off x="4527980" y="750075"/>
            <a:ext cx="785818" cy="7143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2879371" y="1500174"/>
            <a:ext cx="3621455" cy="646331"/>
          </a:xfrm>
          <a:prstGeom prst="rect">
            <a:avLst/>
          </a:prstGeom>
          <a:noFill/>
          <a:ln w="9525">
            <a:noFill/>
            <a:miter lim="800000"/>
            <a:headEnd/>
            <a:tailEnd/>
          </a:ln>
        </p:spPr>
        <p:txBody>
          <a:bodyPr wrap="square">
            <a:spAutoFit/>
          </a:bodyPr>
          <a:lstStyle/>
          <a:p>
            <a:pPr algn="ctr"/>
            <a:r>
              <a:rPr lang="en-US" b="1">
                <a:solidFill>
                  <a:prstClr val="black"/>
                </a:solidFill>
                <a:latin typeface="Arial" pitchFamily="34" charset="0"/>
                <a:cs typeface="Arial" pitchFamily="34" charset="0"/>
              </a:rPr>
              <a:t>Unicellular          Multicellular</a:t>
            </a:r>
          </a:p>
          <a:p>
            <a:pPr algn="ctr"/>
            <a:r>
              <a:rPr lang="en-US" b="1">
                <a:solidFill>
                  <a:prstClr val="black"/>
                </a:solidFill>
                <a:latin typeface="Arial" pitchFamily="34" charset="0"/>
                <a:cs typeface="Arial" pitchFamily="34" charset="0"/>
              </a:rPr>
              <a:t>organism</a:t>
            </a:r>
          </a:p>
        </p:txBody>
      </p:sp>
      <p:sp>
        <p:nvSpPr>
          <p:cNvPr id="6" name="TextBox 5"/>
          <p:cNvSpPr txBox="1"/>
          <p:nvPr/>
        </p:nvSpPr>
        <p:spPr>
          <a:xfrm>
            <a:off x="3071802" y="2285992"/>
            <a:ext cx="3449983" cy="461665"/>
          </a:xfrm>
          <a:prstGeom prst="rect">
            <a:avLst/>
          </a:prstGeom>
          <a:noFill/>
        </p:spPr>
        <p:txBody>
          <a:bodyPr wrap="none" rtlCol="0">
            <a:spAutoFit/>
          </a:bodyPr>
          <a:lstStyle/>
          <a:p>
            <a:r>
              <a:rPr lang="en-IN" sz="2400" b="1">
                <a:solidFill>
                  <a:prstClr val="black"/>
                </a:solidFill>
                <a:latin typeface="Arial" pitchFamily="34" charset="0"/>
                <a:cs typeface="Arial" pitchFamily="34" charset="0"/>
              </a:rPr>
              <a:t>Unicellular Organisms</a:t>
            </a:r>
          </a:p>
        </p:txBody>
      </p:sp>
      <p:sp>
        <p:nvSpPr>
          <p:cNvPr id="7" name="TextBox 6"/>
          <p:cNvSpPr txBox="1"/>
          <p:nvPr/>
        </p:nvSpPr>
        <p:spPr>
          <a:xfrm>
            <a:off x="692850" y="2580658"/>
            <a:ext cx="7994496" cy="3970318"/>
          </a:xfrm>
          <a:prstGeom prst="rect">
            <a:avLst/>
          </a:prstGeom>
          <a:noFill/>
        </p:spPr>
        <p:txBody>
          <a:bodyPr wrap="none" rtlCol="0">
            <a:spAutoFit/>
          </a:bodyPr>
          <a:lstStyle/>
          <a:p>
            <a:endParaRPr lang="en-IN" b="1">
              <a:solidFill>
                <a:prstClr val="black"/>
              </a:solidFill>
              <a:latin typeface="Arial" pitchFamily="34" charset="0"/>
              <a:cs typeface="Arial" pitchFamily="34" charset="0"/>
            </a:endParaRPr>
          </a:p>
          <a:p>
            <a:r>
              <a:rPr lang="en-IN">
                <a:solidFill>
                  <a:prstClr val="black"/>
                </a:solidFill>
                <a:latin typeface="Arial" pitchFamily="34" charset="0"/>
                <a:cs typeface="Arial" pitchFamily="34" charset="0"/>
              </a:rPr>
              <a:t>Known as a single-celled organism </a:t>
            </a:r>
          </a:p>
          <a:p>
            <a:endParaRPr lang="en-IN">
              <a:solidFill>
                <a:prstClr val="black"/>
              </a:solidFill>
              <a:latin typeface="Arial" pitchFamily="34" charset="0"/>
              <a:cs typeface="Arial" pitchFamily="34" charset="0"/>
            </a:endParaRPr>
          </a:p>
          <a:p>
            <a:r>
              <a:rPr lang="en-IN">
                <a:solidFill>
                  <a:prstClr val="black"/>
                </a:solidFill>
                <a:latin typeface="Arial" pitchFamily="34" charset="0"/>
                <a:cs typeface="Arial" pitchFamily="34" charset="0"/>
              </a:rPr>
              <a:t>Main groups of unicellular organisms are bacteria, </a:t>
            </a:r>
            <a:r>
              <a:rPr lang="en-IN" err="1">
                <a:solidFill>
                  <a:prstClr val="black"/>
                </a:solidFill>
                <a:latin typeface="Arial" pitchFamily="34" charset="0"/>
                <a:cs typeface="Arial" pitchFamily="34" charset="0"/>
              </a:rPr>
              <a:t>archaea</a:t>
            </a:r>
            <a:r>
              <a:rPr lang="en-IN">
                <a:solidFill>
                  <a:prstClr val="black"/>
                </a:solidFill>
                <a:latin typeface="Arial" pitchFamily="34" charset="0"/>
                <a:cs typeface="Arial" pitchFamily="34" charset="0"/>
              </a:rPr>
              <a:t>, protozoa, algae </a:t>
            </a:r>
          </a:p>
          <a:p>
            <a:r>
              <a:rPr lang="en-IN">
                <a:solidFill>
                  <a:prstClr val="black"/>
                </a:solidFill>
                <a:latin typeface="Arial" pitchFamily="34" charset="0"/>
                <a:cs typeface="Arial" pitchFamily="34" charset="0"/>
              </a:rPr>
              <a:t>and fungi </a:t>
            </a:r>
          </a:p>
          <a:p>
            <a:endParaRPr lang="en-IN">
              <a:solidFill>
                <a:prstClr val="black"/>
              </a:solidFill>
              <a:latin typeface="Arial" pitchFamily="34" charset="0"/>
              <a:cs typeface="Arial" pitchFamily="34" charset="0"/>
            </a:endParaRPr>
          </a:p>
          <a:p>
            <a:r>
              <a:rPr lang="en-IN">
                <a:solidFill>
                  <a:prstClr val="black"/>
                </a:solidFill>
                <a:latin typeface="Arial" pitchFamily="34" charset="0"/>
                <a:cs typeface="Arial" pitchFamily="34" charset="0"/>
              </a:rPr>
              <a:t>Fall into two general categories: prokaryotic and eukaryotic organisms</a:t>
            </a:r>
          </a:p>
          <a:p>
            <a:r>
              <a:rPr lang="en-IN">
                <a:solidFill>
                  <a:prstClr val="black"/>
                </a:solidFill>
                <a:latin typeface="Arial" pitchFamily="34" charset="0"/>
                <a:cs typeface="Arial" pitchFamily="34" charset="0"/>
              </a:rPr>
              <a:t> </a:t>
            </a:r>
          </a:p>
          <a:p>
            <a:r>
              <a:rPr lang="en-IN">
                <a:solidFill>
                  <a:prstClr val="black"/>
                </a:solidFill>
                <a:latin typeface="Arial" pitchFamily="34" charset="0"/>
                <a:cs typeface="Arial" pitchFamily="34" charset="0"/>
              </a:rPr>
              <a:t>Oldest form of life, possibly existing 3.8 billion years ago</a:t>
            </a:r>
          </a:p>
          <a:p>
            <a:endParaRPr lang="en-IN">
              <a:solidFill>
                <a:prstClr val="black"/>
              </a:solidFill>
              <a:latin typeface="Arial" pitchFamily="34" charset="0"/>
              <a:cs typeface="Arial" pitchFamily="34" charset="0"/>
            </a:endParaRPr>
          </a:p>
          <a:p>
            <a:r>
              <a:rPr lang="en-IN">
                <a:solidFill>
                  <a:prstClr val="black"/>
                </a:solidFill>
                <a:latin typeface="Arial" pitchFamily="34" charset="0"/>
                <a:cs typeface="Arial" pitchFamily="34" charset="0"/>
              </a:rPr>
              <a:t>Mostly these organisms are microscopic and categorised as microorganisms</a:t>
            </a:r>
          </a:p>
          <a:p>
            <a:endParaRPr lang="en-IN">
              <a:solidFill>
                <a:prstClr val="black"/>
              </a:solidFill>
              <a:latin typeface="Arial" pitchFamily="34" charset="0"/>
              <a:cs typeface="Arial" pitchFamily="34" charset="0"/>
            </a:endParaRPr>
          </a:p>
          <a:p>
            <a:r>
              <a:rPr lang="en-IN">
                <a:solidFill>
                  <a:prstClr val="black"/>
                </a:solidFill>
                <a:latin typeface="Arial" pitchFamily="34" charset="0"/>
                <a:cs typeface="Arial" pitchFamily="34" charset="0"/>
              </a:rPr>
              <a:t>Examples are: Bacteria like </a:t>
            </a:r>
            <a:r>
              <a:rPr lang="en-IN" i="1">
                <a:solidFill>
                  <a:prstClr val="black"/>
                </a:solidFill>
                <a:latin typeface="Arial" pitchFamily="34" charset="0"/>
                <a:cs typeface="Arial" pitchFamily="34" charset="0"/>
              </a:rPr>
              <a:t>Escherichia coli</a:t>
            </a:r>
            <a:r>
              <a:rPr lang="en-IN">
                <a:solidFill>
                  <a:prstClr val="black"/>
                </a:solidFill>
                <a:latin typeface="Arial" pitchFamily="34" charset="0"/>
                <a:cs typeface="Arial" pitchFamily="34" charset="0"/>
              </a:rPr>
              <a:t>, Mycobacteria, Bacillus etc. </a:t>
            </a:r>
          </a:p>
          <a:p>
            <a:r>
              <a:rPr lang="en-IN" err="1">
                <a:solidFill>
                  <a:prstClr val="black"/>
                </a:solidFill>
                <a:latin typeface="Arial" pitchFamily="34" charset="0"/>
                <a:cs typeface="Arial" pitchFamily="34" charset="0"/>
              </a:rPr>
              <a:t>Protozoans</a:t>
            </a:r>
            <a:r>
              <a:rPr lang="en-IN">
                <a:solidFill>
                  <a:prstClr val="black"/>
                </a:solidFill>
                <a:latin typeface="Arial" pitchFamily="34" charset="0"/>
                <a:cs typeface="Arial" pitchFamily="34" charset="0"/>
              </a:rPr>
              <a:t> like Amoeba, Paramecium etc. Algae like </a:t>
            </a:r>
            <a:r>
              <a:rPr lang="en-IN" i="1" err="1">
                <a:solidFill>
                  <a:prstClr val="black"/>
                </a:solidFill>
                <a:latin typeface="Arial" pitchFamily="34" charset="0"/>
                <a:cs typeface="Arial" pitchFamily="34" charset="0"/>
              </a:rPr>
              <a:t>Acetabularia</a:t>
            </a:r>
            <a:r>
              <a:rPr lang="en-IN">
                <a:solidFill>
                  <a:prstClr val="black"/>
                </a:solidFill>
                <a:latin typeface="Arial" pitchFamily="34" charset="0"/>
                <a:cs typeface="Arial" pitchFamily="34" charset="0"/>
              </a:rPr>
              <a:t> etc.   </a:t>
            </a:r>
          </a:p>
        </p:txBody>
      </p:sp>
    </p:spTree>
    <p:extLst>
      <p:ext uri="{BB962C8B-B14F-4D97-AF65-F5344CB8AC3E}">
        <p14:creationId xmlns:p14="http://schemas.microsoft.com/office/powerpoint/2010/main" val="378956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115380" y="109815"/>
            <a:ext cx="3671198" cy="461665"/>
          </a:xfrm>
          <a:prstGeom prst="rect">
            <a:avLst/>
          </a:prstGeom>
          <a:noFill/>
        </p:spPr>
        <p:txBody>
          <a:bodyPr wrap="none" rtlCol="0">
            <a:spAutoFit/>
          </a:bodyPr>
          <a:lstStyle/>
          <a:p>
            <a:r>
              <a:rPr lang="en-IN" sz="2400" b="1" err="1">
                <a:solidFill>
                  <a:prstClr val="black"/>
                </a:solidFill>
                <a:latin typeface="Arial" pitchFamily="34" charset="0"/>
                <a:cs typeface="Arial" pitchFamily="34" charset="0"/>
              </a:rPr>
              <a:t>Multicellular</a:t>
            </a:r>
            <a:r>
              <a:rPr lang="en-IN" sz="2400" b="1">
                <a:solidFill>
                  <a:prstClr val="black"/>
                </a:solidFill>
                <a:latin typeface="Arial" pitchFamily="34" charset="0"/>
                <a:cs typeface="Arial" pitchFamily="34" charset="0"/>
              </a:rPr>
              <a:t> Organisms</a:t>
            </a:r>
          </a:p>
        </p:txBody>
      </p:sp>
      <p:sp>
        <p:nvSpPr>
          <p:cNvPr id="3" name="TextBox 2"/>
          <p:cNvSpPr txBox="1"/>
          <p:nvPr/>
        </p:nvSpPr>
        <p:spPr>
          <a:xfrm>
            <a:off x="198747" y="642918"/>
            <a:ext cx="8494150" cy="5632311"/>
          </a:xfrm>
          <a:prstGeom prst="rect">
            <a:avLst/>
          </a:prstGeom>
          <a:noFill/>
        </p:spPr>
        <p:txBody>
          <a:bodyPr wrap="square" rtlCol="0">
            <a:spAutoFit/>
          </a:bodyPr>
          <a:lstStyle/>
          <a:p>
            <a:endParaRPr lang="en-IN">
              <a:solidFill>
                <a:prstClr val="black"/>
              </a:solidFill>
              <a:latin typeface="Arial" pitchFamily="34" charset="0"/>
              <a:cs typeface="Arial" pitchFamily="34" charset="0"/>
            </a:endParaRPr>
          </a:p>
          <a:p>
            <a:pPr marL="342900" indent="-342900" algn="just">
              <a:buFont typeface="+mj-lt"/>
              <a:buAutoNum type="arabicPeriod"/>
            </a:pPr>
            <a:r>
              <a:rPr lang="en-IN">
                <a:solidFill>
                  <a:prstClr val="black"/>
                </a:solidFill>
                <a:latin typeface="Arial" pitchFamily="34" charset="0"/>
                <a:cs typeface="Arial" pitchFamily="34" charset="0"/>
              </a:rPr>
              <a:t>Consist of </a:t>
            </a:r>
            <a:r>
              <a:rPr lang="en-IN">
                <a:solidFill>
                  <a:srgbClr val="FF0000"/>
                </a:solidFill>
                <a:latin typeface="Arial" pitchFamily="34" charset="0"/>
                <a:cs typeface="Arial" pitchFamily="34" charset="0"/>
              </a:rPr>
              <a:t>many cells specialized </a:t>
            </a:r>
            <a:r>
              <a:rPr lang="en-IN">
                <a:solidFill>
                  <a:prstClr val="black"/>
                </a:solidFill>
                <a:latin typeface="Arial" pitchFamily="34" charset="0"/>
                <a:cs typeface="Arial" pitchFamily="34" charset="0"/>
              </a:rPr>
              <a:t>to do different functions for maintaining the complexity of the organism.</a:t>
            </a:r>
          </a:p>
          <a:p>
            <a:pPr marL="342900" indent="-342900" algn="just">
              <a:buFont typeface="+mj-lt"/>
              <a:buAutoNum type="arabicPeriod"/>
            </a:pPr>
            <a:endParaRPr lang="en-IN">
              <a:solidFill>
                <a:prstClr val="black"/>
              </a:solidFill>
              <a:latin typeface="Arial" pitchFamily="34" charset="0"/>
              <a:cs typeface="Arial" pitchFamily="34" charset="0"/>
            </a:endParaRPr>
          </a:p>
          <a:p>
            <a:pPr marL="342900" indent="-342900" algn="just">
              <a:buFont typeface="+mj-lt"/>
              <a:buAutoNum type="arabicPeriod"/>
            </a:pPr>
            <a:r>
              <a:rPr lang="en-US">
                <a:solidFill>
                  <a:prstClr val="black"/>
                </a:solidFill>
                <a:latin typeface="Arial" panose="020B0604020202020204" pitchFamily="34" charset="0"/>
                <a:cs typeface="Arial" panose="020B0604020202020204" pitchFamily="34" charset="0"/>
              </a:rPr>
              <a:t>Most bacteria are unicellular, but some bacterial species are </a:t>
            </a:r>
            <a:r>
              <a:rPr lang="en-US">
                <a:solidFill>
                  <a:srgbClr val="FF0000"/>
                </a:solidFill>
                <a:latin typeface="Arial" panose="020B0604020202020204" pitchFamily="34" charset="0"/>
                <a:cs typeface="Arial" panose="020B0604020202020204" pitchFamily="34" charset="0"/>
              </a:rPr>
              <a:t>multicellular like Myxobacteria</a:t>
            </a:r>
            <a:r>
              <a:rPr lang="en-US">
                <a:solidFill>
                  <a:prstClr val="black"/>
                </a:solidFill>
                <a:latin typeface="Arial" panose="020B0604020202020204" pitchFamily="34" charset="0"/>
                <a:cs typeface="Arial" panose="020B0604020202020204" pitchFamily="34" charset="0"/>
              </a:rPr>
              <a:t>. Some species of cyanobacteria are also multicellular like </a:t>
            </a:r>
            <a:r>
              <a:rPr lang="en-US" err="1">
                <a:solidFill>
                  <a:prstClr val="black"/>
                </a:solidFill>
                <a:latin typeface="Arial" panose="020B0604020202020204" pitchFamily="34" charset="0"/>
                <a:cs typeface="Arial" panose="020B0604020202020204" pitchFamily="34" charset="0"/>
              </a:rPr>
              <a:t>Chara</a:t>
            </a:r>
            <a:r>
              <a:rPr lang="en-US">
                <a:solidFill>
                  <a:prstClr val="black"/>
                </a:solidFill>
                <a:latin typeface="Arial" panose="020B0604020202020204" pitchFamily="34" charset="0"/>
                <a:cs typeface="Arial" panose="020B0604020202020204" pitchFamily="34" charset="0"/>
              </a:rPr>
              <a:t>, Spirogyra etc. </a:t>
            </a:r>
          </a:p>
          <a:p>
            <a:pPr marL="342900" indent="-342900" algn="just">
              <a:buFont typeface="+mj-lt"/>
              <a:buAutoNum type="arabicPeriod"/>
            </a:pPr>
            <a:endParaRPr lang="en-US">
              <a:solidFill>
                <a:prstClr val="black"/>
              </a:solidFill>
              <a:latin typeface="Arial" panose="020B0604020202020204" pitchFamily="34" charset="0"/>
              <a:cs typeface="Arial" panose="020B0604020202020204" pitchFamily="34" charset="0"/>
            </a:endParaRPr>
          </a:p>
          <a:p>
            <a:pPr marL="342900" indent="-342900" algn="just">
              <a:buFont typeface="+mj-lt"/>
              <a:buAutoNum type="arabicPeriod"/>
            </a:pPr>
            <a:r>
              <a:rPr lang="en-US">
                <a:solidFill>
                  <a:prstClr val="black"/>
                </a:solidFill>
                <a:latin typeface="Arial" panose="020B0604020202020204" pitchFamily="34" charset="0"/>
                <a:cs typeface="Arial" panose="020B0604020202020204" pitchFamily="34" charset="0"/>
              </a:rPr>
              <a:t>Most </a:t>
            </a:r>
            <a:r>
              <a:rPr lang="en-US">
                <a:solidFill>
                  <a:srgbClr val="FF0000"/>
                </a:solidFill>
                <a:latin typeface="Arial" panose="020B0604020202020204" pitchFamily="34" charset="0"/>
                <a:cs typeface="Arial" panose="020B0604020202020204" pitchFamily="34" charset="0"/>
              </a:rPr>
              <a:t>eukaryotic</a:t>
            </a:r>
            <a:r>
              <a:rPr lang="en-US">
                <a:solidFill>
                  <a:prstClr val="black"/>
                </a:solidFill>
                <a:latin typeface="Arial" panose="020B0604020202020204" pitchFamily="34" charset="0"/>
                <a:cs typeface="Arial" panose="020B0604020202020204" pitchFamily="34" charset="0"/>
              </a:rPr>
              <a:t> organism are </a:t>
            </a:r>
            <a:r>
              <a:rPr lang="en-US">
                <a:solidFill>
                  <a:srgbClr val="FF0000"/>
                </a:solidFill>
                <a:latin typeface="Arial" panose="020B0604020202020204" pitchFamily="34" charset="0"/>
                <a:cs typeface="Arial" panose="020B0604020202020204" pitchFamily="34" charset="0"/>
              </a:rPr>
              <a:t>multicellular</a:t>
            </a:r>
            <a:r>
              <a:rPr lang="en-US">
                <a:solidFill>
                  <a:prstClr val="black"/>
                </a:solidFill>
                <a:latin typeface="Arial" panose="020B0604020202020204" pitchFamily="34" charset="0"/>
                <a:cs typeface="Arial" panose="020B0604020202020204" pitchFamily="34" charset="0"/>
              </a:rPr>
              <a:t>. Multicellular organisms have well developed body structure and have specific organs for specific function.</a:t>
            </a:r>
          </a:p>
          <a:p>
            <a:pPr marL="342900" indent="-342900" algn="just">
              <a:buFont typeface="+mj-lt"/>
              <a:buAutoNum type="arabicPeriod"/>
            </a:pPr>
            <a:endParaRPr lang="en-US">
              <a:solidFill>
                <a:prstClr val="black"/>
              </a:solidFill>
              <a:latin typeface="Arial" panose="020B0604020202020204" pitchFamily="34" charset="0"/>
              <a:cs typeface="Arial" panose="020B0604020202020204" pitchFamily="34" charset="0"/>
            </a:endParaRPr>
          </a:p>
          <a:p>
            <a:pPr marL="342900" indent="-342900" algn="just">
              <a:buFont typeface="+mj-lt"/>
              <a:buAutoNum type="arabicPeriod"/>
            </a:pPr>
            <a:r>
              <a:rPr lang="en-US">
                <a:solidFill>
                  <a:prstClr val="black"/>
                </a:solidFill>
                <a:latin typeface="Arial" panose="020B0604020202020204" pitchFamily="34" charset="0"/>
                <a:cs typeface="Arial" panose="020B0604020202020204" pitchFamily="34" charset="0"/>
              </a:rPr>
              <a:t>Most well-developed plants and animals are multicellular. All animals are eukaryotic in nature and most of them are multicellular. In plants highly evolved types like angiosperms and gymnosperms are multicellular.</a:t>
            </a:r>
          </a:p>
          <a:p>
            <a:pPr marL="342900" indent="-342900" algn="just">
              <a:buFont typeface="+mj-lt"/>
              <a:buAutoNum type="arabicPeriod"/>
            </a:pPr>
            <a:endParaRPr lang="en-US">
              <a:solidFill>
                <a:prstClr val="black"/>
              </a:solidFill>
              <a:latin typeface="Arial" panose="020B0604020202020204" pitchFamily="34" charset="0"/>
              <a:cs typeface="Arial" panose="020B0604020202020204" pitchFamily="34" charset="0"/>
            </a:endParaRPr>
          </a:p>
          <a:p>
            <a:pPr marL="342900" indent="-342900" algn="just">
              <a:buFont typeface="+mj-lt"/>
              <a:buAutoNum type="arabicPeriod"/>
            </a:pPr>
            <a:r>
              <a:rPr lang="en-IN">
                <a:solidFill>
                  <a:srgbClr val="FF0000"/>
                </a:solidFill>
                <a:latin typeface="Arial" pitchFamily="34" charset="0"/>
                <a:cs typeface="Arial" pitchFamily="34" charset="0"/>
              </a:rPr>
              <a:t>Cell divisions </a:t>
            </a:r>
            <a:r>
              <a:rPr lang="en-US">
                <a:solidFill>
                  <a:prstClr val="black"/>
                </a:solidFill>
                <a:latin typeface="Arial" panose="020B0604020202020204" pitchFamily="34" charset="0"/>
                <a:cs typeface="Arial" panose="020B0604020202020204" pitchFamily="34" charset="0"/>
              </a:rPr>
              <a:t>is essential for three major functions in multicellular organisms: growth, development, and repair</a:t>
            </a:r>
          </a:p>
          <a:p>
            <a:pPr marL="342900" indent="-342900">
              <a:buFont typeface="+mj-lt"/>
              <a:buAutoNum type="arabicPeriod"/>
            </a:pPr>
            <a:endParaRPr lang="en-US">
              <a:solidFill>
                <a:prstClr val="black"/>
              </a:solidFill>
              <a:latin typeface="Arial" panose="020B0604020202020204" pitchFamily="34" charset="0"/>
              <a:cs typeface="Arial" panose="020B0604020202020204" pitchFamily="34" charset="0"/>
            </a:endParaRPr>
          </a:p>
          <a:p>
            <a:pPr marL="342900" indent="-342900">
              <a:buFont typeface="+mj-lt"/>
              <a:buAutoNum type="arabicPeriod"/>
            </a:pPr>
            <a:r>
              <a:rPr lang="en-US">
                <a:solidFill>
                  <a:prstClr val="black"/>
                </a:solidFill>
                <a:latin typeface="Arial" panose="020B0604020202020204" pitchFamily="34" charset="0"/>
                <a:cs typeface="Arial" panose="020B0604020202020204" pitchFamily="34" charset="0"/>
              </a:rPr>
              <a:t>Two types of divisions are present: </a:t>
            </a:r>
            <a:r>
              <a:rPr lang="en-US">
                <a:solidFill>
                  <a:srgbClr val="FF0000"/>
                </a:solidFill>
                <a:latin typeface="Arial" panose="020B0604020202020204" pitchFamily="34" charset="0"/>
                <a:cs typeface="Arial" panose="020B0604020202020204" pitchFamily="34" charset="0"/>
              </a:rPr>
              <a:t>Mitosis</a:t>
            </a:r>
            <a:r>
              <a:rPr lang="en-US">
                <a:solidFill>
                  <a:prstClr val="black"/>
                </a:solidFill>
                <a:latin typeface="Arial" panose="020B0604020202020204" pitchFamily="34" charset="0"/>
                <a:cs typeface="Arial" panose="020B0604020202020204" pitchFamily="34" charset="0"/>
              </a:rPr>
              <a:t> (vegetative divisions) and </a:t>
            </a:r>
            <a:r>
              <a:rPr lang="en-US">
                <a:solidFill>
                  <a:srgbClr val="FF0000"/>
                </a:solidFill>
                <a:latin typeface="Arial" panose="020B0604020202020204" pitchFamily="34" charset="0"/>
                <a:cs typeface="Arial" panose="020B0604020202020204" pitchFamily="34" charset="0"/>
              </a:rPr>
              <a:t>Meiosis</a:t>
            </a:r>
            <a:r>
              <a:rPr lang="en-US">
                <a:solidFill>
                  <a:prstClr val="black"/>
                </a:solidFill>
                <a:latin typeface="Arial" panose="020B0604020202020204" pitchFamily="34" charset="0"/>
                <a:cs typeface="Arial" panose="020B0604020202020204" pitchFamily="34" charset="0"/>
              </a:rPr>
              <a:t> (Reductive Cell division) </a:t>
            </a:r>
            <a:endParaRPr lang="en-IN">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053137573"/>
      </p:ext>
    </p:extLst>
  </p:cSld>
  <p:clrMapOvr>
    <a:masterClrMapping/>
  </p:clrMapOvr>
  <p:transition spd="med">
    <p:newsflash/>
    <p:sndAc>
      <p:stSnd>
        <p:snd r:embed="rId3" name="type.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Unicellular vs Multicellular</a:t>
            </a:r>
          </a:p>
        </p:txBody>
      </p:sp>
      <p:sp>
        <p:nvSpPr>
          <p:cNvPr id="3" name="Content Placeholder 2"/>
          <p:cNvSpPr>
            <a:spLocks noGrp="1"/>
          </p:cNvSpPr>
          <p:nvPr>
            <p:ph idx="1"/>
          </p:nvPr>
        </p:nvSpPr>
        <p:spPr/>
        <p:txBody>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962538858"/>
              </p:ext>
            </p:extLst>
          </p:nvPr>
        </p:nvGraphicFramePr>
        <p:xfrm>
          <a:off x="628650" y="1825625"/>
          <a:ext cx="7751421" cy="4300912"/>
        </p:xfrm>
        <a:graphic>
          <a:graphicData uri="http://schemas.openxmlformats.org/drawingml/2006/table">
            <a:tbl>
              <a:tblPr firstRow="1" firstCol="1" bandRow="1">
                <a:tableStyleId>{9DCAF9ED-07DC-4A11-8D7F-57B35C25682E}</a:tableStyleId>
              </a:tblPr>
              <a:tblGrid>
                <a:gridCol w="3882355">
                  <a:extLst>
                    <a:ext uri="{9D8B030D-6E8A-4147-A177-3AD203B41FA5}">
                      <a16:colId xmlns:a16="http://schemas.microsoft.com/office/drawing/2014/main" val="20000"/>
                    </a:ext>
                  </a:extLst>
                </a:gridCol>
                <a:gridCol w="3869066">
                  <a:extLst>
                    <a:ext uri="{9D8B030D-6E8A-4147-A177-3AD203B41FA5}">
                      <a16:colId xmlns:a16="http://schemas.microsoft.com/office/drawing/2014/main" val="20001"/>
                    </a:ext>
                  </a:extLst>
                </a:gridCol>
              </a:tblGrid>
              <a:tr h="398664">
                <a:tc>
                  <a:txBody>
                    <a:bodyPr/>
                    <a:lstStyle/>
                    <a:p>
                      <a:pPr algn="ctr">
                        <a:lnSpc>
                          <a:spcPct val="115000"/>
                        </a:lnSpc>
                        <a:spcAft>
                          <a:spcPts val="0"/>
                        </a:spcAft>
                      </a:pPr>
                      <a:r>
                        <a:rPr lang="en-US" sz="1600" b="1">
                          <a:effectLst/>
                          <a:latin typeface="Arial" panose="020B0604020202020204" pitchFamily="34" charset="0"/>
                          <a:cs typeface="Arial" panose="020B0604020202020204" pitchFamily="34" charset="0"/>
                        </a:rPr>
                        <a:t>Unicellular organism</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tc>
                  <a:txBody>
                    <a:bodyPr/>
                    <a:lstStyle/>
                    <a:p>
                      <a:pPr algn="ctr">
                        <a:lnSpc>
                          <a:spcPct val="115000"/>
                        </a:lnSpc>
                        <a:spcAft>
                          <a:spcPts val="0"/>
                        </a:spcAft>
                      </a:pPr>
                      <a:r>
                        <a:rPr lang="en-US" sz="1600" b="1">
                          <a:effectLst/>
                          <a:latin typeface="Arial" panose="020B0604020202020204" pitchFamily="34" charset="0"/>
                          <a:cs typeface="Arial" panose="020B0604020202020204" pitchFamily="34" charset="0"/>
                        </a:rPr>
                        <a:t>Multicellular organism</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extLst>
                  <a:ext uri="{0D108BD9-81ED-4DB2-BD59-A6C34878D82A}">
                    <a16:rowId xmlns:a16="http://schemas.microsoft.com/office/drawing/2014/main" val="10000"/>
                  </a:ext>
                </a:extLst>
              </a:tr>
              <a:tr h="416348">
                <a:tc>
                  <a:txBody>
                    <a:bodyPr/>
                    <a:lstStyle/>
                    <a:p>
                      <a:pPr marL="342900" marR="0" lvl="0" indent="-342900">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Body is made up of single cell</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tc>
                  <a:txBody>
                    <a:bodyPr/>
                    <a:lstStyle/>
                    <a:p>
                      <a:pPr>
                        <a:lnSpc>
                          <a:spcPct val="115000"/>
                        </a:lnSpc>
                        <a:spcAft>
                          <a:spcPts val="0"/>
                        </a:spcAft>
                      </a:pPr>
                      <a:r>
                        <a:rPr lang="en-US" sz="1600" b="1">
                          <a:effectLst/>
                          <a:latin typeface="Arial" panose="020B0604020202020204" pitchFamily="34" charset="0"/>
                          <a:cs typeface="Arial" panose="020B0604020202020204" pitchFamily="34" charset="0"/>
                        </a:rPr>
                        <a:t>Body is made up of numerous cells</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extLst>
                  <a:ext uri="{0D108BD9-81ED-4DB2-BD59-A6C34878D82A}">
                    <a16:rowId xmlns:a16="http://schemas.microsoft.com/office/drawing/2014/main" val="10001"/>
                  </a:ext>
                </a:extLst>
              </a:tr>
              <a:tr h="1439531">
                <a:tc>
                  <a:txBody>
                    <a:bodyPr/>
                    <a:lstStyle/>
                    <a:p>
                      <a:pPr marL="0" marR="0" lvl="0" indent="0" algn="l">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Division of </a:t>
                      </a:r>
                      <a:r>
                        <a:rPr lang="en-US" sz="1600" b="1" err="1">
                          <a:effectLst/>
                          <a:latin typeface="Arial" panose="020B0604020202020204" pitchFamily="34" charset="0"/>
                          <a:cs typeface="Arial" panose="020B0604020202020204" pitchFamily="34" charset="0"/>
                        </a:rPr>
                        <a:t>labour</a:t>
                      </a:r>
                      <a:r>
                        <a:rPr lang="en-US" sz="1600" b="1">
                          <a:effectLst/>
                          <a:latin typeface="Arial" panose="020B0604020202020204" pitchFamily="34" charset="0"/>
                          <a:cs typeface="Arial" panose="020B0604020202020204" pitchFamily="34" charset="0"/>
                        </a:rPr>
                        <a:t> is at the organelle level. It</a:t>
                      </a:r>
                      <a:r>
                        <a:rPr lang="en-US" sz="1600" b="1" baseline="0">
                          <a:effectLst/>
                          <a:latin typeface="Arial" panose="020B0604020202020204" pitchFamily="34" charset="0"/>
                          <a:cs typeface="Arial" panose="020B0604020202020204" pitchFamily="34" charset="0"/>
                        </a:rPr>
                        <a:t> </a:t>
                      </a:r>
                      <a:r>
                        <a:rPr lang="en-US" sz="1600" b="1">
                          <a:effectLst/>
                          <a:latin typeface="Arial" panose="020B0604020202020204" pitchFamily="34" charset="0"/>
                          <a:cs typeface="Arial" panose="020B0604020202020204" pitchFamily="34" charset="0"/>
                        </a:rPr>
                        <a:t>gives a low level of operational efficiency</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tc>
                  <a:txBody>
                    <a:bodyPr/>
                    <a:lstStyle/>
                    <a:p>
                      <a:pPr algn="l">
                        <a:lnSpc>
                          <a:spcPct val="115000"/>
                        </a:lnSpc>
                        <a:spcAft>
                          <a:spcPts val="0"/>
                        </a:spcAft>
                      </a:pPr>
                      <a:r>
                        <a:rPr lang="en-US" sz="1600" b="1">
                          <a:effectLst/>
                          <a:latin typeface="Arial" panose="020B0604020202020204" pitchFamily="34" charset="0"/>
                          <a:cs typeface="Arial" panose="020B0604020202020204" pitchFamily="34" charset="0"/>
                        </a:rPr>
                        <a:t>Division of </a:t>
                      </a:r>
                      <a:r>
                        <a:rPr lang="en-US" sz="1600" b="1" err="1">
                          <a:effectLst/>
                          <a:latin typeface="Arial" panose="020B0604020202020204" pitchFamily="34" charset="0"/>
                          <a:cs typeface="Arial" panose="020B0604020202020204" pitchFamily="34" charset="0"/>
                        </a:rPr>
                        <a:t>labour</a:t>
                      </a:r>
                      <a:r>
                        <a:rPr lang="en-US" sz="1600" b="1">
                          <a:effectLst/>
                          <a:latin typeface="Arial" panose="020B0604020202020204" pitchFamily="34" charset="0"/>
                          <a:cs typeface="Arial" panose="020B0604020202020204" pitchFamily="34" charset="0"/>
                        </a:rPr>
                        <a:t> may be at cellular, tissue, organ and organ system level. It gives high degree of operational efficiency</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extLst>
                  <a:ext uri="{0D108BD9-81ED-4DB2-BD59-A6C34878D82A}">
                    <a16:rowId xmlns:a16="http://schemas.microsoft.com/office/drawing/2014/main" val="10002"/>
                  </a:ext>
                </a:extLst>
              </a:tr>
              <a:tr h="815011">
                <a:tc>
                  <a:txBody>
                    <a:bodyPr/>
                    <a:lstStyle/>
                    <a:p>
                      <a:pPr marL="342900" marR="0" lvl="0" indent="-342900">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A single cell carries out all the life processes</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tc>
                  <a:txBody>
                    <a:bodyPr/>
                    <a:lstStyle/>
                    <a:p>
                      <a:pPr>
                        <a:lnSpc>
                          <a:spcPct val="115000"/>
                        </a:lnSpc>
                        <a:spcAft>
                          <a:spcPts val="0"/>
                        </a:spcAft>
                      </a:pPr>
                      <a:r>
                        <a:rPr lang="en-US" sz="1600" b="1">
                          <a:effectLst/>
                          <a:latin typeface="Arial" panose="020B0604020202020204" pitchFamily="34" charset="0"/>
                          <a:cs typeface="Arial" panose="020B0604020202020204" pitchFamily="34" charset="0"/>
                        </a:rPr>
                        <a:t>Different cells are specialized to perform different functions</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extLst>
                  <a:ext uri="{0D108BD9-81ED-4DB2-BD59-A6C34878D82A}">
                    <a16:rowId xmlns:a16="http://schemas.microsoft.com/office/drawing/2014/main" val="10003"/>
                  </a:ext>
                </a:extLst>
              </a:tr>
              <a:tr h="1231358">
                <a:tc>
                  <a:txBody>
                    <a:bodyPr/>
                    <a:lstStyle/>
                    <a:p>
                      <a:pPr marL="0" marR="0" lvl="0" indent="0">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The cell body is exposed to the environment on all sides</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tc>
                  <a:txBody>
                    <a:bodyPr/>
                    <a:lstStyle/>
                    <a:p>
                      <a:pPr>
                        <a:lnSpc>
                          <a:spcPct val="115000"/>
                        </a:lnSpc>
                        <a:spcAft>
                          <a:spcPts val="0"/>
                        </a:spcAft>
                      </a:pPr>
                      <a:r>
                        <a:rPr lang="en-US" sz="1600" b="1">
                          <a:effectLst/>
                          <a:latin typeface="Arial" panose="020B0604020202020204" pitchFamily="34" charset="0"/>
                          <a:cs typeface="Arial" panose="020B0604020202020204" pitchFamily="34" charset="0"/>
                        </a:rPr>
                        <a:t>Only outer cells are specialized to face the environment. Inner cells are devoted to other functions</a:t>
                      </a:r>
                      <a:endParaRPr lang="en-US" sz="1600" b="1" i="0">
                        <a:solidFill>
                          <a:schemeClr val="tx1"/>
                        </a:solidFill>
                        <a:effectLst/>
                        <a:latin typeface="Arial" panose="020B0604020202020204" pitchFamily="34" charset="0"/>
                        <a:cs typeface="Arial" panose="020B0604020202020204" pitchFamily="34" charset="0"/>
                      </a:endParaRPr>
                    </a:p>
                  </a:txBody>
                  <a:tcPr marL="28938" marR="28938"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0447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Unicellular vs Multicellular</a:t>
            </a:r>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397895222"/>
              </p:ext>
            </p:extLst>
          </p:nvPr>
        </p:nvGraphicFramePr>
        <p:xfrm>
          <a:off x="709001" y="1690689"/>
          <a:ext cx="7725997" cy="4824056"/>
        </p:xfrm>
        <a:graphic>
          <a:graphicData uri="http://schemas.openxmlformats.org/drawingml/2006/table">
            <a:tbl>
              <a:tblPr firstRow="1" firstCol="1" bandRow="1"/>
              <a:tblGrid>
                <a:gridCol w="3869622">
                  <a:extLst>
                    <a:ext uri="{9D8B030D-6E8A-4147-A177-3AD203B41FA5}">
                      <a16:colId xmlns:a16="http://schemas.microsoft.com/office/drawing/2014/main" val="20000"/>
                    </a:ext>
                  </a:extLst>
                </a:gridCol>
                <a:gridCol w="3856375">
                  <a:extLst>
                    <a:ext uri="{9D8B030D-6E8A-4147-A177-3AD203B41FA5}">
                      <a16:colId xmlns:a16="http://schemas.microsoft.com/office/drawing/2014/main" val="20001"/>
                    </a:ext>
                  </a:extLst>
                </a:gridCol>
              </a:tblGrid>
              <a:tr h="857420">
                <a:tc>
                  <a:txBody>
                    <a:bodyPr/>
                    <a:lstStyle/>
                    <a:p>
                      <a:pPr marL="0" marR="0" lvl="0" indent="0">
                        <a:lnSpc>
                          <a:spcPct val="115000"/>
                        </a:lnSpc>
                        <a:spcBef>
                          <a:spcPts val="0"/>
                        </a:spcBef>
                        <a:spcAft>
                          <a:spcPts val="0"/>
                        </a:spcAft>
                      </a:pPr>
                      <a:r>
                        <a:rPr lang="en-US" sz="1600" b="1" i="0">
                          <a:solidFill>
                            <a:schemeClr val="tx1"/>
                          </a:solidFill>
                          <a:effectLst/>
                          <a:latin typeface="Arial"/>
                        </a:rPr>
                        <a:t>An injury of the cells can cause death of the</a:t>
                      </a:r>
                      <a:r>
                        <a:rPr lang="en-US" sz="1600" b="1" i="0" baseline="0">
                          <a:solidFill>
                            <a:schemeClr val="tx1"/>
                          </a:solidFill>
                          <a:effectLst/>
                          <a:latin typeface="Arial"/>
                        </a:rPr>
                        <a:t> </a:t>
                      </a:r>
                      <a:r>
                        <a:rPr lang="en-US" sz="1600" b="1" i="0">
                          <a:solidFill>
                            <a:schemeClr val="tx1"/>
                          </a:solidFill>
                          <a:effectLst/>
                          <a:latin typeface="Arial"/>
                        </a:rPr>
                        <a:t>organism.</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en-US" sz="1600" b="1" i="0">
                          <a:solidFill>
                            <a:schemeClr val="tx1"/>
                          </a:solidFill>
                          <a:effectLst/>
                          <a:latin typeface="Arial"/>
                        </a:rPr>
                        <a:t>Injury or death of some cells does not affect the organisms as the same can be replaced by new one.</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00765E"/>
                      </a:solidFill>
                      <a:prstDash val="solid"/>
                      <a:round/>
                      <a:headEnd type="none" w="med" len="med"/>
                      <a:tailEnd type="none" w="med" len="med"/>
                    </a:lnR>
                    <a:lnT w="12700" cap="flat" cmpd="sng" algn="ctr">
                      <a:solidFill>
                        <a:srgbClr val="00765E"/>
                      </a:solidFill>
                      <a:prstDash val="solid"/>
                      <a:round/>
                      <a:headEnd type="none" w="med" len="med"/>
                      <a:tailEnd type="none" w="med" len="med"/>
                    </a:lnT>
                    <a:lnB w="12700" cap="flat" cmpd="sng" algn="ctr">
                      <a:solidFill>
                        <a:srgbClr val="00765E"/>
                      </a:solidFill>
                      <a:prstDash val="solid"/>
                      <a:round/>
                      <a:headEnd type="none" w="med" len="med"/>
                      <a:tailEnd type="none" w="med" len="med"/>
                    </a:lnB>
                    <a:solidFill>
                      <a:srgbClr val="FDE4D0"/>
                    </a:solidFill>
                  </a:tcPr>
                </a:tc>
                <a:extLst>
                  <a:ext uri="{0D108BD9-81ED-4DB2-BD59-A6C34878D82A}">
                    <a16:rowId xmlns:a16="http://schemas.microsoft.com/office/drawing/2014/main" val="10000"/>
                  </a:ext>
                </a:extLst>
              </a:tr>
              <a:tr h="1031868">
                <a:tc>
                  <a:txBody>
                    <a:bodyPr/>
                    <a:lstStyle/>
                    <a:p>
                      <a:pPr marL="0" marR="0" lvl="0" indent="0">
                        <a:lnSpc>
                          <a:spcPct val="115000"/>
                        </a:lnSpc>
                        <a:spcBef>
                          <a:spcPts val="0"/>
                        </a:spcBef>
                        <a:spcAft>
                          <a:spcPts val="0"/>
                        </a:spcAft>
                      </a:pPr>
                      <a:r>
                        <a:rPr lang="en-US" sz="1600" b="1" i="0">
                          <a:solidFill>
                            <a:schemeClr val="tx1"/>
                          </a:solidFill>
                          <a:effectLst/>
                          <a:latin typeface="Arial"/>
                        </a:rPr>
                        <a:t>A cell body cannot attain a large size because of the limit imposed by surface area to volume ratio</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en-US" sz="1600" b="1" i="0">
                          <a:solidFill>
                            <a:schemeClr val="tx1"/>
                          </a:solidFill>
                          <a:effectLst/>
                          <a:latin typeface="Arial"/>
                        </a:rPr>
                        <a:t>A multicellular body can attain a large size increasing the number of small cells</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00765E"/>
                      </a:solidFill>
                      <a:prstDash val="solid"/>
                      <a:round/>
                      <a:headEnd type="none" w="med" len="med"/>
                      <a:tailEnd type="none" w="med" len="med"/>
                    </a:lnR>
                    <a:lnT w="12700" cap="flat" cmpd="sng" algn="ctr">
                      <a:solidFill>
                        <a:srgbClr val="00765E"/>
                      </a:solidFill>
                      <a:prstDash val="solid"/>
                      <a:round/>
                      <a:headEnd type="none" w="med" len="med"/>
                      <a:tailEnd type="none" w="med" len="med"/>
                    </a:lnT>
                    <a:lnB w="12700" cap="flat" cmpd="sng" algn="ctr">
                      <a:solidFill>
                        <a:srgbClr val="00765E"/>
                      </a:solidFill>
                      <a:prstDash val="solid"/>
                      <a:round/>
                      <a:headEnd type="none" w="med" len="med"/>
                      <a:tailEnd type="none" w="med" len="med"/>
                    </a:lnB>
                  </a:tcPr>
                </a:tc>
                <a:extLst>
                  <a:ext uri="{0D108BD9-81ED-4DB2-BD59-A6C34878D82A}">
                    <a16:rowId xmlns:a16="http://schemas.microsoft.com/office/drawing/2014/main" val="10001"/>
                  </a:ext>
                </a:extLst>
              </a:tr>
              <a:tr h="682972">
                <a:tc>
                  <a:txBody>
                    <a:bodyPr/>
                    <a:lstStyle/>
                    <a:p>
                      <a:pPr marL="0" marR="0" lvl="0" indent="0">
                        <a:lnSpc>
                          <a:spcPct val="115000"/>
                        </a:lnSpc>
                        <a:spcBef>
                          <a:spcPts val="0"/>
                        </a:spcBef>
                        <a:spcAft>
                          <a:spcPts val="0"/>
                        </a:spcAft>
                      </a:pPr>
                      <a:r>
                        <a:rPr lang="en-US" sz="1600" b="1" i="0">
                          <a:solidFill>
                            <a:schemeClr val="tx1"/>
                          </a:solidFill>
                          <a:effectLst/>
                          <a:latin typeface="Arial"/>
                        </a:rPr>
                        <a:t>Lifespan is short due to heavy load of work</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en-US" sz="1600" b="1" i="0">
                          <a:solidFill>
                            <a:schemeClr val="tx1"/>
                          </a:solidFill>
                          <a:effectLst/>
                          <a:latin typeface="Arial"/>
                        </a:rPr>
                        <a:t>Lifespan is long due to limited load of work for each cell type</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00765E"/>
                      </a:solidFill>
                      <a:prstDash val="solid"/>
                      <a:round/>
                      <a:headEnd type="none" w="med" len="med"/>
                      <a:tailEnd type="none" w="med" len="med"/>
                    </a:lnR>
                    <a:lnT w="12700" cap="flat" cmpd="sng" algn="ctr">
                      <a:solidFill>
                        <a:srgbClr val="00765E"/>
                      </a:solidFill>
                      <a:prstDash val="solid"/>
                      <a:round/>
                      <a:headEnd type="none" w="med" len="med"/>
                      <a:tailEnd type="none" w="med" len="med"/>
                    </a:lnT>
                    <a:lnB w="12700" cap="flat" cmpd="sng" algn="ctr">
                      <a:solidFill>
                        <a:srgbClr val="00765E"/>
                      </a:solidFill>
                      <a:prstDash val="solid"/>
                      <a:round/>
                      <a:headEnd type="none" w="med" len="med"/>
                      <a:tailEnd type="none" w="med" len="med"/>
                    </a:lnB>
                    <a:solidFill>
                      <a:srgbClr val="FDE4D0"/>
                    </a:solidFill>
                  </a:tcPr>
                </a:tc>
                <a:extLst>
                  <a:ext uri="{0D108BD9-81ED-4DB2-BD59-A6C34878D82A}">
                    <a16:rowId xmlns:a16="http://schemas.microsoft.com/office/drawing/2014/main" val="10002"/>
                  </a:ext>
                </a:extLst>
              </a:tr>
              <a:tr h="508525">
                <a:tc>
                  <a:txBody>
                    <a:bodyPr/>
                    <a:lstStyle/>
                    <a:p>
                      <a:pPr marL="342900" marR="0" lvl="0" indent="-342900">
                        <a:lnSpc>
                          <a:spcPct val="115000"/>
                        </a:lnSpc>
                        <a:spcBef>
                          <a:spcPts val="0"/>
                        </a:spcBef>
                        <a:spcAft>
                          <a:spcPts val="0"/>
                        </a:spcAft>
                      </a:pPr>
                      <a:r>
                        <a:rPr lang="en-US" sz="1600" b="1" i="0">
                          <a:solidFill>
                            <a:schemeClr val="tx1"/>
                          </a:solidFill>
                          <a:effectLst/>
                          <a:latin typeface="Arial"/>
                        </a:rPr>
                        <a:t>Power of division is not lost</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en-US" sz="1600" b="1" i="0">
                          <a:solidFill>
                            <a:schemeClr val="tx1"/>
                          </a:solidFill>
                          <a:effectLst/>
                          <a:latin typeface="Arial"/>
                        </a:rPr>
                        <a:t>Certain specialized cells lose power of division </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00765E"/>
                      </a:solidFill>
                      <a:prstDash val="solid"/>
                      <a:round/>
                      <a:headEnd type="none" w="med" len="med"/>
                      <a:tailEnd type="none" w="med" len="med"/>
                    </a:lnR>
                    <a:lnT w="12700" cap="flat" cmpd="sng" algn="ctr">
                      <a:solidFill>
                        <a:srgbClr val="00765E"/>
                      </a:solidFill>
                      <a:prstDash val="solid"/>
                      <a:round/>
                      <a:headEnd type="none" w="med" len="med"/>
                      <a:tailEnd type="none" w="med" len="med"/>
                    </a:lnT>
                    <a:lnB w="12700" cap="flat" cmpd="sng" algn="ctr">
                      <a:solidFill>
                        <a:srgbClr val="00765E"/>
                      </a:solidFill>
                      <a:prstDash val="solid"/>
                      <a:round/>
                      <a:headEnd type="none" w="med" len="med"/>
                      <a:tailEnd type="none" w="med" len="med"/>
                    </a:lnB>
                  </a:tcPr>
                </a:tc>
                <a:extLst>
                  <a:ext uri="{0D108BD9-81ED-4DB2-BD59-A6C34878D82A}">
                    <a16:rowId xmlns:a16="http://schemas.microsoft.com/office/drawing/2014/main" val="10003"/>
                  </a:ext>
                </a:extLst>
              </a:tr>
              <a:tr h="857420">
                <a:tc>
                  <a:txBody>
                    <a:bodyPr/>
                    <a:lstStyle/>
                    <a:p>
                      <a:pPr marL="0" marR="0" lvl="0" indent="0">
                        <a:lnSpc>
                          <a:spcPct val="115000"/>
                        </a:lnSpc>
                        <a:spcBef>
                          <a:spcPts val="0"/>
                        </a:spcBef>
                        <a:spcAft>
                          <a:spcPts val="0"/>
                        </a:spcAft>
                      </a:pPr>
                      <a:r>
                        <a:rPr lang="en-US" sz="1600" b="1" i="0">
                          <a:solidFill>
                            <a:schemeClr val="tx1"/>
                          </a:solidFill>
                          <a:effectLst/>
                          <a:latin typeface="Arial"/>
                        </a:rPr>
                        <a:t>A well-marked capacity of regeneration is present</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nSpc>
                          <a:spcPct val="115000"/>
                        </a:lnSpc>
                        <a:spcAft>
                          <a:spcPts val="0"/>
                        </a:spcAft>
                      </a:pPr>
                      <a:r>
                        <a:rPr lang="en-US" sz="1600" b="1" i="0">
                          <a:solidFill>
                            <a:schemeClr val="tx1"/>
                          </a:solidFill>
                          <a:effectLst/>
                          <a:latin typeface="Arial"/>
                        </a:rPr>
                        <a:t>The capacity of regeneration decreases with increasing specialization</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00765E"/>
                      </a:solidFill>
                      <a:prstDash val="solid"/>
                      <a:round/>
                      <a:headEnd type="none" w="med" len="med"/>
                      <a:tailEnd type="none" w="med" len="med"/>
                    </a:lnR>
                    <a:lnT w="12700" cap="flat" cmpd="sng" algn="ctr">
                      <a:solidFill>
                        <a:srgbClr val="00765E"/>
                      </a:solidFill>
                      <a:prstDash val="solid"/>
                      <a:round/>
                      <a:headEnd type="none" w="med" len="med"/>
                      <a:tailEnd type="none" w="med" len="med"/>
                    </a:lnT>
                    <a:lnB w="12700" cap="flat" cmpd="sng" algn="ctr">
                      <a:solidFill>
                        <a:srgbClr val="00765E"/>
                      </a:solidFill>
                      <a:prstDash val="solid"/>
                      <a:round/>
                      <a:headEnd type="none" w="med" len="med"/>
                      <a:tailEnd type="none" w="med" len="med"/>
                    </a:lnB>
                    <a:solidFill>
                      <a:srgbClr val="FDE4D0"/>
                    </a:solidFill>
                  </a:tcPr>
                </a:tc>
                <a:extLst>
                  <a:ext uri="{0D108BD9-81ED-4DB2-BD59-A6C34878D82A}">
                    <a16:rowId xmlns:a16="http://schemas.microsoft.com/office/drawing/2014/main" val="10004"/>
                  </a:ext>
                </a:extLst>
              </a:tr>
              <a:tr h="857420">
                <a:tc>
                  <a:txBody>
                    <a:bodyPr/>
                    <a:lstStyle/>
                    <a:p>
                      <a:pPr marL="0" marR="0" lvl="0" indent="0">
                        <a:lnSpc>
                          <a:spcPct val="115000"/>
                        </a:lnSpc>
                        <a:spcBef>
                          <a:spcPts val="0"/>
                        </a:spcBef>
                        <a:spcAft>
                          <a:spcPts val="0"/>
                        </a:spcAft>
                      </a:pPr>
                      <a:r>
                        <a:rPr lang="en-US" sz="1600" b="1" i="0">
                          <a:solidFill>
                            <a:schemeClr val="tx1"/>
                          </a:solidFill>
                          <a:effectLst/>
                          <a:latin typeface="Arial"/>
                        </a:rPr>
                        <a:t>The cell has the same role for itself and the organism</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nSpc>
                          <a:spcPct val="115000"/>
                        </a:lnSpc>
                        <a:spcAft>
                          <a:spcPts val="0"/>
                        </a:spcAft>
                      </a:pPr>
                      <a:r>
                        <a:rPr lang="en-US" sz="1600" b="1" i="0">
                          <a:solidFill>
                            <a:schemeClr val="tx1"/>
                          </a:solidFill>
                          <a:effectLst/>
                          <a:latin typeface="Arial"/>
                        </a:rPr>
                        <a:t>Cells have a double role. One for themselves and other for the organism</a:t>
                      </a:r>
                    </a:p>
                  </a:txBody>
                  <a:tcPr marL="28938" marR="28938" marT="0" marB="0" anchor="ctr">
                    <a:lnL w="12700" cap="flat" cmpd="sng" algn="ctr">
                      <a:solidFill>
                        <a:srgbClr val="F79646"/>
                      </a:solidFill>
                      <a:prstDash val="solid"/>
                      <a:round/>
                      <a:headEnd type="none" w="med" len="med"/>
                      <a:tailEnd type="none" w="med" len="med"/>
                    </a:lnL>
                    <a:lnR w="12700" cap="flat" cmpd="sng" algn="ctr">
                      <a:solidFill>
                        <a:srgbClr val="008F6F"/>
                      </a:solidFill>
                      <a:prstDash val="solid"/>
                      <a:round/>
                      <a:headEnd type="none" w="med" len="med"/>
                      <a:tailEnd type="none" w="med" len="med"/>
                    </a:lnR>
                    <a:lnT w="12700" cap="flat" cmpd="sng" algn="ctr">
                      <a:solidFill>
                        <a:srgbClr val="00765E"/>
                      </a:solidFill>
                      <a:prstDash val="solid"/>
                      <a:round/>
                      <a:headEnd type="none" w="med" len="med"/>
                      <a:tailEnd type="none" w="med" len="med"/>
                    </a:lnT>
                    <a:lnB w="12700" cap="flat" cmpd="sng" algn="ctr">
                      <a:solidFill>
                        <a:srgbClr val="008F6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9944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atin typeface="Arial" panose="020B0604020202020204" pitchFamily="34" charset="0"/>
                <a:cs typeface="Arial" panose="020B0604020202020204" pitchFamily="34" charset="0"/>
              </a:rPr>
              <a:t>Cell Theory</a:t>
            </a:r>
          </a:p>
        </p:txBody>
      </p:sp>
      <p:sp>
        <p:nvSpPr>
          <p:cNvPr id="3" name="Content Placeholder 2"/>
          <p:cNvSpPr>
            <a:spLocks noGrp="1"/>
          </p:cNvSpPr>
          <p:nvPr>
            <p:ph idx="1"/>
          </p:nvPr>
        </p:nvSpPr>
        <p:spPr/>
        <p:txBody>
          <a:bodyPr/>
          <a:lstStyle/>
          <a:p>
            <a:pPr algn="just"/>
            <a:r>
              <a:rPr lang="en-US">
                <a:solidFill>
                  <a:prstClr val="black"/>
                </a:solidFill>
                <a:latin typeface="Arial" pitchFamily="34" charset="0"/>
                <a:cs typeface="Arial" pitchFamily="34" charset="0"/>
              </a:rPr>
              <a:t>Cell is a basic structural, functional and biological unit of all living organisms (Unicellular and multicellular)</a:t>
            </a:r>
          </a:p>
          <a:p>
            <a:pPr algn="just"/>
            <a:endParaRPr lang="en-US">
              <a:solidFill>
                <a:prstClr val="black"/>
              </a:solidFill>
              <a:latin typeface="Arial" pitchFamily="34" charset="0"/>
              <a:cs typeface="Arial" pitchFamily="34" charset="0"/>
            </a:endParaRPr>
          </a:p>
          <a:p>
            <a:pPr algn="just"/>
            <a:r>
              <a:rPr lang="en-US">
                <a:solidFill>
                  <a:prstClr val="black"/>
                </a:solidFill>
                <a:latin typeface="Arial" pitchFamily="34" charset="0"/>
                <a:cs typeface="Arial" pitchFamily="34" charset="0"/>
              </a:rPr>
              <a:t>Term originated from Latin Word “</a:t>
            </a:r>
            <a:r>
              <a:rPr lang="en-US" err="1">
                <a:solidFill>
                  <a:srgbClr val="FF0000"/>
                </a:solidFill>
                <a:latin typeface="Arial" pitchFamily="34" charset="0"/>
                <a:cs typeface="Arial" pitchFamily="34" charset="0"/>
              </a:rPr>
              <a:t>Cella</a:t>
            </a:r>
            <a:r>
              <a:rPr lang="en-US">
                <a:solidFill>
                  <a:prstClr val="black"/>
                </a:solidFill>
                <a:latin typeface="Arial" pitchFamily="34" charset="0"/>
                <a:cs typeface="Arial" pitchFamily="34" charset="0"/>
              </a:rPr>
              <a:t>” meaning </a:t>
            </a:r>
            <a:r>
              <a:rPr lang="en-US" u="sng">
                <a:solidFill>
                  <a:srgbClr val="FF0000"/>
                </a:solidFill>
                <a:latin typeface="Arial" pitchFamily="34" charset="0"/>
                <a:cs typeface="Arial" pitchFamily="34" charset="0"/>
              </a:rPr>
              <a:t>small room</a:t>
            </a:r>
            <a:endParaRPr lang="en-US">
              <a:solidFill>
                <a:prstClr val="black"/>
              </a:solidFill>
              <a:latin typeface="Arial" pitchFamily="34" charset="0"/>
              <a:cs typeface="Arial" pitchFamily="34" charset="0"/>
            </a:endParaRPr>
          </a:p>
          <a:p>
            <a:endParaRPr lang="en-IN"/>
          </a:p>
        </p:txBody>
      </p:sp>
    </p:spTree>
    <p:extLst>
      <p:ext uri="{BB962C8B-B14F-4D97-AF65-F5344CB8AC3E}">
        <p14:creationId xmlns:p14="http://schemas.microsoft.com/office/powerpoint/2010/main" val="348903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a:latin typeface="Arial" panose="020B0604020202020204" pitchFamily="34" charset="0"/>
                <a:cs typeface="Arial" panose="020B0604020202020204" pitchFamily="34" charset="0"/>
              </a:rPr>
              <a:t>Cell theory – </a:t>
            </a:r>
            <a:br>
              <a:rPr lang="en-IN" sz="4000" b="1">
                <a:latin typeface="Arial" panose="020B0604020202020204" pitchFamily="34" charset="0"/>
                <a:cs typeface="Arial" panose="020B0604020202020204" pitchFamily="34" charset="0"/>
              </a:rPr>
            </a:br>
            <a:r>
              <a:rPr lang="en-IN" sz="4000" b="1">
                <a:solidFill>
                  <a:srgbClr val="FF0000"/>
                </a:solidFill>
                <a:latin typeface="Arial" panose="020B0604020202020204" pitchFamily="34" charset="0"/>
                <a:cs typeface="Arial" panose="020B0604020202020204" pitchFamily="34" charset="0"/>
              </a:rPr>
              <a:t>Robert Hook (1665)</a:t>
            </a:r>
          </a:p>
        </p:txBody>
      </p:sp>
      <p:sp>
        <p:nvSpPr>
          <p:cNvPr id="3" name="Content Placeholder 2"/>
          <p:cNvSpPr>
            <a:spLocks noGrp="1"/>
          </p:cNvSpPr>
          <p:nvPr>
            <p:ph idx="1"/>
          </p:nvPr>
        </p:nvSpPr>
        <p:spPr>
          <a:xfrm>
            <a:off x="509025" y="1690689"/>
            <a:ext cx="7886700" cy="4351338"/>
          </a:xfrm>
        </p:spPr>
        <p:txBody>
          <a:bodyPr>
            <a:noAutofit/>
          </a:bodyPr>
          <a:lstStyle/>
          <a:p>
            <a:pPr algn="just"/>
            <a:r>
              <a:rPr lang="en-US" sz="1600">
                <a:latin typeface="Arial" panose="020B0604020202020204" pitchFamily="34" charset="0"/>
                <a:cs typeface="Arial" panose="020B0604020202020204" pitchFamily="34" charset="0"/>
              </a:rPr>
              <a:t>Published findings about Cells in his book entitled “</a:t>
            </a:r>
            <a:r>
              <a:rPr lang="en-US" sz="1600" err="1">
                <a:solidFill>
                  <a:srgbClr val="FF0000"/>
                </a:solidFill>
                <a:latin typeface="Arial" panose="020B0604020202020204" pitchFamily="34" charset="0"/>
                <a:cs typeface="Arial" panose="020B0604020202020204" pitchFamily="34" charset="0"/>
              </a:rPr>
              <a:t>Micrographia</a:t>
            </a:r>
            <a:r>
              <a:rPr lang="en-US" sz="1600">
                <a:solidFill>
                  <a:srgbClr val="FF0000"/>
                </a:solidFill>
                <a:latin typeface="Arial" panose="020B0604020202020204" pitchFamily="34" charset="0"/>
                <a:cs typeface="Arial" panose="020B0604020202020204" pitchFamily="34" charset="0"/>
              </a:rPr>
              <a:t>”</a:t>
            </a:r>
            <a:r>
              <a:rPr lang="en-US" sz="1600">
                <a:latin typeface="Arial" panose="020B0604020202020204" pitchFamily="34" charset="0"/>
                <a:cs typeface="Arial" panose="020B0604020202020204" pitchFamily="34" charset="0"/>
              </a:rPr>
              <a:t> in which he gave 60 ‘observations of various objects under a coarse, compound microscope</a:t>
            </a:r>
          </a:p>
          <a:p>
            <a:pPr algn="just"/>
            <a:r>
              <a:rPr lang="en-US" sz="1600">
                <a:latin typeface="Arial" panose="020B0604020202020204" pitchFamily="34" charset="0"/>
                <a:cs typeface="Arial" panose="020B0604020202020204" pitchFamily="34" charset="0"/>
              </a:rPr>
              <a:t>Hooke did not know their real structure or function</a:t>
            </a:r>
          </a:p>
          <a:p>
            <a:pPr algn="just"/>
            <a:r>
              <a:rPr lang="en-US" sz="1600">
                <a:latin typeface="Arial" panose="020B0604020202020204" pitchFamily="34" charset="0"/>
                <a:cs typeface="Arial" panose="020B0604020202020204" pitchFamily="34" charset="0"/>
              </a:rPr>
              <a:t>He had thought that cells were actually empty cell walls of plant tissues</a:t>
            </a:r>
          </a:p>
          <a:p>
            <a:pPr algn="just"/>
            <a:r>
              <a:rPr lang="en-US" sz="1600">
                <a:latin typeface="Arial" panose="020B0604020202020204" pitchFamily="34" charset="0"/>
                <a:cs typeface="Arial" panose="020B0604020202020204" pitchFamily="34" charset="0"/>
              </a:rPr>
              <a:t>With microscopes of low magnification at that time, Hooke was unable to see internal components of the cells he was observing</a:t>
            </a:r>
          </a:p>
          <a:p>
            <a:pPr algn="just"/>
            <a:r>
              <a:rPr lang="en-US" sz="1600">
                <a:latin typeface="Arial" panose="020B0604020202020204" pitchFamily="34" charset="0"/>
                <a:cs typeface="Arial" panose="020B0604020202020204" pitchFamily="34" charset="0"/>
              </a:rPr>
              <a:t>So he thought cells were dead and his observations gave no indication of the nucleus and other organelles found in most living cells</a:t>
            </a:r>
          </a:p>
          <a:p>
            <a:pPr algn="just"/>
            <a:endParaRPr lang="en-US" sz="1600" b="1">
              <a:latin typeface="Arial" panose="020B0604020202020204" pitchFamily="34" charset="0"/>
              <a:cs typeface="Arial" panose="020B0604020202020204" pitchFamily="34" charset="0"/>
            </a:endParaRPr>
          </a:p>
          <a:p>
            <a:pPr marL="285750" indent="-285750">
              <a:lnSpc>
                <a:spcPct val="150000"/>
              </a:lnSpc>
            </a:pPr>
            <a:endParaRPr lang="en-US" sz="1600" b="1">
              <a:solidFill>
                <a:prstClr val="black"/>
              </a:solidFill>
              <a:latin typeface="Arial" pitchFamily="34" charset="0"/>
              <a:cs typeface="Arial" pitchFamily="34" charset="0"/>
            </a:endParaRPr>
          </a:p>
          <a:p>
            <a:pPr>
              <a:lnSpc>
                <a:spcPct val="150000"/>
              </a:lnSpc>
            </a:pPr>
            <a:endParaRPr lang="en-US" sz="1600" b="1">
              <a:solidFill>
                <a:prstClr val="black"/>
              </a:solidFill>
              <a:latin typeface="Arial" pitchFamily="34" charset="0"/>
              <a:cs typeface="Arial" pitchFamily="34" charset="0"/>
            </a:endParaRPr>
          </a:p>
          <a:p>
            <a:pPr>
              <a:lnSpc>
                <a:spcPct val="150000"/>
              </a:lnSpc>
            </a:pPr>
            <a:endParaRPr lang="en-US" sz="1600" b="1">
              <a:solidFill>
                <a:prstClr val="black"/>
              </a:solidFill>
              <a:latin typeface="Arial" pitchFamily="34" charset="0"/>
              <a:cs typeface="Arial" pitchFamily="34" charset="0"/>
            </a:endParaRPr>
          </a:p>
          <a:p>
            <a:pPr>
              <a:lnSpc>
                <a:spcPct val="150000"/>
              </a:lnSpc>
            </a:pPr>
            <a:endParaRPr lang="en-US" sz="1600" b="1">
              <a:solidFill>
                <a:prstClr val="black"/>
              </a:solidFill>
              <a:latin typeface="Arial" pitchFamily="34" charset="0"/>
              <a:cs typeface="Arial" pitchFamily="34" charset="0"/>
            </a:endParaRPr>
          </a:p>
          <a:p>
            <a:pPr marL="285750" indent="-285750">
              <a:lnSpc>
                <a:spcPct val="150000"/>
              </a:lnSpc>
            </a:pPr>
            <a:endParaRPr lang="en-US" sz="1600" b="1">
              <a:solidFill>
                <a:prstClr val="black"/>
              </a:solidFill>
              <a:latin typeface="Arial" pitchFamily="34" charset="0"/>
              <a:cs typeface="Arial" pitchFamily="34" charset="0"/>
            </a:endParaRPr>
          </a:p>
        </p:txBody>
      </p:sp>
      <p:grpSp>
        <p:nvGrpSpPr>
          <p:cNvPr id="8" name="Group 7"/>
          <p:cNvGrpSpPr/>
          <p:nvPr/>
        </p:nvGrpSpPr>
        <p:grpSpPr>
          <a:xfrm>
            <a:off x="1518675" y="4280293"/>
            <a:ext cx="6106650" cy="2073781"/>
            <a:chOff x="1625239" y="2207576"/>
            <a:chExt cx="6106650" cy="2073781"/>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401" y="2515353"/>
              <a:ext cx="1175195" cy="1766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53526"/>
            <a:stretch/>
          </p:blipFill>
          <p:spPr bwMode="auto">
            <a:xfrm>
              <a:off x="1732745" y="2515353"/>
              <a:ext cx="1109864" cy="1580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4796" y="2614257"/>
              <a:ext cx="1537093" cy="1463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625239" y="2207576"/>
              <a:ext cx="5893521" cy="307777"/>
            </a:xfrm>
            <a:prstGeom prst="rect">
              <a:avLst/>
            </a:prstGeom>
            <a:noFill/>
          </p:spPr>
          <p:txBody>
            <a:bodyPr wrap="square" rtlCol="0">
              <a:spAutoFit/>
            </a:bodyPr>
            <a:lstStyle/>
            <a:p>
              <a:r>
                <a:rPr lang="en-IN" sz="1400" b="1">
                  <a:solidFill>
                    <a:prstClr val="black"/>
                  </a:solidFill>
                  <a:latin typeface="Arial" pitchFamily="34" charset="0"/>
                  <a:cs typeface="Arial" pitchFamily="34" charset="0"/>
                </a:rPr>
                <a:t>Robert Hooke                        Microscope                        Cells of Cork</a:t>
              </a:r>
            </a:p>
          </p:txBody>
        </p:sp>
      </p:grpSp>
    </p:spTree>
    <p:extLst>
      <p:ext uri="{BB962C8B-B14F-4D97-AF65-F5344CB8AC3E}">
        <p14:creationId xmlns:p14="http://schemas.microsoft.com/office/powerpoint/2010/main" val="333037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B2E5-F46F-4E42-A97A-79DBFB0C608C}"/>
              </a:ext>
            </a:extLst>
          </p:cNvPr>
          <p:cNvSpPr>
            <a:spLocks noGrp="1"/>
          </p:cNvSpPr>
          <p:nvPr>
            <p:ph type="title"/>
          </p:nvPr>
        </p:nvSpPr>
        <p:spPr/>
        <p:txBody>
          <a:bodyPr/>
          <a:lstStyle/>
          <a:p>
            <a:r>
              <a:rPr lang="en-US"/>
              <a:t>Velcro - </a:t>
            </a:r>
            <a:r>
              <a:rPr lang="en-US" err="1"/>
              <a:t>Cockleburrs</a:t>
            </a:r>
            <a:endParaRPr lang="en-US"/>
          </a:p>
        </p:txBody>
      </p:sp>
      <p:pic>
        <p:nvPicPr>
          <p:cNvPr id="1026" name="Picture 2" descr="Related image">
            <a:extLst>
              <a:ext uri="{FF2B5EF4-FFF2-40B4-BE49-F238E27FC236}">
                <a16:creationId xmlns:a16="http://schemas.microsoft.com/office/drawing/2014/main" id="{80161C14-C7E5-42D4-8DD4-8149768F85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08" y="1708636"/>
            <a:ext cx="3579557" cy="19130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0AF2DCE0-19E9-412F-9BEB-AC388D7179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3227" y="3775507"/>
            <a:ext cx="1927292" cy="14394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DE33005F-7F6A-4556-B9BD-E7EBCEB0F010}"/>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19044" y="5266917"/>
            <a:ext cx="1927293" cy="14454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ckleburrs microscope view">
            <a:extLst>
              <a:ext uri="{FF2B5EF4-FFF2-40B4-BE49-F238E27FC236}">
                <a16:creationId xmlns:a16="http://schemas.microsoft.com/office/drawing/2014/main" id="{D383EEEC-5261-437B-B202-EA2E30ABCDB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360"/>
          <a:stretch/>
        </p:blipFill>
        <p:spPr bwMode="auto">
          <a:xfrm>
            <a:off x="4944298" y="1881875"/>
            <a:ext cx="3109992" cy="23639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elcro">
            <a:extLst>
              <a:ext uri="{FF2B5EF4-FFF2-40B4-BE49-F238E27FC236}">
                <a16:creationId xmlns:a16="http://schemas.microsoft.com/office/drawing/2014/main" id="{44758960-8020-4740-9AB6-098E067998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9862" y="4635499"/>
            <a:ext cx="246697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74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anose="020B0604020202020204" pitchFamily="34" charset="0"/>
                <a:cs typeface="Arial" panose="020B0604020202020204" pitchFamily="34" charset="0"/>
              </a:rPr>
              <a:t>Cell theory – </a:t>
            </a:r>
            <a:br>
              <a:rPr lang="en-IN"/>
            </a:br>
            <a:r>
              <a:rPr lang="en-US">
                <a:solidFill>
                  <a:srgbClr val="FF0000"/>
                </a:solidFill>
                <a:latin typeface="Arial" panose="020B0604020202020204" pitchFamily="34" charset="0"/>
                <a:cs typeface="Arial" panose="020B0604020202020204" pitchFamily="34" charset="0"/>
              </a:rPr>
              <a:t>Anton van Leeuwenhoek</a:t>
            </a:r>
            <a:endParaRPr lang="en-IN"/>
          </a:p>
        </p:txBody>
      </p:sp>
      <p:sp>
        <p:nvSpPr>
          <p:cNvPr id="3" name="Content Placeholder 2"/>
          <p:cNvSpPr>
            <a:spLocks noGrp="1"/>
          </p:cNvSpPr>
          <p:nvPr>
            <p:ph idx="1"/>
          </p:nvPr>
        </p:nvSpPr>
        <p:spPr/>
        <p:txBody>
          <a:bodyPr>
            <a:normAutofit/>
          </a:bodyPr>
          <a:lstStyle/>
          <a:p>
            <a:pPr algn="just"/>
            <a:r>
              <a:rPr lang="en-US" sz="2400">
                <a:latin typeface="Arial" panose="020B0604020202020204" pitchFamily="34" charset="0"/>
                <a:cs typeface="Arial" panose="020B0604020202020204" pitchFamily="34" charset="0"/>
              </a:rPr>
              <a:t>He made use of a microscope containing improved lenses that could magnify objects almost 300-fold</a:t>
            </a:r>
          </a:p>
          <a:p>
            <a:pPr algn="just"/>
            <a:r>
              <a:rPr lang="en-US" sz="2400">
                <a:latin typeface="Arial" panose="020B0604020202020204" pitchFamily="34" charset="0"/>
                <a:cs typeface="Arial" panose="020B0604020202020204" pitchFamily="34" charset="0"/>
              </a:rPr>
              <a:t>Under these microscopes, Leeuwenhoek found motile objects and he states that motility is a quality of life therefore these were living organisms</a:t>
            </a:r>
          </a:p>
          <a:p>
            <a:pPr algn="just"/>
            <a:endParaRPr lang="en-IN" sz="2400" b="1">
              <a:latin typeface="Arial" panose="020B0604020202020204" pitchFamily="34" charset="0"/>
              <a:cs typeface="Arial" panose="020B0604020202020204" pitchFamily="34" charset="0"/>
            </a:endParaRPr>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822" y="4233581"/>
            <a:ext cx="2595528" cy="176716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Page semi-protected Antonie van Leeuwenhoe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71" t="10140" b="19632"/>
          <a:stretch/>
        </p:blipFill>
        <p:spPr bwMode="auto">
          <a:xfrm>
            <a:off x="423976" y="4056667"/>
            <a:ext cx="1838137" cy="24425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age semi-protected Antonie van Leeuwenhoe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526" y="4436874"/>
            <a:ext cx="2366744" cy="167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3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anose="020B0604020202020204" pitchFamily="34" charset="0"/>
                <a:cs typeface="Arial" panose="020B0604020202020204" pitchFamily="34" charset="0"/>
              </a:rPr>
              <a:t>Cell theory – </a:t>
            </a:r>
            <a:br>
              <a:rPr lang="en-IN"/>
            </a:br>
            <a:r>
              <a:rPr lang="en-US">
                <a:solidFill>
                  <a:srgbClr val="FF0000"/>
                </a:solidFill>
                <a:latin typeface="Arial" panose="020B0604020202020204" pitchFamily="34" charset="0"/>
                <a:cs typeface="Arial" panose="020B0604020202020204" pitchFamily="34" charset="0"/>
              </a:rPr>
              <a:t>Anton van Leeuwenhoek</a:t>
            </a:r>
            <a:endParaRPr lang="en-IN"/>
          </a:p>
        </p:txBody>
      </p:sp>
      <p:sp>
        <p:nvSpPr>
          <p:cNvPr id="3" name="Content Placeholder 2"/>
          <p:cNvSpPr>
            <a:spLocks noGrp="1"/>
          </p:cNvSpPr>
          <p:nvPr>
            <p:ph idx="1"/>
          </p:nvPr>
        </p:nvSpPr>
        <p:spPr>
          <a:xfrm>
            <a:off x="493340" y="1613927"/>
            <a:ext cx="8308472" cy="3026976"/>
          </a:xfrm>
        </p:spPr>
        <p:txBody>
          <a:bodyPr>
            <a:normAutofit fontScale="55000" lnSpcReduction="20000"/>
          </a:bodyPr>
          <a:lstStyle/>
          <a:p>
            <a:pPr algn="just"/>
            <a:r>
              <a:rPr lang="en-US">
                <a:latin typeface="Arial" panose="020B0604020202020204" pitchFamily="34" charset="0"/>
                <a:cs typeface="Arial" panose="020B0604020202020204" pitchFamily="34" charset="0"/>
              </a:rPr>
              <a:t>Over time, he wrote many more papers in which </a:t>
            </a:r>
            <a:r>
              <a:rPr lang="en-US">
                <a:solidFill>
                  <a:srgbClr val="FF0000"/>
                </a:solidFill>
                <a:latin typeface="Arial" panose="020B0604020202020204" pitchFamily="34" charset="0"/>
                <a:cs typeface="Arial" panose="020B0604020202020204" pitchFamily="34" charset="0"/>
              </a:rPr>
              <a:t>described</a:t>
            </a:r>
            <a:r>
              <a:rPr lang="en-US">
                <a:latin typeface="Arial" panose="020B0604020202020204" pitchFamily="34" charset="0"/>
                <a:cs typeface="Arial" panose="020B0604020202020204" pitchFamily="34" charset="0"/>
              </a:rPr>
              <a:t> many specific forms of </a:t>
            </a:r>
            <a:r>
              <a:rPr lang="en-US">
                <a:solidFill>
                  <a:srgbClr val="FF0000"/>
                </a:solidFill>
                <a:latin typeface="Arial" panose="020B0604020202020204" pitchFamily="34" charset="0"/>
                <a:cs typeface="Arial" panose="020B0604020202020204" pitchFamily="34" charset="0"/>
              </a:rPr>
              <a:t>microorganisms</a:t>
            </a:r>
            <a:r>
              <a:rPr lang="en-US">
                <a:latin typeface="Arial" panose="020B0604020202020204" pitchFamily="34" charset="0"/>
                <a:cs typeface="Arial" panose="020B0604020202020204" pitchFamily="34" charset="0"/>
              </a:rPr>
              <a:t> like bacteria and protozoa</a:t>
            </a:r>
          </a:p>
          <a:p>
            <a:pPr algn="just"/>
            <a:endParaRPr lang="en-US">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The cells in animal tissues were observed after plants because the tissues were so fragile and susceptible to tearing, it was difficult for such thin slices to be prepared for studying</a:t>
            </a:r>
          </a:p>
          <a:p>
            <a:pPr algn="just"/>
            <a:endParaRPr lang="en-US">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Biologists believed that there was a fundamental unit to life, but were unsure what this was</a:t>
            </a:r>
          </a:p>
          <a:p>
            <a:pPr algn="just"/>
            <a:endParaRPr lang="en-US">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It would not be until over a </a:t>
            </a:r>
            <a:r>
              <a:rPr lang="en-US">
                <a:solidFill>
                  <a:srgbClr val="FF0000"/>
                </a:solidFill>
                <a:latin typeface="Arial" panose="020B0604020202020204" pitchFamily="34" charset="0"/>
                <a:cs typeface="Arial" panose="020B0604020202020204" pitchFamily="34" charset="0"/>
              </a:rPr>
              <a:t>hundred years later </a:t>
            </a:r>
            <a:r>
              <a:rPr lang="en-US">
                <a:latin typeface="Arial" panose="020B0604020202020204" pitchFamily="34" charset="0"/>
                <a:cs typeface="Arial" panose="020B0604020202020204" pitchFamily="34" charset="0"/>
              </a:rPr>
              <a:t>that this fundamental unit was connected to cellular structure and existence of cells in animals or plants</a:t>
            </a:r>
          </a:p>
          <a:p>
            <a:pPr marL="0" indent="0">
              <a:buNone/>
            </a:pPr>
            <a:endParaRPr lang="en-IN"/>
          </a:p>
        </p:txBody>
      </p:sp>
    </p:spTree>
    <p:extLst>
      <p:ext uri="{BB962C8B-B14F-4D97-AF65-F5344CB8AC3E}">
        <p14:creationId xmlns:p14="http://schemas.microsoft.com/office/powerpoint/2010/main" val="1084638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anose="020B0604020202020204" pitchFamily="34" charset="0"/>
                <a:cs typeface="Arial" panose="020B0604020202020204" pitchFamily="34" charset="0"/>
              </a:rPr>
              <a:t>Cell theory </a:t>
            </a:r>
            <a:endParaRPr lang="en-IN"/>
          </a:p>
        </p:txBody>
      </p:sp>
      <p:sp>
        <p:nvSpPr>
          <p:cNvPr id="3" name="Content Placeholder 2"/>
          <p:cNvSpPr>
            <a:spLocks noGrp="1"/>
          </p:cNvSpPr>
          <p:nvPr>
            <p:ph idx="1"/>
          </p:nvPr>
        </p:nvSpPr>
        <p:spPr/>
        <p:txBody>
          <a:bodyPr>
            <a:noAutofit/>
          </a:bodyPr>
          <a:lstStyle/>
          <a:p>
            <a:pPr algn="just"/>
            <a:r>
              <a:rPr lang="en-US" sz="2400">
                <a:latin typeface="Arial" panose="020B0604020202020204" pitchFamily="34" charset="0"/>
                <a:cs typeface="Arial" panose="020B0604020202020204" pitchFamily="34" charset="0"/>
              </a:rPr>
              <a:t>This conclusion was not made until </a:t>
            </a:r>
            <a:r>
              <a:rPr lang="en-US" sz="2400">
                <a:solidFill>
                  <a:srgbClr val="FF0000"/>
                </a:solidFill>
                <a:latin typeface="Arial" panose="020B0604020202020204" pitchFamily="34" charset="0"/>
                <a:cs typeface="Arial" panose="020B0604020202020204" pitchFamily="34" charset="0"/>
              </a:rPr>
              <a:t>Henri </a:t>
            </a:r>
            <a:r>
              <a:rPr lang="en-US" sz="2400" err="1">
                <a:solidFill>
                  <a:srgbClr val="FF0000"/>
                </a:solidFill>
                <a:latin typeface="Arial" panose="020B0604020202020204" pitchFamily="34" charset="0"/>
                <a:cs typeface="Arial" panose="020B0604020202020204" pitchFamily="34" charset="0"/>
              </a:rPr>
              <a:t>Dutrochet</a:t>
            </a:r>
            <a:r>
              <a:rPr lang="en-US" sz="2400">
                <a:solidFill>
                  <a:srgbClr val="FF0000"/>
                </a:solidFill>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who besides stating, </a:t>
            </a:r>
            <a:r>
              <a:rPr lang="en-US" sz="2400">
                <a:solidFill>
                  <a:srgbClr val="FF0000"/>
                </a:solidFill>
                <a:latin typeface="Arial" panose="020B0604020202020204" pitchFamily="34" charset="0"/>
                <a:cs typeface="Arial" panose="020B0604020202020204" pitchFamily="34" charset="0"/>
              </a:rPr>
              <a:t>“the cell is the fundamental element of organization”</a:t>
            </a:r>
            <a:r>
              <a:rPr lang="en-US" sz="2400">
                <a:latin typeface="Arial" panose="020B0604020202020204" pitchFamily="34" charset="0"/>
                <a:cs typeface="Arial" panose="020B0604020202020204" pitchFamily="34" charset="0"/>
              </a:rPr>
              <a:t>, also claimed that cells were not just a structural unit, but also a </a:t>
            </a:r>
            <a:r>
              <a:rPr lang="en-US" sz="2400">
                <a:solidFill>
                  <a:srgbClr val="FF0000"/>
                </a:solidFill>
                <a:latin typeface="Arial" panose="020B0604020202020204" pitchFamily="34" charset="0"/>
                <a:cs typeface="Arial" panose="020B0604020202020204" pitchFamily="34" charset="0"/>
              </a:rPr>
              <a:t>physiological unit</a:t>
            </a:r>
          </a:p>
          <a:p>
            <a:pPr algn="just"/>
            <a:endParaRPr lang="en-US" sz="2400">
              <a:latin typeface="Arial" panose="020B0604020202020204" pitchFamily="34" charset="0"/>
              <a:cs typeface="Arial" panose="020B0604020202020204" pitchFamily="34" charset="0"/>
            </a:endParaRPr>
          </a:p>
          <a:p>
            <a:pPr algn="just"/>
            <a:r>
              <a:rPr lang="en-US" sz="2400">
                <a:latin typeface="Arial" panose="020B0604020202020204" pitchFamily="34" charset="0"/>
                <a:cs typeface="Arial" panose="020B0604020202020204" pitchFamily="34" charset="0"/>
              </a:rPr>
              <a:t>In 1804, Karl </a:t>
            </a:r>
            <a:r>
              <a:rPr lang="en-US" sz="2400" err="1">
                <a:latin typeface="Arial" panose="020B0604020202020204" pitchFamily="34" charset="0"/>
                <a:cs typeface="Arial" panose="020B0604020202020204" pitchFamily="34" charset="0"/>
              </a:rPr>
              <a:t>Rudolphi</a:t>
            </a:r>
            <a:r>
              <a:rPr lang="en-US" sz="2400">
                <a:latin typeface="Arial" panose="020B0604020202020204" pitchFamily="34" charset="0"/>
                <a:cs typeface="Arial" panose="020B0604020202020204" pitchFamily="34" charset="0"/>
              </a:rPr>
              <a:t> and J.H.F. Link were awarded the prize for </a:t>
            </a:r>
            <a:r>
              <a:rPr lang="en-US" sz="2400">
                <a:solidFill>
                  <a:srgbClr val="FF0000"/>
                </a:solidFill>
                <a:latin typeface="Arial" panose="020B0604020202020204" pitchFamily="34" charset="0"/>
                <a:cs typeface="Arial" panose="020B0604020202020204" pitchFamily="34" charset="0"/>
              </a:rPr>
              <a:t>"solving the problem of the nature of cells</a:t>
            </a:r>
            <a:r>
              <a:rPr lang="en-US" sz="2400">
                <a:latin typeface="Arial" panose="020B0604020202020204" pitchFamily="34" charset="0"/>
                <a:cs typeface="Arial" panose="020B0604020202020204" pitchFamily="34" charset="0"/>
              </a:rPr>
              <a:t>", meaning they were the first to prove that cells had independent cell walls, by the </a:t>
            </a:r>
            <a:r>
              <a:rPr lang="en-US" sz="2400" err="1">
                <a:latin typeface="Arial" panose="020B0604020202020204" pitchFamily="34" charset="0"/>
                <a:cs typeface="Arial" panose="020B0604020202020204" pitchFamily="34" charset="0"/>
              </a:rPr>
              <a:t>Königliche</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Societät</a:t>
            </a:r>
            <a:r>
              <a:rPr lang="en-US" sz="2400">
                <a:latin typeface="Arial" panose="020B0604020202020204" pitchFamily="34" charset="0"/>
                <a:cs typeface="Arial" panose="020B0604020202020204" pitchFamily="34" charset="0"/>
              </a:rPr>
              <a:t> der </a:t>
            </a:r>
            <a:r>
              <a:rPr lang="en-US" sz="2400" err="1">
                <a:latin typeface="Arial" panose="020B0604020202020204" pitchFamily="34" charset="0"/>
                <a:cs typeface="Arial" panose="020B0604020202020204" pitchFamily="34" charset="0"/>
              </a:rPr>
              <a:t>Wissenschaft</a:t>
            </a:r>
            <a:r>
              <a:rPr lang="en-US" sz="2400">
                <a:latin typeface="Arial" panose="020B0604020202020204" pitchFamily="34" charset="0"/>
                <a:cs typeface="Arial" panose="020B0604020202020204" pitchFamily="34" charset="0"/>
              </a:rPr>
              <a:t> (Royal Society of Science), Göttingen</a:t>
            </a:r>
          </a:p>
          <a:p>
            <a:pPr algn="just"/>
            <a:r>
              <a:rPr lang="en-US" sz="2400">
                <a:latin typeface="Arial" panose="020B0604020202020204" pitchFamily="34" charset="0"/>
                <a:cs typeface="Arial" panose="020B0604020202020204" pitchFamily="34" charset="0"/>
              </a:rPr>
              <a:t>Later in 1838 concept of cell theory came into existence</a:t>
            </a:r>
          </a:p>
        </p:txBody>
      </p:sp>
    </p:spTree>
    <p:extLst>
      <p:ext uri="{BB962C8B-B14F-4D97-AF65-F5344CB8AC3E}">
        <p14:creationId xmlns:p14="http://schemas.microsoft.com/office/powerpoint/2010/main" val="3477479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itchFamily="34" charset="0"/>
                <a:cs typeface="Arial" pitchFamily="34" charset="0"/>
              </a:rPr>
              <a:t>Cell Theory</a:t>
            </a:r>
            <a:endParaRPr lang="en-IN"/>
          </a:p>
        </p:txBody>
      </p:sp>
      <p:sp>
        <p:nvSpPr>
          <p:cNvPr id="3" name="Content Placeholder 2"/>
          <p:cNvSpPr>
            <a:spLocks noGrp="1"/>
          </p:cNvSpPr>
          <p:nvPr>
            <p:ph idx="1"/>
          </p:nvPr>
        </p:nvSpPr>
        <p:spPr/>
        <p:txBody>
          <a:bodyPr>
            <a:noAutofit/>
          </a:bodyPr>
          <a:lstStyle/>
          <a:p>
            <a:pPr algn="just"/>
            <a:r>
              <a:rPr lang="en-US" sz="2000">
                <a:latin typeface="Arial" panose="020B0604020202020204" pitchFamily="34" charset="0"/>
                <a:cs typeface="Arial" panose="020B0604020202020204" pitchFamily="34" charset="0"/>
              </a:rPr>
              <a:t>In biology, cell theory is a scientific theory which describes the properties of cells</a:t>
            </a:r>
          </a:p>
          <a:p>
            <a:pPr lvl="0" algn="just">
              <a:lnSpc>
                <a:spcPct val="170000"/>
              </a:lnSpc>
            </a:pPr>
            <a:r>
              <a:rPr lang="en-IN" sz="2000">
                <a:solidFill>
                  <a:prstClr val="black"/>
                </a:solidFill>
                <a:latin typeface="Arial" pitchFamily="34" charset="0"/>
                <a:cs typeface="Arial" pitchFamily="34" charset="0"/>
              </a:rPr>
              <a:t>Cell theory is the </a:t>
            </a:r>
            <a:r>
              <a:rPr lang="en-IN" sz="2000">
                <a:solidFill>
                  <a:srgbClr val="FF0000"/>
                </a:solidFill>
                <a:latin typeface="Arial" pitchFamily="34" charset="0"/>
                <a:cs typeface="Arial" pitchFamily="34" charset="0"/>
              </a:rPr>
              <a:t>foundation of biology </a:t>
            </a:r>
            <a:r>
              <a:rPr lang="en-IN" sz="2000">
                <a:solidFill>
                  <a:prstClr val="black"/>
                </a:solidFill>
                <a:latin typeface="Arial" pitchFamily="34" charset="0"/>
                <a:cs typeface="Arial" pitchFamily="34" charset="0"/>
              </a:rPr>
              <a:t>and is the most widely accepted explanation of the function of cells</a:t>
            </a:r>
            <a:endParaRPr lang="en-US" sz="2000">
              <a:latin typeface="Arial" panose="020B0604020202020204" pitchFamily="34" charset="0"/>
              <a:cs typeface="Arial" panose="020B0604020202020204" pitchFamily="34" charset="0"/>
            </a:endParaRPr>
          </a:p>
          <a:p>
            <a:pPr algn="just">
              <a:lnSpc>
                <a:spcPct val="150000"/>
              </a:lnSpc>
            </a:pPr>
            <a:r>
              <a:rPr lang="en-IN" sz="2000">
                <a:latin typeface="Arial" pitchFamily="34" charset="0"/>
                <a:cs typeface="Arial" pitchFamily="34" charset="0"/>
              </a:rPr>
              <a:t>After the discovery of cells, many debates started about properties, role and function of cells</a:t>
            </a:r>
          </a:p>
          <a:p>
            <a:pPr algn="just">
              <a:lnSpc>
                <a:spcPct val="150000"/>
              </a:lnSpc>
            </a:pPr>
            <a:r>
              <a:rPr lang="en-IN" sz="2000">
                <a:latin typeface="Arial" pitchFamily="34" charset="0"/>
                <a:cs typeface="Arial" pitchFamily="34" charset="0"/>
              </a:rPr>
              <a:t>Eventually in 1838, Cell theory was formulated by </a:t>
            </a:r>
            <a:r>
              <a:rPr lang="en-IN" sz="2000">
                <a:solidFill>
                  <a:srgbClr val="FF0000"/>
                </a:solidFill>
                <a:latin typeface="Arial" pitchFamily="34" charset="0"/>
                <a:cs typeface="Arial" pitchFamily="34" charset="0"/>
              </a:rPr>
              <a:t>Matthias Schleiden and Theodor Schwann.</a:t>
            </a:r>
            <a:r>
              <a:rPr lang="en-IN" sz="2000">
                <a:latin typeface="Arial" pitchFamily="34" charset="0"/>
                <a:cs typeface="Arial" pitchFamily="34" charset="0"/>
              </a:rPr>
              <a:t>  Other scientists like </a:t>
            </a:r>
            <a:r>
              <a:rPr lang="en-IN" sz="2000">
                <a:solidFill>
                  <a:srgbClr val="FF0000"/>
                </a:solidFill>
                <a:latin typeface="Arial" pitchFamily="34" charset="0"/>
                <a:cs typeface="Arial" pitchFamily="34" charset="0"/>
              </a:rPr>
              <a:t>Rudolf Virchow </a:t>
            </a:r>
            <a:r>
              <a:rPr lang="en-IN" sz="2000">
                <a:latin typeface="Arial" pitchFamily="34" charset="0"/>
                <a:cs typeface="Arial" pitchFamily="34" charset="0"/>
              </a:rPr>
              <a:t>also contributed to the theory</a:t>
            </a:r>
            <a:endParaRPr lang="en-IN" sz="2000"/>
          </a:p>
        </p:txBody>
      </p:sp>
    </p:spTree>
    <p:extLst>
      <p:ext uri="{BB962C8B-B14F-4D97-AF65-F5344CB8AC3E}">
        <p14:creationId xmlns:p14="http://schemas.microsoft.com/office/powerpoint/2010/main" val="1482058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itchFamily="34" charset="0"/>
                <a:cs typeface="Arial" pitchFamily="34" charset="0"/>
              </a:rPr>
              <a:t>Cell Theory</a:t>
            </a:r>
            <a:endParaRPr lang="en-IN"/>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IN" sz="1600" b="1">
                <a:solidFill>
                  <a:srgbClr val="FF0000"/>
                </a:solidFill>
                <a:latin typeface="Arial" pitchFamily="34" charset="0"/>
                <a:cs typeface="Arial" pitchFamily="34" charset="0"/>
              </a:rPr>
              <a:t>Schleiden</a:t>
            </a:r>
            <a:r>
              <a:rPr lang="en-IN" sz="1600" b="1">
                <a:latin typeface="Arial" pitchFamily="34" charset="0"/>
                <a:cs typeface="Arial" pitchFamily="34" charset="0"/>
              </a:rPr>
              <a:t> suggested: </a:t>
            </a:r>
          </a:p>
          <a:p>
            <a:pPr marL="457200" lvl="1" indent="0" algn="just">
              <a:lnSpc>
                <a:spcPct val="150000"/>
              </a:lnSpc>
              <a:buNone/>
            </a:pPr>
            <a:r>
              <a:rPr lang="en-IN" sz="1400" b="1">
                <a:latin typeface="Arial" pitchFamily="34" charset="0"/>
                <a:cs typeface="Arial" pitchFamily="34" charset="0"/>
              </a:rPr>
              <a:t>1. Cells or result of cells contribute to structural part of a plant </a:t>
            </a:r>
          </a:p>
          <a:p>
            <a:pPr marL="457200" lvl="2" indent="0" algn="just">
              <a:lnSpc>
                <a:spcPct val="150000"/>
              </a:lnSpc>
              <a:buNone/>
            </a:pPr>
            <a:r>
              <a:rPr lang="en-IN" sz="1400" b="1">
                <a:latin typeface="Arial" pitchFamily="34" charset="0"/>
                <a:cs typeface="Arial" pitchFamily="34" charset="0"/>
              </a:rPr>
              <a:t>2. </a:t>
            </a:r>
            <a:r>
              <a:rPr lang="en-IN" sz="1600" b="1">
                <a:latin typeface="Arial" pitchFamily="34" charset="0"/>
                <a:cs typeface="Arial" pitchFamily="34" charset="0"/>
              </a:rPr>
              <a:t>Cells</a:t>
            </a:r>
            <a:r>
              <a:rPr lang="en-IN" sz="1400" b="1">
                <a:latin typeface="Arial" pitchFamily="34" charset="0"/>
                <a:cs typeface="Arial" pitchFamily="34" charset="0"/>
              </a:rPr>
              <a:t> are made by a crystallization process either within other cells or from the outside</a:t>
            </a:r>
          </a:p>
          <a:p>
            <a:pPr marL="0" lvl="1" indent="0" algn="just">
              <a:lnSpc>
                <a:spcPct val="150000"/>
              </a:lnSpc>
              <a:buNone/>
            </a:pPr>
            <a:r>
              <a:rPr lang="en-IN" sz="1600" b="1">
                <a:solidFill>
                  <a:srgbClr val="FF0000"/>
                </a:solidFill>
                <a:latin typeface="Arial" pitchFamily="34" charset="0"/>
                <a:cs typeface="Arial" pitchFamily="34" charset="0"/>
              </a:rPr>
              <a:t>Schwann</a:t>
            </a:r>
            <a:r>
              <a:rPr lang="en-IN" sz="1400" b="1">
                <a:latin typeface="Arial" pitchFamily="34" charset="0"/>
                <a:cs typeface="Arial" pitchFamily="34" charset="0"/>
              </a:rPr>
              <a:t> suggested:</a:t>
            </a:r>
          </a:p>
          <a:p>
            <a:pPr marL="914400" lvl="1" indent="-457200" algn="just">
              <a:lnSpc>
                <a:spcPct val="150000"/>
              </a:lnSpc>
              <a:buAutoNum type="arabicPeriod"/>
            </a:pPr>
            <a:r>
              <a:rPr lang="en-IN" sz="1400" b="1">
                <a:latin typeface="Arial" pitchFamily="34" charset="0"/>
                <a:cs typeface="Arial" pitchFamily="34" charset="0"/>
              </a:rPr>
              <a:t>Like plants, structurally animals are composed of cells or the product of cells</a:t>
            </a:r>
          </a:p>
          <a:p>
            <a:pPr marL="0" indent="0" algn="just">
              <a:lnSpc>
                <a:spcPct val="150000"/>
              </a:lnSpc>
              <a:buNone/>
            </a:pPr>
            <a:r>
              <a:rPr lang="en-IN" sz="1600" b="1">
                <a:latin typeface="Arial" pitchFamily="34" charset="0"/>
                <a:cs typeface="Arial" pitchFamily="34" charset="0"/>
              </a:rPr>
              <a:t>The  following are the three basic principles to this cell theory:</a:t>
            </a:r>
          </a:p>
          <a:p>
            <a:pPr marL="457200" lvl="1" indent="0" algn="just">
              <a:lnSpc>
                <a:spcPct val="150000"/>
              </a:lnSpc>
              <a:buNone/>
            </a:pPr>
            <a:r>
              <a:rPr lang="en-IN" sz="1600" b="1">
                <a:solidFill>
                  <a:schemeClr val="accent1">
                    <a:lumMod val="75000"/>
                  </a:schemeClr>
                </a:solidFill>
                <a:latin typeface="Arial" pitchFamily="34" charset="0"/>
                <a:cs typeface="Arial" pitchFamily="34" charset="0"/>
              </a:rPr>
              <a:t>1. All living organisms are composed of one or more cells</a:t>
            </a:r>
          </a:p>
          <a:p>
            <a:pPr marL="457200" lvl="1" indent="0" algn="just">
              <a:lnSpc>
                <a:spcPct val="150000"/>
              </a:lnSpc>
              <a:buNone/>
            </a:pPr>
            <a:r>
              <a:rPr lang="en-IN" sz="1600" b="1">
                <a:solidFill>
                  <a:schemeClr val="accent1">
                    <a:lumMod val="75000"/>
                  </a:schemeClr>
                </a:solidFill>
                <a:latin typeface="Arial" pitchFamily="34" charset="0"/>
                <a:cs typeface="Arial" pitchFamily="34" charset="0"/>
              </a:rPr>
              <a:t>2. The cell is the most basic unit of life</a:t>
            </a:r>
          </a:p>
          <a:p>
            <a:pPr marL="457200" lvl="1" indent="0" algn="just">
              <a:lnSpc>
                <a:spcPct val="150000"/>
              </a:lnSpc>
              <a:buNone/>
            </a:pPr>
            <a:r>
              <a:rPr lang="en-IN" sz="1600" b="1">
                <a:solidFill>
                  <a:schemeClr val="accent1">
                    <a:lumMod val="75000"/>
                  </a:schemeClr>
                </a:solidFill>
                <a:latin typeface="Arial" pitchFamily="34" charset="0"/>
                <a:cs typeface="Arial" pitchFamily="34" charset="0"/>
              </a:rPr>
              <a:t>3. All cells arise from pre-existing, living cells (Contributed by Rudolf Virchow in 1855</a:t>
            </a:r>
            <a:r>
              <a:rPr lang="en-IN" sz="1400" b="1">
                <a:solidFill>
                  <a:schemeClr val="accent1">
                    <a:lumMod val="75000"/>
                  </a:schemeClr>
                </a:solidFill>
                <a:latin typeface="Arial" pitchFamily="34" charset="0"/>
                <a:cs typeface="Arial" pitchFamily="34" charset="0"/>
              </a:rPr>
              <a:t>)</a:t>
            </a:r>
          </a:p>
        </p:txBody>
      </p:sp>
    </p:spTree>
    <p:extLst>
      <p:ext uri="{BB962C8B-B14F-4D97-AF65-F5344CB8AC3E}">
        <p14:creationId xmlns:p14="http://schemas.microsoft.com/office/powerpoint/2010/main" val="90067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0519" y="308368"/>
            <a:ext cx="5102679" cy="584775"/>
          </a:xfrm>
          <a:prstGeom prst="rect">
            <a:avLst/>
          </a:prstGeom>
          <a:noFill/>
        </p:spPr>
        <p:txBody>
          <a:bodyPr wrap="none" rtlCol="0">
            <a:spAutoFit/>
          </a:bodyPr>
          <a:lstStyle/>
          <a:p>
            <a:r>
              <a:rPr lang="en-IN" sz="3200" b="1">
                <a:latin typeface="Arial" pitchFamily="34" charset="0"/>
                <a:cs typeface="Arial" pitchFamily="34" charset="0"/>
              </a:rPr>
              <a:t>Cell – Important Features</a:t>
            </a:r>
          </a:p>
        </p:txBody>
      </p:sp>
      <p:sp>
        <p:nvSpPr>
          <p:cNvPr id="4" name="Text Box 4"/>
          <p:cNvSpPr txBox="1">
            <a:spLocks noChangeArrowheads="1"/>
          </p:cNvSpPr>
          <p:nvPr/>
        </p:nvSpPr>
        <p:spPr bwMode="auto">
          <a:xfrm>
            <a:off x="3058014" y="1340768"/>
            <a:ext cx="2537874" cy="2949525"/>
          </a:xfrm>
          <a:prstGeom prst="rect">
            <a:avLst/>
          </a:prstGeom>
          <a:noFill/>
          <a:ln w="9525">
            <a:noFill/>
            <a:miter lim="800000"/>
            <a:headEnd/>
            <a:tailEnd/>
          </a:ln>
        </p:spPr>
        <p:txBody>
          <a:bodyPr wrap="none">
            <a:spAutoFit/>
          </a:bodyPr>
          <a:lstStyle/>
          <a:p>
            <a:pPr marL="285750" indent="-285750">
              <a:lnSpc>
                <a:spcPct val="150000"/>
              </a:lnSpc>
              <a:buFont typeface="Arial" panose="020B0604020202020204" pitchFamily="34" charset="0"/>
              <a:buChar char="•"/>
            </a:pPr>
            <a:r>
              <a:rPr lang="en-US">
                <a:latin typeface="Arial" pitchFamily="34" charset="0"/>
                <a:cs typeface="Arial" pitchFamily="34" charset="0"/>
              </a:rPr>
              <a:t>Grow</a:t>
            </a:r>
          </a:p>
          <a:p>
            <a:pPr marL="285750" indent="-285750">
              <a:lnSpc>
                <a:spcPct val="150000"/>
              </a:lnSpc>
              <a:buFont typeface="Arial" panose="020B0604020202020204" pitchFamily="34" charset="0"/>
              <a:buChar char="•"/>
            </a:pPr>
            <a:r>
              <a:rPr lang="en-US">
                <a:latin typeface="Arial" pitchFamily="34" charset="0"/>
                <a:cs typeface="Arial" pitchFamily="34" charset="0"/>
              </a:rPr>
              <a:t>Repair and Maintain</a:t>
            </a:r>
          </a:p>
          <a:p>
            <a:pPr marL="285750" indent="-285750">
              <a:lnSpc>
                <a:spcPct val="150000"/>
              </a:lnSpc>
              <a:buFont typeface="Arial" panose="020B0604020202020204" pitchFamily="34" charset="0"/>
              <a:buChar char="•"/>
            </a:pPr>
            <a:r>
              <a:rPr lang="en-US">
                <a:latin typeface="Arial" pitchFamily="34" charset="0"/>
                <a:cs typeface="Arial" pitchFamily="34" charset="0"/>
              </a:rPr>
              <a:t>Reproduce</a:t>
            </a:r>
          </a:p>
          <a:p>
            <a:pPr marL="285750" indent="-285750">
              <a:lnSpc>
                <a:spcPct val="150000"/>
              </a:lnSpc>
              <a:buFont typeface="Arial" panose="020B0604020202020204" pitchFamily="34" charset="0"/>
              <a:buChar char="•"/>
            </a:pPr>
            <a:r>
              <a:rPr lang="en-US">
                <a:latin typeface="Arial" pitchFamily="34" charset="0"/>
                <a:cs typeface="Arial" pitchFamily="34" charset="0"/>
              </a:rPr>
              <a:t>Undergo change</a:t>
            </a:r>
          </a:p>
          <a:p>
            <a:pPr marL="285750" indent="-285750">
              <a:lnSpc>
                <a:spcPct val="150000"/>
              </a:lnSpc>
              <a:buFont typeface="Arial" panose="020B0604020202020204" pitchFamily="34" charset="0"/>
              <a:buChar char="•"/>
            </a:pPr>
            <a:r>
              <a:rPr lang="en-US">
                <a:latin typeface="Arial" pitchFamily="34" charset="0"/>
                <a:cs typeface="Arial" pitchFamily="34" charset="0"/>
              </a:rPr>
              <a:t>Move</a:t>
            </a:r>
          </a:p>
          <a:p>
            <a:pPr marL="285750" indent="-285750">
              <a:lnSpc>
                <a:spcPct val="150000"/>
              </a:lnSpc>
              <a:buFont typeface="Arial" panose="020B0604020202020204" pitchFamily="34" charset="0"/>
              <a:buChar char="•"/>
            </a:pPr>
            <a:r>
              <a:rPr lang="en-US">
                <a:latin typeface="Arial" pitchFamily="34" charset="0"/>
                <a:cs typeface="Arial" pitchFamily="34" charset="0"/>
              </a:rPr>
              <a:t>Respond</a:t>
            </a:r>
          </a:p>
          <a:p>
            <a:pPr marL="285750" indent="-285750">
              <a:lnSpc>
                <a:spcPct val="150000"/>
              </a:lnSpc>
              <a:buFont typeface="Arial" panose="020B0604020202020204" pitchFamily="34" charset="0"/>
              <a:buChar char="•"/>
            </a:pPr>
            <a:r>
              <a:rPr lang="en-US">
                <a:latin typeface="Arial" pitchFamily="34" charset="0"/>
                <a:cs typeface="Arial" pitchFamily="34" charset="0"/>
              </a:rPr>
              <a:t>Grow old and die</a:t>
            </a:r>
          </a:p>
        </p:txBody>
      </p:sp>
      <p:sp>
        <p:nvSpPr>
          <p:cNvPr id="5" name="Text Box 4"/>
          <p:cNvSpPr txBox="1">
            <a:spLocks noChangeArrowheads="1"/>
          </p:cNvSpPr>
          <p:nvPr/>
        </p:nvSpPr>
        <p:spPr bwMode="auto">
          <a:xfrm>
            <a:off x="152715" y="4789214"/>
            <a:ext cx="8738290" cy="872034"/>
          </a:xfrm>
          <a:prstGeom prst="rect">
            <a:avLst/>
          </a:prstGeom>
          <a:noFill/>
          <a:ln w="9525">
            <a:noFill/>
            <a:miter lim="800000"/>
            <a:headEnd/>
            <a:tailEnd/>
          </a:ln>
        </p:spPr>
        <p:txBody>
          <a:bodyPr wrap="none">
            <a:spAutoFit/>
          </a:bodyPr>
          <a:lstStyle/>
          <a:p>
            <a:pPr algn="ctr">
              <a:lnSpc>
                <a:spcPct val="150000"/>
              </a:lnSpc>
            </a:pPr>
            <a:r>
              <a:rPr lang="en-US" b="1">
                <a:latin typeface="Arial" pitchFamily="34" charset="0"/>
                <a:cs typeface="Arial" pitchFamily="34" charset="0"/>
              </a:rPr>
              <a:t>Why basic unit of life? - </a:t>
            </a:r>
            <a:r>
              <a:rPr lang="en-US" b="1">
                <a:solidFill>
                  <a:srgbClr val="0070C0"/>
                </a:solidFill>
                <a:latin typeface="Arial" pitchFamily="34" charset="0"/>
                <a:cs typeface="Arial" pitchFamily="34" charset="0"/>
              </a:rPr>
              <a:t>Smallest of biological structure that perform all basic </a:t>
            </a:r>
          </a:p>
          <a:p>
            <a:pPr algn="ctr">
              <a:lnSpc>
                <a:spcPct val="150000"/>
              </a:lnSpc>
            </a:pPr>
            <a:r>
              <a:rPr lang="en-US" b="1">
                <a:solidFill>
                  <a:srgbClr val="0070C0"/>
                </a:solidFill>
                <a:latin typeface="Arial" pitchFamily="34" charset="0"/>
                <a:cs typeface="Arial" pitchFamily="34" charset="0"/>
              </a:rPr>
              <a:t>activities of life</a:t>
            </a:r>
          </a:p>
        </p:txBody>
      </p:sp>
    </p:spTree>
    <p:extLst>
      <p:ext uri="{BB962C8B-B14F-4D97-AF65-F5344CB8AC3E}">
        <p14:creationId xmlns:p14="http://schemas.microsoft.com/office/powerpoint/2010/main" val="1426618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1182" y="314304"/>
            <a:ext cx="4134465" cy="646331"/>
          </a:xfrm>
          <a:prstGeom prst="rect">
            <a:avLst/>
          </a:prstGeom>
          <a:noFill/>
        </p:spPr>
        <p:txBody>
          <a:bodyPr wrap="none" rtlCol="0">
            <a:spAutoFit/>
          </a:bodyPr>
          <a:lstStyle/>
          <a:p>
            <a:r>
              <a:rPr lang="en-IN" sz="3600" b="1">
                <a:latin typeface="Arial" pitchFamily="34" charset="0"/>
                <a:cs typeface="Arial" pitchFamily="34" charset="0"/>
              </a:rPr>
              <a:t>Cellular Hierarchy</a:t>
            </a:r>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544" y="1300573"/>
            <a:ext cx="383857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anose="020B0604020202020204" pitchFamily="34" charset="0"/>
                <a:cs typeface="Arial" panose="020B0604020202020204" pitchFamily="34" charset="0"/>
              </a:rPr>
              <a:t>Time line of Cell Theory</a:t>
            </a:r>
          </a:p>
        </p:txBody>
      </p:sp>
      <p:sp>
        <p:nvSpPr>
          <p:cNvPr id="3" name="Content Placeholder 2"/>
          <p:cNvSpPr>
            <a:spLocks noGrp="1"/>
          </p:cNvSpPr>
          <p:nvPr>
            <p:ph idx="1"/>
          </p:nvPr>
        </p:nvSpPr>
        <p:spPr/>
        <p:txBody>
          <a:bodyPr/>
          <a:lstStyle/>
          <a:p>
            <a:endParaRPr lang="en-IN"/>
          </a:p>
        </p:txBody>
      </p:sp>
      <p:pic>
        <p:nvPicPr>
          <p:cNvPr id="2050" name="Picture 2" descr="Image result for cell theory timeline"/>
          <p:cNvPicPr>
            <a:picLocks noChangeAspect="1" noChangeArrowheads="1"/>
          </p:cNvPicPr>
          <p:nvPr/>
        </p:nvPicPr>
        <p:blipFill rotWithShape="1">
          <a:blip r:embed="rId2">
            <a:extLst>
              <a:ext uri="{28A0092B-C50C-407E-A947-70E740481C1C}">
                <a14:useLocalDpi xmlns:a14="http://schemas.microsoft.com/office/drawing/2010/main" val="0"/>
              </a:ext>
            </a:extLst>
          </a:blip>
          <a:srcRect t="8154" b="7457"/>
          <a:stretch/>
        </p:blipFill>
        <p:spPr bwMode="auto">
          <a:xfrm>
            <a:off x="364602" y="1532181"/>
            <a:ext cx="8414795" cy="532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8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anose="020B0604020202020204" pitchFamily="34" charset="0"/>
                <a:cs typeface="Arial" panose="020B0604020202020204" pitchFamily="34" charset="0"/>
              </a:rPr>
              <a:t>Cell theory - Significance</a:t>
            </a:r>
          </a:p>
        </p:txBody>
      </p:sp>
      <p:sp>
        <p:nvSpPr>
          <p:cNvPr id="3" name="Content Placeholder 2"/>
          <p:cNvSpPr>
            <a:spLocks noGrp="1"/>
          </p:cNvSpPr>
          <p:nvPr>
            <p:ph idx="1"/>
          </p:nvPr>
        </p:nvSpPr>
        <p:spPr/>
        <p:txBody>
          <a:bodyPr>
            <a:normAutofit fontScale="85000" lnSpcReduction="20000"/>
          </a:bodyPr>
          <a:lstStyle/>
          <a:p>
            <a:pPr algn="just">
              <a:lnSpc>
                <a:spcPct val="120000"/>
              </a:lnSpc>
            </a:pPr>
            <a:r>
              <a:rPr lang="en-IN">
                <a:latin typeface="Arial" pitchFamily="34" charset="0"/>
                <a:cs typeface="Arial" pitchFamily="34" charset="0"/>
              </a:rPr>
              <a:t>The structural and functional relationship among the diverse living forms from bacteria to man</a:t>
            </a:r>
          </a:p>
          <a:p>
            <a:pPr algn="just">
              <a:lnSpc>
                <a:spcPct val="120000"/>
              </a:lnSpc>
            </a:pPr>
            <a:r>
              <a:rPr lang="en-IN">
                <a:latin typeface="Arial" pitchFamily="34" charset="0"/>
                <a:cs typeface="Arial" pitchFamily="34" charset="0"/>
              </a:rPr>
              <a:t>All cells irrespective of their function and position have a nucleus embedded in the cytoplasm and bounded by cell membrane (unity in their structural plan)</a:t>
            </a:r>
          </a:p>
          <a:p>
            <a:pPr algn="just">
              <a:lnSpc>
                <a:spcPct val="120000"/>
              </a:lnSpc>
            </a:pPr>
            <a:r>
              <a:rPr lang="en-IN">
                <a:latin typeface="Arial" pitchFamily="34" charset="0"/>
                <a:cs typeface="Arial" pitchFamily="34" charset="0"/>
              </a:rPr>
              <a:t>Same metabolic processes occur in all the cells primitive or specialized (unity of function)</a:t>
            </a:r>
          </a:p>
          <a:p>
            <a:pPr algn="just">
              <a:lnSpc>
                <a:spcPct val="120000"/>
              </a:lnSpc>
            </a:pPr>
            <a:r>
              <a:rPr lang="en-IN">
                <a:latin typeface="Arial" pitchFamily="34" charset="0"/>
                <a:cs typeface="Arial" pitchFamily="34" charset="0"/>
              </a:rPr>
              <a:t>This implies that all the living things have originated from the same primitive ancestral types that originated 2-3 billion years ago</a:t>
            </a:r>
          </a:p>
          <a:p>
            <a:endParaRPr lang="en-IN"/>
          </a:p>
        </p:txBody>
      </p:sp>
    </p:spTree>
    <p:extLst>
      <p:ext uri="{BB962C8B-B14F-4D97-AF65-F5344CB8AC3E}">
        <p14:creationId xmlns:p14="http://schemas.microsoft.com/office/powerpoint/2010/main" val="1323497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Arial" panose="020B0604020202020204" pitchFamily="34" charset="0"/>
                <a:cs typeface="Arial" panose="020B0604020202020204" pitchFamily="34" charset="0"/>
              </a:rPr>
              <a:t>Cell theory – Exception</a:t>
            </a:r>
            <a:endParaRPr lang="en-IN"/>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IN" sz="2000">
                <a:latin typeface="Arial" pitchFamily="34" charset="0"/>
                <a:cs typeface="Arial" pitchFamily="34" charset="0"/>
              </a:rPr>
              <a:t>Viruses are the exception to cell theory because they are made up of proteins and one of the nucleic acid (DNA or RNA), lack protoplasm.</a:t>
            </a:r>
          </a:p>
          <a:p>
            <a:pPr marL="342900" indent="-342900" algn="just">
              <a:buFont typeface="+mj-lt"/>
              <a:buAutoNum type="arabicPeriod"/>
            </a:pPr>
            <a:r>
              <a:rPr lang="en-IN" sz="2000">
                <a:latin typeface="Arial" pitchFamily="34" charset="0"/>
                <a:cs typeface="Arial" pitchFamily="34" charset="0"/>
              </a:rPr>
              <a:t>The first cell did not come from another cell</a:t>
            </a:r>
          </a:p>
          <a:p>
            <a:pPr marL="342900" indent="-342900" algn="just">
              <a:buFont typeface="+mj-lt"/>
              <a:buAutoNum type="arabicPeriod"/>
            </a:pPr>
            <a:r>
              <a:rPr lang="en-IN" sz="2000">
                <a:latin typeface="Arial" pitchFamily="34" charset="0"/>
                <a:cs typeface="Arial" pitchFamily="34" charset="0"/>
              </a:rPr>
              <a:t>Mitochondria and chloroplast have their own genetic material and can reproduce independently</a:t>
            </a:r>
          </a:p>
          <a:p>
            <a:pPr algn="just"/>
            <a:endParaRPr lang="en-IN" b="1">
              <a:latin typeface="Arial" pitchFamily="34" charset="0"/>
              <a:cs typeface="Arial" pitchFamily="34" charset="0"/>
            </a:endParaRPr>
          </a:p>
          <a:p>
            <a:endParaRPr lang="en-IN"/>
          </a:p>
        </p:txBody>
      </p:sp>
      <p:pic>
        <p:nvPicPr>
          <p:cNvPr id="4" name="Picture 4" descr="Image result for mitochondria fission in cells"/>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855603" y="4284547"/>
            <a:ext cx="3195287" cy="165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48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BB0E-8192-4DD7-8D10-317E44FCC39D}"/>
              </a:ext>
            </a:extLst>
          </p:cNvPr>
          <p:cNvSpPr>
            <a:spLocks noGrp="1"/>
          </p:cNvSpPr>
          <p:nvPr>
            <p:ph type="title"/>
          </p:nvPr>
        </p:nvSpPr>
        <p:spPr/>
        <p:txBody>
          <a:bodyPr/>
          <a:lstStyle/>
          <a:p>
            <a:r>
              <a:rPr lang="en-US"/>
              <a:t>Ventilation (Air Conditioning) - Termite Mound</a:t>
            </a:r>
          </a:p>
        </p:txBody>
      </p:sp>
      <p:sp>
        <p:nvSpPr>
          <p:cNvPr id="3" name="Content Placeholder 2">
            <a:extLst>
              <a:ext uri="{FF2B5EF4-FFF2-40B4-BE49-F238E27FC236}">
                <a16:creationId xmlns:a16="http://schemas.microsoft.com/office/drawing/2014/main" id="{7157A7BC-78C3-40B7-BE53-21062DF5EC7F}"/>
              </a:ext>
            </a:extLst>
          </p:cNvPr>
          <p:cNvSpPr>
            <a:spLocks noGrp="1"/>
          </p:cNvSpPr>
          <p:nvPr>
            <p:ph idx="1"/>
          </p:nvPr>
        </p:nvSpPr>
        <p:spPr/>
        <p:txBody>
          <a:bodyPr/>
          <a:lstStyle/>
          <a:p>
            <a:endParaRPr lang="en-US"/>
          </a:p>
        </p:txBody>
      </p:sp>
      <p:pic>
        <p:nvPicPr>
          <p:cNvPr id="2050" name="Picture 2" descr="termite_mound">
            <a:extLst>
              <a:ext uri="{FF2B5EF4-FFF2-40B4-BE49-F238E27FC236}">
                <a16:creationId xmlns:a16="http://schemas.microsoft.com/office/drawing/2014/main" id="{CC2D2C12-2B7A-4500-85FC-8CAED8F2C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25625"/>
            <a:ext cx="3031664" cy="45522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ermite mound ventilation patten">
            <a:extLst>
              <a:ext uri="{FF2B5EF4-FFF2-40B4-BE49-F238E27FC236}">
                <a16:creationId xmlns:a16="http://schemas.microsoft.com/office/drawing/2014/main" id="{151B7297-144E-4BA2-BF1C-4708089627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5103" y="1690689"/>
            <a:ext cx="4463911" cy="19669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B9E68584-47D0-480B-9490-4076E6CC7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657" y="3661593"/>
            <a:ext cx="4150801" cy="333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rial" panose="020B0604020202020204" pitchFamily="34" charset="0"/>
                <a:cs typeface="Arial" panose="020B0604020202020204" pitchFamily="34" charset="0"/>
              </a:rPr>
              <a:t>Cell theory and its improved understanding</a:t>
            </a:r>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srcRect t="65359"/>
          <a:stretch>
            <a:fillRect/>
          </a:stretch>
        </p:blipFill>
        <p:spPr bwMode="auto">
          <a:xfrm>
            <a:off x="75219" y="1951603"/>
            <a:ext cx="8982284" cy="4000528"/>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4144645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rial" panose="020B0604020202020204" pitchFamily="34" charset="0"/>
                <a:cs typeface="Arial" panose="020B0604020202020204" pitchFamily="34" charset="0"/>
              </a:rPr>
              <a:t>Cell theory and its improved understanding</a:t>
            </a:r>
            <a:endParaRPr lang="en-IN"/>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lum bright="8000" contrast="-13000"/>
          </a:blip>
          <a:srcRect/>
          <a:stretch>
            <a:fillRect/>
          </a:stretch>
        </p:blipFill>
        <p:spPr bwMode="auto">
          <a:xfrm>
            <a:off x="159540" y="1970256"/>
            <a:ext cx="8824919" cy="4062076"/>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55758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A23B-95E8-4AED-B53A-50A769B048FE}"/>
              </a:ext>
            </a:extLst>
          </p:cNvPr>
          <p:cNvSpPr>
            <a:spLocks noGrp="1"/>
          </p:cNvSpPr>
          <p:nvPr>
            <p:ph type="title"/>
          </p:nvPr>
        </p:nvSpPr>
        <p:spPr>
          <a:xfrm>
            <a:off x="628650" y="365126"/>
            <a:ext cx="7886700" cy="1325563"/>
          </a:xfrm>
        </p:spPr>
        <p:txBody>
          <a:bodyPr/>
          <a:lstStyle/>
          <a:p>
            <a:r>
              <a:rPr lang="en-US"/>
              <a:t>Self Healing Concrete – Microbes </a:t>
            </a:r>
          </a:p>
        </p:txBody>
      </p:sp>
      <p:sp>
        <p:nvSpPr>
          <p:cNvPr id="3" name="Content Placeholder 2">
            <a:extLst>
              <a:ext uri="{FF2B5EF4-FFF2-40B4-BE49-F238E27FC236}">
                <a16:creationId xmlns:a16="http://schemas.microsoft.com/office/drawing/2014/main" id="{1306D077-2AE5-4E81-9722-128BEA0CB771}"/>
              </a:ext>
            </a:extLst>
          </p:cNvPr>
          <p:cNvSpPr>
            <a:spLocks noGrp="1"/>
          </p:cNvSpPr>
          <p:nvPr>
            <p:ph idx="1"/>
          </p:nvPr>
        </p:nvSpPr>
        <p:spPr/>
        <p:txBody>
          <a:bodyPr/>
          <a:lstStyle/>
          <a:p>
            <a:endParaRPr lang="en-US"/>
          </a:p>
        </p:txBody>
      </p:sp>
      <p:pic>
        <p:nvPicPr>
          <p:cNvPr id="3074" name="Picture 2" descr="Image result for self healing concrete">
            <a:extLst>
              <a:ext uri="{FF2B5EF4-FFF2-40B4-BE49-F238E27FC236}">
                <a16:creationId xmlns:a16="http://schemas.microsoft.com/office/drawing/2014/main" id="{7D501F4A-2920-440A-9EB7-01093A1E6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690689"/>
            <a:ext cx="4009392" cy="30232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elf healing concrete">
            <a:extLst>
              <a:ext uri="{FF2B5EF4-FFF2-40B4-BE49-F238E27FC236}">
                <a16:creationId xmlns:a16="http://schemas.microsoft.com/office/drawing/2014/main" id="{193EF799-4442-4D16-9261-58937DE91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467890"/>
            <a:ext cx="4286654" cy="202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35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BCB5-F475-4EE4-8E8E-05CFEA81D310}"/>
              </a:ext>
            </a:extLst>
          </p:cNvPr>
          <p:cNvSpPr>
            <a:spLocks noGrp="1"/>
          </p:cNvSpPr>
          <p:nvPr>
            <p:ph type="title"/>
          </p:nvPr>
        </p:nvSpPr>
        <p:spPr/>
        <p:txBody>
          <a:bodyPr/>
          <a:lstStyle/>
          <a:p>
            <a:r>
              <a:rPr lang="en-US"/>
              <a:t>Biomining – Recovery of metals</a:t>
            </a:r>
          </a:p>
        </p:txBody>
      </p:sp>
      <p:sp>
        <p:nvSpPr>
          <p:cNvPr id="3" name="Content Placeholder 2">
            <a:extLst>
              <a:ext uri="{FF2B5EF4-FFF2-40B4-BE49-F238E27FC236}">
                <a16:creationId xmlns:a16="http://schemas.microsoft.com/office/drawing/2014/main" id="{686CE4DF-D38C-4742-BBAC-D11FEAEED57C}"/>
              </a:ext>
            </a:extLst>
          </p:cNvPr>
          <p:cNvSpPr>
            <a:spLocks noGrp="1"/>
          </p:cNvSpPr>
          <p:nvPr>
            <p:ph idx="1"/>
          </p:nvPr>
        </p:nvSpPr>
        <p:spPr/>
        <p:txBody>
          <a:bodyPr/>
          <a:lstStyle/>
          <a:p>
            <a:endParaRPr lang="en-US"/>
          </a:p>
        </p:txBody>
      </p:sp>
      <p:pic>
        <p:nvPicPr>
          <p:cNvPr id="4098" name="Picture 2" descr="Related image">
            <a:extLst>
              <a:ext uri="{FF2B5EF4-FFF2-40B4-BE49-F238E27FC236}">
                <a16:creationId xmlns:a16="http://schemas.microsoft.com/office/drawing/2014/main" id="{B8391E76-49BA-434E-A60F-9D2FEE2C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9" y="1986756"/>
            <a:ext cx="53340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6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0FC2-1DEF-4F98-B296-D993166426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03DC5E-D66F-4F3E-8C0A-288312E094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427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A8E5-6681-43C3-80A9-EF8FC9925727}"/>
              </a:ext>
            </a:extLst>
          </p:cNvPr>
          <p:cNvSpPr>
            <a:spLocks noGrp="1"/>
          </p:cNvSpPr>
          <p:nvPr>
            <p:ph type="title"/>
          </p:nvPr>
        </p:nvSpPr>
        <p:spPr/>
        <p:txBody>
          <a:bodyPr/>
          <a:lstStyle/>
          <a:p>
            <a:r>
              <a:rPr lang="en-US"/>
              <a:t>Data Storage</a:t>
            </a:r>
          </a:p>
        </p:txBody>
      </p:sp>
      <p:sp>
        <p:nvSpPr>
          <p:cNvPr id="3" name="Content Placeholder 2">
            <a:extLst>
              <a:ext uri="{FF2B5EF4-FFF2-40B4-BE49-F238E27FC236}">
                <a16:creationId xmlns:a16="http://schemas.microsoft.com/office/drawing/2014/main" id="{73488A09-6BBB-452A-9DF0-97BBD64C292E}"/>
              </a:ext>
            </a:extLst>
          </p:cNvPr>
          <p:cNvSpPr>
            <a:spLocks noGrp="1"/>
          </p:cNvSpPr>
          <p:nvPr>
            <p:ph idx="1"/>
          </p:nvPr>
        </p:nvSpPr>
        <p:spPr/>
        <p:txBody>
          <a:bodyPr/>
          <a:lstStyle/>
          <a:p>
            <a:endParaRPr lang="en-US"/>
          </a:p>
        </p:txBody>
      </p:sp>
      <p:pic>
        <p:nvPicPr>
          <p:cNvPr id="5122" name="Picture 2" descr="Image result for Data storage on DNA">
            <a:extLst>
              <a:ext uri="{FF2B5EF4-FFF2-40B4-BE49-F238E27FC236}">
                <a16:creationId xmlns:a16="http://schemas.microsoft.com/office/drawing/2014/main" id="{81F826BB-12E5-44DA-AA0E-6211927AB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057" y="3881883"/>
            <a:ext cx="4435885" cy="283755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Data storage on DNA">
            <a:extLst>
              <a:ext uri="{FF2B5EF4-FFF2-40B4-BE49-F238E27FC236}">
                <a16:creationId xmlns:a16="http://schemas.microsoft.com/office/drawing/2014/main" id="{E8AC1F18-C66E-41D2-A6B8-37A5E5B98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64494"/>
            <a:ext cx="9144000"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8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E28A-31C5-464E-8717-2787E7C3154F}"/>
              </a:ext>
            </a:extLst>
          </p:cNvPr>
          <p:cNvSpPr>
            <a:spLocks noGrp="1"/>
          </p:cNvSpPr>
          <p:nvPr>
            <p:ph type="title"/>
          </p:nvPr>
        </p:nvSpPr>
        <p:spPr/>
        <p:txBody>
          <a:bodyPr/>
          <a:lstStyle/>
          <a:p>
            <a:r>
              <a:rPr lang="en-US"/>
              <a:t>Machine learning algorithms</a:t>
            </a:r>
          </a:p>
        </p:txBody>
      </p:sp>
      <p:sp>
        <p:nvSpPr>
          <p:cNvPr id="3" name="Content Placeholder 2">
            <a:extLst>
              <a:ext uri="{FF2B5EF4-FFF2-40B4-BE49-F238E27FC236}">
                <a16:creationId xmlns:a16="http://schemas.microsoft.com/office/drawing/2014/main" id="{3B22AF4D-ACB8-4051-ADCE-2C4FC8F1F69B}"/>
              </a:ext>
            </a:extLst>
          </p:cNvPr>
          <p:cNvSpPr>
            <a:spLocks noGrp="1"/>
          </p:cNvSpPr>
          <p:nvPr>
            <p:ph idx="1"/>
          </p:nvPr>
        </p:nvSpPr>
        <p:spPr/>
        <p:txBody>
          <a:bodyPr/>
          <a:lstStyle/>
          <a:p>
            <a:r>
              <a:rPr lang="en-US"/>
              <a:t>Neural networks  </a:t>
            </a:r>
          </a:p>
          <a:p>
            <a:r>
              <a:rPr lang="en-US"/>
              <a:t>Genetic algorithm</a:t>
            </a:r>
          </a:p>
        </p:txBody>
      </p:sp>
      <p:pic>
        <p:nvPicPr>
          <p:cNvPr id="6146" name="Picture 2" descr="https://upload.wikimedia.org/wikipedia/commons/thumb/4/46/Colored_neural_network.svg/300px-Colored_neural_network.svg.png">
            <a:extLst>
              <a:ext uri="{FF2B5EF4-FFF2-40B4-BE49-F238E27FC236}">
                <a16:creationId xmlns:a16="http://schemas.microsoft.com/office/drawing/2014/main" id="{FDB05686-AE35-4705-B0EF-AAE5410FF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857" y="2850866"/>
            <a:ext cx="2100803" cy="252796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lated image">
            <a:extLst>
              <a:ext uri="{FF2B5EF4-FFF2-40B4-BE49-F238E27FC236}">
                <a16:creationId xmlns:a16="http://schemas.microsoft.com/office/drawing/2014/main" id="{AAD070C0-DD9F-4D2D-8609-F43F4BA873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8" t="32614" r="-968" b="4591"/>
          <a:stretch/>
        </p:blipFill>
        <p:spPr bwMode="auto">
          <a:xfrm>
            <a:off x="226142" y="2987943"/>
            <a:ext cx="4876800" cy="20267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cdn-images-1.medium.com/max/1600/1*CGt_UhRqCjIDb7dqycmOAg.png">
            <a:extLst>
              <a:ext uri="{FF2B5EF4-FFF2-40B4-BE49-F238E27FC236}">
                <a16:creationId xmlns:a16="http://schemas.microsoft.com/office/drawing/2014/main" id="{D0A9AD48-DCDB-495B-B983-8EC264CA4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256" y="5046265"/>
            <a:ext cx="1938571" cy="109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67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B229-B96A-4ED5-ACB1-815E1C418FFB}"/>
              </a:ext>
            </a:extLst>
          </p:cNvPr>
          <p:cNvSpPr>
            <a:spLocks noGrp="1"/>
          </p:cNvSpPr>
          <p:nvPr>
            <p:ph type="title"/>
          </p:nvPr>
        </p:nvSpPr>
        <p:spPr/>
        <p:txBody>
          <a:bodyPr/>
          <a:lstStyle/>
          <a:p>
            <a:r>
              <a:rPr lang="en-US"/>
              <a:t>Ceramics – </a:t>
            </a:r>
            <a:r>
              <a:rPr lang="en-US" err="1"/>
              <a:t>Biocermaics</a:t>
            </a:r>
            <a:endParaRPr lang="en-US"/>
          </a:p>
        </p:txBody>
      </p:sp>
      <p:sp>
        <p:nvSpPr>
          <p:cNvPr id="3" name="Content Placeholder 2">
            <a:extLst>
              <a:ext uri="{FF2B5EF4-FFF2-40B4-BE49-F238E27FC236}">
                <a16:creationId xmlns:a16="http://schemas.microsoft.com/office/drawing/2014/main" id="{A66F3343-0330-4A5F-BA4A-B75EE54C47E3}"/>
              </a:ext>
            </a:extLst>
          </p:cNvPr>
          <p:cNvSpPr>
            <a:spLocks noGrp="1"/>
          </p:cNvSpPr>
          <p:nvPr>
            <p:ph idx="1"/>
          </p:nvPr>
        </p:nvSpPr>
        <p:spPr/>
        <p:txBody>
          <a:bodyPr/>
          <a:lstStyle/>
          <a:p>
            <a:endParaRPr lang="en-US"/>
          </a:p>
        </p:txBody>
      </p:sp>
      <p:pic>
        <p:nvPicPr>
          <p:cNvPr id="1026" name="Picture 2" descr="Related image">
            <a:extLst>
              <a:ext uri="{FF2B5EF4-FFF2-40B4-BE49-F238E27FC236}">
                <a16:creationId xmlns:a16="http://schemas.microsoft.com/office/drawing/2014/main" id="{F0D35A39-985F-4E6A-AF6B-AF1ED8E9DC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49" y="1825625"/>
            <a:ext cx="3485023" cy="26338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one">
            <a:extLst>
              <a:ext uri="{FF2B5EF4-FFF2-40B4-BE49-F238E27FC236}">
                <a16:creationId xmlns:a16="http://schemas.microsoft.com/office/drawing/2014/main" id="{D12AB380-63EC-499B-8923-561F4FA9E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860" y="1938031"/>
            <a:ext cx="3777585" cy="25138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ure 1">
            <a:extLst>
              <a:ext uri="{FF2B5EF4-FFF2-40B4-BE49-F238E27FC236}">
                <a16:creationId xmlns:a16="http://schemas.microsoft.com/office/drawing/2014/main" id="{767DB678-C18C-409C-B79F-BF0BE1B95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366" y="4451842"/>
            <a:ext cx="652462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75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B178FC27043340BB7E6327CA6C0B7A" ma:contentTypeVersion="7" ma:contentTypeDescription="Create a new document." ma:contentTypeScope="" ma:versionID="064df1e83a195459e93ca803b87627f8">
  <xsd:schema xmlns:xsd="http://www.w3.org/2001/XMLSchema" xmlns:xs="http://www.w3.org/2001/XMLSchema" xmlns:p="http://schemas.microsoft.com/office/2006/metadata/properties" xmlns:ns2="04c304d4-dc54-4ea6-bbe4-44e4a12f18e6" targetNamespace="http://schemas.microsoft.com/office/2006/metadata/properties" ma:root="true" ma:fieldsID="5ab95aee055166fd33b7ff7d3d1f3499" ns2:_="">
    <xsd:import namespace="04c304d4-dc54-4ea6-bbe4-44e4a12f18e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c304d4-dc54-4ea6-bbe4-44e4a12f18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30D4FA-AFFE-4634-BDB3-8AB582C4276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C3A1FA3-BB8D-4E92-A783-545CB1FEAFBF}">
  <ds:schemaRefs>
    <ds:schemaRef ds:uri="04c304d4-dc54-4ea6-bbe4-44e4a12f18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16C0BA-6453-45D4-B360-456C83F700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31</Slides>
  <Notes>1</Notes>
  <HiddenSlides>1</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Biology</vt:lpstr>
      <vt:lpstr>Velcro - Cockleburrs</vt:lpstr>
      <vt:lpstr>Ventilation (Air Conditioning) - Termite Mound</vt:lpstr>
      <vt:lpstr>Self Healing Concrete – Microbes </vt:lpstr>
      <vt:lpstr>Biomining – Recovery of metals</vt:lpstr>
      <vt:lpstr>PowerPoint Presentation</vt:lpstr>
      <vt:lpstr>Data Storage</vt:lpstr>
      <vt:lpstr>Machine learning algorithms</vt:lpstr>
      <vt:lpstr>Ceramics – Biocermaics</vt:lpstr>
      <vt:lpstr>Chlorophyll based solar panels</vt:lpstr>
      <vt:lpstr>Organisms</vt:lpstr>
      <vt:lpstr>Organism</vt:lpstr>
      <vt:lpstr>PowerPoint Presentation</vt:lpstr>
      <vt:lpstr>PowerPoint Presentation</vt:lpstr>
      <vt:lpstr>PowerPoint Presentation</vt:lpstr>
      <vt:lpstr>Unicellular vs Multicellular</vt:lpstr>
      <vt:lpstr>Unicellular vs Multicellular</vt:lpstr>
      <vt:lpstr>Cell Theory</vt:lpstr>
      <vt:lpstr>Cell theory –  Robert Hook (1665)</vt:lpstr>
      <vt:lpstr>Cell theory –  Anton van Leeuwenhoek</vt:lpstr>
      <vt:lpstr>Cell theory –  Anton van Leeuwenhoek</vt:lpstr>
      <vt:lpstr>Cell theory </vt:lpstr>
      <vt:lpstr>Cell Theory</vt:lpstr>
      <vt:lpstr>Cell Theory</vt:lpstr>
      <vt:lpstr>PowerPoint Presentation</vt:lpstr>
      <vt:lpstr>PowerPoint Presentation</vt:lpstr>
      <vt:lpstr>Time line of Cell Theory</vt:lpstr>
      <vt:lpstr>Cell theory - Significance</vt:lpstr>
      <vt:lpstr>Cell theory – Exception</vt:lpstr>
      <vt:lpstr>Cell theory and its improved understanding</vt:lpstr>
      <vt:lpstr>Cell theory and its improved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dc:title>
  <dc:creator>dell</dc:creator>
  <cp:revision>4</cp:revision>
  <dcterms:created xsi:type="dcterms:W3CDTF">2019-01-04T17:46:18Z</dcterms:created>
  <dcterms:modified xsi:type="dcterms:W3CDTF">2021-02-23T04:48:26Z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0x0101009BB178FC27043340BB7E6327CA6C0B7A</vt:lpwstr>
  </property>
</Properties>
</file>