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257" r:id="rId3"/>
    <p:sldId id="312" r:id="rId4"/>
    <p:sldId id="297" r:id="rId5"/>
    <p:sldId id="298" r:id="rId6"/>
    <p:sldId id="326" r:id="rId7"/>
    <p:sldId id="300" r:id="rId8"/>
    <p:sldId id="306" r:id="rId9"/>
    <p:sldId id="307" r:id="rId10"/>
    <p:sldId id="279" r:id="rId11"/>
    <p:sldId id="280" r:id="rId12"/>
    <p:sldId id="281" r:id="rId13"/>
    <p:sldId id="282" r:id="rId14"/>
    <p:sldId id="358" r:id="rId15"/>
    <p:sldId id="316" r:id="rId16"/>
    <p:sldId id="283" r:id="rId17"/>
    <p:sldId id="284" r:id="rId18"/>
    <p:sldId id="285" r:id="rId19"/>
    <p:sldId id="287" r:id="rId20"/>
    <p:sldId id="286" r:id="rId21"/>
    <p:sldId id="362" r:id="rId22"/>
    <p:sldId id="363" r:id="rId23"/>
    <p:sldId id="371" r:id="rId24"/>
    <p:sldId id="364" r:id="rId25"/>
    <p:sldId id="369" r:id="rId26"/>
    <p:sldId id="370" r:id="rId27"/>
    <p:sldId id="32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/>
  </p:normalViewPr>
  <p:slideViewPr>
    <p:cSldViewPr>
      <p:cViewPr varScale="1">
        <p:scale>
          <a:sx n="86" d="100"/>
          <a:sy n="86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FB643-6B18-4CF3-92F5-6374869EE389}" type="datetimeFigureOut">
              <a:rPr lang="en-US" smtClean="0"/>
              <a:pPr/>
              <a:t>2/19/2021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A1985-70CC-4D85-835E-1406D5D043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2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B49CF3-E85D-4568-8380-C887D051F36F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50973-5295-4B07-A767-2EF42641B9A6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1C2CFE-0359-4887-97DF-159026E895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F2DE11-359E-47F9-A26C-CD06993909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898520-9AE6-4B11-A910-E6E3601AF7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316CE-ACD7-4162-AC68-96D268F376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6991-3F38-4620-BBC3-1787D32A3C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1E1A5D-6ADD-46E0-9387-06604A61BD8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D2ACE-9030-448C-B86D-BE716CE1B65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19250" y="685800"/>
            <a:ext cx="3619500" cy="27146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67100"/>
            <a:ext cx="5486400" cy="4991100"/>
          </a:xfrm>
        </p:spPr>
        <p:txBody>
          <a:bodyPr/>
          <a:lstStyle/>
          <a:p>
            <a:r>
              <a:rPr lang="en-US" altLang="en-US" sz="1600"/>
              <a:t>Replication initiated at specific sites: Origin of Replication (</a:t>
            </a:r>
            <a:r>
              <a:rPr lang="en-US" altLang="en-US" sz="1600" i="1"/>
              <a:t>ori</a:t>
            </a:r>
            <a:r>
              <a:rPr lang="en-US" altLang="en-US" sz="1600"/>
              <a:t>)</a:t>
            </a:r>
          </a:p>
          <a:p>
            <a:r>
              <a:rPr lang="en-US" altLang="en-US" sz="1600"/>
              <a:t>Two Types of initiation:</a:t>
            </a:r>
          </a:p>
          <a:p>
            <a:pPr lvl="1"/>
            <a:r>
              <a:rPr lang="en-US" altLang="en-US" sz="1600" i="1"/>
              <a:t>De novo –</a:t>
            </a:r>
            <a:r>
              <a:rPr lang="en-US" altLang="en-US" sz="1600"/>
              <a:t>Synthesis initiated with  RNA primers. Most common.</a:t>
            </a:r>
          </a:p>
          <a:p>
            <a:pPr lvl="1"/>
            <a:r>
              <a:rPr lang="en-US" altLang="en-US" sz="1600"/>
              <a:t>Covalent extension—synthesis of new strand as an extension of an old strand (“Rolling Circle”)</a:t>
            </a:r>
          </a:p>
          <a:p>
            <a:endParaRPr kumimoji="1" lang="en-US" altLang="en-US" b="1">
              <a:solidFill>
                <a:srgbClr val="FFFF00"/>
              </a:solidFill>
            </a:endParaRPr>
          </a:p>
          <a:p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F32EA-5F43-4876-9EB0-84E8E14C28F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dirty="0" err="1"/>
              <a:t>Deoxyribonucleoside</a:t>
            </a:r>
            <a:r>
              <a:rPr lang="en-US" altLang="en-US" sz="1600" dirty="0"/>
              <a:t> triphosphates are the building blocks of DNA. However, a complete polynucleotide strand of DNA has only one phosphate group and that through this phosphate group each nucleotide is attached to the next. Why then is the substrate a triphosphate instead of just a monophosphate? The answer to this question lies in the chemistry underlying the addition of nucleotides to a growing daughter strand of DNA. </a:t>
            </a:r>
          </a:p>
          <a:p>
            <a:endParaRPr lang="en-US" altLang="en-US" sz="16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F32EA-5F43-4876-9EB0-84E8E14C28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9ABEF-539C-45D1-A748-5F3874DC0A1F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CB6D0-83AD-468B-81E1-03F9399D5BC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9750" y="685800"/>
            <a:ext cx="3238500" cy="242887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19450"/>
            <a:ext cx="5486400" cy="5238750"/>
          </a:xfrm>
        </p:spPr>
        <p:txBody>
          <a:bodyPr/>
          <a:lstStyle/>
          <a:p>
            <a:r>
              <a:rPr lang="en-US" altLang="en-US" sz="1600"/>
              <a:t>Occurs @ specific site opposite </a:t>
            </a:r>
            <a:r>
              <a:rPr lang="en-US" altLang="en-US" sz="1600" i="1"/>
              <a:t>ori c</a:t>
            </a:r>
          </a:p>
          <a:p>
            <a:r>
              <a:rPr lang="en-US" altLang="en-US" sz="1600"/>
              <a:t>~350 kb</a:t>
            </a:r>
          </a:p>
          <a:p>
            <a:r>
              <a:rPr lang="en-US" altLang="en-US" sz="1600"/>
              <a:t>Flanked by 6 nearly identical </a:t>
            </a:r>
            <a:r>
              <a:rPr lang="en-US" altLang="en-US" sz="1600" i="1" u="sng"/>
              <a:t>non-palindromic*</a:t>
            </a:r>
            <a:r>
              <a:rPr lang="en-US" altLang="en-US" sz="1600"/>
              <a:t>, 23 bp terminator (</a:t>
            </a:r>
            <a:r>
              <a:rPr lang="en-US" altLang="en-US" sz="1600" i="1"/>
              <a:t>ter</a:t>
            </a:r>
            <a:r>
              <a:rPr lang="en-US" altLang="en-US" sz="1600"/>
              <a:t>) sites</a:t>
            </a:r>
          </a:p>
          <a:p>
            <a:r>
              <a:rPr lang="en-US" altLang="en-US" sz="1600"/>
              <a:t>* Significance?</a:t>
            </a:r>
          </a:p>
          <a:p>
            <a:r>
              <a:rPr lang="en-US" altLang="en-US" sz="1600"/>
              <a:t>Ter sites are polar, providing directionality. Allow replication forks to enter the terminus, but not leave it.</a:t>
            </a:r>
          </a:p>
          <a:p>
            <a:r>
              <a:rPr lang="en-US" altLang="en-US" sz="1600"/>
              <a:t>Tus ( Terminator Utilization Substance) Protein ---arrests replication fork motion. Is a 309 aa monomer.</a:t>
            </a:r>
          </a:p>
          <a:p>
            <a:r>
              <a:rPr lang="en-US" altLang="en-US" sz="1600"/>
              <a:t>Tus Binds to terminator sites, probably interacts with helicase </a:t>
            </a:r>
            <a:r>
              <a:rPr lang="en-US" altLang="en-US" sz="1600" b="1">
                <a:sym typeface="Symbol" pitchFamily="18" charset="2"/>
              </a:rPr>
              <a:t></a:t>
            </a:r>
            <a:r>
              <a:rPr lang="en-US" altLang="en-US" sz="1600">
                <a:sym typeface="Symbol" pitchFamily="18" charset="2"/>
              </a:rPr>
              <a:t>stops replication fork. </a:t>
            </a:r>
          </a:p>
          <a:p>
            <a:r>
              <a:rPr lang="en-US" altLang="en-US" sz="1600">
                <a:sym typeface="Symbol" pitchFamily="18" charset="2"/>
              </a:rPr>
              <a:t>NOTE: Mutants that lack rep terminus still re[plicate DNA and replication stops.</a:t>
            </a:r>
          </a:p>
          <a:p>
            <a:r>
              <a:rPr lang="en-US" altLang="en-US" sz="1600">
                <a:sym typeface="Symbol" pitchFamily="18" charset="2"/>
              </a:rPr>
              <a:t>Termination system very highly conserved in prokaryotes</a:t>
            </a:r>
          </a:p>
          <a:p>
            <a:r>
              <a:rPr lang="en-US" altLang="en-US" sz="1600">
                <a:sym typeface="Symbol" pitchFamily="18" charset="2"/>
              </a:rPr>
              <a:t>Final step: unlinking circular DNA, probably by a topoisomerase</a:t>
            </a:r>
            <a:endParaRPr lang="en-US" altLang="en-US" sz="1600" b="1">
              <a:sym typeface="Symbol" pitchFamily="18" charset="2"/>
            </a:endParaRPr>
          </a:p>
          <a:p>
            <a:endParaRPr lang="en-US" altLang="en-US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9EF5B-76B5-402C-B60F-71B37A50F31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2A8418-2773-4A07-AC7D-18516B314908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2C2AB6-E244-481C-9BF5-747832FD0BDB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88569F-561A-436D-95C2-3B24E03A3CF9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0FCD0-A40C-446C-8679-190F6D7F66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CBA7C-2C38-4166-BE05-A7EB8D38D6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9B0303-6955-46A3-AFA0-94037A2B6E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1F394-A481-484A-B542-D2949E1510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6380-FC28-42D9-9901-CA7098ED617B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DDE2D-E594-492E-9EED-56723E3913A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977D-F074-483A-9355-E7DCEE040035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60294-7C17-4D93-ADAE-E1060AFC2D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33022-E77C-419C-8ECB-C1522634096B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4883-998D-4DE8-B8B6-13E55142DDC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cmassengale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3E44E-22B0-4791-8EEC-4AE8EC3B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7638" y="6556375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b">
            <a:spAutoFit/>
          </a:bodyPr>
          <a:lstStyle/>
          <a:p>
            <a:pPr eaLnBrk="0" hangingPunct="0">
              <a:defRPr/>
            </a:pPr>
            <a:r>
              <a:rPr lang="en-US" sz="1100">
                <a:solidFill>
                  <a:srgbClr val="000000"/>
                </a:solidFill>
                <a:latin typeface="Times New Roman" pitchFamily="84" charset="0"/>
                <a:cs typeface="+mn-cs"/>
              </a:rPr>
              <a:t>Copyright © 2011 Pearson Education Inc.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3838" y="6553200"/>
            <a:ext cx="869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78038" y="5715000"/>
            <a:ext cx="6858000" cy="484188"/>
          </a:xfrm>
          <a:prstGeom prst="rect">
            <a:avLst/>
          </a:prstGeom>
          <a:solidFill>
            <a:srgbClr val="DB512A"/>
          </a:solidFill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71913" y="6278563"/>
            <a:ext cx="52720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019175">
              <a:defRPr/>
            </a:pPr>
            <a:r>
              <a:rPr lang="en-US" sz="1200">
                <a:solidFill>
                  <a:schemeClr val="tx1"/>
                </a:solidFill>
                <a:latin typeface="Times New Roman" pitchFamily="84" charset="0"/>
                <a:cs typeface="+mn-cs"/>
              </a:rPr>
              <a:t>Lecture prepared by Mindy Miller-Kittrell, </a:t>
            </a:r>
            <a:r>
              <a:rPr lang="en-US" sz="1200" i="1">
                <a:solidFill>
                  <a:schemeClr val="tx1"/>
                </a:solidFill>
                <a:latin typeface="Times New Roman" pitchFamily="84" charset="0"/>
                <a:cs typeface="+mn-cs"/>
              </a:rPr>
              <a:t>University of Tennessee, Knoxville</a:t>
            </a:r>
          </a:p>
        </p:txBody>
      </p:sp>
      <p:pic>
        <p:nvPicPr>
          <p:cNvPr id="8" name="Picture 14" descr="61587Bauman3e_ecat"/>
          <p:cNvPicPr>
            <a:picLocks noChangeAspect="1" noChangeArrowheads="1"/>
          </p:cNvPicPr>
          <p:nvPr userDrawn="1"/>
        </p:nvPicPr>
        <p:blipFill>
          <a:blip r:embed="rId2"/>
          <a:srcRect l="26727" t="59808" b="9895"/>
          <a:stretch>
            <a:fillRect/>
          </a:stretch>
        </p:blipFill>
        <p:spPr bwMode="auto">
          <a:xfrm>
            <a:off x="0" y="0"/>
            <a:ext cx="9156700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2057400" y="4310063"/>
            <a:ext cx="5054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tx1"/>
                </a:solidFill>
                <a:latin typeface="Arial Narrow" pitchFamily="84" charset="0"/>
                <a:cs typeface="+mn-cs"/>
              </a:rPr>
              <a:t>M I C R O B I O L O G Y</a:t>
            </a:r>
            <a:endParaRPr lang="en-US" sz="6000">
              <a:solidFill>
                <a:schemeClr val="tx1"/>
              </a:solidFill>
              <a:latin typeface="Arial Narrow" pitchFamily="84" charset="0"/>
              <a:cs typeface="+mn-cs"/>
            </a:endParaRPr>
          </a:p>
          <a:p>
            <a:pPr algn="ctr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 Narrow" pitchFamily="84" charset="0"/>
                <a:cs typeface="+mn-cs"/>
              </a:rPr>
              <a:t>WITH DISEASES BY TAXONOMY, THIRD EDITION</a:t>
            </a:r>
            <a:endParaRPr lang="en-US" sz="2000">
              <a:solidFill>
                <a:schemeClr val="bg2"/>
              </a:solidFill>
              <a:latin typeface="Arial Narrow" pitchFamily="84" charset="0"/>
              <a:cs typeface="+mn-cs"/>
            </a:endParaRPr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7964" y="5715000"/>
            <a:ext cx="1800225" cy="484188"/>
          </a:xfrm>
          <a:solidFill>
            <a:srgbClr val="367166"/>
          </a:solidFill>
          <a:ln>
            <a:solidFill>
              <a:srgbClr val="543D6B"/>
            </a:solidFill>
          </a:ln>
        </p:spPr>
        <p:txBody>
          <a:bodyPr lIns="91429" tIns="45714" bIns="45714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216151" y="5715002"/>
            <a:ext cx="6581775" cy="504825"/>
          </a:xfrm>
        </p:spPr>
        <p:txBody>
          <a:bodyPr lIns="91429" tIns="45714" rIns="91429" bIns="45714"/>
          <a:lstStyle>
            <a:lvl1pPr marL="0" indent="0">
              <a:buFontTx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822326"/>
            <a:ext cx="423862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822326"/>
            <a:ext cx="423862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0335B-9A40-4A7E-9FFA-6383BE0FB460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0B21-FD39-4A5F-8CB6-2F7EA5BAF9A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1" y="90488"/>
            <a:ext cx="2159000" cy="6310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025" y="90488"/>
            <a:ext cx="6327775" cy="6310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95900" y="1981200"/>
            <a:ext cx="31623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cmassengale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F243BDC-40E1-4C66-8B8F-7FC28F5B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cmassengale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127EE1-8D41-483B-A897-2F08A4DB4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69989" y="1946275"/>
            <a:ext cx="77724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C03C3B0C-59A5-4754-8DCC-5165658C4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695A3-2C22-435C-BDFB-D5D1FC569F16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D2F7-58D2-4FE4-BA19-D2FE36EED51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4E073-B675-466E-8725-60DD1AF1B056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6DB38-47B9-4939-B547-A284667DAB6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866C-154D-44AB-B967-86EDF71C8AE3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3658B-731B-42F7-AFEB-1A8CEB953A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DFB90-4B30-4D07-9889-A1A722B00D97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9972E-FB14-4FA0-913A-94F410117F3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FD315-98BD-4630-BFD7-2241AA82ABB1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7A035-3970-4537-A2F6-A6D9860046E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ABC4-704A-4C2F-9995-0E67DF4C6EFD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C1E3D-633C-43A4-8D7A-F929AAC051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190C-23B8-4B0F-B65C-48960F5B6A80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F1D58-923F-4EC8-B391-AD5E2A4432C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5" Type="http://schemas.openxmlformats.org/officeDocument/2006/relationships/theme" Target="../theme/theme2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Relationship Id="rId14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441ECF-E147-4CA2-AE08-8CEE8BD3F613}" type="datetimeFigureOut">
              <a:rPr lang="en-IN"/>
              <a:pPr>
                <a:defRPr/>
              </a:pPr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9023FE-133F-4D56-9FE7-23655833D0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0488"/>
            <a:ext cx="8632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29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822325"/>
            <a:ext cx="862965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285" rIns="0" bIns="18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147638" y="6556375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b">
            <a:spAutoFit/>
          </a:bodyPr>
          <a:lstStyle/>
          <a:p>
            <a:pPr eaLnBrk="0" hangingPunct="0">
              <a:defRPr/>
            </a:pPr>
            <a:r>
              <a:rPr lang="en-US" sz="1100">
                <a:solidFill>
                  <a:srgbClr val="000000"/>
                </a:solidFill>
                <a:latin typeface="Times New Roman" pitchFamily="84" charset="0"/>
                <a:cs typeface="+mn-cs"/>
              </a:rPr>
              <a:t>Copyright © 2011 Pearson Education Inc.</a:t>
            </a:r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223838" y="6553200"/>
            <a:ext cx="869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2457450" y="685800"/>
            <a:ext cx="6467475" cy="0"/>
          </a:xfrm>
          <a:prstGeom prst="line">
            <a:avLst/>
          </a:prstGeom>
          <a:noFill/>
          <a:ln w="177800">
            <a:solidFill>
              <a:srgbClr val="DB512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200025" y="685800"/>
            <a:ext cx="2263775" cy="0"/>
          </a:xfrm>
          <a:prstGeom prst="line">
            <a:avLst/>
          </a:prstGeom>
          <a:noFill/>
          <a:ln w="177800">
            <a:solidFill>
              <a:srgbClr val="3671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http://upload.wikimedia.org/wikipedia/commons/thumb/9/9e/Central_dogma.JPG/220px-Central_dog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2663" y="2636838"/>
            <a:ext cx="29019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80528" y="836712"/>
            <a:ext cx="6408712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</a:t>
            </a:r>
          </a:p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Central Dogma of Molecular Biology</a:t>
            </a:r>
            <a:endParaRPr lang="en-I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6477000" cy="9906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Replication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7800"/>
            <a:ext cx="2879551" cy="4648200"/>
          </a:xfrm>
        </p:spPr>
        <p:txBody>
          <a:bodyPr lIns="90488" tIns="44450" rIns="90488" bIns="44450" rtlCol="0">
            <a:normAutofit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Enzyme </a:t>
            </a:r>
            <a:r>
              <a:rPr lang="en-US" sz="1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Topoisomerase</a:t>
            </a:r>
            <a:r>
              <a:rPr lang="en-US" sz="1800" dirty="0">
                <a:latin typeface="Comic Sans MS" pitchFamily="66" charset="0"/>
              </a:rPr>
              <a:t> attaches to the 2 forks of the bubble to </a:t>
            </a:r>
            <a:r>
              <a:rPr lang="en-US" sz="1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relieve stress</a:t>
            </a:r>
            <a:r>
              <a:rPr lang="en-US" sz="1800" dirty="0">
                <a:latin typeface="Comic Sans MS" pitchFamily="66" charset="0"/>
              </a:rPr>
              <a:t> on the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molecule</a:t>
            </a:r>
            <a:r>
              <a:rPr lang="en-US" sz="1800" dirty="0">
                <a:latin typeface="Comic Sans MS" pitchFamily="66" charset="0"/>
              </a:rPr>
              <a:t> as it separates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Comic Sans MS" pitchFamily="66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Comic Sans MS" pitchFamily="66" charset="0"/>
              </a:rPr>
              <a:t>Makes a cut in one strand, passes other strand through it. Seals gap.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Comic Sans MS" pitchFamily="66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Comic Sans MS" pitchFamily="66" charset="0"/>
              </a:rPr>
              <a:t>Result: induces positive supercoiling as strands are separated, allowing replication machinery to proceed. </a:t>
            </a:r>
          </a:p>
        </p:txBody>
      </p:sp>
      <p:pic>
        <p:nvPicPr>
          <p:cNvPr id="3074" name="Picture 2" descr="Image result for topoisomer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260350"/>
            <a:ext cx="6477000" cy="10668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Replication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7800"/>
            <a:ext cx="8497887" cy="4860925"/>
          </a:xfrm>
        </p:spPr>
        <p:txBody>
          <a:bodyPr lIns="90488" tIns="44450" rIns="90488" bIns="44450" rtlCol="0"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Before</a:t>
            </a:r>
            <a:r>
              <a:rPr lang="en-US" sz="2400" dirty="0">
                <a:latin typeface="Comic Sans MS" pitchFamily="66" charset="0"/>
              </a:rPr>
              <a:t> new DNA strands can form, there must be </a:t>
            </a:r>
            <a:r>
              <a:rPr 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RNA primers</a:t>
            </a:r>
            <a:r>
              <a:rPr lang="en-US" sz="2400" dirty="0">
                <a:latin typeface="Comic Sans MS" pitchFamily="66" charset="0"/>
              </a:rPr>
              <a:t> present to start the addition of new nucleotides</a:t>
            </a:r>
          </a:p>
          <a:p>
            <a:pPr marL="609600" indent="-6096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Primase</a:t>
            </a:r>
            <a:r>
              <a:rPr lang="en-US" sz="2400" dirty="0">
                <a:latin typeface="Comic Sans MS" pitchFamily="66" charset="0"/>
              </a:rPr>
              <a:t> is the enzyme that synthesizes the RNA Primer</a:t>
            </a:r>
          </a:p>
          <a:p>
            <a:pPr marL="609600" indent="-6096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A50021"/>
                </a:solidFill>
                <a:latin typeface="Comic Sans MS" pitchFamily="66" charset="0"/>
              </a:rPr>
              <a:t>DNA polymerase</a:t>
            </a:r>
            <a:r>
              <a:rPr lang="en-US" sz="2400" dirty="0">
                <a:latin typeface="Comic Sans MS" pitchFamily="66" charset="0"/>
              </a:rPr>
              <a:t> can then add the new nucleotides</a:t>
            </a:r>
          </a:p>
        </p:txBody>
      </p:sp>
      <p:pic>
        <p:nvPicPr>
          <p:cNvPr id="4098" name="Picture 2" descr="Image result for prim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2" r="9233" b="21393"/>
          <a:stretch/>
        </p:blipFill>
        <p:spPr bwMode="auto">
          <a:xfrm>
            <a:off x="1403648" y="3933056"/>
            <a:ext cx="6492466" cy="277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04800"/>
            <a:ext cx="6477000" cy="7620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Replication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512175" cy="48768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polymerase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can only add nucleotides to the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3’ end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of the DNA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This causes the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NEW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strand to be built in a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5’ to 3’ direction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886200"/>
            <a:ext cx="8283575" cy="1825625"/>
            <a:chOff x="231" y="3015"/>
            <a:chExt cx="5218" cy="1150"/>
          </a:xfrm>
        </p:grpSpPr>
        <p:sp>
          <p:nvSpPr>
            <p:cNvPr id="35847" name="Line 5"/>
            <p:cNvSpPr>
              <a:spLocks noChangeShapeType="1"/>
            </p:cNvSpPr>
            <p:nvPr/>
          </p:nvSpPr>
          <p:spPr bwMode="auto">
            <a:xfrm flipH="1">
              <a:off x="464" y="3216"/>
              <a:ext cx="46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 flipV="1">
              <a:off x="576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912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 flipV="1">
              <a:off x="1248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 flipV="1">
              <a:off x="1584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2" name="Line 10"/>
            <p:cNvSpPr>
              <a:spLocks noChangeShapeType="1"/>
            </p:cNvSpPr>
            <p:nvPr/>
          </p:nvSpPr>
          <p:spPr bwMode="auto">
            <a:xfrm flipV="1">
              <a:off x="1920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 flipV="1">
              <a:off x="2256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4" name="Line 12"/>
            <p:cNvSpPr>
              <a:spLocks noChangeShapeType="1"/>
            </p:cNvSpPr>
            <p:nvPr/>
          </p:nvSpPr>
          <p:spPr bwMode="auto">
            <a:xfrm flipV="1">
              <a:off x="2592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5" name="Line 13"/>
            <p:cNvSpPr>
              <a:spLocks noChangeShapeType="1"/>
            </p:cNvSpPr>
            <p:nvPr/>
          </p:nvSpPr>
          <p:spPr bwMode="auto">
            <a:xfrm flipV="1">
              <a:off x="2976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 flipV="1">
              <a:off x="3312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 flipV="1">
              <a:off x="3648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8" name="Line 16"/>
            <p:cNvSpPr>
              <a:spLocks noChangeShapeType="1"/>
            </p:cNvSpPr>
            <p:nvPr/>
          </p:nvSpPr>
          <p:spPr bwMode="auto">
            <a:xfrm flipV="1">
              <a:off x="4896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 flipV="1">
              <a:off x="4608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 flipV="1">
              <a:off x="4272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 flipV="1">
              <a:off x="3936" y="320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>
              <a:off x="3952" y="3648"/>
              <a:ext cx="1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 flipV="1">
              <a:off x="4896" y="344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 flipV="1">
              <a:off x="3312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5" name="Line 23"/>
            <p:cNvSpPr>
              <a:spLocks noChangeShapeType="1"/>
            </p:cNvSpPr>
            <p:nvPr/>
          </p:nvSpPr>
          <p:spPr bwMode="auto">
            <a:xfrm flipV="1">
              <a:off x="3936" y="344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 flipV="1">
              <a:off x="4272" y="344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 flipV="1">
              <a:off x="4608" y="344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4503" y="3668"/>
              <a:ext cx="611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RNA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Primer</a:t>
              </a:r>
            </a:p>
          </p:txBody>
        </p:sp>
        <p:sp>
          <p:nvSpPr>
            <p:cNvPr id="35869" name="Line 27"/>
            <p:cNvSpPr>
              <a:spLocks noChangeShapeType="1"/>
            </p:cNvSpPr>
            <p:nvPr/>
          </p:nvSpPr>
          <p:spPr bwMode="auto">
            <a:xfrm>
              <a:off x="3184" y="364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 flipV="1">
              <a:off x="3648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1" name="Line 29"/>
            <p:cNvSpPr>
              <a:spLocks noChangeShapeType="1"/>
            </p:cNvSpPr>
            <p:nvPr/>
          </p:nvSpPr>
          <p:spPr bwMode="auto">
            <a:xfrm>
              <a:off x="3520" y="364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 flipV="1">
              <a:off x="2976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2848" y="364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 flipV="1">
              <a:off x="1824" y="3728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5" name="Line 33"/>
            <p:cNvSpPr>
              <a:spLocks noChangeShapeType="1"/>
            </p:cNvSpPr>
            <p:nvPr/>
          </p:nvSpPr>
          <p:spPr bwMode="auto">
            <a:xfrm>
              <a:off x="1696" y="393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 flipH="1">
              <a:off x="3824" y="3648"/>
              <a:ext cx="12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2343" y="3812"/>
              <a:ext cx="13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DNA Polymerase</a:t>
              </a:r>
            </a:p>
          </p:txBody>
        </p:sp>
        <p:sp>
          <p:nvSpPr>
            <p:cNvPr id="35878" name="Rectangle 36"/>
            <p:cNvSpPr>
              <a:spLocks noChangeArrowheads="1"/>
            </p:cNvSpPr>
            <p:nvPr/>
          </p:nvSpPr>
          <p:spPr bwMode="auto">
            <a:xfrm>
              <a:off x="2368" y="3424"/>
              <a:ext cx="448" cy="3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9" name="Freeform 37"/>
            <p:cNvSpPr>
              <a:spLocks/>
            </p:cNvSpPr>
            <p:nvPr/>
          </p:nvSpPr>
          <p:spPr bwMode="auto">
            <a:xfrm>
              <a:off x="1968" y="3660"/>
              <a:ext cx="337" cy="181"/>
            </a:xfrm>
            <a:custGeom>
              <a:avLst/>
              <a:gdLst>
                <a:gd name="T0" fmla="*/ 0 w 337"/>
                <a:gd name="T1" fmla="*/ 180 h 181"/>
                <a:gd name="T2" fmla="*/ 48 w 337"/>
                <a:gd name="T3" fmla="*/ 168 h 181"/>
                <a:gd name="T4" fmla="*/ 84 w 337"/>
                <a:gd name="T5" fmla="*/ 144 h 181"/>
                <a:gd name="T6" fmla="*/ 120 w 337"/>
                <a:gd name="T7" fmla="*/ 120 h 181"/>
                <a:gd name="T8" fmla="*/ 156 w 337"/>
                <a:gd name="T9" fmla="*/ 96 h 181"/>
                <a:gd name="T10" fmla="*/ 192 w 337"/>
                <a:gd name="T11" fmla="*/ 84 h 181"/>
                <a:gd name="T12" fmla="*/ 228 w 337"/>
                <a:gd name="T13" fmla="*/ 72 h 181"/>
                <a:gd name="T14" fmla="*/ 264 w 337"/>
                <a:gd name="T15" fmla="*/ 48 h 181"/>
                <a:gd name="T16" fmla="*/ 300 w 337"/>
                <a:gd name="T17" fmla="*/ 24 h 181"/>
                <a:gd name="T18" fmla="*/ 336 w 337"/>
                <a:gd name="T19" fmla="*/ 0 h 1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7"/>
                <a:gd name="T31" fmla="*/ 0 h 181"/>
                <a:gd name="T32" fmla="*/ 337 w 337"/>
                <a:gd name="T33" fmla="*/ 181 h 1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7" h="181">
                  <a:moveTo>
                    <a:pt x="0" y="180"/>
                  </a:moveTo>
                  <a:lnTo>
                    <a:pt x="48" y="168"/>
                  </a:lnTo>
                  <a:lnTo>
                    <a:pt x="84" y="144"/>
                  </a:lnTo>
                  <a:lnTo>
                    <a:pt x="120" y="120"/>
                  </a:lnTo>
                  <a:lnTo>
                    <a:pt x="156" y="96"/>
                  </a:lnTo>
                  <a:lnTo>
                    <a:pt x="192" y="84"/>
                  </a:lnTo>
                  <a:lnTo>
                    <a:pt x="228" y="72"/>
                  </a:lnTo>
                  <a:lnTo>
                    <a:pt x="264" y="48"/>
                  </a:lnTo>
                  <a:lnTo>
                    <a:pt x="300" y="24"/>
                  </a:lnTo>
                  <a:lnTo>
                    <a:pt x="336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>
              <a:off x="1104" y="3936"/>
              <a:ext cx="8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Nucleotide</a:t>
              </a:r>
            </a:p>
          </p:txBody>
        </p:sp>
        <p:sp>
          <p:nvSpPr>
            <p:cNvPr id="35881" name="Line 39"/>
            <p:cNvSpPr>
              <a:spLocks noChangeShapeType="1"/>
            </p:cNvSpPr>
            <p:nvPr/>
          </p:nvSpPr>
          <p:spPr bwMode="auto">
            <a:xfrm flipV="1">
              <a:off x="2592" y="3488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82" name="Line 40"/>
            <p:cNvSpPr>
              <a:spLocks noChangeShapeType="1"/>
            </p:cNvSpPr>
            <p:nvPr/>
          </p:nvSpPr>
          <p:spPr bwMode="auto">
            <a:xfrm>
              <a:off x="2464" y="369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83" name="Rectangle 41"/>
            <p:cNvSpPr>
              <a:spLocks noChangeArrowheads="1"/>
            </p:cNvSpPr>
            <p:nvPr/>
          </p:nvSpPr>
          <p:spPr bwMode="auto">
            <a:xfrm>
              <a:off x="5175" y="354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5884" name="Rectangle 42"/>
            <p:cNvSpPr>
              <a:spLocks noChangeArrowheads="1"/>
            </p:cNvSpPr>
            <p:nvPr/>
          </p:nvSpPr>
          <p:spPr bwMode="auto">
            <a:xfrm>
              <a:off x="231" y="3015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5885" name="Rectangle 43"/>
            <p:cNvSpPr>
              <a:spLocks noChangeArrowheads="1"/>
            </p:cNvSpPr>
            <p:nvPr/>
          </p:nvSpPr>
          <p:spPr bwMode="auto">
            <a:xfrm>
              <a:off x="5175" y="306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</p:grpSp>
      <p:sp>
        <p:nvSpPr>
          <p:cNvPr id="35845" name="Line 44"/>
          <p:cNvSpPr>
            <a:spLocks noChangeShapeType="1"/>
          </p:cNvSpPr>
          <p:nvPr/>
        </p:nvSpPr>
        <p:spPr bwMode="auto">
          <a:xfrm flipH="1">
            <a:off x="3389512" y="6019800"/>
            <a:ext cx="381595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2514600" y="60198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Direction of Replication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582341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 5'→3' (forward) DNA-Dependent DNA polymerase activity, requiring a 3' primer site and a template strand (DNA pol 1,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 3'→5' (reverse) exonuclease activity that mediates proofreading (DNA pol 1,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 5'→3' (forward) exonuclease activity mediating nick translation during DNA repair (DNA pol 1).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465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Functions of DNA polymerase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31334"/>
              </p:ext>
            </p:extLst>
          </p:nvPr>
        </p:nvGraphicFramePr>
        <p:xfrm>
          <a:off x="1475656" y="4005064"/>
          <a:ext cx="6096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14772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9239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r>
                        <a:rPr lang="en-IN" baseline="0" dirty="0"/>
                        <a:t> of DNA polymerase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Removal</a:t>
                      </a:r>
                      <a:r>
                        <a:rPr lang="en-IN" baseline="0" dirty="0"/>
                        <a:t> of primers, gap filling of </a:t>
                      </a:r>
                      <a:r>
                        <a:rPr lang="en-IN" baseline="0" dirty="0" err="1"/>
                        <a:t>okazaki</a:t>
                      </a:r>
                      <a:r>
                        <a:rPr lang="en-IN" baseline="0" dirty="0"/>
                        <a:t> fragments, exonuclease ( both direction)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8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 repair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6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</a:t>
                      </a:r>
                      <a:r>
                        <a:rPr lang="en-IN" baseline="0" dirty="0"/>
                        <a:t> for DNA replication, proofreading and exonuclease (3’-5’)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7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9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357188" y="928689"/>
            <a:ext cx="4929187" cy="45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5" rIns="0" bIns="18285"/>
          <a:lstStyle/>
          <a:p>
            <a:pPr marL="514350" indent="-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rial Narrow" pitchFamily="34" charset="0"/>
              </a:rPr>
              <a:t>The strand growing toward the fork grows continuously in 5'—&gt;3' direction (</a:t>
            </a:r>
            <a:r>
              <a:rPr lang="en-US" sz="3200" b="1" dirty="0">
                <a:solidFill>
                  <a:srgbClr val="000000"/>
                </a:solidFill>
                <a:latin typeface="Arial Narrow" pitchFamily="34" charset="0"/>
              </a:rPr>
              <a:t>leading strand</a:t>
            </a:r>
            <a:r>
              <a:rPr lang="en-US" sz="3200" dirty="0">
                <a:solidFill>
                  <a:srgbClr val="000000"/>
                </a:solidFill>
                <a:latin typeface="Arial Narrow" pitchFamily="34" charset="0"/>
              </a:rPr>
              <a:t>) as the replication fork advances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lang="en-US" sz="3200" dirty="0">
              <a:solidFill>
                <a:srgbClr val="000000"/>
              </a:solidFill>
              <a:latin typeface="Arial Narrow" pitchFamily="34" charset="0"/>
            </a:endParaRPr>
          </a:p>
          <a:p>
            <a:pPr marL="225425" indent="-22542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 dirty="0">
                <a:solidFill>
                  <a:srgbClr val="000000"/>
                </a:solidFill>
                <a:latin typeface="Arial Narrow" pitchFamily="34" charset="0"/>
              </a:rPr>
              <a:t>2. The strand growing away from fork (</a:t>
            </a:r>
            <a:r>
              <a:rPr lang="en-US" sz="3200" b="1" dirty="0">
                <a:solidFill>
                  <a:srgbClr val="000000"/>
                </a:solidFill>
                <a:latin typeface="Arial Narrow" pitchFamily="34" charset="0"/>
              </a:rPr>
              <a:t>lagging strand</a:t>
            </a:r>
            <a:r>
              <a:rPr lang="en-US" sz="3200" dirty="0">
                <a:solidFill>
                  <a:srgbClr val="000000"/>
                </a:solidFill>
                <a:latin typeface="Arial Narrow" pitchFamily="34" charset="0"/>
              </a:rPr>
              <a:t>) grows discontinuously as </a:t>
            </a:r>
            <a:r>
              <a:rPr lang="en-US" sz="3200" i="1" dirty="0">
                <a:solidFill>
                  <a:srgbClr val="000000"/>
                </a:solidFill>
                <a:latin typeface="Arial Narrow" pitchFamily="34" charset="0"/>
              </a:rPr>
              <a:t>Okazaki fragments</a:t>
            </a:r>
            <a:r>
              <a:rPr lang="en-US" sz="3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3"/>
          <a:srcRect b="3571"/>
          <a:stretch>
            <a:fillRect/>
          </a:stretch>
        </p:blipFill>
        <p:spPr bwMode="auto">
          <a:xfrm>
            <a:off x="5446713" y="898525"/>
            <a:ext cx="3482975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9092" name="TextBox 50"/>
          <p:cNvSpPr txBox="1">
            <a:spLocks noChangeArrowheads="1"/>
          </p:cNvSpPr>
          <p:nvPr/>
        </p:nvSpPr>
        <p:spPr bwMode="auto">
          <a:xfrm>
            <a:off x="1785938" y="214313"/>
            <a:ext cx="5857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Leading &amp; Lagging strand</a:t>
            </a:r>
            <a:endParaRPr lang="en-IN" sz="32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81000"/>
            <a:ext cx="8642350" cy="1066800"/>
          </a:xfrm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Synthesis of the New DNA Strands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76400"/>
            <a:ext cx="8062912" cy="44196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Leading Strand</a:t>
            </a:r>
            <a:r>
              <a:rPr lang="en-US" dirty="0">
                <a:latin typeface="Comic Sans MS" pitchFamily="66" charset="0"/>
              </a:rPr>
              <a:t> is synthesized as a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single strand </a:t>
            </a:r>
            <a:r>
              <a:rPr lang="en-US" dirty="0">
                <a:latin typeface="Comic Sans MS" pitchFamily="66" charset="0"/>
              </a:rPr>
              <a:t>from the </a:t>
            </a:r>
            <a:r>
              <a:rPr lang="en-US" dirty="0">
                <a:solidFill>
                  <a:srgbClr val="000066"/>
                </a:solidFill>
                <a:latin typeface="Comic Sans MS" pitchFamily="66" charset="0"/>
              </a:rPr>
              <a:t>point of origin toward the opening replication fork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2913" y="4252913"/>
            <a:ext cx="8283575" cy="2020887"/>
            <a:chOff x="279" y="2679"/>
            <a:chExt cx="5218" cy="1273"/>
          </a:xfrm>
        </p:grpSpPr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 flipH="1">
              <a:off x="512" y="2832"/>
              <a:ext cx="46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 flipV="1">
              <a:off x="624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V="1">
              <a:off x="960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V="1">
              <a:off x="1296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1632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1968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V="1">
              <a:off x="2304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V="1">
              <a:off x="2640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V="1">
              <a:off x="3024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3360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V="1">
              <a:off x="3696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 flipV="1">
              <a:off x="4944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V="1">
              <a:off x="4656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V="1">
              <a:off x="4320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3984" y="2816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4000" y="3264"/>
              <a:ext cx="1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4944" y="3056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V="1">
              <a:off x="3360" y="3056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flipV="1">
              <a:off x="3984" y="3056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 flipV="1">
              <a:off x="4320" y="3056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 flipV="1">
              <a:off x="4656" y="3056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4551" y="3284"/>
              <a:ext cx="611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RNA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Primer</a:t>
              </a:r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3232" y="3264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V="1">
              <a:off x="3696" y="3056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3568" y="3264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V="1">
              <a:off x="3024" y="3056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2896" y="3264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920" y="3312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744" y="3552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 flipH="1">
              <a:off x="3872" y="3264"/>
              <a:ext cx="12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2391" y="3428"/>
              <a:ext cx="13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DNA Polymerase</a:t>
              </a:r>
            </a:p>
          </p:txBody>
        </p:sp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2416" y="3040"/>
              <a:ext cx="448" cy="3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901" name="Freeform 37"/>
            <p:cNvSpPr>
              <a:spLocks/>
            </p:cNvSpPr>
            <p:nvPr/>
          </p:nvSpPr>
          <p:spPr bwMode="auto">
            <a:xfrm>
              <a:off x="2016" y="3276"/>
              <a:ext cx="337" cy="181"/>
            </a:xfrm>
            <a:custGeom>
              <a:avLst/>
              <a:gdLst>
                <a:gd name="T0" fmla="*/ 0 w 337"/>
                <a:gd name="T1" fmla="*/ 180 h 181"/>
                <a:gd name="T2" fmla="*/ 48 w 337"/>
                <a:gd name="T3" fmla="*/ 168 h 181"/>
                <a:gd name="T4" fmla="*/ 84 w 337"/>
                <a:gd name="T5" fmla="*/ 144 h 181"/>
                <a:gd name="T6" fmla="*/ 120 w 337"/>
                <a:gd name="T7" fmla="*/ 120 h 181"/>
                <a:gd name="T8" fmla="*/ 156 w 337"/>
                <a:gd name="T9" fmla="*/ 96 h 181"/>
                <a:gd name="T10" fmla="*/ 192 w 337"/>
                <a:gd name="T11" fmla="*/ 84 h 181"/>
                <a:gd name="T12" fmla="*/ 228 w 337"/>
                <a:gd name="T13" fmla="*/ 72 h 181"/>
                <a:gd name="T14" fmla="*/ 264 w 337"/>
                <a:gd name="T15" fmla="*/ 48 h 181"/>
                <a:gd name="T16" fmla="*/ 300 w 337"/>
                <a:gd name="T17" fmla="*/ 24 h 181"/>
                <a:gd name="T18" fmla="*/ 336 w 337"/>
                <a:gd name="T19" fmla="*/ 0 h 1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7"/>
                <a:gd name="T31" fmla="*/ 0 h 181"/>
                <a:gd name="T32" fmla="*/ 337 w 337"/>
                <a:gd name="T33" fmla="*/ 181 h 1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7" h="181">
                  <a:moveTo>
                    <a:pt x="0" y="180"/>
                  </a:moveTo>
                  <a:lnTo>
                    <a:pt x="48" y="168"/>
                  </a:lnTo>
                  <a:lnTo>
                    <a:pt x="84" y="144"/>
                  </a:lnTo>
                  <a:lnTo>
                    <a:pt x="120" y="120"/>
                  </a:lnTo>
                  <a:lnTo>
                    <a:pt x="156" y="96"/>
                  </a:lnTo>
                  <a:lnTo>
                    <a:pt x="192" y="84"/>
                  </a:lnTo>
                  <a:lnTo>
                    <a:pt x="228" y="72"/>
                  </a:lnTo>
                  <a:lnTo>
                    <a:pt x="264" y="48"/>
                  </a:lnTo>
                  <a:lnTo>
                    <a:pt x="300" y="24"/>
                  </a:lnTo>
                  <a:lnTo>
                    <a:pt x="336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615" y="3442"/>
              <a:ext cx="92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Nucleotides</a:t>
              </a:r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 flipH="1">
              <a:off x="1136" y="2688"/>
              <a:ext cx="30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 flipV="1">
              <a:off x="1488" y="3728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1360" y="393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912" y="3728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784" y="393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640" y="3072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2512" y="3312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5175" y="2679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279" y="2679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5223" y="306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Synthesis of the New DNA Strands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00200"/>
            <a:ext cx="8223250" cy="41148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</a:t>
            </a:r>
            <a:r>
              <a:rPr 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Lagging Strand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is 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synthesized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discontinuously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A50021"/>
                </a:solidFill>
                <a:latin typeface="Comic Sans MS" pitchFamily="66" charset="0"/>
              </a:rPr>
              <a:t>against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overall direction of replication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This strand is made in </a:t>
            </a:r>
            <a:r>
              <a:rPr lang="en-US" sz="2400" dirty="0">
                <a:solidFill>
                  <a:srgbClr val="A50021"/>
                </a:solidFill>
                <a:latin typeface="Comic Sans MS" pitchFamily="66" charset="0"/>
              </a:rPr>
              <a:t>MANY short segments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It is replicated </a:t>
            </a:r>
            <a:r>
              <a:rPr lang="en-US" sz="2400" dirty="0">
                <a:solidFill>
                  <a:srgbClr val="000066"/>
                </a:solidFill>
                <a:latin typeface="Comic Sans MS" pitchFamily="66" charset="0"/>
              </a:rPr>
              <a:t>from the replication fork toward the origin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>
              <a:solidFill>
                <a:srgbClr val="000066"/>
              </a:solidFill>
              <a:latin typeface="Comic Sans MS" pitchFamily="66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513" y="4267200"/>
            <a:ext cx="8207375" cy="1311275"/>
            <a:chOff x="183" y="2511"/>
            <a:chExt cx="5170" cy="1007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312" y="3216"/>
              <a:ext cx="1029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RNA Primer</a:t>
              </a:r>
            </a:p>
          </p:txBody>
        </p:sp>
        <p:sp>
          <p:nvSpPr>
            <p:cNvPr id="37945" name="Line 6"/>
            <p:cNvSpPr>
              <a:spLocks noChangeShapeType="1"/>
            </p:cNvSpPr>
            <p:nvPr/>
          </p:nvSpPr>
          <p:spPr bwMode="auto">
            <a:xfrm>
              <a:off x="1784" y="3416"/>
              <a:ext cx="224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6" name="Line 7"/>
            <p:cNvSpPr>
              <a:spLocks noChangeShapeType="1"/>
            </p:cNvSpPr>
            <p:nvPr/>
          </p:nvSpPr>
          <p:spPr bwMode="auto">
            <a:xfrm flipH="1">
              <a:off x="416" y="2736"/>
              <a:ext cx="46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7" name="Line 8"/>
            <p:cNvSpPr>
              <a:spLocks noChangeShapeType="1"/>
            </p:cNvSpPr>
            <p:nvPr/>
          </p:nvSpPr>
          <p:spPr bwMode="auto">
            <a:xfrm flipV="1">
              <a:off x="528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8" name="Line 9"/>
            <p:cNvSpPr>
              <a:spLocks noChangeShapeType="1"/>
            </p:cNvSpPr>
            <p:nvPr/>
          </p:nvSpPr>
          <p:spPr bwMode="auto">
            <a:xfrm flipV="1">
              <a:off x="864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9" name="Line 10"/>
            <p:cNvSpPr>
              <a:spLocks noChangeShapeType="1"/>
            </p:cNvSpPr>
            <p:nvPr/>
          </p:nvSpPr>
          <p:spPr bwMode="auto">
            <a:xfrm flipV="1">
              <a:off x="1200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0" name="Line 11"/>
            <p:cNvSpPr>
              <a:spLocks noChangeShapeType="1"/>
            </p:cNvSpPr>
            <p:nvPr/>
          </p:nvSpPr>
          <p:spPr bwMode="auto">
            <a:xfrm flipV="1">
              <a:off x="1536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1" name="Line 12"/>
            <p:cNvSpPr>
              <a:spLocks noChangeShapeType="1"/>
            </p:cNvSpPr>
            <p:nvPr/>
          </p:nvSpPr>
          <p:spPr bwMode="auto">
            <a:xfrm flipV="1">
              <a:off x="1872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2" name="Line 13"/>
            <p:cNvSpPr>
              <a:spLocks noChangeShapeType="1"/>
            </p:cNvSpPr>
            <p:nvPr/>
          </p:nvSpPr>
          <p:spPr bwMode="auto">
            <a:xfrm flipV="1">
              <a:off x="2208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3" name="Line 14"/>
            <p:cNvSpPr>
              <a:spLocks noChangeShapeType="1"/>
            </p:cNvSpPr>
            <p:nvPr/>
          </p:nvSpPr>
          <p:spPr bwMode="auto">
            <a:xfrm flipV="1">
              <a:off x="2592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4" name="Line 15"/>
            <p:cNvSpPr>
              <a:spLocks noChangeShapeType="1"/>
            </p:cNvSpPr>
            <p:nvPr/>
          </p:nvSpPr>
          <p:spPr bwMode="auto">
            <a:xfrm flipV="1">
              <a:off x="2928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5" name="Line 16"/>
            <p:cNvSpPr>
              <a:spLocks noChangeShapeType="1"/>
            </p:cNvSpPr>
            <p:nvPr/>
          </p:nvSpPr>
          <p:spPr bwMode="auto">
            <a:xfrm flipV="1">
              <a:off x="3264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6" name="Line 17"/>
            <p:cNvSpPr>
              <a:spLocks noChangeShapeType="1"/>
            </p:cNvSpPr>
            <p:nvPr/>
          </p:nvSpPr>
          <p:spPr bwMode="auto">
            <a:xfrm flipV="1">
              <a:off x="3600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7" name="Line 18"/>
            <p:cNvSpPr>
              <a:spLocks noChangeShapeType="1"/>
            </p:cNvSpPr>
            <p:nvPr/>
          </p:nvSpPr>
          <p:spPr bwMode="auto">
            <a:xfrm flipV="1">
              <a:off x="4848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8" name="Line 19"/>
            <p:cNvSpPr>
              <a:spLocks noChangeShapeType="1"/>
            </p:cNvSpPr>
            <p:nvPr/>
          </p:nvSpPr>
          <p:spPr bwMode="auto">
            <a:xfrm flipV="1">
              <a:off x="4560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59" name="Line 20"/>
            <p:cNvSpPr>
              <a:spLocks noChangeShapeType="1"/>
            </p:cNvSpPr>
            <p:nvPr/>
          </p:nvSpPr>
          <p:spPr bwMode="auto">
            <a:xfrm flipV="1">
              <a:off x="4224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0" name="Line 21"/>
            <p:cNvSpPr>
              <a:spLocks noChangeShapeType="1"/>
            </p:cNvSpPr>
            <p:nvPr/>
          </p:nvSpPr>
          <p:spPr bwMode="auto">
            <a:xfrm flipV="1">
              <a:off x="3888" y="272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1" name="Line 22"/>
            <p:cNvSpPr>
              <a:spLocks noChangeShapeType="1"/>
            </p:cNvSpPr>
            <p:nvPr/>
          </p:nvSpPr>
          <p:spPr bwMode="auto">
            <a:xfrm flipH="1">
              <a:off x="656" y="2640"/>
              <a:ext cx="30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3831" y="2511"/>
              <a:ext cx="1169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rgbClr val="00968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Leading Strand</a:t>
              </a:r>
              <a:endParaRPr lang="en-US" sz="1400" b="1">
                <a:solidFill>
                  <a:srgbClr val="009688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37963" name="Line 24"/>
            <p:cNvSpPr>
              <a:spLocks noChangeShapeType="1"/>
            </p:cNvSpPr>
            <p:nvPr/>
          </p:nvSpPr>
          <p:spPr bwMode="auto">
            <a:xfrm flipV="1">
              <a:off x="3600" y="296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4" name="Line 25"/>
            <p:cNvSpPr>
              <a:spLocks noChangeShapeType="1"/>
            </p:cNvSpPr>
            <p:nvPr/>
          </p:nvSpPr>
          <p:spPr bwMode="auto">
            <a:xfrm>
              <a:off x="3472" y="316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5" name="Line 26"/>
            <p:cNvSpPr>
              <a:spLocks noChangeShapeType="1"/>
            </p:cNvSpPr>
            <p:nvPr/>
          </p:nvSpPr>
          <p:spPr bwMode="auto">
            <a:xfrm flipV="1">
              <a:off x="3264" y="296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6" name="Line 27"/>
            <p:cNvSpPr>
              <a:spLocks noChangeShapeType="1"/>
            </p:cNvSpPr>
            <p:nvPr/>
          </p:nvSpPr>
          <p:spPr bwMode="auto">
            <a:xfrm>
              <a:off x="3136" y="316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7" name="Line 28"/>
            <p:cNvSpPr>
              <a:spLocks noChangeShapeType="1"/>
            </p:cNvSpPr>
            <p:nvPr/>
          </p:nvSpPr>
          <p:spPr bwMode="auto">
            <a:xfrm flipV="1">
              <a:off x="4848" y="296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8" name="Line 29"/>
            <p:cNvSpPr>
              <a:spLocks noChangeShapeType="1"/>
            </p:cNvSpPr>
            <p:nvPr/>
          </p:nvSpPr>
          <p:spPr bwMode="auto">
            <a:xfrm>
              <a:off x="4720" y="3168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9" name="Line 30"/>
            <p:cNvSpPr>
              <a:spLocks noChangeShapeType="1"/>
            </p:cNvSpPr>
            <p:nvPr/>
          </p:nvSpPr>
          <p:spPr bwMode="auto">
            <a:xfrm flipV="1">
              <a:off x="4560" y="296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0" name="Line 31"/>
            <p:cNvSpPr>
              <a:spLocks noChangeShapeType="1"/>
            </p:cNvSpPr>
            <p:nvPr/>
          </p:nvSpPr>
          <p:spPr bwMode="auto">
            <a:xfrm>
              <a:off x="4432" y="3168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1" name="Line 32"/>
            <p:cNvSpPr>
              <a:spLocks noChangeShapeType="1"/>
            </p:cNvSpPr>
            <p:nvPr/>
          </p:nvSpPr>
          <p:spPr bwMode="auto">
            <a:xfrm flipV="1">
              <a:off x="2928" y="296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2" name="Line 33"/>
            <p:cNvSpPr>
              <a:spLocks noChangeShapeType="1"/>
            </p:cNvSpPr>
            <p:nvPr/>
          </p:nvSpPr>
          <p:spPr bwMode="auto">
            <a:xfrm>
              <a:off x="2800" y="316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3" name="Line 34"/>
            <p:cNvSpPr>
              <a:spLocks noChangeShapeType="1"/>
            </p:cNvSpPr>
            <p:nvPr/>
          </p:nvSpPr>
          <p:spPr bwMode="auto">
            <a:xfrm flipV="1">
              <a:off x="2592" y="296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4" name="Line 35"/>
            <p:cNvSpPr>
              <a:spLocks noChangeShapeType="1"/>
            </p:cNvSpPr>
            <p:nvPr/>
          </p:nvSpPr>
          <p:spPr bwMode="auto">
            <a:xfrm>
              <a:off x="2464" y="316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5" name="Line 36"/>
            <p:cNvSpPr>
              <a:spLocks noChangeShapeType="1"/>
            </p:cNvSpPr>
            <p:nvPr/>
          </p:nvSpPr>
          <p:spPr bwMode="auto">
            <a:xfrm flipV="1">
              <a:off x="4224" y="296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6" name="Line 37"/>
            <p:cNvSpPr>
              <a:spLocks noChangeShapeType="1"/>
            </p:cNvSpPr>
            <p:nvPr/>
          </p:nvSpPr>
          <p:spPr bwMode="auto">
            <a:xfrm>
              <a:off x="4096" y="3168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7" name="Line 38"/>
            <p:cNvSpPr>
              <a:spLocks noChangeShapeType="1"/>
            </p:cNvSpPr>
            <p:nvPr/>
          </p:nvSpPr>
          <p:spPr bwMode="auto">
            <a:xfrm flipV="1">
              <a:off x="3888" y="296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8" name="Line 39"/>
            <p:cNvSpPr>
              <a:spLocks noChangeShapeType="1"/>
            </p:cNvSpPr>
            <p:nvPr/>
          </p:nvSpPr>
          <p:spPr bwMode="auto">
            <a:xfrm>
              <a:off x="3760" y="316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9" name="Rectangle 40"/>
            <p:cNvSpPr>
              <a:spLocks noChangeArrowheads="1"/>
            </p:cNvSpPr>
            <p:nvPr/>
          </p:nvSpPr>
          <p:spPr bwMode="auto">
            <a:xfrm>
              <a:off x="2032" y="2944"/>
              <a:ext cx="448" cy="3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7980" name="Line 41"/>
            <p:cNvSpPr>
              <a:spLocks noChangeShapeType="1"/>
            </p:cNvSpPr>
            <p:nvPr/>
          </p:nvSpPr>
          <p:spPr bwMode="auto">
            <a:xfrm>
              <a:off x="2080" y="321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81" name="Line 42"/>
            <p:cNvSpPr>
              <a:spLocks noChangeShapeType="1"/>
            </p:cNvSpPr>
            <p:nvPr/>
          </p:nvSpPr>
          <p:spPr bwMode="auto">
            <a:xfrm flipV="1">
              <a:off x="2208" y="3008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327" y="3188"/>
              <a:ext cx="1392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DNA Polymerase</a:t>
              </a:r>
            </a:p>
          </p:txBody>
        </p:sp>
        <p:sp>
          <p:nvSpPr>
            <p:cNvPr id="37983" name="Freeform 44"/>
            <p:cNvSpPr>
              <a:spLocks/>
            </p:cNvSpPr>
            <p:nvPr/>
          </p:nvSpPr>
          <p:spPr bwMode="auto">
            <a:xfrm>
              <a:off x="4320" y="3252"/>
              <a:ext cx="241" cy="157"/>
            </a:xfrm>
            <a:custGeom>
              <a:avLst/>
              <a:gdLst>
                <a:gd name="T0" fmla="*/ 0 w 241"/>
                <a:gd name="T1" fmla="*/ 156 h 157"/>
                <a:gd name="T2" fmla="*/ 36 w 241"/>
                <a:gd name="T3" fmla="*/ 156 h 157"/>
                <a:gd name="T4" fmla="*/ 72 w 241"/>
                <a:gd name="T5" fmla="*/ 156 h 157"/>
                <a:gd name="T6" fmla="*/ 108 w 241"/>
                <a:gd name="T7" fmla="*/ 156 h 157"/>
                <a:gd name="T8" fmla="*/ 144 w 241"/>
                <a:gd name="T9" fmla="*/ 132 h 157"/>
                <a:gd name="T10" fmla="*/ 168 w 241"/>
                <a:gd name="T11" fmla="*/ 96 h 157"/>
                <a:gd name="T12" fmla="*/ 204 w 241"/>
                <a:gd name="T13" fmla="*/ 72 h 157"/>
                <a:gd name="T14" fmla="*/ 216 w 241"/>
                <a:gd name="T15" fmla="*/ 36 h 157"/>
                <a:gd name="T16" fmla="*/ 240 w 241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1"/>
                <a:gd name="T28" fmla="*/ 0 h 157"/>
                <a:gd name="T29" fmla="*/ 241 w 241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1" h="157">
                  <a:moveTo>
                    <a:pt x="0" y="156"/>
                  </a:moveTo>
                  <a:lnTo>
                    <a:pt x="36" y="156"/>
                  </a:lnTo>
                  <a:lnTo>
                    <a:pt x="72" y="156"/>
                  </a:lnTo>
                  <a:lnTo>
                    <a:pt x="108" y="156"/>
                  </a:lnTo>
                  <a:lnTo>
                    <a:pt x="144" y="132"/>
                  </a:lnTo>
                  <a:lnTo>
                    <a:pt x="168" y="96"/>
                  </a:lnTo>
                  <a:lnTo>
                    <a:pt x="204" y="72"/>
                  </a:lnTo>
                  <a:lnTo>
                    <a:pt x="216" y="36"/>
                  </a:lnTo>
                  <a:lnTo>
                    <a:pt x="24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84" name="Line 45"/>
            <p:cNvSpPr>
              <a:spLocks noChangeShapeType="1"/>
            </p:cNvSpPr>
            <p:nvPr/>
          </p:nvSpPr>
          <p:spPr bwMode="auto">
            <a:xfrm flipV="1">
              <a:off x="1784" y="3112"/>
              <a:ext cx="224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85" name="Rectangle 46"/>
            <p:cNvSpPr>
              <a:spLocks noChangeArrowheads="1"/>
            </p:cNvSpPr>
            <p:nvPr/>
          </p:nvSpPr>
          <p:spPr bwMode="auto">
            <a:xfrm>
              <a:off x="183" y="2583"/>
              <a:ext cx="274" cy="3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7986" name="Rectangle 47"/>
            <p:cNvSpPr>
              <a:spLocks noChangeArrowheads="1"/>
            </p:cNvSpPr>
            <p:nvPr/>
          </p:nvSpPr>
          <p:spPr bwMode="auto">
            <a:xfrm>
              <a:off x="5079" y="3063"/>
              <a:ext cx="274" cy="3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7987" name="Rectangle 48"/>
            <p:cNvSpPr>
              <a:spLocks noChangeArrowheads="1"/>
            </p:cNvSpPr>
            <p:nvPr/>
          </p:nvSpPr>
          <p:spPr bwMode="auto">
            <a:xfrm>
              <a:off x="5079" y="2583"/>
              <a:ext cx="274" cy="3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  <p:sp>
          <p:nvSpPr>
            <p:cNvPr id="37988" name="Rectangle 49"/>
            <p:cNvSpPr>
              <a:spLocks noChangeArrowheads="1"/>
            </p:cNvSpPr>
            <p:nvPr/>
          </p:nvSpPr>
          <p:spPr bwMode="auto">
            <a:xfrm>
              <a:off x="183" y="3014"/>
              <a:ext cx="274" cy="3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90513" y="5391150"/>
            <a:ext cx="8283575" cy="1427163"/>
            <a:chOff x="183" y="3396"/>
            <a:chExt cx="5218" cy="899"/>
          </a:xfrm>
        </p:grpSpPr>
        <p:sp>
          <p:nvSpPr>
            <p:cNvPr id="37894" name="Line 51"/>
            <p:cNvSpPr>
              <a:spLocks noChangeShapeType="1"/>
            </p:cNvSpPr>
            <p:nvPr/>
          </p:nvSpPr>
          <p:spPr bwMode="auto">
            <a:xfrm>
              <a:off x="2128" y="3552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5" name="Freeform 52"/>
            <p:cNvSpPr>
              <a:spLocks/>
            </p:cNvSpPr>
            <p:nvPr/>
          </p:nvSpPr>
          <p:spPr bwMode="auto">
            <a:xfrm>
              <a:off x="3024" y="3396"/>
              <a:ext cx="289" cy="109"/>
            </a:xfrm>
            <a:custGeom>
              <a:avLst/>
              <a:gdLst>
                <a:gd name="T0" fmla="*/ 0 w 289"/>
                <a:gd name="T1" fmla="*/ 108 h 109"/>
                <a:gd name="T2" fmla="*/ 12 w 289"/>
                <a:gd name="T3" fmla="*/ 72 h 109"/>
                <a:gd name="T4" fmla="*/ 36 w 289"/>
                <a:gd name="T5" fmla="*/ 36 h 109"/>
                <a:gd name="T6" fmla="*/ 72 w 289"/>
                <a:gd name="T7" fmla="*/ 12 h 109"/>
                <a:gd name="T8" fmla="*/ 108 w 289"/>
                <a:gd name="T9" fmla="*/ 0 h 109"/>
                <a:gd name="T10" fmla="*/ 144 w 289"/>
                <a:gd name="T11" fmla="*/ 0 h 109"/>
                <a:gd name="T12" fmla="*/ 180 w 289"/>
                <a:gd name="T13" fmla="*/ 0 h 109"/>
                <a:gd name="T14" fmla="*/ 216 w 289"/>
                <a:gd name="T15" fmla="*/ 0 h 109"/>
                <a:gd name="T16" fmla="*/ 252 w 289"/>
                <a:gd name="T17" fmla="*/ 0 h 109"/>
                <a:gd name="T18" fmla="*/ 288 w 289"/>
                <a:gd name="T19" fmla="*/ 0 h 1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9"/>
                <a:gd name="T31" fmla="*/ 0 h 109"/>
                <a:gd name="T32" fmla="*/ 289 w 289"/>
                <a:gd name="T33" fmla="*/ 109 h 1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9" h="109">
                  <a:moveTo>
                    <a:pt x="0" y="108"/>
                  </a:moveTo>
                  <a:lnTo>
                    <a:pt x="12" y="72"/>
                  </a:lnTo>
                  <a:lnTo>
                    <a:pt x="36" y="36"/>
                  </a:lnTo>
                  <a:lnTo>
                    <a:pt x="72" y="12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180" y="0"/>
                  </a:lnTo>
                  <a:lnTo>
                    <a:pt x="216" y="0"/>
                  </a:lnTo>
                  <a:lnTo>
                    <a:pt x="252" y="0"/>
                  </a:lnTo>
                  <a:lnTo>
                    <a:pt x="28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896" name="Line 53"/>
            <p:cNvSpPr>
              <a:spLocks noChangeShapeType="1"/>
            </p:cNvSpPr>
            <p:nvPr/>
          </p:nvSpPr>
          <p:spPr bwMode="auto">
            <a:xfrm>
              <a:off x="4528" y="3552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7" name="Line 54"/>
            <p:cNvSpPr>
              <a:spLocks noChangeShapeType="1"/>
            </p:cNvSpPr>
            <p:nvPr/>
          </p:nvSpPr>
          <p:spPr bwMode="auto">
            <a:xfrm flipV="1">
              <a:off x="576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8" name="Line 55"/>
            <p:cNvSpPr>
              <a:spLocks noChangeShapeType="1"/>
            </p:cNvSpPr>
            <p:nvPr/>
          </p:nvSpPr>
          <p:spPr bwMode="auto">
            <a:xfrm flipV="1">
              <a:off x="912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9" name="Line 56"/>
            <p:cNvSpPr>
              <a:spLocks noChangeShapeType="1"/>
            </p:cNvSpPr>
            <p:nvPr/>
          </p:nvSpPr>
          <p:spPr bwMode="auto">
            <a:xfrm flipV="1">
              <a:off x="1248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0" name="Line 57"/>
            <p:cNvSpPr>
              <a:spLocks noChangeShapeType="1"/>
            </p:cNvSpPr>
            <p:nvPr/>
          </p:nvSpPr>
          <p:spPr bwMode="auto">
            <a:xfrm flipV="1">
              <a:off x="1584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1" name="Line 58"/>
            <p:cNvSpPr>
              <a:spLocks noChangeShapeType="1"/>
            </p:cNvSpPr>
            <p:nvPr/>
          </p:nvSpPr>
          <p:spPr bwMode="auto">
            <a:xfrm flipV="1">
              <a:off x="1920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2" name="Line 59"/>
            <p:cNvSpPr>
              <a:spLocks noChangeShapeType="1"/>
            </p:cNvSpPr>
            <p:nvPr/>
          </p:nvSpPr>
          <p:spPr bwMode="auto">
            <a:xfrm flipV="1">
              <a:off x="2256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3" name="Line 60"/>
            <p:cNvSpPr>
              <a:spLocks noChangeShapeType="1"/>
            </p:cNvSpPr>
            <p:nvPr/>
          </p:nvSpPr>
          <p:spPr bwMode="auto">
            <a:xfrm flipV="1">
              <a:off x="2592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4" name="Line 61"/>
            <p:cNvSpPr>
              <a:spLocks noChangeShapeType="1"/>
            </p:cNvSpPr>
            <p:nvPr/>
          </p:nvSpPr>
          <p:spPr bwMode="auto">
            <a:xfrm flipV="1">
              <a:off x="2928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5" name="Line 62"/>
            <p:cNvSpPr>
              <a:spLocks noChangeShapeType="1"/>
            </p:cNvSpPr>
            <p:nvPr/>
          </p:nvSpPr>
          <p:spPr bwMode="auto">
            <a:xfrm flipV="1">
              <a:off x="3264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6" name="Line 63"/>
            <p:cNvSpPr>
              <a:spLocks noChangeShapeType="1"/>
            </p:cNvSpPr>
            <p:nvPr/>
          </p:nvSpPr>
          <p:spPr bwMode="auto">
            <a:xfrm flipV="1">
              <a:off x="3600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7" name="Line 64"/>
            <p:cNvSpPr>
              <a:spLocks noChangeShapeType="1"/>
            </p:cNvSpPr>
            <p:nvPr/>
          </p:nvSpPr>
          <p:spPr bwMode="auto">
            <a:xfrm flipV="1">
              <a:off x="4944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8" name="Line 65"/>
            <p:cNvSpPr>
              <a:spLocks noChangeShapeType="1"/>
            </p:cNvSpPr>
            <p:nvPr/>
          </p:nvSpPr>
          <p:spPr bwMode="auto">
            <a:xfrm flipV="1">
              <a:off x="4608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9" name="Line 66"/>
            <p:cNvSpPr>
              <a:spLocks noChangeShapeType="1"/>
            </p:cNvSpPr>
            <p:nvPr/>
          </p:nvSpPr>
          <p:spPr bwMode="auto">
            <a:xfrm flipV="1">
              <a:off x="4272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0" name="Line 67"/>
            <p:cNvSpPr>
              <a:spLocks noChangeShapeType="1"/>
            </p:cNvSpPr>
            <p:nvPr/>
          </p:nvSpPr>
          <p:spPr bwMode="auto">
            <a:xfrm flipV="1">
              <a:off x="3936" y="3824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1" name="Line 68"/>
            <p:cNvSpPr>
              <a:spLocks noChangeShapeType="1"/>
            </p:cNvSpPr>
            <p:nvPr/>
          </p:nvSpPr>
          <p:spPr bwMode="auto">
            <a:xfrm flipH="1">
              <a:off x="464" y="4032"/>
              <a:ext cx="46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17" name="Rectangle 69"/>
            <p:cNvSpPr>
              <a:spLocks noChangeArrowheads="1"/>
            </p:cNvSpPr>
            <p:nvPr/>
          </p:nvSpPr>
          <p:spPr bwMode="auto">
            <a:xfrm>
              <a:off x="375" y="4066"/>
              <a:ext cx="11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rgbClr val="00968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Lagging Strand</a:t>
              </a:r>
              <a:endParaRPr lang="en-US" b="1">
                <a:solidFill>
                  <a:srgbClr val="009688"/>
                </a:solidFill>
                <a:latin typeface="Comic Sans MS" pitchFamily="66" charset="0"/>
                <a:cs typeface="+mn-cs"/>
              </a:endParaRPr>
            </a:p>
          </p:txBody>
        </p:sp>
        <p:sp>
          <p:nvSpPr>
            <p:cNvPr id="37913" name="Line 70"/>
            <p:cNvSpPr>
              <a:spLocks noChangeShapeType="1"/>
            </p:cNvSpPr>
            <p:nvPr/>
          </p:nvSpPr>
          <p:spPr bwMode="auto">
            <a:xfrm flipH="1">
              <a:off x="1568" y="4176"/>
              <a:ext cx="30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4" name="Line 71"/>
            <p:cNvSpPr>
              <a:spLocks noChangeShapeType="1"/>
            </p:cNvSpPr>
            <p:nvPr/>
          </p:nvSpPr>
          <p:spPr bwMode="auto">
            <a:xfrm flipV="1">
              <a:off x="576" y="3584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5" name="Line 72"/>
            <p:cNvSpPr>
              <a:spLocks noChangeShapeType="1"/>
            </p:cNvSpPr>
            <p:nvPr/>
          </p:nvSpPr>
          <p:spPr bwMode="auto">
            <a:xfrm>
              <a:off x="448" y="3600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6" name="Line 73"/>
            <p:cNvSpPr>
              <a:spLocks noChangeShapeType="1"/>
            </p:cNvSpPr>
            <p:nvPr/>
          </p:nvSpPr>
          <p:spPr bwMode="auto">
            <a:xfrm flipV="1">
              <a:off x="912" y="3584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7" name="Line 74"/>
            <p:cNvSpPr>
              <a:spLocks noChangeShapeType="1"/>
            </p:cNvSpPr>
            <p:nvPr/>
          </p:nvSpPr>
          <p:spPr bwMode="auto">
            <a:xfrm>
              <a:off x="784" y="3600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8" name="Line 75"/>
            <p:cNvSpPr>
              <a:spLocks noChangeShapeType="1"/>
            </p:cNvSpPr>
            <p:nvPr/>
          </p:nvSpPr>
          <p:spPr bwMode="auto">
            <a:xfrm flipV="1">
              <a:off x="1920" y="3584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9" name="Line 76"/>
            <p:cNvSpPr>
              <a:spLocks noChangeShapeType="1"/>
            </p:cNvSpPr>
            <p:nvPr/>
          </p:nvSpPr>
          <p:spPr bwMode="auto">
            <a:xfrm>
              <a:off x="1792" y="3600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0" name="Line 77"/>
            <p:cNvSpPr>
              <a:spLocks noChangeShapeType="1"/>
            </p:cNvSpPr>
            <p:nvPr/>
          </p:nvSpPr>
          <p:spPr bwMode="auto">
            <a:xfrm flipV="1">
              <a:off x="1584" y="3584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1" name="Line 78"/>
            <p:cNvSpPr>
              <a:spLocks noChangeShapeType="1"/>
            </p:cNvSpPr>
            <p:nvPr/>
          </p:nvSpPr>
          <p:spPr bwMode="auto">
            <a:xfrm>
              <a:off x="1456" y="3600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2" name="Line 79"/>
            <p:cNvSpPr>
              <a:spLocks noChangeShapeType="1"/>
            </p:cNvSpPr>
            <p:nvPr/>
          </p:nvSpPr>
          <p:spPr bwMode="auto">
            <a:xfrm flipV="1">
              <a:off x="1248" y="3584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3" name="Line 80"/>
            <p:cNvSpPr>
              <a:spLocks noChangeShapeType="1"/>
            </p:cNvSpPr>
            <p:nvPr/>
          </p:nvSpPr>
          <p:spPr bwMode="auto">
            <a:xfrm>
              <a:off x="1120" y="3600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4" name="Line 81"/>
            <p:cNvSpPr>
              <a:spLocks noChangeShapeType="1"/>
            </p:cNvSpPr>
            <p:nvPr/>
          </p:nvSpPr>
          <p:spPr bwMode="auto">
            <a:xfrm flipV="1">
              <a:off x="2928" y="3584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5" name="Line 82"/>
            <p:cNvSpPr>
              <a:spLocks noChangeShapeType="1"/>
            </p:cNvSpPr>
            <p:nvPr/>
          </p:nvSpPr>
          <p:spPr bwMode="auto">
            <a:xfrm>
              <a:off x="2800" y="3600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6" name="Line 83"/>
            <p:cNvSpPr>
              <a:spLocks noChangeShapeType="1"/>
            </p:cNvSpPr>
            <p:nvPr/>
          </p:nvSpPr>
          <p:spPr bwMode="auto">
            <a:xfrm flipV="1">
              <a:off x="3264" y="3584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7" name="Line 84"/>
            <p:cNvSpPr>
              <a:spLocks noChangeShapeType="1"/>
            </p:cNvSpPr>
            <p:nvPr/>
          </p:nvSpPr>
          <p:spPr bwMode="auto">
            <a:xfrm>
              <a:off x="3136" y="3600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8" name="Line 85"/>
            <p:cNvSpPr>
              <a:spLocks noChangeShapeType="1"/>
            </p:cNvSpPr>
            <p:nvPr/>
          </p:nvSpPr>
          <p:spPr bwMode="auto">
            <a:xfrm flipV="1">
              <a:off x="4272" y="3584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9" name="Line 86"/>
            <p:cNvSpPr>
              <a:spLocks noChangeShapeType="1"/>
            </p:cNvSpPr>
            <p:nvPr/>
          </p:nvSpPr>
          <p:spPr bwMode="auto">
            <a:xfrm>
              <a:off x="4144" y="3600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0" name="Line 87"/>
            <p:cNvSpPr>
              <a:spLocks noChangeShapeType="1"/>
            </p:cNvSpPr>
            <p:nvPr/>
          </p:nvSpPr>
          <p:spPr bwMode="auto">
            <a:xfrm flipV="1">
              <a:off x="3936" y="3584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1" name="Line 88"/>
            <p:cNvSpPr>
              <a:spLocks noChangeShapeType="1"/>
            </p:cNvSpPr>
            <p:nvPr/>
          </p:nvSpPr>
          <p:spPr bwMode="auto">
            <a:xfrm>
              <a:off x="3808" y="3600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2" name="Line 89"/>
            <p:cNvSpPr>
              <a:spLocks noChangeShapeType="1"/>
            </p:cNvSpPr>
            <p:nvPr/>
          </p:nvSpPr>
          <p:spPr bwMode="auto">
            <a:xfrm flipV="1">
              <a:off x="3600" y="3584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3" name="Line 90"/>
            <p:cNvSpPr>
              <a:spLocks noChangeShapeType="1"/>
            </p:cNvSpPr>
            <p:nvPr/>
          </p:nvSpPr>
          <p:spPr bwMode="auto">
            <a:xfrm>
              <a:off x="3472" y="3600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4" name="Rectangle 91"/>
            <p:cNvSpPr>
              <a:spLocks noChangeArrowheads="1"/>
            </p:cNvSpPr>
            <p:nvPr/>
          </p:nvSpPr>
          <p:spPr bwMode="auto">
            <a:xfrm>
              <a:off x="2032" y="3472"/>
              <a:ext cx="448" cy="3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7935" name="Line 92"/>
            <p:cNvSpPr>
              <a:spLocks noChangeShapeType="1"/>
            </p:cNvSpPr>
            <p:nvPr/>
          </p:nvSpPr>
          <p:spPr bwMode="auto">
            <a:xfrm flipV="1">
              <a:off x="2256" y="3536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6" name="Rectangle 93"/>
            <p:cNvSpPr>
              <a:spLocks noChangeArrowheads="1"/>
            </p:cNvSpPr>
            <p:nvPr/>
          </p:nvSpPr>
          <p:spPr bwMode="auto">
            <a:xfrm>
              <a:off x="4432" y="3472"/>
              <a:ext cx="448" cy="3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7937" name="Line 94"/>
            <p:cNvSpPr>
              <a:spLocks noChangeShapeType="1"/>
            </p:cNvSpPr>
            <p:nvPr/>
          </p:nvSpPr>
          <p:spPr bwMode="auto">
            <a:xfrm flipV="1">
              <a:off x="4656" y="3536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8" name="Rectangle 95"/>
            <p:cNvSpPr>
              <a:spLocks noChangeArrowheads="1"/>
            </p:cNvSpPr>
            <p:nvPr/>
          </p:nvSpPr>
          <p:spPr bwMode="auto">
            <a:xfrm>
              <a:off x="183" y="3447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7939" name="Rectangle 96"/>
            <p:cNvSpPr>
              <a:spLocks noChangeArrowheads="1"/>
            </p:cNvSpPr>
            <p:nvPr/>
          </p:nvSpPr>
          <p:spPr bwMode="auto">
            <a:xfrm>
              <a:off x="5127" y="3831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7940" name="Rectangle 97"/>
            <p:cNvSpPr>
              <a:spLocks noChangeArrowheads="1"/>
            </p:cNvSpPr>
            <p:nvPr/>
          </p:nvSpPr>
          <p:spPr bwMode="auto">
            <a:xfrm>
              <a:off x="5127" y="3447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  <p:sp>
          <p:nvSpPr>
            <p:cNvPr id="37941" name="Rectangle 98"/>
            <p:cNvSpPr>
              <a:spLocks noChangeArrowheads="1"/>
            </p:cNvSpPr>
            <p:nvPr/>
          </p:nvSpPr>
          <p:spPr bwMode="auto">
            <a:xfrm>
              <a:off x="183" y="3879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  <p:sp>
          <p:nvSpPr>
            <p:cNvPr id="37942" name="Line 99"/>
            <p:cNvSpPr>
              <a:spLocks noChangeShapeType="1"/>
            </p:cNvSpPr>
            <p:nvPr/>
          </p:nvSpPr>
          <p:spPr bwMode="auto">
            <a:xfrm>
              <a:off x="2112" y="3552"/>
              <a:ext cx="336" cy="0"/>
            </a:xfrm>
            <a:prstGeom prst="line">
              <a:avLst/>
            </a:prstGeom>
            <a:noFill/>
            <a:ln w="381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3" name="Line 100"/>
            <p:cNvSpPr>
              <a:spLocks noChangeShapeType="1"/>
            </p:cNvSpPr>
            <p:nvPr/>
          </p:nvSpPr>
          <p:spPr bwMode="auto">
            <a:xfrm>
              <a:off x="4512" y="3552"/>
              <a:ext cx="336" cy="0"/>
            </a:xfrm>
            <a:prstGeom prst="line">
              <a:avLst/>
            </a:prstGeom>
            <a:noFill/>
            <a:ln w="381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60350"/>
            <a:ext cx="7391400" cy="106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Lagging Strand Segments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47800"/>
            <a:ext cx="8208963" cy="41148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Okazaki Fragments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-</a:t>
            </a:r>
            <a:r>
              <a:rPr lang="en-US" dirty="0">
                <a:latin typeface="Comic Sans MS" pitchFamily="66" charset="0"/>
              </a:rPr>
              <a:t>  series of short segments on the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lagging strand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Must be joined together by an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enzyme</a:t>
            </a:r>
            <a:endParaRPr lang="en-US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313" y="3787775"/>
            <a:ext cx="8435975" cy="2497138"/>
            <a:chOff x="135" y="2386"/>
            <a:chExt cx="5314" cy="1573"/>
          </a:xfrm>
        </p:grpSpPr>
        <p:sp>
          <p:nvSpPr>
            <p:cNvPr id="38920" name="Line 5"/>
            <p:cNvSpPr>
              <a:spLocks noChangeShapeType="1"/>
            </p:cNvSpPr>
            <p:nvPr/>
          </p:nvSpPr>
          <p:spPr bwMode="auto">
            <a:xfrm flipV="1">
              <a:off x="576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1" name="Line 6"/>
            <p:cNvSpPr>
              <a:spLocks noChangeShapeType="1"/>
            </p:cNvSpPr>
            <p:nvPr/>
          </p:nvSpPr>
          <p:spPr bwMode="auto">
            <a:xfrm flipV="1">
              <a:off x="912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2" name="Line 7"/>
            <p:cNvSpPr>
              <a:spLocks noChangeShapeType="1"/>
            </p:cNvSpPr>
            <p:nvPr/>
          </p:nvSpPr>
          <p:spPr bwMode="auto">
            <a:xfrm flipV="1">
              <a:off x="1248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 flipV="1">
              <a:off x="1584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 flipV="1">
              <a:off x="1920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 flipV="1">
              <a:off x="2256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 flipV="1">
              <a:off x="2592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V="1">
              <a:off x="2928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 flipV="1">
              <a:off x="3264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9" name="Line 14"/>
            <p:cNvSpPr>
              <a:spLocks noChangeShapeType="1"/>
            </p:cNvSpPr>
            <p:nvPr/>
          </p:nvSpPr>
          <p:spPr bwMode="auto">
            <a:xfrm flipV="1">
              <a:off x="3600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0" name="Line 15"/>
            <p:cNvSpPr>
              <a:spLocks noChangeShapeType="1"/>
            </p:cNvSpPr>
            <p:nvPr/>
          </p:nvSpPr>
          <p:spPr bwMode="auto">
            <a:xfrm flipV="1">
              <a:off x="4944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1" name="Line 16"/>
            <p:cNvSpPr>
              <a:spLocks noChangeShapeType="1"/>
            </p:cNvSpPr>
            <p:nvPr/>
          </p:nvSpPr>
          <p:spPr bwMode="auto">
            <a:xfrm flipV="1">
              <a:off x="4608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2" name="Line 17"/>
            <p:cNvSpPr>
              <a:spLocks noChangeShapeType="1"/>
            </p:cNvSpPr>
            <p:nvPr/>
          </p:nvSpPr>
          <p:spPr bwMode="auto">
            <a:xfrm flipV="1">
              <a:off x="4272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3" name="Line 18"/>
            <p:cNvSpPr>
              <a:spLocks noChangeShapeType="1"/>
            </p:cNvSpPr>
            <p:nvPr/>
          </p:nvSpPr>
          <p:spPr bwMode="auto">
            <a:xfrm flipV="1">
              <a:off x="3936" y="344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4" name="Line 19"/>
            <p:cNvSpPr>
              <a:spLocks noChangeShapeType="1"/>
            </p:cNvSpPr>
            <p:nvPr/>
          </p:nvSpPr>
          <p:spPr bwMode="auto">
            <a:xfrm flipH="1">
              <a:off x="464" y="3648"/>
              <a:ext cx="46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5" name="Rectangle 20"/>
            <p:cNvSpPr>
              <a:spLocks noChangeArrowheads="1"/>
            </p:cNvSpPr>
            <p:nvPr/>
          </p:nvSpPr>
          <p:spPr bwMode="auto">
            <a:xfrm>
              <a:off x="663" y="3730"/>
              <a:ext cx="11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9688"/>
                  </a:solidFill>
                  <a:latin typeface="Comic Sans MS" pitchFamily="66" charset="0"/>
                </a:rPr>
                <a:t>Lagging Strand</a:t>
              </a:r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 flipH="1">
              <a:off x="1904" y="3840"/>
              <a:ext cx="30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7" name="Line 22"/>
            <p:cNvSpPr>
              <a:spLocks noChangeShapeType="1"/>
            </p:cNvSpPr>
            <p:nvPr/>
          </p:nvSpPr>
          <p:spPr bwMode="auto">
            <a:xfrm flipV="1">
              <a:off x="576" y="320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8" name="Line 23"/>
            <p:cNvSpPr>
              <a:spLocks noChangeShapeType="1"/>
            </p:cNvSpPr>
            <p:nvPr/>
          </p:nvSpPr>
          <p:spPr bwMode="auto">
            <a:xfrm>
              <a:off x="448" y="321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679" y="2818"/>
              <a:ext cx="56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RNA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Primer</a:t>
              </a:r>
            </a:p>
          </p:txBody>
        </p:sp>
        <p:sp>
          <p:nvSpPr>
            <p:cNvPr id="38940" name="Line 25"/>
            <p:cNvSpPr>
              <a:spLocks noChangeShapeType="1"/>
            </p:cNvSpPr>
            <p:nvPr/>
          </p:nvSpPr>
          <p:spPr bwMode="auto">
            <a:xfrm flipV="1">
              <a:off x="912" y="320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1" name="Line 26"/>
            <p:cNvSpPr>
              <a:spLocks noChangeShapeType="1"/>
            </p:cNvSpPr>
            <p:nvPr/>
          </p:nvSpPr>
          <p:spPr bwMode="auto">
            <a:xfrm>
              <a:off x="784" y="321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2" name="Line 27"/>
            <p:cNvSpPr>
              <a:spLocks noChangeShapeType="1"/>
            </p:cNvSpPr>
            <p:nvPr/>
          </p:nvSpPr>
          <p:spPr bwMode="auto">
            <a:xfrm flipV="1">
              <a:off x="1920" y="320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3" name="Line 28"/>
            <p:cNvSpPr>
              <a:spLocks noChangeShapeType="1"/>
            </p:cNvSpPr>
            <p:nvPr/>
          </p:nvSpPr>
          <p:spPr bwMode="auto">
            <a:xfrm>
              <a:off x="1792" y="321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4" name="Line 29"/>
            <p:cNvSpPr>
              <a:spLocks noChangeShapeType="1"/>
            </p:cNvSpPr>
            <p:nvPr/>
          </p:nvSpPr>
          <p:spPr bwMode="auto">
            <a:xfrm flipV="1">
              <a:off x="1584" y="320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5" name="Line 30"/>
            <p:cNvSpPr>
              <a:spLocks noChangeShapeType="1"/>
            </p:cNvSpPr>
            <p:nvPr/>
          </p:nvSpPr>
          <p:spPr bwMode="auto">
            <a:xfrm>
              <a:off x="1456" y="321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6" name="Line 31"/>
            <p:cNvSpPr>
              <a:spLocks noChangeShapeType="1"/>
            </p:cNvSpPr>
            <p:nvPr/>
          </p:nvSpPr>
          <p:spPr bwMode="auto">
            <a:xfrm flipV="1">
              <a:off x="1248" y="320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7" name="Line 32"/>
            <p:cNvSpPr>
              <a:spLocks noChangeShapeType="1"/>
            </p:cNvSpPr>
            <p:nvPr/>
          </p:nvSpPr>
          <p:spPr bwMode="auto">
            <a:xfrm>
              <a:off x="1120" y="321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8" name="Line 33"/>
            <p:cNvSpPr>
              <a:spLocks noChangeShapeType="1"/>
            </p:cNvSpPr>
            <p:nvPr/>
          </p:nvSpPr>
          <p:spPr bwMode="auto">
            <a:xfrm flipV="1">
              <a:off x="2928" y="320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9" name="Line 34"/>
            <p:cNvSpPr>
              <a:spLocks noChangeShapeType="1"/>
            </p:cNvSpPr>
            <p:nvPr/>
          </p:nvSpPr>
          <p:spPr bwMode="auto">
            <a:xfrm>
              <a:off x="2800" y="321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0" name="Line 35"/>
            <p:cNvSpPr>
              <a:spLocks noChangeShapeType="1"/>
            </p:cNvSpPr>
            <p:nvPr/>
          </p:nvSpPr>
          <p:spPr bwMode="auto">
            <a:xfrm flipV="1">
              <a:off x="3264" y="320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1" name="Line 36"/>
            <p:cNvSpPr>
              <a:spLocks noChangeShapeType="1"/>
            </p:cNvSpPr>
            <p:nvPr/>
          </p:nvSpPr>
          <p:spPr bwMode="auto">
            <a:xfrm>
              <a:off x="3136" y="321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2" name="Line 37"/>
            <p:cNvSpPr>
              <a:spLocks noChangeShapeType="1"/>
            </p:cNvSpPr>
            <p:nvPr/>
          </p:nvSpPr>
          <p:spPr bwMode="auto">
            <a:xfrm flipV="1">
              <a:off x="4272" y="320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3" name="Line 38"/>
            <p:cNvSpPr>
              <a:spLocks noChangeShapeType="1"/>
            </p:cNvSpPr>
            <p:nvPr/>
          </p:nvSpPr>
          <p:spPr bwMode="auto">
            <a:xfrm>
              <a:off x="4144" y="321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4" name="Line 39"/>
            <p:cNvSpPr>
              <a:spLocks noChangeShapeType="1"/>
            </p:cNvSpPr>
            <p:nvPr/>
          </p:nvSpPr>
          <p:spPr bwMode="auto">
            <a:xfrm flipV="1">
              <a:off x="3936" y="320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5" name="Line 40"/>
            <p:cNvSpPr>
              <a:spLocks noChangeShapeType="1"/>
            </p:cNvSpPr>
            <p:nvPr/>
          </p:nvSpPr>
          <p:spPr bwMode="auto">
            <a:xfrm>
              <a:off x="3808" y="321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6" name="Line 41"/>
            <p:cNvSpPr>
              <a:spLocks noChangeShapeType="1"/>
            </p:cNvSpPr>
            <p:nvPr/>
          </p:nvSpPr>
          <p:spPr bwMode="auto">
            <a:xfrm flipV="1">
              <a:off x="3600" y="320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7" name="Line 42"/>
            <p:cNvSpPr>
              <a:spLocks noChangeShapeType="1"/>
            </p:cNvSpPr>
            <p:nvPr/>
          </p:nvSpPr>
          <p:spPr bwMode="auto">
            <a:xfrm>
              <a:off x="3472" y="321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58" name="Rectangle 43"/>
            <p:cNvSpPr>
              <a:spLocks noChangeArrowheads="1"/>
            </p:cNvSpPr>
            <p:nvPr/>
          </p:nvSpPr>
          <p:spPr bwMode="auto">
            <a:xfrm>
              <a:off x="2032" y="3088"/>
              <a:ext cx="448" cy="3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8959" name="Line 44"/>
            <p:cNvSpPr>
              <a:spLocks noChangeShapeType="1"/>
            </p:cNvSpPr>
            <p:nvPr/>
          </p:nvSpPr>
          <p:spPr bwMode="auto">
            <a:xfrm flipV="1">
              <a:off x="2256" y="3168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60" name="Line 45"/>
            <p:cNvSpPr>
              <a:spLocks noChangeShapeType="1"/>
            </p:cNvSpPr>
            <p:nvPr/>
          </p:nvSpPr>
          <p:spPr bwMode="auto">
            <a:xfrm>
              <a:off x="2128" y="316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61" name="Rectangle 46"/>
            <p:cNvSpPr>
              <a:spLocks noChangeArrowheads="1"/>
            </p:cNvSpPr>
            <p:nvPr/>
          </p:nvSpPr>
          <p:spPr bwMode="auto">
            <a:xfrm>
              <a:off x="4432" y="3088"/>
              <a:ext cx="448" cy="35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8962" name="Line 47"/>
            <p:cNvSpPr>
              <a:spLocks noChangeShapeType="1"/>
            </p:cNvSpPr>
            <p:nvPr/>
          </p:nvSpPr>
          <p:spPr bwMode="auto">
            <a:xfrm flipV="1">
              <a:off x="4656" y="3168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63" name="Line 48"/>
            <p:cNvSpPr>
              <a:spLocks noChangeShapeType="1"/>
            </p:cNvSpPr>
            <p:nvPr/>
          </p:nvSpPr>
          <p:spPr bwMode="auto">
            <a:xfrm>
              <a:off x="4528" y="3168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4119" y="2386"/>
              <a:ext cx="879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DNA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Polymerase</a:t>
              </a:r>
            </a:p>
          </p:txBody>
        </p:sp>
        <p:sp>
          <p:nvSpPr>
            <p:cNvPr id="38965" name="Line 50"/>
            <p:cNvSpPr>
              <a:spLocks noChangeShapeType="1"/>
            </p:cNvSpPr>
            <p:nvPr/>
          </p:nvSpPr>
          <p:spPr bwMode="auto">
            <a:xfrm>
              <a:off x="4568" y="2792"/>
              <a:ext cx="32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5175" y="306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  <p:sp>
          <p:nvSpPr>
            <p:cNvPr id="38967" name="Rectangle 52"/>
            <p:cNvSpPr>
              <a:spLocks noChangeArrowheads="1"/>
            </p:cNvSpPr>
            <p:nvPr/>
          </p:nvSpPr>
          <p:spPr bwMode="auto">
            <a:xfrm>
              <a:off x="135" y="3591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  <p:sp>
          <p:nvSpPr>
            <p:cNvPr id="38968" name="Rectangle 53"/>
            <p:cNvSpPr>
              <a:spLocks noChangeArrowheads="1"/>
            </p:cNvSpPr>
            <p:nvPr/>
          </p:nvSpPr>
          <p:spPr bwMode="auto">
            <a:xfrm>
              <a:off x="135" y="306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8969" name="Rectangle 54"/>
            <p:cNvSpPr>
              <a:spLocks noChangeArrowheads="1"/>
            </p:cNvSpPr>
            <p:nvPr/>
          </p:nvSpPr>
          <p:spPr bwMode="auto">
            <a:xfrm>
              <a:off x="5175" y="354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85800" y="3962400"/>
            <a:ext cx="3352800" cy="936625"/>
            <a:chOff x="432" y="2496"/>
            <a:chExt cx="2112" cy="590"/>
          </a:xfrm>
        </p:grpSpPr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912" y="2496"/>
              <a:ext cx="137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rgbClr val="00968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Okazaki Fragment</a:t>
              </a:r>
            </a:p>
          </p:txBody>
        </p:sp>
        <p:sp>
          <p:nvSpPr>
            <p:cNvPr id="38919" name="AutoShape 57"/>
            <p:cNvSpPr>
              <a:spLocks/>
            </p:cNvSpPr>
            <p:nvPr/>
          </p:nvSpPr>
          <p:spPr bwMode="auto">
            <a:xfrm rot="5389958">
              <a:off x="1337" y="1879"/>
              <a:ext cx="302" cy="2112"/>
            </a:xfrm>
            <a:prstGeom prst="leftBrace">
              <a:avLst>
                <a:gd name="adj1" fmla="val 58278"/>
                <a:gd name="adj2" fmla="val 50000"/>
              </a:avLst>
            </a:prstGeom>
            <a:noFill/>
            <a:ln w="57150">
              <a:solidFill>
                <a:srgbClr val="00968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6988" y="333375"/>
            <a:ext cx="71628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Replication of Strands</a:t>
            </a:r>
          </a:p>
        </p:txBody>
      </p:sp>
      <p:sp>
        <p:nvSpPr>
          <p:cNvPr id="40964" name="Line 9"/>
          <p:cNvSpPr>
            <a:spLocks noChangeShapeType="1"/>
          </p:cNvSpPr>
          <p:nvPr/>
        </p:nvSpPr>
        <p:spPr bwMode="auto">
          <a:xfrm>
            <a:off x="1331913" y="2492375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3064496" y="1670050"/>
            <a:ext cx="182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A50021"/>
                </a:solidFill>
                <a:latin typeface="Comic Sans MS" pitchFamily="66" charset="0"/>
              </a:rPr>
              <a:t>Replication Fork</a:t>
            </a:r>
          </a:p>
        </p:txBody>
      </p:sp>
      <p:sp>
        <p:nvSpPr>
          <p:cNvPr id="40967" name="Text Box 12"/>
          <p:cNvSpPr txBox="1">
            <a:spLocks noChangeArrowheads="1"/>
          </p:cNvSpPr>
          <p:nvPr/>
        </p:nvSpPr>
        <p:spPr bwMode="auto">
          <a:xfrm>
            <a:off x="6602214" y="1852612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A50021"/>
                </a:solidFill>
                <a:latin typeface="Comic Sans MS" pitchFamily="66" charset="0"/>
              </a:rPr>
              <a:t>Point of Origin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 b="3812"/>
          <a:stretch>
            <a:fillRect/>
          </a:stretch>
        </p:blipFill>
        <p:spPr bwMode="auto">
          <a:xfrm>
            <a:off x="467544" y="2438400"/>
            <a:ext cx="85312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Joining of Okazaki Fragments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569325" cy="22098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enzyme </a:t>
            </a:r>
            <a:r>
              <a:rPr lang="en-US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Ligase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joins the Okazaki fragments together to make one strand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657600"/>
            <a:ext cx="8207375" cy="2108200"/>
            <a:chOff x="471" y="2823"/>
            <a:chExt cx="5170" cy="1328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 flipV="1">
              <a:off x="816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V="1">
              <a:off x="1152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V="1">
              <a:off x="1488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V="1">
              <a:off x="1824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flipV="1">
              <a:off x="2160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flipV="1">
              <a:off x="2496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V="1">
              <a:off x="2832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 flipV="1">
              <a:off x="3168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V="1">
              <a:off x="3504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V="1">
              <a:off x="3840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V="1">
              <a:off x="5184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V="1">
              <a:off x="4848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4512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V="1">
              <a:off x="4176" y="3680"/>
              <a:ext cx="0" cy="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 flipH="1">
              <a:off x="704" y="3888"/>
              <a:ext cx="46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855" y="3922"/>
              <a:ext cx="115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9688"/>
                  </a:solidFill>
                  <a:latin typeface="Comic Sans MS" pitchFamily="66" charset="0"/>
                </a:rPr>
                <a:t>Lagging Strand</a:t>
              </a:r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 flipH="1">
              <a:off x="2000" y="4032"/>
              <a:ext cx="30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 flipV="1">
              <a:off x="816" y="344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688" y="345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V="1">
              <a:off x="1152" y="344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1024" y="345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 flipV="1">
              <a:off x="2160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2032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 flipV="1">
              <a:off x="1824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1696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V="1">
              <a:off x="1488" y="3440"/>
              <a:ext cx="0" cy="22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>
              <a:off x="1360" y="3456"/>
              <a:ext cx="30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auto">
            <a:xfrm flipV="1">
              <a:off x="3168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>
              <a:off x="3040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 flipV="1">
              <a:off x="3504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3376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V="1">
              <a:off x="4512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auto">
            <a:xfrm>
              <a:off x="4384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auto">
            <a:xfrm flipV="1">
              <a:off x="4176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>
              <a:off x="4048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 flipV="1">
              <a:off x="3840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3712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8" name="Line 42"/>
            <p:cNvSpPr>
              <a:spLocks noChangeShapeType="1"/>
            </p:cNvSpPr>
            <p:nvPr/>
          </p:nvSpPr>
          <p:spPr bwMode="auto">
            <a:xfrm flipV="1">
              <a:off x="2496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>
              <a:off x="2368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 flipV="1">
              <a:off x="4848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>
              <a:off x="4720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3735" y="3154"/>
              <a:ext cx="152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rgbClr val="00968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Okazaki Fragment 2</a:t>
              </a:r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 flipV="1">
              <a:off x="5184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auto">
            <a:xfrm>
              <a:off x="5056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2608" y="3456"/>
              <a:ext cx="304" cy="0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6" name="Line 50"/>
            <p:cNvSpPr>
              <a:spLocks noChangeShapeType="1"/>
            </p:cNvSpPr>
            <p:nvPr/>
          </p:nvSpPr>
          <p:spPr bwMode="auto">
            <a:xfrm flipV="1">
              <a:off x="2832" y="3440"/>
              <a:ext cx="0" cy="224"/>
            </a:xfrm>
            <a:prstGeom prst="line">
              <a:avLst/>
            </a:prstGeom>
            <a:noFill/>
            <a:ln w="50800">
              <a:solidFill>
                <a:srgbClr val="3165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7" name="Rectangle 51"/>
            <p:cNvSpPr>
              <a:spLocks noChangeArrowheads="1"/>
            </p:cNvSpPr>
            <p:nvPr/>
          </p:nvSpPr>
          <p:spPr bwMode="auto">
            <a:xfrm>
              <a:off x="2888" y="3368"/>
              <a:ext cx="176" cy="176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487" y="2823"/>
              <a:ext cx="105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rgbClr val="00968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 </a:t>
              </a:r>
              <a:r>
                <a:rPr lang="en-US" sz="2000" b="1">
                  <a:solidFill>
                    <a:srgbClr val="00968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DNA ligase</a:t>
              </a: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855" y="3154"/>
              <a:ext cx="152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rgbClr val="00968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+mn-cs"/>
                </a:rPr>
                <a:t>Okazaki Fragment 1</a:t>
              </a:r>
            </a:p>
          </p:txBody>
        </p:sp>
        <p:sp>
          <p:nvSpPr>
            <p:cNvPr id="39990" name="Line 54"/>
            <p:cNvSpPr>
              <a:spLocks noChangeShapeType="1"/>
            </p:cNvSpPr>
            <p:nvPr/>
          </p:nvSpPr>
          <p:spPr bwMode="auto">
            <a:xfrm>
              <a:off x="2976" y="3080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91" name="Rectangle 55"/>
            <p:cNvSpPr>
              <a:spLocks noChangeArrowheads="1"/>
            </p:cNvSpPr>
            <p:nvPr/>
          </p:nvSpPr>
          <p:spPr bwMode="auto">
            <a:xfrm>
              <a:off x="5367" y="378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471" y="3207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5’</a:t>
              </a: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471" y="3783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  <p:sp>
          <p:nvSpPr>
            <p:cNvPr id="39994" name="Rectangle 58"/>
            <p:cNvSpPr>
              <a:spLocks noChangeArrowheads="1"/>
            </p:cNvSpPr>
            <p:nvPr/>
          </p:nvSpPr>
          <p:spPr bwMode="auto">
            <a:xfrm>
              <a:off x="5367" y="3255"/>
              <a:ext cx="27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Comic Sans MS" pitchFamily="66" charset="0"/>
                </a:rPr>
                <a:t>3’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8838" y="161925"/>
            <a:ext cx="5157787" cy="766763"/>
          </a:xfrm>
        </p:spPr>
        <p:txBody>
          <a:bodyPr/>
          <a:lstStyle/>
          <a:p>
            <a:pPr algn="ctr" eaLnBrk="1" hangingPunct="1"/>
            <a:r>
              <a:rPr lang="en-US" sz="4400">
                <a:solidFill>
                  <a:srgbClr val="C00000"/>
                </a:solidFill>
              </a:rPr>
              <a:t>DNA Replication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036638"/>
            <a:ext cx="8629650" cy="54641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Reproduction is fundamental to all living systems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Regardless of the reproductive mechanism (asexual or sexual) a method must exist to transfer genetic material from one generation to the next.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DNA must be copied (replicated) in a manner that minimizes mistakes.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Damage to DNA must be repaired to prevent that damage from being transferred to the next generation.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Replication process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90513" y="1311275"/>
            <a:ext cx="5105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Double-stranded DNA unwinds.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8676" name="Picture 4" descr="Lewis1214"/>
          <p:cNvPicPr>
            <a:picLocks noChangeAspect="1" noChangeArrowheads="1"/>
          </p:cNvPicPr>
          <p:nvPr/>
        </p:nvPicPr>
        <p:blipFill>
          <a:blip r:embed="rId3"/>
          <a:srcRect t="19623" r="42526"/>
          <a:stretch>
            <a:fillRect/>
          </a:stretch>
        </p:blipFill>
        <p:spPr bwMode="auto">
          <a:xfrm>
            <a:off x="5486400" y="914400"/>
            <a:ext cx="35496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8450" y="2106613"/>
            <a:ext cx="4635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latin typeface="Helvetica" pitchFamily="34" charset="0"/>
              </a:rPr>
              <a:t>The junction of the unwound </a:t>
            </a:r>
          </a:p>
          <a:p>
            <a:pPr>
              <a:spcBef>
                <a:spcPct val="20000"/>
              </a:spcBef>
            </a:pPr>
            <a:r>
              <a:rPr lang="en-US" sz="2400" b="1">
                <a:latin typeface="Helvetica" pitchFamily="34" charset="0"/>
              </a:rPr>
              <a:t>molecules is a replication fork.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34963" y="3284538"/>
            <a:ext cx="51752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Helvetica" pitchFamily="34" charset="0"/>
              </a:rPr>
              <a:t>A new strand is formed by pairing </a:t>
            </a:r>
          </a:p>
          <a:p>
            <a:r>
              <a:rPr lang="en-US" sz="2400" b="1">
                <a:latin typeface="Helvetica" pitchFamily="34" charset="0"/>
              </a:rPr>
              <a:t>complementary bases with the</a:t>
            </a:r>
          </a:p>
          <a:p>
            <a:r>
              <a:rPr lang="en-US" sz="2400" b="1">
                <a:latin typeface="Helvetica" pitchFamily="34" charset="0"/>
              </a:rPr>
              <a:t>old strand.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39725" y="4756150"/>
            <a:ext cx="4699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latin typeface="Helvetica" pitchFamily="34" charset="0"/>
              </a:rPr>
              <a:t>Two molecules are made. </a:t>
            </a:r>
          </a:p>
          <a:p>
            <a:pPr>
              <a:spcBef>
                <a:spcPct val="20000"/>
              </a:spcBef>
            </a:pPr>
            <a:r>
              <a:rPr lang="en-US" sz="2400" b="1">
                <a:latin typeface="Helvetica" pitchFamily="34" charset="0"/>
              </a:rPr>
              <a:t>Each has one new and one old </a:t>
            </a:r>
          </a:p>
          <a:p>
            <a:pPr>
              <a:spcBef>
                <a:spcPct val="20000"/>
              </a:spcBef>
            </a:pPr>
            <a:r>
              <a:rPr lang="en-US" sz="2400" b="1">
                <a:latin typeface="Helvetica" pitchFamily="34" charset="0"/>
              </a:rPr>
              <a:t>DNA strand. </a:t>
            </a:r>
          </a:p>
        </p:txBody>
      </p:sp>
    </p:spTree>
    <p:extLst>
      <p:ext uri="{BB962C8B-B14F-4D97-AF65-F5344CB8AC3E}">
        <p14:creationId xmlns:p14="http://schemas.microsoft.com/office/powerpoint/2010/main" val="48375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Initiation of Replication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n-US" altLang="en-US" sz="2400" dirty="0"/>
              <a:t>Replication initiated at specific sites: Origin of Replication (</a:t>
            </a:r>
            <a:r>
              <a:rPr lang="en-US" altLang="en-US" sz="2400" i="1" dirty="0" err="1"/>
              <a:t>ori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Two Types of initiation:</a:t>
            </a:r>
          </a:p>
          <a:p>
            <a:pPr lvl="1"/>
            <a:r>
              <a:rPr lang="en-US" altLang="en-US" sz="2000" i="1" dirty="0"/>
              <a:t>De novo –</a:t>
            </a:r>
            <a:r>
              <a:rPr lang="en-US" altLang="en-US" sz="2000" dirty="0"/>
              <a:t>Synthesis initiated with  RNA primers. Most common.</a:t>
            </a:r>
          </a:p>
          <a:p>
            <a:pPr lvl="1"/>
            <a:r>
              <a:rPr lang="en-US" altLang="en-US" sz="2000" dirty="0"/>
              <a:t>Covalent extension—synthesis of new strand as an extension of an old strand (“Rolling Circle”)</a:t>
            </a:r>
          </a:p>
        </p:txBody>
      </p:sp>
      <p:pic>
        <p:nvPicPr>
          <p:cNvPr id="7170" name="Picture 2" descr="Image result for initiation of re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417886"/>
            <a:ext cx="37528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422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Image result for rolling circle re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6724"/>
            <a:ext cx="809625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40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Extending the Chain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740275"/>
          </a:xfrm>
        </p:spPr>
        <p:txBody>
          <a:bodyPr/>
          <a:lstStyle/>
          <a:p>
            <a:r>
              <a:rPr lang="en-US" altLang="en-US" dirty="0"/>
              <a:t>dNTPs are added individually</a:t>
            </a:r>
          </a:p>
          <a:p>
            <a:r>
              <a:rPr lang="en-US" altLang="en-US" dirty="0"/>
              <a:t>Sequence determined by pairing with template strand</a:t>
            </a:r>
          </a:p>
          <a:p>
            <a:r>
              <a:rPr lang="en-US" altLang="en-US" dirty="0"/>
              <a:t>DNA has only one phosphate between bases, so why use dNTPs?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31913" y="4374108"/>
            <a:ext cx="6537326" cy="2489200"/>
            <a:chOff x="1007" y="1841"/>
            <a:chExt cx="4118" cy="15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" y="1975"/>
              <a:ext cx="4118" cy="1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88" y="1841"/>
              <a:ext cx="393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latin typeface="Times" pitchFamily="18" charset="0"/>
                </a:rPr>
                <a:t>   </a:t>
              </a:r>
              <a:r>
                <a:rPr lang="en-US" altLang="en-US" sz="2400" dirty="0">
                  <a:solidFill>
                    <a:schemeClr val="tx2"/>
                  </a:solidFill>
                  <a:latin typeface="Times" pitchFamily="18" charset="0"/>
                </a:rPr>
                <a:t>Chain Elongation in the</a:t>
              </a:r>
              <a:r>
                <a:rPr lang="en-US" altLang="en-US" sz="3200" dirty="0">
                  <a:solidFill>
                    <a:schemeClr val="tx2"/>
                  </a:solidFill>
                  <a:latin typeface="Times" pitchFamily="18" charset="0"/>
                </a:rPr>
                <a:t> </a:t>
              </a:r>
              <a:r>
                <a:rPr lang="en-US" altLang="en-US" sz="2400" dirty="0">
                  <a:solidFill>
                    <a:schemeClr val="tx2"/>
                  </a:solidFill>
                  <a:latin typeface="Times" pitchFamily="18" charset="0"/>
                </a:rPr>
                <a:t>5’</a:t>
              </a:r>
              <a:r>
                <a:rPr lang="en-US" altLang="en-US" sz="2800" dirty="0">
                  <a:solidFill>
                    <a:schemeClr val="tx2"/>
                  </a:solidFill>
                  <a:latin typeface="Times" pitchFamily="18" charset="0"/>
                  <a:sym typeface="Symbol" pitchFamily="18" charset="2"/>
                </a:rPr>
                <a:t></a:t>
              </a:r>
              <a:r>
                <a:rPr lang="en-US" altLang="en-US" sz="2400" dirty="0">
                  <a:solidFill>
                    <a:schemeClr val="tx2"/>
                  </a:solidFill>
                  <a:latin typeface="Times" pitchFamily="18" charset="0"/>
                </a:rPr>
                <a:t> 3’ direction</a:t>
              </a:r>
              <a:br>
                <a:rPr lang="en-US" altLang="en-US" sz="2400" dirty="0">
                  <a:solidFill>
                    <a:schemeClr val="tx2"/>
                  </a:solidFill>
                  <a:latin typeface="Times" pitchFamily="18" charset="0"/>
                </a:rPr>
              </a:br>
              <a:endParaRPr lang="en-US" altLang="en-US" sz="2400" dirty="0">
                <a:latin typeface="Times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392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Termination of Replication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740275"/>
          </a:xfrm>
        </p:spPr>
        <p:txBody>
          <a:bodyPr/>
          <a:lstStyle/>
          <a:p>
            <a:pPr algn="just"/>
            <a:r>
              <a:rPr lang="en-US" dirty="0"/>
              <a:t>DNA replication begins at the origin and travels in both directions.</a:t>
            </a:r>
          </a:p>
          <a:p>
            <a:pPr algn="just"/>
            <a:r>
              <a:rPr lang="en-US" dirty="0"/>
              <a:t>Termination at a specific locus, when it occurs, involves the interaction between two components: </a:t>
            </a:r>
          </a:p>
          <a:p>
            <a:pPr marL="0" indent="0" algn="just">
              <a:buNone/>
            </a:pPr>
            <a:r>
              <a:rPr lang="en-US" dirty="0"/>
              <a:t>(1) a termination site sequence in the DNA, </a:t>
            </a:r>
          </a:p>
          <a:p>
            <a:pPr marL="0" indent="0" algn="just">
              <a:buNone/>
            </a:pPr>
            <a:r>
              <a:rPr lang="en-US" dirty="0"/>
              <a:t>(2) a protein which binds to this sequence to physically stop DNA replication (</a:t>
            </a:r>
            <a:r>
              <a:rPr lang="en-US" dirty="0" err="1"/>
              <a:t>Ter</a:t>
            </a:r>
            <a:r>
              <a:rPr lang="en-US" dirty="0"/>
              <a:t> protein)</a:t>
            </a:r>
          </a:p>
          <a:p>
            <a:pPr algn="just"/>
            <a:r>
              <a:rPr lang="en-US" altLang="en-US" dirty="0"/>
              <a:t>Telomere and telomerase (eukaryotes)</a:t>
            </a:r>
          </a:p>
        </p:txBody>
      </p:sp>
    </p:spTree>
    <p:extLst>
      <p:ext uri="{BB962C8B-B14F-4D97-AF65-F5344CB8AC3E}">
        <p14:creationId xmlns:p14="http://schemas.microsoft.com/office/powerpoint/2010/main" val="286132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2700" y="174625"/>
            <a:ext cx="4443413" cy="995363"/>
          </a:xfrm>
        </p:spPr>
        <p:txBody>
          <a:bodyPr/>
          <a:lstStyle/>
          <a:p>
            <a:r>
              <a:rPr lang="en-US" altLang="en-US" sz="4000" dirty="0"/>
              <a:t>Termination of Replication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736975"/>
            <a:ext cx="9144000" cy="2836863"/>
          </a:xfrm>
        </p:spPr>
        <p:txBody>
          <a:bodyPr/>
          <a:lstStyle/>
          <a:p>
            <a:r>
              <a:rPr lang="en-US" altLang="en-US" dirty="0"/>
              <a:t>Occurs @ specific site opposite </a:t>
            </a:r>
            <a:r>
              <a:rPr lang="en-US" altLang="en-US" i="1" dirty="0" err="1"/>
              <a:t>ori</a:t>
            </a:r>
            <a:r>
              <a:rPr lang="en-US" altLang="en-US" i="1" dirty="0"/>
              <a:t> c</a:t>
            </a:r>
          </a:p>
          <a:p>
            <a:r>
              <a:rPr lang="en-US" altLang="en-US" dirty="0"/>
              <a:t>~350 kb</a:t>
            </a:r>
          </a:p>
          <a:p>
            <a:r>
              <a:rPr lang="en-US" altLang="en-US" dirty="0"/>
              <a:t>Flanked by 6 nearly identical 23 </a:t>
            </a:r>
            <a:r>
              <a:rPr lang="en-US" altLang="en-US" dirty="0" err="1"/>
              <a:t>bp</a:t>
            </a:r>
            <a:r>
              <a:rPr lang="en-US" altLang="en-US" dirty="0"/>
              <a:t> terminator (</a:t>
            </a:r>
            <a:r>
              <a:rPr lang="en-US" altLang="en-US" i="1" dirty="0" err="1"/>
              <a:t>ter</a:t>
            </a:r>
            <a:r>
              <a:rPr lang="en-US" altLang="en-US" dirty="0"/>
              <a:t>) sites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26100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834063" y="2046288"/>
            <a:ext cx="31353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Tus Protein</a:t>
            </a:r>
            <a:r>
              <a:rPr lang="en-US" altLang="en-US" sz="2800"/>
              <a:t>-arrests replication fork motion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4208463" y="2366963"/>
            <a:ext cx="1712912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Features of DNA Replication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506538"/>
            <a:ext cx="8458200" cy="4681537"/>
          </a:xfrm>
        </p:spPr>
        <p:txBody>
          <a:bodyPr/>
          <a:lstStyle/>
          <a:p>
            <a:pPr algn="just"/>
            <a:r>
              <a:rPr lang="en-US" altLang="en-US">
                <a:solidFill>
                  <a:srgbClr val="C00000"/>
                </a:solidFill>
              </a:rPr>
              <a:t>DNA replication is </a:t>
            </a:r>
            <a:r>
              <a:rPr lang="en-US" altLang="en-US" sz="2800">
                <a:solidFill>
                  <a:srgbClr val="00B050"/>
                </a:solidFill>
              </a:rPr>
              <a:t>semiconservative</a:t>
            </a:r>
          </a:p>
          <a:p>
            <a:pPr lvl="1" algn="just"/>
            <a:r>
              <a:rPr lang="en-US" altLang="en-US">
                <a:solidFill>
                  <a:srgbClr val="C00000"/>
                </a:solidFill>
              </a:rPr>
              <a:t>Each strand of template DNA is being copied.</a:t>
            </a:r>
          </a:p>
          <a:p>
            <a:pPr algn="just"/>
            <a:r>
              <a:rPr lang="en-US" altLang="en-US">
                <a:solidFill>
                  <a:srgbClr val="C00000"/>
                </a:solidFill>
              </a:rPr>
              <a:t>DNA replication is </a:t>
            </a:r>
            <a:r>
              <a:rPr lang="en-US" altLang="en-US" sz="2800">
                <a:solidFill>
                  <a:srgbClr val="00B050"/>
                </a:solidFill>
              </a:rPr>
              <a:t>semidiscontinuous</a:t>
            </a:r>
          </a:p>
          <a:p>
            <a:pPr lvl="1" algn="just"/>
            <a:r>
              <a:rPr lang="en-US" altLang="en-US">
                <a:solidFill>
                  <a:srgbClr val="C00000"/>
                </a:solidFill>
              </a:rPr>
              <a:t>The leading strand copies continuously</a:t>
            </a:r>
          </a:p>
          <a:p>
            <a:pPr lvl="1" algn="just"/>
            <a:r>
              <a:rPr lang="en-US" altLang="en-US">
                <a:solidFill>
                  <a:srgbClr val="C00000"/>
                </a:solidFill>
              </a:rPr>
              <a:t>The lagging strand copies in segments (Okazaki fragments) which must be joined</a:t>
            </a:r>
          </a:p>
          <a:p>
            <a:pPr algn="just"/>
            <a:r>
              <a:rPr lang="en-US" altLang="en-US">
                <a:solidFill>
                  <a:srgbClr val="C00000"/>
                </a:solidFill>
              </a:rPr>
              <a:t>DNA replication is </a:t>
            </a:r>
            <a:r>
              <a:rPr lang="en-US" altLang="en-US" sz="2800">
                <a:solidFill>
                  <a:srgbClr val="00B050"/>
                </a:solidFill>
              </a:rPr>
              <a:t>bidirectional</a:t>
            </a:r>
          </a:p>
          <a:p>
            <a:pPr lvl="1" algn="just"/>
            <a:r>
              <a:rPr lang="en-US" altLang="en-US">
                <a:solidFill>
                  <a:srgbClr val="C00000"/>
                </a:solidFill>
              </a:rPr>
              <a:t>Bidirectional replication involves two replication forks, which move in opposite directions</a:t>
            </a:r>
          </a:p>
        </p:txBody>
      </p:sp>
    </p:spTree>
    <p:extLst>
      <p:ext uri="{BB962C8B-B14F-4D97-AF65-F5344CB8AC3E}">
        <p14:creationId xmlns:p14="http://schemas.microsoft.com/office/powerpoint/2010/main" val="11344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85813"/>
            <a:ext cx="8462143" cy="5786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b="1" dirty="0"/>
              <a:t>Three theories were suggested: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800" b="1" dirty="0"/>
          </a:p>
          <a:p>
            <a:pPr eaLnBrk="1" hangingPunct="1">
              <a:lnSpc>
                <a:spcPct val="80000"/>
              </a:lnSpc>
            </a:pPr>
            <a:r>
              <a:rPr lang="en-GB" sz="2800" b="1" dirty="0"/>
              <a:t>Semi-conservative replication</a:t>
            </a:r>
            <a:r>
              <a:rPr lang="en-GB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 produce molecules with both old and new DNA - each molecule would be composed of one old strand and one new one. 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GB" sz="2800" b="1" dirty="0"/>
              <a:t>Conservative replication</a:t>
            </a:r>
            <a:r>
              <a:rPr lang="en-GB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intact the original DNA molecule and generate a completely new molecule.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b="1" dirty="0"/>
              <a:t>Dispersive replication</a:t>
            </a:r>
            <a:r>
              <a:rPr lang="en-GB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produce two DNA molecules with sections of both old and new DNA interspersed along each strand.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1658"/>
            <a:ext cx="8632825" cy="681038"/>
          </a:xfrm>
        </p:spPr>
        <p:txBody>
          <a:bodyPr/>
          <a:lstStyle/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Replication of DNA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na replication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34733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0025" y="11658"/>
            <a:ext cx="8632825" cy="6810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00000"/>
                </a:solidFill>
              </a:rPr>
              <a:t>Replication of DNA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0" y="142875"/>
            <a:ext cx="3519488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DNA Replication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785813"/>
            <a:ext cx="8572500" cy="3786187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Begins at</a:t>
            </a:r>
            <a:r>
              <a:rPr lang="en-US" sz="2400" b="1" dirty="0">
                <a:solidFill>
                  <a:srgbClr val="00279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Origins of Replication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Two strands open forming </a:t>
            </a:r>
            <a:r>
              <a:rPr 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Replication Forks (Y-shaped region)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New strands grow at the forks</a:t>
            </a:r>
          </a:p>
          <a:p>
            <a:pPr eaLnBrk="1" hangingPunct="1">
              <a:defRPr/>
            </a:pPr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Unwinding enzymes called </a:t>
            </a: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DNA </a:t>
            </a:r>
            <a:r>
              <a:rPr lang="en-I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helicases</a:t>
            </a: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 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cause the two parent DNA strands to unwind and separate from one another at the origin of replication to form two "Y"-shaped replication forks.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eaLnBrk="1" hangingPunct="1">
              <a:defRPr/>
            </a:pPr>
            <a:r>
              <a:rPr lang="en-IN" sz="2400" b="1" dirty="0">
                <a:solidFill>
                  <a:srgbClr val="002060"/>
                </a:solidFill>
                <a:latin typeface="+mj-lt"/>
              </a:rPr>
              <a:t>DNA replication is 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bidirectional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 from the origin of replication</a:t>
            </a:r>
          </a:p>
          <a:p>
            <a:pPr eaLnBrk="1" hangingPunct="1">
              <a:defRPr/>
            </a:pPr>
            <a:r>
              <a:rPr lang="en-IN" sz="2400" b="1" dirty="0">
                <a:solidFill>
                  <a:srgbClr val="002060"/>
                </a:solidFill>
                <a:latin typeface="+mj-lt"/>
              </a:rPr>
              <a:t>DNA replication occurs in both directions from the origin of replication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875" y="4357688"/>
            <a:ext cx="6626225" cy="2195512"/>
            <a:chOff x="135" y="2343"/>
            <a:chExt cx="5550" cy="1984"/>
          </a:xfrm>
        </p:grpSpPr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00" y="3360"/>
              <a:ext cx="23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400" y="3696"/>
              <a:ext cx="23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529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0" name="Line 8"/>
            <p:cNvSpPr>
              <a:spLocks noChangeShapeType="1"/>
            </p:cNvSpPr>
            <p:nvPr/>
          </p:nvSpPr>
          <p:spPr bwMode="auto">
            <a:xfrm>
              <a:off x="1248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1" name="Line 9"/>
            <p:cNvSpPr>
              <a:spLocks noChangeShapeType="1"/>
            </p:cNvSpPr>
            <p:nvPr/>
          </p:nvSpPr>
          <p:spPr bwMode="auto">
            <a:xfrm>
              <a:off x="768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>
              <a:off x="1009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3" name="Line 11"/>
            <p:cNvSpPr>
              <a:spLocks noChangeShapeType="1"/>
            </p:cNvSpPr>
            <p:nvPr/>
          </p:nvSpPr>
          <p:spPr bwMode="auto">
            <a:xfrm>
              <a:off x="1969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>
              <a:off x="1489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>
              <a:off x="2449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>
              <a:off x="2688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>
              <a:off x="2208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1728" y="3376"/>
              <a:ext cx="0" cy="3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V="1">
              <a:off x="2784" y="2624"/>
              <a:ext cx="2528" cy="7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2770" y="3694"/>
              <a:ext cx="2570" cy="4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>
              <a:off x="2945" y="3329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>
              <a:off x="3168" y="3264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>
              <a:off x="3744" y="3072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3456" y="3168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>
              <a:off x="4032" y="2976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6" name="Line 24"/>
            <p:cNvSpPr>
              <a:spLocks noChangeShapeType="1"/>
            </p:cNvSpPr>
            <p:nvPr/>
          </p:nvSpPr>
          <p:spPr bwMode="auto">
            <a:xfrm>
              <a:off x="4319" y="2928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7" name="Line 25"/>
            <p:cNvSpPr>
              <a:spLocks noChangeShapeType="1"/>
            </p:cNvSpPr>
            <p:nvPr/>
          </p:nvSpPr>
          <p:spPr bwMode="auto">
            <a:xfrm>
              <a:off x="4608" y="2832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8" name="Line 26"/>
            <p:cNvSpPr>
              <a:spLocks noChangeShapeType="1"/>
            </p:cNvSpPr>
            <p:nvPr/>
          </p:nvSpPr>
          <p:spPr bwMode="auto">
            <a:xfrm>
              <a:off x="4897" y="2736"/>
              <a:ext cx="16" cy="1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49" name="Line 27"/>
            <p:cNvSpPr>
              <a:spLocks noChangeShapeType="1"/>
            </p:cNvSpPr>
            <p:nvPr/>
          </p:nvSpPr>
          <p:spPr bwMode="auto">
            <a:xfrm>
              <a:off x="5136" y="2687"/>
              <a:ext cx="16" cy="1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0" name="Line 28"/>
            <p:cNvSpPr>
              <a:spLocks noChangeShapeType="1"/>
            </p:cNvSpPr>
            <p:nvPr/>
          </p:nvSpPr>
          <p:spPr bwMode="auto">
            <a:xfrm flipV="1">
              <a:off x="2945" y="3537"/>
              <a:ext cx="16" cy="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1" name="Line 29"/>
            <p:cNvSpPr>
              <a:spLocks noChangeShapeType="1"/>
            </p:cNvSpPr>
            <p:nvPr/>
          </p:nvSpPr>
          <p:spPr bwMode="auto">
            <a:xfrm flipV="1">
              <a:off x="3184" y="3584"/>
              <a:ext cx="16" cy="1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2" name="Line 30"/>
            <p:cNvSpPr>
              <a:spLocks noChangeShapeType="1"/>
            </p:cNvSpPr>
            <p:nvPr/>
          </p:nvSpPr>
          <p:spPr bwMode="auto">
            <a:xfrm flipV="1">
              <a:off x="3472" y="3633"/>
              <a:ext cx="16" cy="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3" name="Line 31"/>
            <p:cNvSpPr>
              <a:spLocks noChangeShapeType="1"/>
            </p:cNvSpPr>
            <p:nvPr/>
          </p:nvSpPr>
          <p:spPr bwMode="auto">
            <a:xfrm flipV="1">
              <a:off x="3760" y="3680"/>
              <a:ext cx="16" cy="1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4" name="Line 32"/>
            <p:cNvSpPr>
              <a:spLocks noChangeShapeType="1"/>
            </p:cNvSpPr>
            <p:nvPr/>
          </p:nvSpPr>
          <p:spPr bwMode="auto">
            <a:xfrm flipV="1">
              <a:off x="4000" y="3727"/>
              <a:ext cx="16" cy="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5" name="Line 33"/>
            <p:cNvSpPr>
              <a:spLocks noChangeShapeType="1"/>
            </p:cNvSpPr>
            <p:nvPr/>
          </p:nvSpPr>
          <p:spPr bwMode="auto">
            <a:xfrm flipV="1">
              <a:off x="5152" y="3920"/>
              <a:ext cx="16" cy="1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6" name="Line 34"/>
            <p:cNvSpPr>
              <a:spLocks noChangeShapeType="1"/>
            </p:cNvSpPr>
            <p:nvPr/>
          </p:nvSpPr>
          <p:spPr bwMode="auto">
            <a:xfrm flipV="1">
              <a:off x="4865" y="3872"/>
              <a:ext cx="16" cy="1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7" name="Line 35"/>
            <p:cNvSpPr>
              <a:spLocks noChangeShapeType="1"/>
            </p:cNvSpPr>
            <p:nvPr/>
          </p:nvSpPr>
          <p:spPr bwMode="auto">
            <a:xfrm flipV="1">
              <a:off x="4576" y="3823"/>
              <a:ext cx="16" cy="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30758" name="Line 36"/>
            <p:cNvSpPr>
              <a:spLocks noChangeShapeType="1"/>
            </p:cNvSpPr>
            <p:nvPr/>
          </p:nvSpPr>
          <p:spPr bwMode="auto">
            <a:xfrm flipV="1">
              <a:off x="4288" y="3776"/>
              <a:ext cx="16" cy="1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IN" sz="1600">
                <a:latin typeface="+mj-lt"/>
                <a:cs typeface="+mn-cs"/>
              </a:endParaRP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4455" y="3207"/>
              <a:ext cx="909" cy="5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00279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cs typeface="+mn-cs"/>
                </a:rPr>
                <a:t>Replication</a:t>
              </a:r>
            </a:p>
            <a:p>
              <a:pPr algn="ctr" eaLnBrk="0" hangingPunct="0">
                <a:defRPr/>
              </a:pPr>
              <a:r>
                <a:rPr lang="en-US" sz="1600" b="1">
                  <a:solidFill>
                    <a:srgbClr val="00279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cs typeface="+mn-cs"/>
                </a:rPr>
                <a:t>Fork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374" y="3063"/>
              <a:ext cx="168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B5006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cs typeface="+mn-cs"/>
                </a:rPr>
                <a:t>Parental DNA Molecule</a:t>
              </a:r>
            </a:p>
          </p:txBody>
        </p:sp>
        <p:sp>
          <p:nvSpPr>
            <p:cNvPr id="30761" name="AutoShape 39"/>
            <p:cNvSpPr>
              <a:spLocks noChangeArrowheads="1"/>
            </p:cNvSpPr>
            <p:nvPr/>
          </p:nvSpPr>
          <p:spPr bwMode="auto">
            <a:xfrm flipH="1">
              <a:off x="3944" y="3320"/>
              <a:ext cx="416" cy="320"/>
            </a:xfrm>
            <a:prstGeom prst="rightArrow">
              <a:avLst>
                <a:gd name="adj1" fmla="val 75000"/>
                <a:gd name="adj2" fmla="val 6500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30762" name="Rectangle 40"/>
            <p:cNvSpPr>
              <a:spLocks noChangeArrowheads="1"/>
            </p:cNvSpPr>
            <p:nvPr/>
          </p:nvSpPr>
          <p:spPr bwMode="auto">
            <a:xfrm>
              <a:off x="5367" y="2343"/>
              <a:ext cx="27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+mj-lt"/>
                  <a:cs typeface="+mn-cs"/>
                </a:rPr>
                <a:t>3’</a:t>
              </a:r>
            </a:p>
          </p:txBody>
        </p:sp>
        <p:sp>
          <p:nvSpPr>
            <p:cNvPr id="30763" name="Rectangle 41"/>
            <p:cNvSpPr>
              <a:spLocks noChangeArrowheads="1"/>
            </p:cNvSpPr>
            <p:nvPr/>
          </p:nvSpPr>
          <p:spPr bwMode="auto">
            <a:xfrm>
              <a:off x="135" y="3159"/>
              <a:ext cx="27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+mj-lt"/>
                  <a:cs typeface="+mn-cs"/>
                </a:rPr>
                <a:t>5’</a:t>
              </a:r>
            </a:p>
          </p:txBody>
        </p:sp>
        <p:sp>
          <p:nvSpPr>
            <p:cNvPr id="30764" name="Rectangle 42"/>
            <p:cNvSpPr>
              <a:spLocks noChangeArrowheads="1"/>
            </p:cNvSpPr>
            <p:nvPr/>
          </p:nvSpPr>
          <p:spPr bwMode="auto">
            <a:xfrm>
              <a:off x="135" y="3591"/>
              <a:ext cx="27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+mj-lt"/>
                  <a:cs typeface="+mn-cs"/>
                </a:rPr>
                <a:t>3’</a:t>
              </a:r>
            </a:p>
          </p:txBody>
        </p:sp>
        <p:sp>
          <p:nvSpPr>
            <p:cNvPr id="30765" name="Rectangle 43"/>
            <p:cNvSpPr>
              <a:spLocks noChangeArrowheads="1"/>
            </p:cNvSpPr>
            <p:nvPr/>
          </p:nvSpPr>
          <p:spPr bwMode="auto">
            <a:xfrm>
              <a:off x="5415" y="4023"/>
              <a:ext cx="27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+mj-lt"/>
                  <a:cs typeface="+mn-cs"/>
                </a:rPr>
                <a:t>5’</a:t>
              </a:r>
            </a:p>
          </p:txBody>
        </p:sp>
      </p:grpSp>
      <p:pic>
        <p:nvPicPr>
          <p:cNvPr id="78853" name="Picture 2" descr="u4fg8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357688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97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idirectional replication in prokary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424936" cy="37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Replication Fork</a:t>
            </a:r>
          </a:p>
        </p:txBody>
      </p:sp>
      <p:pic>
        <p:nvPicPr>
          <p:cNvPr id="808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3528" y="1628800"/>
            <a:ext cx="8229600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357318"/>
            <a:ext cx="8715375" cy="492920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Helicase</a:t>
            </a:r>
            <a:r>
              <a:rPr 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unwinds and separates the 2 DNA strands by breaking the </a:t>
            </a:r>
            <a:r>
              <a:rPr 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weak hydrogen bonds (requires energy)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Single-Strand Binding Proteins</a:t>
            </a:r>
            <a:r>
              <a:rPr 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sz="2800" b="1" dirty="0">
                <a:solidFill>
                  <a:srgbClr val="000066"/>
                </a:solidFill>
                <a:latin typeface="+mj-lt"/>
              </a:rPr>
              <a:t>attach and keep the 2 DNA strands </a:t>
            </a:r>
            <a:r>
              <a:rPr lang="en-US" sz="2800" b="1" dirty="0">
                <a:solidFill>
                  <a:srgbClr val="A50021"/>
                </a:solidFill>
                <a:latin typeface="+mj-lt"/>
              </a:rPr>
              <a:t>separated and untwisted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N" sz="2800" b="1" dirty="0" err="1">
                <a:solidFill>
                  <a:srgbClr val="A50021"/>
                </a:solidFill>
                <a:latin typeface="+mj-lt"/>
              </a:rPr>
              <a:t>Topoisomerase</a:t>
            </a:r>
            <a:r>
              <a:rPr lang="en-IN" sz="2800" b="1" dirty="0">
                <a:solidFill>
                  <a:srgbClr val="A50021"/>
                </a:solidFill>
                <a:latin typeface="+mj-lt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+mj-lt"/>
              </a:rPr>
              <a:t>attaches to the 2 forks of the bubble to relieve stress on the DNA molecule as it separates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Before</a:t>
            </a:r>
            <a:r>
              <a:rPr lang="en-US" sz="2800" b="1" dirty="0">
                <a:latin typeface="+mj-lt"/>
              </a:rPr>
              <a:t> new DNA strands can form, there must be </a:t>
            </a:r>
            <a:r>
              <a:rPr 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RNA primers</a:t>
            </a:r>
            <a:r>
              <a:rPr lang="en-US" sz="2800" b="1" dirty="0">
                <a:latin typeface="+mj-lt"/>
              </a:rPr>
              <a:t> present to start the addition of new nucleotides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Primase</a:t>
            </a:r>
            <a:r>
              <a:rPr lang="en-US" sz="2800" b="1" dirty="0">
                <a:latin typeface="+mj-lt"/>
              </a:rPr>
              <a:t> is the enzyme that synthesizes the RNA Primer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A50021"/>
                </a:solidFill>
                <a:latin typeface="+mj-lt"/>
              </a:rPr>
              <a:t>DNA polymerase</a:t>
            </a:r>
            <a:r>
              <a:rPr lang="en-US" sz="2800" b="1" dirty="0">
                <a:latin typeface="+mj-lt"/>
              </a:rPr>
              <a:t> can then add the new nucleotides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b="1" dirty="0">
                <a:solidFill>
                  <a:srgbClr val="C00000"/>
                </a:solidFill>
                <a:latin typeface="Arial Rounded MT Bold" pitchFamily="34" charset="0"/>
              </a:rPr>
              <a:t>DNA ligase </a:t>
            </a:r>
            <a:r>
              <a:rPr lang="en-GB" altLang="en-US" sz="2400" b="1" dirty="0">
                <a:latin typeface="Arial Rounded MT Bold" pitchFamily="34" charset="0"/>
              </a:rPr>
              <a:t>seals nick via phosphodiester  linkage</a:t>
            </a:r>
            <a:r>
              <a:rPr lang="en-GB" altLang="en-US" sz="2400" dirty="0"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solidFill>
                <a:srgbClr val="C0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73032"/>
            <a:ext cx="700087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Arial" charset="0"/>
                <a:cs typeface="+mn-cs"/>
              </a:rPr>
              <a:t>Enzymes and core proteins in DNA replication</a:t>
            </a:r>
            <a:endParaRPr lang="en-IN" sz="3200" b="1" dirty="0">
              <a:latin typeface="Arial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81000"/>
            <a:ext cx="6477000" cy="8382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DNA Replication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280400" cy="4932362"/>
          </a:xfrm>
        </p:spPr>
        <p:txBody>
          <a:bodyPr lIns="90488" tIns="44450" rIns="90488" bIns="44450"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Enzyme </a:t>
            </a:r>
            <a:r>
              <a:rPr 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Helicase</a:t>
            </a:r>
            <a:r>
              <a:rPr 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unwinds and separates the 2 DNA strands by breaking the </a:t>
            </a:r>
            <a:r>
              <a:rPr 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weak hydrogen bonds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Translocate along single strand in 5’-&gt;3’ or 3’-&gt; 5’ direction by hydrolyzing ATP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Single-Strand Binding Proteins</a:t>
            </a:r>
            <a:r>
              <a:rPr 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Comic Sans MS" pitchFamily="66" charset="0"/>
              </a:rPr>
              <a:t>attach and keep the 2 DNA strands </a:t>
            </a:r>
            <a:r>
              <a:rPr lang="en-US" sz="2400" dirty="0">
                <a:solidFill>
                  <a:srgbClr val="A50021"/>
                </a:solidFill>
                <a:latin typeface="Comic Sans MS" pitchFamily="66" charset="0"/>
              </a:rPr>
              <a:t>separated and untwisted</a:t>
            </a:r>
          </a:p>
        </p:txBody>
      </p:sp>
      <p:pic>
        <p:nvPicPr>
          <p:cNvPr id="5122" name="Picture 2" descr="Image result for heli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66" y="3708334"/>
            <a:ext cx="6408712" cy="2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009257" y="4474670"/>
            <a:ext cx="395535" cy="3652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207025" y="4631265"/>
            <a:ext cx="395535" cy="3652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195912" y="5090251"/>
            <a:ext cx="395535" cy="3652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520455" y="5520587"/>
            <a:ext cx="395535" cy="3652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59300" y="5343686"/>
            <a:ext cx="395535" cy="3652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57701" y="5142284"/>
            <a:ext cx="395535" cy="3652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353236" y="5786363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SSB proteins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53236" y="5507508"/>
            <a:ext cx="238211" cy="250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B178FC27043340BB7E6327CA6C0B7A" ma:contentTypeVersion="7" ma:contentTypeDescription="Create a new document." ma:contentTypeScope="" ma:versionID="064df1e83a195459e93ca803b87627f8">
  <xsd:schema xmlns:xsd="http://www.w3.org/2001/XMLSchema" xmlns:xs="http://www.w3.org/2001/XMLSchema" xmlns:p="http://schemas.microsoft.com/office/2006/metadata/properties" xmlns:ns2="04c304d4-dc54-4ea6-bbe4-44e4a12f18e6" targetNamespace="http://schemas.microsoft.com/office/2006/metadata/properties" ma:root="true" ma:fieldsID="5ab95aee055166fd33b7ff7d3d1f3499" ns2:_="">
    <xsd:import namespace="04c304d4-dc54-4ea6-bbe4-44e4a12f18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304d4-dc54-4ea6-bbe4-44e4a12f1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C4694D-04C3-4EB4-8F36-971F9A51C842}"/>
</file>

<file path=customXml/itemProps2.xml><?xml version="1.0" encoding="utf-8"?>
<ds:datastoreItem xmlns:ds="http://schemas.openxmlformats.org/officeDocument/2006/customXml" ds:itemID="{47B03609-1AE5-4A78-89AC-978BFE3D7451}"/>
</file>

<file path=customXml/itemProps3.xml><?xml version="1.0" encoding="utf-8"?>
<ds:datastoreItem xmlns:ds="http://schemas.openxmlformats.org/officeDocument/2006/customXml" ds:itemID="{E6C438FA-4F6C-4E6F-B136-4905A01B2742}"/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1408</Words>
  <Application>Microsoft Office PowerPoint</Application>
  <PresentationFormat>On-screen Show (4:3)</PresentationFormat>
  <Paragraphs>211</Paragraphs>
  <Slides>26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1_Office Theme</vt:lpstr>
      <vt:lpstr>1_Custom Design</vt:lpstr>
      <vt:lpstr>PowerPoint Presentation</vt:lpstr>
      <vt:lpstr>DNA Replication</vt:lpstr>
      <vt:lpstr>Replication of DNA</vt:lpstr>
      <vt:lpstr>PowerPoint Presentation</vt:lpstr>
      <vt:lpstr>DNA Replication</vt:lpstr>
      <vt:lpstr>PowerPoint Presentation</vt:lpstr>
      <vt:lpstr>Replication Fork</vt:lpstr>
      <vt:lpstr>PowerPoint Presentation</vt:lpstr>
      <vt:lpstr>DNA Replication</vt:lpstr>
      <vt:lpstr>DNA Replication</vt:lpstr>
      <vt:lpstr>DNA Replication</vt:lpstr>
      <vt:lpstr>DNA Replication</vt:lpstr>
      <vt:lpstr>PowerPoint Presentation</vt:lpstr>
      <vt:lpstr>PowerPoint Presentation</vt:lpstr>
      <vt:lpstr>Synthesis of the New DNA Strands</vt:lpstr>
      <vt:lpstr>Synthesis of the New DNA Strands</vt:lpstr>
      <vt:lpstr>Lagging Strand Segments</vt:lpstr>
      <vt:lpstr>Replication of Strands</vt:lpstr>
      <vt:lpstr>Joining of Okazaki Fragments</vt:lpstr>
      <vt:lpstr>PowerPoint Presentation</vt:lpstr>
      <vt:lpstr>Initiation of Replication</vt:lpstr>
      <vt:lpstr>PowerPoint Presentation</vt:lpstr>
      <vt:lpstr>Extending the Chain</vt:lpstr>
      <vt:lpstr>Termination of Replication </vt:lpstr>
      <vt:lpstr>Termination of Replication </vt:lpstr>
      <vt:lpstr>Features of DNA Replication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Surajit</dc:creator>
  <cp:lastModifiedBy>Prof. Monalisa Mishra</cp:lastModifiedBy>
  <cp:revision>42</cp:revision>
  <dcterms:created xsi:type="dcterms:W3CDTF">2015-01-06T06:58:55Z</dcterms:created>
  <dcterms:modified xsi:type="dcterms:W3CDTF">2021-02-19T04:49:32Z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0x0101009BB178FC27043340BB7E6327CA6C0B7A</vt:lpwstr>
  </property>
</Properties>
</file>