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</p:sldMasterIdLst>
  <p:notesMasterIdLst>
    <p:notesMasterId r:id="rId26"/>
  </p:notesMasterIdLst>
  <p:sldIdLst>
    <p:sldId id="384" r:id="rId6"/>
    <p:sldId id="389" r:id="rId7"/>
    <p:sldId id="390" r:id="rId8"/>
    <p:sldId id="391" r:id="rId9"/>
    <p:sldId id="385" r:id="rId10"/>
    <p:sldId id="392" r:id="rId11"/>
    <p:sldId id="374" r:id="rId12"/>
    <p:sldId id="375" r:id="rId13"/>
    <p:sldId id="403" r:id="rId14"/>
    <p:sldId id="379" r:id="rId15"/>
    <p:sldId id="399" r:id="rId16"/>
    <p:sldId id="400" r:id="rId17"/>
    <p:sldId id="401" r:id="rId18"/>
    <p:sldId id="395" r:id="rId19"/>
    <p:sldId id="396" r:id="rId20"/>
    <p:sldId id="376" r:id="rId21"/>
    <p:sldId id="402" r:id="rId22"/>
    <p:sldId id="404" r:id="rId23"/>
    <p:sldId id="393" r:id="rId24"/>
    <p:sldId id="40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02142-0DAA-4929-B80F-09E4B264E1A3}" v="14" dt="2021-02-23T05:10:29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>
      <p:cViewPr varScale="1">
        <p:scale>
          <a:sx n="86" d="100"/>
          <a:sy n="86" d="100"/>
        </p:scale>
        <p:origin x="10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LABHANU TEJA" userId="S::120ei0732@nitrkl.ac.in::f8e0416d-dfd9-4b0c-a319-05a2691cf49c" providerId="AD" clId="Web-{FC102142-0DAA-4929-B80F-09E4B264E1A3}"/>
    <pc:docChg chg="modSld">
      <pc:chgData name="INDLABHANU TEJA" userId="S::120ei0732@nitrkl.ac.in::f8e0416d-dfd9-4b0c-a319-05a2691cf49c" providerId="AD" clId="Web-{FC102142-0DAA-4929-B80F-09E4B264E1A3}" dt="2021-02-23T05:10:29.491" v="13"/>
      <pc:docMkLst>
        <pc:docMk/>
      </pc:docMkLst>
      <pc:sldChg chg="addSp delSp">
        <pc:chgData name="INDLABHANU TEJA" userId="S::120ei0732@nitrkl.ac.in::f8e0416d-dfd9-4b0c-a319-05a2691cf49c" providerId="AD" clId="Web-{FC102142-0DAA-4929-B80F-09E4B264E1A3}" dt="2021-02-23T05:10:29.491" v="13"/>
        <pc:sldMkLst>
          <pc:docMk/>
          <pc:sldMk cId="849432342" sldId="384"/>
        </pc:sldMkLst>
        <pc:inkChg chg="add del">
          <ac:chgData name="INDLABHANU TEJA" userId="S::120ei0732@nitrkl.ac.in::f8e0416d-dfd9-4b0c-a319-05a2691cf49c" providerId="AD" clId="Web-{FC102142-0DAA-4929-B80F-09E4B264E1A3}" dt="2021-02-23T05:10:26.585" v="11"/>
          <ac:inkMkLst>
            <pc:docMk/>
            <pc:sldMk cId="849432342" sldId="384"/>
            <ac:inkMk id="3" creationId="{C4E588CA-8107-4FD2-9877-B1BDE04241DD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6.585" v="10"/>
          <ac:inkMkLst>
            <pc:docMk/>
            <pc:sldMk cId="849432342" sldId="384"/>
            <ac:inkMk id="4" creationId="{2D56F184-E1CA-4C85-8E0A-39574709E6D7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6.585" v="9"/>
          <ac:inkMkLst>
            <pc:docMk/>
            <pc:sldMk cId="849432342" sldId="384"/>
            <ac:inkMk id="5" creationId="{455DCFEA-DA7B-489E-AF75-3BB8F9359DE1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6.585" v="8"/>
          <ac:inkMkLst>
            <pc:docMk/>
            <pc:sldMk cId="849432342" sldId="384"/>
            <ac:inkMk id="6" creationId="{88CC6D21-7E3E-493F-94FC-8C6FB71585D5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6.585" v="7"/>
          <ac:inkMkLst>
            <pc:docMk/>
            <pc:sldMk cId="849432342" sldId="384"/>
            <ac:inkMk id="7" creationId="{BA04A2E2-FAB8-4B6E-ACA6-14D05EE8E7ED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9.491" v="13"/>
          <ac:inkMkLst>
            <pc:docMk/>
            <pc:sldMk cId="849432342" sldId="384"/>
            <ac:inkMk id="8" creationId="{C4A9B216-9534-4D73-A1F6-1E9EF3D6FA14}"/>
          </ac:inkMkLst>
        </pc:inkChg>
        <pc:inkChg chg="add del">
          <ac:chgData name="INDLABHANU TEJA" userId="S::120ei0732@nitrkl.ac.in::f8e0416d-dfd9-4b0c-a319-05a2691cf49c" providerId="AD" clId="Web-{FC102142-0DAA-4929-B80F-09E4B264E1A3}" dt="2021-02-23T05:10:29.491" v="12"/>
          <ac:inkMkLst>
            <pc:docMk/>
            <pc:sldMk cId="849432342" sldId="384"/>
            <ac:inkMk id="9" creationId="{4D92BB8B-DD43-4556-AE0B-C2AB475D4C92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FB643-6B18-4CF3-92F5-6374869EE389}" type="datetimeFigureOut">
              <a:rPr lang="en-US" smtClean="0"/>
              <a:pPr/>
              <a:t>2/22/2021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A1985-70CC-4D85-835E-1406D5D043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2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21E5C1B-427D-4A03-98BF-656748CEC0C0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2C86597-E789-42C5-8F17-8ED6DAF2F922}" type="slidenum">
              <a:rPr lang="en-US" altLang="en-US" smtClean="0">
                <a:latin typeface="Arial" charset="0"/>
              </a:rPr>
              <a:pPr/>
              <a:t>5</a:t>
            </a:fld>
            <a:endParaRPr lang="en-US" alt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66380-FC28-42D9-9901-CA7098ED617B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DDE2D-E594-492E-9EED-56723E3913A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977D-F074-483A-9355-E7DCEE040035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60294-7C17-4D93-ADAE-E1060AFC2DC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3022-E77C-419C-8ECB-C1522634096B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4883-998D-4DE8-B8B6-13E55142DD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078038" y="5715000"/>
            <a:ext cx="6858000" cy="484188"/>
          </a:xfrm>
          <a:prstGeom prst="rect">
            <a:avLst/>
          </a:prstGeom>
          <a:solidFill>
            <a:srgbClr val="DB512A"/>
          </a:solidFill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ctr"/>
          <a:lstStyle/>
          <a:p>
            <a:pPr>
              <a:defRPr/>
            </a:pPr>
            <a:endParaRPr lang="en-US" sz="18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871913" y="6278563"/>
            <a:ext cx="5272087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019175">
              <a:defRPr/>
            </a:pPr>
            <a:r>
              <a:rPr lang="en-US" sz="1200">
                <a:solidFill>
                  <a:schemeClr val="tx1"/>
                </a:solidFill>
                <a:latin typeface="Times New Roman" pitchFamily="84" charset="0"/>
                <a:cs typeface="+mn-cs"/>
              </a:rPr>
              <a:t>Lecture prepared by Mindy Miller-Kittrell, </a:t>
            </a:r>
            <a:r>
              <a:rPr lang="en-US" sz="1200" i="1">
                <a:solidFill>
                  <a:schemeClr val="tx1"/>
                </a:solidFill>
                <a:latin typeface="Times New Roman" pitchFamily="84" charset="0"/>
                <a:cs typeface="+mn-cs"/>
              </a:rPr>
              <a:t>University of Tennessee, Knoxville</a:t>
            </a:r>
          </a:p>
        </p:txBody>
      </p:sp>
      <p:pic>
        <p:nvPicPr>
          <p:cNvPr id="8" name="Picture 14" descr="61587Bauman3e_ecat"/>
          <p:cNvPicPr>
            <a:picLocks noChangeAspect="1" noChangeArrowheads="1"/>
          </p:cNvPicPr>
          <p:nvPr userDrawn="1"/>
        </p:nvPicPr>
        <p:blipFill>
          <a:blip r:embed="rId2"/>
          <a:srcRect l="26727" t="59808" b="9895"/>
          <a:stretch>
            <a:fillRect/>
          </a:stretch>
        </p:blipFill>
        <p:spPr bwMode="auto">
          <a:xfrm>
            <a:off x="0" y="0"/>
            <a:ext cx="9156700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2057400" y="4310063"/>
            <a:ext cx="5054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defRPr/>
            </a:pPr>
            <a:r>
              <a:rPr lang="en-US" b="1">
                <a:solidFill>
                  <a:schemeClr val="tx1"/>
                </a:solidFill>
                <a:latin typeface="Arial Narrow" pitchFamily="84" charset="0"/>
                <a:cs typeface="+mn-cs"/>
              </a:rPr>
              <a:t>M I C R O B I O L O G Y</a:t>
            </a:r>
            <a:endParaRPr lang="en-US" sz="6000">
              <a:solidFill>
                <a:schemeClr val="tx1"/>
              </a:solidFill>
              <a:latin typeface="Arial Narrow" pitchFamily="84" charset="0"/>
              <a:cs typeface="+mn-cs"/>
            </a:endParaRPr>
          </a:p>
          <a:p>
            <a:pPr algn="ctr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 Narrow" pitchFamily="84" charset="0"/>
                <a:cs typeface="+mn-cs"/>
              </a:rPr>
              <a:t>WITH DISEASES BY TAXONOMY, THIRD EDITION</a:t>
            </a:r>
            <a:endParaRPr lang="en-US" sz="2000">
              <a:solidFill>
                <a:schemeClr val="bg2"/>
              </a:solidFill>
              <a:latin typeface="Arial Narrow" pitchFamily="84" charset="0"/>
              <a:cs typeface="+mn-cs"/>
            </a:endParaRPr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7964" y="5715000"/>
            <a:ext cx="1800225" cy="484188"/>
          </a:xfrm>
          <a:solidFill>
            <a:srgbClr val="367166"/>
          </a:solidFill>
          <a:ln>
            <a:solidFill>
              <a:srgbClr val="543D6B"/>
            </a:solidFill>
          </a:ln>
        </p:spPr>
        <p:txBody>
          <a:bodyPr lIns="91429" tIns="45714" bIns="45714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216151" y="5715002"/>
            <a:ext cx="6581775" cy="504825"/>
          </a:xfrm>
        </p:spPr>
        <p:txBody>
          <a:bodyPr lIns="91429" tIns="45714" rIns="91429" bIns="45714"/>
          <a:lstStyle>
            <a:lvl1pPr marL="0" indent="0">
              <a:buFontTx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822326"/>
            <a:ext cx="4238625" cy="5578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0335B-9A40-4A7E-9FFA-6383BE0FB460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0B21-FD39-4A5F-8CB6-2F7EA5BAF9A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0201" y="90488"/>
            <a:ext cx="2159000" cy="6310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025" y="90488"/>
            <a:ext cx="6327775" cy="6310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F243BDC-40E1-4C66-8B8F-7FC28F5B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0960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9812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981200"/>
            <a:ext cx="31623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cmassengale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E127EE1-8D41-483B-A897-2F08A4DB4D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69989" y="1946275"/>
            <a:ext cx="77724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>
              <a:defRPr>
                <a:cs typeface="+mn-cs"/>
              </a:defRPr>
            </a:lvl1pPr>
          </a:lstStyle>
          <a:p>
            <a:pPr>
              <a:defRPr/>
            </a:pPr>
            <a:fld id="{C03C3B0C-59A5-4754-8DCC-5165658C4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695A3-2C22-435C-BDFB-D5D1FC569F16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D2F7-58D2-4FE4-BA19-D2FE36EED51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4E073-B675-466E-8725-60DD1AF1B056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6DB38-47B9-4939-B547-A284667DAB6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866C-154D-44AB-B967-86EDF71C8AE3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3658B-731B-42F7-AFEB-1A8CEB953A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DFB90-4B30-4D07-9889-A1A722B00D97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9972E-FB14-4FA0-913A-94F410117F3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FD315-98BD-4630-BFD7-2241AA82ABB1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7A035-3970-4537-A2F6-A6D9860046E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ABC4-704A-4C2F-9995-0E67DF4C6EFD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C1E3D-633C-43A4-8D7A-F929AAC051A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D190C-23B8-4B0F-B65C-48960F5B6A80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F1D58-923F-4EC8-B391-AD5E2A4432C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441ECF-E147-4CA2-AE08-8CEE8BD3F613}" type="datetimeFigureOut">
              <a:rPr lang="en-IN"/>
              <a:pPr>
                <a:defRPr/>
              </a:pPr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D9023FE-133F-4D56-9FE7-23655833D0B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0488"/>
            <a:ext cx="86328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29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822325"/>
            <a:ext cx="8629650" cy="557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8285" rIns="0" bIns="18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147638" y="6556375"/>
            <a:ext cx="54864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9" tIns="45714" rIns="91429" bIns="45714" anchor="b">
            <a:spAutoFit/>
          </a:bodyPr>
          <a:lstStyle/>
          <a:p>
            <a:pPr eaLnBrk="0" hangingPunct="0">
              <a:defRPr/>
            </a:pPr>
            <a:r>
              <a:rPr lang="en-US" sz="1100">
                <a:solidFill>
                  <a:srgbClr val="000000"/>
                </a:solidFill>
                <a:latin typeface="Times New Roman" pitchFamily="84" charset="0"/>
                <a:cs typeface="+mn-cs"/>
              </a:rPr>
              <a:t>Copyright © 2011 Pearson Education Inc.</a:t>
            </a:r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223838" y="6553200"/>
            <a:ext cx="8696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2457450" y="685800"/>
            <a:ext cx="6467475" cy="0"/>
          </a:xfrm>
          <a:prstGeom prst="line">
            <a:avLst/>
          </a:prstGeom>
          <a:noFill/>
          <a:ln w="177800">
            <a:solidFill>
              <a:srgbClr val="DB512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200025" y="685800"/>
            <a:ext cx="2263775" cy="0"/>
          </a:xfrm>
          <a:prstGeom prst="line">
            <a:avLst/>
          </a:prstGeom>
          <a:noFill/>
          <a:ln w="177800">
            <a:solidFill>
              <a:srgbClr val="3671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IN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chemeClr val="tx1"/>
          </a:solidFill>
          <a:latin typeface="Arial Narrow" pitchFamily="84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5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" pitchFamily="18" charset="0"/>
        <a:buChar char="–"/>
        <a:defRPr sz="25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imes New Roman" pitchFamily="84" charset="0"/>
        <a:buChar char="–"/>
        <a:defRPr sz="25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0" dirty="0"/>
              <a:t>Introduction to RNA and Transcription</a:t>
            </a:r>
          </a:p>
        </p:txBody>
      </p:sp>
      <p:pic>
        <p:nvPicPr>
          <p:cNvPr id="2" name="Picture 2" descr="Image result for RNA p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717032"/>
            <a:ext cx="4104456" cy="265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43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02" y="1700808"/>
            <a:ext cx="349634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pPr algn="just"/>
            <a:r>
              <a:rPr lang="en-IN" sz="2000" dirty="0"/>
              <a:t>Smaller RNA of 76 to 90 nucleotides</a:t>
            </a:r>
          </a:p>
          <a:p>
            <a:pPr algn="just"/>
            <a:r>
              <a:rPr lang="en-IN" sz="2000" dirty="0"/>
              <a:t>Fold into tertiary structure by formation of intra-molecular base pairs</a:t>
            </a:r>
          </a:p>
          <a:p>
            <a:pPr algn="just"/>
            <a:r>
              <a:rPr lang="en-IN" sz="2000" dirty="0"/>
              <a:t>Have clover leaf shape (hair pin) and L shape</a:t>
            </a:r>
          </a:p>
          <a:p>
            <a:pPr algn="just"/>
            <a:r>
              <a:rPr lang="en-IN" sz="2000" dirty="0"/>
              <a:t>Carry amino acids to the ribosome</a:t>
            </a:r>
          </a:p>
          <a:p>
            <a:pPr algn="just"/>
            <a:r>
              <a:rPr lang="en-IN" sz="2000" dirty="0"/>
              <a:t>Adaptor molecule for transporting amino acids</a:t>
            </a:r>
          </a:p>
          <a:p>
            <a:pPr algn="just"/>
            <a:r>
              <a:rPr lang="en-IN" sz="2000" dirty="0"/>
              <a:t>Max 41tRNA are characterised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0312" y="3586182"/>
            <a:ext cx="97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Variable arm</a:t>
            </a:r>
          </a:p>
        </p:txBody>
      </p:sp>
    </p:spTree>
    <p:extLst>
      <p:ext uri="{BB962C8B-B14F-4D97-AF65-F5344CB8AC3E}">
        <p14:creationId xmlns:p14="http://schemas.microsoft.com/office/powerpoint/2010/main" val="1927901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tRNA</a:t>
            </a:r>
            <a:r>
              <a:rPr lang="en-IN" dirty="0"/>
              <a:t> – Acceptor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/>
          <a:lstStyle/>
          <a:p>
            <a:pPr algn="just"/>
            <a:r>
              <a:rPr lang="en-US" sz="2400" dirty="0"/>
              <a:t>The acceptor arm is at 3’ end </a:t>
            </a:r>
          </a:p>
          <a:p>
            <a:pPr algn="just"/>
            <a:r>
              <a:rPr lang="en-US" sz="2400" dirty="0"/>
              <a:t>It has 7 base pairs </a:t>
            </a:r>
          </a:p>
          <a:p>
            <a:pPr algn="just"/>
            <a:r>
              <a:rPr lang="en-US" sz="2400" dirty="0"/>
              <a:t>The end sequence is unpaired Cytosine, Cytosine-Adenine at the 3’ end </a:t>
            </a:r>
          </a:p>
          <a:p>
            <a:pPr algn="just"/>
            <a:r>
              <a:rPr lang="en-US" sz="2400" dirty="0"/>
              <a:t>The 3’ OH group terminal of Adenine binds with carboxyl group of amino acids</a:t>
            </a:r>
          </a:p>
          <a:p>
            <a:pPr algn="just"/>
            <a:r>
              <a:rPr lang="en-US" sz="2400" dirty="0"/>
              <a:t>The t RNA bound with amino acid is called Amino acyl t RNA</a:t>
            </a:r>
          </a:p>
          <a:p>
            <a:pPr algn="just"/>
            <a:r>
              <a:rPr lang="en-US" sz="2400" dirty="0"/>
              <a:t>CCA attachment is done post transcriptionally</a:t>
            </a:r>
            <a:endParaRPr lang="en-IN" sz="2400" dirty="0"/>
          </a:p>
        </p:txBody>
      </p:sp>
      <p:pic>
        <p:nvPicPr>
          <p:cNvPr id="4" name="Picture 2" descr="Image result for t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15009"/>
            <a:ext cx="2684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87176" y="373622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Variable arm</a:t>
            </a:r>
          </a:p>
        </p:txBody>
      </p:sp>
    </p:spTree>
    <p:extLst>
      <p:ext uri="{BB962C8B-B14F-4D97-AF65-F5344CB8AC3E}">
        <p14:creationId xmlns:p14="http://schemas.microsoft.com/office/powerpoint/2010/main" val="152686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tRNA</a:t>
            </a:r>
            <a:r>
              <a:rPr lang="en-IN" dirty="0"/>
              <a:t> – Anticodon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algn="just"/>
            <a:r>
              <a:rPr lang="en-US" sz="2400" dirty="0"/>
              <a:t>Lies at the opposite end of acceptor arm </a:t>
            </a:r>
          </a:p>
          <a:p>
            <a:pPr algn="just"/>
            <a:r>
              <a:rPr lang="en-US" sz="2400" dirty="0"/>
              <a:t>5 base pairs long </a:t>
            </a:r>
          </a:p>
          <a:p>
            <a:pPr algn="just"/>
            <a:r>
              <a:rPr lang="en-US" sz="2400" dirty="0"/>
              <a:t>Recognizes the triplet codon present in the m RNA </a:t>
            </a:r>
          </a:p>
          <a:p>
            <a:pPr algn="just"/>
            <a:r>
              <a:rPr lang="en-US" sz="2400" dirty="0"/>
              <a:t>Base sequence of anticodon arm is complementary to the base sequence of m RNA codon. </a:t>
            </a:r>
          </a:p>
          <a:p>
            <a:pPr algn="just"/>
            <a:r>
              <a:rPr lang="en-US" sz="2400" dirty="0"/>
              <a:t>Due to complementarity it can bind specifically with mRNA by hydrogen bonds.</a:t>
            </a:r>
            <a:endParaRPr lang="en-IN" sz="2400" dirty="0"/>
          </a:p>
        </p:txBody>
      </p:sp>
      <p:pic>
        <p:nvPicPr>
          <p:cNvPr id="4" name="Picture 2" descr="Image result for t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68" y="2315009"/>
            <a:ext cx="2684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373622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Variable arm</a:t>
            </a:r>
          </a:p>
        </p:txBody>
      </p:sp>
    </p:spTree>
    <p:extLst>
      <p:ext uri="{BB962C8B-B14F-4D97-AF65-F5344CB8AC3E}">
        <p14:creationId xmlns:p14="http://schemas.microsoft.com/office/powerpoint/2010/main" val="270116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tRNA</a:t>
            </a:r>
            <a:r>
              <a:rPr lang="en-IN" dirty="0"/>
              <a:t> – other 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en-IN" sz="2400" dirty="0">
                <a:solidFill>
                  <a:srgbClr val="0070C0"/>
                </a:solidFill>
              </a:rPr>
              <a:t>DHU arm </a:t>
            </a:r>
            <a:r>
              <a:rPr lang="en-IN" sz="2400" dirty="0"/>
              <a:t>– 3-4bps, </a:t>
            </a:r>
            <a:r>
              <a:rPr lang="en-US" sz="2400" dirty="0"/>
              <a:t>Serves as the recognition site for the enzyme (</a:t>
            </a:r>
            <a:r>
              <a:rPr lang="en-US" sz="2400" dirty="0">
                <a:solidFill>
                  <a:srgbClr val="00B0F0"/>
                </a:solidFill>
              </a:rPr>
              <a:t>amino acyl t RNA </a:t>
            </a:r>
            <a:r>
              <a:rPr lang="en-US" sz="2400" dirty="0" err="1">
                <a:solidFill>
                  <a:srgbClr val="00B0F0"/>
                </a:solidFill>
              </a:rPr>
              <a:t>synthetase</a:t>
            </a:r>
            <a:r>
              <a:rPr lang="en-US" sz="2400" dirty="0"/>
              <a:t>) that adds the amino acid to the acceptor arm.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T</a:t>
            </a:r>
            <a:r>
              <a:rPr lang="el-GR" sz="2400" dirty="0">
                <a:solidFill>
                  <a:srgbClr val="0070C0"/>
                </a:solidFill>
              </a:rPr>
              <a:t>ψ</a:t>
            </a:r>
            <a:r>
              <a:rPr lang="en-IN" sz="2400" dirty="0">
                <a:solidFill>
                  <a:srgbClr val="0070C0"/>
                </a:solidFill>
              </a:rPr>
              <a:t>C arm </a:t>
            </a:r>
            <a:r>
              <a:rPr lang="en-IN" sz="2400" dirty="0"/>
              <a:t>– opposite to DHU arm, contains pseudo uridine, binding of tRNA to ribosome</a:t>
            </a:r>
          </a:p>
          <a:p>
            <a:r>
              <a:rPr lang="en-IN" sz="2400" dirty="0">
                <a:solidFill>
                  <a:srgbClr val="0070C0"/>
                </a:solidFill>
              </a:rPr>
              <a:t>Variable arm</a:t>
            </a:r>
          </a:p>
        </p:txBody>
      </p:sp>
      <p:pic>
        <p:nvPicPr>
          <p:cNvPr id="4" name="Picture 2" descr="Image result for tR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15009"/>
            <a:ext cx="2684691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3736223"/>
            <a:ext cx="8835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Variable arm</a:t>
            </a:r>
          </a:p>
        </p:txBody>
      </p:sp>
    </p:spTree>
    <p:extLst>
      <p:ext uri="{BB962C8B-B14F-4D97-AF65-F5344CB8AC3E}">
        <p14:creationId xmlns:p14="http://schemas.microsoft.com/office/powerpoint/2010/main" val="1033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Image result for tRNA for amino acid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64"/>
          <a:stretch/>
        </p:blipFill>
        <p:spPr bwMode="auto">
          <a:xfrm>
            <a:off x="1763688" y="1866543"/>
            <a:ext cx="5781675" cy="42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7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tRNA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Image result for tRNA for amino ac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10581"/>
            <a:ext cx="54864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2348880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Aminoacyl </a:t>
            </a:r>
            <a:r>
              <a:rPr lang="en-IN" dirty="0" err="1">
                <a:solidFill>
                  <a:srgbClr val="0070C0"/>
                </a:solidFill>
              </a:rPr>
              <a:t>tRNA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r>
              <a:rPr lang="en-IN" dirty="0">
                <a:solidFill>
                  <a:srgbClr val="0070C0"/>
                </a:solidFill>
              </a:rPr>
              <a:t>(Activated form)</a:t>
            </a:r>
          </a:p>
        </p:txBody>
      </p:sp>
    </p:spTree>
    <p:extLst>
      <p:ext uri="{BB962C8B-B14F-4D97-AF65-F5344CB8AC3E}">
        <p14:creationId xmlns:p14="http://schemas.microsoft.com/office/powerpoint/2010/main" val="340678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82676"/>
            <a:ext cx="5040560" cy="514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Genetic Code in mRNA</a:t>
            </a:r>
          </a:p>
        </p:txBody>
      </p:sp>
    </p:spTree>
    <p:extLst>
      <p:ext uri="{BB962C8B-B14F-4D97-AF65-F5344CB8AC3E}">
        <p14:creationId xmlns:p14="http://schemas.microsoft.com/office/powerpoint/2010/main" val="358046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Ribosomal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Structural and catalytic function</a:t>
            </a:r>
          </a:p>
          <a:p>
            <a:r>
              <a:rPr lang="en-IN" sz="2400" dirty="0"/>
              <a:t>23srRNA – Peptidyl transferase activity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814" y="2996952"/>
            <a:ext cx="4010372" cy="22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non-coding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Small Nucleolar RNA – Processing of RNA’s</a:t>
            </a:r>
          </a:p>
        </p:txBody>
      </p:sp>
      <p:pic>
        <p:nvPicPr>
          <p:cNvPr id="1843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08920"/>
            <a:ext cx="4785320" cy="320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8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non-coding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Image result for type of r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1"/>
          <a:stretch/>
        </p:blipFill>
        <p:spPr bwMode="auto">
          <a:xfrm>
            <a:off x="1763688" y="1706981"/>
            <a:ext cx="6076950" cy="431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1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is a polymer of ribonucleotides linked together by 3’-5’ phosphodiester linkage </a:t>
            </a:r>
            <a:endParaRPr lang="en-IN" dirty="0"/>
          </a:p>
        </p:txBody>
      </p:sp>
      <p:pic>
        <p:nvPicPr>
          <p:cNvPr id="3074" name="Picture 2" descr="Image result for RNA stru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192688" cy="41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69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non-coding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IN" dirty="0"/>
              <a:t>Small interfering RNA</a:t>
            </a:r>
          </a:p>
          <a:p>
            <a:pPr lvl="1"/>
            <a:r>
              <a:rPr lang="en-IN" dirty="0"/>
              <a:t>Interferes the gene expression</a:t>
            </a:r>
          </a:p>
          <a:p>
            <a:pPr lvl="1"/>
            <a:r>
              <a:rPr lang="en-IN" dirty="0"/>
              <a:t>Induces the cleavage of target mRNA</a:t>
            </a:r>
          </a:p>
        </p:txBody>
      </p:sp>
      <p:pic>
        <p:nvPicPr>
          <p:cNvPr id="19460" name="Picture 4" descr="Image result for siRNA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58" y="1627719"/>
            <a:ext cx="3149342" cy="4941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0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RNA vs DNA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750860"/>
              </p:ext>
            </p:extLst>
          </p:nvPr>
        </p:nvGraphicFramePr>
        <p:xfrm>
          <a:off x="430138" y="1268760"/>
          <a:ext cx="82296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7399317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3693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Single stranded mainly except when self complementary sequences are there it forms a double stranded structure (Hair pin structure)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Double stranded (Except for certain viral DNA s which are single stranded)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2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Ribose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Deoxyribose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Pyrimidine components differ. Thymine is never found (Except </a:t>
                      </a:r>
                      <a:r>
                        <a:rPr lang="en-US" dirty="0" err="1"/>
                        <a:t>tRNA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Thymine is always there but uracil is never found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Being single stranded structure,</a:t>
                      </a:r>
                      <a:r>
                        <a:rPr lang="en-US" baseline="0" dirty="0"/>
                        <a:t> it</a:t>
                      </a:r>
                      <a:r>
                        <a:rPr lang="en-US" dirty="0"/>
                        <a:t> does not follow Chargaff’s rule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It does follow Chargaff's rule. The total purine content in a double stranded DNA is always equal to pyrimidine content.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RNA can be easily destroyed by alkalis to cyclic </a:t>
                      </a:r>
                      <a:r>
                        <a:rPr lang="en-US" dirty="0" err="1"/>
                        <a:t>diesters</a:t>
                      </a:r>
                      <a:r>
                        <a:rPr lang="en-US" dirty="0"/>
                        <a:t> of mono nucleotides.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DNA resists alkali action due to the absence of OH group at 2’ position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RNA is a relatively a labile molecule, undergoes easy and spontaneous degradation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DNA is a stable molecule. The spontaneous degradation is very 2 slow. The genetic information can be stored for years together without any change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72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97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RNA vs DNA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678912"/>
              </p:ext>
            </p:extLst>
          </p:nvPr>
        </p:nvGraphicFramePr>
        <p:xfrm>
          <a:off x="430138" y="126876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97399317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3693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0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Mainly cytoplasmic, but also present in nucleus (primary transcript and small nuclear RNA)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Mainly found in nucleus, extra nuclear DNA is found in mitochondria, and plasmids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2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 base content varies from 100- 5000. The size is variable.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Millions of base pairs are there depending upon the organism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6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There are various types of RNA – mRNA, r RNA, t RNA, Sn RNA, Si RNA, mi RNA and </a:t>
                      </a:r>
                      <a:r>
                        <a:rPr lang="en-IN" dirty="0" err="1"/>
                        <a:t>hn</a:t>
                      </a:r>
                      <a:r>
                        <a:rPr lang="en-IN" dirty="0"/>
                        <a:t> RNA. These RNAs perform different and specific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There are variable forms of DNA (A to E and Z)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627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RNA is synthesized from DNA, it can not form DNA(except by the action of reverse transcriptase). It can not duplicate (except in certain viruses where it is a genomic material 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DNA can form DNA by replication, it can also form RNA by transcription.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280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Many copies of RNA are present per cell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Single copy of DNA is present per cell.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8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RNA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Major types common in both prokaryotes and eukaryotes </a:t>
            </a:r>
          </a:p>
        </p:txBody>
      </p:sp>
      <p:pic>
        <p:nvPicPr>
          <p:cNvPr id="4098" name="Picture 2" descr="Image result for type of rn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8" b="6643"/>
          <a:stretch/>
        </p:blipFill>
        <p:spPr bwMode="auto">
          <a:xfrm>
            <a:off x="1547664" y="2291875"/>
            <a:ext cx="6237312" cy="379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93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540"/>
          <a:stretch/>
        </p:blipFill>
        <p:spPr>
          <a:xfrm>
            <a:off x="647564" y="1297993"/>
            <a:ext cx="7848872" cy="409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543" t="57496" r="15890" b="14326"/>
          <a:stretch/>
        </p:blipFill>
        <p:spPr>
          <a:xfrm>
            <a:off x="6301495" y="152638"/>
            <a:ext cx="2808312" cy="1054074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" t="61862" r="3500" b="5171"/>
          <a:stretch/>
        </p:blipFill>
        <p:spPr bwMode="auto">
          <a:xfrm>
            <a:off x="1783338" y="5373805"/>
            <a:ext cx="5577324" cy="107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96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Messenger RNA (5% of total RNA)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Heterogeneous in size and stability</a:t>
            </a:r>
          </a:p>
          <a:p>
            <a:r>
              <a:rPr lang="en-IN" sz="2400" dirty="0"/>
              <a:t>Carries the codons for specifying amino acid</a:t>
            </a:r>
          </a:p>
          <a:p>
            <a:r>
              <a:rPr lang="en-IN" sz="2400" dirty="0"/>
              <a:t>Template for proteins synthesis 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7200800" cy="36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51920" y="2886398"/>
            <a:ext cx="20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Polycistronic</a:t>
            </a:r>
            <a:r>
              <a:rPr lang="en-IN" dirty="0"/>
              <a:t> mRNA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3224" y="4724490"/>
            <a:ext cx="216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monocistronic</a:t>
            </a:r>
            <a:r>
              <a:rPr lang="en-IN" dirty="0"/>
              <a:t> mRNA</a:t>
            </a:r>
          </a:p>
        </p:txBody>
      </p:sp>
    </p:spTree>
    <p:extLst>
      <p:ext uri="{BB962C8B-B14F-4D97-AF65-F5344CB8AC3E}">
        <p14:creationId xmlns:p14="http://schemas.microsoft.com/office/powerpoint/2010/main" val="183127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487" t="18783" r="13215" b="6287"/>
          <a:stretch/>
        </p:blipFill>
        <p:spPr>
          <a:xfrm>
            <a:off x="1217053" y="1196752"/>
            <a:ext cx="6152882" cy="5606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Messenger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1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mRNA – eukaryotes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 descr="Image result for eukaryotic mRNA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83" y="1417638"/>
            <a:ext cx="6288633" cy="516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151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B178FC27043340BB7E6327CA6C0B7A" ma:contentTypeVersion="7" ma:contentTypeDescription="Create a new document." ma:contentTypeScope="" ma:versionID="064df1e83a195459e93ca803b87627f8">
  <xsd:schema xmlns:xsd="http://www.w3.org/2001/XMLSchema" xmlns:xs="http://www.w3.org/2001/XMLSchema" xmlns:p="http://schemas.microsoft.com/office/2006/metadata/properties" xmlns:ns2="04c304d4-dc54-4ea6-bbe4-44e4a12f18e6" targetNamespace="http://schemas.microsoft.com/office/2006/metadata/properties" ma:root="true" ma:fieldsID="5ab95aee055166fd33b7ff7d3d1f3499" ns2:_="">
    <xsd:import namespace="04c304d4-dc54-4ea6-bbe4-44e4a12f18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304d4-dc54-4ea6-bbe4-44e4a12f1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05CF54-575D-4849-98E1-C5DB4D4EE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3C0BE-6786-4174-87CA-7C0109E35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c304d4-dc54-4ea6-bbe4-44e4a12f1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76393E-D3AD-49B5-B48F-3997E05585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690</Words>
  <Application>Microsoft Office PowerPoint</Application>
  <PresentationFormat>On-screen Show (4:3)</PresentationFormat>
  <Paragraphs>87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1_Office Theme</vt:lpstr>
      <vt:lpstr>1_Custom Design</vt:lpstr>
      <vt:lpstr>Introduction to RNA and Transcription</vt:lpstr>
      <vt:lpstr>RNA</vt:lpstr>
      <vt:lpstr>RNA vs DNA</vt:lpstr>
      <vt:lpstr>RNA vs DNA</vt:lpstr>
      <vt:lpstr>Types of RNA</vt:lpstr>
      <vt:lpstr>Types of RNA</vt:lpstr>
      <vt:lpstr>Messenger RNA (5% of total RNA)</vt:lpstr>
      <vt:lpstr>Messenger RNA</vt:lpstr>
      <vt:lpstr>mRNA – eukaryotes</vt:lpstr>
      <vt:lpstr>Transfer RNA</vt:lpstr>
      <vt:lpstr>tRNA – Acceptor arm</vt:lpstr>
      <vt:lpstr>tRNA – Anticodon arm</vt:lpstr>
      <vt:lpstr>tRNA – other arms</vt:lpstr>
      <vt:lpstr>tRNA</vt:lpstr>
      <vt:lpstr>tRNA</vt:lpstr>
      <vt:lpstr>Genetic Code in mRNA</vt:lpstr>
      <vt:lpstr>Ribosomal RNA</vt:lpstr>
      <vt:lpstr>Other non-coding RNA</vt:lpstr>
      <vt:lpstr>Other non-coding RNA</vt:lpstr>
      <vt:lpstr>Other non-coding RNA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Surajit</dc:creator>
  <cp:lastModifiedBy>pro6598</cp:lastModifiedBy>
  <cp:revision>64</cp:revision>
  <dcterms:created xsi:type="dcterms:W3CDTF">2015-01-06T06:58:55Z</dcterms:created>
  <dcterms:modified xsi:type="dcterms:W3CDTF">2021-02-23T05:10:32Z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0x0101009BB178FC27043340BB7E6327CA6C0B7A</vt:lpwstr>
  </property>
</Properties>
</file>