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8"/>
  </p:notesMasterIdLst>
  <p:sldIdLst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14F3E-4C3D-499E-A111-8E8E111C1B45}" type="datetimeFigureOut">
              <a:rPr lang="en-US" smtClean="0"/>
              <a:t>2/19/2021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FBC5-7674-4216-95F3-1D45A327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9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8E9524-5B5E-415C-8D57-27F528D3B5ED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I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3BE1A-DE72-4139-9BB0-5423B096E8C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Times" pitchFamily="-11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4402A1-B2D8-4AC4-9883-03A74F71C745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I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1E6ECB-8559-440D-93E4-3DFAD337F8F2}" type="slidenum">
              <a:rPr 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eaLnBrk="1" hangingPunct="1"/>
            <a:r>
              <a:rPr lang="en-US" altLang="en-US">
                <a:latin typeface="Arial" pitchFamily="34" charset="0"/>
              </a:rPr>
              <a:t>Two streets with opposite traffic directions.. Two parallel spiral staircase with opposite traffic directions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2F50B3-4C0A-4FBB-875D-BC0C257058B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2F671F-E7D2-4617-AFA9-427D8D4E94D1}" type="slidenum">
              <a:rPr lang="en-US" altLang="en-US">
                <a:solidFill>
                  <a:schemeClr val="tx1"/>
                </a:solidFill>
                <a:latin typeface="Times" pitchFamily="-111" charset="0"/>
              </a:rPr>
              <a:pPr>
                <a:defRPr/>
              </a:pPr>
              <a:t>17</a:t>
            </a:fld>
            <a:endParaRPr lang="en-US" altLang="en-US">
              <a:solidFill>
                <a:schemeClr val="tx1"/>
              </a:solidFill>
              <a:latin typeface="Times" pitchFamily="-111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5D588-8E62-49AE-A544-682A46215017}" type="slidenum">
              <a:rPr lang="en-US" altLang="en-US">
                <a:solidFill>
                  <a:schemeClr val="tx1"/>
                </a:solidFill>
                <a:latin typeface="Times" pitchFamily="-111" charset="0"/>
              </a:rPr>
              <a:pPr>
                <a:defRPr/>
              </a:pPr>
              <a:t>20</a:t>
            </a:fld>
            <a:endParaRPr lang="en-US" altLang="en-US">
              <a:solidFill>
                <a:schemeClr val="tx1"/>
              </a:solidFill>
              <a:latin typeface="Times" pitchFamily="-111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89062-770C-4DFF-A717-81947EC31AC2}" type="slidenum">
              <a:rPr lang="en-US" altLang="en-US">
                <a:solidFill>
                  <a:schemeClr val="tx1"/>
                </a:solidFill>
                <a:latin typeface="Times" pitchFamily="-111" charset="0"/>
              </a:rPr>
              <a:pPr>
                <a:defRPr/>
              </a:pPr>
              <a:t>24</a:t>
            </a:fld>
            <a:endParaRPr lang="en-US" altLang="en-US">
              <a:solidFill>
                <a:schemeClr val="tx1"/>
              </a:solidFill>
              <a:latin typeface="Times" pitchFamily="-111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6FA9EE-EAA0-4C9A-8B09-EE8A7F8F3F8F}" type="slidenum">
              <a:rPr lang="en-US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A906A-C5B2-4DF3-A4D1-298F57308DFC}" type="slidenum">
              <a:rPr lang="en-US" smtClean="0">
                <a:latin typeface="Times New Roman" pitchFamily="18" charset="0"/>
              </a:rPr>
              <a:pPr>
                <a:defRPr/>
              </a:pPr>
              <a:t>31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7638" y="6556375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b">
            <a:spAutoFit/>
          </a:bodyPr>
          <a:lstStyle/>
          <a:p>
            <a:pPr eaLnBrk="0" hangingPunct="0">
              <a:defRPr/>
            </a:pPr>
            <a:r>
              <a:rPr lang="en-US" sz="1100">
                <a:solidFill>
                  <a:srgbClr val="000000"/>
                </a:solidFill>
                <a:latin typeface="Times New Roman" pitchFamily="84" charset="0"/>
                <a:cs typeface="+mn-cs"/>
              </a:rPr>
              <a:t>Copyright © 2011 Pearson Education Inc.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3838" y="6553200"/>
            <a:ext cx="8696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78038" y="5715000"/>
            <a:ext cx="6858000" cy="484188"/>
          </a:xfrm>
          <a:prstGeom prst="rect">
            <a:avLst/>
          </a:prstGeom>
          <a:solidFill>
            <a:srgbClr val="DB512A"/>
          </a:solidFill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71913" y="6278563"/>
            <a:ext cx="52720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019175">
              <a:defRPr/>
            </a:pPr>
            <a:r>
              <a:rPr lang="en-US" sz="1200">
                <a:solidFill>
                  <a:schemeClr val="tx1"/>
                </a:solidFill>
                <a:latin typeface="Times New Roman" pitchFamily="84" charset="0"/>
                <a:cs typeface="+mn-cs"/>
              </a:rPr>
              <a:t>Lecture prepared by Mindy Miller-Kittrell, </a:t>
            </a:r>
            <a:r>
              <a:rPr lang="en-US" sz="1200" i="1">
                <a:solidFill>
                  <a:schemeClr val="tx1"/>
                </a:solidFill>
                <a:latin typeface="Times New Roman" pitchFamily="84" charset="0"/>
                <a:cs typeface="+mn-cs"/>
              </a:rPr>
              <a:t>University of Tennessee, Knoxville</a:t>
            </a:r>
          </a:p>
        </p:txBody>
      </p:sp>
      <p:pic>
        <p:nvPicPr>
          <p:cNvPr id="8" name="Picture 14" descr="61587Bauman3e_ecat"/>
          <p:cNvPicPr>
            <a:picLocks noChangeAspect="1" noChangeArrowheads="1"/>
          </p:cNvPicPr>
          <p:nvPr userDrawn="1"/>
        </p:nvPicPr>
        <p:blipFill>
          <a:blip r:embed="rId2"/>
          <a:srcRect l="26727" t="59808" b="9895"/>
          <a:stretch>
            <a:fillRect/>
          </a:stretch>
        </p:blipFill>
        <p:spPr bwMode="auto">
          <a:xfrm>
            <a:off x="0" y="0"/>
            <a:ext cx="9156700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2057400" y="4310063"/>
            <a:ext cx="5054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tx1"/>
                </a:solidFill>
                <a:latin typeface="Arial Narrow" pitchFamily="84" charset="0"/>
                <a:cs typeface="+mn-cs"/>
              </a:rPr>
              <a:t>M I C R O B I O L O G Y</a:t>
            </a:r>
            <a:endParaRPr lang="en-US" sz="6000">
              <a:solidFill>
                <a:schemeClr val="tx1"/>
              </a:solidFill>
              <a:latin typeface="Arial Narrow" pitchFamily="84" charset="0"/>
              <a:cs typeface="+mn-cs"/>
            </a:endParaRPr>
          </a:p>
          <a:p>
            <a:pPr algn="ctr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 Narrow" pitchFamily="84" charset="0"/>
                <a:cs typeface="+mn-cs"/>
              </a:rPr>
              <a:t>WITH DISEASES BY TAXONOMY, THIRD EDITION</a:t>
            </a:r>
            <a:endParaRPr lang="en-US" sz="2000">
              <a:solidFill>
                <a:schemeClr val="bg2"/>
              </a:solidFill>
              <a:latin typeface="Arial Narrow" pitchFamily="84" charset="0"/>
              <a:cs typeface="+mn-cs"/>
            </a:endParaRPr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7964" y="5715000"/>
            <a:ext cx="1800225" cy="484188"/>
          </a:xfrm>
          <a:solidFill>
            <a:srgbClr val="367166"/>
          </a:solidFill>
          <a:ln>
            <a:solidFill>
              <a:srgbClr val="543D6B"/>
            </a:solidFill>
          </a:ln>
        </p:spPr>
        <p:txBody>
          <a:bodyPr lIns="91429" tIns="45714" bIns="45714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33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216151" y="5715002"/>
            <a:ext cx="6581775" cy="504825"/>
          </a:xfrm>
        </p:spPr>
        <p:txBody>
          <a:bodyPr lIns="91429" tIns="45714" rIns="91429" bIns="45714"/>
          <a:lstStyle>
            <a:lvl1pPr marL="0" indent="0">
              <a:buFontTx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1" y="90488"/>
            <a:ext cx="2159000" cy="6310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025" y="90488"/>
            <a:ext cx="6327775" cy="6310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cmassengale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956B6F-B863-4C0E-AC64-AE3C0443E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C7011-814A-4F3A-BA9B-9843F7D0B1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DD0FE-6EB1-48E4-86FB-4477F8E18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2FEF8-B959-4EB9-A063-ECEC804ED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46362-0BD1-4775-A477-E9A3EAD59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92DEF-1596-4CDA-8A36-27D29A5B5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D70B8-BCCD-4DFD-AA45-B80CD55A20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EA980-11D9-4737-A34C-8128A59E60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5D98B-834B-4EF6-948C-9F062F6C9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705E0-43E5-4980-A9A0-5607A483A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3193-086B-4409-A136-F246A61ED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7B0F7-B7AC-4B8F-9129-B6704FA996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5D120-03C2-4A62-8DF5-A6FD274478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75530-E813-4CD0-A1F3-FF38ED8A5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8D396-1C1D-492D-95E8-CEE2AA8F50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822326"/>
            <a:ext cx="4238625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822326"/>
            <a:ext cx="4238625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5" Type="http://schemas.openxmlformats.org/officeDocument/2006/relationships/theme" Target="../theme/theme2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Relationship Id="rId14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0488"/>
            <a:ext cx="8632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29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822325"/>
            <a:ext cx="862965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8285" rIns="0" bIns="182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147638" y="6556375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b">
            <a:spAutoFit/>
          </a:bodyPr>
          <a:lstStyle/>
          <a:p>
            <a:pPr eaLnBrk="0" hangingPunct="0">
              <a:defRPr/>
            </a:pPr>
            <a:r>
              <a:rPr lang="en-US" sz="1100">
                <a:solidFill>
                  <a:srgbClr val="000000"/>
                </a:solidFill>
                <a:latin typeface="Times New Roman" pitchFamily="84" charset="0"/>
                <a:cs typeface="+mn-cs"/>
              </a:rPr>
              <a:t>Copyright © 2011 Pearson Education Inc.</a:t>
            </a:r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223838" y="6553200"/>
            <a:ext cx="8696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2457450" y="685800"/>
            <a:ext cx="6467475" cy="0"/>
          </a:xfrm>
          <a:prstGeom prst="line">
            <a:avLst/>
          </a:prstGeom>
          <a:noFill/>
          <a:ln w="177800">
            <a:solidFill>
              <a:srgbClr val="DB512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>
            <a:off x="200025" y="685800"/>
            <a:ext cx="2263775" cy="0"/>
          </a:xfrm>
          <a:prstGeom prst="line">
            <a:avLst/>
          </a:prstGeom>
          <a:noFill/>
          <a:ln w="177800">
            <a:solidFill>
              <a:srgbClr val="3671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r>
              <a:rPr lang="en-US"/>
              <a:t>Department of Life Science, NIT Rourkela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470D34-8F56-432C-B454-A9CEFF069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9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19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3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9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9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8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19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 /><Relationship Id="rId1" Type="http://schemas.openxmlformats.org/officeDocument/2006/relationships/slideLayout" Target="../slideLayouts/slideLayout1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 /><Relationship Id="rId1" Type="http://schemas.openxmlformats.org/officeDocument/2006/relationships/slideLayout" Target="../slideLayouts/slideLayout14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4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4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4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 /><Relationship Id="rId1" Type="http://schemas.openxmlformats.org/officeDocument/2006/relationships/slideLayout" Target="../slideLayouts/slideLayout14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 /><Relationship Id="rId1" Type="http://schemas.openxmlformats.org/officeDocument/2006/relationships/slideLayout" Target="../slideLayouts/slideLayout1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4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4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14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4" descr="data:image/jpeg;base64,/9j/4AAQSkZJRgABAQAAAQABAAD/2wBDAAkGBwgHBgkIBwgKCgkLDRYPDQwMDRsUFRAWIB0iIiAdHx8kKDQsJCYxJx8fLT0tMTU3Ojo6Iys/RD84QzQ5Ojf/2wBDAQoKCg0MDRoPDxo3JR8lNzc3Nzc3Nzc3Nzc3Nzc3Nzc3Nzc3Nzc3Nzc3Nzc3Nzc3Nzc3Nzc3Nzc3Nzc3Nzc3Nzf/wAARCACCAMgDASIAAhEBAxEB/8QAHAABAAIDAQEBAAAAAAAAAAAAAAYHAQQFAwII/8QAPxAAAQMDAgQCBgcFCAMAAAAAAQACAwQFERIhBjFBURNhByIycYGRFBVCUqGx0SMkM3LBFjQ1Q2KC4fCy0vH/xAAaAQEAAgMBAAAAAAAAAAAAAAAAAwQBAgUG/8QALREAAgIBBAAFAgUFAAAAAAAAAAECAxEEEiExBRMiQWFRcTIzgcHwQnKhsdH/2gAMAwEAAhEDEQA/ALxREQBERAERYygMosZWC7HZYbSB9IvnWO4+aakUk/cH0sEgLD3hjC5xAAGSScYCp7jL0i3G6Vj7XwnK6jpsljrn4WsyOAJwwfZbt7fx5bo5Jdj5LRu9/s9laDdrnS0meQmlDSfhzWjZuMLRfpHNs7qmrY12l00dLJ4QP85Ab+KiPAnottlCI7vxBKLzdJMSeJK4vjYemAfaPmVNqCEW+6VFMxminmHjR4GwdycB8d/9y0nPbj5C5N6orYKaJ8tU7wYmbue/ZrR3J5BekVTDKB4UrXZ7FcL0hRCXgi9scMg0b8/AZUbv/GtLb6amtdpojcbmyBnilpLYqX1RvI8bj3dOuNliatjHcmmZjiTwixchZyq6fcbnWzU1okvM1LdIKZtTVi1tbLG1hONJc9pwTzH9V2qh9xtdoqLpBfJq5lPEX+BVwxYdjpqY1pB6dVrXepS2tYZs4P2JYi1IaqQQxGsYyKV7QXBriWg9skBbIdlTJpmh9IiLICIsIDKLXgrIJ5XxRSNe+PZ4ac6T2KLGQbCIiyAiKv8A0g+lK18JF1HTRtr7oOdO1+Gw/wA7t8Hy5+7mgJ897WglzgAOpK0ZbgOULC89+QVPWyDjf0nWG4XOa7G20uCLfTU/7Nkzwd9R9rTtjOee+NjmzeCa2tqbPDFdmQtrYW+G90OzX6dvZwC1wxgtxseSq3721GM9uTZY+huOqKqQ83gdmsWnJVQiqFLJUsFS4ZELpBrI330nfofkpGq/9LfDdRcLdBfrNll5s7/Hhcwes9g3c3+vzHVUZ+FyseZWNm6sS9iQaSOh+S+mySN9l7h7ivvhC+Q8S2CluTIxHJI3E0Oc+HINnN+fI9QQV1n00Lucbc98KCfg9kfwT5Mq1fQ4F0Y65W6ahnneyKYBrizGojO49xWrwtY6CyeK46ZJH+q2QsxpZ2+PdcW88VS2/jW3WGOibLDXyOjbLrw5hBxnkQeR7KQVcVTTZ8Rh0/eG4VRS1lDU36kv1X0J1FP0ntG76jqAGnVapnbEHIgcen8p/BdirGuESRHLmHU3Ci3iP0uaXZa8Yc0jII8wt+x1xph9GqZAYR/Ce47t/wBJ8uxXQp8QruTrnxkgemnW+OUefH9eyHhCvAwTUUz2NGeQ07n4KP8AD9QzhqwvmrbTJDPVQh7ZctfHISMhpxuDvuCPmuH6T6WtreJKVtI2o8Chgw9rJg3xI5XDU/GDqYMYc3Y+aldltlbfphWVtZJDR0pMNHHDGG6gMtLvW1Y7Ag77+S6Sm8bGsy7+xG4NwcovBp8KR27hKB01TVUklPdSJJ6sSNPhy4/hk/cA2HQbjbK0Llfrbdq2pslsrJGMnjDhNEDoeQckZxtyGw3xlSer4GsMEEtVT0DPpcbXPbLL+2LnAdQ/I3PkopanTvp6Chj+h05mjbVeBSNbIGasl2A7Ba8hx5E9MKLVwg8YzldElM3Fpvrp/wDTbNjs9wg8JoqKZkA1XCtnqnSSs3zpY9xOM4O7cYB2weXYtN9p219bJTVFa6hDhoZP7Ow1PcNZD2jDh5YGcbkqPuinqKqWWKeob9EaR4LqZxDjk+2RhzNs8yNz13C5NG2KnfJVw2iEUj5T4lRRBrw+QnOHvHrtYAcYO4ODkLELnKO/HP8AMmVS4tqT4Lgtlxp7nStqKVziw82vYWOHvaRkfFbeR3VVWm5VOumfBUwUVM6Ul4G8z3BxcQ4k8jsAMb6sZ6ruf25ETCXiB7iXOEZJY9rdQA1A8jjJPw5K15sc4ItvROS4AEkgAdSojxRxFIyQ2q1DxKuUadTPW05/+/LdR+v4suF1c2npWui14zhvL88/9+En4T4a+rWmqrSyWsecg6SNA7b9f1K1cnPiIxjs3+GbMLTQ6ZPWqZfXmfzye2UXYGyKVLBqZRF5VU8dNBJPM4NjjYXuJ6ADJWQV76YOPH8MW9lttb2/W9a06XH/ACI+Wv39B8T0VFU3CN3uNzpYctlfWStDpQ/UcuO5JPM75XdrI6jiniasvNcHH6RKTGxxzoYNmt+AXd4Ltd7pLtWRW8ucyijbVUzs5cWk4LfPrt+qrSv9W2D5RcoohJNWcZ6ftn5L1s9tp7TaqS3UjdMFLE2Jg8gMZPmea0LpRyU87rjRNcXY/eImD2wPtgdXAfMbdAvnhfiGC90fSOrjAE0W+x7jyK7h3GAt5whdDDK84SqntkuUa1BVx1kLZGOacjPqnII8lskAg5GQVy6inNC/x6caYskuYOQPU+49fmujTzNmia9nxHYqKi2WfKs/Ev8AK+prJe6K+t4/sTxm6gJDbNd3ZpgBhsMn3fmce4t7KxM7ZK4nGNhj4hsktJs2oZ+0ppD9iQA4Oex5HyK8OFbrU1fDmq4N019I10dQzOTqbkZ276eiu2STinnk0XDKy4gqK1/pasv1fRfTamCOWdkBkawPJD+pOBjn8FYNG7jirc91XBaqONzcNY57nlh7nHP5qv8Agi+W3iP0j2yuqIXU9S6jJpWOGomQB+rLh006sZ791dzVU08MUeXJElk98tyI1S8OVwe+SuukcxcPVZFSiJoPn6xJ/Bc+401TQf3hn7MnZ43af0U2XzLG2VhZIwOadiHDIIVa/wALosXpW1kteplB88oqq8wi4AOZPJHM1nhhw5FhOS0jsrKtM0NRQwSU7w5hYANPIdx5KHcacOy0VHPcrUHvjhY6SWmbudI3Jb8By+XZRr0RcWVl04hnoqejnkt0jC6SfBLYngbHPIZ5Y58lro6r6Z7Z8ok1E67I7o8MuF7Q5paeRGCq3rOHvq6YQGkkbDT1HiQTRA5eyR/r7gbOY07A9GDCstYxuui4rKZSfKwyr7BZ+JJDeLjWwmdstQ4U0M4EbqhrQdExbnY5wdJx36BZuPDlzmuMtPRUPhUM9ZGampLA0ugDgcAc86Tp5DGk5PQ2gsIoJZwZfPJTtXw1dK6pp5Qx8YpqeSLxJYnPe1+XBrWuJ1Ob6odq306mgA4wt6g4IuFZC0Vfixhwc5znaWFpJ04IAwSMasgeRyTlWphMI603kzueMHEsPDtLaYmjaR7d2k/Z93zXbAwsotkkujGchERZAUe48lMfDVSxp/jYjPmCdx8sqQqN8dtD7XCw9Zx/4uUGpnsqlIkpjusSKvt1E0AADA8lY/AdMI4qyTG7ntaD5AcvxUYt00NtmzVZNJMBFMdW0eT6rz2GTg+/PRTrhuBtJDNBqBdr1e8YGCuPo5N6lZ6wXdTJKtwOJxPYqmirPrywZZUxnVLE0bPHUgdfMdem67fDd/p77R+LF6kzNpoid2nv5g9CuxgFQjiSyVVqrPr6wNc2Rm80DGl2oHmQ0c89QPeN12GnW90en2iOE43xVdjxJdP9mTdzQ4YPLsuTUPjs/iVU0zIaJgzI+Q+yO36LatVcK6kZI5vhTaQZIS4F0ZI5HC2KmnhqqeSCojbJFI0texwyHArMqoWuMn7e5T5WUYpaiGsp456eRskMrQ5j2nIIPJRe+QOs15Nwi2o7i3waofckIw1wHmNj5gd1zKGWfgS7tt9Y977DVv8A3WZ2T4Djvpcf+9+6m1fTw11BNT1DfEilYQcHp3Hn1Umoq9PH6M1hLJUnCHo/uVi4wtleyopKqipwG6w4skA0PGdOCN9XdXM1QzhG4Cpc2mkc4zQPLMvGlxxnmOnfH6KZtVHw+6y2EnZ2mSTilhIyiIugaGCMjB5LzpqaGlibFTRRxRt5MjaGge4BeqIAiIgCIiAIiIAiIgCIiALg8Yx67bGTybKD+BXeXJ4nbrtTh2e0/iq2sWdPP7EtDxZFkJFMyaCSKdgeyRpY9pGQ5p2IK6nCMFxo7V4dVL4zqOZ0VPK7OXxYBaHHqcHST3auPNdqSkuFPRzFwlnc1jSMYBPIFTXh8CSkmjPLX+Y/4XntHGc5+W+M8r7o6GsjiKk0dKkqWVUAkbkHk5p5tPUFe5z0VZtrq7griaSOukkntlU4u1kZ9Xo4f6m8iOo+CsqGVk0bJYntfG8Za5pyHDoQvV+XOEI7+c/To5CkmyKXi31FkrDdrWMxk5ni5gdSf5fy5qQ2m5wXKlbNAcdHsPNp7FbjmhwweSh9zoZ+Haz6ytbSaM7TQjkwf+v5e7lXadb3LohadTyuiS3e2Ut3t8tFWx64ZRg92noQehCifDVxqrBcxwxfH6mn/D6o8pW/dz36fh2UsttfDcqZs9O7I+0082nsVocWWWmvdpkhn9WWMa4JgcOjf0IKswsjte5+n+ckuN2HE51mkFXfy9sETTG1xdIGeseg3+JUsUX4Eo6+GgdPdo2srDiLbHrMbydtzJyTnrspQqWjo8mva3nPJPbNTllLBlERWyMIiIAiIgCIiAIiIAiIgCIiALnX/SLTUufjDWF2/cbrf1BQv0iXhsNO2hY7f25MfgP6/JQ6iUVW8mk7fKjv+hTdwuM8/HdnhnY+PNxicc439cY5Egj9FfvDocx8zXciAR+K/P11ttWb9ZLpDHNKS9k7tLCdAEgIHLtg/FXtablCyp1yv0MLTu7kuTOUK76ZLrkv+ZffW5WLl466OjxNZIb9bJKWXDZB60UmMlju/wCqhnA99ns1wdw7esxtDy2Bzz/Dd9zP3TzB8/MKbPvtuYDmcn3MP6KE8bxW2/GOakD2VbcMc9zcB7Ox35jmF2oa3TpOE5rH+mVJae1vdGJZIIXy4Ne0ggEEYIKglBxZWUNsigq2Mqqhg0mcvLdY6EjvjnuudcuObjocInxRHfGhmcfPKqvXU5xF5JlprGstYO5X0tRwxWfT6DLqB5xJDnZnl7ux6e5dKgv1FxFI+C1yumjix9Jka0hsZ56NXIu7gZx15hVdaLVxDx9Vnx62pjszXftqt7ifEGd2RDvjPrch79lcdmtNFZrdDQW2BkFPCMNa0fMk9Sep6reNe+LTWE/YrxqVUntZutaGtAA2C+kRWUsGQiIgCIiAIiIAiIgCIiAIiIAiIgIc+tqX+1US/B5C1J3knW7LnH7R3PzXmXnZfL5M5HZeHc5vt5O2qor2DnZOST815Pka0brzkkaM5cB8VwpeIrX9KfTMrGyzM9pkYLtO4G5G3Vb11Tn0iRtLlnXllafctOeqYxpIOG9SVK6fg50wBq6zDT9mIf1P6Ls0fDNqpC1zaVsj28nS+sfx2XUo8NtfMuCrPWVrrkrSGiudz/wyjlnLjjXgNYPMuOy71k9GrTMKjiOp+k7/AN0i2iP8x5u92w96sRrQ0YaAB2C+l1qNHCr5ZSs1EpnnDDFBEyKCNscTG6WsY3DWjsB0XoBhEVsrhERAEREAREQBERAEREAREQBERAEREBHYeGm/59Q4/wAgx+a3YrFQRDeIyEdZHZW9TVENVE2Wnka+M5Ac3y2P4r2wqteior6iSyvsl2yF3mijp7nK2ONrWOALQBjG2PzVI8MUwm43ulK7ADqeQY88t/qv0BxFH+9xvxzZj5H/AJVF8NMDPSxXx5BA8ZvyH/C5da8u29fBeUt1MF8r9z9HW5xkoKZ7ubomk/ILYwtKyO1Wqm8mBvy2W8u1VLdCMvg50liTQREUhqEREAREQBERAEREAREQBERAEREAREQBERAQT0WPe6nvbXOcWsuMmkE7NzucKdIikt/MZrHpHE4l5Qf7lUdFTws9IlTIyGNsjpJMuDQCcg9UReen+ff/AG/si1/TX9y5eHf8Ki97vzXTRF1dL+RD7Ijt/G/uERFYIwiIgCIiAIiIAiIgCIiAIiIAiIgCIiAIiID/2Q=="/>
          <p:cNvSpPr>
            <a:spLocks noChangeAspect="1" noChangeArrowheads="1"/>
          </p:cNvSpPr>
          <p:nvPr/>
        </p:nvSpPr>
        <p:spPr bwMode="auto">
          <a:xfrm>
            <a:off x="4383088" y="-538163"/>
            <a:ext cx="1685925" cy="109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IN"/>
          </a:p>
        </p:txBody>
      </p:sp>
      <p:sp>
        <p:nvSpPr>
          <p:cNvPr id="21507" name="AutoShape 6" descr="data:image/jpeg;base64,/9j/4AAQSkZJRgABAQAAAQABAAD/2wBDAAkGBwgHBgkIBwgKCgkLDRYPDQwMDRsUFRAWIB0iIiAdHx8kKDQsJCYxJx8fLT0tMTU3Ojo6Iys/RD84QzQ5Ojf/2wBDAQoKCg0MDRoPDxo3JR8lNzc3Nzc3Nzc3Nzc3Nzc3Nzc3Nzc3Nzc3Nzc3Nzc3Nzc3Nzc3Nzc3Nzc3Nzc3Nzc3Nzf/wAARCACCAMgDASIAAhEBAxEB/8QAHAABAAIDAQEBAAAAAAAAAAAAAAYHAQQFAwII/8QAPxAAAQMDAgQCBgcFCAMAAAAAAQACAwQFERIhBjFBURNhByIycYGRFBVCUqGx0SMkM3LBFjQ1Q2KC4fCy0vH/xAAaAQEAAgMBAAAAAAAAAAAAAAAAAwQBAgUG/8QALREAAgIBBAAFAgUFAAAAAAAAAAECAxEEEiExBRMiQWFRcTIzgcHwQnKhsdH/2gAMAwEAAhEDEQA/ALxREQBERAERYygMosZWC7HZYbSB9IvnWO4+aakUk/cH0sEgLD3hjC5xAAGSScYCp7jL0i3G6Vj7XwnK6jpsljrn4WsyOAJwwfZbt7fx5bo5Jdj5LRu9/s9laDdrnS0meQmlDSfhzWjZuMLRfpHNs7qmrY12l00dLJ4QP85Ab+KiPAnottlCI7vxBKLzdJMSeJK4vjYemAfaPmVNqCEW+6VFMxminmHjR4GwdycB8d/9y0nPbj5C5N6orYKaJ8tU7wYmbue/ZrR3J5BekVTDKB4UrXZ7FcL0hRCXgi9scMg0b8/AZUbv/GtLb6amtdpojcbmyBnilpLYqX1RvI8bj3dOuNliatjHcmmZjiTwixchZyq6fcbnWzU1okvM1LdIKZtTVi1tbLG1hONJc9pwTzH9V2qh9xtdoqLpBfJq5lPEX+BVwxYdjpqY1pB6dVrXepS2tYZs4P2JYi1IaqQQxGsYyKV7QXBriWg9skBbIdlTJpmh9IiLICIsIDKLXgrIJ5XxRSNe+PZ4ac6T2KLGQbCIiyAiKv8A0g+lK18JF1HTRtr7oOdO1+Gw/wA7t8Hy5+7mgJ897WglzgAOpK0ZbgOULC89+QVPWyDjf0nWG4XOa7G20uCLfTU/7Nkzwd9R9rTtjOee+NjmzeCa2tqbPDFdmQtrYW+G90OzX6dvZwC1wxgtxseSq3721GM9uTZY+huOqKqQ83gdmsWnJVQiqFLJUsFS4ZELpBrI330nfofkpGq/9LfDdRcLdBfrNll5s7/Hhcwes9g3c3+vzHVUZ+FyseZWNm6sS9iQaSOh+S+mySN9l7h7ivvhC+Q8S2CluTIxHJI3E0Oc+HINnN+fI9QQV1n00Lucbc98KCfg9kfwT5Mq1fQ4F0Y65W6ahnneyKYBrizGojO49xWrwtY6CyeK46ZJH+q2QsxpZ2+PdcW88VS2/jW3WGOibLDXyOjbLrw5hBxnkQeR7KQVcVTTZ8Rh0/eG4VRS1lDU36kv1X0J1FP0ntG76jqAGnVapnbEHIgcen8p/BdirGuESRHLmHU3Ci3iP0uaXZa8Yc0jII8wt+x1xph9GqZAYR/Ce47t/wBJ8uxXQp8QruTrnxkgemnW+OUefH9eyHhCvAwTUUz2NGeQ07n4KP8AD9QzhqwvmrbTJDPVQh7ZctfHISMhpxuDvuCPmuH6T6WtreJKVtI2o8Chgw9rJg3xI5XDU/GDqYMYc3Y+aldltlbfphWVtZJDR0pMNHHDGG6gMtLvW1Y7Ag77+S6Sm8bGsy7+xG4NwcovBp8KR27hKB01TVUklPdSJJ6sSNPhy4/hk/cA2HQbjbK0Llfrbdq2pslsrJGMnjDhNEDoeQckZxtyGw3xlSer4GsMEEtVT0DPpcbXPbLL+2LnAdQ/I3PkopanTvp6Chj+h05mjbVeBSNbIGasl2A7Ba8hx5E9MKLVwg8YzldElM3Fpvrp/wDTbNjs9wg8JoqKZkA1XCtnqnSSs3zpY9xOM4O7cYB2weXYtN9p219bJTVFa6hDhoZP7Ow1PcNZD2jDh5YGcbkqPuinqKqWWKeob9EaR4LqZxDjk+2RhzNs8yNz13C5NG2KnfJVw2iEUj5T4lRRBrw+QnOHvHrtYAcYO4ODkLELnKO/HP8AMmVS4tqT4Lgtlxp7nStqKVziw82vYWOHvaRkfFbeR3VVWm5VOumfBUwUVM6Ul4G8z3BxcQ4k8jsAMb6sZ6ruf25ETCXiB7iXOEZJY9rdQA1A8jjJPw5K15sc4ItvROS4AEkgAdSojxRxFIyQ2q1DxKuUadTPW05/+/LdR+v4suF1c2npWui14zhvL88/9+En4T4a+rWmqrSyWsecg6SNA7b9f1K1cnPiIxjs3+GbMLTQ6ZPWqZfXmfzye2UXYGyKVLBqZRF5VU8dNBJPM4NjjYXuJ6ADJWQV76YOPH8MW9lttb2/W9a06XH/ACI+Wv39B8T0VFU3CN3uNzpYctlfWStDpQ/UcuO5JPM75XdrI6jiniasvNcHH6RKTGxxzoYNmt+AXd4Ltd7pLtWRW8ucyijbVUzs5cWk4LfPrt+qrSv9W2D5RcoohJNWcZ6ftn5L1s9tp7TaqS3UjdMFLE2Jg8gMZPmea0LpRyU87rjRNcXY/eImD2wPtgdXAfMbdAvnhfiGC90fSOrjAE0W+x7jyK7h3GAt5whdDDK84SqntkuUa1BVx1kLZGOacjPqnII8lskAg5GQVy6inNC/x6caYskuYOQPU+49fmujTzNmia9nxHYqKi2WfKs/Ev8AK+prJe6K+t4/sTxm6gJDbNd3ZpgBhsMn3fmce4t7KxM7ZK4nGNhj4hsktJs2oZ+0ppD9iQA4Oex5HyK8OFbrU1fDmq4N019I10dQzOTqbkZ276eiu2STinnk0XDKy4gqK1/pasv1fRfTamCOWdkBkawPJD+pOBjn8FYNG7jirc91XBaqONzcNY57nlh7nHP5qv8Agi+W3iP0j2yuqIXU9S6jJpWOGomQB+rLh006sZ791dzVU08MUeXJElk98tyI1S8OVwe+SuukcxcPVZFSiJoPn6xJ/Bc+401TQf3hn7MnZ43af0U2XzLG2VhZIwOadiHDIIVa/wALosXpW1kteplB88oqq8wi4AOZPJHM1nhhw5FhOS0jsrKtM0NRQwSU7w5hYANPIdx5KHcacOy0VHPcrUHvjhY6SWmbudI3Jb8By+XZRr0RcWVl04hnoqejnkt0jC6SfBLYngbHPIZ5Y58lro6r6Z7Z8ok1E67I7o8MuF7Q5paeRGCq3rOHvq6YQGkkbDT1HiQTRA5eyR/r7gbOY07A9GDCstYxuui4rKZSfKwyr7BZ+JJDeLjWwmdstQ4U0M4EbqhrQdExbnY5wdJx36BZuPDlzmuMtPRUPhUM9ZGampLA0ugDgcAc86Tp5DGk5PQ2gsIoJZwZfPJTtXw1dK6pp5Qx8YpqeSLxJYnPe1+XBrWuJ1Ob6odq306mgA4wt6g4IuFZC0Vfixhwc5znaWFpJ04IAwSMasgeRyTlWphMI603kzueMHEsPDtLaYmjaR7d2k/Z93zXbAwsotkkujGchERZAUe48lMfDVSxp/jYjPmCdx8sqQqN8dtD7XCw9Zx/4uUGpnsqlIkpjusSKvt1E0AADA8lY/AdMI4qyTG7ntaD5AcvxUYt00NtmzVZNJMBFMdW0eT6rz2GTg+/PRTrhuBtJDNBqBdr1e8YGCuPo5N6lZ6wXdTJKtwOJxPYqmirPrywZZUxnVLE0bPHUgdfMdem67fDd/p77R+LF6kzNpoid2nv5g9CuxgFQjiSyVVqrPr6wNc2Rm80DGl2oHmQ0c89QPeN12GnW90en2iOE43xVdjxJdP9mTdzQ4YPLsuTUPjs/iVU0zIaJgzI+Q+yO36LatVcK6kZI5vhTaQZIS4F0ZI5HC2KmnhqqeSCojbJFI0texwyHArMqoWuMn7e5T5WUYpaiGsp456eRskMrQ5j2nIIPJRe+QOs15Nwi2o7i3waofckIw1wHmNj5gd1zKGWfgS7tt9Y977DVv8A3WZ2T4Djvpcf+9+6m1fTw11BNT1DfEilYQcHp3Hn1Umoq9PH6M1hLJUnCHo/uVi4wtleyopKqipwG6w4skA0PGdOCN9XdXM1QzhG4Cpc2mkc4zQPLMvGlxxnmOnfH6KZtVHw+6y2EnZ2mSTilhIyiIugaGCMjB5LzpqaGlibFTRRxRt5MjaGge4BeqIAiIgCIiAIiIAiIgCIiALg8Yx67bGTybKD+BXeXJ4nbrtTh2e0/iq2sWdPP7EtDxZFkJFMyaCSKdgeyRpY9pGQ5p2IK6nCMFxo7V4dVL4zqOZ0VPK7OXxYBaHHqcHST3auPNdqSkuFPRzFwlnc1jSMYBPIFTXh8CSkmjPLX+Y/4XntHGc5+W+M8r7o6GsjiKk0dKkqWVUAkbkHk5p5tPUFe5z0VZtrq7griaSOukkntlU4u1kZ9Xo4f6m8iOo+CsqGVk0bJYntfG8Za5pyHDoQvV+XOEI7+c/To5CkmyKXi31FkrDdrWMxk5ni5gdSf5fy5qQ2m5wXKlbNAcdHsPNp7FbjmhwweSh9zoZ+Haz6ytbSaM7TQjkwf+v5e7lXadb3LohadTyuiS3e2Ut3t8tFWx64ZRg92noQehCifDVxqrBcxwxfH6mn/D6o8pW/dz36fh2UsttfDcqZs9O7I+0082nsVocWWWmvdpkhn9WWMa4JgcOjf0IKswsjte5+n+ckuN2HE51mkFXfy9sETTG1xdIGeseg3+JUsUX4Eo6+GgdPdo2srDiLbHrMbydtzJyTnrspQqWjo8mva3nPJPbNTllLBlERWyMIiIAiIgCIiAIiIAiIgCIiALnX/SLTUufjDWF2/cbrf1BQv0iXhsNO2hY7f25MfgP6/JQ6iUVW8mk7fKjv+hTdwuM8/HdnhnY+PNxicc439cY5Egj9FfvDocx8zXciAR+K/P11ttWb9ZLpDHNKS9k7tLCdAEgIHLtg/FXtablCyp1yv0MLTu7kuTOUK76ZLrkv+ZffW5WLl466OjxNZIb9bJKWXDZB60UmMlju/wCqhnA99ns1wdw7esxtDy2Bzz/Dd9zP3TzB8/MKbPvtuYDmcn3MP6KE8bxW2/GOakD2VbcMc9zcB7Ox35jmF2oa3TpOE5rH+mVJae1vdGJZIIXy4Ne0ggEEYIKglBxZWUNsigq2Mqqhg0mcvLdY6EjvjnuudcuObjocInxRHfGhmcfPKqvXU5xF5JlprGstYO5X0tRwxWfT6DLqB5xJDnZnl7ux6e5dKgv1FxFI+C1yumjix9Jka0hsZ56NXIu7gZx15hVdaLVxDx9Vnx62pjszXftqt7ifEGd2RDvjPrch79lcdmtNFZrdDQW2BkFPCMNa0fMk9Sep6reNe+LTWE/YrxqVUntZutaGtAA2C+kRWUsGQiIgCIiAIiIAiIgCIiAIiIAiIgIc+tqX+1US/B5C1J3knW7LnH7R3PzXmXnZfL5M5HZeHc5vt5O2qor2DnZOST815Pka0brzkkaM5cB8VwpeIrX9KfTMrGyzM9pkYLtO4G5G3Vb11Tn0iRtLlnXllafctOeqYxpIOG9SVK6fg50wBq6zDT9mIf1P6Ls0fDNqpC1zaVsj28nS+sfx2XUo8NtfMuCrPWVrrkrSGiudz/wyjlnLjjXgNYPMuOy71k9GrTMKjiOp+k7/AN0i2iP8x5u92w96sRrQ0YaAB2C+l1qNHCr5ZSs1EpnnDDFBEyKCNscTG6WsY3DWjsB0XoBhEVsrhERAEREAREQBERAEREAREQBERAEREBHYeGm/59Q4/wAgx+a3YrFQRDeIyEdZHZW9TVENVE2Wnka+M5Ac3y2P4r2wqteior6iSyvsl2yF3mijp7nK2ONrWOALQBjG2PzVI8MUwm43ulK7ADqeQY88t/qv0BxFH+9xvxzZj5H/AJVF8NMDPSxXx5BA8ZvyH/C5da8u29fBeUt1MF8r9z9HW5xkoKZ7ubomk/ILYwtKyO1Wqm8mBvy2W8u1VLdCMvg50liTQREUhqEREAREQBERAEREAREQBERAEREAREQBERAQT0WPe6nvbXOcWsuMmkE7NzucKdIikt/MZrHpHE4l5Qf7lUdFTws9IlTIyGNsjpJMuDQCcg9UReen+ff/AG/si1/TX9y5eHf8Ki97vzXTRF1dL+RD7Ijt/G/uERFYIwiIgCIiAIiIAiIgCIiAIiIAiIgCIiAIiID/2Q=="/>
          <p:cNvSpPr>
            <a:spLocks noChangeAspect="1" noChangeArrowheads="1"/>
          </p:cNvSpPr>
          <p:nvPr/>
        </p:nvSpPr>
        <p:spPr bwMode="auto">
          <a:xfrm>
            <a:off x="4383088" y="-538163"/>
            <a:ext cx="1685925" cy="109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I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28625"/>
            <a:ext cx="7572375" cy="1571625"/>
          </a:xfrm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800" dirty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Introduction to DNA and DNA replication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figure 8-01b"/>
          <p:cNvPicPr>
            <a:picLocks noChangeAspect="1" noChangeArrowheads="1"/>
          </p:cNvPicPr>
          <p:nvPr/>
        </p:nvPicPr>
        <p:blipFill>
          <a:blip r:embed="rId2"/>
          <a:srcRect b="9814"/>
          <a:stretch>
            <a:fillRect/>
          </a:stretch>
        </p:blipFill>
        <p:spPr bwMode="auto">
          <a:xfrm>
            <a:off x="79375" y="2500313"/>
            <a:ext cx="411162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figure 8-02"/>
          <p:cNvPicPr>
            <a:picLocks noChangeAspect="1" noChangeArrowheads="1"/>
          </p:cNvPicPr>
          <p:nvPr/>
        </p:nvPicPr>
        <p:blipFill>
          <a:blip r:embed="rId3"/>
          <a:srcRect b="58102"/>
          <a:stretch>
            <a:fillRect/>
          </a:stretch>
        </p:blipFill>
        <p:spPr bwMode="auto">
          <a:xfrm>
            <a:off x="4538930" y="1979398"/>
            <a:ext cx="36639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27584" y="1950908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cs typeface="Times New Roman" pitchFamily="18" charset="0"/>
              </a:rPr>
              <a:t>Base</a:t>
            </a:r>
            <a:r>
              <a:rPr lang="en-IE" altLang="en-US" sz="2800" dirty="0">
                <a:cs typeface="Times New Roman" pitchFamily="18" charset="0"/>
              </a:rPr>
              <a:t>s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513655" y="3910619"/>
            <a:ext cx="21615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000" dirty="0">
                <a:cs typeface="Times New Roman" pitchFamily="18" charset="0"/>
              </a:rPr>
              <a:t>Pyrimidine bases</a:t>
            </a:r>
            <a:endParaRPr lang="en-IE" altLang="en-US" sz="2000" dirty="0">
              <a:cs typeface="Times New Roman" pitchFamily="18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241826" y="1679914"/>
            <a:ext cx="2737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altLang="en-US" dirty="0">
                <a:solidFill>
                  <a:srgbClr val="FF0066"/>
                </a:solidFill>
              </a:rPr>
              <a:t>A        	               G</a:t>
            </a:r>
            <a:endParaRPr lang="en-US" altLang="en-US" dirty="0">
              <a:solidFill>
                <a:srgbClr val="FF0066"/>
              </a:solidFill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482167" y="1141528"/>
            <a:ext cx="173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altLang="en-US" sz="2400" dirty="0">
                <a:cs typeface="Times New Roman" pitchFamily="18" charset="0"/>
              </a:rPr>
              <a:t>Purine</a:t>
            </a:r>
            <a:r>
              <a:rPr lang="en-US" altLang="en-US" sz="2400" dirty="0">
                <a:cs typeface="Times New Roman" pitchFamily="18" charset="0"/>
              </a:rPr>
              <a:t> bases</a:t>
            </a:r>
            <a:endParaRPr lang="en-IE" altLang="en-US" sz="2400" dirty="0">
              <a:cs typeface="Times New Roman" pitchFamily="18" charset="0"/>
            </a:endParaRPr>
          </a:p>
        </p:txBody>
      </p:sp>
      <p:pic>
        <p:nvPicPr>
          <p:cNvPr id="6154" name="Picture 10" descr="figure 8-02"/>
          <p:cNvPicPr>
            <a:picLocks noChangeAspect="1" noChangeArrowheads="1"/>
          </p:cNvPicPr>
          <p:nvPr/>
        </p:nvPicPr>
        <p:blipFill>
          <a:blip r:embed="rId3"/>
          <a:srcRect t="43719" b="7097"/>
          <a:stretch>
            <a:fillRect/>
          </a:stretch>
        </p:blipFill>
        <p:spPr bwMode="auto">
          <a:xfrm>
            <a:off x="4572000" y="4581128"/>
            <a:ext cx="3663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990140" y="4373327"/>
            <a:ext cx="3217235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altLang="en-US" sz="1600" dirty="0">
                <a:solidFill>
                  <a:srgbClr val="FF0066"/>
                </a:solidFill>
              </a:rPr>
              <a:t>C         	    T        	               U</a:t>
            </a:r>
            <a:endParaRPr lang="en-US" altLang="en-US" sz="1600" dirty="0">
              <a:solidFill>
                <a:srgbClr val="FF0066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87287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Nitrogenous 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/>
      <p:bldP spid="6153" grpId="0" animBg="1"/>
      <p:bldP spid="61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46150"/>
            <a:ext cx="4495800" cy="3983038"/>
          </a:xfrm>
        </p:spPr>
        <p:txBody>
          <a:bodyPr/>
          <a:lstStyle/>
          <a:p>
            <a:r>
              <a:rPr lang="en-US" altLang="en-US">
                <a:latin typeface="Gill Sans MT" pitchFamily="34" charset="0"/>
                <a:cs typeface="Times New Roman" pitchFamily="18" charset="0"/>
              </a:rPr>
              <a:t>Carbons numbered:</a:t>
            </a:r>
            <a:endParaRPr lang="en-IE" altLang="en-US">
              <a:latin typeface="Gill Sans MT" pitchFamily="34" charset="0"/>
              <a:cs typeface="Times New Roman" pitchFamily="18" charset="0"/>
            </a:endParaRPr>
          </a:p>
          <a:p>
            <a:pPr lvl="1"/>
            <a:r>
              <a:rPr lang="en-US" altLang="en-US" sz="2200">
                <a:latin typeface="Gill Sans MT" pitchFamily="34" charset="0"/>
                <a:cs typeface="Times New Roman" pitchFamily="18" charset="0"/>
              </a:rPr>
              <a:t>1’,2’,3’,4’,5’</a:t>
            </a:r>
          </a:p>
          <a:p>
            <a:r>
              <a:rPr lang="en-US" altLang="en-US">
                <a:latin typeface="Gill Sans MT" pitchFamily="34" charset="0"/>
                <a:cs typeface="Times New Roman" pitchFamily="18" charset="0"/>
              </a:rPr>
              <a:t>DNA</a:t>
            </a:r>
            <a:r>
              <a:rPr lang="en-IE" altLang="en-US">
                <a:latin typeface="Gill Sans MT" pitchFamily="34" charset="0"/>
                <a:cs typeface="Times New Roman" pitchFamily="18" charset="0"/>
              </a:rPr>
              <a:t> – </a:t>
            </a:r>
            <a:r>
              <a:rPr lang="en-IE" altLang="en-US" sz="2200">
                <a:latin typeface="Gill Sans MT" pitchFamily="34" charset="0"/>
                <a:cs typeface="Times New Roman" pitchFamily="18" charset="0"/>
              </a:rPr>
              <a:t>2’ Deoxyribose 	       sugar</a:t>
            </a:r>
          </a:p>
          <a:p>
            <a:pPr lvl="3"/>
            <a:r>
              <a:rPr lang="en-US" altLang="en-US" sz="2200">
                <a:latin typeface="Gill Sans MT" pitchFamily="34" charset="0"/>
                <a:cs typeface="Times New Roman" pitchFamily="18" charset="0"/>
              </a:rPr>
              <a:t>2’ deoxyribose – 2’ position</a:t>
            </a:r>
          </a:p>
          <a:p>
            <a:pPr lvl="3"/>
            <a:r>
              <a:rPr lang="en-US" altLang="en-US" sz="2200">
                <a:latin typeface="Gill Sans MT" pitchFamily="34" charset="0"/>
                <a:cs typeface="Times New Roman" pitchFamily="18" charset="0"/>
              </a:rPr>
              <a:t>OH group is replaced by H </a:t>
            </a:r>
            <a:endParaRPr lang="en-IE" altLang="en-US" sz="2200">
              <a:latin typeface="Gill Sans MT" pitchFamily="34" charset="0"/>
              <a:cs typeface="Times New Roman" pitchFamily="18" charset="0"/>
            </a:endParaRPr>
          </a:p>
          <a:p>
            <a:endParaRPr lang="en-US" altLang="en-US">
              <a:latin typeface="Gill Sans MT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57688" y="884238"/>
            <a:ext cx="4594225" cy="2687637"/>
            <a:chOff x="4829953" y="4114799"/>
            <a:chExt cx="4207691" cy="2362205"/>
          </a:xfrm>
        </p:grpSpPr>
        <p:pic>
          <p:nvPicPr>
            <p:cNvPr id="31751" name="Picture 5" descr="figure 8-03a"/>
            <p:cNvPicPr>
              <a:picLocks noChangeAspect="1" noChangeArrowheads="1"/>
            </p:cNvPicPr>
            <p:nvPr/>
          </p:nvPicPr>
          <p:blipFill>
            <a:blip r:embed="rId2"/>
            <a:srcRect b="22922"/>
            <a:stretch>
              <a:fillRect/>
            </a:stretch>
          </p:blipFill>
          <p:spPr bwMode="auto">
            <a:xfrm>
              <a:off x="4829953" y="4114799"/>
              <a:ext cx="3628247" cy="2242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7962900" y="5697545"/>
              <a:ext cx="739775" cy="771526"/>
              <a:chOff x="5016" y="3589"/>
              <a:chExt cx="466" cy="486"/>
            </a:xfrm>
          </p:grpSpPr>
          <p:sp>
            <p:nvSpPr>
              <p:cNvPr id="31765" name="Text Box 8"/>
              <p:cNvSpPr txBox="1">
                <a:spLocks noChangeArrowheads="1"/>
              </p:cNvSpPr>
              <p:nvPr/>
            </p:nvSpPr>
            <p:spPr bwMode="auto">
              <a:xfrm>
                <a:off x="5206" y="3787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IE" altLang="en-US">
                    <a:solidFill>
                      <a:srgbClr val="FF0066"/>
                    </a:solidFill>
                  </a:rPr>
                  <a:t>2’</a:t>
                </a:r>
                <a:endParaRPr lang="en-US" altLang="en-US">
                  <a:solidFill>
                    <a:srgbClr val="FF0066"/>
                  </a:solidFill>
                </a:endParaRPr>
              </a:p>
            </p:txBody>
          </p:sp>
          <p:sp>
            <p:nvSpPr>
              <p:cNvPr id="31766" name="Line 9"/>
              <p:cNvSpPr>
                <a:spLocks noChangeShapeType="1"/>
              </p:cNvSpPr>
              <p:nvPr/>
            </p:nvSpPr>
            <p:spPr bwMode="auto">
              <a:xfrm flipH="1" flipV="1">
                <a:off x="5016" y="3589"/>
                <a:ext cx="240" cy="2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6632581" y="5697541"/>
              <a:ext cx="585788" cy="779463"/>
              <a:chOff x="4178" y="3589"/>
              <a:chExt cx="369" cy="491"/>
            </a:xfrm>
          </p:grpSpPr>
          <p:sp>
            <p:nvSpPr>
              <p:cNvPr id="31763" name="Text Box 10"/>
              <p:cNvSpPr txBox="1">
                <a:spLocks noChangeArrowheads="1"/>
              </p:cNvSpPr>
              <p:nvPr/>
            </p:nvSpPr>
            <p:spPr bwMode="auto">
              <a:xfrm>
                <a:off x="4178" y="3792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IE" altLang="en-US">
                    <a:solidFill>
                      <a:srgbClr val="FF0066"/>
                    </a:solidFill>
                  </a:rPr>
                  <a:t>3’</a:t>
                </a:r>
                <a:endParaRPr lang="en-US" altLang="en-US">
                  <a:solidFill>
                    <a:srgbClr val="FF0066"/>
                  </a:solidFill>
                </a:endParaRPr>
              </a:p>
            </p:txBody>
          </p:sp>
          <p:sp>
            <p:nvSpPr>
              <p:cNvPr id="31764" name="Line 11"/>
              <p:cNvSpPr>
                <a:spLocks noChangeShapeType="1"/>
              </p:cNvSpPr>
              <p:nvPr/>
            </p:nvSpPr>
            <p:spPr bwMode="auto">
              <a:xfrm flipV="1">
                <a:off x="4403" y="3589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6197605" y="5246691"/>
              <a:ext cx="719138" cy="773113"/>
              <a:chOff x="3904" y="3305"/>
              <a:chExt cx="453" cy="487"/>
            </a:xfrm>
          </p:grpSpPr>
          <p:sp>
            <p:nvSpPr>
              <p:cNvPr id="31761" name="Text Box 12"/>
              <p:cNvSpPr txBox="1">
                <a:spLocks noChangeArrowheads="1"/>
              </p:cNvSpPr>
              <p:nvPr/>
            </p:nvSpPr>
            <p:spPr bwMode="auto">
              <a:xfrm>
                <a:off x="3904" y="350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IE" altLang="en-US">
                    <a:solidFill>
                      <a:srgbClr val="FF0066"/>
                    </a:solidFill>
                  </a:rPr>
                  <a:t>4’</a:t>
                </a:r>
                <a:endParaRPr lang="en-US" altLang="en-US">
                  <a:solidFill>
                    <a:srgbClr val="FF0066"/>
                  </a:solidFill>
                </a:endParaRPr>
              </a:p>
            </p:txBody>
          </p:sp>
          <p:sp>
            <p:nvSpPr>
              <p:cNvPr id="31762" name="Line 13"/>
              <p:cNvSpPr>
                <a:spLocks noChangeShapeType="1"/>
              </p:cNvSpPr>
              <p:nvPr/>
            </p:nvSpPr>
            <p:spPr bwMode="auto">
              <a:xfrm flipV="1">
                <a:off x="4165" y="3305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6062666" y="4343405"/>
              <a:ext cx="788988" cy="458788"/>
              <a:chOff x="3819" y="2736"/>
              <a:chExt cx="497" cy="289"/>
            </a:xfrm>
          </p:grpSpPr>
          <p:sp>
            <p:nvSpPr>
              <p:cNvPr id="31759" name="Text Box 14"/>
              <p:cNvSpPr txBox="1">
                <a:spLocks noChangeArrowheads="1"/>
              </p:cNvSpPr>
              <p:nvPr/>
            </p:nvSpPr>
            <p:spPr bwMode="auto">
              <a:xfrm>
                <a:off x="3819" y="2736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IE" altLang="en-US">
                    <a:solidFill>
                      <a:srgbClr val="FF0066"/>
                    </a:solidFill>
                  </a:rPr>
                  <a:t>5’</a:t>
                </a:r>
                <a:endParaRPr lang="en-US" altLang="en-US">
                  <a:solidFill>
                    <a:srgbClr val="FF0066"/>
                  </a:solidFill>
                </a:endParaRPr>
              </a:p>
            </p:txBody>
          </p:sp>
          <p:sp>
            <p:nvSpPr>
              <p:cNvPr id="31760" name="Line 15"/>
              <p:cNvSpPr>
                <a:spLocks noChangeShapeType="1"/>
              </p:cNvSpPr>
              <p:nvPr/>
            </p:nvSpPr>
            <p:spPr bwMode="auto">
              <a:xfrm>
                <a:off x="4124" y="2929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8343906" y="5029200"/>
              <a:ext cx="693738" cy="457200"/>
              <a:chOff x="5256" y="3168"/>
              <a:chExt cx="437" cy="288"/>
            </a:xfrm>
          </p:grpSpPr>
          <p:sp>
            <p:nvSpPr>
              <p:cNvPr id="31757" name="Text Box 16"/>
              <p:cNvSpPr txBox="1">
                <a:spLocks noChangeArrowheads="1"/>
              </p:cNvSpPr>
              <p:nvPr/>
            </p:nvSpPr>
            <p:spPr bwMode="auto">
              <a:xfrm>
                <a:off x="5417" y="316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IE" altLang="en-US">
                    <a:solidFill>
                      <a:srgbClr val="FF0066"/>
                    </a:solidFill>
                  </a:rPr>
                  <a:t>1’</a:t>
                </a:r>
                <a:endParaRPr lang="en-US" altLang="en-US">
                  <a:solidFill>
                    <a:srgbClr val="FF0066"/>
                  </a:solidFill>
                </a:endParaRPr>
              </a:p>
            </p:txBody>
          </p:sp>
          <p:sp>
            <p:nvSpPr>
              <p:cNvPr id="31758" name="Line 17"/>
              <p:cNvSpPr>
                <a:spLocks noChangeShapeType="1"/>
              </p:cNvSpPr>
              <p:nvPr/>
            </p:nvSpPr>
            <p:spPr bwMode="auto">
              <a:xfrm flipH="1" flipV="1">
                <a:off x="5256" y="329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1748" name="AutoShape 2" descr="Sugar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pic>
        <p:nvPicPr>
          <p:cNvPr id="33797" name="Picture 4" descr="Sugars"/>
          <p:cNvPicPr>
            <a:picLocks noChangeAspect="1" noChangeArrowheads="1"/>
          </p:cNvPicPr>
          <p:nvPr/>
        </p:nvPicPr>
        <p:blipFill>
          <a:blip r:embed="rId3"/>
          <a:srcRect b="20302"/>
          <a:stretch>
            <a:fillRect/>
          </a:stretch>
        </p:blipFill>
        <p:spPr bwMode="auto">
          <a:xfrm>
            <a:off x="4581525" y="4221163"/>
            <a:ext cx="4562475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Ribose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4588" y="233363"/>
            <a:ext cx="4514850" cy="623887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3200" dirty="0">
                <a:solidFill>
                  <a:srgbClr val="00279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DNA Nucleotide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524000"/>
            <a:ext cx="2235200" cy="2732088"/>
            <a:chOff x="352" y="903"/>
            <a:chExt cx="1408" cy="1721"/>
          </a:xfrm>
        </p:grpSpPr>
        <p:sp>
          <p:nvSpPr>
            <p:cNvPr id="32790" name="Oval 5"/>
            <p:cNvSpPr>
              <a:spLocks noChangeArrowheads="1"/>
            </p:cNvSpPr>
            <p:nvPr/>
          </p:nvSpPr>
          <p:spPr bwMode="auto">
            <a:xfrm>
              <a:off x="352" y="1456"/>
              <a:ext cx="1216" cy="11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2791" name="Rectangle 6"/>
            <p:cNvSpPr>
              <a:spLocks noChangeArrowheads="1"/>
            </p:cNvSpPr>
            <p:nvPr/>
          </p:nvSpPr>
          <p:spPr bwMode="auto">
            <a:xfrm>
              <a:off x="471" y="1566"/>
              <a:ext cx="979" cy="9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endParaRPr lang="en-US" sz="3200" b="1">
                <a:latin typeface="Comic Sans MS" pitchFamily="66" charset="0"/>
              </a:endParaRPr>
            </a:p>
            <a:p>
              <a:pPr algn="ctr" eaLnBrk="0" hangingPunct="0"/>
              <a:r>
                <a:rPr lang="en-US" sz="3200" b="1">
                  <a:latin typeface="Comic Sans MS" pitchFamily="66" charset="0"/>
                </a:rPr>
                <a:t>O=P-O</a:t>
              </a:r>
            </a:p>
            <a:p>
              <a:pPr algn="ctr" eaLnBrk="0" hangingPunct="0"/>
              <a:r>
                <a:rPr lang="en-US" sz="3200" b="1">
                  <a:latin typeface="Comic Sans MS" pitchFamily="66" charset="0"/>
                </a:rPr>
                <a:t>   O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375" y="903"/>
              <a:ext cx="1205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Phosphate</a:t>
              </a:r>
            </a:p>
            <a:p>
              <a:pPr algn="ctr" eaLnBrk="0" hangingPunct="0"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    Group</a:t>
              </a:r>
            </a:p>
          </p:txBody>
        </p:sp>
        <p:sp>
          <p:nvSpPr>
            <p:cNvPr id="32793" name="Line 8"/>
            <p:cNvSpPr>
              <a:spLocks noChangeShapeType="1"/>
            </p:cNvSpPr>
            <p:nvPr/>
          </p:nvSpPr>
          <p:spPr bwMode="auto">
            <a:xfrm flipV="1">
              <a:off x="1008" y="2096"/>
              <a:ext cx="0" cy="1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94" name="Line 9"/>
            <p:cNvSpPr>
              <a:spLocks noChangeShapeType="1"/>
            </p:cNvSpPr>
            <p:nvPr/>
          </p:nvSpPr>
          <p:spPr bwMode="auto">
            <a:xfrm flipV="1">
              <a:off x="1008" y="1808"/>
              <a:ext cx="0" cy="1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95" name="Line 10"/>
            <p:cNvSpPr>
              <a:spLocks noChangeShapeType="1"/>
            </p:cNvSpPr>
            <p:nvPr/>
          </p:nvSpPr>
          <p:spPr bwMode="auto">
            <a:xfrm>
              <a:off x="1360" y="2064"/>
              <a:ext cx="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26038" y="2057400"/>
            <a:ext cx="3776662" cy="3608388"/>
            <a:chOff x="3376" y="1264"/>
            <a:chExt cx="2379" cy="2273"/>
          </a:xfrm>
        </p:grpSpPr>
        <p:sp>
          <p:nvSpPr>
            <p:cNvPr id="32786" name="AutoShape 12"/>
            <p:cNvSpPr>
              <a:spLocks noChangeArrowheads="1"/>
            </p:cNvSpPr>
            <p:nvPr/>
          </p:nvSpPr>
          <p:spPr bwMode="auto">
            <a:xfrm rot="1800000">
              <a:off x="3376" y="1264"/>
              <a:ext cx="1552" cy="1360"/>
            </a:xfrm>
            <a:prstGeom prst="hexagon">
              <a:avLst>
                <a:gd name="adj" fmla="val 28524"/>
                <a:gd name="vf" fmla="val 115470"/>
              </a:avLst>
            </a:prstGeom>
            <a:solidFill>
              <a:schemeClr val="bg2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32787" name="Rectangle 13"/>
            <p:cNvSpPr>
              <a:spLocks noChangeArrowheads="1"/>
            </p:cNvSpPr>
            <p:nvPr/>
          </p:nvSpPr>
          <p:spPr bwMode="auto">
            <a:xfrm>
              <a:off x="4023" y="2746"/>
              <a:ext cx="299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2788" name="Line 14"/>
            <p:cNvSpPr>
              <a:spLocks noChangeShapeType="1"/>
            </p:cNvSpPr>
            <p:nvPr/>
          </p:nvSpPr>
          <p:spPr bwMode="auto">
            <a:xfrm flipV="1">
              <a:off x="3504" y="2736"/>
              <a:ext cx="624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4023" y="3015"/>
              <a:ext cx="1732" cy="5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 dirty="0">
                  <a:solidFill>
                    <a:srgbClr val="316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Nitrogenous base</a:t>
              </a:r>
            </a:p>
            <a:p>
              <a:pPr algn="ctr" eaLnBrk="0" hangingPunct="0">
                <a:defRPr/>
              </a:pPr>
              <a:r>
                <a:rPr lang="en-US" sz="2400" b="1" dirty="0">
                  <a:solidFill>
                    <a:srgbClr val="316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 (A, G, C, or T)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00113" y="2797175"/>
            <a:ext cx="5137150" cy="4025900"/>
            <a:chOff x="567" y="1762"/>
            <a:chExt cx="3236" cy="2536"/>
          </a:xfrm>
        </p:grpSpPr>
        <p:sp>
          <p:nvSpPr>
            <p:cNvPr id="32776" name="Rectangle 17"/>
            <p:cNvSpPr>
              <a:spLocks noChangeArrowheads="1"/>
            </p:cNvSpPr>
            <p:nvPr/>
          </p:nvSpPr>
          <p:spPr bwMode="auto">
            <a:xfrm>
              <a:off x="1767" y="1882"/>
              <a:ext cx="56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CH2</a:t>
              </a:r>
            </a:p>
          </p:txBody>
        </p:sp>
        <p:sp>
          <p:nvSpPr>
            <p:cNvPr id="32777" name="Line 18"/>
            <p:cNvSpPr>
              <a:spLocks noChangeShapeType="1"/>
            </p:cNvSpPr>
            <p:nvPr/>
          </p:nvSpPr>
          <p:spPr bwMode="auto">
            <a:xfrm>
              <a:off x="1872" y="2176"/>
              <a:ext cx="96" cy="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78" name="Rectangle 19"/>
            <p:cNvSpPr>
              <a:spLocks noChangeArrowheads="1"/>
            </p:cNvSpPr>
            <p:nvPr/>
          </p:nvSpPr>
          <p:spPr bwMode="auto">
            <a:xfrm>
              <a:off x="2583" y="2410"/>
              <a:ext cx="296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O</a:t>
              </a:r>
            </a:p>
          </p:txBody>
        </p:sp>
        <p:sp>
          <p:nvSpPr>
            <p:cNvPr id="32779" name="Rectangle 20"/>
            <p:cNvSpPr>
              <a:spLocks noChangeArrowheads="1"/>
            </p:cNvSpPr>
            <p:nvPr/>
          </p:nvSpPr>
          <p:spPr bwMode="auto">
            <a:xfrm>
              <a:off x="3456" y="3168"/>
              <a:ext cx="34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</a:t>
              </a:r>
              <a:r>
                <a:rPr lang="en-US" sz="2800" b="1" baseline="30000">
                  <a:solidFill>
                    <a:srgbClr val="A50021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32780" name="Rectangle 21"/>
            <p:cNvSpPr>
              <a:spLocks noChangeArrowheads="1"/>
            </p:cNvSpPr>
            <p:nvPr/>
          </p:nvSpPr>
          <p:spPr bwMode="auto">
            <a:xfrm>
              <a:off x="1680" y="3216"/>
              <a:ext cx="34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</a:t>
              </a:r>
              <a:r>
                <a:rPr lang="en-US" sz="2800" b="1" baseline="30000">
                  <a:solidFill>
                    <a:srgbClr val="A50021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32781" name="Rectangle 22"/>
            <p:cNvSpPr>
              <a:spLocks noChangeArrowheads="1"/>
            </p:cNvSpPr>
            <p:nvPr/>
          </p:nvSpPr>
          <p:spPr bwMode="auto">
            <a:xfrm>
              <a:off x="2007" y="3970"/>
              <a:ext cx="34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</a:t>
              </a:r>
              <a:r>
                <a:rPr lang="en-US" sz="2800" b="1" baseline="30000">
                  <a:solidFill>
                    <a:srgbClr val="A50021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32782" name="Rectangle 23"/>
            <p:cNvSpPr>
              <a:spLocks noChangeArrowheads="1"/>
            </p:cNvSpPr>
            <p:nvPr/>
          </p:nvSpPr>
          <p:spPr bwMode="auto">
            <a:xfrm>
              <a:off x="3015" y="3970"/>
              <a:ext cx="34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</a:t>
              </a:r>
              <a:r>
                <a:rPr lang="en-US" sz="2800" b="1" baseline="30000">
                  <a:solidFill>
                    <a:srgbClr val="A50021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32783" name="Rectangle 24"/>
            <p:cNvSpPr>
              <a:spLocks noChangeArrowheads="1"/>
            </p:cNvSpPr>
            <p:nvPr/>
          </p:nvSpPr>
          <p:spPr bwMode="auto">
            <a:xfrm>
              <a:off x="1863" y="1762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A50021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567" y="3543"/>
              <a:ext cx="1580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      </a:t>
              </a:r>
              <a:r>
                <a:rPr lang="en-US" sz="2800" b="1" dirty="0">
                  <a:solidFill>
                    <a:srgbClr val="9234D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Sugar</a:t>
              </a:r>
            </a:p>
            <a:p>
              <a:pPr algn="ctr" eaLnBrk="0" hangingPunct="0">
                <a:defRPr/>
              </a:pPr>
              <a:r>
                <a:rPr lang="en-US" sz="2800" b="1" dirty="0">
                  <a:solidFill>
                    <a:srgbClr val="9234D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(</a:t>
              </a:r>
              <a:r>
                <a:rPr lang="en-US" sz="2800" b="1" dirty="0" err="1">
                  <a:solidFill>
                    <a:srgbClr val="9234D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deoxyribose</a:t>
              </a:r>
              <a:r>
                <a:rPr lang="en-US" sz="2800" b="1" dirty="0">
                  <a:solidFill>
                    <a:srgbClr val="9234D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)</a:t>
              </a:r>
            </a:p>
          </p:txBody>
        </p:sp>
        <p:sp>
          <p:nvSpPr>
            <p:cNvPr id="32785" name="AutoShape 26"/>
            <p:cNvSpPr>
              <a:spLocks noChangeArrowheads="1"/>
            </p:cNvSpPr>
            <p:nvPr/>
          </p:nvSpPr>
          <p:spPr bwMode="auto">
            <a:xfrm>
              <a:off x="2016" y="2688"/>
              <a:ext cx="1440" cy="1296"/>
            </a:xfrm>
            <a:prstGeom prst="pentagon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sp>
        <p:nvSpPr>
          <p:cNvPr id="32775" name="Rectangle 27"/>
          <p:cNvSpPr>
            <a:spLocks noChangeArrowheads="1"/>
          </p:cNvSpPr>
          <p:nvPr/>
        </p:nvSpPr>
        <p:spPr bwMode="auto">
          <a:xfrm>
            <a:off x="1377950" y="2505075"/>
            <a:ext cx="569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 Black" pitchFamily="34" charset="0"/>
              </a:rPr>
              <a:t>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857250"/>
            <a:ext cx="6000750" cy="2714625"/>
          </a:xfrm>
        </p:spPr>
        <p:txBody>
          <a:bodyPr/>
          <a:lstStyle/>
          <a:p>
            <a:r>
              <a:rPr lang="en-US" altLang="en-US">
                <a:latin typeface="Gill Sans MT" pitchFamily="34" charset="0"/>
                <a:cs typeface="Times New Roman" pitchFamily="18" charset="0"/>
              </a:rPr>
              <a:t>nucleotides can be linked</a:t>
            </a:r>
            <a:endParaRPr lang="en-IE" altLang="en-US">
              <a:latin typeface="Gill Sans MT" pitchFamily="34" charset="0"/>
              <a:cs typeface="Times New Roman" pitchFamily="18" charset="0"/>
            </a:endParaRPr>
          </a:p>
          <a:p>
            <a:pPr lvl="1"/>
            <a:r>
              <a:rPr lang="en-US" altLang="en-US" sz="2400">
                <a:latin typeface="Gill Sans MT" pitchFamily="34" charset="0"/>
                <a:cs typeface="Times New Roman" pitchFamily="18" charset="0"/>
              </a:rPr>
              <a:t>phosphates linked to 2 pentoses</a:t>
            </a:r>
          </a:p>
          <a:p>
            <a:pPr lvl="1"/>
            <a:r>
              <a:rPr lang="en-US" altLang="en-US" sz="2400">
                <a:latin typeface="Gill Sans MT" pitchFamily="34" charset="0"/>
                <a:cs typeface="Times New Roman" pitchFamily="18" charset="0"/>
              </a:rPr>
              <a:t>phosphodiester linkages</a:t>
            </a:r>
            <a:endParaRPr lang="en-IE" altLang="en-US" sz="2400">
              <a:latin typeface="Gill Sans MT" pitchFamily="34" charset="0"/>
              <a:cs typeface="Times New Roman" pitchFamily="18" charset="0"/>
            </a:endParaRPr>
          </a:p>
          <a:p>
            <a:pPr lvl="2"/>
            <a:r>
              <a:rPr lang="en-IE" altLang="en-US" sz="2800">
                <a:latin typeface="Gill Sans MT" pitchFamily="34" charset="0"/>
                <a:cs typeface="Times New Roman" pitchFamily="18" charset="0"/>
              </a:rPr>
              <a:t>Link PO</a:t>
            </a:r>
            <a:r>
              <a:rPr lang="en-IE" altLang="en-US" sz="2800" baseline="-25000">
                <a:latin typeface="Gill Sans MT" pitchFamily="34" charset="0"/>
                <a:cs typeface="Times New Roman" pitchFamily="18" charset="0"/>
              </a:rPr>
              <a:t>4</a:t>
            </a:r>
            <a:r>
              <a:rPr lang="en-IE" altLang="en-US" sz="2800">
                <a:latin typeface="Gill Sans MT" pitchFamily="34" charset="0"/>
                <a:cs typeface="Times New Roman" pitchFamily="18" charset="0"/>
              </a:rPr>
              <a:t> at </a:t>
            </a:r>
          </a:p>
          <a:p>
            <a:pPr lvl="3"/>
            <a:r>
              <a:rPr lang="en-IE" altLang="en-US" sz="2400">
                <a:latin typeface="Gill Sans MT" pitchFamily="34" charset="0"/>
                <a:cs typeface="Times New Roman" pitchFamily="18" charset="0"/>
              </a:rPr>
              <a:t>5’ end to 3’ OH of next nucleotide</a:t>
            </a:r>
            <a:endParaRPr lang="en-US" altLang="en-US" sz="2400">
              <a:latin typeface="Gill Sans MT" pitchFamily="34" charset="0"/>
              <a:cs typeface="Times New Roman" pitchFamily="18" charset="0"/>
            </a:endParaRPr>
          </a:p>
          <a:p>
            <a:endParaRPr lang="en-US" altLang="en-US">
              <a:latin typeface="Gill Sans MT" pitchFamily="34" charset="0"/>
              <a:cs typeface="Times New Roman" pitchFamily="18" charset="0"/>
            </a:endParaRPr>
          </a:p>
          <a:p>
            <a:endParaRPr lang="en-US" altLang="en-US">
              <a:latin typeface="Gill Sans MT" pitchFamily="34" charset="0"/>
            </a:endParaRPr>
          </a:p>
        </p:txBody>
      </p:sp>
      <p:pic>
        <p:nvPicPr>
          <p:cNvPr id="33795" name="Picture 5" descr="figure 8-07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 r="42557" b="6602"/>
          <a:stretch>
            <a:fillRect/>
          </a:stretch>
        </p:blipFill>
        <p:spPr>
          <a:xfrm>
            <a:off x="6045200" y="571500"/>
            <a:ext cx="2813050" cy="6286500"/>
          </a:xfrm>
          <a:noFill/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3786188"/>
            <a:ext cx="534352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IE" altLang="en-US" sz="2400">
                <a:latin typeface="Gill Sans MT" pitchFamily="34" charset="0"/>
                <a:cs typeface="Times New Roman" pitchFamily="18" charset="0"/>
              </a:rPr>
              <a:t>  </a:t>
            </a:r>
            <a:r>
              <a:rPr lang="en-US" altLang="en-US" sz="3200">
                <a:latin typeface="Gill Sans MT" pitchFamily="34" charset="0"/>
                <a:cs typeface="Times New Roman" pitchFamily="18" charset="0"/>
              </a:rPr>
              <a:t>chain has POLARITY</a:t>
            </a:r>
          </a:p>
          <a:p>
            <a:pPr lvl="1">
              <a:buFontTx/>
              <a:buChar char="–"/>
            </a:pPr>
            <a:r>
              <a:rPr lang="en-US" altLang="en-US" sz="2400">
                <a:latin typeface="Gill Sans MT" pitchFamily="34" charset="0"/>
                <a:cs typeface="Times New Roman" pitchFamily="18" charset="0"/>
              </a:rPr>
              <a:t>distinct ends</a:t>
            </a:r>
          </a:p>
          <a:p>
            <a:pPr lvl="2">
              <a:buFontTx/>
              <a:buChar char="•"/>
            </a:pPr>
            <a:r>
              <a:rPr lang="en-US" altLang="en-US" sz="2000">
                <a:latin typeface="Gill Sans MT" pitchFamily="34" charset="0"/>
                <a:cs typeface="Times New Roman" pitchFamily="18" charset="0"/>
              </a:rPr>
              <a:t>5’ end</a:t>
            </a:r>
          </a:p>
          <a:p>
            <a:pPr lvl="2">
              <a:buFontTx/>
              <a:buChar char="•"/>
            </a:pPr>
            <a:r>
              <a:rPr lang="en-US" altLang="en-US" sz="2000">
                <a:latin typeface="Gill Sans MT" pitchFamily="34" charset="0"/>
                <a:cs typeface="Times New Roman" pitchFamily="18" charset="0"/>
              </a:rPr>
              <a:t>3’ end</a:t>
            </a:r>
          </a:p>
          <a:p>
            <a:pPr lvl="1">
              <a:buFontTx/>
              <a:buChar char="–"/>
            </a:pPr>
            <a:r>
              <a:rPr lang="en-US" altLang="en-US" sz="2400">
                <a:latin typeface="Gill Sans MT" pitchFamily="34" charset="0"/>
                <a:cs typeface="Times New Roman" pitchFamily="18" charset="0"/>
              </a:rPr>
              <a:t>usually “read” 5’ -&gt; 3’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Polymer of Nucleotides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429000" y="5145088"/>
            <a:ext cx="368776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latin typeface="Gill Sans MT" pitchFamily="34" charset="0"/>
                <a:ea typeface="SimSun" pitchFamily="2" charset="-122"/>
              </a:rPr>
              <a:t>5’end:</a:t>
            </a:r>
            <a:r>
              <a:rPr lang="en-US" altLang="zh-CN" sz="2400">
                <a:latin typeface="Gill Sans MT" pitchFamily="34" charset="0"/>
                <a:ea typeface="SimSun" pitchFamily="2" charset="-122"/>
              </a:rPr>
              <a:t> always has attached phosphate groups</a:t>
            </a:r>
          </a:p>
          <a:p>
            <a:r>
              <a:rPr lang="en-US" altLang="zh-CN" sz="1800" b="1">
                <a:latin typeface="Gill Sans MT" pitchFamily="34" charset="0"/>
                <a:ea typeface="SimSun" pitchFamily="2" charset="-122"/>
              </a:rPr>
              <a:t>3’ end:</a:t>
            </a:r>
            <a:r>
              <a:rPr lang="en-US" altLang="zh-CN" sz="2400">
                <a:latin typeface="Gill Sans MT" pitchFamily="34" charset="0"/>
                <a:ea typeface="SimSun" pitchFamily="2" charset="-122"/>
              </a:rPr>
              <a:t> free hydroxyl </a:t>
            </a:r>
          </a:p>
          <a:p>
            <a:r>
              <a:rPr lang="en-US" altLang="zh-CN" sz="2400">
                <a:latin typeface="Gill Sans MT" pitchFamily="34" charset="0"/>
                <a:ea typeface="SimSun" pitchFamily="2" charset="-122"/>
              </a:rPr>
              <a:t>(-OH) group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utoUpdateAnimBg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44450" y="927100"/>
            <a:ext cx="38989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  <a:latin typeface="Impact" pitchFamily="34" charset="0"/>
                <a:ea typeface="SimSun" pitchFamily="2" charset="-122"/>
              </a:rPr>
              <a:t>Two separate strands</a:t>
            </a:r>
            <a:r>
              <a:rPr lang="en-US" altLang="zh-CN" sz="2400" b="1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 </a:t>
            </a:r>
            <a:r>
              <a:rPr lang="en-US" altLang="zh-CN" sz="2400" b="1">
                <a:latin typeface="Calibri" pitchFamily="34" charset="0"/>
                <a:ea typeface="SimSun" pitchFamily="2" charset="-122"/>
              </a:rPr>
              <a:t>Antiparellel</a:t>
            </a:r>
            <a:r>
              <a:rPr lang="en-US" altLang="zh-CN" sz="2400" b="1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(5’</a:t>
            </a:r>
            <a:r>
              <a:rPr lang="en-US" altLang="zh-CN" sz="2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3’ direction)</a:t>
            </a:r>
          </a:p>
          <a:p>
            <a:r>
              <a:rPr lang="en-US" altLang="zh-CN" sz="2400" b="1">
                <a:latin typeface="Calibri" pitchFamily="34" charset="0"/>
                <a:ea typeface="SimSun" pitchFamily="2" charset="-122"/>
              </a:rPr>
              <a:t>Complementary </a:t>
            </a:r>
            <a:r>
              <a:rPr lang="en-US" altLang="zh-CN"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(sequence)</a:t>
            </a:r>
          </a:p>
          <a:p>
            <a:r>
              <a:rPr lang="en-US" altLang="zh-CN" sz="2400" b="1">
                <a:latin typeface="Calibri" pitchFamily="34" charset="0"/>
                <a:ea typeface="SimSun" pitchFamily="2" charset="-122"/>
              </a:rPr>
              <a:t>Base pairing</a:t>
            </a:r>
            <a:r>
              <a:rPr lang="en-US" altLang="zh-CN" sz="2400" b="1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: </a:t>
            </a:r>
            <a:r>
              <a:rPr lang="en-US" altLang="zh-CN"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hydrogen bonding that holds two strands together</a:t>
            </a:r>
            <a:endParaRPr lang="en-US" altLang="zh-CN" sz="2400" b="1">
              <a:solidFill>
                <a:schemeClr val="tx1"/>
              </a:solidFill>
              <a:latin typeface="Calibri" pitchFamily="34" charset="0"/>
              <a:ea typeface="SimSun" pitchFamily="2" charset="-122"/>
            </a:endParaRPr>
          </a:p>
        </p:txBody>
      </p:sp>
      <p:sp>
        <p:nvSpPr>
          <p:cNvPr id="1028" name="AutoShape 3" descr="mk:@MSITStore:D:\Yi2000\Courses\genes7.chm::/HTML/Figs/G6.gif"/>
          <p:cNvSpPr>
            <a:spLocks noChangeAspect="1" noChangeArrowheads="1"/>
          </p:cNvSpPr>
          <p:nvPr/>
        </p:nvSpPr>
        <p:spPr bwMode="auto">
          <a:xfrm>
            <a:off x="2952750" y="1333500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 altLang="en-US"/>
          </a:p>
        </p:txBody>
      </p:sp>
      <p:sp>
        <p:nvSpPr>
          <p:cNvPr id="1029" name="AutoShape 4" descr="mk:@MSITStore:D:\Yi2000\Courses\genes7.chm::/HTML/Figs/G6.gif"/>
          <p:cNvSpPr>
            <a:spLocks noChangeAspect="1" noChangeArrowheads="1"/>
          </p:cNvSpPr>
          <p:nvPr/>
        </p:nvSpPr>
        <p:spPr bwMode="auto">
          <a:xfrm>
            <a:off x="2952750" y="1333500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 altLang="en-US"/>
          </a:p>
        </p:txBody>
      </p:sp>
      <p:sp>
        <p:nvSpPr>
          <p:cNvPr id="1030" name="AutoShape 5"/>
          <p:cNvSpPr>
            <a:spLocks/>
          </p:cNvSpPr>
          <p:nvPr/>
        </p:nvSpPr>
        <p:spPr bwMode="auto">
          <a:xfrm>
            <a:off x="3757613" y="1039813"/>
            <a:ext cx="171450" cy="2103437"/>
          </a:xfrm>
          <a:prstGeom prst="rightBrace">
            <a:avLst>
              <a:gd name="adj1" fmla="val 8485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4473575" y="598488"/>
            <a:ext cx="4560888" cy="83026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Essential for replicating DNA and transcribing RNA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4000500" y="1560513"/>
            <a:ext cx="346075" cy="511175"/>
          </a:xfrm>
          <a:custGeom>
            <a:avLst/>
            <a:gdLst>
              <a:gd name="T0" fmla="*/ 0 w 412"/>
              <a:gd name="T1" fmla="*/ 2147483647 h 455"/>
              <a:gd name="T2" fmla="*/ 2147483647 w 412"/>
              <a:gd name="T3" fmla="*/ 2147483647 h 455"/>
              <a:gd name="T4" fmla="*/ 2147483647 w 412"/>
              <a:gd name="T5" fmla="*/ 0 h 455"/>
              <a:gd name="T6" fmla="*/ 0 60000 65536"/>
              <a:gd name="T7" fmla="*/ 0 60000 65536"/>
              <a:gd name="T8" fmla="*/ 0 60000 65536"/>
              <a:gd name="T9" fmla="*/ 0 w 412"/>
              <a:gd name="T10" fmla="*/ 0 h 455"/>
              <a:gd name="T11" fmla="*/ 412 w 412"/>
              <a:gd name="T12" fmla="*/ 455 h 4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" h="455">
                <a:moveTo>
                  <a:pt x="0" y="441"/>
                </a:moveTo>
                <a:cubicBezTo>
                  <a:pt x="100" y="448"/>
                  <a:pt x="201" y="455"/>
                  <a:pt x="270" y="381"/>
                </a:cubicBezTo>
                <a:cubicBezTo>
                  <a:pt x="339" y="307"/>
                  <a:pt x="388" y="63"/>
                  <a:pt x="412" y="0"/>
                </a:cubicBezTo>
              </a:path>
            </a:pathLst>
          </a:custGeom>
          <a:noFill/>
          <a:ln w="57150">
            <a:solidFill>
              <a:srgbClr val="CC0066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201613" y="4429125"/>
            <a:ext cx="4097337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latin typeface="Calibri" pitchFamily="34" charset="0"/>
                <a:ea typeface="SimSun" pitchFamily="2" charset="-122"/>
              </a:rPr>
              <a:t> Sugar-phosphate backbones</a:t>
            </a:r>
            <a:r>
              <a:rPr lang="en-US" altLang="zh-CN"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 (negatively charged): outside</a:t>
            </a:r>
          </a:p>
          <a:p>
            <a:pPr>
              <a:buFontTx/>
              <a:buChar char="•"/>
            </a:pPr>
            <a:r>
              <a:rPr lang="en-US" altLang="zh-CN" sz="2800" b="1">
                <a:latin typeface="Calibri" pitchFamily="34" charset="0"/>
                <a:ea typeface="SimSun" pitchFamily="2" charset="-122"/>
              </a:rPr>
              <a:t> Planner bases</a:t>
            </a:r>
            <a:r>
              <a:rPr lang="en-US" altLang="zh-CN"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 (stack one above the other): inside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DNA strands are antiparallel and complementary</a:t>
            </a:r>
          </a:p>
        </p:txBody>
      </p:sp>
      <p:pic>
        <p:nvPicPr>
          <p:cNvPr id="4110" name="Picture 1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61" y="1816100"/>
            <a:ext cx="4521651" cy="447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82588" y="1190625"/>
          <a:ext cx="8593137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3" imgW="17053968" imgH="6806349" progId="Photoshop.Image.6">
                  <p:embed/>
                </p:oleObj>
              </mc:Choice>
              <mc:Fallback>
                <p:oleObj name="Image" r:id="rId3" imgW="17053968" imgH="6806349" progId="Photoshop.Image.6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6000" contrast="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190625"/>
                        <a:ext cx="8593137" cy="343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205413"/>
            <a:ext cx="9144000" cy="107791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66"/>
                </a:solidFill>
                <a:ea typeface="SimSun" pitchFamily="2" charset="-122"/>
              </a:rPr>
              <a:t>2 hydrogen bonds between A and T</a:t>
            </a:r>
          </a:p>
          <a:p>
            <a:r>
              <a:rPr lang="en-US" altLang="zh-CN" sz="3200" b="1">
                <a:solidFill>
                  <a:srgbClr val="000066"/>
                </a:solidFill>
                <a:ea typeface="SimSun" pitchFamily="2" charset="-122"/>
              </a:rPr>
              <a:t>3 hydrogen bonds between G and C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327275" y="3429000"/>
            <a:ext cx="97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A:T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408863" y="3429000"/>
            <a:ext cx="928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G:C</a:t>
            </a: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8151813" y="20558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1</a:t>
            </a: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7847013" y="22145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2</a:t>
            </a:r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7621588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3</a:t>
            </a:r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7713663" y="1809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4</a:t>
            </a: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5138738" y="25130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8</a:t>
            </a:r>
          </a:p>
        </p:txBody>
      </p:sp>
      <p:sp>
        <p:nvSpPr>
          <p:cNvPr id="3083" name="Text Box 14"/>
          <p:cNvSpPr txBox="1">
            <a:spLocks noChangeArrowheads="1"/>
          </p:cNvSpPr>
          <p:nvPr/>
        </p:nvSpPr>
        <p:spPr bwMode="auto">
          <a:xfrm>
            <a:off x="5276850" y="2693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9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5310188" y="2381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7</a:t>
            </a:r>
          </a:p>
        </p:txBody>
      </p:sp>
      <p:sp>
        <p:nvSpPr>
          <p:cNvPr id="3085" name="Text Box 16"/>
          <p:cNvSpPr txBox="1">
            <a:spLocks noChangeArrowheads="1"/>
          </p:cNvSpPr>
          <p:nvPr/>
        </p:nvSpPr>
        <p:spPr bwMode="auto">
          <a:xfrm>
            <a:off x="6030913" y="2346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6</a:t>
            </a:r>
          </a:p>
        </p:txBody>
      </p:sp>
      <p:sp>
        <p:nvSpPr>
          <p:cNvPr id="3086" name="Text Box 17"/>
          <p:cNvSpPr txBox="1">
            <a:spLocks noChangeArrowheads="1"/>
          </p:cNvSpPr>
          <p:nvPr/>
        </p:nvSpPr>
        <p:spPr bwMode="auto">
          <a:xfrm>
            <a:off x="5786438" y="246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5</a:t>
            </a:r>
          </a:p>
        </p:txBody>
      </p:sp>
      <p:sp>
        <p:nvSpPr>
          <p:cNvPr id="3087" name="Text Box 18"/>
          <p:cNvSpPr txBox="1">
            <a:spLocks noChangeArrowheads="1"/>
          </p:cNvSpPr>
          <p:nvPr/>
        </p:nvSpPr>
        <p:spPr bwMode="auto">
          <a:xfrm>
            <a:off x="5741988" y="2809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4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auto">
          <a:xfrm>
            <a:off x="5937250" y="2947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3</a:t>
            </a:r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auto">
          <a:xfrm>
            <a:off x="6272213" y="2874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2</a:t>
            </a:r>
          </a:p>
        </p:txBody>
      </p:sp>
      <p:sp>
        <p:nvSpPr>
          <p:cNvPr id="3090" name="Text Box 21"/>
          <p:cNvSpPr txBox="1">
            <a:spLocks noChangeArrowheads="1"/>
          </p:cNvSpPr>
          <p:nvPr/>
        </p:nvSpPr>
        <p:spPr bwMode="auto">
          <a:xfrm>
            <a:off x="6256338" y="2525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66"/>
                </a:solidFill>
                <a:latin typeface="Calibri" pitchFamily="34" charset="0"/>
                <a:ea typeface="SimSun" pitchFamily="2" charset="-122"/>
              </a:rPr>
              <a:t>1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Base pairing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15616" y="4350872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6-amino purine 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2327274" y="4386281"/>
            <a:ext cx="23167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2,4-dioxy-5-methyl pyrimidine </a:t>
            </a:r>
            <a:endParaRPr lang="en-IN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0"/>
            <a:ext cx="6316663" cy="683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 rot="16200000">
            <a:off x="-2412206" y="3269457"/>
            <a:ext cx="6072187" cy="533400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Sugar-phosphate backbone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figure 8-11"/>
          <p:cNvPicPr>
            <a:picLocks noChangeAspect="1" noChangeArrowheads="1"/>
          </p:cNvPicPr>
          <p:nvPr/>
        </p:nvPicPr>
        <p:blipFill>
          <a:blip r:embed="rId3"/>
          <a:srcRect b="6824"/>
          <a:stretch>
            <a:fillRect/>
          </a:stretch>
        </p:blipFill>
        <p:spPr bwMode="auto">
          <a:xfrm>
            <a:off x="852488" y="1076325"/>
            <a:ext cx="7519987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477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DNA is double stranded</a:t>
            </a:r>
          </a:p>
        </p:txBody>
      </p:sp>
      <p:sp>
        <p:nvSpPr>
          <p:cNvPr id="36868" name="Title 1"/>
          <p:cNvSpPr txBox="1">
            <a:spLocks/>
          </p:cNvSpPr>
          <p:nvPr/>
        </p:nvSpPr>
        <p:spPr bwMode="auto">
          <a:xfrm>
            <a:off x="0" y="-30163"/>
            <a:ext cx="9144000" cy="1106488"/>
          </a:xfrm>
          <a:prstGeom prst="rect">
            <a:avLst/>
          </a:prstGeom>
          <a:solidFill>
            <a:srgbClr val="0E58F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Gill Sans MT" pitchFamily="34" charset="0"/>
              </a:rPr>
              <a:t>DNA is a double stranded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Gill Sans MT" pitchFamily="34" charset="0"/>
              </a:rPr>
              <a:t>Bases form a specific hydrogen bond pattern</a:t>
            </a:r>
          </a:p>
        </p:txBody>
      </p:sp>
      <p:sp>
        <p:nvSpPr>
          <p:cNvPr id="2" name="Rectangle 1"/>
          <p:cNvSpPr/>
          <p:nvPr/>
        </p:nvSpPr>
        <p:spPr>
          <a:xfrm>
            <a:off x="3707904" y="1524869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6-amino purine 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7452320" y="2204864"/>
            <a:ext cx="1426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2,4-dioxy-5-methyl 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pyrimidine </a:t>
            </a:r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7591781" y="3564235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2-oxy-4-amino </a:t>
            </a:r>
          </a:p>
          <a:p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pyrimidine 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3523730" y="3883657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2-amino-6-oxy purine </a:t>
            </a:r>
            <a:endParaRPr lang="en-IN" sz="1400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156176" y="5783150"/>
            <a:ext cx="2284152" cy="886209"/>
            <a:chOff x="3264" y="3168"/>
            <a:chExt cx="1904" cy="76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664" y="3424"/>
              <a:ext cx="544" cy="496"/>
            </a:xfrm>
            <a:prstGeom prst="hexagon">
              <a:avLst>
                <a:gd name="adj" fmla="val 27414"/>
                <a:gd name="vf" fmla="val 115470"/>
              </a:avLst>
            </a:prstGeom>
            <a:solidFill>
              <a:srgbClr val="9234DB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624" y="3424"/>
              <a:ext cx="544" cy="496"/>
            </a:xfrm>
            <a:prstGeom prst="hexagon">
              <a:avLst>
                <a:gd name="adj" fmla="val 27414"/>
                <a:gd name="vf" fmla="val 115470"/>
              </a:avLst>
            </a:prstGeom>
            <a:solidFill>
              <a:schemeClr val="accent2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096" y="3408"/>
              <a:ext cx="6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240" y="3696"/>
              <a:ext cx="3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096" y="3936"/>
              <a:ext cx="6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83" y="3514"/>
              <a:ext cx="269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G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743" y="3466"/>
              <a:ext cx="25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 rot="-3666107">
              <a:off x="3240" y="3192"/>
              <a:ext cx="528" cy="480"/>
            </a:xfrm>
            <a:prstGeom prst="pentagon">
              <a:avLst/>
            </a:prstGeom>
            <a:solidFill>
              <a:srgbClr val="9234D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936715" y="5949280"/>
            <a:ext cx="2395523" cy="782018"/>
            <a:chOff x="784" y="3168"/>
            <a:chExt cx="1904" cy="752"/>
          </a:xfrm>
        </p:grpSpPr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744" y="3424"/>
              <a:ext cx="544" cy="496"/>
            </a:xfrm>
            <a:prstGeom prst="hexagon">
              <a:avLst>
                <a:gd name="adj" fmla="val 27414"/>
                <a:gd name="vf" fmla="val 115470"/>
              </a:avLst>
            </a:prstGeom>
            <a:solidFill>
              <a:srgbClr val="FE9B03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84" y="3424"/>
              <a:ext cx="544" cy="496"/>
            </a:xfrm>
            <a:prstGeom prst="hexagon">
              <a:avLst>
                <a:gd name="adj" fmla="val 27414"/>
                <a:gd name="vf" fmla="val 115470"/>
              </a:avLst>
            </a:prstGeom>
            <a:solidFill>
              <a:schemeClr val="hlink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360" y="3696"/>
              <a:ext cx="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216" y="3408"/>
              <a:ext cx="6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951" y="3514"/>
              <a:ext cx="2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863" y="3514"/>
              <a:ext cx="281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5" name="AutoShape 20"/>
            <p:cNvSpPr>
              <a:spLocks noChangeArrowheads="1"/>
            </p:cNvSpPr>
            <p:nvPr/>
          </p:nvSpPr>
          <p:spPr bwMode="auto">
            <a:xfrm rot="-775396">
              <a:off x="2160" y="3168"/>
              <a:ext cx="528" cy="480"/>
            </a:xfrm>
            <a:prstGeom prst="pentagon">
              <a:avLst/>
            </a:prstGeom>
            <a:solidFill>
              <a:srgbClr val="FE9B0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Image result for chargaff rule"/>
          <p:cNvPicPr>
            <a:picLocks noChangeAspect="1" noChangeArrowheads="1"/>
          </p:cNvPicPr>
          <p:nvPr/>
        </p:nvPicPr>
        <p:blipFill>
          <a:blip r:embed="rId2"/>
          <a:srcRect l="7820" r="4588"/>
          <a:stretch>
            <a:fillRect/>
          </a:stretch>
        </p:blipFill>
        <p:spPr bwMode="auto">
          <a:xfrm>
            <a:off x="0" y="500063"/>
            <a:ext cx="45847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Chargaff’s rule (Rule of </a:t>
            </a:r>
            <a:r>
              <a:rPr lang="en-US" dirty="0" err="1">
                <a:solidFill>
                  <a:schemeClr val="bg1"/>
                </a:solidFill>
                <a:latin typeface="Gill Sans MT" pitchFamily="34" charset="0"/>
              </a:rPr>
              <a:t>basepairing</a:t>
            </a: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 or equivalence rule)</a:t>
            </a:r>
          </a:p>
        </p:txBody>
      </p:sp>
      <p:sp>
        <p:nvSpPr>
          <p:cNvPr id="19461" name="Rectangle 1"/>
          <p:cNvSpPr>
            <a:spLocks noChangeArrowheads="1"/>
          </p:cNvSpPr>
          <p:nvPr/>
        </p:nvSpPr>
        <p:spPr bwMode="auto">
          <a:xfrm>
            <a:off x="428625" y="5300663"/>
            <a:ext cx="8001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 b="1" dirty="0">
                <a:solidFill>
                  <a:srgbClr val="222222"/>
                </a:solidFill>
              </a:rPr>
              <a:t>Chargaff's rules</a:t>
            </a:r>
            <a:r>
              <a:rPr lang="en-US" altLang="en-US" sz="1800" dirty="0">
                <a:solidFill>
                  <a:srgbClr val="222222"/>
                </a:solidFill>
              </a:rPr>
              <a:t> state that DNA from any cell of all organisms should have a 1:1 ratio (base Pair </a:t>
            </a:r>
            <a:r>
              <a:rPr lang="en-US" altLang="en-US" sz="1800" b="1" dirty="0">
                <a:solidFill>
                  <a:srgbClr val="222222"/>
                </a:solidFill>
              </a:rPr>
              <a:t>Rule</a:t>
            </a:r>
            <a:r>
              <a:rPr lang="en-US" altLang="en-US" sz="1800" dirty="0">
                <a:solidFill>
                  <a:srgbClr val="222222"/>
                </a:solidFill>
              </a:rPr>
              <a:t>) of pyrimidine and purine bases and, more specifically, that the </a:t>
            </a:r>
            <a:r>
              <a:rPr lang="en-US" altLang="en-US" sz="1800" b="1" dirty="0">
                <a:solidFill>
                  <a:schemeClr val="accent2"/>
                </a:solidFill>
              </a:rPr>
              <a:t>amount of guanine is equal to cytosine and the amount of adenine is equal to thymine.</a:t>
            </a: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4608513" y="484188"/>
            <a:ext cx="45354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1800" dirty="0">
                <a:solidFill>
                  <a:schemeClr val="tx1"/>
                </a:solidFill>
              </a:rPr>
              <a:t>The rules of base pairing (or nucleotide pairing) </a:t>
            </a:r>
            <a:r>
              <a:rPr lang="en-US" altLang="en-US" sz="1800" dirty="0" err="1">
                <a:solidFill>
                  <a:schemeClr val="tx1"/>
                </a:solidFill>
              </a:rPr>
              <a:t>are:</a:t>
            </a:r>
            <a:r>
              <a:rPr lang="en-US" altLang="en-US" sz="1800" b="1" dirty="0" err="1">
                <a:solidFill>
                  <a:schemeClr val="tx1"/>
                </a:solidFill>
              </a:rPr>
              <a:t>A</a:t>
            </a:r>
            <a:r>
              <a:rPr lang="en-US" altLang="en-US" sz="1800" dirty="0">
                <a:solidFill>
                  <a:schemeClr val="tx1"/>
                </a:solidFill>
              </a:rPr>
              <a:t> with </a:t>
            </a:r>
            <a:r>
              <a:rPr lang="en-US" altLang="en-US" sz="1800" b="1" dirty="0">
                <a:solidFill>
                  <a:schemeClr val="tx1"/>
                </a:solidFill>
              </a:rPr>
              <a:t>T</a:t>
            </a:r>
            <a:r>
              <a:rPr lang="en-US" altLang="en-US" sz="1800" dirty="0">
                <a:solidFill>
                  <a:schemeClr val="tx1"/>
                </a:solidFill>
              </a:rPr>
              <a:t>: the purine </a:t>
            </a:r>
            <a:r>
              <a:rPr lang="en-US" altLang="en-US" sz="1800" b="1" dirty="0">
                <a:solidFill>
                  <a:schemeClr val="tx1"/>
                </a:solidFill>
              </a:rPr>
              <a:t>adenine</a:t>
            </a:r>
            <a:r>
              <a:rPr lang="en-US" altLang="en-US" sz="1800" dirty="0">
                <a:solidFill>
                  <a:schemeClr val="tx1"/>
                </a:solidFill>
              </a:rPr>
              <a:t> (A) always pairs with the pyrimidine </a:t>
            </a:r>
            <a:r>
              <a:rPr lang="en-US" altLang="en-US" sz="1800" b="1" dirty="0">
                <a:solidFill>
                  <a:schemeClr val="tx1"/>
                </a:solidFill>
              </a:rPr>
              <a:t>thymine</a:t>
            </a:r>
            <a:r>
              <a:rPr lang="en-US" altLang="en-US" sz="1800" dirty="0">
                <a:solidFill>
                  <a:schemeClr val="tx1"/>
                </a:solidFill>
              </a:rPr>
              <a:t> (T)</a:t>
            </a:r>
          </a:p>
          <a:p>
            <a:r>
              <a:rPr lang="en-US" altLang="en-US" sz="1800" b="1" dirty="0">
                <a:solidFill>
                  <a:schemeClr val="tx1"/>
                </a:solidFill>
              </a:rPr>
              <a:t>C</a:t>
            </a:r>
            <a:r>
              <a:rPr lang="en-US" altLang="en-US" sz="1800" dirty="0">
                <a:solidFill>
                  <a:schemeClr val="tx1"/>
                </a:solidFill>
              </a:rPr>
              <a:t> with </a:t>
            </a:r>
            <a:r>
              <a:rPr lang="en-US" altLang="en-US" sz="1800" b="1" dirty="0">
                <a:solidFill>
                  <a:schemeClr val="tx1"/>
                </a:solidFill>
              </a:rPr>
              <a:t>G</a:t>
            </a:r>
            <a:r>
              <a:rPr lang="en-US" altLang="en-US" sz="1800" dirty="0">
                <a:solidFill>
                  <a:schemeClr val="tx1"/>
                </a:solidFill>
              </a:rPr>
              <a:t>:  the pyrimidine </a:t>
            </a:r>
            <a:r>
              <a:rPr lang="en-US" altLang="en-US" sz="1800" b="1" dirty="0">
                <a:solidFill>
                  <a:schemeClr val="tx1"/>
                </a:solidFill>
              </a:rPr>
              <a:t>cytosine</a:t>
            </a:r>
            <a:r>
              <a:rPr lang="en-US" altLang="en-US" sz="1800" dirty="0">
                <a:solidFill>
                  <a:schemeClr val="tx1"/>
                </a:solidFill>
              </a:rPr>
              <a:t> (C) always pairs with the purine </a:t>
            </a:r>
            <a:r>
              <a:rPr lang="en-US" altLang="en-US" sz="1800" b="1" dirty="0">
                <a:solidFill>
                  <a:schemeClr val="tx1"/>
                </a:solidFill>
              </a:rPr>
              <a:t>guanine</a:t>
            </a:r>
            <a:r>
              <a:rPr lang="en-US" altLang="en-US" sz="1800" dirty="0">
                <a:solidFill>
                  <a:schemeClr val="tx1"/>
                </a:solidFill>
              </a:rPr>
              <a:t> (G)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4643438" y="2325688"/>
            <a:ext cx="418306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1800" dirty="0">
                <a:solidFill>
                  <a:srgbClr val="000000"/>
                </a:solidFill>
              </a:rPr>
              <a:t>The rules of base pairing explain the phenomenon that whatever the amount of adenine (A) in the DNA of an organism, the amount of thymine (T) is the same (</a:t>
            </a:r>
            <a:r>
              <a:rPr lang="en-US" altLang="en-US" sz="1800" b="1" dirty="0">
                <a:solidFill>
                  <a:srgbClr val="000000"/>
                </a:solidFill>
              </a:rPr>
              <a:t>Chargaff's rule</a:t>
            </a:r>
            <a:r>
              <a:rPr lang="en-US" altLang="en-US" sz="1800" dirty="0">
                <a:solidFill>
                  <a:srgbClr val="000000"/>
                </a:solidFill>
              </a:rPr>
              <a:t>). Similarly, whatever the amount of guanine (G), the amount of cytosine (C) is the same.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4703763" y="4433888"/>
            <a:ext cx="4083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1800" dirty="0">
                <a:solidFill>
                  <a:schemeClr val="accent2"/>
                </a:solidFill>
              </a:rPr>
              <a:t>The </a:t>
            </a:r>
            <a:r>
              <a:rPr lang="en-US" altLang="en-US" sz="1800" b="1" dirty="0">
                <a:solidFill>
                  <a:schemeClr val="accent2"/>
                </a:solidFill>
              </a:rPr>
              <a:t>C+G</a:t>
            </a:r>
            <a:r>
              <a:rPr lang="en-US" altLang="en-US" sz="1800" dirty="0">
                <a:solidFill>
                  <a:schemeClr val="accent2"/>
                </a:solidFill>
              </a:rPr>
              <a:t> : </a:t>
            </a:r>
            <a:r>
              <a:rPr lang="en-US" altLang="en-US" sz="1800" b="1" dirty="0">
                <a:solidFill>
                  <a:schemeClr val="accent2"/>
                </a:solidFill>
              </a:rPr>
              <a:t>A+T</a:t>
            </a:r>
            <a:r>
              <a:rPr lang="en-US" altLang="en-US" sz="1800" dirty="0">
                <a:solidFill>
                  <a:schemeClr val="accent2"/>
                </a:solidFill>
              </a:rPr>
              <a:t> ratio varies from organism to organism among the prokaryotes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Chargaff’s rule (Rule of base pairing or equivalence rule)</a:t>
            </a:r>
          </a:p>
        </p:txBody>
      </p:sp>
      <p:sp>
        <p:nvSpPr>
          <p:cNvPr id="38915" name="Rectangle 1"/>
          <p:cNvSpPr>
            <a:spLocks noChangeArrowheads="1"/>
          </p:cNvSpPr>
          <p:nvPr/>
        </p:nvSpPr>
        <p:spPr bwMode="auto">
          <a:xfrm>
            <a:off x="212725" y="557213"/>
            <a:ext cx="86455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In a given sample of DNA, the total amount of purines = total amount of pyrimidines (i.e.  A+G = T+C)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The ratio of A:T = 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The ratio of G:C = 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A/T or G/C = 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A=T, G=C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A+G = T+C (Number of AG pairs need to equal to number of TC pairs)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[A] = [T] and [G] = [C] therefore, [A]+[G] equals to [T]+[C]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A+T / G+C ratio varies with species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In humans, 30% A, 30%T, 20% G, and 20%C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In </a:t>
            </a:r>
            <a:r>
              <a:rPr lang="en-US" altLang="en-US" sz="2200" i="1" dirty="0">
                <a:solidFill>
                  <a:srgbClr val="222222"/>
                </a:solidFill>
                <a:latin typeface="Gill Sans MT" pitchFamily="34" charset="0"/>
              </a:rPr>
              <a:t>Escherichia coli </a:t>
            </a:r>
            <a:r>
              <a:rPr lang="en-US" altLang="en-US" sz="2200" dirty="0">
                <a:solidFill>
                  <a:srgbClr val="222222"/>
                </a:solidFill>
                <a:latin typeface="Gill Sans MT" pitchFamily="34" charset="0"/>
              </a:rPr>
              <a:t>24% A, 24% T, 26%G, 26% C</a:t>
            </a:r>
            <a:endParaRPr lang="en-US" altLang="en-US" sz="2200" dirty="0">
              <a:latin typeface="Gill Sans MT" pitchFamily="34" charset="0"/>
            </a:endParaRPr>
          </a:p>
        </p:txBody>
      </p:sp>
      <p:pic>
        <p:nvPicPr>
          <p:cNvPr id="38917" name="Picture 2" descr="Base pai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4856919"/>
            <a:ext cx="5089178" cy="174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>
                <a:solidFill>
                  <a:srgbClr val="C00000"/>
                </a:solidFill>
                <a:latin typeface="Gill Sans MT" pitchFamily="34" charset="0"/>
              </a:rPr>
              <a:t>Gene and Genomes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571500"/>
            <a:ext cx="8715375" cy="6143625"/>
          </a:xfrm>
        </p:spPr>
        <p:txBody>
          <a:bodyPr/>
          <a:lstStyle/>
          <a:p>
            <a:pPr eaLnBrk="1" hangingPunct="1"/>
            <a:r>
              <a:rPr lang="en-US" sz="2300" b="1" dirty="0">
                <a:latin typeface="Arial" pitchFamily="34" charset="0"/>
                <a:cs typeface="Arial" pitchFamily="34" charset="0"/>
              </a:rPr>
              <a:t>Basics of Genes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Genetics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: Study of inheritance and inheritable traits as expressed in an organism’s genetic material</a:t>
            </a:r>
          </a:p>
          <a:p>
            <a:pPr lvl="1"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In the middle of the nineteenth century,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Gregor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Mendel formulated a set of rules to explain the inheritance of biological characteristics.</a:t>
            </a:r>
          </a:p>
          <a:p>
            <a:pPr lvl="1"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Each heritable property of an organism is controlled by a factor called a </a:t>
            </a:r>
            <a:r>
              <a:rPr lang="en-US" sz="2300" b="1" dirty="0">
                <a:latin typeface="Arial" pitchFamily="34" charset="0"/>
                <a:cs typeface="Arial" pitchFamily="34" charset="0"/>
              </a:rPr>
              <a:t>‘Gene’.</a:t>
            </a:r>
          </a:p>
          <a:p>
            <a:pPr lvl="1"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Genes reside on </a:t>
            </a:r>
            <a:r>
              <a:rPr lang="en-US" sz="2300" b="1" dirty="0">
                <a:latin typeface="Arial" pitchFamily="34" charset="0"/>
                <a:cs typeface="Arial" pitchFamily="34" charset="0"/>
              </a:rPr>
              <a:t>chromosome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and the functional unit of heredity</a:t>
            </a:r>
          </a:p>
          <a:p>
            <a:pPr lvl="1"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300" b="1" dirty="0">
                <a:latin typeface="Arial" pitchFamily="34" charset="0"/>
                <a:cs typeface="Arial" pitchFamily="34" charset="0"/>
              </a:rPr>
              <a:t>gene consisted of DNA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that coded for protein synthesis that performed the functions associated with the phenotypic expression of the gene.</a:t>
            </a:r>
          </a:p>
          <a:p>
            <a:pPr eaLnBrk="1" hangingPunct="1"/>
            <a:r>
              <a:rPr lang="en-US" sz="2300" b="1" dirty="0">
                <a:latin typeface="Arial" pitchFamily="34" charset="0"/>
                <a:cs typeface="Arial" pitchFamily="34" charset="0"/>
              </a:rPr>
              <a:t>Genome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The entire genetic complement of an organism</a:t>
            </a:r>
          </a:p>
          <a:p>
            <a:pPr lvl="1"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 Includes its genes and nucleotide sequences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497263" y="1924050"/>
            <a:ext cx="5408612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  <a:latin typeface="Times" pitchFamily="-111" charset="0"/>
              </a:rPr>
              <a:t>The strands of DNA are antiparallel</a:t>
            </a:r>
          </a:p>
          <a:p>
            <a:pPr algn="just">
              <a:buFontTx/>
              <a:buChar char="•"/>
            </a:pPr>
            <a:endParaRPr lang="en-US" altLang="en-US" sz="2800">
              <a:solidFill>
                <a:schemeClr val="tx1"/>
              </a:solidFill>
              <a:latin typeface="Times" pitchFamily="-111" charset="0"/>
            </a:endParaRPr>
          </a:p>
          <a:p>
            <a:pPr algn="just"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  <a:latin typeface="Times" pitchFamily="-111" charset="0"/>
              </a:rPr>
              <a:t>The strands are complimentary</a:t>
            </a:r>
          </a:p>
          <a:p>
            <a:pPr algn="just">
              <a:buFontTx/>
              <a:buChar char="•"/>
            </a:pPr>
            <a:endParaRPr lang="en-US" altLang="en-US" sz="2800">
              <a:solidFill>
                <a:schemeClr val="tx1"/>
              </a:solidFill>
              <a:latin typeface="Times" pitchFamily="-111" charset="0"/>
            </a:endParaRPr>
          </a:p>
          <a:p>
            <a:pPr algn="just"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  <a:latin typeface="Times" pitchFamily="-111" charset="0"/>
              </a:rPr>
              <a:t>There are Hydrogen bond forces</a:t>
            </a:r>
          </a:p>
          <a:p>
            <a:pPr algn="just">
              <a:buFontTx/>
              <a:buChar char="•"/>
            </a:pPr>
            <a:endParaRPr lang="en-US" altLang="en-US" sz="2800">
              <a:solidFill>
                <a:schemeClr val="tx1"/>
              </a:solidFill>
              <a:latin typeface="Times" pitchFamily="-111" charset="0"/>
            </a:endParaRPr>
          </a:p>
          <a:p>
            <a:pPr algn="just"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  <a:latin typeface="Times" pitchFamily="-111" charset="0"/>
              </a:rPr>
              <a:t>There are base stacking interactions</a:t>
            </a:r>
          </a:p>
          <a:p>
            <a:pPr algn="just">
              <a:buFontTx/>
              <a:buChar char="•"/>
            </a:pPr>
            <a:endParaRPr lang="en-US" altLang="en-US" sz="2800">
              <a:solidFill>
                <a:schemeClr val="tx1"/>
              </a:solidFill>
              <a:latin typeface="Times" pitchFamily="-111" charset="0"/>
            </a:endParaRPr>
          </a:p>
          <a:p>
            <a:pPr algn="just">
              <a:buFontTx/>
              <a:buChar char="•"/>
            </a:pPr>
            <a:r>
              <a:rPr lang="en-US" altLang="en-US" sz="2800">
                <a:solidFill>
                  <a:schemeClr val="tx1"/>
                </a:solidFill>
                <a:latin typeface="Times" pitchFamily="-111" charset="0"/>
              </a:rPr>
              <a:t>There are 10 base pairs per turn</a:t>
            </a:r>
          </a:p>
          <a:p>
            <a:pPr algn="just"/>
            <a:endParaRPr lang="en-US" altLang="en-US" sz="2800">
              <a:solidFill>
                <a:schemeClr val="tx1"/>
              </a:solidFill>
              <a:latin typeface="Times" pitchFamily="-111" charset="0"/>
            </a:endParaRPr>
          </a:p>
        </p:txBody>
      </p:sp>
      <p:pic>
        <p:nvPicPr>
          <p:cNvPr id="40963" name="Picture 2" descr="figure 8-14"/>
          <p:cNvPicPr>
            <a:picLocks noChangeAspect="1" noChangeArrowheads="1"/>
          </p:cNvPicPr>
          <p:nvPr/>
        </p:nvPicPr>
        <p:blipFill>
          <a:blip r:embed="rId3"/>
          <a:srcRect b="7089"/>
          <a:stretch>
            <a:fillRect/>
          </a:stretch>
        </p:blipFill>
        <p:spPr bwMode="auto">
          <a:xfrm>
            <a:off x="893763" y="788988"/>
            <a:ext cx="2511425" cy="606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Properties of DNA double helix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5"/>
          <p:cNvSpPr>
            <a:spLocks noChangeArrowheads="1"/>
          </p:cNvSpPr>
          <p:nvPr/>
        </p:nvSpPr>
        <p:spPr bwMode="auto">
          <a:xfrm>
            <a:off x="2784475" y="1554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N" altLang="en-US"/>
          </a:p>
        </p:txBody>
      </p:sp>
      <p:sp>
        <p:nvSpPr>
          <p:cNvPr id="41987" name="Rectangle 22"/>
          <p:cNvSpPr>
            <a:spLocks noChangeArrowheads="1"/>
          </p:cNvSpPr>
          <p:nvPr/>
        </p:nvSpPr>
        <p:spPr bwMode="auto">
          <a:xfrm>
            <a:off x="2784475" y="1554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N" altLang="en-US"/>
          </a:p>
        </p:txBody>
      </p:sp>
      <p:sp>
        <p:nvSpPr>
          <p:cNvPr id="41988" name="Rectangle 39"/>
          <p:cNvSpPr>
            <a:spLocks noChangeArrowheads="1"/>
          </p:cNvSpPr>
          <p:nvPr/>
        </p:nvSpPr>
        <p:spPr bwMode="auto">
          <a:xfrm>
            <a:off x="214313" y="642938"/>
            <a:ext cx="8715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Georgia" pitchFamily="18" charset="0"/>
                <a:ea typeface="SimSun" pitchFamily="2" charset="-122"/>
              </a:rPr>
              <a:t> Nucleic Acid Structure </a:t>
            </a:r>
            <a:r>
              <a:rPr lang="en-US" altLang="zh-CN" sz="3200" b="1">
                <a:latin typeface="Georgia" pitchFamily="18" charset="0"/>
                <a:ea typeface="SimSun" pitchFamily="2" charset="-122"/>
              </a:rPr>
              <a:t>: </a:t>
            </a:r>
            <a:r>
              <a:rPr lang="en-US" altLang="zh-CN" sz="2800">
                <a:latin typeface="Impact" pitchFamily="34" charset="0"/>
                <a:ea typeface="SimSun" pitchFamily="2" charset="-122"/>
              </a:rPr>
              <a:t>DNA double helix</a:t>
            </a:r>
            <a:endParaRPr lang="en-US" altLang="zh-CN" sz="2800" b="1">
              <a:latin typeface="Georgia" pitchFamily="18" charset="0"/>
              <a:ea typeface="SimSun" pitchFamily="2" charset="-122"/>
            </a:endParaRPr>
          </a:p>
        </p:txBody>
      </p:sp>
      <p:sp>
        <p:nvSpPr>
          <p:cNvPr id="41989" name="Rectangle 44"/>
          <p:cNvSpPr>
            <a:spLocks noChangeArrowheads="1"/>
          </p:cNvSpPr>
          <p:nvPr/>
        </p:nvSpPr>
        <p:spPr bwMode="auto">
          <a:xfrm>
            <a:off x="106363" y="2143125"/>
            <a:ext cx="4751387" cy="377348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  <a:ea typeface="SimSun" pitchFamily="2" charset="-122"/>
              </a:rPr>
              <a:t>Watson and Crick , 1953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  <a:ea typeface="SimSun" pitchFamily="2" charset="-122"/>
              </a:rPr>
              <a:t>The genetic material of all organisms </a:t>
            </a:r>
            <a:r>
              <a:rPr lang="en-US" altLang="zh-CN" sz="3200" b="1">
                <a:solidFill>
                  <a:srgbClr val="000066"/>
                </a:solidFill>
                <a:ea typeface="SimSun" pitchFamily="2" charset="-122"/>
              </a:rPr>
              <a:t>except for some viruses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  <a:ea typeface="SimSun" pitchFamily="2" charset="-122"/>
              </a:rPr>
              <a:t>The foundation of the molecular biology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400" b="1">
                <a:solidFill>
                  <a:srgbClr val="000066"/>
                </a:solidFill>
                <a:ea typeface="SimSun" pitchFamily="2" charset="-122"/>
              </a:rPr>
              <a:t>Noble prize in 1962</a:t>
            </a:r>
          </a:p>
        </p:txBody>
      </p:sp>
      <p:pic>
        <p:nvPicPr>
          <p:cNvPr id="41990" name="Picture 46" descr="D:\My Documents\My Pictures\331-2.jpg"/>
          <p:cNvPicPr>
            <a:picLocks noChangeAspect="1" noChangeArrowheads="1"/>
          </p:cNvPicPr>
          <p:nvPr/>
        </p:nvPicPr>
        <p:blipFill>
          <a:blip r:embed="rId2">
            <a:lum bright="-6000" contrast="6000"/>
          </a:blip>
          <a:srcRect/>
          <a:stretch>
            <a:fillRect/>
          </a:stretch>
        </p:blipFill>
        <p:spPr bwMode="auto">
          <a:xfrm>
            <a:off x="5000625" y="2143125"/>
            <a:ext cx="3949700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Watson and Crick – DNA double helix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/>
          </p:cNvPicPr>
          <p:nvPr/>
        </p:nvPicPr>
        <p:blipFill>
          <a:blip r:embed="rId2"/>
          <a:srcRect l="6812" t="3941" r="7704" b="5840"/>
          <a:stretch>
            <a:fillRect/>
          </a:stretch>
        </p:blipFill>
        <p:spPr bwMode="auto">
          <a:xfrm>
            <a:off x="1092200" y="0"/>
            <a:ext cx="6762750" cy="67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/>
          </p:cNvPicPr>
          <p:nvPr/>
        </p:nvPicPr>
        <p:blipFill>
          <a:blip r:embed="rId2"/>
          <a:srcRect l="7599" t="4166" r="7388" b="5392"/>
          <a:stretch>
            <a:fillRect/>
          </a:stretch>
        </p:blipFill>
        <p:spPr bwMode="auto">
          <a:xfrm>
            <a:off x="985838" y="0"/>
            <a:ext cx="6877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1038" y="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u="sng">
              <a:solidFill>
                <a:schemeClr val="tx1"/>
              </a:solidFill>
              <a:latin typeface="Times" pitchFamily="-111" charset="0"/>
            </a:endParaRPr>
          </a:p>
        </p:txBody>
      </p:sp>
      <p:pic>
        <p:nvPicPr>
          <p:cNvPr id="34819" name="Picture 2" descr="figure 8-13"/>
          <p:cNvPicPr>
            <a:picLocks noChangeAspect="1" noChangeArrowheads="1"/>
          </p:cNvPicPr>
          <p:nvPr/>
        </p:nvPicPr>
        <p:blipFill>
          <a:blip r:embed="rId3"/>
          <a:srcRect b="13928"/>
          <a:stretch>
            <a:fillRect/>
          </a:stretch>
        </p:blipFill>
        <p:spPr bwMode="auto">
          <a:xfrm>
            <a:off x="1043608" y="546894"/>
            <a:ext cx="6715125" cy="56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DNA is a double helix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6465" y="6170761"/>
            <a:ext cx="550068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Most DNA has a </a:t>
            </a:r>
            <a:r>
              <a:rPr 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right-hand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twist (B-DNA) with </a:t>
            </a:r>
            <a:r>
              <a:rPr 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10 base pairs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in a complete turn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319464" y="3357562"/>
            <a:ext cx="360040" cy="4024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-111" charset="0"/>
              </a:rPr>
              <a:t>34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7456" y="328952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381000"/>
            <a:ext cx="4733925" cy="690563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000" dirty="0">
                <a:solidFill>
                  <a:srgbClr val="00279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DNA Double Helix</a:t>
            </a: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81150" y="1752600"/>
            <a:ext cx="2801938" cy="4764088"/>
            <a:chOff x="996" y="1104"/>
            <a:chExt cx="1765" cy="3001"/>
          </a:xfrm>
        </p:grpSpPr>
        <p:sp>
          <p:nvSpPr>
            <p:cNvPr id="46104" name="Freeform 5"/>
            <p:cNvSpPr>
              <a:spLocks/>
            </p:cNvSpPr>
            <p:nvPr/>
          </p:nvSpPr>
          <p:spPr bwMode="auto">
            <a:xfrm>
              <a:off x="996" y="1104"/>
              <a:ext cx="1669" cy="2905"/>
            </a:xfrm>
            <a:custGeom>
              <a:avLst/>
              <a:gdLst>
                <a:gd name="T0" fmla="*/ 1404 w 1669"/>
                <a:gd name="T1" fmla="*/ 0 h 2905"/>
                <a:gd name="T2" fmla="*/ 1200 w 1669"/>
                <a:gd name="T3" fmla="*/ 36 h 2905"/>
                <a:gd name="T4" fmla="*/ 984 w 1669"/>
                <a:gd name="T5" fmla="*/ 48 h 2905"/>
                <a:gd name="T6" fmla="*/ 780 w 1669"/>
                <a:gd name="T7" fmla="*/ 72 h 2905"/>
                <a:gd name="T8" fmla="*/ 528 w 1669"/>
                <a:gd name="T9" fmla="*/ 132 h 2905"/>
                <a:gd name="T10" fmla="*/ 288 w 1669"/>
                <a:gd name="T11" fmla="*/ 204 h 2905"/>
                <a:gd name="T12" fmla="*/ 72 w 1669"/>
                <a:gd name="T13" fmla="*/ 372 h 2905"/>
                <a:gd name="T14" fmla="*/ 0 w 1669"/>
                <a:gd name="T15" fmla="*/ 576 h 2905"/>
                <a:gd name="T16" fmla="*/ 72 w 1669"/>
                <a:gd name="T17" fmla="*/ 768 h 2905"/>
                <a:gd name="T18" fmla="*/ 336 w 1669"/>
                <a:gd name="T19" fmla="*/ 864 h 2905"/>
                <a:gd name="T20" fmla="*/ 696 w 1669"/>
                <a:gd name="T21" fmla="*/ 924 h 2905"/>
                <a:gd name="T22" fmla="*/ 1128 w 1669"/>
                <a:gd name="T23" fmla="*/ 984 h 2905"/>
                <a:gd name="T24" fmla="*/ 1488 w 1669"/>
                <a:gd name="T25" fmla="*/ 1020 h 2905"/>
                <a:gd name="T26" fmla="*/ 1620 w 1669"/>
                <a:gd name="T27" fmla="*/ 900 h 2905"/>
                <a:gd name="T28" fmla="*/ 1548 w 1669"/>
                <a:gd name="T29" fmla="*/ 732 h 2905"/>
                <a:gd name="T30" fmla="*/ 1356 w 1669"/>
                <a:gd name="T31" fmla="*/ 684 h 2905"/>
                <a:gd name="T32" fmla="*/ 1152 w 1669"/>
                <a:gd name="T33" fmla="*/ 684 h 2905"/>
                <a:gd name="T34" fmla="*/ 936 w 1669"/>
                <a:gd name="T35" fmla="*/ 720 h 2905"/>
                <a:gd name="T36" fmla="*/ 744 w 1669"/>
                <a:gd name="T37" fmla="*/ 744 h 2905"/>
                <a:gd name="T38" fmla="*/ 564 w 1669"/>
                <a:gd name="T39" fmla="*/ 792 h 2905"/>
                <a:gd name="T40" fmla="*/ 384 w 1669"/>
                <a:gd name="T41" fmla="*/ 876 h 2905"/>
                <a:gd name="T42" fmla="*/ 180 w 1669"/>
                <a:gd name="T43" fmla="*/ 1020 h 2905"/>
                <a:gd name="T44" fmla="*/ 48 w 1669"/>
                <a:gd name="T45" fmla="*/ 1212 h 2905"/>
                <a:gd name="T46" fmla="*/ 12 w 1669"/>
                <a:gd name="T47" fmla="*/ 1416 h 2905"/>
                <a:gd name="T48" fmla="*/ 48 w 1669"/>
                <a:gd name="T49" fmla="*/ 1596 h 2905"/>
                <a:gd name="T50" fmla="*/ 276 w 1669"/>
                <a:gd name="T51" fmla="*/ 1740 h 2905"/>
                <a:gd name="T52" fmla="*/ 684 w 1669"/>
                <a:gd name="T53" fmla="*/ 1812 h 2905"/>
                <a:gd name="T54" fmla="*/ 1092 w 1669"/>
                <a:gd name="T55" fmla="*/ 1860 h 2905"/>
                <a:gd name="T56" fmla="*/ 1416 w 1669"/>
                <a:gd name="T57" fmla="*/ 1884 h 2905"/>
                <a:gd name="T58" fmla="*/ 1596 w 1669"/>
                <a:gd name="T59" fmla="*/ 1836 h 2905"/>
                <a:gd name="T60" fmla="*/ 1644 w 1669"/>
                <a:gd name="T61" fmla="*/ 1656 h 2905"/>
                <a:gd name="T62" fmla="*/ 1488 w 1669"/>
                <a:gd name="T63" fmla="*/ 1560 h 2905"/>
                <a:gd name="T64" fmla="*/ 1164 w 1669"/>
                <a:gd name="T65" fmla="*/ 1572 h 2905"/>
                <a:gd name="T66" fmla="*/ 804 w 1669"/>
                <a:gd name="T67" fmla="*/ 1596 h 2905"/>
                <a:gd name="T68" fmla="*/ 612 w 1669"/>
                <a:gd name="T69" fmla="*/ 1632 h 2905"/>
                <a:gd name="T70" fmla="*/ 420 w 1669"/>
                <a:gd name="T71" fmla="*/ 1680 h 2905"/>
                <a:gd name="T72" fmla="*/ 240 w 1669"/>
                <a:gd name="T73" fmla="*/ 1752 h 2905"/>
                <a:gd name="T74" fmla="*/ 84 w 1669"/>
                <a:gd name="T75" fmla="*/ 1896 h 2905"/>
                <a:gd name="T76" fmla="*/ 12 w 1669"/>
                <a:gd name="T77" fmla="*/ 2076 h 2905"/>
                <a:gd name="T78" fmla="*/ 12 w 1669"/>
                <a:gd name="T79" fmla="*/ 2256 h 2905"/>
                <a:gd name="T80" fmla="*/ 132 w 1669"/>
                <a:gd name="T81" fmla="*/ 2412 h 2905"/>
                <a:gd name="T82" fmla="*/ 372 w 1669"/>
                <a:gd name="T83" fmla="*/ 2508 h 2905"/>
                <a:gd name="T84" fmla="*/ 588 w 1669"/>
                <a:gd name="T85" fmla="*/ 2556 h 2905"/>
                <a:gd name="T86" fmla="*/ 936 w 1669"/>
                <a:gd name="T87" fmla="*/ 2592 h 2905"/>
                <a:gd name="T88" fmla="*/ 1152 w 1669"/>
                <a:gd name="T89" fmla="*/ 2616 h 2905"/>
                <a:gd name="T90" fmla="*/ 1380 w 1669"/>
                <a:gd name="T91" fmla="*/ 2640 h 2905"/>
                <a:gd name="T92" fmla="*/ 1560 w 1669"/>
                <a:gd name="T93" fmla="*/ 2628 h 2905"/>
                <a:gd name="T94" fmla="*/ 1668 w 1669"/>
                <a:gd name="T95" fmla="*/ 2508 h 2905"/>
                <a:gd name="T96" fmla="*/ 1536 w 1669"/>
                <a:gd name="T97" fmla="*/ 2376 h 2905"/>
                <a:gd name="T98" fmla="*/ 1248 w 1669"/>
                <a:gd name="T99" fmla="*/ 2352 h 2905"/>
                <a:gd name="T100" fmla="*/ 948 w 1669"/>
                <a:gd name="T101" fmla="*/ 2364 h 2905"/>
                <a:gd name="T102" fmla="*/ 744 w 1669"/>
                <a:gd name="T103" fmla="*/ 2388 h 2905"/>
                <a:gd name="T104" fmla="*/ 540 w 1669"/>
                <a:gd name="T105" fmla="*/ 2400 h 2905"/>
                <a:gd name="T106" fmla="*/ 336 w 1669"/>
                <a:gd name="T107" fmla="*/ 2424 h 2905"/>
                <a:gd name="T108" fmla="*/ 144 w 1669"/>
                <a:gd name="T109" fmla="*/ 2508 h 2905"/>
                <a:gd name="T110" fmla="*/ 48 w 1669"/>
                <a:gd name="T111" fmla="*/ 2688 h 2905"/>
                <a:gd name="T112" fmla="*/ 48 w 1669"/>
                <a:gd name="T113" fmla="*/ 2868 h 29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69"/>
                <a:gd name="T172" fmla="*/ 0 h 2905"/>
                <a:gd name="T173" fmla="*/ 1669 w 1669"/>
                <a:gd name="T174" fmla="*/ 2905 h 29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69" h="2905">
                  <a:moveTo>
                    <a:pt x="1548" y="0"/>
                  </a:moveTo>
                  <a:lnTo>
                    <a:pt x="1512" y="0"/>
                  </a:lnTo>
                  <a:lnTo>
                    <a:pt x="1476" y="0"/>
                  </a:lnTo>
                  <a:lnTo>
                    <a:pt x="1440" y="0"/>
                  </a:lnTo>
                  <a:lnTo>
                    <a:pt x="1404" y="0"/>
                  </a:lnTo>
                  <a:lnTo>
                    <a:pt x="1368" y="0"/>
                  </a:lnTo>
                  <a:lnTo>
                    <a:pt x="1332" y="12"/>
                  </a:lnTo>
                  <a:lnTo>
                    <a:pt x="1296" y="24"/>
                  </a:lnTo>
                  <a:lnTo>
                    <a:pt x="1248" y="24"/>
                  </a:lnTo>
                  <a:lnTo>
                    <a:pt x="1200" y="36"/>
                  </a:lnTo>
                  <a:lnTo>
                    <a:pt x="1164" y="36"/>
                  </a:lnTo>
                  <a:lnTo>
                    <a:pt x="1116" y="36"/>
                  </a:lnTo>
                  <a:lnTo>
                    <a:pt x="1080" y="36"/>
                  </a:lnTo>
                  <a:lnTo>
                    <a:pt x="1032" y="36"/>
                  </a:lnTo>
                  <a:lnTo>
                    <a:pt x="984" y="48"/>
                  </a:lnTo>
                  <a:lnTo>
                    <a:pt x="948" y="48"/>
                  </a:lnTo>
                  <a:lnTo>
                    <a:pt x="900" y="60"/>
                  </a:lnTo>
                  <a:lnTo>
                    <a:pt x="864" y="60"/>
                  </a:lnTo>
                  <a:lnTo>
                    <a:pt x="828" y="72"/>
                  </a:lnTo>
                  <a:lnTo>
                    <a:pt x="780" y="72"/>
                  </a:lnTo>
                  <a:lnTo>
                    <a:pt x="744" y="84"/>
                  </a:lnTo>
                  <a:lnTo>
                    <a:pt x="696" y="96"/>
                  </a:lnTo>
                  <a:lnTo>
                    <a:pt x="648" y="108"/>
                  </a:lnTo>
                  <a:lnTo>
                    <a:pt x="576" y="120"/>
                  </a:lnTo>
                  <a:lnTo>
                    <a:pt x="528" y="132"/>
                  </a:lnTo>
                  <a:lnTo>
                    <a:pt x="492" y="144"/>
                  </a:lnTo>
                  <a:lnTo>
                    <a:pt x="444" y="156"/>
                  </a:lnTo>
                  <a:lnTo>
                    <a:pt x="408" y="180"/>
                  </a:lnTo>
                  <a:lnTo>
                    <a:pt x="360" y="192"/>
                  </a:lnTo>
                  <a:lnTo>
                    <a:pt x="288" y="204"/>
                  </a:lnTo>
                  <a:lnTo>
                    <a:pt x="216" y="228"/>
                  </a:lnTo>
                  <a:lnTo>
                    <a:pt x="168" y="252"/>
                  </a:lnTo>
                  <a:lnTo>
                    <a:pt x="132" y="264"/>
                  </a:lnTo>
                  <a:lnTo>
                    <a:pt x="96" y="300"/>
                  </a:lnTo>
                  <a:lnTo>
                    <a:pt x="72" y="372"/>
                  </a:lnTo>
                  <a:lnTo>
                    <a:pt x="36" y="420"/>
                  </a:lnTo>
                  <a:lnTo>
                    <a:pt x="24" y="456"/>
                  </a:lnTo>
                  <a:lnTo>
                    <a:pt x="12" y="492"/>
                  </a:lnTo>
                  <a:lnTo>
                    <a:pt x="0" y="540"/>
                  </a:lnTo>
                  <a:lnTo>
                    <a:pt x="0" y="576"/>
                  </a:lnTo>
                  <a:lnTo>
                    <a:pt x="0" y="624"/>
                  </a:lnTo>
                  <a:lnTo>
                    <a:pt x="0" y="660"/>
                  </a:lnTo>
                  <a:lnTo>
                    <a:pt x="24" y="696"/>
                  </a:lnTo>
                  <a:lnTo>
                    <a:pt x="36" y="732"/>
                  </a:lnTo>
                  <a:lnTo>
                    <a:pt x="72" y="768"/>
                  </a:lnTo>
                  <a:lnTo>
                    <a:pt x="120" y="792"/>
                  </a:lnTo>
                  <a:lnTo>
                    <a:pt x="156" y="816"/>
                  </a:lnTo>
                  <a:lnTo>
                    <a:pt x="192" y="828"/>
                  </a:lnTo>
                  <a:lnTo>
                    <a:pt x="240" y="852"/>
                  </a:lnTo>
                  <a:lnTo>
                    <a:pt x="336" y="864"/>
                  </a:lnTo>
                  <a:lnTo>
                    <a:pt x="384" y="888"/>
                  </a:lnTo>
                  <a:lnTo>
                    <a:pt x="456" y="900"/>
                  </a:lnTo>
                  <a:lnTo>
                    <a:pt x="528" y="912"/>
                  </a:lnTo>
                  <a:lnTo>
                    <a:pt x="600" y="912"/>
                  </a:lnTo>
                  <a:lnTo>
                    <a:pt x="696" y="924"/>
                  </a:lnTo>
                  <a:lnTo>
                    <a:pt x="768" y="936"/>
                  </a:lnTo>
                  <a:lnTo>
                    <a:pt x="864" y="948"/>
                  </a:lnTo>
                  <a:lnTo>
                    <a:pt x="960" y="960"/>
                  </a:lnTo>
                  <a:lnTo>
                    <a:pt x="1032" y="972"/>
                  </a:lnTo>
                  <a:lnTo>
                    <a:pt x="1128" y="984"/>
                  </a:lnTo>
                  <a:lnTo>
                    <a:pt x="1224" y="996"/>
                  </a:lnTo>
                  <a:lnTo>
                    <a:pt x="1320" y="996"/>
                  </a:lnTo>
                  <a:lnTo>
                    <a:pt x="1392" y="1008"/>
                  </a:lnTo>
                  <a:lnTo>
                    <a:pt x="1440" y="1020"/>
                  </a:lnTo>
                  <a:lnTo>
                    <a:pt x="1488" y="1020"/>
                  </a:lnTo>
                  <a:lnTo>
                    <a:pt x="1536" y="1020"/>
                  </a:lnTo>
                  <a:lnTo>
                    <a:pt x="1572" y="1008"/>
                  </a:lnTo>
                  <a:lnTo>
                    <a:pt x="1596" y="972"/>
                  </a:lnTo>
                  <a:lnTo>
                    <a:pt x="1620" y="936"/>
                  </a:lnTo>
                  <a:lnTo>
                    <a:pt x="1620" y="900"/>
                  </a:lnTo>
                  <a:lnTo>
                    <a:pt x="1620" y="864"/>
                  </a:lnTo>
                  <a:lnTo>
                    <a:pt x="1620" y="828"/>
                  </a:lnTo>
                  <a:lnTo>
                    <a:pt x="1608" y="792"/>
                  </a:lnTo>
                  <a:lnTo>
                    <a:pt x="1584" y="756"/>
                  </a:lnTo>
                  <a:lnTo>
                    <a:pt x="1548" y="732"/>
                  </a:lnTo>
                  <a:lnTo>
                    <a:pt x="1512" y="708"/>
                  </a:lnTo>
                  <a:lnTo>
                    <a:pt x="1476" y="696"/>
                  </a:lnTo>
                  <a:lnTo>
                    <a:pt x="1440" y="696"/>
                  </a:lnTo>
                  <a:lnTo>
                    <a:pt x="1392" y="696"/>
                  </a:lnTo>
                  <a:lnTo>
                    <a:pt x="1356" y="684"/>
                  </a:lnTo>
                  <a:lnTo>
                    <a:pt x="1320" y="684"/>
                  </a:lnTo>
                  <a:lnTo>
                    <a:pt x="1284" y="684"/>
                  </a:lnTo>
                  <a:lnTo>
                    <a:pt x="1236" y="684"/>
                  </a:lnTo>
                  <a:lnTo>
                    <a:pt x="1200" y="684"/>
                  </a:lnTo>
                  <a:lnTo>
                    <a:pt x="1152" y="684"/>
                  </a:lnTo>
                  <a:lnTo>
                    <a:pt x="1116" y="684"/>
                  </a:lnTo>
                  <a:lnTo>
                    <a:pt x="1068" y="696"/>
                  </a:lnTo>
                  <a:lnTo>
                    <a:pt x="1032" y="696"/>
                  </a:lnTo>
                  <a:lnTo>
                    <a:pt x="984" y="708"/>
                  </a:lnTo>
                  <a:lnTo>
                    <a:pt x="936" y="720"/>
                  </a:lnTo>
                  <a:lnTo>
                    <a:pt x="888" y="720"/>
                  </a:lnTo>
                  <a:lnTo>
                    <a:pt x="852" y="732"/>
                  </a:lnTo>
                  <a:lnTo>
                    <a:pt x="816" y="732"/>
                  </a:lnTo>
                  <a:lnTo>
                    <a:pt x="780" y="744"/>
                  </a:lnTo>
                  <a:lnTo>
                    <a:pt x="744" y="744"/>
                  </a:lnTo>
                  <a:lnTo>
                    <a:pt x="708" y="756"/>
                  </a:lnTo>
                  <a:lnTo>
                    <a:pt x="672" y="768"/>
                  </a:lnTo>
                  <a:lnTo>
                    <a:pt x="636" y="780"/>
                  </a:lnTo>
                  <a:lnTo>
                    <a:pt x="600" y="792"/>
                  </a:lnTo>
                  <a:lnTo>
                    <a:pt x="564" y="792"/>
                  </a:lnTo>
                  <a:lnTo>
                    <a:pt x="528" y="816"/>
                  </a:lnTo>
                  <a:lnTo>
                    <a:pt x="492" y="828"/>
                  </a:lnTo>
                  <a:lnTo>
                    <a:pt x="456" y="840"/>
                  </a:lnTo>
                  <a:lnTo>
                    <a:pt x="420" y="864"/>
                  </a:lnTo>
                  <a:lnTo>
                    <a:pt x="384" y="876"/>
                  </a:lnTo>
                  <a:lnTo>
                    <a:pt x="348" y="888"/>
                  </a:lnTo>
                  <a:lnTo>
                    <a:pt x="300" y="912"/>
                  </a:lnTo>
                  <a:lnTo>
                    <a:pt x="252" y="948"/>
                  </a:lnTo>
                  <a:lnTo>
                    <a:pt x="216" y="984"/>
                  </a:lnTo>
                  <a:lnTo>
                    <a:pt x="180" y="1020"/>
                  </a:lnTo>
                  <a:lnTo>
                    <a:pt x="144" y="1056"/>
                  </a:lnTo>
                  <a:lnTo>
                    <a:pt x="108" y="1104"/>
                  </a:lnTo>
                  <a:lnTo>
                    <a:pt x="84" y="1140"/>
                  </a:lnTo>
                  <a:lnTo>
                    <a:pt x="72" y="1176"/>
                  </a:lnTo>
                  <a:lnTo>
                    <a:pt x="48" y="1212"/>
                  </a:lnTo>
                  <a:lnTo>
                    <a:pt x="48" y="1248"/>
                  </a:lnTo>
                  <a:lnTo>
                    <a:pt x="24" y="1284"/>
                  </a:lnTo>
                  <a:lnTo>
                    <a:pt x="24" y="1332"/>
                  </a:lnTo>
                  <a:lnTo>
                    <a:pt x="12" y="1368"/>
                  </a:lnTo>
                  <a:lnTo>
                    <a:pt x="12" y="1416"/>
                  </a:lnTo>
                  <a:lnTo>
                    <a:pt x="12" y="1452"/>
                  </a:lnTo>
                  <a:lnTo>
                    <a:pt x="12" y="1488"/>
                  </a:lnTo>
                  <a:lnTo>
                    <a:pt x="12" y="1524"/>
                  </a:lnTo>
                  <a:lnTo>
                    <a:pt x="24" y="1560"/>
                  </a:lnTo>
                  <a:lnTo>
                    <a:pt x="48" y="1596"/>
                  </a:lnTo>
                  <a:lnTo>
                    <a:pt x="60" y="1632"/>
                  </a:lnTo>
                  <a:lnTo>
                    <a:pt x="96" y="1668"/>
                  </a:lnTo>
                  <a:lnTo>
                    <a:pt x="132" y="1692"/>
                  </a:lnTo>
                  <a:lnTo>
                    <a:pt x="228" y="1716"/>
                  </a:lnTo>
                  <a:lnTo>
                    <a:pt x="276" y="1740"/>
                  </a:lnTo>
                  <a:lnTo>
                    <a:pt x="348" y="1752"/>
                  </a:lnTo>
                  <a:lnTo>
                    <a:pt x="420" y="1764"/>
                  </a:lnTo>
                  <a:lnTo>
                    <a:pt x="516" y="1788"/>
                  </a:lnTo>
                  <a:lnTo>
                    <a:pt x="588" y="1800"/>
                  </a:lnTo>
                  <a:lnTo>
                    <a:pt x="684" y="1812"/>
                  </a:lnTo>
                  <a:lnTo>
                    <a:pt x="804" y="1824"/>
                  </a:lnTo>
                  <a:lnTo>
                    <a:pt x="876" y="1836"/>
                  </a:lnTo>
                  <a:lnTo>
                    <a:pt x="948" y="1848"/>
                  </a:lnTo>
                  <a:lnTo>
                    <a:pt x="1020" y="1848"/>
                  </a:lnTo>
                  <a:lnTo>
                    <a:pt x="1092" y="1860"/>
                  </a:lnTo>
                  <a:lnTo>
                    <a:pt x="1164" y="1872"/>
                  </a:lnTo>
                  <a:lnTo>
                    <a:pt x="1236" y="1872"/>
                  </a:lnTo>
                  <a:lnTo>
                    <a:pt x="1284" y="1872"/>
                  </a:lnTo>
                  <a:lnTo>
                    <a:pt x="1380" y="1884"/>
                  </a:lnTo>
                  <a:lnTo>
                    <a:pt x="1416" y="1884"/>
                  </a:lnTo>
                  <a:lnTo>
                    <a:pt x="1452" y="1884"/>
                  </a:lnTo>
                  <a:lnTo>
                    <a:pt x="1488" y="1884"/>
                  </a:lnTo>
                  <a:lnTo>
                    <a:pt x="1524" y="1872"/>
                  </a:lnTo>
                  <a:lnTo>
                    <a:pt x="1560" y="1860"/>
                  </a:lnTo>
                  <a:lnTo>
                    <a:pt x="1596" y="1836"/>
                  </a:lnTo>
                  <a:lnTo>
                    <a:pt x="1632" y="1800"/>
                  </a:lnTo>
                  <a:lnTo>
                    <a:pt x="1644" y="1764"/>
                  </a:lnTo>
                  <a:lnTo>
                    <a:pt x="1644" y="1728"/>
                  </a:lnTo>
                  <a:lnTo>
                    <a:pt x="1644" y="1692"/>
                  </a:lnTo>
                  <a:lnTo>
                    <a:pt x="1644" y="1656"/>
                  </a:lnTo>
                  <a:lnTo>
                    <a:pt x="1632" y="1620"/>
                  </a:lnTo>
                  <a:lnTo>
                    <a:pt x="1596" y="1584"/>
                  </a:lnTo>
                  <a:lnTo>
                    <a:pt x="1560" y="1572"/>
                  </a:lnTo>
                  <a:lnTo>
                    <a:pt x="1524" y="1560"/>
                  </a:lnTo>
                  <a:lnTo>
                    <a:pt x="1488" y="1560"/>
                  </a:lnTo>
                  <a:lnTo>
                    <a:pt x="1452" y="1560"/>
                  </a:lnTo>
                  <a:lnTo>
                    <a:pt x="1416" y="1560"/>
                  </a:lnTo>
                  <a:lnTo>
                    <a:pt x="1380" y="1560"/>
                  </a:lnTo>
                  <a:lnTo>
                    <a:pt x="1284" y="1560"/>
                  </a:lnTo>
                  <a:lnTo>
                    <a:pt x="1164" y="1572"/>
                  </a:lnTo>
                  <a:lnTo>
                    <a:pt x="1068" y="1584"/>
                  </a:lnTo>
                  <a:lnTo>
                    <a:pt x="996" y="1584"/>
                  </a:lnTo>
                  <a:lnTo>
                    <a:pt x="924" y="1584"/>
                  </a:lnTo>
                  <a:lnTo>
                    <a:pt x="852" y="1596"/>
                  </a:lnTo>
                  <a:lnTo>
                    <a:pt x="804" y="1596"/>
                  </a:lnTo>
                  <a:lnTo>
                    <a:pt x="768" y="1608"/>
                  </a:lnTo>
                  <a:lnTo>
                    <a:pt x="732" y="1608"/>
                  </a:lnTo>
                  <a:lnTo>
                    <a:pt x="696" y="1608"/>
                  </a:lnTo>
                  <a:lnTo>
                    <a:pt x="660" y="1620"/>
                  </a:lnTo>
                  <a:lnTo>
                    <a:pt x="612" y="1632"/>
                  </a:lnTo>
                  <a:lnTo>
                    <a:pt x="564" y="1644"/>
                  </a:lnTo>
                  <a:lnTo>
                    <a:pt x="528" y="1656"/>
                  </a:lnTo>
                  <a:lnTo>
                    <a:pt x="492" y="1656"/>
                  </a:lnTo>
                  <a:lnTo>
                    <a:pt x="456" y="1668"/>
                  </a:lnTo>
                  <a:lnTo>
                    <a:pt x="420" y="1680"/>
                  </a:lnTo>
                  <a:lnTo>
                    <a:pt x="384" y="1692"/>
                  </a:lnTo>
                  <a:lnTo>
                    <a:pt x="348" y="1704"/>
                  </a:lnTo>
                  <a:lnTo>
                    <a:pt x="312" y="1716"/>
                  </a:lnTo>
                  <a:lnTo>
                    <a:pt x="276" y="1728"/>
                  </a:lnTo>
                  <a:lnTo>
                    <a:pt x="240" y="1752"/>
                  </a:lnTo>
                  <a:lnTo>
                    <a:pt x="204" y="1764"/>
                  </a:lnTo>
                  <a:lnTo>
                    <a:pt x="168" y="1788"/>
                  </a:lnTo>
                  <a:lnTo>
                    <a:pt x="132" y="1824"/>
                  </a:lnTo>
                  <a:lnTo>
                    <a:pt x="108" y="1860"/>
                  </a:lnTo>
                  <a:lnTo>
                    <a:pt x="84" y="1896"/>
                  </a:lnTo>
                  <a:lnTo>
                    <a:pt x="60" y="1932"/>
                  </a:lnTo>
                  <a:lnTo>
                    <a:pt x="48" y="1968"/>
                  </a:lnTo>
                  <a:lnTo>
                    <a:pt x="24" y="2004"/>
                  </a:lnTo>
                  <a:lnTo>
                    <a:pt x="12" y="2040"/>
                  </a:lnTo>
                  <a:lnTo>
                    <a:pt x="12" y="2076"/>
                  </a:lnTo>
                  <a:lnTo>
                    <a:pt x="12" y="2112"/>
                  </a:lnTo>
                  <a:lnTo>
                    <a:pt x="12" y="2148"/>
                  </a:lnTo>
                  <a:lnTo>
                    <a:pt x="12" y="2184"/>
                  </a:lnTo>
                  <a:lnTo>
                    <a:pt x="12" y="2220"/>
                  </a:lnTo>
                  <a:lnTo>
                    <a:pt x="12" y="2256"/>
                  </a:lnTo>
                  <a:lnTo>
                    <a:pt x="12" y="2292"/>
                  </a:lnTo>
                  <a:lnTo>
                    <a:pt x="24" y="2328"/>
                  </a:lnTo>
                  <a:lnTo>
                    <a:pt x="60" y="2352"/>
                  </a:lnTo>
                  <a:lnTo>
                    <a:pt x="96" y="2388"/>
                  </a:lnTo>
                  <a:lnTo>
                    <a:pt x="132" y="2412"/>
                  </a:lnTo>
                  <a:lnTo>
                    <a:pt x="168" y="2436"/>
                  </a:lnTo>
                  <a:lnTo>
                    <a:pt x="204" y="2448"/>
                  </a:lnTo>
                  <a:lnTo>
                    <a:pt x="240" y="2472"/>
                  </a:lnTo>
                  <a:lnTo>
                    <a:pt x="288" y="2484"/>
                  </a:lnTo>
                  <a:lnTo>
                    <a:pt x="372" y="2508"/>
                  </a:lnTo>
                  <a:lnTo>
                    <a:pt x="420" y="2520"/>
                  </a:lnTo>
                  <a:lnTo>
                    <a:pt x="468" y="2532"/>
                  </a:lnTo>
                  <a:lnTo>
                    <a:pt x="504" y="2544"/>
                  </a:lnTo>
                  <a:lnTo>
                    <a:pt x="540" y="2544"/>
                  </a:lnTo>
                  <a:lnTo>
                    <a:pt x="588" y="2556"/>
                  </a:lnTo>
                  <a:lnTo>
                    <a:pt x="636" y="2568"/>
                  </a:lnTo>
                  <a:lnTo>
                    <a:pt x="672" y="2568"/>
                  </a:lnTo>
                  <a:lnTo>
                    <a:pt x="744" y="2580"/>
                  </a:lnTo>
                  <a:lnTo>
                    <a:pt x="840" y="2580"/>
                  </a:lnTo>
                  <a:lnTo>
                    <a:pt x="936" y="2592"/>
                  </a:lnTo>
                  <a:lnTo>
                    <a:pt x="984" y="2604"/>
                  </a:lnTo>
                  <a:lnTo>
                    <a:pt x="1032" y="2616"/>
                  </a:lnTo>
                  <a:lnTo>
                    <a:pt x="1068" y="2616"/>
                  </a:lnTo>
                  <a:lnTo>
                    <a:pt x="1116" y="2616"/>
                  </a:lnTo>
                  <a:lnTo>
                    <a:pt x="1152" y="2616"/>
                  </a:lnTo>
                  <a:lnTo>
                    <a:pt x="1188" y="2628"/>
                  </a:lnTo>
                  <a:lnTo>
                    <a:pt x="1224" y="2628"/>
                  </a:lnTo>
                  <a:lnTo>
                    <a:pt x="1296" y="2628"/>
                  </a:lnTo>
                  <a:lnTo>
                    <a:pt x="1344" y="2640"/>
                  </a:lnTo>
                  <a:lnTo>
                    <a:pt x="1380" y="2640"/>
                  </a:lnTo>
                  <a:lnTo>
                    <a:pt x="1416" y="2640"/>
                  </a:lnTo>
                  <a:lnTo>
                    <a:pt x="1452" y="2640"/>
                  </a:lnTo>
                  <a:lnTo>
                    <a:pt x="1488" y="2640"/>
                  </a:lnTo>
                  <a:lnTo>
                    <a:pt x="1524" y="2640"/>
                  </a:lnTo>
                  <a:lnTo>
                    <a:pt x="1560" y="2628"/>
                  </a:lnTo>
                  <a:lnTo>
                    <a:pt x="1596" y="2616"/>
                  </a:lnTo>
                  <a:lnTo>
                    <a:pt x="1632" y="2616"/>
                  </a:lnTo>
                  <a:lnTo>
                    <a:pt x="1656" y="2580"/>
                  </a:lnTo>
                  <a:lnTo>
                    <a:pt x="1668" y="2544"/>
                  </a:lnTo>
                  <a:lnTo>
                    <a:pt x="1668" y="2508"/>
                  </a:lnTo>
                  <a:lnTo>
                    <a:pt x="1668" y="2472"/>
                  </a:lnTo>
                  <a:lnTo>
                    <a:pt x="1644" y="2436"/>
                  </a:lnTo>
                  <a:lnTo>
                    <a:pt x="1608" y="2412"/>
                  </a:lnTo>
                  <a:lnTo>
                    <a:pt x="1572" y="2388"/>
                  </a:lnTo>
                  <a:lnTo>
                    <a:pt x="1536" y="2376"/>
                  </a:lnTo>
                  <a:lnTo>
                    <a:pt x="1500" y="2364"/>
                  </a:lnTo>
                  <a:lnTo>
                    <a:pt x="1452" y="2364"/>
                  </a:lnTo>
                  <a:lnTo>
                    <a:pt x="1416" y="2352"/>
                  </a:lnTo>
                  <a:lnTo>
                    <a:pt x="1320" y="2352"/>
                  </a:lnTo>
                  <a:lnTo>
                    <a:pt x="1248" y="2352"/>
                  </a:lnTo>
                  <a:lnTo>
                    <a:pt x="1176" y="2352"/>
                  </a:lnTo>
                  <a:lnTo>
                    <a:pt x="1080" y="2352"/>
                  </a:lnTo>
                  <a:lnTo>
                    <a:pt x="1032" y="2352"/>
                  </a:lnTo>
                  <a:lnTo>
                    <a:pt x="984" y="2352"/>
                  </a:lnTo>
                  <a:lnTo>
                    <a:pt x="948" y="2364"/>
                  </a:lnTo>
                  <a:lnTo>
                    <a:pt x="912" y="2364"/>
                  </a:lnTo>
                  <a:lnTo>
                    <a:pt x="864" y="2376"/>
                  </a:lnTo>
                  <a:lnTo>
                    <a:pt x="828" y="2376"/>
                  </a:lnTo>
                  <a:lnTo>
                    <a:pt x="792" y="2376"/>
                  </a:lnTo>
                  <a:lnTo>
                    <a:pt x="744" y="2388"/>
                  </a:lnTo>
                  <a:lnTo>
                    <a:pt x="708" y="2388"/>
                  </a:lnTo>
                  <a:lnTo>
                    <a:pt x="660" y="2388"/>
                  </a:lnTo>
                  <a:lnTo>
                    <a:pt x="624" y="2388"/>
                  </a:lnTo>
                  <a:lnTo>
                    <a:pt x="576" y="2400"/>
                  </a:lnTo>
                  <a:lnTo>
                    <a:pt x="540" y="2400"/>
                  </a:lnTo>
                  <a:lnTo>
                    <a:pt x="492" y="2400"/>
                  </a:lnTo>
                  <a:lnTo>
                    <a:pt x="444" y="2412"/>
                  </a:lnTo>
                  <a:lnTo>
                    <a:pt x="408" y="2412"/>
                  </a:lnTo>
                  <a:lnTo>
                    <a:pt x="372" y="2424"/>
                  </a:lnTo>
                  <a:lnTo>
                    <a:pt x="336" y="2424"/>
                  </a:lnTo>
                  <a:lnTo>
                    <a:pt x="300" y="2436"/>
                  </a:lnTo>
                  <a:lnTo>
                    <a:pt x="264" y="2448"/>
                  </a:lnTo>
                  <a:lnTo>
                    <a:pt x="228" y="2460"/>
                  </a:lnTo>
                  <a:lnTo>
                    <a:pt x="192" y="2484"/>
                  </a:lnTo>
                  <a:lnTo>
                    <a:pt x="144" y="2508"/>
                  </a:lnTo>
                  <a:lnTo>
                    <a:pt x="120" y="2544"/>
                  </a:lnTo>
                  <a:lnTo>
                    <a:pt x="96" y="2580"/>
                  </a:lnTo>
                  <a:lnTo>
                    <a:pt x="72" y="2616"/>
                  </a:lnTo>
                  <a:lnTo>
                    <a:pt x="60" y="2652"/>
                  </a:lnTo>
                  <a:lnTo>
                    <a:pt x="48" y="2688"/>
                  </a:lnTo>
                  <a:lnTo>
                    <a:pt x="48" y="2724"/>
                  </a:lnTo>
                  <a:lnTo>
                    <a:pt x="48" y="2760"/>
                  </a:lnTo>
                  <a:lnTo>
                    <a:pt x="48" y="2796"/>
                  </a:lnTo>
                  <a:lnTo>
                    <a:pt x="48" y="2832"/>
                  </a:lnTo>
                  <a:lnTo>
                    <a:pt x="48" y="2868"/>
                  </a:lnTo>
                  <a:lnTo>
                    <a:pt x="72" y="2904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6105" name="Freeform 6"/>
            <p:cNvSpPr>
              <a:spLocks/>
            </p:cNvSpPr>
            <p:nvPr/>
          </p:nvSpPr>
          <p:spPr bwMode="auto">
            <a:xfrm>
              <a:off x="1092" y="1200"/>
              <a:ext cx="1669" cy="2905"/>
            </a:xfrm>
            <a:custGeom>
              <a:avLst/>
              <a:gdLst>
                <a:gd name="T0" fmla="*/ 1404 w 1669"/>
                <a:gd name="T1" fmla="*/ 0 h 2905"/>
                <a:gd name="T2" fmla="*/ 1200 w 1669"/>
                <a:gd name="T3" fmla="*/ 36 h 2905"/>
                <a:gd name="T4" fmla="*/ 984 w 1669"/>
                <a:gd name="T5" fmla="*/ 48 h 2905"/>
                <a:gd name="T6" fmla="*/ 780 w 1669"/>
                <a:gd name="T7" fmla="*/ 72 h 2905"/>
                <a:gd name="T8" fmla="*/ 528 w 1669"/>
                <a:gd name="T9" fmla="*/ 132 h 2905"/>
                <a:gd name="T10" fmla="*/ 288 w 1669"/>
                <a:gd name="T11" fmla="*/ 204 h 2905"/>
                <a:gd name="T12" fmla="*/ 72 w 1669"/>
                <a:gd name="T13" fmla="*/ 372 h 2905"/>
                <a:gd name="T14" fmla="*/ 0 w 1669"/>
                <a:gd name="T15" fmla="*/ 576 h 2905"/>
                <a:gd name="T16" fmla="*/ 72 w 1669"/>
                <a:gd name="T17" fmla="*/ 768 h 2905"/>
                <a:gd name="T18" fmla="*/ 336 w 1669"/>
                <a:gd name="T19" fmla="*/ 864 h 2905"/>
                <a:gd name="T20" fmla="*/ 696 w 1669"/>
                <a:gd name="T21" fmla="*/ 924 h 2905"/>
                <a:gd name="T22" fmla="*/ 1128 w 1669"/>
                <a:gd name="T23" fmla="*/ 984 h 2905"/>
                <a:gd name="T24" fmla="*/ 1488 w 1669"/>
                <a:gd name="T25" fmla="*/ 1020 h 2905"/>
                <a:gd name="T26" fmla="*/ 1620 w 1669"/>
                <a:gd name="T27" fmla="*/ 900 h 2905"/>
                <a:gd name="T28" fmla="*/ 1548 w 1669"/>
                <a:gd name="T29" fmla="*/ 732 h 2905"/>
                <a:gd name="T30" fmla="*/ 1356 w 1669"/>
                <a:gd name="T31" fmla="*/ 684 h 2905"/>
                <a:gd name="T32" fmla="*/ 1152 w 1669"/>
                <a:gd name="T33" fmla="*/ 684 h 2905"/>
                <a:gd name="T34" fmla="*/ 936 w 1669"/>
                <a:gd name="T35" fmla="*/ 720 h 2905"/>
                <a:gd name="T36" fmla="*/ 744 w 1669"/>
                <a:gd name="T37" fmla="*/ 744 h 2905"/>
                <a:gd name="T38" fmla="*/ 564 w 1669"/>
                <a:gd name="T39" fmla="*/ 792 h 2905"/>
                <a:gd name="T40" fmla="*/ 384 w 1669"/>
                <a:gd name="T41" fmla="*/ 876 h 2905"/>
                <a:gd name="T42" fmla="*/ 180 w 1669"/>
                <a:gd name="T43" fmla="*/ 1020 h 2905"/>
                <a:gd name="T44" fmla="*/ 48 w 1669"/>
                <a:gd name="T45" fmla="*/ 1212 h 2905"/>
                <a:gd name="T46" fmla="*/ 12 w 1669"/>
                <a:gd name="T47" fmla="*/ 1416 h 2905"/>
                <a:gd name="T48" fmla="*/ 48 w 1669"/>
                <a:gd name="T49" fmla="*/ 1596 h 2905"/>
                <a:gd name="T50" fmla="*/ 276 w 1669"/>
                <a:gd name="T51" fmla="*/ 1740 h 2905"/>
                <a:gd name="T52" fmla="*/ 684 w 1669"/>
                <a:gd name="T53" fmla="*/ 1812 h 2905"/>
                <a:gd name="T54" fmla="*/ 1092 w 1669"/>
                <a:gd name="T55" fmla="*/ 1860 h 2905"/>
                <a:gd name="T56" fmla="*/ 1416 w 1669"/>
                <a:gd name="T57" fmla="*/ 1884 h 2905"/>
                <a:gd name="T58" fmla="*/ 1596 w 1669"/>
                <a:gd name="T59" fmla="*/ 1836 h 2905"/>
                <a:gd name="T60" fmla="*/ 1644 w 1669"/>
                <a:gd name="T61" fmla="*/ 1656 h 2905"/>
                <a:gd name="T62" fmla="*/ 1488 w 1669"/>
                <a:gd name="T63" fmla="*/ 1560 h 2905"/>
                <a:gd name="T64" fmla="*/ 1164 w 1669"/>
                <a:gd name="T65" fmla="*/ 1572 h 2905"/>
                <a:gd name="T66" fmla="*/ 804 w 1669"/>
                <a:gd name="T67" fmla="*/ 1596 h 2905"/>
                <a:gd name="T68" fmla="*/ 612 w 1669"/>
                <a:gd name="T69" fmla="*/ 1632 h 2905"/>
                <a:gd name="T70" fmla="*/ 420 w 1669"/>
                <a:gd name="T71" fmla="*/ 1680 h 2905"/>
                <a:gd name="T72" fmla="*/ 240 w 1669"/>
                <a:gd name="T73" fmla="*/ 1752 h 2905"/>
                <a:gd name="T74" fmla="*/ 84 w 1669"/>
                <a:gd name="T75" fmla="*/ 1896 h 2905"/>
                <a:gd name="T76" fmla="*/ 12 w 1669"/>
                <a:gd name="T77" fmla="*/ 2076 h 2905"/>
                <a:gd name="T78" fmla="*/ 12 w 1669"/>
                <a:gd name="T79" fmla="*/ 2256 h 2905"/>
                <a:gd name="T80" fmla="*/ 132 w 1669"/>
                <a:gd name="T81" fmla="*/ 2412 h 2905"/>
                <a:gd name="T82" fmla="*/ 372 w 1669"/>
                <a:gd name="T83" fmla="*/ 2508 h 2905"/>
                <a:gd name="T84" fmla="*/ 588 w 1669"/>
                <a:gd name="T85" fmla="*/ 2556 h 2905"/>
                <a:gd name="T86" fmla="*/ 936 w 1669"/>
                <a:gd name="T87" fmla="*/ 2592 h 2905"/>
                <a:gd name="T88" fmla="*/ 1152 w 1669"/>
                <a:gd name="T89" fmla="*/ 2616 h 2905"/>
                <a:gd name="T90" fmla="*/ 1380 w 1669"/>
                <a:gd name="T91" fmla="*/ 2640 h 2905"/>
                <a:gd name="T92" fmla="*/ 1560 w 1669"/>
                <a:gd name="T93" fmla="*/ 2628 h 2905"/>
                <a:gd name="T94" fmla="*/ 1668 w 1669"/>
                <a:gd name="T95" fmla="*/ 2508 h 2905"/>
                <a:gd name="T96" fmla="*/ 1536 w 1669"/>
                <a:gd name="T97" fmla="*/ 2376 h 2905"/>
                <a:gd name="T98" fmla="*/ 1248 w 1669"/>
                <a:gd name="T99" fmla="*/ 2352 h 2905"/>
                <a:gd name="T100" fmla="*/ 948 w 1669"/>
                <a:gd name="T101" fmla="*/ 2364 h 2905"/>
                <a:gd name="T102" fmla="*/ 744 w 1669"/>
                <a:gd name="T103" fmla="*/ 2388 h 2905"/>
                <a:gd name="T104" fmla="*/ 540 w 1669"/>
                <a:gd name="T105" fmla="*/ 2400 h 2905"/>
                <a:gd name="T106" fmla="*/ 336 w 1669"/>
                <a:gd name="T107" fmla="*/ 2424 h 2905"/>
                <a:gd name="T108" fmla="*/ 144 w 1669"/>
                <a:gd name="T109" fmla="*/ 2508 h 2905"/>
                <a:gd name="T110" fmla="*/ 48 w 1669"/>
                <a:gd name="T111" fmla="*/ 2688 h 2905"/>
                <a:gd name="T112" fmla="*/ 48 w 1669"/>
                <a:gd name="T113" fmla="*/ 2868 h 29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69"/>
                <a:gd name="T172" fmla="*/ 0 h 2905"/>
                <a:gd name="T173" fmla="*/ 1669 w 1669"/>
                <a:gd name="T174" fmla="*/ 2905 h 29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69" h="2905">
                  <a:moveTo>
                    <a:pt x="1548" y="0"/>
                  </a:moveTo>
                  <a:lnTo>
                    <a:pt x="1512" y="0"/>
                  </a:lnTo>
                  <a:lnTo>
                    <a:pt x="1476" y="0"/>
                  </a:lnTo>
                  <a:lnTo>
                    <a:pt x="1440" y="0"/>
                  </a:lnTo>
                  <a:lnTo>
                    <a:pt x="1404" y="0"/>
                  </a:lnTo>
                  <a:lnTo>
                    <a:pt x="1368" y="0"/>
                  </a:lnTo>
                  <a:lnTo>
                    <a:pt x="1332" y="12"/>
                  </a:lnTo>
                  <a:lnTo>
                    <a:pt x="1296" y="24"/>
                  </a:lnTo>
                  <a:lnTo>
                    <a:pt x="1248" y="24"/>
                  </a:lnTo>
                  <a:lnTo>
                    <a:pt x="1200" y="36"/>
                  </a:lnTo>
                  <a:lnTo>
                    <a:pt x="1164" y="36"/>
                  </a:lnTo>
                  <a:lnTo>
                    <a:pt x="1116" y="36"/>
                  </a:lnTo>
                  <a:lnTo>
                    <a:pt x="1080" y="36"/>
                  </a:lnTo>
                  <a:lnTo>
                    <a:pt x="1032" y="36"/>
                  </a:lnTo>
                  <a:lnTo>
                    <a:pt x="984" y="48"/>
                  </a:lnTo>
                  <a:lnTo>
                    <a:pt x="948" y="48"/>
                  </a:lnTo>
                  <a:lnTo>
                    <a:pt x="900" y="60"/>
                  </a:lnTo>
                  <a:lnTo>
                    <a:pt x="864" y="60"/>
                  </a:lnTo>
                  <a:lnTo>
                    <a:pt x="828" y="72"/>
                  </a:lnTo>
                  <a:lnTo>
                    <a:pt x="780" y="72"/>
                  </a:lnTo>
                  <a:lnTo>
                    <a:pt x="744" y="84"/>
                  </a:lnTo>
                  <a:lnTo>
                    <a:pt x="696" y="96"/>
                  </a:lnTo>
                  <a:lnTo>
                    <a:pt x="648" y="108"/>
                  </a:lnTo>
                  <a:lnTo>
                    <a:pt x="576" y="120"/>
                  </a:lnTo>
                  <a:lnTo>
                    <a:pt x="528" y="132"/>
                  </a:lnTo>
                  <a:lnTo>
                    <a:pt x="492" y="144"/>
                  </a:lnTo>
                  <a:lnTo>
                    <a:pt x="444" y="156"/>
                  </a:lnTo>
                  <a:lnTo>
                    <a:pt x="408" y="180"/>
                  </a:lnTo>
                  <a:lnTo>
                    <a:pt x="360" y="192"/>
                  </a:lnTo>
                  <a:lnTo>
                    <a:pt x="288" y="204"/>
                  </a:lnTo>
                  <a:lnTo>
                    <a:pt x="216" y="228"/>
                  </a:lnTo>
                  <a:lnTo>
                    <a:pt x="168" y="252"/>
                  </a:lnTo>
                  <a:lnTo>
                    <a:pt x="132" y="264"/>
                  </a:lnTo>
                  <a:lnTo>
                    <a:pt x="96" y="300"/>
                  </a:lnTo>
                  <a:lnTo>
                    <a:pt x="72" y="372"/>
                  </a:lnTo>
                  <a:lnTo>
                    <a:pt x="36" y="420"/>
                  </a:lnTo>
                  <a:lnTo>
                    <a:pt x="24" y="456"/>
                  </a:lnTo>
                  <a:lnTo>
                    <a:pt x="12" y="492"/>
                  </a:lnTo>
                  <a:lnTo>
                    <a:pt x="0" y="540"/>
                  </a:lnTo>
                  <a:lnTo>
                    <a:pt x="0" y="576"/>
                  </a:lnTo>
                  <a:lnTo>
                    <a:pt x="0" y="624"/>
                  </a:lnTo>
                  <a:lnTo>
                    <a:pt x="0" y="660"/>
                  </a:lnTo>
                  <a:lnTo>
                    <a:pt x="24" y="696"/>
                  </a:lnTo>
                  <a:lnTo>
                    <a:pt x="36" y="732"/>
                  </a:lnTo>
                  <a:lnTo>
                    <a:pt x="72" y="768"/>
                  </a:lnTo>
                  <a:lnTo>
                    <a:pt x="120" y="792"/>
                  </a:lnTo>
                  <a:lnTo>
                    <a:pt x="156" y="816"/>
                  </a:lnTo>
                  <a:lnTo>
                    <a:pt x="192" y="828"/>
                  </a:lnTo>
                  <a:lnTo>
                    <a:pt x="240" y="852"/>
                  </a:lnTo>
                  <a:lnTo>
                    <a:pt x="336" y="864"/>
                  </a:lnTo>
                  <a:lnTo>
                    <a:pt x="384" y="888"/>
                  </a:lnTo>
                  <a:lnTo>
                    <a:pt x="456" y="900"/>
                  </a:lnTo>
                  <a:lnTo>
                    <a:pt x="528" y="912"/>
                  </a:lnTo>
                  <a:lnTo>
                    <a:pt x="600" y="912"/>
                  </a:lnTo>
                  <a:lnTo>
                    <a:pt x="696" y="924"/>
                  </a:lnTo>
                  <a:lnTo>
                    <a:pt x="768" y="936"/>
                  </a:lnTo>
                  <a:lnTo>
                    <a:pt x="864" y="948"/>
                  </a:lnTo>
                  <a:lnTo>
                    <a:pt x="960" y="960"/>
                  </a:lnTo>
                  <a:lnTo>
                    <a:pt x="1032" y="972"/>
                  </a:lnTo>
                  <a:lnTo>
                    <a:pt x="1128" y="984"/>
                  </a:lnTo>
                  <a:lnTo>
                    <a:pt x="1224" y="996"/>
                  </a:lnTo>
                  <a:lnTo>
                    <a:pt x="1320" y="996"/>
                  </a:lnTo>
                  <a:lnTo>
                    <a:pt x="1392" y="1008"/>
                  </a:lnTo>
                  <a:lnTo>
                    <a:pt x="1440" y="1020"/>
                  </a:lnTo>
                  <a:lnTo>
                    <a:pt x="1488" y="1020"/>
                  </a:lnTo>
                  <a:lnTo>
                    <a:pt x="1536" y="1020"/>
                  </a:lnTo>
                  <a:lnTo>
                    <a:pt x="1572" y="1008"/>
                  </a:lnTo>
                  <a:lnTo>
                    <a:pt x="1596" y="972"/>
                  </a:lnTo>
                  <a:lnTo>
                    <a:pt x="1620" y="936"/>
                  </a:lnTo>
                  <a:lnTo>
                    <a:pt x="1620" y="900"/>
                  </a:lnTo>
                  <a:lnTo>
                    <a:pt x="1620" y="864"/>
                  </a:lnTo>
                  <a:lnTo>
                    <a:pt x="1620" y="828"/>
                  </a:lnTo>
                  <a:lnTo>
                    <a:pt x="1608" y="792"/>
                  </a:lnTo>
                  <a:lnTo>
                    <a:pt x="1584" y="756"/>
                  </a:lnTo>
                  <a:lnTo>
                    <a:pt x="1548" y="732"/>
                  </a:lnTo>
                  <a:lnTo>
                    <a:pt x="1512" y="708"/>
                  </a:lnTo>
                  <a:lnTo>
                    <a:pt x="1476" y="696"/>
                  </a:lnTo>
                  <a:lnTo>
                    <a:pt x="1440" y="696"/>
                  </a:lnTo>
                  <a:lnTo>
                    <a:pt x="1392" y="696"/>
                  </a:lnTo>
                  <a:lnTo>
                    <a:pt x="1356" y="684"/>
                  </a:lnTo>
                  <a:lnTo>
                    <a:pt x="1320" y="684"/>
                  </a:lnTo>
                  <a:lnTo>
                    <a:pt x="1284" y="684"/>
                  </a:lnTo>
                  <a:lnTo>
                    <a:pt x="1236" y="684"/>
                  </a:lnTo>
                  <a:lnTo>
                    <a:pt x="1200" y="684"/>
                  </a:lnTo>
                  <a:lnTo>
                    <a:pt x="1152" y="684"/>
                  </a:lnTo>
                  <a:lnTo>
                    <a:pt x="1116" y="684"/>
                  </a:lnTo>
                  <a:lnTo>
                    <a:pt x="1068" y="696"/>
                  </a:lnTo>
                  <a:lnTo>
                    <a:pt x="1032" y="696"/>
                  </a:lnTo>
                  <a:lnTo>
                    <a:pt x="984" y="708"/>
                  </a:lnTo>
                  <a:lnTo>
                    <a:pt x="936" y="720"/>
                  </a:lnTo>
                  <a:lnTo>
                    <a:pt x="888" y="720"/>
                  </a:lnTo>
                  <a:lnTo>
                    <a:pt x="852" y="732"/>
                  </a:lnTo>
                  <a:lnTo>
                    <a:pt x="816" y="732"/>
                  </a:lnTo>
                  <a:lnTo>
                    <a:pt x="780" y="744"/>
                  </a:lnTo>
                  <a:lnTo>
                    <a:pt x="744" y="744"/>
                  </a:lnTo>
                  <a:lnTo>
                    <a:pt x="708" y="756"/>
                  </a:lnTo>
                  <a:lnTo>
                    <a:pt x="672" y="768"/>
                  </a:lnTo>
                  <a:lnTo>
                    <a:pt x="636" y="780"/>
                  </a:lnTo>
                  <a:lnTo>
                    <a:pt x="600" y="792"/>
                  </a:lnTo>
                  <a:lnTo>
                    <a:pt x="564" y="792"/>
                  </a:lnTo>
                  <a:lnTo>
                    <a:pt x="528" y="816"/>
                  </a:lnTo>
                  <a:lnTo>
                    <a:pt x="492" y="828"/>
                  </a:lnTo>
                  <a:lnTo>
                    <a:pt x="456" y="840"/>
                  </a:lnTo>
                  <a:lnTo>
                    <a:pt x="420" y="864"/>
                  </a:lnTo>
                  <a:lnTo>
                    <a:pt x="384" y="876"/>
                  </a:lnTo>
                  <a:lnTo>
                    <a:pt x="348" y="888"/>
                  </a:lnTo>
                  <a:lnTo>
                    <a:pt x="300" y="912"/>
                  </a:lnTo>
                  <a:lnTo>
                    <a:pt x="252" y="948"/>
                  </a:lnTo>
                  <a:lnTo>
                    <a:pt x="216" y="984"/>
                  </a:lnTo>
                  <a:lnTo>
                    <a:pt x="180" y="1020"/>
                  </a:lnTo>
                  <a:lnTo>
                    <a:pt x="144" y="1056"/>
                  </a:lnTo>
                  <a:lnTo>
                    <a:pt x="108" y="1104"/>
                  </a:lnTo>
                  <a:lnTo>
                    <a:pt x="84" y="1140"/>
                  </a:lnTo>
                  <a:lnTo>
                    <a:pt x="72" y="1176"/>
                  </a:lnTo>
                  <a:lnTo>
                    <a:pt x="48" y="1212"/>
                  </a:lnTo>
                  <a:lnTo>
                    <a:pt x="48" y="1248"/>
                  </a:lnTo>
                  <a:lnTo>
                    <a:pt x="24" y="1284"/>
                  </a:lnTo>
                  <a:lnTo>
                    <a:pt x="24" y="1332"/>
                  </a:lnTo>
                  <a:lnTo>
                    <a:pt x="12" y="1368"/>
                  </a:lnTo>
                  <a:lnTo>
                    <a:pt x="12" y="1416"/>
                  </a:lnTo>
                  <a:lnTo>
                    <a:pt x="12" y="1452"/>
                  </a:lnTo>
                  <a:lnTo>
                    <a:pt x="12" y="1488"/>
                  </a:lnTo>
                  <a:lnTo>
                    <a:pt x="12" y="1524"/>
                  </a:lnTo>
                  <a:lnTo>
                    <a:pt x="24" y="1560"/>
                  </a:lnTo>
                  <a:lnTo>
                    <a:pt x="48" y="1596"/>
                  </a:lnTo>
                  <a:lnTo>
                    <a:pt x="60" y="1632"/>
                  </a:lnTo>
                  <a:lnTo>
                    <a:pt x="96" y="1668"/>
                  </a:lnTo>
                  <a:lnTo>
                    <a:pt x="132" y="1692"/>
                  </a:lnTo>
                  <a:lnTo>
                    <a:pt x="228" y="1716"/>
                  </a:lnTo>
                  <a:lnTo>
                    <a:pt x="276" y="1740"/>
                  </a:lnTo>
                  <a:lnTo>
                    <a:pt x="348" y="1752"/>
                  </a:lnTo>
                  <a:lnTo>
                    <a:pt x="420" y="1764"/>
                  </a:lnTo>
                  <a:lnTo>
                    <a:pt x="516" y="1788"/>
                  </a:lnTo>
                  <a:lnTo>
                    <a:pt x="588" y="1800"/>
                  </a:lnTo>
                  <a:lnTo>
                    <a:pt x="684" y="1812"/>
                  </a:lnTo>
                  <a:lnTo>
                    <a:pt x="804" y="1824"/>
                  </a:lnTo>
                  <a:lnTo>
                    <a:pt x="876" y="1836"/>
                  </a:lnTo>
                  <a:lnTo>
                    <a:pt x="948" y="1848"/>
                  </a:lnTo>
                  <a:lnTo>
                    <a:pt x="1020" y="1848"/>
                  </a:lnTo>
                  <a:lnTo>
                    <a:pt x="1092" y="1860"/>
                  </a:lnTo>
                  <a:lnTo>
                    <a:pt x="1164" y="1872"/>
                  </a:lnTo>
                  <a:lnTo>
                    <a:pt x="1236" y="1872"/>
                  </a:lnTo>
                  <a:lnTo>
                    <a:pt x="1284" y="1872"/>
                  </a:lnTo>
                  <a:lnTo>
                    <a:pt x="1380" y="1884"/>
                  </a:lnTo>
                  <a:lnTo>
                    <a:pt x="1416" y="1884"/>
                  </a:lnTo>
                  <a:lnTo>
                    <a:pt x="1452" y="1884"/>
                  </a:lnTo>
                  <a:lnTo>
                    <a:pt x="1488" y="1884"/>
                  </a:lnTo>
                  <a:lnTo>
                    <a:pt x="1524" y="1872"/>
                  </a:lnTo>
                  <a:lnTo>
                    <a:pt x="1560" y="1860"/>
                  </a:lnTo>
                  <a:lnTo>
                    <a:pt x="1596" y="1836"/>
                  </a:lnTo>
                  <a:lnTo>
                    <a:pt x="1632" y="1800"/>
                  </a:lnTo>
                  <a:lnTo>
                    <a:pt x="1644" y="1764"/>
                  </a:lnTo>
                  <a:lnTo>
                    <a:pt x="1644" y="1728"/>
                  </a:lnTo>
                  <a:lnTo>
                    <a:pt x="1644" y="1692"/>
                  </a:lnTo>
                  <a:lnTo>
                    <a:pt x="1644" y="1656"/>
                  </a:lnTo>
                  <a:lnTo>
                    <a:pt x="1632" y="1620"/>
                  </a:lnTo>
                  <a:lnTo>
                    <a:pt x="1596" y="1584"/>
                  </a:lnTo>
                  <a:lnTo>
                    <a:pt x="1560" y="1572"/>
                  </a:lnTo>
                  <a:lnTo>
                    <a:pt x="1524" y="1560"/>
                  </a:lnTo>
                  <a:lnTo>
                    <a:pt x="1488" y="1560"/>
                  </a:lnTo>
                  <a:lnTo>
                    <a:pt x="1452" y="1560"/>
                  </a:lnTo>
                  <a:lnTo>
                    <a:pt x="1416" y="1560"/>
                  </a:lnTo>
                  <a:lnTo>
                    <a:pt x="1380" y="1560"/>
                  </a:lnTo>
                  <a:lnTo>
                    <a:pt x="1284" y="1560"/>
                  </a:lnTo>
                  <a:lnTo>
                    <a:pt x="1164" y="1572"/>
                  </a:lnTo>
                  <a:lnTo>
                    <a:pt x="1068" y="1584"/>
                  </a:lnTo>
                  <a:lnTo>
                    <a:pt x="996" y="1584"/>
                  </a:lnTo>
                  <a:lnTo>
                    <a:pt x="924" y="1584"/>
                  </a:lnTo>
                  <a:lnTo>
                    <a:pt x="852" y="1596"/>
                  </a:lnTo>
                  <a:lnTo>
                    <a:pt x="804" y="1596"/>
                  </a:lnTo>
                  <a:lnTo>
                    <a:pt x="768" y="1608"/>
                  </a:lnTo>
                  <a:lnTo>
                    <a:pt x="732" y="1608"/>
                  </a:lnTo>
                  <a:lnTo>
                    <a:pt x="696" y="1608"/>
                  </a:lnTo>
                  <a:lnTo>
                    <a:pt x="660" y="1620"/>
                  </a:lnTo>
                  <a:lnTo>
                    <a:pt x="612" y="1632"/>
                  </a:lnTo>
                  <a:lnTo>
                    <a:pt x="564" y="1644"/>
                  </a:lnTo>
                  <a:lnTo>
                    <a:pt x="528" y="1656"/>
                  </a:lnTo>
                  <a:lnTo>
                    <a:pt x="492" y="1656"/>
                  </a:lnTo>
                  <a:lnTo>
                    <a:pt x="456" y="1668"/>
                  </a:lnTo>
                  <a:lnTo>
                    <a:pt x="420" y="1680"/>
                  </a:lnTo>
                  <a:lnTo>
                    <a:pt x="384" y="1692"/>
                  </a:lnTo>
                  <a:lnTo>
                    <a:pt x="348" y="1704"/>
                  </a:lnTo>
                  <a:lnTo>
                    <a:pt x="312" y="1716"/>
                  </a:lnTo>
                  <a:lnTo>
                    <a:pt x="276" y="1728"/>
                  </a:lnTo>
                  <a:lnTo>
                    <a:pt x="240" y="1752"/>
                  </a:lnTo>
                  <a:lnTo>
                    <a:pt x="204" y="1764"/>
                  </a:lnTo>
                  <a:lnTo>
                    <a:pt x="168" y="1788"/>
                  </a:lnTo>
                  <a:lnTo>
                    <a:pt x="132" y="1824"/>
                  </a:lnTo>
                  <a:lnTo>
                    <a:pt x="108" y="1860"/>
                  </a:lnTo>
                  <a:lnTo>
                    <a:pt x="84" y="1896"/>
                  </a:lnTo>
                  <a:lnTo>
                    <a:pt x="60" y="1932"/>
                  </a:lnTo>
                  <a:lnTo>
                    <a:pt x="48" y="1968"/>
                  </a:lnTo>
                  <a:lnTo>
                    <a:pt x="24" y="2004"/>
                  </a:lnTo>
                  <a:lnTo>
                    <a:pt x="12" y="2040"/>
                  </a:lnTo>
                  <a:lnTo>
                    <a:pt x="12" y="2076"/>
                  </a:lnTo>
                  <a:lnTo>
                    <a:pt x="12" y="2112"/>
                  </a:lnTo>
                  <a:lnTo>
                    <a:pt x="12" y="2148"/>
                  </a:lnTo>
                  <a:lnTo>
                    <a:pt x="12" y="2184"/>
                  </a:lnTo>
                  <a:lnTo>
                    <a:pt x="12" y="2220"/>
                  </a:lnTo>
                  <a:lnTo>
                    <a:pt x="12" y="2256"/>
                  </a:lnTo>
                  <a:lnTo>
                    <a:pt x="12" y="2292"/>
                  </a:lnTo>
                  <a:lnTo>
                    <a:pt x="24" y="2328"/>
                  </a:lnTo>
                  <a:lnTo>
                    <a:pt x="60" y="2352"/>
                  </a:lnTo>
                  <a:lnTo>
                    <a:pt x="96" y="2388"/>
                  </a:lnTo>
                  <a:lnTo>
                    <a:pt x="132" y="2412"/>
                  </a:lnTo>
                  <a:lnTo>
                    <a:pt x="168" y="2436"/>
                  </a:lnTo>
                  <a:lnTo>
                    <a:pt x="204" y="2448"/>
                  </a:lnTo>
                  <a:lnTo>
                    <a:pt x="240" y="2472"/>
                  </a:lnTo>
                  <a:lnTo>
                    <a:pt x="288" y="2484"/>
                  </a:lnTo>
                  <a:lnTo>
                    <a:pt x="372" y="2508"/>
                  </a:lnTo>
                  <a:lnTo>
                    <a:pt x="420" y="2520"/>
                  </a:lnTo>
                  <a:lnTo>
                    <a:pt x="468" y="2532"/>
                  </a:lnTo>
                  <a:lnTo>
                    <a:pt x="504" y="2544"/>
                  </a:lnTo>
                  <a:lnTo>
                    <a:pt x="540" y="2544"/>
                  </a:lnTo>
                  <a:lnTo>
                    <a:pt x="588" y="2556"/>
                  </a:lnTo>
                  <a:lnTo>
                    <a:pt x="636" y="2568"/>
                  </a:lnTo>
                  <a:lnTo>
                    <a:pt x="672" y="2568"/>
                  </a:lnTo>
                  <a:lnTo>
                    <a:pt x="744" y="2580"/>
                  </a:lnTo>
                  <a:lnTo>
                    <a:pt x="840" y="2580"/>
                  </a:lnTo>
                  <a:lnTo>
                    <a:pt x="936" y="2592"/>
                  </a:lnTo>
                  <a:lnTo>
                    <a:pt x="984" y="2604"/>
                  </a:lnTo>
                  <a:lnTo>
                    <a:pt x="1032" y="2616"/>
                  </a:lnTo>
                  <a:lnTo>
                    <a:pt x="1068" y="2616"/>
                  </a:lnTo>
                  <a:lnTo>
                    <a:pt x="1116" y="2616"/>
                  </a:lnTo>
                  <a:lnTo>
                    <a:pt x="1152" y="2616"/>
                  </a:lnTo>
                  <a:lnTo>
                    <a:pt x="1188" y="2628"/>
                  </a:lnTo>
                  <a:lnTo>
                    <a:pt x="1224" y="2628"/>
                  </a:lnTo>
                  <a:lnTo>
                    <a:pt x="1296" y="2628"/>
                  </a:lnTo>
                  <a:lnTo>
                    <a:pt x="1344" y="2640"/>
                  </a:lnTo>
                  <a:lnTo>
                    <a:pt x="1380" y="2640"/>
                  </a:lnTo>
                  <a:lnTo>
                    <a:pt x="1416" y="2640"/>
                  </a:lnTo>
                  <a:lnTo>
                    <a:pt x="1452" y="2640"/>
                  </a:lnTo>
                  <a:lnTo>
                    <a:pt x="1488" y="2640"/>
                  </a:lnTo>
                  <a:lnTo>
                    <a:pt x="1524" y="2640"/>
                  </a:lnTo>
                  <a:lnTo>
                    <a:pt x="1560" y="2628"/>
                  </a:lnTo>
                  <a:lnTo>
                    <a:pt x="1596" y="2616"/>
                  </a:lnTo>
                  <a:lnTo>
                    <a:pt x="1632" y="2616"/>
                  </a:lnTo>
                  <a:lnTo>
                    <a:pt x="1656" y="2580"/>
                  </a:lnTo>
                  <a:lnTo>
                    <a:pt x="1668" y="2544"/>
                  </a:lnTo>
                  <a:lnTo>
                    <a:pt x="1668" y="2508"/>
                  </a:lnTo>
                  <a:lnTo>
                    <a:pt x="1668" y="2472"/>
                  </a:lnTo>
                  <a:lnTo>
                    <a:pt x="1644" y="2436"/>
                  </a:lnTo>
                  <a:lnTo>
                    <a:pt x="1608" y="2412"/>
                  </a:lnTo>
                  <a:lnTo>
                    <a:pt x="1572" y="2388"/>
                  </a:lnTo>
                  <a:lnTo>
                    <a:pt x="1536" y="2376"/>
                  </a:lnTo>
                  <a:lnTo>
                    <a:pt x="1500" y="2364"/>
                  </a:lnTo>
                  <a:lnTo>
                    <a:pt x="1452" y="2364"/>
                  </a:lnTo>
                  <a:lnTo>
                    <a:pt x="1416" y="2352"/>
                  </a:lnTo>
                  <a:lnTo>
                    <a:pt x="1320" y="2352"/>
                  </a:lnTo>
                  <a:lnTo>
                    <a:pt x="1248" y="2352"/>
                  </a:lnTo>
                  <a:lnTo>
                    <a:pt x="1176" y="2352"/>
                  </a:lnTo>
                  <a:lnTo>
                    <a:pt x="1080" y="2352"/>
                  </a:lnTo>
                  <a:lnTo>
                    <a:pt x="1032" y="2352"/>
                  </a:lnTo>
                  <a:lnTo>
                    <a:pt x="984" y="2352"/>
                  </a:lnTo>
                  <a:lnTo>
                    <a:pt x="948" y="2364"/>
                  </a:lnTo>
                  <a:lnTo>
                    <a:pt x="912" y="2364"/>
                  </a:lnTo>
                  <a:lnTo>
                    <a:pt x="864" y="2376"/>
                  </a:lnTo>
                  <a:lnTo>
                    <a:pt x="828" y="2376"/>
                  </a:lnTo>
                  <a:lnTo>
                    <a:pt x="792" y="2376"/>
                  </a:lnTo>
                  <a:lnTo>
                    <a:pt x="744" y="2388"/>
                  </a:lnTo>
                  <a:lnTo>
                    <a:pt x="708" y="2388"/>
                  </a:lnTo>
                  <a:lnTo>
                    <a:pt x="660" y="2388"/>
                  </a:lnTo>
                  <a:lnTo>
                    <a:pt x="624" y="2388"/>
                  </a:lnTo>
                  <a:lnTo>
                    <a:pt x="576" y="2400"/>
                  </a:lnTo>
                  <a:lnTo>
                    <a:pt x="540" y="2400"/>
                  </a:lnTo>
                  <a:lnTo>
                    <a:pt x="492" y="2400"/>
                  </a:lnTo>
                  <a:lnTo>
                    <a:pt x="444" y="2412"/>
                  </a:lnTo>
                  <a:lnTo>
                    <a:pt x="408" y="2412"/>
                  </a:lnTo>
                  <a:lnTo>
                    <a:pt x="372" y="2424"/>
                  </a:lnTo>
                  <a:lnTo>
                    <a:pt x="336" y="2424"/>
                  </a:lnTo>
                  <a:lnTo>
                    <a:pt x="300" y="2436"/>
                  </a:lnTo>
                  <a:lnTo>
                    <a:pt x="264" y="2448"/>
                  </a:lnTo>
                  <a:lnTo>
                    <a:pt x="228" y="2460"/>
                  </a:lnTo>
                  <a:lnTo>
                    <a:pt x="192" y="2484"/>
                  </a:lnTo>
                  <a:lnTo>
                    <a:pt x="144" y="2508"/>
                  </a:lnTo>
                  <a:lnTo>
                    <a:pt x="120" y="2544"/>
                  </a:lnTo>
                  <a:lnTo>
                    <a:pt x="96" y="2580"/>
                  </a:lnTo>
                  <a:lnTo>
                    <a:pt x="72" y="2616"/>
                  </a:lnTo>
                  <a:lnTo>
                    <a:pt x="60" y="2652"/>
                  </a:lnTo>
                  <a:lnTo>
                    <a:pt x="48" y="2688"/>
                  </a:lnTo>
                  <a:lnTo>
                    <a:pt x="48" y="2724"/>
                  </a:lnTo>
                  <a:lnTo>
                    <a:pt x="48" y="2760"/>
                  </a:lnTo>
                  <a:lnTo>
                    <a:pt x="48" y="2796"/>
                  </a:lnTo>
                  <a:lnTo>
                    <a:pt x="48" y="2832"/>
                  </a:lnTo>
                  <a:lnTo>
                    <a:pt x="48" y="2868"/>
                  </a:lnTo>
                  <a:lnTo>
                    <a:pt x="72" y="2904"/>
                  </a:lnTo>
                </a:path>
              </a:pathLst>
            </a:custGeom>
            <a:noFill/>
            <a:ln w="50800" cap="rnd">
              <a:solidFill>
                <a:srgbClr val="9234DB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IN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53000" y="1676400"/>
            <a:ext cx="1371600" cy="4826000"/>
            <a:chOff x="3456" y="1072"/>
            <a:chExt cx="864" cy="3040"/>
          </a:xfrm>
        </p:grpSpPr>
        <p:sp>
          <p:nvSpPr>
            <p:cNvPr id="46094" name="Line 8"/>
            <p:cNvSpPr>
              <a:spLocks noChangeShapeType="1"/>
            </p:cNvSpPr>
            <p:nvPr/>
          </p:nvSpPr>
          <p:spPr bwMode="auto">
            <a:xfrm>
              <a:off x="3456" y="1072"/>
              <a:ext cx="0" cy="30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5" name="Line 9"/>
            <p:cNvSpPr>
              <a:spLocks noChangeShapeType="1"/>
            </p:cNvSpPr>
            <p:nvPr/>
          </p:nvSpPr>
          <p:spPr bwMode="auto">
            <a:xfrm>
              <a:off x="4320" y="1072"/>
              <a:ext cx="0" cy="30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6" name="Line 10"/>
            <p:cNvSpPr>
              <a:spLocks noChangeShapeType="1"/>
            </p:cNvSpPr>
            <p:nvPr/>
          </p:nvSpPr>
          <p:spPr bwMode="auto">
            <a:xfrm>
              <a:off x="3472" y="1248"/>
              <a:ext cx="8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7" name="Line 11"/>
            <p:cNvSpPr>
              <a:spLocks noChangeShapeType="1"/>
            </p:cNvSpPr>
            <p:nvPr/>
          </p:nvSpPr>
          <p:spPr bwMode="auto">
            <a:xfrm>
              <a:off x="3472" y="1632"/>
              <a:ext cx="8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8" name="Line 12"/>
            <p:cNvSpPr>
              <a:spLocks noChangeShapeType="1"/>
            </p:cNvSpPr>
            <p:nvPr/>
          </p:nvSpPr>
          <p:spPr bwMode="auto">
            <a:xfrm>
              <a:off x="3472" y="2400"/>
              <a:ext cx="8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9" name="Line 13"/>
            <p:cNvSpPr>
              <a:spLocks noChangeShapeType="1"/>
            </p:cNvSpPr>
            <p:nvPr/>
          </p:nvSpPr>
          <p:spPr bwMode="auto">
            <a:xfrm>
              <a:off x="3472" y="2016"/>
              <a:ext cx="8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00" name="Line 14"/>
            <p:cNvSpPr>
              <a:spLocks noChangeShapeType="1"/>
            </p:cNvSpPr>
            <p:nvPr/>
          </p:nvSpPr>
          <p:spPr bwMode="auto">
            <a:xfrm>
              <a:off x="3472" y="2784"/>
              <a:ext cx="8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01" name="Line 15"/>
            <p:cNvSpPr>
              <a:spLocks noChangeShapeType="1"/>
            </p:cNvSpPr>
            <p:nvPr/>
          </p:nvSpPr>
          <p:spPr bwMode="auto">
            <a:xfrm>
              <a:off x="3472" y="3936"/>
              <a:ext cx="8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02" name="Line 16"/>
            <p:cNvSpPr>
              <a:spLocks noChangeShapeType="1"/>
            </p:cNvSpPr>
            <p:nvPr/>
          </p:nvSpPr>
          <p:spPr bwMode="auto">
            <a:xfrm>
              <a:off x="3472" y="3552"/>
              <a:ext cx="8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03" name="Line 17"/>
            <p:cNvSpPr>
              <a:spLocks noChangeShapeType="1"/>
            </p:cNvSpPr>
            <p:nvPr/>
          </p:nvSpPr>
          <p:spPr bwMode="auto">
            <a:xfrm>
              <a:off x="3472" y="3168"/>
              <a:ext cx="8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715000" y="1828800"/>
            <a:ext cx="3025775" cy="1343025"/>
            <a:chOff x="3904" y="1186"/>
            <a:chExt cx="1906" cy="846"/>
          </a:xfrm>
        </p:grpSpPr>
        <p:sp>
          <p:nvSpPr>
            <p:cNvPr id="46091" name="Line 19"/>
            <p:cNvSpPr>
              <a:spLocks noChangeShapeType="1"/>
            </p:cNvSpPr>
            <p:nvPr/>
          </p:nvSpPr>
          <p:spPr bwMode="auto">
            <a:xfrm flipV="1">
              <a:off x="3904" y="1520"/>
              <a:ext cx="592" cy="5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4407" y="1618"/>
              <a:ext cx="1403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800" b="1">
                  <a:solidFill>
                    <a:srgbClr val="00279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Nitrogenous</a:t>
              </a:r>
            </a:p>
            <a:p>
              <a:pPr algn="ctr" eaLnBrk="0" hangingPunct="0">
                <a:defRPr/>
              </a:pPr>
              <a:r>
                <a:rPr lang="en-US" sz="1800" b="1">
                  <a:solidFill>
                    <a:srgbClr val="00279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Base (A,T,G or C)</a:t>
              </a: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4359" y="1186"/>
              <a:ext cx="135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8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“Rungs of ladder”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400800" y="4191000"/>
            <a:ext cx="2201863" cy="1635125"/>
            <a:chOff x="4336" y="2626"/>
            <a:chExt cx="1387" cy="1030"/>
          </a:xfrm>
        </p:grpSpPr>
        <p:sp>
          <p:nvSpPr>
            <p:cNvPr id="46088" name="Line 23"/>
            <p:cNvSpPr>
              <a:spLocks noChangeShapeType="1"/>
            </p:cNvSpPr>
            <p:nvPr/>
          </p:nvSpPr>
          <p:spPr bwMode="auto">
            <a:xfrm flipV="1">
              <a:off x="4336" y="2816"/>
              <a:ext cx="592" cy="5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4455" y="2626"/>
              <a:ext cx="1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8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“Legs of ladder”</a:t>
              </a: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4455" y="3250"/>
              <a:ext cx="1228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800" b="1">
                  <a:solidFill>
                    <a:srgbClr val="00279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Phosphate &amp;</a:t>
              </a:r>
            </a:p>
            <a:p>
              <a:pPr algn="ctr" eaLnBrk="0" hangingPunct="0">
                <a:defRPr/>
              </a:pPr>
              <a:r>
                <a:rPr lang="en-US" sz="1800" b="1">
                  <a:solidFill>
                    <a:srgbClr val="00279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Sugar Backbone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31182" y="1124744"/>
            <a:ext cx="5529262" cy="5329238"/>
            <a:chOff x="2699864" y="1056798"/>
            <a:chExt cx="5529736" cy="5329715"/>
          </a:xfrm>
        </p:grpSpPr>
        <p:pic>
          <p:nvPicPr>
            <p:cNvPr id="47108" name="Picture 3" descr="Fig2"/>
            <p:cNvPicPr>
              <a:picLocks noChangeAspect="1" noChangeArrowheads="1"/>
            </p:cNvPicPr>
            <p:nvPr/>
          </p:nvPicPr>
          <p:blipFill>
            <a:blip r:embed="rId2"/>
            <a:srcRect t="1431"/>
            <a:stretch>
              <a:fillRect/>
            </a:stretch>
          </p:blipFill>
          <p:spPr bwMode="auto">
            <a:xfrm>
              <a:off x="2819400" y="1142984"/>
              <a:ext cx="5410200" cy="5243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09" name="Rectangle 4"/>
            <p:cNvSpPr>
              <a:spLocks noChangeArrowheads="1"/>
            </p:cNvSpPr>
            <p:nvPr/>
          </p:nvSpPr>
          <p:spPr bwMode="auto">
            <a:xfrm>
              <a:off x="2699864" y="1056798"/>
              <a:ext cx="1643074" cy="42862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IN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85813" y="0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7030A0"/>
                </a:solidFill>
              </a:rPr>
              <a:t>What chemical forces hold the DNA strands together?</a:t>
            </a:r>
            <a:r>
              <a:rPr lang="en-US" sz="2800" dirty="0">
                <a:solidFill>
                  <a:srgbClr val="7030A0"/>
                </a:solidFill>
                <a:latin typeface="Times" pitchFamily="-111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71438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b="1">
                <a:solidFill>
                  <a:srgbClr val="7030A0"/>
                </a:solidFill>
                <a:latin typeface="Arial" pitchFamily="34" charset="0"/>
              </a:rPr>
              <a:t>Study Helix Stability with Melting Curves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2895600" y="6400800"/>
            <a:ext cx="6042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  <a:latin typeface="Times" pitchFamily="-111" charset="0"/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T</a:t>
            </a:r>
            <a:r>
              <a:rPr lang="en-US" sz="2400" baseline="-25000">
                <a:solidFill>
                  <a:schemeClr val="tx1"/>
                </a:solidFill>
              </a:rPr>
              <a:t>m</a:t>
            </a:r>
            <a:r>
              <a:rPr lang="en-US" sz="2400">
                <a:solidFill>
                  <a:schemeClr val="tx1"/>
                </a:solidFill>
              </a:rPr>
              <a:t>= temp. at which 50% of DNA is melted.</a:t>
            </a:r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71438" y="1071563"/>
            <a:ext cx="42862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300">
                <a:latin typeface="Gill Sans MT" pitchFamily="34" charset="0"/>
              </a:rPr>
              <a:t>When a DNA solution is heated enough, The double-stranded DNA unwinds, and the Hydrogen bonds that hold the two strands </a:t>
            </a:r>
            <a:r>
              <a:rPr lang="en-IN" sz="2300" b="1">
                <a:latin typeface="Gill Sans MT" pitchFamily="34" charset="0"/>
              </a:rPr>
              <a:t>together weaken and finally break</a:t>
            </a:r>
            <a:r>
              <a:rPr lang="en-IN" sz="2300">
                <a:latin typeface="Gill Sans MT" pitchFamily="34" charset="0"/>
              </a:rPr>
              <a:t>. The process of breaking a double-stranded DNA into single strands is known as DNA </a:t>
            </a:r>
            <a:r>
              <a:rPr lang="en-IN" sz="2300" b="1">
                <a:latin typeface="Gill Sans MT" pitchFamily="34" charset="0"/>
              </a:rPr>
              <a:t>denaturation</a:t>
            </a:r>
            <a:r>
              <a:rPr lang="en-IN" sz="2300">
                <a:latin typeface="Gill Sans MT" pitchFamily="34" charset="0"/>
              </a:rPr>
              <a:t>, or DNA melting. The temperature at which the DNA strands are half denatured, meaning half double-stranded, half single-stranded, is called the </a:t>
            </a:r>
            <a:r>
              <a:rPr lang="en-IN" sz="2300" b="1">
                <a:latin typeface="Gill Sans MT" pitchFamily="34" charset="0"/>
              </a:rPr>
              <a:t>melting temperature (Tm)</a:t>
            </a:r>
            <a:r>
              <a:rPr lang="en-IN" sz="2300">
                <a:latin typeface="Gill Sans MT" pitchFamily="34" charset="0"/>
              </a:rPr>
              <a:t>. 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29125" y="2071688"/>
            <a:ext cx="4714875" cy="3286125"/>
            <a:chOff x="4643438" y="2071678"/>
            <a:chExt cx="4500562" cy="3109922"/>
          </a:xfrm>
        </p:grpSpPr>
        <p:pic>
          <p:nvPicPr>
            <p:cNvPr id="48134" name="Picture 4" descr="Fig"/>
            <p:cNvPicPr>
              <a:picLocks noChangeAspect="1" noChangeArrowheads="1"/>
            </p:cNvPicPr>
            <p:nvPr/>
          </p:nvPicPr>
          <p:blipFill>
            <a:blip r:embed="rId2"/>
            <a:srcRect t="2827"/>
            <a:stretch>
              <a:fillRect/>
            </a:stretch>
          </p:blipFill>
          <p:spPr bwMode="auto">
            <a:xfrm>
              <a:off x="4465345" y="2071678"/>
              <a:ext cx="4678655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4643438" y="4929198"/>
              <a:ext cx="1214446" cy="21431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IN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/>
          <p:cNvPicPr>
            <a:picLocks noChangeAspect="1"/>
          </p:cNvPicPr>
          <p:nvPr/>
        </p:nvPicPr>
        <p:blipFill>
          <a:blip r:embed="rId2"/>
          <a:srcRect l="7558" t="4100" r="7559" b="7433"/>
          <a:stretch>
            <a:fillRect/>
          </a:stretch>
        </p:blipFill>
        <p:spPr bwMode="auto">
          <a:xfrm>
            <a:off x="1212850" y="0"/>
            <a:ext cx="7000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/>
          <p:cNvPicPr>
            <a:picLocks noChangeAspect="1"/>
          </p:cNvPicPr>
          <p:nvPr/>
        </p:nvPicPr>
        <p:blipFill>
          <a:blip r:embed="rId2"/>
          <a:srcRect l="10924" t="11002" r="19511" b="18346"/>
          <a:stretch>
            <a:fillRect/>
          </a:stretch>
        </p:blipFill>
        <p:spPr bwMode="auto">
          <a:xfrm>
            <a:off x="1311275" y="0"/>
            <a:ext cx="6996113" cy="667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Chromosome and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chromosome to 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79732"/>
            <a:ext cx="6696744" cy="52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08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9525"/>
            <a:ext cx="7772400" cy="795338"/>
          </a:xfrm>
        </p:spPr>
        <p:txBody>
          <a:bodyPr/>
          <a:lstStyle/>
          <a:p>
            <a:pPr eaLnBrk="1" hangingPunct="1"/>
            <a:r>
              <a:rPr lang="en-US" sz="4000" b="1">
                <a:solidFill>
                  <a:srgbClr val="7030A0"/>
                </a:solidFill>
                <a:latin typeface="Arial" pitchFamily="34" charset="0"/>
              </a:rPr>
              <a:t>How to calculate Tm?</a:t>
            </a:r>
          </a:p>
        </p:txBody>
      </p:sp>
      <p:sp>
        <p:nvSpPr>
          <p:cNvPr id="51203" name="Rectangle 7"/>
          <p:cNvSpPr>
            <a:spLocks noChangeArrowheads="1"/>
          </p:cNvSpPr>
          <p:nvPr/>
        </p:nvSpPr>
        <p:spPr bwMode="auto">
          <a:xfrm>
            <a:off x="4267200" y="62484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4313" y="857250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/>
              <a:t>Tm = 2 X (A+T) + 4 X (G+C)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2875" y="6000750"/>
            <a:ext cx="4143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7030A0"/>
                </a:solidFill>
              </a:rPr>
              <a:t>G-C content determines melting temperature</a:t>
            </a:r>
            <a:endParaRPr lang="en-IN" sz="2000">
              <a:solidFill>
                <a:srgbClr val="7030A0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00500" y="1340768"/>
            <a:ext cx="5143500" cy="5402262"/>
            <a:chOff x="4000496" y="1500174"/>
            <a:chExt cx="5143504" cy="5402070"/>
          </a:xfrm>
        </p:grpSpPr>
        <p:pic>
          <p:nvPicPr>
            <p:cNvPr id="51209" name="Picture 4" descr="Fig"/>
            <p:cNvPicPr>
              <a:picLocks noChangeAspect="1" noChangeArrowheads="1"/>
            </p:cNvPicPr>
            <p:nvPr/>
          </p:nvPicPr>
          <p:blipFill>
            <a:blip r:embed="rId2"/>
            <a:srcRect t="2344"/>
            <a:stretch>
              <a:fillRect/>
            </a:stretch>
          </p:blipFill>
          <p:spPr bwMode="auto">
            <a:xfrm>
              <a:off x="4038600" y="1500174"/>
              <a:ext cx="5105400" cy="5357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0" name="Rectangle 13"/>
            <p:cNvSpPr>
              <a:spLocks noChangeArrowheads="1"/>
            </p:cNvSpPr>
            <p:nvPr/>
          </p:nvSpPr>
          <p:spPr bwMode="auto">
            <a:xfrm>
              <a:off x="4000496" y="6473640"/>
              <a:ext cx="1928826" cy="42860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IN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2416" y="1986368"/>
            <a:ext cx="37861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AATTT</a:t>
            </a:r>
            <a:r>
              <a:rPr lang="en-IN" sz="2800" dirty="0"/>
              <a:t>C</a:t>
            </a:r>
            <a:r>
              <a:rPr lang="en-IN" sz="2800" dirty="0">
                <a:solidFill>
                  <a:srgbClr val="FF0000"/>
                </a:solidFill>
              </a:rPr>
              <a:t>TA</a:t>
            </a:r>
            <a:r>
              <a:rPr lang="en-IN" sz="2800" dirty="0"/>
              <a:t>CGGCC</a:t>
            </a:r>
            <a:r>
              <a:rPr lang="en-IN" sz="2800" dirty="0">
                <a:solidFill>
                  <a:srgbClr val="FF0000"/>
                </a:solidFill>
              </a:rPr>
              <a:t>A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No. of A&amp;T = 8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No. of G&amp;C = 6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Tm = 2*8+4*6; = 16+20; = 36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4313" y="3655783"/>
            <a:ext cx="3786187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dirty="0"/>
              <a:t>GGCGC</a:t>
            </a:r>
            <a:r>
              <a:rPr lang="en-IN" sz="2800" dirty="0">
                <a:solidFill>
                  <a:srgbClr val="FF0000"/>
                </a:solidFill>
              </a:rPr>
              <a:t>AAA</a:t>
            </a:r>
            <a:r>
              <a:rPr lang="en-IN" sz="2800" dirty="0"/>
              <a:t>CCC</a:t>
            </a:r>
            <a:r>
              <a:rPr lang="en-IN" sz="2800" dirty="0">
                <a:solidFill>
                  <a:srgbClr val="FF0000"/>
                </a:solidFill>
              </a:rPr>
              <a:t>TA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No. of A&amp;T = 5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No. of G&amp;C = 8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Tm = 2*5+4*8; = 10+32; = 42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71438"/>
            <a:ext cx="7815262" cy="4778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DNA - GENETIC MATERIAL</a:t>
            </a:r>
            <a:b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81125"/>
            <a:ext cx="8215313" cy="2119313"/>
          </a:xfrm>
        </p:spPr>
        <p:txBody>
          <a:bodyPr/>
          <a:lstStyle/>
          <a:p>
            <a:pPr eaLnBrk="1" hangingPunct="1"/>
            <a:r>
              <a:rPr lang="en-US" sz="2000" b="1">
                <a:solidFill>
                  <a:srgbClr val="A50021"/>
                </a:solidFill>
              </a:rPr>
              <a:t>Fred Griffith</a:t>
            </a:r>
            <a:r>
              <a:rPr lang="en-US" sz="2000" b="1"/>
              <a:t> (1928) worked with </a:t>
            </a:r>
            <a:r>
              <a:rPr lang="en-US" sz="2000" b="1">
                <a:solidFill>
                  <a:srgbClr val="A50021"/>
                </a:solidFill>
              </a:rPr>
              <a:t>virulent S</a:t>
            </a:r>
            <a:r>
              <a:rPr lang="en-US" sz="2000" b="1"/>
              <a:t> and </a:t>
            </a:r>
            <a:r>
              <a:rPr lang="en-US" sz="2000" b="1">
                <a:solidFill>
                  <a:srgbClr val="A50021"/>
                </a:solidFill>
              </a:rPr>
              <a:t>nonvirulent R</a:t>
            </a:r>
            <a:r>
              <a:rPr lang="en-US" sz="2000" b="1"/>
              <a:t> strain </a:t>
            </a:r>
            <a:r>
              <a:rPr lang="en-US" sz="2000" b="1" i="1"/>
              <a:t>Pneumoccocus</a:t>
            </a:r>
            <a:r>
              <a:rPr lang="en-US" sz="2000" b="1"/>
              <a:t> bacteria</a:t>
            </a:r>
          </a:p>
          <a:p>
            <a:pPr eaLnBrk="1" hangingPunct="1"/>
            <a:r>
              <a:rPr lang="en-US" sz="2000" b="1"/>
              <a:t>He found that </a:t>
            </a:r>
            <a:r>
              <a:rPr lang="en-US" sz="2000" b="1">
                <a:solidFill>
                  <a:srgbClr val="A50021"/>
                </a:solidFill>
              </a:rPr>
              <a:t>R strain could become virulent</a:t>
            </a:r>
            <a:r>
              <a:rPr lang="en-US" sz="2000" b="1"/>
              <a:t> when it took in DNA from heat-killed S strain</a:t>
            </a:r>
          </a:p>
          <a:p>
            <a:pPr eaLnBrk="1" hangingPunct="1"/>
            <a:r>
              <a:rPr lang="en-US" sz="2000" b="1"/>
              <a:t>Study </a:t>
            </a:r>
            <a:r>
              <a:rPr lang="en-US" sz="2000" b="1">
                <a:solidFill>
                  <a:srgbClr val="000066"/>
                </a:solidFill>
              </a:rPr>
              <a:t>suggested that DNA was probably the genetic material</a:t>
            </a:r>
          </a:p>
          <a:p>
            <a:pPr eaLnBrk="1" hangingPunct="1"/>
            <a:endParaRPr lang="en-US" sz="2000" b="1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4313" y="6143625"/>
            <a:ext cx="2714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91429" bIns="0"/>
          <a:lstStyle/>
          <a:p>
            <a:pPr>
              <a:defRPr/>
            </a:pPr>
            <a:r>
              <a:rPr lang="en-US" sz="24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Griffith Experiment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1619250" y="620713"/>
            <a:ext cx="592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Griffith’s experiment- Transformation</a:t>
            </a:r>
            <a:endParaRPr lang="en-IN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0" name="Picture 2" descr="Image result for griffith experi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8" b="11464"/>
          <a:stretch/>
        </p:blipFill>
        <p:spPr bwMode="auto">
          <a:xfrm>
            <a:off x="2883298" y="3208019"/>
            <a:ext cx="5760640" cy="340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90488"/>
            <a:ext cx="8632825" cy="623887"/>
          </a:xfrm>
        </p:spPr>
        <p:txBody>
          <a:bodyPr/>
          <a:lstStyle/>
          <a:p>
            <a:r>
              <a:rPr lang="en-US" sz="3600"/>
              <a:t>2. Avery et al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136650"/>
            <a:ext cx="8629650" cy="5578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 Avery provided conclusive evidence that </a:t>
            </a:r>
            <a:r>
              <a:rPr lang="en-US" sz="3200">
                <a:solidFill>
                  <a:srgbClr val="FF0000"/>
                </a:solidFill>
              </a:rPr>
              <a:t>DNA is the heredity material </a:t>
            </a:r>
            <a:r>
              <a:rPr lang="en-US" sz="3200"/>
              <a:t>for the bacterial specimens under investigation.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Oswald Avery (with his co-workers MacLeod and McCarty)  characterized what they called the </a:t>
            </a:r>
            <a:r>
              <a:rPr lang="en-US" sz="2800" b="1"/>
              <a:t>“transforming principle” </a:t>
            </a:r>
            <a:r>
              <a:rPr lang="en-US" sz="2800"/>
              <a:t>from Griffith’s experiment.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They prepared a mixture of dead </a:t>
            </a:r>
            <a:r>
              <a:rPr lang="en-US" sz="2800" b="1"/>
              <a:t>S </a:t>
            </a:r>
            <a:r>
              <a:rPr lang="en-US" sz="2800" b="1" i="1"/>
              <a:t>Streptococcus </a:t>
            </a:r>
            <a:r>
              <a:rPr lang="en-US" sz="2800"/>
              <a:t>and live </a:t>
            </a:r>
            <a:r>
              <a:rPr lang="en-US" sz="2800" b="1"/>
              <a:t>R </a:t>
            </a:r>
            <a:r>
              <a:rPr lang="en-US" sz="2800" b="1" i="1"/>
              <a:t>Streptococcus</a:t>
            </a:r>
            <a:r>
              <a:rPr lang="en-US" sz="2800" i="1"/>
              <a:t>. </a:t>
            </a:r>
            <a:r>
              <a:rPr lang="en-US" sz="2800"/>
              <a:t>(That Griffith had used).</a:t>
            </a:r>
          </a:p>
          <a:p>
            <a:pPr>
              <a:lnSpc>
                <a:spcPct val="90000"/>
              </a:lnSpc>
            </a:pPr>
            <a:endParaRPr lang="en-US"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Avery Experiment: Conclusion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536575"/>
            <a:ext cx="8629650" cy="1820863"/>
          </a:xfrm>
        </p:spPr>
        <p:txBody>
          <a:bodyPr/>
          <a:lstStyle/>
          <a:p>
            <a:r>
              <a:rPr lang="en-US" sz="2400"/>
              <a:t>The researchers concluded that </a:t>
            </a:r>
            <a:r>
              <a:rPr lang="en-US" sz="2400" b="1"/>
              <a:t>“a nucleic acid of the deoxyribose type is the fundamental unit of the transforming principle of </a:t>
            </a:r>
            <a:r>
              <a:rPr lang="en-US" sz="2400" b="1" i="1"/>
              <a:t>Pneumococcus </a:t>
            </a:r>
            <a:r>
              <a:rPr lang="en-US" sz="2400" b="1"/>
              <a:t>Type III” </a:t>
            </a:r>
            <a:r>
              <a:rPr lang="en-US" sz="2400"/>
              <a:t>– basically:</a:t>
            </a:r>
          </a:p>
          <a:p>
            <a:pPr lvl="1"/>
            <a:r>
              <a:rPr lang="en-US" sz="2400"/>
              <a:t>DNA is the hereditary material for this bacterial species.</a:t>
            </a: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 rot="-5400000">
            <a:off x="-1954212" y="4267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u="sng">
                <a:latin typeface="Verdana" pitchFamily="34" charset="0"/>
              </a:rPr>
              <a:t>Avery</a:t>
            </a:r>
            <a:r>
              <a:rPr lang="ja-JP" altLang="en-US" sz="1400" b="1" u="sng">
                <a:latin typeface="Verdana" pitchFamily="34" charset="0"/>
                <a:ea typeface="MS PGothic" pitchFamily="34" charset="-128"/>
              </a:rPr>
              <a:t>’</a:t>
            </a:r>
            <a:r>
              <a:rPr lang="en-US" altLang="ja-JP" sz="1400" b="1" u="sng">
                <a:latin typeface="Verdana" pitchFamily="34" charset="0"/>
                <a:ea typeface="MS PGothic" pitchFamily="34" charset="-128"/>
              </a:rPr>
              <a:t>s Transformation Experiment - 1944</a:t>
            </a:r>
            <a:endParaRPr lang="en-IN" sz="1400"/>
          </a:p>
        </p:txBody>
      </p:sp>
      <p:pic>
        <p:nvPicPr>
          <p:cNvPr id="54277" name="Picture 8" descr="Image result for avery experiment"/>
          <p:cNvPicPr>
            <a:picLocks noChangeAspect="1" noChangeArrowheads="1"/>
          </p:cNvPicPr>
          <p:nvPr/>
        </p:nvPicPr>
        <p:blipFill>
          <a:blip r:embed="rId2"/>
          <a:srcRect t="4735" b="4735"/>
          <a:stretch>
            <a:fillRect/>
          </a:stretch>
        </p:blipFill>
        <p:spPr bwMode="auto">
          <a:xfrm>
            <a:off x="1116013" y="2352675"/>
            <a:ext cx="6624637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Hershey-Chase Experiment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Hershey and Chase provided further evidence that heredity material in bacteriophages was found in DNA, not in proteins. </a:t>
            </a:r>
          </a:p>
          <a:p>
            <a:pPr lvl="1"/>
            <a:r>
              <a:rPr lang="en-US" sz="2800"/>
              <a:t>Many did not accept Avery’s conclusions until 1952 when Alfred Hershey and Martha Chase conducted this experiment with </a:t>
            </a:r>
            <a:r>
              <a:rPr lang="en-US" sz="2800" b="1"/>
              <a:t>bacteriophages </a:t>
            </a:r>
            <a:r>
              <a:rPr lang="en-US" sz="2800"/>
              <a:t>(viruses that attack bacteria)</a:t>
            </a:r>
          </a:p>
          <a:p>
            <a:pPr lvl="1"/>
            <a:r>
              <a:rPr lang="en-IN" sz="2800"/>
              <a:t>In the Hershey-Chase experiment, bacterial viruses called phage, were used to </a:t>
            </a:r>
            <a:r>
              <a:rPr lang="en-IN" sz="2800" b="1"/>
              <a:t>demonstrate that DNA is the genetic material.</a:t>
            </a:r>
            <a:r>
              <a:rPr lang="en-IN" sz="2800"/>
              <a:t> The phage used in this experiment consisted of a DNA molecule surrounded by a protein coat.</a:t>
            </a:r>
          </a:p>
          <a:p>
            <a:pPr lvl="1"/>
            <a:r>
              <a:rPr lang="en-IN" sz="2800"/>
              <a:t>When </a:t>
            </a:r>
            <a:r>
              <a:rPr lang="en-IN" sz="2800" b="1"/>
              <a:t>phage infect bacteria, they attach to the surface of the bacterium and inject the DNA into the cell. </a:t>
            </a:r>
            <a:r>
              <a:rPr lang="en-IN" sz="2800"/>
              <a:t>The protein coat remains on the outside of the cell.</a:t>
            </a:r>
          </a:p>
          <a:p>
            <a:pPr lvl="1"/>
            <a:endParaRPr lang="en-US" sz="2800" b="1"/>
          </a:p>
          <a:p>
            <a:endParaRPr 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80975" y="449263"/>
            <a:ext cx="396240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en-US" sz="1800" b="1" u="sng">
              <a:latin typeface="Verdana" pitchFamily="34" charset="0"/>
            </a:endParaRPr>
          </a:p>
          <a:p>
            <a:pPr marL="457200" indent="-457200">
              <a:buFont typeface="Times" pitchFamily="-111" charset="0"/>
              <a:buAutoNum type="arabicPeriod"/>
            </a:pPr>
            <a:r>
              <a:rPr lang="en-US" sz="1800">
                <a:latin typeface="Verdana" pitchFamily="34" charset="0"/>
              </a:rPr>
              <a:t>T2 bacteriophage is composed of DNA and proteins:</a:t>
            </a:r>
          </a:p>
          <a:p>
            <a:pPr marL="457200" indent="-457200">
              <a:buFont typeface="Times" pitchFamily="-111" charset="0"/>
              <a:buAutoNum type="arabicPeriod"/>
            </a:pPr>
            <a:endParaRPr lang="en-US" sz="1800">
              <a:latin typeface="Verdana" pitchFamily="34" charset="0"/>
            </a:endParaRPr>
          </a:p>
          <a:p>
            <a:pPr marL="457200" indent="-457200">
              <a:buFont typeface="Times" pitchFamily="-111" charset="0"/>
              <a:buAutoNum type="arabicPeriod"/>
            </a:pPr>
            <a:r>
              <a:rPr lang="en-US" sz="1800">
                <a:latin typeface="Verdana" pitchFamily="34" charset="0"/>
              </a:rPr>
              <a:t>Set-up two replicates:</a:t>
            </a:r>
          </a:p>
          <a:p>
            <a:pPr marL="457200" indent="-457200">
              <a:buFont typeface="Times" pitchFamily="-111" charset="0"/>
              <a:buAutoNum type="arabicPeriod"/>
            </a:pPr>
            <a:endParaRPr lang="en-US" sz="1800">
              <a:latin typeface="Verdana" pitchFamily="34" charset="0"/>
            </a:endParaRPr>
          </a:p>
          <a:p>
            <a:pPr marL="914400" lvl="1" indent="-457200">
              <a:buFont typeface="Times" pitchFamily="-111" charset="0"/>
              <a:buChar char="•"/>
            </a:pPr>
            <a:r>
              <a:rPr lang="en-US" sz="1800">
                <a:latin typeface="Verdana" pitchFamily="34" charset="0"/>
              </a:rPr>
              <a:t>Label DNA with </a:t>
            </a:r>
            <a:r>
              <a:rPr lang="en-US" sz="1800" baseline="30000">
                <a:latin typeface="Verdana" pitchFamily="34" charset="0"/>
              </a:rPr>
              <a:t>32</a:t>
            </a:r>
            <a:r>
              <a:rPr lang="en-US" sz="1800">
                <a:latin typeface="Verdana" pitchFamily="34" charset="0"/>
              </a:rPr>
              <a:t>P</a:t>
            </a:r>
          </a:p>
          <a:p>
            <a:pPr marL="914400" lvl="1" indent="-457200">
              <a:buFont typeface="Times" pitchFamily="-111" charset="0"/>
              <a:buChar char="•"/>
            </a:pPr>
            <a:r>
              <a:rPr lang="en-US" sz="1800">
                <a:latin typeface="Verdana" pitchFamily="34" charset="0"/>
              </a:rPr>
              <a:t>Label Protein with </a:t>
            </a:r>
            <a:r>
              <a:rPr lang="en-US" sz="1800" baseline="30000">
                <a:latin typeface="Verdana" pitchFamily="34" charset="0"/>
              </a:rPr>
              <a:t>35</a:t>
            </a:r>
            <a:r>
              <a:rPr lang="en-US" sz="1800">
                <a:latin typeface="Verdana" pitchFamily="34" charset="0"/>
              </a:rPr>
              <a:t>S</a:t>
            </a:r>
          </a:p>
          <a:p>
            <a:pPr marL="457200" indent="-457200">
              <a:buFont typeface="Times" pitchFamily="-111" charset="0"/>
              <a:buAutoNum type="arabicPeriod"/>
            </a:pPr>
            <a:endParaRPr lang="en-US" sz="1800">
              <a:latin typeface="Verdana" pitchFamily="34" charset="0"/>
            </a:endParaRPr>
          </a:p>
          <a:p>
            <a:pPr marL="457200" indent="-457200">
              <a:buFont typeface="Times" pitchFamily="-111" charset="0"/>
              <a:buNone/>
            </a:pPr>
            <a:r>
              <a:rPr lang="en-US" sz="1800">
                <a:latin typeface="Verdana" pitchFamily="34" charset="0"/>
              </a:rPr>
              <a:t>3.	Infected </a:t>
            </a:r>
            <a:r>
              <a:rPr lang="en-US" sz="1800" i="1">
                <a:latin typeface="Verdana" pitchFamily="34" charset="0"/>
              </a:rPr>
              <a:t>E. coli</a:t>
            </a:r>
            <a:r>
              <a:rPr lang="en-US" sz="1800">
                <a:latin typeface="Verdana" pitchFamily="34" charset="0"/>
              </a:rPr>
              <a:t> bacteria with two types of labeled T2</a:t>
            </a:r>
          </a:p>
          <a:p>
            <a:pPr marL="457200" indent="-457200">
              <a:buFont typeface="Times" pitchFamily="-111" charset="0"/>
              <a:buChar char="•"/>
            </a:pPr>
            <a:endParaRPr lang="en-US" sz="1800">
              <a:latin typeface="Verdana" pitchFamily="34" charset="0"/>
            </a:endParaRPr>
          </a:p>
          <a:p>
            <a:pPr marL="457200" indent="-457200">
              <a:buFont typeface="Times" pitchFamily="-111" charset="0"/>
              <a:buNone/>
            </a:pPr>
            <a:r>
              <a:rPr lang="en-US" sz="1800">
                <a:latin typeface="Verdana" pitchFamily="34" charset="0"/>
              </a:rPr>
              <a:t>4.	</a:t>
            </a:r>
            <a:r>
              <a:rPr lang="en-US" sz="1800" baseline="30000">
                <a:latin typeface="Verdana" pitchFamily="34" charset="0"/>
              </a:rPr>
              <a:t>32</a:t>
            </a:r>
            <a:r>
              <a:rPr lang="en-US" sz="1800">
                <a:latin typeface="Verdana" pitchFamily="34" charset="0"/>
              </a:rPr>
              <a:t>P is discovered within the bacteria and progeny phages, whereas </a:t>
            </a:r>
            <a:r>
              <a:rPr lang="en-US" sz="1800" baseline="30000">
                <a:latin typeface="Verdana" pitchFamily="34" charset="0"/>
              </a:rPr>
              <a:t>35</a:t>
            </a:r>
            <a:r>
              <a:rPr lang="en-US" sz="1800">
                <a:latin typeface="Verdana" pitchFamily="34" charset="0"/>
              </a:rPr>
              <a:t>S is not found within the bacteria but released with phage ghosts.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 b="2597"/>
          <a:stretch>
            <a:fillRect/>
          </a:stretch>
        </p:blipFill>
        <p:spPr bwMode="auto">
          <a:xfrm>
            <a:off x="4057650" y="500063"/>
            <a:ext cx="50863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12875" y="161925"/>
            <a:ext cx="5873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sng">
                <a:latin typeface="Verdana" pitchFamily="34" charset="0"/>
              </a:rPr>
              <a:t>Hershey-Chase Bacteriophage Experiment - 1953</a:t>
            </a: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1000125" y="6078538"/>
            <a:ext cx="7358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This demonstrated that the </a:t>
            </a:r>
            <a:r>
              <a:rPr lang="en-US" sz="2000" b="1">
                <a:solidFill>
                  <a:srgbClr val="FF0000"/>
                </a:solidFill>
              </a:rPr>
              <a:t>DNA, but not the protein</a:t>
            </a:r>
            <a:r>
              <a:rPr lang="en-US" sz="2000">
                <a:solidFill>
                  <a:srgbClr val="FF0000"/>
                </a:solidFill>
              </a:rPr>
              <a:t>, carries the </a:t>
            </a:r>
            <a:r>
              <a:rPr lang="en-US" sz="2000" b="1">
                <a:solidFill>
                  <a:srgbClr val="FF0000"/>
                </a:solidFill>
              </a:rPr>
              <a:t>genetic information </a:t>
            </a:r>
            <a:r>
              <a:rPr lang="en-US" sz="2000">
                <a:solidFill>
                  <a:srgbClr val="FF0000"/>
                </a:solidFill>
              </a:rPr>
              <a:t>for a new generation of phage!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Gene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Contemporary understanding: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 segment on a DNA molecule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Usually at a specific location (locus) on a chromosome or plasmid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Characterized by its nucleotide sequence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Genes play three notable roles: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To encode the nucleotide sequences of mRNA, which in turn encodes the amino acid sequences of proteins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To encode the nucleotide sequences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tRNA</a:t>
            </a:r>
            <a:r>
              <a:rPr lang="en-US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rRNA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To regulate the expression of other genes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:\0073023469\chapter7\f7-1_overview_of_replic.jpg"/>
          <p:cNvPicPr>
            <a:picLocks noChangeAspect="1" noChangeArrowheads="1"/>
          </p:cNvPicPr>
          <p:nvPr/>
        </p:nvPicPr>
        <p:blipFill>
          <a:blip r:embed="rId2"/>
          <a:srcRect t="2095"/>
          <a:stretch>
            <a:fillRect/>
          </a:stretch>
        </p:blipFill>
        <p:spPr bwMode="auto">
          <a:xfrm>
            <a:off x="1460500" y="1214438"/>
            <a:ext cx="6111875" cy="501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000125" y="357188"/>
            <a:ext cx="699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The central dogma of molecular biology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300" y="95250"/>
            <a:ext cx="8780463" cy="1119188"/>
          </a:xfrm>
        </p:spPr>
        <p:txBody>
          <a:bodyPr/>
          <a:lstStyle/>
          <a:p>
            <a:pPr algn="ctr"/>
            <a:r>
              <a:rPr lang="en-IN" sz="320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The store of the genetic information deoxyribonucleic acid (DNA)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00063" y="1447800"/>
            <a:ext cx="8072437" cy="4981575"/>
          </a:xfrm>
        </p:spPr>
        <p:txBody>
          <a:bodyPr/>
          <a:lstStyle/>
          <a:p>
            <a:r>
              <a:rPr lang="en-IN" sz="2400">
                <a:latin typeface="Gill Sans MT" pitchFamily="34" charset="0"/>
                <a:cs typeface="Times New Roman" pitchFamily="18" charset="0"/>
              </a:rPr>
              <a:t>DNA: the </a:t>
            </a:r>
            <a:r>
              <a:rPr lang="en-IN" sz="2400" b="1">
                <a:latin typeface="Gill Sans MT" pitchFamily="34" charset="0"/>
                <a:cs typeface="Times New Roman" pitchFamily="18" charset="0"/>
              </a:rPr>
              <a:t>store </a:t>
            </a:r>
            <a:r>
              <a:rPr lang="en-IN" sz="2400">
                <a:latin typeface="Gill Sans MT" pitchFamily="34" charset="0"/>
                <a:cs typeface="Times New Roman" pitchFamily="18" charset="0"/>
              </a:rPr>
              <a:t>of the genetic information </a:t>
            </a:r>
            <a:r>
              <a:rPr lang="en-IN" sz="2400" b="1">
                <a:latin typeface="Gill Sans MT" pitchFamily="34" charset="0"/>
                <a:cs typeface="Times New Roman" pitchFamily="18" charset="0"/>
              </a:rPr>
              <a:t>deoxyribonucleic acid (DNA) </a:t>
            </a:r>
          </a:p>
          <a:p>
            <a:endParaRPr lang="en-IN" sz="2400" b="1">
              <a:latin typeface="Gill Sans MT" pitchFamily="34" charset="0"/>
              <a:cs typeface="Times New Roman" pitchFamily="18" charset="0"/>
            </a:endParaRPr>
          </a:p>
          <a:p>
            <a:r>
              <a:rPr lang="en-IN" sz="2400">
                <a:latin typeface="Gill Sans MT" pitchFamily="34" charset="0"/>
                <a:cs typeface="Times New Roman" pitchFamily="18" charset="0"/>
              </a:rPr>
              <a:t>It is the principal </a:t>
            </a:r>
            <a:r>
              <a:rPr lang="en-IN" sz="2400" b="1">
                <a:latin typeface="Gill Sans MT" pitchFamily="34" charset="0"/>
                <a:cs typeface="Times New Roman" pitchFamily="18" charset="0"/>
              </a:rPr>
              <a:t>regulator </a:t>
            </a:r>
            <a:r>
              <a:rPr lang="en-IN" sz="2400">
                <a:latin typeface="Gill Sans MT" pitchFamily="34" charset="0"/>
                <a:cs typeface="Times New Roman" pitchFamily="18" charset="0"/>
              </a:rPr>
              <a:t>of the cell physiology</a:t>
            </a:r>
          </a:p>
          <a:p>
            <a:endParaRPr lang="en-IN" sz="2400">
              <a:latin typeface="Gill Sans MT" pitchFamily="34" charset="0"/>
              <a:cs typeface="Times New Roman" pitchFamily="18" charset="0"/>
            </a:endParaRPr>
          </a:p>
          <a:p>
            <a:r>
              <a:rPr lang="en-IN" sz="2400">
                <a:latin typeface="Gill Sans MT" pitchFamily="34" charset="0"/>
                <a:cs typeface="Times New Roman" pitchFamily="18" charset="0"/>
              </a:rPr>
              <a:t>DNA contains the instructions for creation and functioning of the organism, it acts as</a:t>
            </a:r>
          </a:p>
          <a:p>
            <a:endParaRPr lang="en-IN" sz="2400">
              <a:latin typeface="Gill Sans MT" pitchFamily="34" charset="0"/>
              <a:cs typeface="Times New Roman" pitchFamily="18" charset="0"/>
            </a:endParaRPr>
          </a:p>
          <a:p>
            <a:r>
              <a:rPr lang="en-IN" sz="2400">
                <a:latin typeface="Gill Sans MT" pitchFamily="34" charset="0"/>
                <a:cs typeface="Times New Roman" pitchFamily="18" charset="0"/>
              </a:rPr>
              <a:t>Template for replication</a:t>
            </a:r>
          </a:p>
          <a:p>
            <a:endParaRPr lang="en-IN" sz="2400">
              <a:latin typeface="Gill Sans MT" pitchFamily="34" charset="0"/>
              <a:cs typeface="Times New Roman" pitchFamily="18" charset="0"/>
            </a:endParaRPr>
          </a:p>
          <a:p>
            <a:r>
              <a:rPr lang="en-IN" sz="2400">
                <a:latin typeface="Gill Sans MT" pitchFamily="34" charset="0"/>
                <a:cs typeface="Times New Roman" pitchFamily="18" charset="0"/>
              </a:rPr>
              <a:t>Codes for proteins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57188" y="642938"/>
            <a:ext cx="8518525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b="1" dirty="0">
                <a:solidFill>
                  <a:srgbClr val="3C8C93"/>
                </a:solidFill>
                <a:latin typeface="Gill Sans MT" pitchFamily="34" charset="0"/>
                <a:cs typeface="Times New Roman" pitchFamily="18" charset="0"/>
              </a:rPr>
              <a:t>Composition of Nucleic Acids</a:t>
            </a:r>
          </a:p>
          <a:p>
            <a:endParaRPr lang="en-IN" dirty="0">
              <a:solidFill>
                <a:srgbClr val="FF0000"/>
              </a:solidFill>
              <a:latin typeface="Gill Sans MT" pitchFamily="34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Gill Sans MT" pitchFamily="34" charset="0"/>
                <a:cs typeface="Times New Roman" pitchFamily="18" charset="0"/>
              </a:rPr>
              <a:t>• Nucleic acids are substances with high molecular weight ranging from </a:t>
            </a:r>
            <a:r>
              <a:rPr lang="en-IN" sz="2400" dirty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1,286 </a:t>
            </a:r>
            <a:r>
              <a:rPr lang="en-IN" sz="2400" dirty="0">
                <a:solidFill>
                  <a:srgbClr val="000000"/>
                </a:solidFill>
                <a:latin typeface="Gill Sans MT" pitchFamily="34" charset="0"/>
                <a:cs typeface="Times New Roman" pitchFamily="18" charset="0"/>
              </a:rPr>
              <a:t>to </a:t>
            </a:r>
            <a:r>
              <a:rPr lang="en-IN" sz="2400" dirty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3,000,000 </a:t>
            </a:r>
            <a:r>
              <a:rPr lang="en-IN" sz="2400" dirty="0" err="1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daltons</a:t>
            </a:r>
            <a:r>
              <a:rPr lang="en-IN" sz="2400" dirty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(# of </a:t>
            </a:r>
            <a:r>
              <a:rPr lang="en-IN" sz="2400" dirty="0" err="1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basepairs</a:t>
            </a:r>
            <a:r>
              <a:rPr lang="en-IN" sz="2400" dirty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x 650 </a:t>
            </a:r>
            <a:r>
              <a:rPr lang="en-IN" sz="2400" dirty="0" err="1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daltons</a:t>
            </a:r>
            <a:r>
              <a:rPr lang="en-IN" sz="2400" dirty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).</a:t>
            </a:r>
          </a:p>
          <a:p>
            <a:endParaRPr lang="en-IN" sz="2400" dirty="0">
              <a:solidFill>
                <a:srgbClr val="FF0000"/>
              </a:solidFill>
              <a:latin typeface="Gill Sans MT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Gill Sans MT" pitchFamily="34" charset="0"/>
                <a:cs typeface="Times New Roman" pitchFamily="18" charset="0"/>
              </a:rPr>
              <a:t>They are made up of carbon, hydrogen, oxygen, nitrogen and phosphorus.</a:t>
            </a:r>
          </a:p>
          <a:p>
            <a:endParaRPr lang="en-IN" sz="2400" dirty="0">
              <a:solidFill>
                <a:srgbClr val="000000"/>
              </a:solidFill>
              <a:latin typeface="Gill Sans MT" pitchFamily="34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Gill Sans MT" pitchFamily="34" charset="0"/>
                <a:cs typeface="Times New Roman" pitchFamily="18" charset="0"/>
              </a:rPr>
              <a:t>• Nitrogen is from </a:t>
            </a:r>
            <a:r>
              <a:rPr lang="en-IN" sz="2400" dirty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15 to 16% </a:t>
            </a:r>
            <a:r>
              <a:rPr lang="en-IN" sz="2400" dirty="0">
                <a:solidFill>
                  <a:srgbClr val="000000"/>
                </a:solidFill>
                <a:latin typeface="Gill Sans MT" pitchFamily="34" charset="0"/>
                <a:cs typeface="Times New Roman" pitchFamily="18" charset="0"/>
              </a:rPr>
              <a:t>while phosphorus is from </a:t>
            </a:r>
            <a:r>
              <a:rPr lang="en-IN" sz="2400" dirty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9 to 10%. </a:t>
            </a:r>
          </a:p>
          <a:p>
            <a:endParaRPr lang="en-IN" sz="2400" dirty="0">
              <a:solidFill>
                <a:srgbClr val="FF0000"/>
              </a:solidFill>
              <a:latin typeface="Gill Sans MT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Gill Sans MT" pitchFamily="34" charset="0"/>
                <a:cs typeface="Times New Roman" pitchFamily="18" charset="0"/>
              </a:rPr>
              <a:t> On hydrolysis with either an enzyme or by heating with dilute acids or </a:t>
            </a:r>
            <a:r>
              <a:rPr lang="en-IN" sz="2400" dirty="0" err="1">
                <a:solidFill>
                  <a:srgbClr val="000000"/>
                </a:solidFill>
                <a:latin typeface="Gill Sans MT" pitchFamily="34" charset="0"/>
                <a:cs typeface="Times New Roman" pitchFamily="18" charset="0"/>
              </a:rPr>
              <a:t>alkalies</a:t>
            </a:r>
            <a:r>
              <a:rPr lang="en-IN" sz="2400" dirty="0">
                <a:solidFill>
                  <a:srgbClr val="000000"/>
                </a:solidFill>
                <a:latin typeface="Gill Sans MT" pitchFamily="34" charset="0"/>
                <a:cs typeface="Times New Roman" pitchFamily="18" charset="0"/>
              </a:rPr>
              <a:t>, nucleic acids yields a group of compound known as </a:t>
            </a:r>
            <a:r>
              <a:rPr lang="en-IN" sz="2400" dirty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nucleotides</a:t>
            </a:r>
            <a:r>
              <a:rPr lang="en-IN" sz="2400" dirty="0">
                <a:solidFill>
                  <a:srgbClr val="000000"/>
                </a:solidFill>
                <a:latin typeface="Gill Sans MT" pitchFamily="34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/>
          </p:cNvPicPr>
          <p:nvPr/>
        </p:nvPicPr>
        <p:blipFill>
          <a:blip r:embed="rId2"/>
          <a:srcRect l="16109" t="7935" b="36749"/>
          <a:stretch>
            <a:fillRect/>
          </a:stretch>
        </p:blipFill>
        <p:spPr bwMode="auto">
          <a:xfrm>
            <a:off x="0" y="0"/>
            <a:ext cx="6380163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6125" y="4179888"/>
            <a:ext cx="58578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>
                <a:latin typeface="Gill Sans MT" pitchFamily="34" charset="0"/>
              </a:rPr>
              <a:t> DNA or RNA are called </a:t>
            </a:r>
            <a:r>
              <a:rPr lang="en-IN" sz="2400" b="1">
                <a:solidFill>
                  <a:srgbClr val="C00000"/>
                </a:solidFill>
                <a:latin typeface="Gill Sans MT" pitchFamily="34" charset="0"/>
              </a:rPr>
              <a:t>nucleic acids </a:t>
            </a:r>
            <a:r>
              <a:rPr lang="en-IN" sz="2400">
                <a:latin typeface="Gill Sans MT" pitchFamily="34" charset="0"/>
              </a:rPr>
              <a:t>because of the acidic nature of the phosphate group attached to them. </a:t>
            </a:r>
          </a:p>
          <a:p>
            <a:pPr>
              <a:buFont typeface="Arial" pitchFamily="34" charset="0"/>
              <a:buChar char="•"/>
            </a:pPr>
            <a:r>
              <a:rPr lang="en-IN" sz="2400">
                <a:latin typeface="Gill Sans MT" pitchFamily="34" charset="0"/>
              </a:rPr>
              <a:t> The phosphate group is negatively charged because it donates protons in solution.  An acid is identified by its ability to donate protons.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/>
          <a:srcRect b="11188"/>
          <a:stretch>
            <a:fillRect/>
          </a:stretch>
        </p:blipFill>
        <p:spPr bwMode="auto">
          <a:xfrm>
            <a:off x="4052888" y="1524000"/>
            <a:ext cx="5091112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782638" y="762000"/>
            <a:ext cx="79184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>
                <a:latin typeface="Gill Sans MT" pitchFamily="34" charset="0"/>
              </a:rPr>
              <a:t>DNA and RNA are nucleic acids, long, thread-like polymers </a:t>
            </a:r>
            <a:br>
              <a:rPr lang="en-US" altLang="en-US" sz="2400">
                <a:latin typeface="Gill Sans MT" pitchFamily="34" charset="0"/>
              </a:rPr>
            </a:br>
            <a:r>
              <a:rPr lang="en-US" altLang="en-US" sz="2400">
                <a:latin typeface="Gill Sans MT" pitchFamily="34" charset="0"/>
              </a:rPr>
              <a:t>made up of a linear array of monomers called nucleotides</a:t>
            </a:r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304800" y="1822450"/>
            <a:ext cx="3948113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altLang="en-US" sz="1800" dirty="0">
                <a:solidFill>
                  <a:schemeClr val="tx1"/>
                </a:solidFill>
                <a:latin typeface="Gill Sans MT" pitchFamily="34" charset="0"/>
              </a:rPr>
              <a:t>“Energy rich” compounds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IE" altLang="en-US" sz="1800" dirty="0">
                <a:solidFill>
                  <a:schemeClr val="tx1"/>
                </a:solidFill>
                <a:latin typeface="Gill Sans MT" pitchFamily="34" charset="0"/>
              </a:rPr>
              <a:t>Chemical signals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IE" altLang="en-US" sz="1800" dirty="0">
                <a:solidFill>
                  <a:schemeClr val="tx1"/>
                </a:solidFill>
                <a:latin typeface="Gill Sans MT" pitchFamily="34" charset="0"/>
              </a:rPr>
              <a:t>Enzyme co-factors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IE" alt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altLang="en-US" sz="1800" dirty="0">
                <a:solidFill>
                  <a:schemeClr val="tx1"/>
                </a:solidFill>
                <a:latin typeface="Gill Sans MT" pitchFamily="34" charset="0"/>
              </a:rPr>
              <a:t>Nucleic Acids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IE" altLang="en-US" sz="1800" dirty="0">
                <a:solidFill>
                  <a:schemeClr val="tx1"/>
                </a:solidFill>
                <a:latin typeface="Gill Sans MT" pitchFamily="34" charset="0"/>
              </a:rPr>
              <a:t>DNA and RNA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IE" altLang="en-US" sz="1800" dirty="0">
                <a:solidFill>
                  <a:schemeClr val="tx1"/>
                </a:solidFill>
                <a:latin typeface="Gill Sans MT" pitchFamily="34" charset="0"/>
              </a:rPr>
              <a:t>Polymers of nucleotides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IE" alt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Gill Sans MT" pitchFamily="34" charset="0"/>
              </a:rPr>
              <a:t>All nucleotides contain three components: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Gill Sans MT" pitchFamily="34" charset="0"/>
              </a:rPr>
              <a:t>	1.  A nitrogen heterocyclic base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Gill Sans MT" pitchFamily="34" charset="0"/>
              </a:rPr>
              <a:t>	2.  A pentose sugar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Gill Sans MT" pitchFamily="34" charset="0"/>
              </a:rPr>
              <a:t>	3.  A phosphate residue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IE" altLang="en-US" sz="1800" b="1" dirty="0">
                <a:solidFill>
                  <a:srgbClr val="0000FF"/>
                </a:solidFill>
                <a:latin typeface="Gill Sans MT" pitchFamily="34" charset="0"/>
              </a:rPr>
              <a:t>Without phosphate nucleotide is called as </a:t>
            </a:r>
            <a:r>
              <a:rPr lang="en-IE" altLang="en-US" sz="1800" b="1" u="sng" dirty="0">
                <a:solidFill>
                  <a:srgbClr val="0000FF"/>
                </a:solidFill>
                <a:latin typeface="Gill Sans MT" pitchFamily="34" charset="0"/>
              </a:rPr>
              <a:t>nucleoside</a:t>
            </a:r>
            <a:endParaRPr lang="en-US" altLang="en-US" sz="1800" b="1" u="sng" dirty="0">
              <a:solidFill>
                <a:srgbClr val="0000FF"/>
              </a:solidFill>
              <a:latin typeface="Gill Sans MT" pitchFamily="34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0888" y="4267200"/>
            <a:ext cx="331311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-30163"/>
            <a:ext cx="9144000" cy="533401"/>
          </a:xfrm>
          <a:prstGeom prst="rect">
            <a:avLst/>
          </a:prstGeom>
          <a:solidFill>
            <a:srgbClr val="0E58FE"/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Gill Sans MT" pitchFamily="34" charset="0"/>
              </a:rPr>
              <a:t>Nucleic acids</a:t>
            </a:r>
          </a:p>
        </p:txBody>
      </p:sp>
      <p:sp>
        <p:nvSpPr>
          <p:cNvPr id="30728" name="AutoShape 8"/>
          <p:cNvSpPr>
            <a:spLocks/>
          </p:cNvSpPr>
          <p:nvPr/>
        </p:nvSpPr>
        <p:spPr bwMode="auto">
          <a:xfrm>
            <a:off x="3779838" y="4941888"/>
            <a:ext cx="287337" cy="647700"/>
          </a:xfrm>
          <a:prstGeom prst="rightBrace">
            <a:avLst>
              <a:gd name="adj1" fmla="val 18785"/>
              <a:gd name="adj2" fmla="val 563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 rot="5400000">
            <a:off x="3497263" y="5080000"/>
            <a:ext cx="165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IE" altLang="en-US" sz="1800" b="1">
                <a:solidFill>
                  <a:srgbClr val="0000FF"/>
                </a:solidFill>
              </a:rPr>
              <a:t>Nucleoside</a:t>
            </a:r>
            <a:endParaRPr lang="en-IN" sz="1800" b="1">
              <a:solidFill>
                <a:srgbClr val="0000FF"/>
              </a:solidFill>
            </a:endParaRPr>
          </a:p>
        </p:txBody>
      </p:sp>
      <p:sp>
        <p:nvSpPr>
          <p:cNvPr id="30730" name="AutoShape 10"/>
          <p:cNvSpPr>
            <a:spLocks/>
          </p:cNvSpPr>
          <p:nvPr/>
        </p:nvSpPr>
        <p:spPr bwMode="auto">
          <a:xfrm>
            <a:off x="4427538" y="4941888"/>
            <a:ext cx="433387" cy="1152525"/>
          </a:xfrm>
          <a:prstGeom prst="rightBrace">
            <a:avLst>
              <a:gd name="adj1" fmla="val 0"/>
              <a:gd name="adj2" fmla="val 563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 rot="5400000">
            <a:off x="4283075" y="5445126"/>
            <a:ext cx="165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IE" altLang="en-US" sz="1800" b="1" dirty="0">
                <a:solidFill>
                  <a:srgbClr val="0000FF"/>
                </a:solidFill>
              </a:rPr>
              <a:t>Nucleotide</a:t>
            </a:r>
            <a:endParaRPr lang="en-IN" sz="1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B178FC27043340BB7E6327CA6C0B7A" ma:contentTypeVersion="7" ma:contentTypeDescription="Create a new document." ma:contentTypeScope="" ma:versionID="064df1e83a195459e93ca803b87627f8">
  <xsd:schema xmlns:xsd="http://www.w3.org/2001/XMLSchema" xmlns:xs="http://www.w3.org/2001/XMLSchema" xmlns:p="http://schemas.microsoft.com/office/2006/metadata/properties" xmlns:ns2="04c304d4-dc54-4ea6-bbe4-44e4a12f18e6" targetNamespace="http://schemas.microsoft.com/office/2006/metadata/properties" ma:root="true" ma:fieldsID="5ab95aee055166fd33b7ff7d3d1f3499" ns2:_="">
    <xsd:import namespace="04c304d4-dc54-4ea6-bbe4-44e4a12f18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304d4-dc54-4ea6-bbe4-44e4a12f1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322F2A-387D-4D07-90AC-365AB2C9D617}"/>
</file>

<file path=customXml/itemProps2.xml><?xml version="1.0" encoding="utf-8"?>
<ds:datastoreItem xmlns:ds="http://schemas.openxmlformats.org/officeDocument/2006/customXml" ds:itemID="{7C493F06-5257-448F-B810-E11EB27DCB19}"/>
</file>

<file path=customXml/itemProps3.xml><?xml version="1.0" encoding="utf-8"?>
<ds:datastoreItem xmlns:ds="http://schemas.openxmlformats.org/officeDocument/2006/customXml" ds:itemID="{FE9762B6-4531-4D83-B808-01FE5FD03103}"/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1810</Words>
  <Application>Microsoft Office PowerPoint</Application>
  <PresentationFormat>On-screen Show (4:3)</PresentationFormat>
  <Paragraphs>256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1_Custom Design</vt:lpstr>
      <vt:lpstr>1_Default Design</vt:lpstr>
      <vt:lpstr>PowerPoint Presentation</vt:lpstr>
      <vt:lpstr>Gene and Genomes</vt:lpstr>
      <vt:lpstr>Chromosome and Genes</vt:lpstr>
      <vt:lpstr>Basic Concepts</vt:lpstr>
      <vt:lpstr>PowerPoint Presentation</vt:lpstr>
      <vt:lpstr>The store of the genetic information deoxyribonucleic acid (DNA)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DNA Nucleotide</vt:lpstr>
      <vt:lpstr>PowerPoint Presentation</vt:lpstr>
      <vt:lpstr>PowerPoint Presentation</vt:lpstr>
      <vt:lpstr>PowerPoint Presentation</vt:lpstr>
      <vt:lpstr>PowerPoint Presentation</vt:lpstr>
      <vt:lpstr>DNA is double stranded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DNA Double Helix</vt:lpstr>
      <vt:lpstr>PowerPoint Presentation</vt:lpstr>
      <vt:lpstr>Study Helix Stability with Melting Curves</vt:lpstr>
      <vt:lpstr>PowerPoint Presentation</vt:lpstr>
      <vt:lpstr>PowerPoint Presentation</vt:lpstr>
      <vt:lpstr>How to calculate Tm?</vt:lpstr>
      <vt:lpstr>DNA - GENETIC MATERIAL </vt:lpstr>
      <vt:lpstr>2. Avery et al</vt:lpstr>
      <vt:lpstr>Avery Experiment: Conclusion</vt:lpstr>
      <vt:lpstr>3. Hershey-Chase Experiment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Surajit</dc:creator>
  <cp:lastModifiedBy>Prof. Monalisa Mishra</cp:lastModifiedBy>
  <cp:revision>13</cp:revision>
  <dcterms:created xsi:type="dcterms:W3CDTF">2018-03-05T07:05:28Z</dcterms:created>
  <dcterms:modified xsi:type="dcterms:W3CDTF">2021-02-19T04:51:02Z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0x0101009BB178FC27043340BB7E6327CA6C0B7A</vt:lpwstr>
  </property>
</Properties>
</file>