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76400"/>
            <a:ext cx="4419600" cy="609600"/>
          </a:xfrm>
          <a:custGeom>
            <a:avLst/>
            <a:gdLst/>
            <a:ahLst/>
            <a:cxnLst/>
            <a:rect l="l" t="t" r="r" b="b"/>
            <a:pathLst>
              <a:path w="4419600" h="609600">
                <a:moveTo>
                  <a:pt x="4419600" y="0"/>
                </a:moveTo>
                <a:lnTo>
                  <a:pt x="0" y="0"/>
                </a:lnTo>
                <a:lnTo>
                  <a:pt x="0" y="609600"/>
                </a:lnTo>
                <a:lnTo>
                  <a:pt x="4419600" y="609600"/>
                </a:lnTo>
                <a:lnTo>
                  <a:pt x="44196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47800" y="6629399"/>
            <a:ext cx="7696200" cy="228600"/>
          </a:xfrm>
          <a:custGeom>
            <a:avLst/>
            <a:gdLst/>
            <a:ahLst/>
            <a:cxnLst/>
            <a:rect l="l" t="t" r="r" b="b"/>
            <a:pathLst>
              <a:path w="7696200" h="228600">
                <a:moveTo>
                  <a:pt x="0" y="228600"/>
                </a:moveTo>
                <a:lnTo>
                  <a:pt x="7696200" y="228600"/>
                </a:lnTo>
                <a:lnTo>
                  <a:pt x="7696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EE8B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629399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447800" y="0"/>
                </a:moveTo>
                <a:lnTo>
                  <a:pt x="0" y="0"/>
                </a:lnTo>
                <a:lnTo>
                  <a:pt x="0" y="228600"/>
                </a:lnTo>
                <a:lnTo>
                  <a:pt x="1447800" y="228600"/>
                </a:lnTo>
                <a:lnTo>
                  <a:pt x="1447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47800" y="6629399"/>
            <a:ext cx="7696200" cy="228600"/>
          </a:xfrm>
          <a:custGeom>
            <a:avLst/>
            <a:gdLst/>
            <a:ahLst/>
            <a:cxnLst/>
            <a:rect l="l" t="t" r="r" b="b"/>
            <a:pathLst>
              <a:path w="7696200" h="228600">
                <a:moveTo>
                  <a:pt x="0" y="228600"/>
                </a:moveTo>
                <a:lnTo>
                  <a:pt x="7696200" y="228600"/>
                </a:lnTo>
                <a:lnTo>
                  <a:pt x="7696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EE8B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629399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447800" y="0"/>
                </a:moveTo>
                <a:lnTo>
                  <a:pt x="0" y="0"/>
                </a:lnTo>
                <a:lnTo>
                  <a:pt x="0" y="228600"/>
                </a:lnTo>
                <a:lnTo>
                  <a:pt x="1447800" y="228600"/>
                </a:lnTo>
                <a:lnTo>
                  <a:pt x="1447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229600" y="0"/>
            <a:ext cx="891552" cy="859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558035"/>
            <a:ext cx="8535670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82089" y="6662419"/>
            <a:ext cx="13970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37261" y="6643369"/>
            <a:ext cx="1174115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8907" y="6466738"/>
            <a:ext cx="3048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hyperlink" Target="http://www.geeksforgeeks.org/association-composition-aggregation-java/" TargetMode="Externa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sual-paradigm.com/guide/uml-unified-modeling-language/uml-extexsibility-mechanism/" TargetMode="External"/><Relationship Id="rId3" Type="http://schemas.openxmlformats.org/officeDocument/2006/relationships/hyperlink" Target="http://www.cs.sjsu.edu/faculty/pearce/modules/lectures/uml2/ind" TargetMode="Externa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_Mzi1rYtI5U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hyperlink" Target="http://www.geeksforgeeks.org/unified-modeling-language-uml-sequence-diagrams/" TargetMode="Externa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hyperlink" Target="http://www.visual-paradigm.com/guide/uml-unified-modeling-language/what-is-sequence-diagram/" TargetMode="Externa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hyperlink" Target="http://www.geeksforgeeks.org/unified-modeling-language-uml-sequence-diagrams/" TargetMode="External"/><Relationship Id="rId5" Type="http://schemas.openxmlformats.org/officeDocument/2006/relationships/hyperlink" Target="http://www.visual-paradigm.com/guide/uml-unified-modeling-language/what-is-sequence-diagra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hyperlink" Target="http://www.geeksforgeeks.org/unified-modeling-language-uml-sequence-diagrams/" TargetMode="Externa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g.org/spec/UML/2.0/" TargetMode="External"/><Relationship Id="rId3" Type="http://schemas.openxmlformats.org/officeDocument/2006/relationships/hyperlink" Target="http://www.visual-paradigm.com/guide/uml-unified-modeling-language/what-is-sequence-diagram/" TargetMode="Externa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guide/uml-unified-modeling-language/what-is-sequence-diagram/" TargetMode="Externa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3.png"/><Relationship Id="rId3" Type="http://schemas.openxmlformats.org/officeDocument/2006/relationships/hyperlink" Target="http://www.visual-paradigm.com/guide/uml-unified-modeling-language/what-is-sequence-diagram/" TargetMode="Externa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jpg"/><Relationship Id="rId3" Type="http://schemas.openxmlformats.org/officeDocument/2006/relationships/hyperlink" Target="http://www.visual-paradigm.com/guide/uml-unified-modeling-language/what-is-sequence-diagram/" TargetMode="Externa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png"/><Relationship Id="rId3" Type="http://schemas.openxmlformats.org/officeDocument/2006/relationships/hyperlink" Target="http://www.visual-paradigm.com/guide/uml-unified-modeling-language/what-is-sequence-diagram/" TargetMode="Externa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ru99.com/interaction-collaboration-sequence-diagrams-examples.html" TargetMode="Externa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guide/uml-unified-modeling-language/what-is-state-machine-diagram/" TargetMode="External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jpg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jpg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hyperlink" Target="http://www.visual-paradigm.com/guide/uml-unified-modeling-language/about-state-diagrams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hyperlink" Target="http://www.visual-paradigm.com/guide/uml-unified-modeling-language/what-is-state-machine-diagram/" TargetMode="External"/></Relationships>
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hyperlink" Target="http://www.visual-paradigm.com/guide/uml-unified-modeling-language/about-state-diagrams/" TargetMode="External"/></Relationships>
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
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hyperlink" Target="http://www.visual-paradigm.com/guide/uml-unified-modeling-language/about-state-diagrams/" TargetMode="External"/></Relationships>
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
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6.jpg"/></Relationships>
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/Relationships>
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hyperlink" Target="http://www.visual-paradigm.com/guide/uml-unified-modeling-language/about-state-diagrams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/Relationships>
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1.jpg"/></Relationships>
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
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
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
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/Relationships>
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
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unified-modeling-language-uml-activity-diagrams/" TargetMode="External"/></Relationships>
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
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
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/Relationships>
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/Relationships>
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/Relationships>
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
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/Relationships>
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/Relationships>
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/Relationships>
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0.png"/></Relationships>
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/Relationships>
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4.png"/></Relationships>
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5.png"/></Relationships>
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/Relationships>
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guide/uml-unified-modeling-language/what-is-deployment-diagram/" TargetMode="External"/></Relationships>
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guide/uml-unified-modeling-language/what-is-deployment-diagram/" TargetMode="External"/></Relationships>
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guide/uml-unified-modeling-language/what-is-deployment-diagram/" TargetMode="External"/></Relationships>
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4.jpg"/><Relationship Id="rId3" Type="http://schemas.openxmlformats.org/officeDocument/2006/relationships/hyperlink" Target="http://www.tutorialspoint.com/uml/uml_deployment_diagram.htm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jpg"/><Relationship Id="rId3" Type="http://schemas.openxmlformats.org/officeDocument/2006/relationships/hyperlink" Target="http://www.visual-paradigm.com/guide/uml-unified-modeling-language/what-is-deployment-diagram/" TargetMode="External"/></Relationships>
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guide/uml-unified-modeling-language/what-is-component-diagram/" TargetMode="External"/></Relationships>
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guide/uml-unified-modeling-language/what-is-component-diagram/" TargetMode="External"/></Relationships>
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hyperlink" Target="http://www.visual-paradigm.com/guide/uml-unified-modeling-language/what-is-component-diagram/" TargetMode="External"/></Relationships>
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hyperlink" Target="http://www.visual-paradigm.com/guide/uml-unified-modeling-language/what-is-component-diagram/" TargetMode="External"/></Relationships>
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3" Type="http://schemas.openxmlformats.org/officeDocument/2006/relationships/hyperlink" Target="http://www.visual-paradigm.com/guide/uml-unified-modeling-language/what-is-component-diagram/" TargetMode="External"/></Relationships>
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hyperlink" Target="http://www.visual-paradigm.com/guide/uml-unified-modeling-language/what-is-component-diagram/" TargetMode="External"/></Relationships>
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5.png"/><Relationship Id="rId3" Type="http://schemas.openxmlformats.org/officeDocument/2006/relationships/hyperlink" Target="http://www.visual-paradigm.com/guide/uml-unified-modeling-language/what-is-component-diagram/" TargetMode="External"/></Relationships>
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hyperlink" Target="http://www.visual-paradigm.com/guide/uml-unified-modeling-language/what-is-component-diagra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jpg"/><Relationship Id="rId3" Type="http://schemas.openxmlformats.org/officeDocument/2006/relationships/hyperlink" Target="http://www.visual-paradigm.com/guide/uml-unified-modeling-language/what-is-component-diagram/" TargetMode="External"/></Relationships>
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jpg"/><Relationship Id="rId3" Type="http://schemas.openxmlformats.org/officeDocument/2006/relationships/hyperlink" Target="http://www.visual-paradigm.com/guide/uml-unified-modeling-language/what-is-component-diagram/" TargetMode="External"/></Relationships>
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8.png"/></Relationships>
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/Relationships>
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0.jpg"/></Relationships>
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ret.net/biblio/authors#GradyBooch" TargetMode="External"/><Relationship Id="rId3" Type="http://schemas.openxmlformats.org/officeDocument/2006/relationships/hyperlink" Target="http://dret.net/biblio/authors#JamesRumbaugh" TargetMode="External"/><Relationship Id="rId4" Type="http://schemas.openxmlformats.org/officeDocument/2006/relationships/hyperlink" Target="http://dret.net/biblio/authors#IvarJacobson" TargetMode="External"/><Relationship Id="rId5" Type="http://schemas.openxmlformats.org/officeDocument/2006/relationships/hyperlink" Target="http://dret.net/biblio/titles#boo05" TargetMode="External"/><Relationship Id="rId6" Type="http://schemas.openxmlformats.org/officeDocument/2006/relationships/hyperlink" Target="https://www.visual-paradigm.com/guide/uml-unified-modeling-language/uml-extexsibility-mechanism" TargetMode="External"/><Relationship Id="rId7" Type="http://schemas.openxmlformats.org/officeDocument/2006/relationships/hyperlink" Target="http://www.cs.sjsu.edu/faculty/pearce/modules/lectures/uml2/index.htm" TargetMode="External"/><Relationship Id="rId8" Type="http://schemas.openxmlformats.org/officeDocument/2006/relationships/hyperlink" Target="http://www.uml-diagrams.org/examples/online-shopping-domain-uml-" TargetMode="External"/></Relationships>
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1.png"/></Relationships>
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://www.edureka.co/blog/data-hiding-in-cpp/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id-MVo7M-E" TargetMode="Externa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9194800" cy="6908800"/>
            <a:chOff x="-25400" y="0"/>
            <a:chExt cx="9194800" cy="6908800"/>
          </a:xfrm>
        </p:grpSpPr>
        <p:sp>
          <p:nvSpPr>
            <p:cNvPr id="3" name="object 3"/>
            <p:cNvSpPr/>
            <p:nvPr/>
          </p:nvSpPr>
          <p:spPr>
            <a:xfrm>
              <a:off x="0" y="838200"/>
              <a:ext cx="9144000" cy="1295400"/>
            </a:xfrm>
            <a:custGeom>
              <a:avLst/>
              <a:gdLst/>
              <a:ahLst/>
              <a:cxnLst/>
              <a:rect l="l" t="t" r="r" b="b"/>
              <a:pathLst>
                <a:path w="9144000" h="1295400">
                  <a:moveTo>
                    <a:pt x="9144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9144000" y="1295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4191" y="830402"/>
            <a:ext cx="6642734" cy="12465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14195" marR="5080" indent="-180213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Software </a:t>
            </a:r>
            <a:r>
              <a:rPr dirty="0"/>
              <a:t>Engineering</a:t>
            </a:r>
            <a:r>
              <a:rPr dirty="0" spc="-95"/>
              <a:t> </a:t>
            </a:r>
            <a:r>
              <a:rPr dirty="0"/>
              <a:t>(CSE3004)  </a:t>
            </a:r>
            <a:r>
              <a:rPr dirty="0" spc="5"/>
              <a:t>UML</a:t>
            </a:r>
            <a:r>
              <a:rPr dirty="0" spc="-35"/>
              <a:t> </a:t>
            </a:r>
            <a:r>
              <a:rPr dirty="0" spc="-10"/>
              <a:t>Diagrams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2610" y="4534026"/>
            <a:ext cx="5250180" cy="1727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3200" spc="-15" b="1">
                <a:latin typeface="Carlito"/>
                <a:cs typeface="Carlito"/>
              </a:rPr>
              <a:t>Puneet Kumar</a:t>
            </a:r>
            <a:r>
              <a:rPr dirty="0" sz="3200" spc="35" b="1">
                <a:latin typeface="Carlito"/>
                <a:cs typeface="Carlito"/>
              </a:rPr>
              <a:t> </a:t>
            </a:r>
            <a:r>
              <a:rPr dirty="0" sz="3200" spc="-5" b="1">
                <a:latin typeface="Carlito"/>
                <a:cs typeface="Carlito"/>
              </a:rPr>
              <a:t>Jain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CSE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Department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latin typeface="Carlito"/>
                <a:cs typeface="Carlito"/>
              </a:rPr>
              <a:t>National Institute </a:t>
            </a:r>
            <a:r>
              <a:rPr dirty="0" sz="2400" b="1">
                <a:latin typeface="Carlito"/>
                <a:cs typeface="Carlito"/>
              </a:rPr>
              <a:t>of </a:t>
            </a:r>
            <a:r>
              <a:rPr dirty="0" sz="2400" spc="-20" b="1">
                <a:latin typeface="Carlito"/>
                <a:cs typeface="Carlito"/>
              </a:rPr>
              <a:t>Technology</a:t>
            </a:r>
            <a:r>
              <a:rPr dirty="0" sz="2400" spc="-145" b="1">
                <a:latin typeface="Carlito"/>
                <a:cs typeface="Carlito"/>
              </a:rPr>
              <a:t> </a:t>
            </a:r>
            <a:r>
              <a:rPr dirty="0" sz="2400" spc="-20" b="1">
                <a:latin typeface="Carlito"/>
                <a:cs typeface="Carlito"/>
              </a:rPr>
              <a:t>Rourkela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419" y="2362200"/>
            <a:ext cx="213398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2321"/>
            <a:ext cx="36861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Polymorphism</a:t>
            </a:r>
            <a:r>
              <a:rPr dirty="0" spc="-70"/>
              <a:t> </a:t>
            </a:r>
            <a:r>
              <a:rPr dirty="0"/>
              <a:t>[6]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80097"/>
            <a:ext cx="86042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Polymorphism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Polymorphism </a:t>
            </a:r>
            <a:r>
              <a:rPr dirty="0" sz="2400">
                <a:latin typeface="Carlito"/>
                <a:cs typeface="Carlito"/>
              </a:rPr>
              <a:t>means </a:t>
            </a:r>
            <a:r>
              <a:rPr dirty="0" sz="2400" spc="-15">
                <a:latin typeface="Carlito"/>
                <a:cs typeface="Carlito"/>
              </a:rPr>
              <a:t>"</a:t>
            </a:r>
            <a:r>
              <a:rPr dirty="0" sz="2400" spc="-15" b="1">
                <a:latin typeface="Carlito"/>
                <a:cs typeface="Carlito"/>
              </a:rPr>
              <a:t>many </a:t>
            </a:r>
            <a:r>
              <a:rPr dirty="0" sz="2400" spc="-10" b="1">
                <a:latin typeface="Carlito"/>
                <a:cs typeface="Carlito"/>
              </a:rPr>
              <a:t>forms</a:t>
            </a:r>
            <a:r>
              <a:rPr dirty="0" sz="2400" spc="-10">
                <a:latin typeface="Carlito"/>
                <a:cs typeface="Carlito"/>
              </a:rPr>
              <a:t>",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it occurs </a:t>
            </a:r>
            <a:r>
              <a:rPr dirty="0" sz="2400">
                <a:latin typeface="Carlito"/>
                <a:cs typeface="Carlito"/>
              </a:rPr>
              <a:t>when</a:t>
            </a:r>
            <a:r>
              <a:rPr dirty="0" sz="2400" spc="254">
                <a:latin typeface="Carlito"/>
                <a:cs typeface="Carlito"/>
              </a:rPr>
              <a:t> </a:t>
            </a:r>
            <a:r>
              <a:rPr dirty="0" sz="2400" spc="-35">
                <a:latin typeface="Carlito"/>
                <a:cs typeface="Carlito"/>
              </a:rPr>
              <a:t>we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6397" y="1658492"/>
            <a:ext cx="1238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925" algn="l"/>
              </a:tabLst>
            </a:pP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er	</a:t>
            </a:r>
            <a:r>
              <a:rPr dirty="0" sz="2400" spc="10"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829243"/>
            <a:ext cx="4167504" cy="30994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Compile Time or </a:t>
            </a:r>
            <a:r>
              <a:rPr dirty="0" sz="2400" spc="-5" b="1">
                <a:latin typeface="Carlito"/>
                <a:cs typeface="Carlito"/>
              </a:rPr>
              <a:t>Early</a:t>
            </a:r>
            <a:r>
              <a:rPr dirty="0" sz="2400" spc="-165" b="1">
                <a:latin typeface="Carlito"/>
                <a:cs typeface="Carlito"/>
              </a:rPr>
              <a:t> </a:t>
            </a:r>
            <a:r>
              <a:rPr dirty="0" sz="2400" spc="5" b="1">
                <a:latin typeface="Carlito"/>
                <a:cs typeface="Carlito"/>
              </a:rPr>
              <a:t>Binding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Function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overloading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Operator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overloading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3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Run Time or </a:t>
            </a:r>
            <a:r>
              <a:rPr dirty="0" sz="2400" spc="-15" b="1">
                <a:latin typeface="Carlito"/>
                <a:cs typeface="Carlito"/>
              </a:rPr>
              <a:t>Late</a:t>
            </a:r>
            <a:r>
              <a:rPr dirty="0" sz="2400" spc="-75" b="1">
                <a:latin typeface="Carlito"/>
                <a:cs typeface="Carlito"/>
              </a:rPr>
              <a:t> </a:t>
            </a:r>
            <a:r>
              <a:rPr dirty="0" sz="2400" spc="5" b="1">
                <a:latin typeface="Carlito"/>
                <a:cs typeface="Carlito"/>
              </a:rPr>
              <a:t>Binding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Virtual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4786" y="2883916"/>
            <a:ext cx="2392299" cy="2587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7556" y="1658492"/>
            <a:ext cx="6572250" cy="118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6845">
              <a:lnSpc>
                <a:spcPct val="100000"/>
              </a:lnSpc>
              <a:spcBef>
                <a:spcPts val="100"/>
              </a:spcBef>
              <a:tabLst>
                <a:tab pos="835660" algn="l"/>
                <a:tab pos="1753235" algn="l"/>
                <a:tab pos="2839085" algn="l"/>
                <a:tab pos="3582670" algn="l"/>
                <a:tab pos="4217035" algn="l"/>
                <a:tab pos="5327015" algn="l"/>
                <a:tab pos="5821045" algn="l"/>
              </a:tabLst>
            </a:pP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-30">
                <a:latin typeface="Carlito"/>
                <a:cs typeface="Carlito"/>
              </a:rPr>
              <a:t>v</a:t>
            </a:r>
            <a:r>
              <a:rPr dirty="0" sz="2400">
                <a:latin typeface="Carlito"/>
                <a:cs typeface="Carlito"/>
              </a:rPr>
              <a:t>e	m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 spc="-3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y	class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15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-20">
                <a:latin typeface="Carlito"/>
                <a:cs typeface="Carlito"/>
              </a:rPr>
              <a:t>ar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20">
                <a:latin typeface="Carlito"/>
                <a:cs typeface="Carlito"/>
              </a:rPr>
              <a:t>re</a:t>
            </a:r>
            <a:r>
              <a:rPr dirty="0" sz="2400">
                <a:latin typeface="Carlito"/>
                <a:cs typeface="Carlito"/>
              </a:rPr>
              <a:t>l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	e</a:t>
            </a:r>
            <a:r>
              <a:rPr dirty="0" sz="2400" spc="-1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ch  inheritance.</a:t>
            </a:r>
            <a:endParaRPr sz="24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1210"/>
              </a:spcBef>
            </a:pPr>
            <a:r>
              <a:rPr dirty="0" sz="1800" spc="-10" b="1">
                <a:latin typeface="Carlito"/>
                <a:cs typeface="Carlito"/>
              </a:rPr>
              <a:t>Method</a:t>
            </a:r>
            <a:r>
              <a:rPr dirty="0" sz="1800" spc="-80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overloading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9194800" cy="6908800"/>
            <a:chOff x="-25400" y="0"/>
            <a:chExt cx="9194800" cy="6908800"/>
          </a:xfrm>
        </p:grpSpPr>
        <p:sp>
          <p:nvSpPr>
            <p:cNvPr id="3" name="object 3"/>
            <p:cNvSpPr/>
            <p:nvPr/>
          </p:nvSpPr>
          <p:spPr>
            <a:xfrm>
              <a:off x="1094040" y="1138532"/>
              <a:ext cx="6363970" cy="0"/>
            </a:xfrm>
            <a:custGeom>
              <a:avLst/>
              <a:gdLst/>
              <a:ahLst/>
              <a:cxnLst/>
              <a:rect l="l" t="t" r="r" b="b"/>
              <a:pathLst>
                <a:path w="6363970" h="0">
                  <a:moveTo>
                    <a:pt x="0" y="0"/>
                  </a:moveTo>
                  <a:lnTo>
                    <a:pt x="6363838" y="0"/>
                  </a:lnTo>
                </a:path>
              </a:pathLst>
            </a:custGeom>
            <a:ln w="8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7878" y="114296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9078" y="1142962"/>
              <a:ext cx="17780" cy="175895"/>
            </a:xfrm>
            <a:custGeom>
              <a:avLst/>
              <a:gdLst/>
              <a:ahLst/>
              <a:cxnLst/>
              <a:rect l="l" t="t" r="r" b="b"/>
              <a:pathLst>
                <a:path w="17779" h="175894">
                  <a:moveTo>
                    <a:pt x="0" y="175572"/>
                  </a:moveTo>
                  <a:lnTo>
                    <a:pt x="17601" y="175572"/>
                  </a:lnTo>
                  <a:lnTo>
                    <a:pt x="17601" y="0"/>
                  </a:lnTo>
                  <a:lnTo>
                    <a:pt x="0" y="0"/>
                  </a:lnTo>
                  <a:lnTo>
                    <a:pt x="0" y="17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4040" y="5090340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4" h="0">
                  <a:moveTo>
                    <a:pt x="0" y="0"/>
                  </a:moveTo>
                  <a:lnTo>
                    <a:pt x="175583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4040" y="1142962"/>
              <a:ext cx="0" cy="3947795"/>
            </a:xfrm>
            <a:custGeom>
              <a:avLst/>
              <a:gdLst/>
              <a:ahLst/>
              <a:cxnLst/>
              <a:rect l="l" t="t" r="r" b="b"/>
              <a:pathLst>
                <a:path w="0" h="3947795">
                  <a:moveTo>
                    <a:pt x="0" y="3947377"/>
                  </a:moveTo>
                  <a:lnTo>
                    <a:pt x="0" y="3947377"/>
                  </a:lnTo>
                </a:path>
                <a:path w="0" h="3947795">
                  <a:moveTo>
                    <a:pt x="0" y="3947377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94028" y="1142910"/>
              <a:ext cx="6346825" cy="386080"/>
            </a:xfrm>
            <a:custGeom>
              <a:avLst/>
              <a:gdLst/>
              <a:ahLst/>
              <a:cxnLst/>
              <a:rect l="l" t="t" r="r" b="b"/>
              <a:pathLst>
                <a:path w="6346825" h="386080">
                  <a:moveTo>
                    <a:pt x="6346266" y="0"/>
                  </a:moveTo>
                  <a:lnTo>
                    <a:pt x="0" y="0"/>
                  </a:lnTo>
                  <a:lnTo>
                    <a:pt x="0" y="175628"/>
                  </a:lnTo>
                  <a:lnTo>
                    <a:pt x="0" y="351155"/>
                  </a:lnTo>
                  <a:lnTo>
                    <a:pt x="0" y="385826"/>
                  </a:lnTo>
                  <a:lnTo>
                    <a:pt x="6346266" y="385826"/>
                  </a:lnTo>
                  <a:lnTo>
                    <a:pt x="6346266" y="351155"/>
                  </a:lnTo>
                  <a:lnTo>
                    <a:pt x="6346266" y="175628"/>
                  </a:lnTo>
                  <a:lnTo>
                    <a:pt x="6346266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4040" y="1134155"/>
              <a:ext cx="6346825" cy="17780"/>
            </a:xfrm>
            <a:custGeom>
              <a:avLst/>
              <a:gdLst/>
              <a:ahLst/>
              <a:cxnLst/>
              <a:rect l="l" t="t" r="r" b="b"/>
              <a:pathLst>
                <a:path w="6346825" h="17780">
                  <a:moveTo>
                    <a:pt x="0" y="17614"/>
                  </a:moveTo>
                  <a:lnTo>
                    <a:pt x="6346333" y="17614"/>
                  </a:lnTo>
                  <a:lnTo>
                    <a:pt x="6346333" y="0"/>
                  </a:lnTo>
                  <a:lnTo>
                    <a:pt x="0" y="0"/>
                  </a:lnTo>
                  <a:lnTo>
                    <a:pt x="0" y="17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40374" y="114296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1573" y="1142962"/>
              <a:ext cx="17780" cy="175895"/>
            </a:xfrm>
            <a:custGeom>
              <a:avLst/>
              <a:gdLst/>
              <a:ahLst/>
              <a:cxnLst/>
              <a:rect l="l" t="t" r="r" b="b"/>
              <a:pathLst>
                <a:path w="17779" h="175894">
                  <a:moveTo>
                    <a:pt x="0" y="175572"/>
                  </a:moveTo>
                  <a:lnTo>
                    <a:pt x="17601" y="175572"/>
                  </a:lnTo>
                  <a:lnTo>
                    <a:pt x="17601" y="0"/>
                  </a:lnTo>
                  <a:lnTo>
                    <a:pt x="0" y="0"/>
                  </a:lnTo>
                  <a:lnTo>
                    <a:pt x="0" y="175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94040" y="1528725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4" h="0">
                  <a:moveTo>
                    <a:pt x="0" y="0"/>
                  </a:moveTo>
                  <a:lnTo>
                    <a:pt x="175583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94040" y="1142962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80">
                  <a:moveTo>
                    <a:pt x="0" y="385762"/>
                  </a:moveTo>
                  <a:lnTo>
                    <a:pt x="0" y="385762"/>
                  </a:lnTo>
                </a:path>
                <a:path w="0" h="386080">
                  <a:moveTo>
                    <a:pt x="0" y="385762"/>
                  </a:moveTo>
                  <a:lnTo>
                    <a:pt x="0" y="0"/>
                  </a:lnTo>
                </a:path>
                <a:path w="0" h="3860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304826" y="1215133"/>
            <a:ext cx="66865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5"/>
              </a:lnSpc>
            </a:pPr>
            <a:r>
              <a:rPr dirty="0" sz="1650" spc="50" b="1">
                <a:latin typeface="Arial"/>
                <a:cs typeface="Arial"/>
              </a:rPr>
              <a:t>C</a:t>
            </a:r>
            <a:r>
              <a:rPr dirty="0" sz="1650" spc="-45" b="1">
                <a:latin typeface="Arial"/>
                <a:cs typeface="Arial"/>
              </a:rPr>
              <a:t>l</a:t>
            </a:r>
            <a:r>
              <a:rPr dirty="0" sz="1650" spc="50" b="1">
                <a:latin typeface="Arial"/>
                <a:cs typeface="Arial"/>
              </a:rPr>
              <a:t>as</a:t>
            </a:r>
            <a:r>
              <a:rPr dirty="0" sz="1650" spc="185" b="1">
                <a:latin typeface="Arial"/>
                <a:cs typeface="Arial"/>
              </a:rPr>
              <a:t>s</a:t>
            </a:r>
            <a:r>
              <a:rPr dirty="0" sz="1650" b="1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7549" y="1783317"/>
            <a:ext cx="211454" cy="236854"/>
            <a:chOff x="1067549" y="1783317"/>
            <a:chExt cx="211454" cy="236854"/>
          </a:xfrm>
        </p:grpSpPr>
        <p:sp>
          <p:nvSpPr>
            <p:cNvPr id="16" name="object 16"/>
            <p:cNvSpPr/>
            <p:nvPr/>
          </p:nvSpPr>
          <p:spPr>
            <a:xfrm>
              <a:off x="1076439" y="1792207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184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4040" y="2015713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4" h="0">
                  <a:moveTo>
                    <a:pt x="0" y="0"/>
                  </a:moveTo>
                  <a:lnTo>
                    <a:pt x="175583" y="0"/>
                  </a:lnTo>
                </a:path>
              </a:pathLst>
            </a:custGeom>
            <a:ln w="8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04826" y="1562889"/>
            <a:ext cx="8928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5"/>
              </a:lnSpc>
            </a:pPr>
            <a:r>
              <a:rPr dirty="0" sz="1350" spc="-65">
                <a:latin typeface="Arial"/>
                <a:cs typeface="Arial"/>
              </a:rPr>
              <a:t>Des</a:t>
            </a:r>
            <a:r>
              <a:rPr dirty="0" sz="1350" spc="-30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cription: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85150" y="2011236"/>
            <a:ext cx="184785" cy="298450"/>
            <a:chOff x="1085150" y="2011236"/>
            <a:chExt cx="184785" cy="298450"/>
          </a:xfrm>
        </p:grpSpPr>
        <p:sp>
          <p:nvSpPr>
            <p:cNvPr id="20" name="object 20"/>
            <p:cNvSpPr/>
            <p:nvPr/>
          </p:nvSpPr>
          <p:spPr>
            <a:xfrm>
              <a:off x="1094040" y="2020109"/>
              <a:ext cx="175895" cy="280670"/>
            </a:xfrm>
            <a:custGeom>
              <a:avLst/>
              <a:gdLst/>
              <a:ahLst/>
              <a:cxnLst/>
              <a:rect l="l" t="t" r="r" b="b"/>
              <a:pathLst>
                <a:path w="175894" h="280669">
                  <a:moveTo>
                    <a:pt x="0" y="280667"/>
                  </a:moveTo>
                  <a:lnTo>
                    <a:pt x="175583" y="280667"/>
                  </a:lnTo>
                  <a:lnTo>
                    <a:pt x="175583" y="0"/>
                  </a:lnTo>
                  <a:lnTo>
                    <a:pt x="0" y="0"/>
                  </a:lnTo>
                  <a:lnTo>
                    <a:pt x="0" y="28066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4028" y="2011324"/>
              <a:ext cx="175895" cy="298450"/>
            </a:xfrm>
            <a:custGeom>
              <a:avLst/>
              <a:gdLst/>
              <a:ahLst/>
              <a:cxnLst/>
              <a:rect l="l" t="t" r="r" b="b"/>
              <a:pathLst>
                <a:path w="175894" h="298450">
                  <a:moveTo>
                    <a:pt x="175590" y="280657"/>
                  </a:moveTo>
                  <a:lnTo>
                    <a:pt x="0" y="280657"/>
                  </a:lnTo>
                  <a:lnTo>
                    <a:pt x="0" y="298272"/>
                  </a:lnTo>
                  <a:lnTo>
                    <a:pt x="175590" y="298272"/>
                  </a:lnTo>
                  <a:lnTo>
                    <a:pt x="175590" y="280657"/>
                  </a:lnTo>
                  <a:close/>
                </a:path>
                <a:path w="175894" h="298450">
                  <a:moveTo>
                    <a:pt x="175590" y="0"/>
                  </a:moveTo>
                  <a:lnTo>
                    <a:pt x="0" y="0"/>
                  </a:lnTo>
                  <a:lnTo>
                    <a:pt x="0" y="17614"/>
                  </a:lnTo>
                  <a:lnTo>
                    <a:pt x="175590" y="17614"/>
                  </a:lnTo>
                  <a:lnTo>
                    <a:pt x="175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94040" y="2020126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w="0" h="280669">
                  <a:moveTo>
                    <a:pt x="0" y="280650"/>
                  </a:moveTo>
                  <a:lnTo>
                    <a:pt x="0" y="280650"/>
                  </a:lnTo>
                </a:path>
                <a:path w="0" h="280669">
                  <a:moveTo>
                    <a:pt x="0" y="280650"/>
                  </a:moveTo>
                  <a:lnTo>
                    <a:pt x="0" y="0"/>
                  </a:lnTo>
                </a:path>
                <a:path w="0" h="28066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87216" y="2039915"/>
            <a:ext cx="455358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5"/>
              </a:lnSpc>
              <a:tabLst>
                <a:tab pos="3129280" algn="l"/>
              </a:tabLst>
            </a:pPr>
            <a:r>
              <a:rPr dirty="0" sz="1650" spc="50" b="1">
                <a:latin typeface="Arial"/>
                <a:cs typeface="Arial"/>
              </a:rPr>
              <a:t>R</a:t>
            </a:r>
            <a:r>
              <a:rPr dirty="0" sz="1650" spc="185" b="1">
                <a:latin typeface="Arial"/>
                <a:cs typeface="Arial"/>
              </a:rPr>
              <a:t>e</a:t>
            </a:r>
            <a:r>
              <a:rPr dirty="0" sz="1650" spc="50" b="1">
                <a:latin typeface="Arial"/>
                <a:cs typeface="Arial"/>
              </a:rPr>
              <a:t>s</a:t>
            </a:r>
            <a:r>
              <a:rPr dirty="0" sz="1650" spc="95" b="1">
                <a:latin typeface="Arial"/>
                <a:cs typeface="Arial"/>
              </a:rPr>
              <a:t>pon</a:t>
            </a:r>
            <a:r>
              <a:rPr dirty="0" sz="1650" spc="50" b="1">
                <a:latin typeface="Arial"/>
                <a:cs typeface="Arial"/>
              </a:rPr>
              <a:t>s</a:t>
            </a:r>
            <a:r>
              <a:rPr dirty="0" sz="1650" spc="-45" b="1">
                <a:latin typeface="Arial"/>
                <a:cs typeface="Arial"/>
              </a:rPr>
              <a:t>i</a:t>
            </a:r>
            <a:r>
              <a:rPr dirty="0" sz="1650" spc="90" b="1">
                <a:latin typeface="Arial"/>
                <a:cs typeface="Arial"/>
              </a:rPr>
              <a:t>bi</a:t>
            </a:r>
            <a:r>
              <a:rPr dirty="0" sz="1650" spc="-45" b="1">
                <a:latin typeface="Arial"/>
                <a:cs typeface="Arial"/>
              </a:rPr>
              <a:t>l</a:t>
            </a:r>
            <a:r>
              <a:rPr dirty="0" sz="1650" spc="90" b="1">
                <a:latin typeface="Arial"/>
                <a:cs typeface="Arial"/>
              </a:rPr>
              <a:t>i</a:t>
            </a:r>
            <a:r>
              <a:rPr dirty="0" sz="1650" b="1">
                <a:latin typeface="Arial"/>
                <a:cs typeface="Arial"/>
              </a:rPr>
              <a:t>t</a:t>
            </a:r>
            <a:r>
              <a:rPr dirty="0" sz="1650" spc="-85" b="1">
                <a:latin typeface="Arial"/>
                <a:cs typeface="Arial"/>
              </a:rPr>
              <a:t>y</a:t>
            </a:r>
            <a:r>
              <a:rPr dirty="0" sz="1650" b="1">
                <a:latin typeface="Arial"/>
                <a:cs typeface="Arial"/>
              </a:rPr>
              <a:t>:</a:t>
            </a:r>
            <a:r>
              <a:rPr dirty="0" sz="1650" b="1">
                <a:latin typeface="Arial"/>
                <a:cs typeface="Arial"/>
              </a:rPr>
              <a:t>	</a:t>
            </a:r>
            <a:r>
              <a:rPr dirty="0" baseline="-5050" sz="2475" spc="75" b="1">
                <a:latin typeface="Arial"/>
                <a:cs typeface="Arial"/>
              </a:rPr>
              <a:t>C</a:t>
            </a:r>
            <a:r>
              <a:rPr dirty="0" baseline="-5050" sz="2475" spc="142" b="1">
                <a:latin typeface="Arial"/>
                <a:cs typeface="Arial"/>
              </a:rPr>
              <a:t>o</a:t>
            </a:r>
            <a:r>
              <a:rPr dirty="0" baseline="-5050" sz="2475" spc="-67" b="1">
                <a:latin typeface="Arial"/>
                <a:cs typeface="Arial"/>
              </a:rPr>
              <a:t>l</a:t>
            </a:r>
            <a:r>
              <a:rPr dirty="0" baseline="-5050" sz="2475" spc="135" b="1">
                <a:latin typeface="Arial"/>
                <a:cs typeface="Arial"/>
              </a:rPr>
              <a:t>l</a:t>
            </a:r>
            <a:r>
              <a:rPr dirty="0" baseline="-5050" sz="2475" spc="75" b="1">
                <a:latin typeface="Arial"/>
                <a:cs typeface="Arial"/>
              </a:rPr>
              <a:t>a</a:t>
            </a:r>
            <a:r>
              <a:rPr dirty="0" baseline="-5050" sz="2475" spc="142" b="1">
                <a:latin typeface="Arial"/>
                <a:cs typeface="Arial"/>
              </a:rPr>
              <a:t>bo</a:t>
            </a:r>
            <a:r>
              <a:rPr dirty="0" baseline="-5050" sz="2475" spc="67" b="1">
                <a:latin typeface="Arial"/>
                <a:cs typeface="Arial"/>
              </a:rPr>
              <a:t>r</a:t>
            </a:r>
            <a:r>
              <a:rPr dirty="0" baseline="-5050" sz="2475" spc="75" b="1">
                <a:latin typeface="Arial"/>
                <a:cs typeface="Arial"/>
              </a:rPr>
              <a:t>a</a:t>
            </a:r>
            <a:r>
              <a:rPr dirty="0" baseline="-5050" sz="2475" spc="202" b="1">
                <a:latin typeface="Arial"/>
                <a:cs typeface="Arial"/>
              </a:rPr>
              <a:t>t</a:t>
            </a:r>
            <a:r>
              <a:rPr dirty="0" baseline="-5050" sz="2475" spc="-60" b="1">
                <a:latin typeface="Arial"/>
                <a:cs typeface="Arial"/>
              </a:rPr>
              <a:t>o</a:t>
            </a:r>
            <a:r>
              <a:rPr dirty="0" baseline="-5050" sz="2475" spc="270" b="1">
                <a:latin typeface="Arial"/>
                <a:cs typeface="Arial"/>
              </a:rPr>
              <a:t>r</a:t>
            </a:r>
            <a:r>
              <a:rPr dirty="0" baseline="-5050" sz="2475" b="1">
                <a:latin typeface="Arial"/>
                <a:cs typeface="Arial"/>
              </a:rPr>
              <a:t>:</a:t>
            </a:r>
            <a:endParaRPr baseline="-5050" sz="2475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60734" y="1309610"/>
            <a:ext cx="6400165" cy="3965575"/>
            <a:chOff x="1260734" y="1309610"/>
            <a:chExt cx="6400165" cy="3965575"/>
          </a:xfrm>
        </p:grpSpPr>
        <p:sp>
          <p:nvSpPr>
            <p:cNvPr id="25" name="object 25"/>
            <p:cNvSpPr/>
            <p:nvPr/>
          </p:nvSpPr>
          <p:spPr>
            <a:xfrm>
              <a:off x="1269619" y="1721967"/>
              <a:ext cx="6382385" cy="3543935"/>
            </a:xfrm>
            <a:custGeom>
              <a:avLst/>
              <a:gdLst/>
              <a:ahLst/>
              <a:cxnLst/>
              <a:rect l="l" t="t" r="r" b="b"/>
              <a:pathLst>
                <a:path w="6382384" h="3543935">
                  <a:moveTo>
                    <a:pt x="6381966" y="772045"/>
                  </a:moveTo>
                  <a:lnTo>
                    <a:pt x="0" y="772045"/>
                  </a:lnTo>
                  <a:lnTo>
                    <a:pt x="0" y="841857"/>
                  </a:lnTo>
                  <a:lnTo>
                    <a:pt x="0" y="947585"/>
                  </a:lnTo>
                  <a:lnTo>
                    <a:pt x="0" y="1122946"/>
                  </a:lnTo>
                  <a:lnTo>
                    <a:pt x="0" y="3543897"/>
                  </a:lnTo>
                  <a:lnTo>
                    <a:pt x="6381966" y="3543897"/>
                  </a:lnTo>
                  <a:lnTo>
                    <a:pt x="6381966" y="1122946"/>
                  </a:lnTo>
                  <a:lnTo>
                    <a:pt x="6381966" y="947585"/>
                  </a:lnTo>
                  <a:lnTo>
                    <a:pt x="6381966" y="841857"/>
                  </a:lnTo>
                  <a:lnTo>
                    <a:pt x="6381966" y="772045"/>
                  </a:lnTo>
                  <a:close/>
                </a:path>
                <a:path w="6382384" h="3543935">
                  <a:moveTo>
                    <a:pt x="6381966" y="0"/>
                  </a:moveTo>
                  <a:lnTo>
                    <a:pt x="0" y="0"/>
                  </a:lnTo>
                  <a:lnTo>
                    <a:pt x="0" y="473786"/>
                  </a:lnTo>
                  <a:lnTo>
                    <a:pt x="6381966" y="473786"/>
                  </a:lnTo>
                  <a:lnTo>
                    <a:pt x="6381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69624" y="1314122"/>
              <a:ext cx="6382385" cy="0"/>
            </a:xfrm>
            <a:custGeom>
              <a:avLst/>
              <a:gdLst/>
              <a:ahLst/>
              <a:cxnLst/>
              <a:rect l="l" t="t" r="r" b="b"/>
              <a:pathLst>
                <a:path w="6382384" h="0">
                  <a:moveTo>
                    <a:pt x="0" y="0"/>
                  </a:moveTo>
                  <a:lnTo>
                    <a:pt x="6381860" y="0"/>
                  </a:lnTo>
                </a:path>
              </a:pathLst>
            </a:custGeom>
            <a:ln w="8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51484" y="1318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42683" y="1318500"/>
              <a:ext cx="17780" cy="175895"/>
            </a:xfrm>
            <a:custGeom>
              <a:avLst/>
              <a:gdLst/>
              <a:ahLst/>
              <a:cxnLst/>
              <a:rect l="l" t="t" r="r" b="b"/>
              <a:pathLst>
                <a:path w="17779" h="175894">
                  <a:moveTo>
                    <a:pt x="0" y="175555"/>
                  </a:moveTo>
                  <a:lnTo>
                    <a:pt x="17601" y="175555"/>
                  </a:lnTo>
                  <a:lnTo>
                    <a:pt x="17601" y="0"/>
                  </a:lnTo>
                  <a:lnTo>
                    <a:pt x="0" y="0"/>
                  </a:lnTo>
                  <a:lnTo>
                    <a:pt x="0" y="175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69624" y="5265860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30" h="0">
                  <a:moveTo>
                    <a:pt x="0" y="0"/>
                  </a:moveTo>
                  <a:lnTo>
                    <a:pt x="176012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69624" y="1318500"/>
              <a:ext cx="0" cy="3947795"/>
            </a:xfrm>
            <a:custGeom>
              <a:avLst/>
              <a:gdLst/>
              <a:ahLst/>
              <a:cxnLst/>
              <a:rect l="l" t="t" r="r" b="b"/>
              <a:pathLst>
                <a:path w="0" h="3947795">
                  <a:moveTo>
                    <a:pt x="0" y="3947360"/>
                  </a:moveTo>
                  <a:lnTo>
                    <a:pt x="0" y="3947360"/>
                  </a:lnTo>
                </a:path>
                <a:path w="0" h="3947795">
                  <a:moveTo>
                    <a:pt x="0" y="394736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69619" y="1318564"/>
              <a:ext cx="6364605" cy="403860"/>
            </a:xfrm>
            <a:custGeom>
              <a:avLst/>
              <a:gdLst/>
              <a:ahLst/>
              <a:cxnLst/>
              <a:rect l="l" t="t" r="r" b="b"/>
              <a:pathLst>
                <a:path w="6364605" h="403860">
                  <a:moveTo>
                    <a:pt x="6364287" y="0"/>
                  </a:moveTo>
                  <a:lnTo>
                    <a:pt x="0" y="0"/>
                  </a:lnTo>
                  <a:lnTo>
                    <a:pt x="0" y="175501"/>
                  </a:lnTo>
                  <a:lnTo>
                    <a:pt x="0" y="368198"/>
                  </a:lnTo>
                  <a:lnTo>
                    <a:pt x="0" y="403402"/>
                  </a:lnTo>
                  <a:lnTo>
                    <a:pt x="6364287" y="403402"/>
                  </a:lnTo>
                  <a:lnTo>
                    <a:pt x="6364287" y="368198"/>
                  </a:lnTo>
                  <a:lnTo>
                    <a:pt x="6364287" y="175501"/>
                  </a:lnTo>
                  <a:lnTo>
                    <a:pt x="6364287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69624" y="1309692"/>
              <a:ext cx="6364605" cy="17780"/>
            </a:xfrm>
            <a:custGeom>
              <a:avLst/>
              <a:gdLst/>
              <a:ahLst/>
              <a:cxnLst/>
              <a:rect l="l" t="t" r="r" b="b"/>
              <a:pathLst>
                <a:path w="6364605" h="17780">
                  <a:moveTo>
                    <a:pt x="0" y="17614"/>
                  </a:moveTo>
                  <a:lnTo>
                    <a:pt x="6364355" y="17614"/>
                  </a:lnTo>
                  <a:lnTo>
                    <a:pt x="6364355" y="0"/>
                  </a:lnTo>
                  <a:lnTo>
                    <a:pt x="0" y="0"/>
                  </a:lnTo>
                  <a:lnTo>
                    <a:pt x="0" y="17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33979" y="1318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625178" y="1318500"/>
              <a:ext cx="17780" cy="175895"/>
            </a:xfrm>
            <a:custGeom>
              <a:avLst/>
              <a:gdLst/>
              <a:ahLst/>
              <a:cxnLst/>
              <a:rect l="l" t="t" r="r" b="b"/>
              <a:pathLst>
                <a:path w="17779" h="175894">
                  <a:moveTo>
                    <a:pt x="0" y="175555"/>
                  </a:moveTo>
                  <a:lnTo>
                    <a:pt x="17601" y="175555"/>
                  </a:lnTo>
                  <a:lnTo>
                    <a:pt x="17601" y="0"/>
                  </a:lnTo>
                  <a:lnTo>
                    <a:pt x="0" y="0"/>
                  </a:lnTo>
                  <a:lnTo>
                    <a:pt x="0" y="175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69624" y="1721957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30" h="0">
                  <a:moveTo>
                    <a:pt x="0" y="0"/>
                  </a:moveTo>
                  <a:lnTo>
                    <a:pt x="176012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69624" y="1318500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w="0" h="403860">
                  <a:moveTo>
                    <a:pt x="0" y="403456"/>
                  </a:moveTo>
                  <a:lnTo>
                    <a:pt x="0" y="403456"/>
                  </a:lnTo>
                </a:path>
                <a:path w="0" h="403860">
                  <a:moveTo>
                    <a:pt x="0" y="403456"/>
                  </a:moveTo>
                  <a:lnTo>
                    <a:pt x="0" y="0"/>
                  </a:lnTo>
                </a:path>
                <a:path w="0" h="40386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480839" y="1390670"/>
            <a:ext cx="66865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5"/>
              </a:lnSpc>
            </a:pPr>
            <a:r>
              <a:rPr dirty="0" sz="1650" spc="50" b="1">
                <a:latin typeface="Arial"/>
                <a:cs typeface="Arial"/>
              </a:rPr>
              <a:t>C</a:t>
            </a:r>
            <a:r>
              <a:rPr dirty="0" sz="1650" spc="-45" b="1">
                <a:latin typeface="Arial"/>
                <a:cs typeface="Arial"/>
              </a:rPr>
              <a:t>l</a:t>
            </a:r>
            <a:r>
              <a:rPr dirty="0" sz="1650" spc="50" b="1">
                <a:latin typeface="Arial"/>
                <a:cs typeface="Arial"/>
              </a:rPr>
              <a:t>as</a:t>
            </a:r>
            <a:r>
              <a:rPr dirty="0" sz="1650" spc="185" b="1">
                <a:latin typeface="Arial"/>
                <a:cs typeface="Arial"/>
              </a:rPr>
              <a:t>s</a:t>
            </a:r>
            <a:r>
              <a:rPr dirty="0" sz="1650" b="1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43561" y="1958505"/>
            <a:ext cx="211454" cy="237490"/>
            <a:chOff x="1243561" y="1958505"/>
            <a:chExt cx="211454" cy="237490"/>
          </a:xfrm>
        </p:grpSpPr>
        <p:sp>
          <p:nvSpPr>
            <p:cNvPr id="39" name="object 39"/>
            <p:cNvSpPr/>
            <p:nvPr/>
          </p:nvSpPr>
          <p:spPr>
            <a:xfrm>
              <a:off x="1252451" y="1967395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184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269624" y="2191304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30" h="0">
                  <a:moveTo>
                    <a:pt x="0" y="0"/>
                  </a:moveTo>
                  <a:lnTo>
                    <a:pt x="176012" y="0"/>
                  </a:lnTo>
                </a:path>
              </a:pathLst>
            </a:custGeom>
            <a:ln w="8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480839" y="1755945"/>
            <a:ext cx="8928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5"/>
              </a:lnSpc>
            </a:pPr>
            <a:r>
              <a:rPr dirty="0" sz="1350" spc="-65">
                <a:latin typeface="Arial"/>
                <a:cs typeface="Arial"/>
              </a:rPr>
              <a:t>Des</a:t>
            </a:r>
            <a:r>
              <a:rPr dirty="0" sz="1350" spc="-30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cription: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60734" y="2186774"/>
            <a:ext cx="185420" cy="316230"/>
            <a:chOff x="1260734" y="2186774"/>
            <a:chExt cx="185420" cy="316230"/>
          </a:xfrm>
        </p:grpSpPr>
        <p:sp>
          <p:nvSpPr>
            <p:cNvPr id="43" name="object 43"/>
            <p:cNvSpPr/>
            <p:nvPr/>
          </p:nvSpPr>
          <p:spPr>
            <a:xfrm>
              <a:off x="1269624" y="2195751"/>
              <a:ext cx="176530" cy="298450"/>
            </a:xfrm>
            <a:custGeom>
              <a:avLst/>
              <a:gdLst/>
              <a:ahLst/>
              <a:cxnLst/>
              <a:rect l="l" t="t" r="r" b="b"/>
              <a:pathLst>
                <a:path w="176530" h="298450">
                  <a:moveTo>
                    <a:pt x="0" y="298256"/>
                  </a:moveTo>
                  <a:lnTo>
                    <a:pt x="176012" y="298256"/>
                  </a:lnTo>
                  <a:lnTo>
                    <a:pt x="176012" y="0"/>
                  </a:lnTo>
                  <a:lnTo>
                    <a:pt x="0" y="0"/>
                  </a:lnTo>
                  <a:lnTo>
                    <a:pt x="0" y="298256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69619" y="2186863"/>
              <a:ext cx="176530" cy="316230"/>
            </a:xfrm>
            <a:custGeom>
              <a:avLst/>
              <a:gdLst/>
              <a:ahLst/>
              <a:cxnLst/>
              <a:rect l="l" t="t" r="r" b="b"/>
              <a:pathLst>
                <a:path w="176530" h="316230">
                  <a:moveTo>
                    <a:pt x="176009" y="298348"/>
                  </a:moveTo>
                  <a:lnTo>
                    <a:pt x="0" y="298348"/>
                  </a:lnTo>
                  <a:lnTo>
                    <a:pt x="0" y="315963"/>
                  </a:lnTo>
                  <a:lnTo>
                    <a:pt x="176009" y="315963"/>
                  </a:lnTo>
                  <a:lnTo>
                    <a:pt x="176009" y="298348"/>
                  </a:lnTo>
                  <a:close/>
                </a:path>
                <a:path w="176530" h="316230">
                  <a:moveTo>
                    <a:pt x="176009" y="0"/>
                  </a:moveTo>
                  <a:lnTo>
                    <a:pt x="0" y="0"/>
                  </a:lnTo>
                  <a:lnTo>
                    <a:pt x="0" y="17614"/>
                  </a:lnTo>
                  <a:lnTo>
                    <a:pt x="176009" y="17614"/>
                  </a:lnTo>
                  <a:lnTo>
                    <a:pt x="176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69624" y="2195664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w="0" h="298450">
                  <a:moveTo>
                    <a:pt x="0" y="298344"/>
                  </a:moveTo>
                  <a:lnTo>
                    <a:pt x="0" y="298344"/>
                  </a:lnTo>
                </a:path>
                <a:path w="0" h="298450">
                  <a:moveTo>
                    <a:pt x="0" y="298344"/>
                  </a:moveTo>
                  <a:lnTo>
                    <a:pt x="0" y="0"/>
                  </a:lnTo>
                </a:path>
                <a:path w="0" h="2984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1463229" y="2215453"/>
            <a:ext cx="455358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5"/>
              </a:lnSpc>
              <a:tabLst>
                <a:tab pos="3128645" algn="l"/>
              </a:tabLst>
            </a:pPr>
            <a:r>
              <a:rPr dirty="0" sz="1650" spc="50" b="1">
                <a:latin typeface="Arial"/>
                <a:cs typeface="Arial"/>
              </a:rPr>
              <a:t>R</a:t>
            </a:r>
            <a:r>
              <a:rPr dirty="0" sz="1650" spc="185" b="1">
                <a:latin typeface="Arial"/>
                <a:cs typeface="Arial"/>
              </a:rPr>
              <a:t>e</a:t>
            </a:r>
            <a:r>
              <a:rPr dirty="0" sz="1650" spc="50" b="1">
                <a:latin typeface="Arial"/>
                <a:cs typeface="Arial"/>
              </a:rPr>
              <a:t>s</a:t>
            </a:r>
            <a:r>
              <a:rPr dirty="0" sz="1650" spc="95" b="1">
                <a:latin typeface="Arial"/>
                <a:cs typeface="Arial"/>
              </a:rPr>
              <a:t>pon</a:t>
            </a:r>
            <a:r>
              <a:rPr dirty="0" sz="1650" spc="50" b="1">
                <a:latin typeface="Arial"/>
                <a:cs typeface="Arial"/>
              </a:rPr>
              <a:t>s</a:t>
            </a:r>
            <a:r>
              <a:rPr dirty="0" sz="1650" spc="-45" b="1">
                <a:latin typeface="Arial"/>
                <a:cs typeface="Arial"/>
              </a:rPr>
              <a:t>i</a:t>
            </a:r>
            <a:r>
              <a:rPr dirty="0" sz="1650" spc="90" b="1">
                <a:latin typeface="Arial"/>
                <a:cs typeface="Arial"/>
              </a:rPr>
              <a:t>bi</a:t>
            </a:r>
            <a:r>
              <a:rPr dirty="0" sz="1650" spc="-45" b="1">
                <a:latin typeface="Arial"/>
                <a:cs typeface="Arial"/>
              </a:rPr>
              <a:t>l</a:t>
            </a:r>
            <a:r>
              <a:rPr dirty="0" sz="1650" spc="90" b="1">
                <a:latin typeface="Arial"/>
                <a:cs typeface="Arial"/>
              </a:rPr>
              <a:t>i</a:t>
            </a:r>
            <a:r>
              <a:rPr dirty="0" sz="1650" b="1">
                <a:latin typeface="Arial"/>
                <a:cs typeface="Arial"/>
              </a:rPr>
              <a:t>t</a:t>
            </a:r>
            <a:r>
              <a:rPr dirty="0" sz="1650" spc="-85" b="1">
                <a:latin typeface="Arial"/>
                <a:cs typeface="Arial"/>
              </a:rPr>
              <a:t>y</a:t>
            </a:r>
            <a:r>
              <a:rPr dirty="0" sz="1650" b="1">
                <a:latin typeface="Arial"/>
                <a:cs typeface="Arial"/>
              </a:rPr>
              <a:t>:</a:t>
            </a:r>
            <a:r>
              <a:rPr dirty="0" sz="1650" b="1">
                <a:latin typeface="Arial"/>
                <a:cs typeface="Arial"/>
              </a:rPr>
              <a:t>	</a:t>
            </a:r>
            <a:r>
              <a:rPr dirty="0" baseline="-5050" sz="2475" spc="75" b="1">
                <a:latin typeface="Arial"/>
                <a:cs typeface="Arial"/>
              </a:rPr>
              <a:t>C</a:t>
            </a:r>
            <a:r>
              <a:rPr dirty="0" baseline="-5050" sz="2475" spc="142" b="1">
                <a:latin typeface="Arial"/>
                <a:cs typeface="Arial"/>
              </a:rPr>
              <a:t>o</a:t>
            </a:r>
            <a:r>
              <a:rPr dirty="0" baseline="-5050" sz="2475" spc="-67" b="1">
                <a:latin typeface="Arial"/>
                <a:cs typeface="Arial"/>
              </a:rPr>
              <a:t>l</a:t>
            </a:r>
            <a:r>
              <a:rPr dirty="0" baseline="-5050" sz="2475" spc="135" b="1">
                <a:latin typeface="Arial"/>
                <a:cs typeface="Arial"/>
              </a:rPr>
              <a:t>l</a:t>
            </a:r>
            <a:r>
              <a:rPr dirty="0" baseline="-5050" sz="2475" spc="75" b="1">
                <a:latin typeface="Arial"/>
                <a:cs typeface="Arial"/>
              </a:rPr>
              <a:t>a</a:t>
            </a:r>
            <a:r>
              <a:rPr dirty="0" baseline="-5050" sz="2475" spc="142" b="1">
                <a:latin typeface="Arial"/>
                <a:cs typeface="Arial"/>
              </a:rPr>
              <a:t>bo</a:t>
            </a:r>
            <a:r>
              <a:rPr dirty="0" baseline="-5050" sz="2475" spc="67" b="1">
                <a:latin typeface="Arial"/>
                <a:cs typeface="Arial"/>
              </a:rPr>
              <a:t>r</a:t>
            </a:r>
            <a:r>
              <a:rPr dirty="0" baseline="-5050" sz="2475" spc="75" b="1">
                <a:latin typeface="Arial"/>
                <a:cs typeface="Arial"/>
              </a:rPr>
              <a:t>a</a:t>
            </a:r>
            <a:r>
              <a:rPr dirty="0" baseline="-5050" sz="2475" spc="202" b="1">
                <a:latin typeface="Arial"/>
                <a:cs typeface="Arial"/>
              </a:rPr>
              <a:t>t</a:t>
            </a:r>
            <a:r>
              <a:rPr dirty="0" baseline="-5050" sz="2475" spc="-60" b="1">
                <a:latin typeface="Arial"/>
                <a:cs typeface="Arial"/>
              </a:rPr>
              <a:t>o</a:t>
            </a:r>
            <a:r>
              <a:rPr dirty="0" baseline="-5050" sz="2475" spc="270" b="1">
                <a:latin typeface="Arial"/>
                <a:cs typeface="Arial"/>
              </a:rPr>
              <a:t>r</a:t>
            </a:r>
            <a:r>
              <a:rPr dirty="0" baseline="-5050" sz="2475" b="1">
                <a:latin typeface="Arial"/>
                <a:cs typeface="Arial"/>
              </a:rPr>
              <a:t>:</a:t>
            </a:r>
            <a:endParaRPr baseline="-5050" sz="2475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19136" y="1485148"/>
            <a:ext cx="6417310" cy="3965575"/>
            <a:chOff x="1419136" y="1485148"/>
            <a:chExt cx="6417310" cy="3965575"/>
          </a:xfrm>
        </p:grpSpPr>
        <p:sp>
          <p:nvSpPr>
            <p:cNvPr id="48" name="object 48"/>
            <p:cNvSpPr/>
            <p:nvPr/>
          </p:nvSpPr>
          <p:spPr>
            <a:xfrm>
              <a:off x="1445628" y="1897506"/>
              <a:ext cx="6381750" cy="3543935"/>
            </a:xfrm>
            <a:custGeom>
              <a:avLst/>
              <a:gdLst/>
              <a:ahLst/>
              <a:cxnLst/>
              <a:rect l="l" t="t" r="r" b="b"/>
              <a:pathLst>
                <a:path w="6381750" h="3543935">
                  <a:moveTo>
                    <a:pt x="6381445" y="772045"/>
                  </a:moveTo>
                  <a:lnTo>
                    <a:pt x="0" y="772045"/>
                  </a:lnTo>
                  <a:lnTo>
                    <a:pt x="0" y="947407"/>
                  </a:lnTo>
                  <a:lnTo>
                    <a:pt x="0" y="3543884"/>
                  </a:lnTo>
                  <a:lnTo>
                    <a:pt x="6381445" y="3543884"/>
                  </a:lnTo>
                  <a:lnTo>
                    <a:pt x="6381445" y="947407"/>
                  </a:lnTo>
                  <a:lnTo>
                    <a:pt x="6381445" y="772045"/>
                  </a:lnTo>
                  <a:close/>
                </a:path>
                <a:path w="6381750" h="3543935">
                  <a:moveTo>
                    <a:pt x="6381445" y="0"/>
                  </a:moveTo>
                  <a:lnTo>
                    <a:pt x="0" y="0"/>
                  </a:lnTo>
                  <a:lnTo>
                    <a:pt x="0" y="473786"/>
                  </a:lnTo>
                  <a:lnTo>
                    <a:pt x="6381445" y="473786"/>
                  </a:lnTo>
                  <a:lnTo>
                    <a:pt x="6381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45636" y="1489660"/>
              <a:ext cx="6381750" cy="0"/>
            </a:xfrm>
            <a:custGeom>
              <a:avLst/>
              <a:gdLst/>
              <a:ahLst/>
              <a:cxnLst/>
              <a:rect l="l" t="t" r="r" b="b"/>
              <a:pathLst>
                <a:path w="6381750" h="0">
                  <a:moveTo>
                    <a:pt x="0" y="0"/>
                  </a:moveTo>
                  <a:lnTo>
                    <a:pt x="6381422" y="0"/>
                  </a:lnTo>
                </a:path>
              </a:pathLst>
            </a:custGeom>
            <a:ln w="8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27059" y="14940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18258" y="1494038"/>
              <a:ext cx="17780" cy="193040"/>
            </a:xfrm>
            <a:custGeom>
              <a:avLst/>
              <a:gdLst/>
              <a:ahLst/>
              <a:cxnLst/>
              <a:rect l="l" t="t" r="r" b="b"/>
              <a:pathLst>
                <a:path w="17779" h="193039">
                  <a:moveTo>
                    <a:pt x="0" y="192718"/>
                  </a:moveTo>
                  <a:lnTo>
                    <a:pt x="17601" y="192718"/>
                  </a:lnTo>
                  <a:lnTo>
                    <a:pt x="17601" y="0"/>
                  </a:lnTo>
                  <a:lnTo>
                    <a:pt x="0" y="0"/>
                  </a:lnTo>
                  <a:lnTo>
                    <a:pt x="0" y="192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445636" y="5441381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184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45636" y="1494038"/>
              <a:ext cx="0" cy="3947795"/>
            </a:xfrm>
            <a:custGeom>
              <a:avLst/>
              <a:gdLst/>
              <a:ahLst/>
              <a:cxnLst/>
              <a:rect l="l" t="t" r="r" b="b"/>
              <a:pathLst>
                <a:path w="0" h="3947795">
                  <a:moveTo>
                    <a:pt x="0" y="3947342"/>
                  </a:moveTo>
                  <a:lnTo>
                    <a:pt x="0" y="3947342"/>
                  </a:lnTo>
                </a:path>
                <a:path w="0" h="3947795">
                  <a:moveTo>
                    <a:pt x="0" y="3947342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445628" y="1494091"/>
              <a:ext cx="6363970" cy="403860"/>
            </a:xfrm>
            <a:custGeom>
              <a:avLst/>
              <a:gdLst/>
              <a:ahLst/>
              <a:cxnLst/>
              <a:rect l="l" t="t" r="r" b="b"/>
              <a:pathLst>
                <a:path w="6363970" h="403860">
                  <a:moveTo>
                    <a:pt x="6363932" y="0"/>
                  </a:moveTo>
                  <a:lnTo>
                    <a:pt x="0" y="0"/>
                  </a:lnTo>
                  <a:lnTo>
                    <a:pt x="0" y="192671"/>
                  </a:lnTo>
                  <a:lnTo>
                    <a:pt x="0" y="403415"/>
                  </a:lnTo>
                  <a:lnTo>
                    <a:pt x="6363932" y="403415"/>
                  </a:lnTo>
                  <a:lnTo>
                    <a:pt x="6363932" y="192671"/>
                  </a:lnTo>
                  <a:lnTo>
                    <a:pt x="6363932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445636" y="1485230"/>
              <a:ext cx="6363970" cy="17780"/>
            </a:xfrm>
            <a:custGeom>
              <a:avLst/>
              <a:gdLst/>
              <a:ahLst/>
              <a:cxnLst/>
              <a:rect l="l" t="t" r="r" b="b"/>
              <a:pathLst>
                <a:path w="6363970" h="17780">
                  <a:moveTo>
                    <a:pt x="0" y="17614"/>
                  </a:moveTo>
                  <a:lnTo>
                    <a:pt x="6363917" y="17614"/>
                  </a:lnTo>
                  <a:lnTo>
                    <a:pt x="6363917" y="0"/>
                  </a:lnTo>
                  <a:lnTo>
                    <a:pt x="0" y="0"/>
                  </a:lnTo>
                  <a:lnTo>
                    <a:pt x="0" y="17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809554" y="14940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800753" y="1494038"/>
              <a:ext cx="17780" cy="193040"/>
            </a:xfrm>
            <a:custGeom>
              <a:avLst/>
              <a:gdLst/>
              <a:ahLst/>
              <a:cxnLst/>
              <a:rect l="l" t="t" r="r" b="b"/>
              <a:pathLst>
                <a:path w="17779" h="193039">
                  <a:moveTo>
                    <a:pt x="0" y="192718"/>
                  </a:moveTo>
                  <a:lnTo>
                    <a:pt x="17601" y="192718"/>
                  </a:lnTo>
                  <a:lnTo>
                    <a:pt x="17601" y="0"/>
                  </a:lnTo>
                  <a:lnTo>
                    <a:pt x="0" y="0"/>
                  </a:lnTo>
                  <a:lnTo>
                    <a:pt x="0" y="192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445636" y="1897495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184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445636" y="1494038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w="0" h="403860">
                  <a:moveTo>
                    <a:pt x="0" y="403456"/>
                  </a:moveTo>
                  <a:lnTo>
                    <a:pt x="0" y="403456"/>
                  </a:lnTo>
                </a:path>
                <a:path w="0" h="403860">
                  <a:moveTo>
                    <a:pt x="0" y="403456"/>
                  </a:moveTo>
                  <a:lnTo>
                    <a:pt x="0" y="0"/>
                  </a:lnTo>
                </a:path>
                <a:path w="0" h="40386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428026" y="2142932"/>
              <a:ext cx="210820" cy="0"/>
            </a:xfrm>
            <a:custGeom>
              <a:avLst/>
              <a:gdLst/>
              <a:ahLst/>
              <a:cxnLst/>
              <a:rect l="l" t="t" r="r" b="b"/>
              <a:pathLst>
                <a:path w="210819" h="0">
                  <a:moveTo>
                    <a:pt x="0" y="0"/>
                  </a:moveTo>
                  <a:lnTo>
                    <a:pt x="210794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45636" y="2366842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184" y="0"/>
                  </a:lnTo>
                </a:path>
              </a:pathLst>
            </a:custGeom>
            <a:ln w="8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674024" y="1931483"/>
            <a:ext cx="89281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5"/>
              </a:lnSpc>
            </a:pPr>
            <a:r>
              <a:rPr dirty="0" sz="1350" spc="-65">
                <a:latin typeface="Arial"/>
                <a:cs typeface="Arial"/>
              </a:rPr>
              <a:t>Des</a:t>
            </a:r>
            <a:r>
              <a:rPr dirty="0" sz="1350" spc="-30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cription: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36746" y="2362312"/>
            <a:ext cx="202565" cy="316230"/>
            <a:chOff x="1436746" y="2362312"/>
            <a:chExt cx="202565" cy="316230"/>
          </a:xfrm>
        </p:grpSpPr>
        <p:sp>
          <p:nvSpPr>
            <p:cNvPr id="64" name="object 64"/>
            <p:cNvSpPr/>
            <p:nvPr/>
          </p:nvSpPr>
          <p:spPr>
            <a:xfrm>
              <a:off x="1445636" y="2371289"/>
              <a:ext cx="193675" cy="298450"/>
            </a:xfrm>
            <a:custGeom>
              <a:avLst/>
              <a:gdLst/>
              <a:ahLst/>
              <a:cxnLst/>
              <a:rect l="l" t="t" r="r" b="b"/>
              <a:pathLst>
                <a:path w="193675" h="298450">
                  <a:moveTo>
                    <a:pt x="0" y="298256"/>
                  </a:moveTo>
                  <a:lnTo>
                    <a:pt x="193184" y="298256"/>
                  </a:lnTo>
                  <a:lnTo>
                    <a:pt x="193184" y="0"/>
                  </a:lnTo>
                  <a:lnTo>
                    <a:pt x="0" y="0"/>
                  </a:lnTo>
                  <a:lnTo>
                    <a:pt x="0" y="298256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45628" y="2362402"/>
              <a:ext cx="193675" cy="316230"/>
            </a:xfrm>
            <a:custGeom>
              <a:avLst/>
              <a:gdLst/>
              <a:ahLst/>
              <a:cxnLst/>
              <a:rect l="l" t="t" r="r" b="b"/>
              <a:pathLst>
                <a:path w="193675" h="316230">
                  <a:moveTo>
                    <a:pt x="193192" y="298348"/>
                  </a:moveTo>
                  <a:lnTo>
                    <a:pt x="0" y="298348"/>
                  </a:lnTo>
                  <a:lnTo>
                    <a:pt x="0" y="315963"/>
                  </a:lnTo>
                  <a:lnTo>
                    <a:pt x="193192" y="315963"/>
                  </a:lnTo>
                  <a:lnTo>
                    <a:pt x="193192" y="298348"/>
                  </a:lnTo>
                  <a:close/>
                </a:path>
                <a:path w="193675" h="316230">
                  <a:moveTo>
                    <a:pt x="193192" y="0"/>
                  </a:moveTo>
                  <a:lnTo>
                    <a:pt x="0" y="0"/>
                  </a:lnTo>
                  <a:lnTo>
                    <a:pt x="0" y="17614"/>
                  </a:lnTo>
                  <a:lnTo>
                    <a:pt x="193192" y="17614"/>
                  </a:lnTo>
                  <a:lnTo>
                    <a:pt x="193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45636" y="2371202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w="0" h="298450">
                  <a:moveTo>
                    <a:pt x="0" y="298344"/>
                  </a:moveTo>
                  <a:lnTo>
                    <a:pt x="0" y="298344"/>
                  </a:lnTo>
                </a:path>
                <a:path w="0" h="298450">
                  <a:moveTo>
                    <a:pt x="0" y="298344"/>
                  </a:moveTo>
                  <a:lnTo>
                    <a:pt x="0" y="0"/>
                  </a:lnTo>
                </a:path>
                <a:path w="0" h="2984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656414" y="2390466"/>
            <a:ext cx="453644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5"/>
              </a:lnSpc>
              <a:tabLst>
                <a:tab pos="3111500" algn="l"/>
              </a:tabLst>
            </a:pPr>
            <a:r>
              <a:rPr dirty="0" sz="1650" spc="50" b="1">
                <a:latin typeface="Arial"/>
                <a:cs typeface="Arial"/>
              </a:rPr>
              <a:t>R</a:t>
            </a:r>
            <a:r>
              <a:rPr dirty="0" sz="1650" spc="185" b="1">
                <a:latin typeface="Arial"/>
                <a:cs typeface="Arial"/>
              </a:rPr>
              <a:t>e</a:t>
            </a:r>
            <a:r>
              <a:rPr dirty="0" sz="1650" spc="50" b="1">
                <a:latin typeface="Arial"/>
                <a:cs typeface="Arial"/>
              </a:rPr>
              <a:t>s</a:t>
            </a:r>
            <a:r>
              <a:rPr dirty="0" sz="1650" spc="95" b="1">
                <a:latin typeface="Arial"/>
                <a:cs typeface="Arial"/>
              </a:rPr>
              <a:t>pon</a:t>
            </a:r>
            <a:r>
              <a:rPr dirty="0" sz="1650" spc="50" b="1">
                <a:latin typeface="Arial"/>
                <a:cs typeface="Arial"/>
              </a:rPr>
              <a:t>s</a:t>
            </a:r>
            <a:r>
              <a:rPr dirty="0" sz="1650" spc="-45" b="1">
                <a:latin typeface="Arial"/>
                <a:cs typeface="Arial"/>
              </a:rPr>
              <a:t>i</a:t>
            </a:r>
            <a:r>
              <a:rPr dirty="0" sz="1650" spc="90" b="1">
                <a:latin typeface="Arial"/>
                <a:cs typeface="Arial"/>
              </a:rPr>
              <a:t>bi</a:t>
            </a:r>
            <a:r>
              <a:rPr dirty="0" sz="1650" spc="-45" b="1">
                <a:latin typeface="Arial"/>
                <a:cs typeface="Arial"/>
              </a:rPr>
              <a:t>l</a:t>
            </a:r>
            <a:r>
              <a:rPr dirty="0" sz="1650" spc="90" b="1">
                <a:latin typeface="Arial"/>
                <a:cs typeface="Arial"/>
              </a:rPr>
              <a:t>i</a:t>
            </a:r>
            <a:r>
              <a:rPr dirty="0" sz="1650" b="1">
                <a:latin typeface="Arial"/>
                <a:cs typeface="Arial"/>
              </a:rPr>
              <a:t>t</a:t>
            </a:r>
            <a:r>
              <a:rPr dirty="0" sz="1650" spc="-85" b="1">
                <a:latin typeface="Arial"/>
                <a:cs typeface="Arial"/>
              </a:rPr>
              <a:t>y</a:t>
            </a:r>
            <a:r>
              <a:rPr dirty="0" sz="1650" b="1">
                <a:latin typeface="Arial"/>
                <a:cs typeface="Arial"/>
              </a:rPr>
              <a:t>:</a:t>
            </a:r>
            <a:r>
              <a:rPr dirty="0" sz="1650" b="1">
                <a:latin typeface="Arial"/>
                <a:cs typeface="Arial"/>
              </a:rPr>
              <a:t>	</a:t>
            </a:r>
            <a:r>
              <a:rPr dirty="0" baseline="-5050" sz="2475" spc="75" b="1">
                <a:latin typeface="Arial"/>
                <a:cs typeface="Arial"/>
              </a:rPr>
              <a:t>C</a:t>
            </a:r>
            <a:r>
              <a:rPr dirty="0" baseline="-5050" sz="2475" spc="142" b="1">
                <a:latin typeface="Arial"/>
                <a:cs typeface="Arial"/>
              </a:rPr>
              <a:t>o</a:t>
            </a:r>
            <a:r>
              <a:rPr dirty="0" baseline="-5050" sz="2475" spc="-67" b="1">
                <a:latin typeface="Arial"/>
                <a:cs typeface="Arial"/>
              </a:rPr>
              <a:t>l</a:t>
            </a:r>
            <a:r>
              <a:rPr dirty="0" baseline="-5050" sz="2475" spc="135" b="1">
                <a:latin typeface="Arial"/>
                <a:cs typeface="Arial"/>
              </a:rPr>
              <a:t>l</a:t>
            </a:r>
            <a:r>
              <a:rPr dirty="0" baseline="-5050" sz="2475" spc="75" b="1">
                <a:latin typeface="Arial"/>
                <a:cs typeface="Arial"/>
              </a:rPr>
              <a:t>a</a:t>
            </a:r>
            <a:r>
              <a:rPr dirty="0" baseline="-5050" sz="2475" spc="142" b="1">
                <a:latin typeface="Arial"/>
                <a:cs typeface="Arial"/>
              </a:rPr>
              <a:t>bo</a:t>
            </a:r>
            <a:r>
              <a:rPr dirty="0" baseline="-5050" sz="2475" spc="67" b="1">
                <a:latin typeface="Arial"/>
                <a:cs typeface="Arial"/>
              </a:rPr>
              <a:t>r</a:t>
            </a:r>
            <a:r>
              <a:rPr dirty="0" baseline="-5050" sz="2475" spc="75" b="1">
                <a:latin typeface="Arial"/>
                <a:cs typeface="Arial"/>
              </a:rPr>
              <a:t>a</a:t>
            </a:r>
            <a:r>
              <a:rPr dirty="0" baseline="-5050" sz="2475" spc="202" b="1">
                <a:latin typeface="Arial"/>
                <a:cs typeface="Arial"/>
              </a:rPr>
              <a:t>t</a:t>
            </a:r>
            <a:r>
              <a:rPr dirty="0" baseline="-5050" sz="2475" spc="-60" b="1">
                <a:latin typeface="Arial"/>
                <a:cs typeface="Arial"/>
              </a:rPr>
              <a:t>o</a:t>
            </a:r>
            <a:r>
              <a:rPr dirty="0" baseline="-5050" sz="2475" spc="270" b="1">
                <a:latin typeface="Arial"/>
                <a:cs typeface="Arial"/>
              </a:rPr>
              <a:t>r</a:t>
            </a:r>
            <a:r>
              <a:rPr dirty="0" baseline="-5050" sz="2475" b="1">
                <a:latin typeface="Arial"/>
                <a:cs typeface="Arial"/>
              </a:rPr>
              <a:t>:</a:t>
            </a:r>
            <a:endParaRPr baseline="-5050" sz="2475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629931" y="1677834"/>
            <a:ext cx="6382385" cy="3948429"/>
            <a:chOff x="1629931" y="1677834"/>
            <a:chExt cx="6382385" cy="3948429"/>
          </a:xfrm>
        </p:grpSpPr>
        <p:sp>
          <p:nvSpPr>
            <p:cNvPr id="69" name="object 69"/>
            <p:cNvSpPr/>
            <p:nvPr/>
          </p:nvSpPr>
          <p:spPr>
            <a:xfrm>
              <a:off x="1638820" y="2072868"/>
              <a:ext cx="6364605" cy="3544570"/>
            </a:xfrm>
            <a:custGeom>
              <a:avLst/>
              <a:gdLst/>
              <a:ahLst/>
              <a:cxnLst/>
              <a:rect l="l" t="t" r="r" b="b"/>
              <a:pathLst>
                <a:path w="6364605" h="3544570">
                  <a:moveTo>
                    <a:pt x="6364275" y="772045"/>
                  </a:moveTo>
                  <a:lnTo>
                    <a:pt x="0" y="772045"/>
                  </a:lnTo>
                  <a:lnTo>
                    <a:pt x="0" y="3544049"/>
                  </a:lnTo>
                  <a:lnTo>
                    <a:pt x="6364275" y="3544049"/>
                  </a:lnTo>
                  <a:lnTo>
                    <a:pt x="6364275" y="772045"/>
                  </a:lnTo>
                  <a:close/>
                </a:path>
                <a:path w="6364605" h="3544570">
                  <a:moveTo>
                    <a:pt x="6364275" y="0"/>
                  </a:moveTo>
                  <a:lnTo>
                    <a:pt x="0" y="0"/>
                  </a:lnTo>
                  <a:lnTo>
                    <a:pt x="0" y="490956"/>
                  </a:lnTo>
                  <a:lnTo>
                    <a:pt x="6364275" y="490956"/>
                  </a:lnTo>
                  <a:lnTo>
                    <a:pt x="63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638821" y="1682279"/>
              <a:ext cx="6364605" cy="0"/>
            </a:xfrm>
            <a:custGeom>
              <a:avLst/>
              <a:gdLst/>
              <a:ahLst/>
              <a:cxnLst/>
              <a:rect l="l" t="t" r="r" b="b"/>
              <a:pathLst>
                <a:path w="6364605" h="0">
                  <a:moveTo>
                    <a:pt x="0" y="0"/>
                  </a:moveTo>
                  <a:lnTo>
                    <a:pt x="6364337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003159" y="1686744"/>
              <a:ext cx="0" cy="3930650"/>
            </a:xfrm>
            <a:custGeom>
              <a:avLst/>
              <a:gdLst/>
              <a:ahLst/>
              <a:cxnLst/>
              <a:rect l="l" t="t" r="r" b="b"/>
              <a:pathLst>
                <a:path w="0" h="3930650">
                  <a:moveTo>
                    <a:pt x="0" y="0"/>
                  </a:moveTo>
                  <a:lnTo>
                    <a:pt x="0" y="0"/>
                  </a:lnTo>
                </a:path>
                <a:path w="0" h="3930650">
                  <a:moveTo>
                    <a:pt x="0" y="0"/>
                  </a:moveTo>
                  <a:lnTo>
                    <a:pt x="0" y="3930169"/>
                  </a:lnTo>
                </a:path>
                <a:path w="0" h="3930650">
                  <a:moveTo>
                    <a:pt x="0" y="3930169"/>
                  </a:moveTo>
                  <a:lnTo>
                    <a:pt x="0" y="3930169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638821" y="5608106"/>
              <a:ext cx="6364605" cy="17780"/>
            </a:xfrm>
            <a:custGeom>
              <a:avLst/>
              <a:gdLst/>
              <a:ahLst/>
              <a:cxnLst/>
              <a:rect l="l" t="t" r="r" b="b"/>
              <a:pathLst>
                <a:path w="6364605" h="17779">
                  <a:moveTo>
                    <a:pt x="0" y="17615"/>
                  </a:moveTo>
                  <a:lnTo>
                    <a:pt x="6364337" y="17615"/>
                  </a:lnTo>
                  <a:lnTo>
                    <a:pt x="6364337" y="0"/>
                  </a:lnTo>
                  <a:lnTo>
                    <a:pt x="0" y="0"/>
                  </a:lnTo>
                  <a:lnTo>
                    <a:pt x="0" y="17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638821" y="1686744"/>
              <a:ext cx="0" cy="3930650"/>
            </a:xfrm>
            <a:custGeom>
              <a:avLst/>
              <a:gdLst/>
              <a:ahLst/>
              <a:cxnLst/>
              <a:rect l="l" t="t" r="r" b="b"/>
              <a:pathLst>
                <a:path w="0" h="3930650">
                  <a:moveTo>
                    <a:pt x="0" y="3930169"/>
                  </a:moveTo>
                  <a:lnTo>
                    <a:pt x="0" y="3930169"/>
                  </a:lnTo>
                </a:path>
                <a:path w="0" h="3930650">
                  <a:moveTo>
                    <a:pt x="0" y="3930169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638821" y="1686621"/>
              <a:ext cx="6346825" cy="386715"/>
            </a:xfrm>
            <a:custGeom>
              <a:avLst/>
              <a:gdLst/>
              <a:ahLst/>
              <a:cxnLst/>
              <a:rect l="l" t="t" r="r" b="b"/>
              <a:pathLst>
                <a:path w="6346825" h="386714">
                  <a:moveTo>
                    <a:pt x="6346780" y="0"/>
                  </a:moveTo>
                  <a:lnTo>
                    <a:pt x="0" y="0"/>
                  </a:lnTo>
                  <a:lnTo>
                    <a:pt x="0" y="386235"/>
                  </a:lnTo>
                  <a:lnTo>
                    <a:pt x="6346780" y="386235"/>
                  </a:lnTo>
                  <a:lnTo>
                    <a:pt x="634678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638821" y="1677937"/>
              <a:ext cx="6346825" cy="17780"/>
            </a:xfrm>
            <a:custGeom>
              <a:avLst/>
              <a:gdLst/>
              <a:ahLst/>
              <a:cxnLst/>
              <a:rect l="l" t="t" r="r" b="b"/>
              <a:pathLst>
                <a:path w="6346825" h="17780">
                  <a:moveTo>
                    <a:pt x="0" y="17614"/>
                  </a:moveTo>
                  <a:lnTo>
                    <a:pt x="6346657" y="17614"/>
                  </a:lnTo>
                  <a:lnTo>
                    <a:pt x="6346657" y="0"/>
                  </a:lnTo>
                  <a:lnTo>
                    <a:pt x="0" y="0"/>
                  </a:lnTo>
                  <a:lnTo>
                    <a:pt x="0" y="17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638821" y="1686744"/>
              <a:ext cx="6346825" cy="386715"/>
            </a:xfrm>
            <a:custGeom>
              <a:avLst/>
              <a:gdLst/>
              <a:ahLst/>
              <a:cxnLst/>
              <a:rect l="l" t="t" r="r" b="b"/>
              <a:pathLst>
                <a:path w="6346825" h="386714">
                  <a:moveTo>
                    <a:pt x="6346657" y="0"/>
                  </a:moveTo>
                  <a:lnTo>
                    <a:pt x="6346657" y="0"/>
                  </a:lnTo>
                </a:path>
                <a:path w="6346825" h="386714">
                  <a:moveTo>
                    <a:pt x="6346657" y="0"/>
                  </a:moveTo>
                  <a:lnTo>
                    <a:pt x="6346657" y="386113"/>
                  </a:lnTo>
                </a:path>
                <a:path w="6346825" h="386714">
                  <a:moveTo>
                    <a:pt x="6346657" y="386113"/>
                  </a:moveTo>
                  <a:lnTo>
                    <a:pt x="6346657" y="386113"/>
                  </a:lnTo>
                </a:path>
                <a:path w="6346825" h="386714">
                  <a:moveTo>
                    <a:pt x="6346657" y="386113"/>
                  </a:moveTo>
                  <a:lnTo>
                    <a:pt x="0" y="386113"/>
                  </a:lnTo>
                </a:path>
                <a:path w="6346825" h="386714">
                  <a:moveTo>
                    <a:pt x="0" y="386113"/>
                  </a:moveTo>
                  <a:lnTo>
                    <a:pt x="0" y="386113"/>
                  </a:lnTo>
                </a:path>
                <a:path w="6346825" h="386714">
                  <a:moveTo>
                    <a:pt x="0" y="386113"/>
                  </a:moveTo>
                  <a:lnTo>
                    <a:pt x="0" y="0"/>
                  </a:lnTo>
                </a:path>
                <a:path w="6346825" h="3867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661324" y="1533526"/>
            <a:ext cx="1813560" cy="471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750"/>
              </a:lnSpc>
              <a:spcBef>
                <a:spcPts val="110"/>
              </a:spcBef>
            </a:pPr>
            <a:r>
              <a:rPr dirty="0" sz="1650" spc="45" b="1">
                <a:latin typeface="Arial"/>
                <a:cs typeface="Arial"/>
              </a:rPr>
              <a:t>Class:</a:t>
            </a:r>
            <a:endParaRPr sz="1650">
              <a:latin typeface="Arial"/>
              <a:cs typeface="Arial"/>
            </a:endParaRPr>
          </a:p>
          <a:p>
            <a:pPr marL="188595">
              <a:lnSpc>
                <a:spcPts val="1750"/>
              </a:lnSpc>
            </a:pPr>
            <a:r>
              <a:rPr dirty="0" sz="1650" spc="40" b="1">
                <a:latin typeface="Arial"/>
                <a:cs typeface="Arial"/>
              </a:rPr>
              <a:t>Class:</a:t>
            </a:r>
            <a:r>
              <a:rPr dirty="0" sz="1650" spc="40">
                <a:latin typeface="Arial"/>
                <a:cs typeface="Arial"/>
              </a:rPr>
              <a:t>FloorPlan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612321" y="2309580"/>
            <a:ext cx="6395720" cy="254635"/>
            <a:chOff x="1612321" y="2309580"/>
            <a:chExt cx="6395720" cy="254635"/>
          </a:xfrm>
        </p:grpSpPr>
        <p:sp>
          <p:nvSpPr>
            <p:cNvPr id="79" name="object 79"/>
            <p:cNvSpPr/>
            <p:nvPr/>
          </p:nvSpPr>
          <p:spPr>
            <a:xfrm>
              <a:off x="1621211" y="2318470"/>
              <a:ext cx="6364605" cy="0"/>
            </a:xfrm>
            <a:custGeom>
              <a:avLst/>
              <a:gdLst/>
              <a:ahLst/>
              <a:cxnLst/>
              <a:rect l="l" t="t" r="r" b="b"/>
              <a:pathLst>
                <a:path w="6364605" h="0">
                  <a:moveTo>
                    <a:pt x="0" y="0"/>
                  </a:moveTo>
                  <a:lnTo>
                    <a:pt x="6364267" y="0"/>
                  </a:lnTo>
                </a:path>
              </a:pathLst>
            </a:custGeom>
            <a:ln w="17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638821" y="2559460"/>
              <a:ext cx="6364605" cy="0"/>
            </a:xfrm>
            <a:custGeom>
              <a:avLst/>
              <a:gdLst/>
              <a:ahLst/>
              <a:cxnLst/>
              <a:rect l="l" t="t" r="r" b="b"/>
              <a:pathLst>
                <a:path w="6364605" h="0">
                  <a:moveTo>
                    <a:pt x="0" y="0"/>
                  </a:moveTo>
                  <a:lnTo>
                    <a:pt x="6364337" y="0"/>
                  </a:lnTo>
                </a:path>
              </a:pathLst>
            </a:custGeom>
            <a:ln w="8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1638821" y="2072857"/>
            <a:ext cx="6364605" cy="245745"/>
          </a:xfrm>
          <a:prstGeom prst="rect">
            <a:avLst/>
          </a:prstGeom>
          <a:ln w="17601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65"/>
              </a:spcBef>
            </a:pPr>
            <a:r>
              <a:rPr dirty="0" sz="1350" spc="-65">
                <a:latin typeface="Arial"/>
                <a:cs typeface="Arial"/>
              </a:rPr>
              <a:t>Des</a:t>
            </a:r>
            <a:r>
              <a:rPr dirty="0" sz="1350" spc="-24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cription: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629931" y="2555018"/>
            <a:ext cx="6382385" cy="3070860"/>
            <a:chOff x="1629931" y="2555018"/>
            <a:chExt cx="6382385" cy="3070860"/>
          </a:xfrm>
        </p:grpSpPr>
        <p:sp>
          <p:nvSpPr>
            <p:cNvPr id="83" name="object 83"/>
            <p:cNvSpPr/>
            <p:nvPr/>
          </p:nvSpPr>
          <p:spPr>
            <a:xfrm>
              <a:off x="1638821" y="2563820"/>
              <a:ext cx="6364605" cy="281305"/>
            </a:xfrm>
            <a:custGeom>
              <a:avLst/>
              <a:gdLst/>
              <a:ahLst/>
              <a:cxnLst/>
              <a:rect l="l" t="t" r="r" b="b"/>
              <a:pathLst>
                <a:path w="6364605" h="281305">
                  <a:moveTo>
                    <a:pt x="6364285" y="0"/>
                  </a:moveTo>
                  <a:lnTo>
                    <a:pt x="0" y="0"/>
                  </a:lnTo>
                  <a:lnTo>
                    <a:pt x="0" y="281088"/>
                  </a:lnTo>
                  <a:lnTo>
                    <a:pt x="6364285" y="281088"/>
                  </a:lnTo>
                  <a:lnTo>
                    <a:pt x="636428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638821" y="2555101"/>
              <a:ext cx="6364605" cy="17780"/>
            </a:xfrm>
            <a:custGeom>
              <a:avLst/>
              <a:gdLst/>
              <a:ahLst/>
              <a:cxnLst/>
              <a:rect l="l" t="t" r="r" b="b"/>
              <a:pathLst>
                <a:path w="6364605" h="17780">
                  <a:moveTo>
                    <a:pt x="0" y="17614"/>
                  </a:moveTo>
                  <a:lnTo>
                    <a:pt x="6364337" y="17614"/>
                  </a:lnTo>
                  <a:lnTo>
                    <a:pt x="6364337" y="0"/>
                  </a:lnTo>
                  <a:lnTo>
                    <a:pt x="0" y="0"/>
                  </a:lnTo>
                  <a:lnTo>
                    <a:pt x="0" y="17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638821" y="2563908"/>
              <a:ext cx="6364605" cy="3053080"/>
            </a:xfrm>
            <a:custGeom>
              <a:avLst/>
              <a:gdLst/>
              <a:ahLst/>
              <a:cxnLst/>
              <a:rect l="l" t="t" r="r" b="b"/>
              <a:pathLst>
                <a:path w="6364605" h="3053079">
                  <a:moveTo>
                    <a:pt x="6364337" y="281000"/>
                  </a:moveTo>
                  <a:lnTo>
                    <a:pt x="6364337" y="281000"/>
                  </a:lnTo>
                </a:path>
                <a:path w="6364605" h="3053079">
                  <a:moveTo>
                    <a:pt x="6364337" y="281000"/>
                  </a:moveTo>
                  <a:lnTo>
                    <a:pt x="0" y="281000"/>
                  </a:lnTo>
                </a:path>
                <a:path w="6364605" h="3053079">
                  <a:moveTo>
                    <a:pt x="0" y="281000"/>
                  </a:moveTo>
                  <a:lnTo>
                    <a:pt x="0" y="281000"/>
                  </a:lnTo>
                </a:path>
                <a:path w="6364605" h="3053079">
                  <a:moveTo>
                    <a:pt x="3498772" y="0"/>
                  </a:moveTo>
                  <a:lnTo>
                    <a:pt x="3498772" y="3053005"/>
                  </a:lnTo>
                </a:path>
              </a:pathLst>
            </a:custGeom>
            <a:ln w="17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1638821" y="2563908"/>
            <a:ext cx="3498850" cy="281305"/>
          </a:xfrm>
          <a:prstGeom prst="rect">
            <a:avLst/>
          </a:prstGeom>
          <a:ln w="17601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dirty="0" sz="1650" spc="45" b="1">
                <a:latin typeface="Arial"/>
                <a:cs typeface="Arial"/>
              </a:rPr>
              <a:t>Responsibility:</a:t>
            </a:r>
            <a:endParaRPr sz="16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37594" y="2563908"/>
            <a:ext cx="2865755" cy="281305"/>
          </a:xfrm>
          <a:prstGeom prst="rect">
            <a:avLst/>
          </a:prstGeom>
          <a:ln w="17601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145"/>
              </a:spcBef>
            </a:pPr>
            <a:r>
              <a:rPr dirty="0" sz="1650" spc="60" b="1">
                <a:latin typeface="Arial"/>
                <a:cs typeface="Arial"/>
              </a:rPr>
              <a:t>Collaborator:</a:t>
            </a:r>
            <a:endParaRPr sz="16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621211" y="3125734"/>
            <a:ext cx="6399530" cy="2211070"/>
          </a:xfrm>
          <a:custGeom>
            <a:avLst/>
            <a:gdLst/>
            <a:ahLst/>
            <a:cxnLst/>
            <a:rect l="l" t="t" r="r" b="b"/>
            <a:pathLst>
              <a:path w="6399530" h="2211070">
                <a:moveTo>
                  <a:pt x="17610" y="0"/>
                </a:moveTo>
                <a:lnTo>
                  <a:pt x="6381947" y="0"/>
                </a:lnTo>
              </a:path>
              <a:path w="6399530" h="2211070">
                <a:moveTo>
                  <a:pt x="35202" y="350550"/>
                </a:moveTo>
                <a:lnTo>
                  <a:pt x="6399452" y="350550"/>
                </a:lnTo>
              </a:path>
              <a:path w="6399530" h="2211070">
                <a:moveTo>
                  <a:pt x="17610" y="648894"/>
                </a:moveTo>
                <a:lnTo>
                  <a:pt x="6381947" y="648894"/>
                </a:lnTo>
              </a:path>
              <a:path w="6399530" h="2211070">
                <a:moveTo>
                  <a:pt x="0" y="947081"/>
                </a:moveTo>
                <a:lnTo>
                  <a:pt x="6364267" y="947081"/>
                </a:lnTo>
              </a:path>
              <a:path w="6399530" h="2211070">
                <a:moveTo>
                  <a:pt x="35202" y="1298122"/>
                </a:moveTo>
                <a:lnTo>
                  <a:pt x="6399452" y="1298122"/>
                </a:lnTo>
              </a:path>
              <a:path w="6399530" h="2211070">
                <a:moveTo>
                  <a:pt x="35202" y="1613985"/>
                </a:moveTo>
                <a:lnTo>
                  <a:pt x="6399452" y="1613985"/>
                </a:lnTo>
              </a:path>
              <a:path w="6399530" h="2211070">
                <a:moveTo>
                  <a:pt x="35202" y="1912241"/>
                </a:moveTo>
                <a:lnTo>
                  <a:pt x="6399452" y="1912241"/>
                </a:lnTo>
              </a:path>
              <a:path w="6399530" h="2211070">
                <a:moveTo>
                  <a:pt x="35202" y="2210516"/>
                </a:moveTo>
                <a:lnTo>
                  <a:pt x="6399452" y="2210516"/>
                </a:lnTo>
              </a:path>
            </a:pathLst>
          </a:custGeom>
          <a:ln w="17608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647622" y="4112707"/>
            <a:ext cx="3481704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30"/>
              </a:spcBef>
            </a:pPr>
            <a:r>
              <a:rPr dirty="0" sz="1350">
                <a:latin typeface="Arial"/>
                <a:cs typeface="Arial"/>
              </a:rPr>
              <a:t>incorporates</a:t>
            </a:r>
            <a:r>
              <a:rPr dirty="0" sz="1350" spc="-105">
                <a:latin typeface="Arial"/>
                <a:cs typeface="Arial"/>
              </a:rPr>
              <a:t> </a:t>
            </a:r>
            <a:r>
              <a:rPr dirty="0" sz="1350" spc="20">
                <a:latin typeface="Arial"/>
                <a:cs typeface="Arial"/>
              </a:rPr>
              <a:t>w</a:t>
            </a:r>
            <a:r>
              <a:rPr dirty="0" sz="1350" spc="-130">
                <a:latin typeface="Arial"/>
                <a:cs typeface="Arial"/>
              </a:rPr>
              <a:t> </a:t>
            </a:r>
            <a:r>
              <a:rPr dirty="0" sz="1350" spc="35">
                <a:latin typeface="Arial"/>
                <a:cs typeface="Arial"/>
              </a:rPr>
              <a:t>a</a:t>
            </a:r>
            <a:r>
              <a:rPr dirty="0" sz="1350" spc="35" b="1">
                <a:latin typeface="Arial"/>
                <a:cs typeface="Arial"/>
              </a:rPr>
              <a:t>l</a:t>
            </a:r>
            <a:r>
              <a:rPr dirty="0" sz="1350" spc="35">
                <a:latin typeface="Arial"/>
                <a:cs typeface="Arial"/>
              </a:rPr>
              <a:t>s,</a:t>
            </a:r>
            <a:r>
              <a:rPr dirty="0" sz="1350" spc="65">
                <a:latin typeface="Arial"/>
                <a:cs typeface="Arial"/>
              </a:rPr>
              <a:t> </a:t>
            </a:r>
            <a:r>
              <a:rPr dirty="0" sz="1350" spc="-15">
                <a:latin typeface="Arial"/>
                <a:cs typeface="Arial"/>
              </a:rPr>
              <a:t>doors</a:t>
            </a:r>
            <a:r>
              <a:rPr dirty="0" sz="1350" spc="35">
                <a:latin typeface="Arial"/>
                <a:cs typeface="Arial"/>
              </a:rPr>
              <a:t> </a:t>
            </a:r>
            <a:r>
              <a:rPr dirty="0" sz="1350" spc="10">
                <a:latin typeface="Arial"/>
                <a:cs typeface="Arial"/>
              </a:rPr>
              <a:t>and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10">
                <a:latin typeface="Arial"/>
                <a:cs typeface="Arial"/>
              </a:rPr>
              <a:t>window</a:t>
            </a:r>
            <a:r>
              <a:rPr dirty="0" sz="1350" spc="-130">
                <a:latin typeface="Arial"/>
                <a:cs typeface="Arial"/>
              </a:rPr>
              <a:t> </a:t>
            </a:r>
            <a:r>
              <a:rPr dirty="0" sz="1350" spc="15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98" name="object 9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47622" y="4410964"/>
            <a:ext cx="3481704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Arial"/>
                <a:cs typeface="Arial"/>
              </a:rPr>
              <a:t>show</a:t>
            </a:r>
            <a:r>
              <a:rPr dirty="0" sz="1350" spc="-135">
                <a:latin typeface="Arial"/>
                <a:cs typeface="Arial"/>
              </a:rPr>
              <a:t> </a:t>
            </a:r>
            <a:r>
              <a:rPr dirty="0" sz="1350" spc="15">
                <a:latin typeface="Arial"/>
                <a:cs typeface="Arial"/>
              </a:rPr>
              <a:t>s</a:t>
            </a:r>
            <a:r>
              <a:rPr dirty="0" sz="1350" spc="40">
                <a:latin typeface="Arial"/>
                <a:cs typeface="Arial"/>
              </a:rPr>
              <a:t> </a:t>
            </a:r>
            <a:r>
              <a:rPr dirty="0" sz="1350" spc="-40">
                <a:latin typeface="Arial"/>
                <a:cs typeface="Arial"/>
              </a:rPr>
              <a:t>pos</a:t>
            </a:r>
            <a:r>
              <a:rPr dirty="0" sz="1350" spc="-240">
                <a:latin typeface="Arial"/>
                <a:cs typeface="Arial"/>
              </a:rPr>
              <a:t> </a:t>
            </a:r>
            <a:r>
              <a:rPr dirty="0" sz="1350" spc="-40">
                <a:latin typeface="Arial"/>
                <a:cs typeface="Arial"/>
              </a:rPr>
              <a:t>ition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-30">
                <a:latin typeface="Arial"/>
                <a:cs typeface="Arial"/>
              </a:rPr>
              <a:t>of</a:t>
            </a:r>
            <a:r>
              <a:rPr dirty="0" sz="1350" spc="70">
                <a:latin typeface="Arial"/>
                <a:cs typeface="Arial"/>
              </a:rPr>
              <a:t> </a:t>
            </a:r>
            <a:r>
              <a:rPr dirty="0" sz="1350" spc="15">
                <a:latin typeface="Arial"/>
                <a:cs typeface="Arial"/>
              </a:rPr>
              <a:t>v</a:t>
            </a:r>
            <a:r>
              <a:rPr dirty="0" sz="1350" spc="-240">
                <a:latin typeface="Arial"/>
                <a:cs typeface="Arial"/>
              </a:rPr>
              <a:t> </a:t>
            </a:r>
            <a:r>
              <a:rPr dirty="0" sz="1350" spc="-35">
                <a:latin typeface="Arial"/>
                <a:cs typeface="Arial"/>
              </a:rPr>
              <a:t>ideo</a:t>
            </a:r>
            <a:r>
              <a:rPr dirty="0" sz="1350" spc="-4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cameras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47622" y="2761888"/>
            <a:ext cx="3481704" cy="657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9225" marR="1063625">
              <a:lnSpc>
                <a:spcPct val="153500"/>
              </a:lnSpc>
              <a:spcBef>
                <a:spcPts val="90"/>
              </a:spcBef>
            </a:pPr>
            <a:r>
              <a:rPr dirty="0" sz="1350" spc="-15">
                <a:latin typeface="Arial"/>
                <a:cs typeface="Arial"/>
              </a:rPr>
              <a:t>defines </a:t>
            </a:r>
            <a:r>
              <a:rPr dirty="0" sz="1350" spc="5">
                <a:latin typeface="Arial"/>
                <a:cs typeface="Arial"/>
              </a:rPr>
              <a:t>f </a:t>
            </a:r>
            <a:r>
              <a:rPr dirty="0" sz="1350" spc="-40">
                <a:latin typeface="Arial"/>
                <a:cs typeface="Arial"/>
              </a:rPr>
              <a:t>loor </a:t>
            </a:r>
            <a:r>
              <a:rPr dirty="0" sz="1350">
                <a:latin typeface="Arial"/>
                <a:cs typeface="Arial"/>
              </a:rPr>
              <a:t>plan </a:t>
            </a:r>
            <a:r>
              <a:rPr dirty="0" sz="1350" spc="-20">
                <a:latin typeface="Arial"/>
                <a:cs typeface="Arial"/>
              </a:rPr>
              <a:t>name/type  </a:t>
            </a:r>
            <a:r>
              <a:rPr dirty="0" sz="1350" spc="-25">
                <a:latin typeface="Arial"/>
                <a:cs typeface="Arial"/>
              </a:rPr>
              <a:t>manages</a:t>
            </a:r>
            <a:r>
              <a:rPr dirty="0" sz="1350" spc="-110">
                <a:latin typeface="Arial"/>
                <a:cs typeface="Arial"/>
              </a:rPr>
              <a:t> </a:t>
            </a:r>
            <a:r>
              <a:rPr dirty="0" sz="1350" spc="5">
                <a:latin typeface="Arial"/>
                <a:cs typeface="Arial"/>
              </a:rPr>
              <a:t>f</a:t>
            </a:r>
            <a:r>
              <a:rPr dirty="0" sz="1350" spc="-215">
                <a:latin typeface="Arial"/>
                <a:cs typeface="Arial"/>
              </a:rPr>
              <a:t> </a:t>
            </a:r>
            <a:r>
              <a:rPr dirty="0" sz="1350" spc="-40">
                <a:latin typeface="Arial"/>
                <a:cs typeface="Arial"/>
              </a:rPr>
              <a:t>loor</a:t>
            </a:r>
            <a:r>
              <a:rPr dirty="0" sz="1350" spc="114">
                <a:latin typeface="Arial"/>
                <a:cs typeface="Arial"/>
              </a:rPr>
              <a:t> </a:t>
            </a:r>
            <a:r>
              <a:rPr dirty="0" sz="1350" spc="-35">
                <a:latin typeface="Arial"/>
                <a:cs typeface="Arial"/>
              </a:rPr>
              <a:t>plan</a:t>
            </a:r>
            <a:r>
              <a:rPr dirty="0" sz="1350" spc="-50">
                <a:latin typeface="Arial"/>
                <a:cs typeface="Arial"/>
              </a:rPr>
              <a:t> </a:t>
            </a:r>
            <a:r>
              <a:rPr dirty="0" sz="1350" spc="-40">
                <a:latin typeface="Arial"/>
                <a:cs typeface="Arial"/>
              </a:rPr>
              <a:t>pos</a:t>
            </a:r>
            <a:r>
              <a:rPr dirty="0" sz="1350" spc="-245">
                <a:latin typeface="Arial"/>
                <a:cs typeface="Arial"/>
              </a:rPr>
              <a:t> </a:t>
            </a:r>
            <a:r>
              <a:rPr dirty="0" sz="1350" spc="-45">
                <a:latin typeface="Arial"/>
                <a:cs typeface="Arial"/>
              </a:rPr>
              <a:t>itioning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47622" y="3463883"/>
            <a:ext cx="3481704" cy="5518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9225" marR="1249680">
              <a:lnSpc>
                <a:spcPct val="127899"/>
              </a:lnSpc>
              <a:spcBef>
                <a:spcPts val="90"/>
              </a:spcBef>
            </a:pPr>
            <a:r>
              <a:rPr dirty="0" sz="1350" spc="15">
                <a:latin typeface="Arial"/>
                <a:cs typeface="Arial"/>
              </a:rPr>
              <a:t>sc </a:t>
            </a:r>
            <a:r>
              <a:rPr dirty="0" sz="1350" spc="-35">
                <a:latin typeface="Arial"/>
                <a:cs typeface="Arial"/>
              </a:rPr>
              <a:t>ales </a:t>
            </a:r>
            <a:r>
              <a:rPr dirty="0" sz="1350" spc="5">
                <a:latin typeface="Arial"/>
                <a:cs typeface="Arial"/>
              </a:rPr>
              <a:t>floor </a:t>
            </a:r>
            <a:r>
              <a:rPr dirty="0" sz="1350" spc="-35">
                <a:latin typeface="Arial"/>
                <a:cs typeface="Arial"/>
              </a:rPr>
              <a:t>plan </a:t>
            </a:r>
            <a:r>
              <a:rPr dirty="0" sz="1350" spc="40">
                <a:latin typeface="Arial"/>
                <a:cs typeface="Arial"/>
              </a:rPr>
              <a:t>for</a:t>
            </a:r>
            <a:r>
              <a:rPr dirty="0" sz="1350" spc="-240">
                <a:latin typeface="Arial"/>
                <a:cs typeface="Arial"/>
              </a:rPr>
              <a:t> </a:t>
            </a:r>
            <a:r>
              <a:rPr dirty="0" sz="1350" spc="-15">
                <a:latin typeface="Arial"/>
                <a:cs typeface="Arial"/>
              </a:rPr>
              <a:t>display  </a:t>
            </a:r>
            <a:r>
              <a:rPr dirty="0" sz="1350" spc="15">
                <a:latin typeface="Arial"/>
                <a:cs typeface="Arial"/>
              </a:rPr>
              <a:t>sc </a:t>
            </a:r>
            <a:r>
              <a:rPr dirty="0" sz="1350" spc="-35">
                <a:latin typeface="Arial"/>
                <a:cs typeface="Arial"/>
              </a:rPr>
              <a:t>ales </a:t>
            </a:r>
            <a:r>
              <a:rPr dirty="0" sz="1350" spc="5">
                <a:latin typeface="Arial"/>
                <a:cs typeface="Arial"/>
              </a:rPr>
              <a:t>floor </a:t>
            </a:r>
            <a:r>
              <a:rPr dirty="0" sz="1350" spc="-35">
                <a:latin typeface="Arial"/>
                <a:cs typeface="Arial"/>
              </a:rPr>
              <a:t>plan </a:t>
            </a:r>
            <a:r>
              <a:rPr dirty="0" sz="1350" spc="40">
                <a:latin typeface="Arial"/>
                <a:cs typeface="Arial"/>
              </a:rPr>
              <a:t>for</a:t>
            </a:r>
            <a:r>
              <a:rPr dirty="0" sz="1350" spc="-240">
                <a:latin typeface="Arial"/>
                <a:cs typeface="Arial"/>
              </a:rPr>
              <a:t> </a:t>
            </a:r>
            <a:r>
              <a:rPr dirty="0" sz="1350" spc="-15">
                <a:latin typeface="Arial"/>
                <a:cs typeface="Arial"/>
              </a:rPr>
              <a:t>display</a:t>
            </a:r>
            <a:endParaRPr sz="1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46394" y="4112707"/>
            <a:ext cx="2847975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1780">
              <a:lnSpc>
                <a:spcPct val="100000"/>
              </a:lnSpc>
              <a:spcBef>
                <a:spcPts val="130"/>
              </a:spcBef>
            </a:pPr>
            <a:r>
              <a:rPr dirty="0" sz="1350" spc="-30">
                <a:latin typeface="Arial"/>
                <a:cs typeface="Arial"/>
              </a:rPr>
              <a:t>Wall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46394" y="4410964"/>
            <a:ext cx="2847975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130"/>
              </a:spcBef>
            </a:pPr>
            <a:r>
              <a:rPr dirty="0" sz="1350" spc="-55">
                <a:latin typeface="Arial"/>
                <a:cs typeface="Arial"/>
              </a:rPr>
              <a:t>Camera</a:t>
            </a:r>
            <a:endParaRPr sz="135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49440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CRC</a:t>
            </a:r>
            <a:r>
              <a:rPr dirty="0" spc="-65"/>
              <a:t> </a:t>
            </a:r>
            <a:r>
              <a:rPr dirty="0"/>
              <a:t>Modeling[2]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2060575" y="5894019"/>
            <a:ext cx="5168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dirty="0" sz="2400" spc="-5">
                <a:latin typeface="Times New Roman"/>
                <a:cs typeface="Times New Roman"/>
              </a:rPr>
              <a:t>A	</a:t>
            </a:r>
            <a:r>
              <a:rPr dirty="0" sz="2400">
                <a:latin typeface="Times New Roman"/>
                <a:cs typeface="Times New Roman"/>
              </a:rPr>
              <a:t>CRC index </a:t>
            </a:r>
            <a:r>
              <a:rPr dirty="0" sz="2400" spc="-5">
                <a:latin typeface="Times New Roman"/>
                <a:cs typeface="Times New Roman"/>
              </a:rPr>
              <a:t>card </a:t>
            </a:r>
            <a:r>
              <a:rPr dirty="0" sz="2400">
                <a:latin typeface="Times New Roman"/>
                <a:cs typeface="Times New Roman"/>
              </a:rPr>
              <a:t>for the </a:t>
            </a:r>
            <a:r>
              <a:rPr dirty="0" sz="2400" spc="-5">
                <a:latin typeface="Times New Roman"/>
                <a:cs typeface="Times New Roman"/>
              </a:rPr>
              <a:t>FloorPlan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246"/>
            <a:ext cx="8537575" cy="528701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Classes </a:t>
            </a:r>
            <a:r>
              <a:rPr dirty="0" sz="2400">
                <a:latin typeface="Carlito"/>
                <a:cs typeface="Carlito"/>
              </a:rPr>
              <a:t>fulfill their responsibilities in one of </a:t>
            </a:r>
            <a:r>
              <a:rPr dirty="0" sz="2400" spc="-10">
                <a:latin typeface="Carlito"/>
                <a:cs typeface="Carlito"/>
              </a:rPr>
              <a:t>two</a:t>
            </a:r>
            <a:r>
              <a:rPr dirty="0" sz="2400" spc="-24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ways:</a:t>
            </a:r>
            <a:endParaRPr sz="2400">
              <a:latin typeface="Carlito"/>
              <a:cs typeface="Carlito"/>
            </a:endParaRPr>
          </a:p>
          <a:p>
            <a:pPr lvl="1" marL="820419" indent="-351155">
              <a:lnSpc>
                <a:spcPts val="2510"/>
              </a:lnSpc>
              <a:spcBef>
                <a:spcPts val="270"/>
              </a:spcBef>
              <a:buFont typeface="Wingdings"/>
              <a:buChar char=""/>
              <a:tabLst>
                <a:tab pos="820419" algn="l"/>
                <a:tab pos="821055" algn="l"/>
              </a:tabLst>
            </a:pPr>
            <a:r>
              <a:rPr dirty="0" sz="2200">
                <a:latin typeface="Carlito"/>
                <a:cs typeface="Carlito"/>
              </a:rPr>
              <a:t>A class </a:t>
            </a:r>
            <a:r>
              <a:rPr dirty="0" sz="2200" spc="-5">
                <a:latin typeface="Carlito"/>
                <a:cs typeface="Carlito"/>
              </a:rPr>
              <a:t>can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10">
                <a:latin typeface="Carlito"/>
                <a:cs typeface="Carlito"/>
              </a:rPr>
              <a:t>its </a:t>
            </a:r>
            <a:r>
              <a:rPr dirty="0" sz="2200">
                <a:latin typeface="Carlito"/>
                <a:cs typeface="Carlito"/>
              </a:rPr>
              <a:t>own </a:t>
            </a:r>
            <a:r>
              <a:rPr dirty="0" sz="2200" spc="-10">
                <a:latin typeface="Carlito"/>
                <a:cs typeface="Carlito"/>
              </a:rPr>
              <a:t>operations to manipulate </a:t>
            </a:r>
            <a:r>
              <a:rPr dirty="0" sz="2200">
                <a:latin typeface="Carlito"/>
                <a:cs typeface="Carlito"/>
              </a:rPr>
              <a:t>its </a:t>
            </a:r>
            <a:r>
              <a:rPr dirty="0" sz="2200" spc="5">
                <a:latin typeface="Carlito"/>
                <a:cs typeface="Carlito"/>
              </a:rPr>
              <a:t>own</a:t>
            </a:r>
            <a:r>
              <a:rPr dirty="0" sz="2200" spc="6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attributes,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thereby </a:t>
            </a:r>
            <a:r>
              <a:rPr dirty="0" sz="2200" spc="-5">
                <a:latin typeface="Carlito"/>
                <a:cs typeface="Carlito"/>
              </a:rPr>
              <a:t>fulfilling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particular </a:t>
            </a:r>
            <a:r>
              <a:rPr dirty="0" sz="2200" spc="-15">
                <a:latin typeface="Carlito"/>
                <a:cs typeface="Carlito"/>
              </a:rPr>
              <a:t>responsibility,</a:t>
            </a:r>
            <a:r>
              <a:rPr dirty="0" sz="2200" spc="-240">
                <a:latin typeface="Carlito"/>
                <a:cs typeface="Carlito"/>
              </a:rPr>
              <a:t> </a:t>
            </a:r>
            <a:r>
              <a:rPr dirty="0" sz="2200" spc="1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  <a:p>
            <a:pPr lvl="1" marL="820419" indent="-35115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20419" algn="l"/>
                <a:tab pos="821055" algn="l"/>
              </a:tabLst>
            </a:pPr>
            <a:r>
              <a:rPr dirty="0" sz="2200">
                <a:latin typeface="Carlito"/>
                <a:cs typeface="Carlito"/>
              </a:rPr>
              <a:t>a class </a:t>
            </a:r>
            <a:r>
              <a:rPr dirty="0" sz="2200" spc="-5">
                <a:latin typeface="Carlito"/>
                <a:cs typeface="Carlito"/>
              </a:rPr>
              <a:t>can </a:t>
            </a:r>
            <a:r>
              <a:rPr dirty="0" sz="2200" spc="-10">
                <a:latin typeface="Carlito"/>
                <a:cs typeface="Carlito"/>
              </a:rPr>
              <a:t>collaborate </a:t>
            </a:r>
            <a:r>
              <a:rPr dirty="0" sz="2200">
                <a:latin typeface="Carlito"/>
                <a:cs typeface="Carlito"/>
              </a:rPr>
              <a:t>with other</a:t>
            </a:r>
            <a:r>
              <a:rPr dirty="0" sz="2200" spc="-18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Collaborations </a:t>
            </a:r>
            <a:r>
              <a:rPr dirty="0" sz="2400" spc="5">
                <a:latin typeface="Carlito"/>
                <a:cs typeface="Carlito"/>
              </a:rPr>
              <a:t>identify </a:t>
            </a:r>
            <a:r>
              <a:rPr dirty="0" sz="2400" spc="-5">
                <a:latin typeface="Carlito"/>
                <a:cs typeface="Carlito"/>
              </a:rPr>
              <a:t>relationships between</a:t>
            </a:r>
            <a:r>
              <a:rPr dirty="0" sz="2400" spc="-229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Collaborations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are</a:t>
            </a:r>
            <a:r>
              <a:rPr dirty="0" sz="2400" spc="2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identified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by</a:t>
            </a:r>
            <a:r>
              <a:rPr dirty="0" sz="2400" spc="1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determining</a:t>
            </a:r>
            <a:r>
              <a:rPr dirty="0" sz="2400" spc="2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whether</a:t>
            </a:r>
            <a:r>
              <a:rPr dirty="0" sz="2400" spc="20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229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5">
                <a:latin typeface="Carlito"/>
                <a:cs typeface="Carlito"/>
              </a:rPr>
              <a:t>fulfill </a:t>
            </a:r>
            <a:r>
              <a:rPr dirty="0" sz="2400">
                <a:latin typeface="Carlito"/>
                <a:cs typeface="Carlito"/>
              </a:rPr>
              <a:t>each responsibility</a:t>
            </a:r>
            <a:r>
              <a:rPr dirty="0" sz="2400" spc="-1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itself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three </a:t>
            </a:r>
            <a:r>
              <a:rPr dirty="0" sz="2400" spc="-10">
                <a:latin typeface="Carlito"/>
                <a:cs typeface="Carlito"/>
              </a:rPr>
              <a:t>different </a:t>
            </a:r>
            <a:r>
              <a:rPr dirty="0" sz="2400">
                <a:latin typeface="Carlito"/>
                <a:cs typeface="Carlito"/>
              </a:rPr>
              <a:t>generic relationships </a:t>
            </a:r>
            <a:r>
              <a:rPr dirty="0" sz="2400" spc="-5">
                <a:latin typeface="Carlito"/>
                <a:cs typeface="Carlito"/>
              </a:rPr>
              <a:t>between</a:t>
            </a:r>
            <a:r>
              <a:rPr dirty="0" sz="2400" spc="-2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classes:</a:t>
            </a:r>
            <a:endParaRPr sz="2400">
              <a:latin typeface="Carlito"/>
              <a:cs typeface="Carlito"/>
            </a:endParaRPr>
          </a:p>
          <a:p>
            <a:pPr lvl="1" marL="820419" indent="-35115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820419" algn="l"/>
                <a:tab pos="821055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b="1">
                <a:latin typeface="Carlito"/>
                <a:cs typeface="Carlito"/>
              </a:rPr>
              <a:t>is-part-of </a:t>
            </a:r>
            <a:r>
              <a:rPr dirty="0" sz="2200" spc="-5">
                <a:latin typeface="Carlito"/>
                <a:cs typeface="Carlito"/>
              </a:rPr>
              <a:t>relationship</a:t>
            </a:r>
            <a:r>
              <a:rPr dirty="0" sz="2200" spc="-1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(aggregation)</a:t>
            </a:r>
            <a:endParaRPr sz="2200">
              <a:latin typeface="Carlito"/>
              <a:cs typeface="Carlito"/>
            </a:endParaRPr>
          </a:p>
          <a:p>
            <a:pPr lvl="1" marL="820419" indent="-351155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20419" algn="l"/>
                <a:tab pos="821055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 b="1">
                <a:latin typeface="Carlito"/>
                <a:cs typeface="Carlito"/>
              </a:rPr>
              <a:t>has-knowledge-of</a:t>
            </a:r>
            <a:r>
              <a:rPr dirty="0" sz="2200" spc="-50" b="1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</a:t>
            </a:r>
            <a:endParaRPr sz="2200">
              <a:latin typeface="Carlito"/>
              <a:cs typeface="Carlito"/>
            </a:endParaRPr>
          </a:p>
          <a:p>
            <a:pPr lvl="1" marL="820419" indent="-35115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820419" algn="l"/>
                <a:tab pos="821055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 b="1">
                <a:latin typeface="Carlito"/>
                <a:cs typeface="Carlito"/>
              </a:rPr>
              <a:t>depends-upon </a:t>
            </a:r>
            <a:r>
              <a:rPr dirty="0" sz="2200" spc="-5">
                <a:latin typeface="Carlito"/>
                <a:cs typeface="Carlito"/>
              </a:rPr>
              <a:t>relationship</a:t>
            </a:r>
            <a:r>
              <a:rPr dirty="0" sz="2200" spc="-10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(dependency)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5782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Col</a:t>
            </a:r>
            <a:r>
              <a:rPr dirty="0" spc="-20"/>
              <a:t>l</a:t>
            </a:r>
            <a:r>
              <a:rPr dirty="0" spc="5"/>
              <a:t>abo</a:t>
            </a:r>
            <a:r>
              <a:rPr dirty="0" spc="-65"/>
              <a:t>r</a:t>
            </a:r>
            <a:r>
              <a:rPr dirty="0" spc="-45"/>
              <a:t>a</a:t>
            </a:r>
            <a:r>
              <a:rPr dirty="0"/>
              <a:t>tions[2]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04" y="871220"/>
            <a:ext cx="8500745" cy="4427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56870" marR="6350" indent="-34480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Relationships provide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5">
                <a:latin typeface="Carlito"/>
                <a:cs typeface="Carlito"/>
              </a:rPr>
              <a:t>pathway </a:t>
            </a:r>
            <a:r>
              <a:rPr dirty="0" sz="2400" spc="-15">
                <a:latin typeface="Carlito"/>
                <a:cs typeface="Carlito"/>
              </a:rPr>
              <a:t>for communication </a:t>
            </a:r>
            <a:r>
              <a:rPr dirty="0" sz="2400" spc="-10">
                <a:latin typeface="Carlito"/>
                <a:cs typeface="Carlito"/>
              </a:rPr>
              <a:t>between  </a:t>
            </a:r>
            <a:r>
              <a:rPr dirty="0" sz="2400" spc="-5">
                <a:latin typeface="Carlito"/>
                <a:cs typeface="Carlito"/>
              </a:rPr>
              <a:t>objects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Sequence </a:t>
            </a:r>
            <a:r>
              <a:rPr dirty="0" sz="2400" spc="-10">
                <a:latin typeface="Carlito"/>
                <a:cs typeface="Carlito"/>
              </a:rPr>
              <a:t>and/or </a:t>
            </a:r>
            <a:r>
              <a:rPr dirty="0" sz="2400" spc="-15">
                <a:latin typeface="Carlito"/>
                <a:cs typeface="Carlito"/>
              </a:rPr>
              <a:t>collaboration </a:t>
            </a:r>
            <a:r>
              <a:rPr dirty="0" sz="2400" spc="-10">
                <a:latin typeface="Carlito"/>
                <a:cs typeface="Carlito"/>
              </a:rPr>
              <a:t>diagrams are </a:t>
            </a:r>
            <a:r>
              <a:rPr dirty="0" sz="2400" spc="-15">
                <a:latin typeface="Carlito"/>
                <a:cs typeface="Carlito"/>
              </a:rPr>
              <a:t>examined </a:t>
            </a:r>
            <a:r>
              <a:rPr dirty="0" sz="2400" spc="-40">
                <a:latin typeface="Carlito"/>
                <a:cs typeface="Carlito"/>
              </a:rPr>
              <a:t>to  </a:t>
            </a:r>
            <a:r>
              <a:rPr dirty="0" sz="2400" spc="-5">
                <a:latin typeface="Carlito"/>
                <a:cs typeface="Carlito"/>
              </a:rPr>
              <a:t>determine </a:t>
            </a:r>
            <a:r>
              <a:rPr dirty="0" sz="2400" spc="-15">
                <a:latin typeface="Carlito"/>
                <a:cs typeface="Carlito"/>
              </a:rPr>
              <a:t>what </a:t>
            </a:r>
            <a:r>
              <a:rPr dirty="0" sz="2400" spc="-5">
                <a:latin typeface="Carlito"/>
                <a:cs typeface="Carlito"/>
              </a:rPr>
              <a:t>links </a:t>
            </a:r>
            <a:r>
              <a:rPr dirty="0" sz="2400" spc="-10">
                <a:latin typeface="Carlito"/>
                <a:cs typeface="Carlito"/>
              </a:rPr>
              <a:t>between </a:t>
            </a:r>
            <a:r>
              <a:rPr dirty="0" sz="2400" spc="-5">
                <a:latin typeface="Carlito"/>
                <a:cs typeface="Carlito"/>
              </a:rPr>
              <a:t>objects need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20">
                <a:latin typeface="Carlito"/>
                <a:cs typeface="Carlito"/>
              </a:rPr>
              <a:t>exist </a:t>
            </a:r>
            <a:r>
              <a:rPr dirty="0" sz="2400" spc="-40">
                <a:latin typeface="Carlito"/>
                <a:cs typeface="Carlito"/>
              </a:rPr>
              <a:t>to  </a:t>
            </a:r>
            <a:r>
              <a:rPr dirty="0" sz="2400" spc="-5">
                <a:latin typeface="Carlito"/>
                <a:cs typeface="Carlito"/>
              </a:rPr>
              <a:t>accomplish the </a:t>
            </a:r>
            <a:r>
              <a:rPr dirty="0" sz="2400" spc="-10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-- if </a:t>
            </a:r>
            <a:r>
              <a:rPr dirty="0" sz="2400" spc="-15">
                <a:latin typeface="Carlito"/>
                <a:cs typeface="Carlito"/>
              </a:rPr>
              <a:t>two </a:t>
            </a:r>
            <a:r>
              <a:rPr dirty="0" sz="2400" spc="-5">
                <a:latin typeface="Carlito"/>
                <a:cs typeface="Carlito"/>
              </a:rPr>
              <a:t>objects </a:t>
            </a:r>
            <a:r>
              <a:rPr dirty="0" sz="2400">
                <a:latin typeface="Carlito"/>
                <a:cs typeface="Carlito"/>
              </a:rPr>
              <a:t>need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35">
                <a:latin typeface="Arial"/>
                <a:cs typeface="Arial"/>
              </a:rPr>
              <a:t>“talk” </a:t>
            </a:r>
            <a:r>
              <a:rPr dirty="0" sz="2400" spc="-10">
                <a:latin typeface="Carlito"/>
                <a:cs typeface="Carlito"/>
              </a:rPr>
              <a:t>there  </a:t>
            </a:r>
            <a:r>
              <a:rPr dirty="0" sz="2400" spc="-5">
                <a:latin typeface="Carlito"/>
                <a:cs typeface="Carlito"/>
              </a:rPr>
              <a:t>must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>
                <a:latin typeface="Carlito"/>
                <a:cs typeface="Carlito"/>
              </a:rPr>
              <a:t>a link </a:t>
            </a:r>
            <a:r>
              <a:rPr dirty="0" sz="2400" spc="-10">
                <a:latin typeface="Carlito"/>
                <a:cs typeface="Carlito"/>
              </a:rPr>
              <a:t>between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Three </a:t>
            </a:r>
            <a:r>
              <a:rPr dirty="0" sz="2400">
                <a:latin typeface="Carlito"/>
                <a:cs typeface="Carlito"/>
              </a:rPr>
              <a:t>types of </a:t>
            </a:r>
            <a:r>
              <a:rPr dirty="0" sz="2400" spc="-5">
                <a:latin typeface="Carlito"/>
                <a:cs typeface="Carlito"/>
              </a:rPr>
              <a:t>relationships</a:t>
            </a:r>
            <a:r>
              <a:rPr dirty="0" sz="2400" spc="-1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are:</a:t>
            </a:r>
            <a:endParaRPr sz="24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Association</a:t>
            </a:r>
            <a:endParaRPr sz="2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Aggregation</a:t>
            </a:r>
            <a:endParaRPr sz="2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Dependency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678" y="220421"/>
            <a:ext cx="27705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60"/>
              <a:t>R</a:t>
            </a:r>
            <a:r>
              <a:rPr dirty="0" spc="5"/>
              <a:t>e</a:t>
            </a:r>
            <a:r>
              <a:rPr dirty="0" spc="-15"/>
              <a:t>l</a:t>
            </a:r>
            <a:r>
              <a:rPr dirty="0" spc="-45"/>
              <a:t>a</a:t>
            </a:r>
            <a:r>
              <a:rPr dirty="0"/>
              <a:t>tion</a:t>
            </a:r>
            <a:r>
              <a:rPr dirty="0" spc="-15"/>
              <a:t>s</a:t>
            </a:r>
            <a:r>
              <a:rPr dirty="0" spc="-5"/>
              <a:t>hi</a:t>
            </a:r>
            <a:r>
              <a:rPr dirty="0" spc="-20"/>
              <a:t>p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04" y="834776"/>
            <a:ext cx="8503285" cy="47377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r" marL="344170" marR="636270" indent="-344170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344170" algn="l"/>
                <a:tab pos="3448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association </a:t>
            </a:r>
            <a:r>
              <a:rPr dirty="0" sz="2400">
                <a:latin typeface="Carlito"/>
                <a:cs typeface="Carlito"/>
              </a:rPr>
              <a:t>is a bi-directional </a:t>
            </a:r>
            <a:r>
              <a:rPr dirty="0" sz="2400" spc="-5">
                <a:latin typeface="Carlito"/>
                <a:cs typeface="Carlito"/>
              </a:rPr>
              <a:t>connection </a:t>
            </a:r>
            <a:r>
              <a:rPr dirty="0" sz="2400" spc="-10">
                <a:latin typeface="Carlito"/>
                <a:cs typeface="Carlito"/>
              </a:rPr>
              <a:t>between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 algn="r" lvl="1" marL="286385" marR="603885" indent="-28638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200" spc="-5">
                <a:latin typeface="Carlito"/>
                <a:cs typeface="Carlito"/>
              </a:rPr>
              <a:t>An </a:t>
            </a:r>
            <a:r>
              <a:rPr dirty="0" sz="2200">
                <a:latin typeface="Carlito"/>
                <a:cs typeface="Carlito"/>
              </a:rPr>
              <a:t>association is shown as a </a:t>
            </a:r>
            <a:r>
              <a:rPr dirty="0" sz="2200" spc="-5">
                <a:latin typeface="Carlito"/>
                <a:cs typeface="Carlito"/>
              </a:rPr>
              <a:t>line connecting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related</a:t>
            </a:r>
            <a:r>
              <a:rPr dirty="0" sz="2200" spc="-15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classes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  <a:tab pos="856615" algn="l"/>
                <a:tab pos="2479040" algn="l"/>
                <a:tab pos="2826385" algn="l"/>
                <a:tab pos="3131185" algn="l"/>
                <a:tab pos="4329430" algn="l"/>
                <a:tab pos="5085715" algn="l"/>
                <a:tab pos="5500370" algn="l"/>
                <a:tab pos="7131684" algn="l"/>
                <a:tab pos="8074025" algn="l"/>
              </a:tabLst>
            </a:pP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agg</a:t>
            </a:r>
            <a:r>
              <a:rPr dirty="0" sz="2400" spc="-3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50">
                <a:latin typeface="Carlito"/>
                <a:cs typeface="Carlito"/>
              </a:rPr>
              <a:t>ga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0">
                <a:latin typeface="Carlito"/>
                <a:cs typeface="Carlito"/>
              </a:rPr>
              <a:t>s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-70">
                <a:latin typeface="Carlito"/>
                <a:cs typeface="Carlito"/>
              </a:rPr>
              <a:t>r</a:t>
            </a:r>
            <a:r>
              <a:rPr dirty="0" sz="2400" spc="-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 spc="-3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er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40">
                <a:latin typeface="Carlito"/>
                <a:cs typeface="Carlito"/>
              </a:rPr>
              <a:t>f</a:t>
            </a:r>
            <a:r>
              <a:rPr dirty="0" sz="2400" spc="-5">
                <a:latin typeface="Carlito"/>
                <a:cs typeface="Carlito"/>
              </a:rPr>
              <a:t>o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el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on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hip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w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relationship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between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whole </a:t>
            </a:r>
            <a:r>
              <a:rPr dirty="0" sz="2400">
                <a:latin typeface="Carlito"/>
                <a:cs typeface="Carlito"/>
              </a:rPr>
              <a:t>and its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parts</a:t>
            </a:r>
            <a:endParaRPr sz="2400">
              <a:latin typeface="Carlito"/>
              <a:cs typeface="Carlito"/>
            </a:endParaRPr>
          </a:p>
          <a:p>
            <a:pPr lvl="1" marL="756285" indent="-287655">
              <a:lnSpc>
                <a:spcPts val="2510"/>
              </a:lnSpc>
              <a:spcBef>
                <a:spcPts val="2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10">
                <a:latin typeface="Carlito"/>
                <a:cs typeface="Carlito"/>
              </a:rPr>
              <a:t>aggregation </a:t>
            </a:r>
            <a:r>
              <a:rPr dirty="0" sz="2200" spc="-15">
                <a:latin typeface="Carlito"/>
                <a:cs typeface="Carlito"/>
              </a:rPr>
              <a:t>is </a:t>
            </a:r>
            <a:r>
              <a:rPr dirty="0" sz="2200" spc="-5">
                <a:latin typeface="Carlito"/>
                <a:cs typeface="Carlito"/>
              </a:rPr>
              <a:t>shown </a:t>
            </a:r>
            <a:r>
              <a:rPr dirty="0" sz="2200">
                <a:latin typeface="Carlito"/>
                <a:cs typeface="Carlito"/>
              </a:rPr>
              <a:t>as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line</a:t>
            </a:r>
            <a:r>
              <a:rPr dirty="0" sz="2200" spc="254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connecting </a:t>
            </a:r>
            <a:r>
              <a:rPr dirty="0" sz="2200" spc="-10">
                <a:latin typeface="Carlito"/>
                <a:cs typeface="Carlito"/>
              </a:rPr>
              <a:t>the related classes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with a diamond </a:t>
            </a:r>
            <a:r>
              <a:rPr dirty="0" sz="2200" spc="-10">
                <a:latin typeface="Carlito"/>
                <a:cs typeface="Carlito"/>
              </a:rPr>
              <a:t>next to </a:t>
            </a:r>
            <a:r>
              <a:rPr dirty="0" sz="2200">
                <a:latin typeface="Carlito"/>
                <a:cs typeface="Carlito"/>
              </a:rPr>
              <a:t>the class </a:t>
            </a:r>
            <a:r>
              <a:rPr dirty="0" sz="2200" spc="-5">
                <a:latin typeface="Carlito"/>
                <a:cs typeface="Carlito"/>
              </a:rPr>
              <a:t>representing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6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whole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dependency </a:t>
            </a:r>
            <a:r>
              <a:rPr dirty="0" sz="2400" spc="-10">
                <a:latin typeface="Carlito"/>
                <a:cs typeface="Carlito"/>
              </a:rPr>
              <a:t>relationship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20">
                <a:latin typeface="Carlito"/>
                <a:cs typeface="Carlito"/>
              </a:rPr>
              <a:t>weaker </a:t>
            </a:r>
            <a:r>
              <a:rPr dirty="0" sz="2400" spc="-15">
                <a:latin typeface="Carlito"/>
                <a:cs typeface="Carlito"/>
              </a:rPr>
              <a:t>form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relationship  </a:t>
            </a:r>
            <a:r>
              <a:rPr dirty="0" sz="2400" spc="-5">
                <a:latin typeface="Carlito"/>
                <a:cs typeface="Carlito"/>
              </a:rPr>
              <a:t>showing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relationship between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client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supplier </a:t>
            </a:r>
            <a:r>
              <a:rPr dirty="0" sz="2400" spc="-10">
                <a:latin typeface="Carlito"/>
                <a:cs typeface="Carlito"/>
              </a:rPr>
              <a:t>where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client </a:t>
            </a:r>
            <a:r>
              <a:rPr dirty="0" sz="2400">
                <a:latin typeface="Carlito"/>
                <a:cs typeface="Carlito"/>
              </a:rPr>
              <a:t>does not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 spc="-5">
                <a:latin typeface="Carlito"/>
                <a:cs typeface="Carlito"/>
              </a:rPr>
              <a:t>semantic knowledge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supplier</a:t>
            </a:r>
            <a:endParaRPr sz="2400">
              <a:latin typeface="Carlito"/>
              <a:cs typeface="Carlito"/>
            </a:endParaRPr>
          </a:p>
          <a:p>
            <a:pPr algn="just" lvl="1" marL="756285" indent="-287655">
              <a:lnSpc>
                <a:spcPts val="2510"/>
              </a:lnSpc>
              <a:spcBef>
                <a:spcPts val="275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dependency</a:t>
            </a:r>
            <a:r>
              <a:rPr dirty="0" sz="2200" spc="11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is</a:t>
            </a:r>
            <a:r>
              <a:rPr dirty="0" sz="2200" spc="10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shown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as</a:t>
            </a:r>
            <a:r>
              <a:rPr dirty="0" sz="2200" spc="8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dashed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line</a:t>
            </a:r>
            <a:r>
              <a:rPr dirty="0" sz="2200" spc="10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pointing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from</a:t>
            </a:r>
            <a:r>
              <a:rPr dirty="0" sz="2200" spc="12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client</a:t>
            </a:r>
            <a:r>
              <a:rPr dirty="0" sz="2200" spc="85">
                <a:latin typeface="Carlito"/>
                <a:cs typeface="Carlito"/>
              </a:rPr>
              <a:t> </a:t>
            </a:r>
            <a:r>
              <a:rPr dirty="0" sz="2200" spc="-45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  <a:p>
            <a:pPr algn="just" marL="756285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supplier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678" y="220421"/>
            <a:ext cx="27705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60"/>
              <a:t>R</a:t>
            </a:r>
            <a:r>
              <a:rPr dirty="0" spc="5"/>
              <a:t>e</a:t>
            </a:r>
            <a:r>
              <a:rPr dirty="0" spc="-15"/>
              <a:t>l</a:t>
            </a:r>
            <a:r>
              <a:rPr dirty="0" spc="-45"/>
              <a:t>a</a:t>
            </a:r>
            <a:r>
              <a:rPr dirty="0"/>
              <a:t>tion</a:t>
            </a:r>
            <a:r>
              <a:rPr dirty="0" spc="-15"/>
              <a:t>s</a:t>
            </a:r>
            <a:r>
              <a:rPr dirty="0" spc="-5"/>
              <a:t>hi</a:t>
            </a:r>
            <a:r>
              <a:rPr dirty="0" spc="-20"/>
              <a:t>p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78" y="220421"/>
            <a:ext cx="27705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60"/>
              <a:t>R</a:t>
            </a:r>
            <a:r>
              <a:rPr dirty="0" spc="5"/>
              <a:t>e</a:t>
            </a:r>
            <a:r>
              <a:rPr dirty="0" spc="-15"/>
              <a:t>l</a:t>
            </a:r>
            <a:r>
              <a:rPr dirty="0" spc="-45"/>
              <a:t>a</a:t>
            </a:r>
            <a:r>
              <a:rPr dirty="0"/>
              <a:t>tion</a:t>
            </a:r>
            <a:r>
              <a:rPr dirty="0" spc="-15"/>
              <a:t>s</a:t>
            </a:r>
            <a:r>
              <a:rPr dirty="0" spc="-5"/>
              <a:t>hi</a:t>
            </a:r>
            <a:r>
              <a:rPr dirty="0" spc="-20"/>
              <a:t>p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296414" y="1688592"/>
            <a:ext cx="4823460" cy="3493135"/>
          </a:xfrm>
          <a:custGeom>
            <a:avLst/>
            <a:gdLst/>
            <a:ahLst/>
            <a:cxnLst/>
            <a:rect l="l" t="t" r="r" b="b"/>
            <a:pathLst>
              <a:path w="4823459" h="3493135">
                <a:moveTo>
                  <a:pt x="724662" y="250190"/>
                </a:moveTo>
                <a:lnTo>
                  <a:pt x="1213231" y="345059"/>
                </a:lnTo>
              </a:path>
              <a:path w="4823459" h="3493135">
                <a:moveTo>
                  <a:pt x="720979" y="246761"/>
                </a:moveTo>
                <a:lnTo>
                  <a:pt x="0" y="0"/>
                </a:lnTo>
              </a:path>
              <a:path w="4823459" h="3493135">
                <a:moveTo>
                  <a:pt x="4107941" y="1019937"/>
                </a:moveTo>
                <a:lnTo>
                  <a:pt x="4823206" y="1178687"/>
                </a:lnTo>
              </a:path>
              <a:path w="4823459" h="3493135">
                <a:moveTo>
                  <a:pt x="4104132" y="1018159"/>
                </a:moveTo>
                <a:lnTo>
                  <a:pt x="3362960" y="833501"/>
                </a:lnTo>
              </a:path>
              <a:path w="4823459" h="3493135">
                <a:moveTo>
                  <a:pt x="3342766" y="2692273"/>
                </a:moveTo>
                <a:lnTo>
                  <a:pt x="4347591" y="3273806"/>
                </a:lnTo>
              </a:path>
              <a:path w="4823459" h="3493135">
                <a:moveTo>
                  <a:pt x="3340862" y="2688717"/>
                </a:moveTo>
                <a:lnTo>
                  <a:pt x="2830195" y="2322957"/>
                </a:lnTo>
              </a:path>
              <a:path w="4823459" h="3493135">
                <a:moveTo>
                  <a:pt x="2129536" y="3398139"/>
                </a:moveTo>
                <a:lnTo>
                  <a:pt x="3744722" y="3493008"/>
                </a:lnTo>
              </a:path>
              <a:path w="4823459" h="3493135">
                <a:moveTo>
                  <a:pt x="2125853" y="3394583"/>
                </a:moveTo>
                <a:lnTo>
                  <a:pt x="272923" y="3268599"/>
                </a:lnTo>
              </a:path>
            </a:pathLst>
          </a:custGeom>
          <a:ln w="12700">
            <a:solidFill>
              <a:srgbClr val="95A9A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029563"/>
          <a:ext cx="1827530" cy="78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/>
              </a:tblGrid>
              <a:tr h="515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ts val="209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RegistrationForm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95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62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62833" y="1657832"/>
            <a:ext cx="2270125" cy="1000760"/>
          </a:xfrm>
          <a:custGeom>
            <a:avLst/>
            <a:gdLst/>
            <a:ahLst/>
            <a:cxnLst/>
            <a:rect l="l" t="t" r="r" b="b"/>
            <a:pathLst>
              <a:path w="2270125" h="1000760">
                <a:moveTo>
                  <a:pt x="0" y="1000531"/>
                </a:moveTo>
                <a:lnTo>
                  <a:pt x="2269616" y="1000531"/>
                </a:lnTo>
                <a:lnTo>
                  <a:pt x="2269616" y="0"/>
                </a:lnTo>
                <a:lnTo>
                  <a:pt x="0" y="0"/>
                </a:lnTo>
                <a:lnTo>
                  <a:pt x="0" y="1000531"/>
                </a:lnTo>
                <a:close/>
              </a:path>
            </a:pathLst>
          </a:custGeom>
          <a:ln w="12700">
            <a:solidFill>
              <a:srgbClr val="95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62833" y="1657832"/>
            <a:ext cx="2270125" cy="513715"/>
          </a:xfrm>
          <a:prstGeom prst="rect">
            <a:avLst/>
          </a:prstGeom>
          <a:ln w="12700">
            <a:solidFill>
              <a:srgbClr val="95A9A9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RegistrationManager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4865" y="2170048"/>
            <a:ext cx="2263775" cy="2540"/>
          </a:xfrm>
          <a:custGeom>
            <a:avLst/>
            <a:gdLst/>
            <a:ahLst/>
            <a:cxnLst/>
            <a:rect l="l" t="t" r="r" b="b"/>
            <a:pathLst>
              <a:path w="2263775" h="2539">
                <a:moveTo>
                  <a:pt x="0" y="0"/>
                </a:moveTo>
                <a:lnTo>
                  <a:pt x="2263648" y="2031"/>
                </a:lnTo>
              </a:path>
            </a:pathLst>
          </a:custGeom>
          <a:ln w="12700">
            <a:solidFill>
              <a:srgbClr val="95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62833" y="2266695"/>
            <a:ext cx="2270125" cy="391795"/>
          </a:xfrm>
          <a:prstGeom prst="rect">
            <a:avLst/>
          </a:prstGeom>
          <a:ln w="12700">
            <a:solidFill>
              <a:srgbClr val="95A9A9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880"/>
              </a:spcBef>
            </a:pPr>
            <a:r>
              <a:rPr dirty="0" sz="1100" spc="-10">
                <a:latin typeface="Times New Roman"/>
                <a:cs typeface="Times New Roman"/>
              </a:rPr>
              <a:t>addStudent(Course,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StudentInfo)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00645" y="2281301"/>
          <a:ext cx="1715770" cy="1589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/>
              </a:tblGrid>
              <a:tr h="513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ts val="207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Course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80314">
                <a:tc>
                  <a:txBody>
                    <a:bodyPr/>
                    <a:lstStyle/>
                    <a:p>
                      <a:pPr marL="29845" marR="842644">
                        <a:lnSpc>
                          <a:spcPts val="1510"/>
                        </a:lnSpc>
                        <a:spcBef>
                          <a:spcPts val="40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name 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583057">
                <a:tc>
                  <a:txBody>
                    <a:bodyPr/>
                    <a:lstStyle/>
                    <a:p>
                      <a:pPr marL="29845" marR="296545">
                        <a:lnSpc>
                          <a:spcPct val="114199"/>
                        </a:lnSpc>
                        <a:spcBef>
                          <a:spcPts val="700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open()  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06063" y="3192106"/>
          <a:ext cx="1270000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315"/>
              </a:tblGrid>
              <a:tr h="321919">
                <a:tc>
                  <a:txBody>
                    <a:bodyPr/>
                    <a:lstStyle/>
                    <a:p>
                      <a:pPr marL="91440">
                        <a:lnSpc>
                          <a:spcPts val="2070"/>
                        </a:lnSpc>
                        <a:spcBef>
                          <a:spcPts val="3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Student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80377">
                <a:tc>
                  <a:txBody>
                    <a:bodyPr/>
                    <a:lstStyle/>
                    <a:p>
                      <a:pPr marL="26670" marR="897890">
                        <a:lnSpc>
                          <a:spcPts val="1510"/>
                        </a:lnSpc>
                        <a:spcBef>
                          <a:spcPts val="40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name  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52058" y="4995900"/>
          <a:ext cx="1721485" cy="118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/>
              </a:tblGrid>
              <a:tr h="321843">
                <a:tc>
                  <a:txBody>
                    <a:bodyPr/>
                    <a:lstStyle/>
                    <a:p>
                      <a:pPr marL="133350">
                        <a:lnSpc>
                          <a:spcPts val="208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CourseOffering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287051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location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561054">
                <a:tc>
                  <a:txBody>
                    <a:bodyPr/>
                    <a:lstStyle/>
                    <a:p>
                      <a:pPr marL="27305" marR="304165">
                        <a:lnSpc>
                          <a:spcPct val="114199"/>
                        </a:lnSpc>
                        <a:spcBef>
                          <a:spcPts val="705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open()  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18361" y="4722850"/>
          <a:ext cx="145859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910"/>
              </a:tblGrid>
              <a:tr h="323875">
                <a:tc>
                  <a:txBody>
                    <a:bodyPr/>
                    <a:lstStyle/>
                    <a:p>
                      <a:pPr marL="94615">
                        <a:lnSpc>
                          <a:spcPts val="208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Professor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7834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tenureStatus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78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662673" y="908024"/>
          <a:ext cx="1947545" cy="78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7860"/>
              </a:tblGrid>
              <a:tr h="513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208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ScheduleAlgorithm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95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64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5613400" y="1681352"/>
            <a:ext cx="2151380" cy="3287395"/>
            <a:chOff x="5613400" y="1681352"/>
            <a:chExt cx="2151380" cy="3287395"/>
          </a:xfrm>
        </p:grpSpPr>
        <p:sp>
          <p:nvSpPr>
            <p:cNvPr id="15" name="object 15"/>
            <p:cNvSpPr/>
            <p:nvPr/>
          </p:nvSpPr>
          <p:spPr>
            <a:xfrm>
              <a:off x="5619750" y="1718436"/>
              <a:ext cx="1369695" cy="499745"/>
            </a:xfrm>
            <a:custGeom>
              <a:avLst/>
              <a:gdLst/>
              <a:ahLst/>
              <a:cxnLst/>
              <a:rect l="l" t="t" r="r" b="b"/>
              <a:pathLst>
                <a:path w="1369695" h="499744">
                  <a:moveTo>
                    <a:pt x="0" y="499237"/>
                  </a:moveTo>
                  <a:lnTo>
                    <a:pt x="1369186" y="0"/>
                  </a:lnTo>
                </a:path>
              </a:pathLst>
            </a:custGeom>
            <a:ln w="12700">
              <a:solidFill>
                <a:srgbClr val="95A9A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87133" y="1687702"/>
              <a:ext cx="947419" cy="3274695"/>
            </a:xfrm>
            <a:custGeom>
              <a:avLst/>
              <a:gdLst/>
              <a:ahLst/>
              <a:cxnLst/>
              <a:rect l="l" t="t" r="r" b="b"/>
              <a:pathLst>
                <a:path w="947420" h="3274695">
                  <a:moveTo>
                    <a:pt x="223266" y="61595"/>
                  </a:moveTo>
                  <a:lnTo>
                    <a:pt x="43052" y="181229"/>
                  </a:lnTo>
                </a:path>
                <a:path w="947420" h="3274695">
                  <a:moveTo>
                    <a:pt x="220599" y="54737"/>
                  </a:moveTo>
                  <a:lnTo>
                    <a:pt x="0" y="0"/>
                  </a:lnTo>
                </a:path>
                <a:path w="947420" h="3274695">
                  <a:moveTo>
                    <a:pt x="659002" y="2744724"/>
                  </a:moveTo>
                  <a:lnTo>
                    <a:pt x="947293" y="2187575"/>
                  </a:lnTo>
                </a:path>
                <a:path w="947420" h="3274695">
                  <a:moveTo>
                    <a:pt x="656590" y="2746629"/>
                  </a:moveTo>
                  <a:lnTo>
                    <a:pt x="332486" y="3274695"/>
                  </a:lnTo>
                </a:path>
              </a:pathLst>
            </a:custGeom>
            <a:ln w="12700">
              <a:solidFill>
                <a:srgbClr val="95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23175" y="3874642"/>
              <a:ext cx="141350" cy="195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1384" y="1332356"/>
            <a:ext cx="164465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part</a:t>
            </a:r>
            <a:r>
              <a:rPr dirty="0" sz="2200" spc="-30">
                <a:latin typeface="Carlito"/>
                <a:cs typeface="Carlito"/>
              </a:rPr>
              <a:t>-</a:t>
            </a:r>
            <a:r>
              <a:rPr dirty="0" sz="2200" spc="5">
                <a:latin typeface="Carlito"/>
                <a:cs typeface="Carlito"/>
              </a:rPr>
              <a:t>w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 spc="5">
                <a:latin typeface="Carlito"/>
                <a:cs typeface="Carlito"/>
              </a:rPr>
              <a:t>o</a:t>
            </a:r>
            <a:r>
              <a:rPr dirty="0" sz="2200" spc="-3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26342"/>
            <a:ext cx="6685915" cy="12039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  <a:tab pos="1988185" algn="l"/>
              </a:tabLst>
            </a:pPr>
            <a:r>
              <a:rPr dirty="0" sz="2400" spc="-5">
                <a:latin typeface="Carlito"/>
                <a:cs typeface="Carlito"/>
              </a:rPr>
              <a:t>Aggregation	</a:t>
            </a:r>
            <a:r>
              <a:rPr dirty="0" sz="2400">
                <a:latin typeface="Carlito"/>
                <a:cs typeface="Carlito"/>
              </a:rPr>
              <a:t>(has-a)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  <a:tab pos="2360295" algn="l"/>
                <a:tab pos="2762885" algn="l"/>
                <a:tab pos="3274695" algn="l"/>
                <a:tab pos="4768850" algn="l"/>
                <a:tab pos="5464175" algn="l"/>
              </a:tabLst>
            </a:pP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10">
                <a:latin typeface="Carlito"/>
                <a:cs typeface="Carlito"/>
              </a:rPr>
              <a:t>g</a:t>
            </a:r>
            <a:r>
              <a:rPr dirty="0" sz="2200">
                <a:latin typeface="Carlito"/>
                <a:cs typeface="Carlito"/>
              </a:rPr>
              <a:t>g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5">
                <a:latin typeface="Carlito"/>
                <a:cs typeface="Carlito"/>
              </a:rPr>
              <a:t>g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as</a:t>
            </a:r>
            <a:r>
              <a:rPr dirty="0" sz="2200" spc="-20">
                <a:latin typeface="Carlito"/>
                <a:cs typeface="Carlito"/>
              </a:rPr>
              <a:t>s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ci</a:t>
            </a: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 spc="-5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p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ts  </a:t>
            </a:r>
            <a:r>
              <a:rPr dirty="0" sz="2200" spc="-5">
                <a:latin typeface="Carlito"/>
                <a:cs typeface="Carlito"/>
              </a:rPr>
              <a:t>relationship.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70354"/>
            <a:ext cx="8536940" cy="20758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62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756285" algn="l"/>
                <a:tab pos="756920" algn="l"/>
                <a:tab pos="1089025" algn="l"/>
                <a:tab pos="1430020" algn="l"/>
                <a:tab pos="2979420" algn="l"/>
                <a:tab pos="3421379" algn="l"/>
                <a:tab pos="5448935" algn="l"/>
                <a:tab pos="5909310" algn="l"/>
                <a:tab pos="6457950" algn="l"/>
                <a:tab pos="7055484" algn="l"/>
                <a:tab pos="7458075" algn="l"/>
                <a:tab pos="8006715" algn="l"/>
              </a:tabLst>
            </a:pP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0">
                <a:latin typeface="Carlito"/>
                <a:cs typeface="Carlito"/>
              </a:rPr>
              <a:t>b</a:t>
            </a:r>
            <a:r>
              <a:rPr dirty="0" sz="2200">
                <a:latin typeface="Carlito"/>
                <a:cs typeface="Carlito"/>
              </a:rPr>
              <a:t>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30">
                <a:latin typeface="Carlito"/>
                <a:cs typeface="Carlito"/>
              </a:rPr>
              <a:t>h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 spc="-30">
                <a:latin typeface="Carlito"/>
                <a:cs typeface="Carlito"/>
              </a:rPr>
              <a:t>l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w-d</a:t>
            </a:r>
            <a:r>
              <a:rPr dirty="0" sz="2200" spc="-3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5">
                <a:latin typeface="Carlito"/>
                <a:cs typeface="Carlito"/>
              </a:rPr>
              <a:t>m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p</a:t>
            </a:r>
            <a:r>
              <a:rPr dirty="0" sz="2200" spc="-30">
                <a:latin typeface="Carlito"/>
                <a:cs typeface="Carlito"/>
              </a:rPr>
              <a:t>a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h  </a:t>
            </a:r>
            <a:r>
              <a:rPr dirty="0" sz="2200" spc="-5">
                <a:latin typeface="Carlito"/>
                <a:cs typeface="Carlito"/>
              </a:rPr>
              <a:t>attached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aggregate</a:t>
            </a:r>
            <a:r>
              <a:rPr dirty="0" sz="2200" spc="-10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class.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Composition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(part-of)</a:t>
            </a:r>
            <a:endParaRPr sz="2400">
              <a:latin typeface="Carlito"/>
              <a:cs typeface="Carlito"/>
            </a:endParaRPr>
          </a:p>
          <a:p>
            <a:pPr lvl="1" marL="756285" marR="6350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  <a:tab pos="1079500" algn="l"/>
                <a:tab pos="2680335" algn="l"/>
                <a:tab pos="3013075" algn="l"/>
                <a:tab pos="3305175" algn="l"/>
                <a:tab pos="4415155" algn="l"/>
                <a:tab pos="5122545" algn="l"/>
                <a:tab pos="5516245" algn="l"/>
                <a:tab pos="6936740" algn="l"/>
                <a:tab pos="7305675" algn="l"/>
                <a:tab pos="8141334" algn="l"/>
              </a:tabLst>
            </a:pP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C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-5">
                <a:latin typeface="Carlito"/>
                <a:cs typeface="Carlito"/>
              </a:rPr>
              <a:t>p</a:t>
            </a:r>
            <a:r>
              <a:rPr dirty="0" sz="2200" spc="5">
                <a:latin typeface="Carlito"/>
                <a:cs typeface="Carlito"/>
              </a:rPr>
              <a:t>o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it</a:t>
            </a:r>
            <a:r>
              <a:rPr dirty="0" sz="2200" spc="-20">
                <a:latin typeface="Carlito"/>
                <a:cs typeface="Carlito"/>
              </a:rPr>
              <a:t>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 spc="-40">
                <a:latin typeface="Carlito"/>
                <a:cs typeface="Carlito"/>
              </a:rPr>
              <a:t>g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as</a:t>
            </a:r>
            <a:r>
              <a:rPr dirty="0" sz="2200" spc="-20">
                <a:latin typeface="Carlito"/>
                <a:cs typeface="Carlito"/>
              </a:rPr>
              <a:t>s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ci</a:t>
            </a:r>
            <a:r>
              <a:rPr dirty="0" sz="2200" spc="-4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w</a:t>
            </a:r>
            <a:r>
              <a:rPr dirty="0" sz="2200" spc="-5">
                <a:latin typeface="Carlito"/>
                <a:cs typeface="Carlito"/>
              </a:rPr>
              <a:t>hic</a:t>
            </a:r>
            <a:r>
              <a:rPr dirty="0" sz="2200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he  </a:t>
            </a:r>
            <a:r>
              <a:rPr dirty="0" sz="2200">
                <a:latin typeface="Carlito"/>
                <a:cs typeface="Carlito"/>
              </a:rPr>
              <a:t>composite has </a:t>
            </a:r>
            <a:r>
              <a:rPr dirty="0" sz="2200" spc="5">
                <a:latin typeface="Carlito"/>
                <a:cs typeface="Carlito"/>
              </a:rPr>
              <a:t>sole </a:t>
            </a:r>
            <a:r>
              <a:rPr dirty="0" sz="2200" spc="-5">
                <a:latin typeface="Carlito"/>
                <a:cs typeface="Carlito"/>
              </a:rPr>
              <a:t>responsibility </a:t>
            </a:r>
            <a:r>
              <a:rPr dirty="0" sz="2200" spc="-15">
                <a:latin typeface="Carlito"/>
                <a:cs typeface="Carlito"/>
              </a:rPr>
              <a:t>for </a:t>
            </a:r>
            <a:r>
              <a:rPr dirty="0" sz="2200">
                <a:latin typeface="Carlito"/>
                <a:cs typeface="Carlito"/>
              </a:rPr>
              <a:t>managing its</a:t>
            </a:r>
            <a:r>
              <a:rPr dirty="0" sz="2200" spc="-2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part.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3658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Aggregation </a:t>
            </a:r>
            <a:r>
              <a:rPr dirty="0" spc="-15"/>
              <a:t>vs</a:t>
            </a:r>
            <a:r>
              <a:rPr dirty="0" spc="-140"/>
              <a:t> </a:t>
            </a:r>
            <a:r>
              <a:rPr dirty="0"/>
              <a:t>Composition[4]</a:t>
            </a:r>
          </a:p>
        </p:txBody>
      </p:sp>
      <p:sp>
        <p:nvSpPr>
          <p:cNvPr id="6" name="object 6"/>
          <p:cNvSpPr/>
          <p:nvPr/>
        </p:nvSpPr>
        <p:spPr>
          <a:xfrm>
            <a:off x="2590800" y="4191012"/>
            <a:ext cx="3747770" cy="215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4939" y="6468871"/>
            <a:ext cx="603631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Img</a:t>
            </a:r>
            <a:r>
              <a:rPr dirty="0" sz="1400" spc="75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www.geeksforgeeks.org/association-composition-aggregation-java/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25945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Aggregate</a:t>
            </a:r>
            <a:r>
              <a:rPr dirty="0" spc="-105"/>
              <a:t> </a:t>
            </a:r>
            <a:r>
              <a:rPr dirty="0" spc="-5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814512"/>
            <a:ext cx="5305425" cy="3356610"/>
            <a:chOff x="990600" y="1814512"/>
            <a:chExt cx="5305425" cy="3356610"/>
          </a:xfrm>
        </p:grpSpPr>
        <p:sp>
          <p:nvSpPr>
            <p:cNvPr id="4" name="object 4"/>
            <p:cNvSpPr/>
            <p:nvPr/>
          </p:nvSpPr>
          <p:spPr>
            <a:xfrm>
              <a:off x="4121150" y="1814512"/>
              <a:ext cx="2148205" cy="697230"/>
            </a:xfrm>
            <a:custGeom>
              <a:avLst/>
              <a:gdLst/>
              <a:ahLst/>
              <a:cxnLst/>
              <a:rect l="l" t="t" r="r" b="b"/>
              <a:pathLst>
                <a:path w="2148204" h="697230">
                  <a:moveTo>
                    <a:pt x="2147824" y="0"/>
                  </a:moveTo>
                  <a:lnTo>
                    <a:pt x="0" y="0"/>
                  </a:lnTo>
                  <a:lnTo>
                    <a:pt x="0" y="696912"/>
                  </a:lnTo>
                  <a:lnTo>
                    <a:pt x="2147824" y="696912"/>
                  </a:lnTo>
                  <a:lnTo>
                    <a:pt x="21478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0600" y="4460874"/>
              <a:ext cx="5305425" cy="709930"/>
            </a:xfrm>
            <a:custGeom>
              <a:avLst/>
              <a:gdLst/>
              <a:ahLst/>
              <a:cxnLst/>
              <a:rect l="l" t="t" r="r" b="b"/>
              <a:pathLst>
                <a:path w="5305425" h="709929">
                  <a:moveTo>
                    <a:pt x="13716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1371600" y="695325"/>
                  </a:lnTo>
                  <a:lnTo>
                    <a:pt x="1371600" y="0"/>
                  </a:lnTo>
                  <a:close/>
                </a:path>
                <a:path w="5305425" h="709929">
                  <a:moveTo>
                    <a:pt x="3130550" y="14351"/>
                  </a:moveTo>
                  <a:lnTo>
                    <a:pt x="1758950" y="14351"/>
                  </a:lnTo>
                  <a:lnTo>
                    <a:pt x="1758950" y="709676"/>
                  </a:lnTo>
                  <a:lnTo>
                    <a:pt x="3130550" y="709676"/>
                  </a:lnTo>
                  <a:lnTo>
                    <a:pt x="3130550" y="14351"/>
                  </a:lnTo>
                  <a:close/>
                </a:path>
                <a:path w="5305425" h="709929">
                  <a:moveTo>
                    <a:pt x="5305425" y="0"/>
                  </a:moveTo>
                  <a:lnTo>
                    <a:pt x="3878199" y="0"/>
                  </a:lnTo>
                  <a:lnTo>
                    <a:pt x="3878199" y="695325"/>
                  </a:lnTo>
                  <a:lnTo>
                    <a:pt x="5305425" y="695325"/>
                  </a:lnTo>
                  <a:lnTo>
                    <a:pt x="530542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975475" y="4405312"/>
            <a:ext cx="1427480" cy="697230"/>
          </a:xfrm>
          <a:custGeom>
            <a:avLst/>
            <a:gdLst/>
            <a:ahLst/>
            <a:cxnLst/>
            <a:rect l="l" t="t" r="r" b="b"/>
            <a:pathLst>
              <a:path w="1427479" h="697229">
                <a:moveTo>
                  <a:pt x="1427099" y="0"/>
                </a:moveTo>
                <a:lnTo>
                  <a:pt x="0" y="0"/>
                </a:lnTo>
                <a:lnTo>
                  <a:pt x="0" y="696912"/>
                </a:lnTo>
                <a:lnTo>
                  <a:pt x="1427099" y="696912"/>
                </a:lnTo>
                <a:lnTo>
                  <a:pt x="142709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7900" y="1801812"/>
          <a:ext cx="7450455" cy="338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387350"/>
                <a:gridCol w="1371600"/>
                <a:gridCol w="747395"/>
                <a:gridCol w="1407160"/>
                <a:gridCol w="699135"/>
                <a:gridCol w="1426845"/>
              </a:tblGrid>
              <a:tr h="69691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9B310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Computer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47955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B310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8844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1955">
                <a:tc row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Keyboard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6891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CPU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Box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83515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Monitor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6891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Mouse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611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891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3515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8910">
                    <a:lnL w="28575">
                      <a:solidFill>
                        <a:srgbClr val="9B310D"/>
                      </a:solidFill>
                      <a:prstDash val="solid"/>
                    </a:lnL>
                    <a:lnR w="28575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9B310D"/>
                      </a:solidFill>
                      <a:prstDash val="solid"/>
                    </a:lnT>
                    <a:lnB w="28575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9B310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692211" y="2506662"/>
            <a:ext cx="3902075" cy="1973580"/>
            <a:chOff x="1692211" y="2506662"/>
            <a:chExt cx="3902075" cy="1973580"/>
          </a:xfrm>
        </p:grpSpPr>
        <p:sp>
          <p:nvSpPr>
            <p:cNvPr id="9" name="object 9"/>
            <p:cNvSpPr/>
            <p:nvPr/>
          </p:nvSpPr>
          <p:spPr>
            <a:xfrm>
              <a:off x="1696973" y="2511425"/>
              <a:ext cx="3497579" cy="1146175"/>
            </a:xfrm>
            <a:custGeom>
              <a:avLst/>
              <a:gdLst/>
              <a:ahLst/>
              <a:cxnLst/>
              <a:rect l="l" t="t" r="r" b="b"/>
              <a:pathLst>
                <a:path w="3497579" h="1146175">
                  <a:moveTo>
                    <a:pt x="3497326" y="0"/>
                  </a:moveTo>
                  <a:lnTo>
                    <a:pt x="3497326" y="1146175"/>
                  </a:lnTo>
                  <a:lnTo>
                    <a:pt x="0" y="1146175"/>
                  </a:lnTo>
                </a:path>
              </a:pathLst>
            </a:custGeom>
            <a:ln w="9525">
              <a:solidFill>
                <a:srgbClr val="D244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65700" y="2520950"/>
              <a:ext cx="430530" cy="612775"/>
            </a:xfrm>
            <a:custGeom>
              <a:avLst/>
              <a:gdLst/>
              <a:ahLst/>
              <a:cxnLst/>
              <a:rect l="l" t="t" r="r" b="b"/>
              <a:pathLst>
                <a:path w="430529" h="612775">
                  <a:moveTo>
                    <a:pt x="215137" y="0"/>
                  </a:moveTo>
                  <a:lnTo>
                    <a:pt x="0" y="306324"/>
                  </a:lnTo>
                  <a:lnTo>
                    <a:pt x="215137" y="612775"/>
                  </a:lnTo>
                  <a:lnTo>
                    <a:pt x="430149" y="306324"/>
                  </a:lnTo>
                  <a:lnTo>
                    <a:pt x="215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65700" y="2520950"/>
              <a:ext cx="430530" cy="612775"/>
            </a:xfrm>
            <a:custGeom>
              <a:avLst/>
              <a:gdLst/>
              <a:ahLst/>
              <a:cxnLst/>
              <a:rect l="l" t="t" r="r" b="b"/>
              <a:pathLst>
                <a:path w="430529" h="612775">
                  <a:moveTo>
                    <a:pt x="0" y="306324"/>
                  </a:moveTo>
                  <a:lnTo>
                    <a:pt x="215137" y="0"/>
                  </a:lnTo>
                  <a:lnTo>
                    <a:pt x="430149" y="306324"/>
                  </a:lnTo>
                  <a:lnTo>
                    <a:pt x="215137" y="612775"/>
                  </a:lnTo>
                  <a:lnTo>
                    <a:pt x="0" y="306324"/>
                  </a:lnTo>
                  <a:close/>
                </a:path>
              </a:pathLst>
            </a:custGeom>
            <a:ln w="254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24024" y="3657600"/>
              <a:ext cx="1711325" cy="817880"/>
            </a:xfrm>
            <a:custGeom>
              <a:avLst/>
              <a:gdLst/>
              <a:ahLst/>
              <a:cxnLst/>
              <a:rect l="l" t="t" r="r" b="b"/>
              <a:pathLst>
                <a:path w="1711325" h="817879">
                  <a:moveTo>
                    <a:pt x="1524" y="1524"/>
                  </a:moveTo>
                  <a:lnTo>
                    <a:pt x="0" y="763524"/>
                  </a:lnTo>
                </a:path>
                <a:path w="1711325" h="817879">
                  <a:moveTo>
                    <a:pt x="1704975" y="0"/>
                  </a:moveTo>
                  <a:lnTo>
                    <a:pt x="1711325" y="817626"/>
                  </a:lnTo>
                </a:path>
              </a:pathLst>
            </a:custGeom>
            <a:ln w="9525">
              <a:solidFill>
                <a:srgbClr val="D244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83173" y="3643249"/>
              <a:ext cx="6350" cy="817880"/>
            </a:xfrm>
            <a:custGeom>
              <a:avLst/>
              <a:gdLst/>
              <a:ahLst/>
              <a:cxnLst/>
              <a:rect l="l" t="t" r="r" b="b"/>
              <a:pathLst>
                <a:path w="6350" h="817879">
                  <a:moveTo>
                    <a:pt x="0" y="817626"/>
                  </a:moveTo>
                  <a:lnTo>
                    <a:pt x="6350" y="0"/>
                  </a:lnTo>
                </a:path>
              </a:pathLst>
            </a:custGeom>
            <a:ln w="9525">
              <a:solidFill>
                <a:srgbClr val="D244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688198" y="3671951"/>
            <a:ext cx="8255" cy="733425"/>
          </a:xfrm>
          <a:custGeom>
            <a:avLst/>
            <a:gdLst/>
            <a:ahLst/>
            <a:cxnLst/>
            <a:rect l="l" t="t" r="r" b="b"/>
            <a:pathLst>
              <a:path w="8254" h="733425">
                <a:moveTo>
                  <a:pt x="0" y="733425"/>
                </a:moveTo>
                <a:lnTo>
                  <a:pt x="8000" y="0"/>
                </a:lnTo>
              </a:path>
            </a:pathLst>
          </a:custGeom>
          <a:ln w="9524">
            <a:solidFill>
              <a:srgbClr val="D244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8832" y="1435175"/>
            <a:ext cx="1534160" cy="1708150"/>
          </a:xfrm>
          <a:custGeom>
            <a:avLst/>
            <a:gdLst/>
            <a:ahLst/>
            <a:cxnLst/>
            <a:rect l="l" t="t" r="r" b="b"/>
            <a:pathLst>
              <a:path w="1534160" h="1708150">
                <a:moveTo>
                  <a:pt x="1534147" y="0"/>
                </a:moveTo>
                <a:lnTo>
                  <a:pt x="1534147" y="1707523"/>
                </a:lnTo>
              </a:path>
              <a:path w="1534160" h="1708150">
                <a:moveTo>
                  <a:pt x="1534147" y="1707523"/>
                </a:moveTo>
                <a:lnTo>
                  <a:pt x="1534147" y="1707523"/>
                </a:lnTo>
              </a:path>
              <a:path w="1534160" h="1708150">
                <a:moveTo>
                  <a:pt x="1534147" y="1707523"/>
                </a:moveTo>
                <a:lnTo>
                  <a:pt x="0" y="1707523"/>
                </a:lnTo>
              </a:path>
              <a:path w="1534160" h="1708150">
                <a:moveTo>
                  <a:pt x="0" y="1707523"/>
                </a:moveTo>
                <a:lnTo>
                  <a:pt x="0" y="1707523"/>
                </a:lnTo>
              </a:path>
              <a:path w="1534160" h="1708150">
                <a:moveTo>
                  <a:pt x="0" y="1707523"/>
                </a:moveTo>
                <a:lnTo>
                  <a:pt x="0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8832" y="1435175"/>
            <a:ext cx="1534160" cy="438784"/>
          </a:xfrm>
          <a:prstGeom prst="rect">
            <a:avLst/>
          </a:prstGeom>
          <a:ln w="15724">
            <a:solidFill>
              <a:srgbClr val="000000"/>
            </a:solidFill>
          </a:ln>
        </p:spPr>
        <p:txBody>
          <a:bodyPr wrap="square" lIns="0" tIns="113665" rIns="0" bIns="0" rtlCol="0" vert="horz">
            <a:spAutoFit/>
          </a:bodyPr>
          <a:lstStyle/>
          <a:p>
            <a:pPr marL="485140">
              <a:lnSpc>
                <a:spcPct val="100000"/>
              </a:lnSpc>
              <a:spcBef>
                <a:spcPts val="895"/>
              </a:spcBef>
            </a:pPr>
            <a:r>
              <a:rPr dirty="0" sz="1450" spc="30">
                <a:latin typeface="Arial"/>
                <a:cs typeface="Arial"/>
              </a:rPr>
              <a:t>Player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139" y="1873762"/>
            <a:ext cx="4038600" cy="3979545"/>
          </a:xfrm>
          <a:custGeom>
            <a:avLst/>
            <a:gdLst/>
            <a:ahLst/>
            <a:cxnLst/>
            <a:rect l="l" t="t" r="r" b="b"/>
            <a:pathLst>
              <a:path w="4038600" h="3979545">
                <a:moveTo>
                  <a:pt x="2519692" y="0"/>
                </a:moveTo>
                <a:lnTo>
                  <a:pt x="4038202" y="0"/>
                </a:lnTo>
              </a:path>
              <a:path w="4038600" h="3979545">
                <a:moveTo>
                  <a:pt x="1517993" y="2271911"/>
                </a:moveTo>
                <a:lnTo>
                  <a:pt x="1517993" y="3979491"/>
                </a:lnTo>
              </a:path>
              <a:path w="4038600" h="3979545">
                <a:moveTo>
                  <a:pt x="1517993" y="3979491"/>
                </a:moveTo>
                <a:lnTo>
                  <a:pt x="1517993" y="3979491"/>
                </a:lnTo>
              </a:path>
              <a:path w="4038600" h="3979545">
                <a:moveTo>
                  <a:pt x="1517993" y="3979491"/>
                </a:moveTo>
                <a:lnTo>
                  <a:pt x="0" y="3979491"/>
                </a:lnTo>
              </a:path>
              <a:path w="4038600" h="3979545">
                <a:moveTo>
                  <a:pt x="0" y="3979491"/>
                </a:moveTo>
                <a:lnTo>
                  <a:pt x="0" y="3979491"/>
                </a:lnTo>
              </a:path>
              <a:path w="4038600" h="3979545">
                <a:moveTo>
                  <a:pt x="0" y="3979491"/>
                </a:moveTo>
                <a:lnTo>
                  <a:pt x="0" y="2271911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9139" y="4130016"/>
            <a:ext cx="1518285" cy="438784"/>
          </a:xfrm>
          <a:prstGeom prst="rect">
            <a:avLst/>
          </a:prstGeom>
          <a:ln w="15724">
            <a:solidFill>
              <a:srgbClr val="000000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1015"/>
              </a:spcBef>
            </a:pPr>
            <a:r>
              <a:rPr dirty="0" sz="1450" spc="25">
                <a:latin typeface="Arial"/>
                <a:cs typeface="Arial"/>
              </a:rPr>
              <a:t>PlayerHead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9139" y="4130065"/>
            <a:ext cx="4852035" cy="1707514"/>
          </a:xfrm>
          <a:custGeom>
            <a:avLst/>
            <a:gdLst/>
            <a:ahLst/>
            <a:cxnLst/>
            <a:rect l="l" t="t" r="r" b="b"/>
            <a:pathLst>
              <a:path w="4852035" h="1707514">
                <a:moveTo>
                  <a:pt x="0" y="454163"/>
                </a:moveTo>
                <a:lnTo>
                  <a:pt x="1502651" y="454163"/>
                </a:lnTo>
              </a:path>
              <a:path w="4852035" h="1707514">
                <a:moveTo>
                  <a:pt x="4852035" y="0"/>
                </a:moveTo>
                <a:lnTo>
                  <a:pt x="4852035" y="1707512"/>
                </a:lnTo>
              </a:path>
              <a:path w="4852035" h="1707514">
                <a:moveTo>
                  <a:pt x="4852035" y="1707512"/>
                </a:moveTo>
                <a:lnTo>
                  <a:pt x="4852035" y="1707512"/>
                </a:lnTo>
              </a:path>
              <a:path w="4852035" h="1707514">
                <a:moveTo>
                  <a:pt x="4852035" y="1707512"/>
                </a:moveTo>
                <a:lnTo>
                  <a:pt x="3333682" y="1707512"/>
                </a:lnTo>
              </a:path>
              <a:path w="4852035" h="1707514">
                <a:moveTo>
                  <a:pt x="3333682" y="1707512"/>
                </a:moveTo>
                <a:lnTo>
                  <a:pt x="3333682" y="1707512"/>
                </a:lnTo>
              </a:path>
              <a:path w="4852035" h="1707514">
                <a:moveTo>
                  <a:pt x="3333682" y="1707512"/>
                </a:moveTo>
                <a:lnTo>
                  <a:pt x="3333682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22821" y="4130016"/>
            <a:ext cx="1518920" cy="438784"/>
          </a:xfrm>
          <a:prstGeom prst="rect">
            <a:avLst/>
          </a:prstGeom>
          <a:ln w="15724">
            <a:solidFill>
              <a:srgbClr val="000000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890"/>
              </a:spcBef>
            </a:pPr>
            <a:r>
              <a:rPr dirty="0" sz="1450" spc="25">
                <a:latin typeface="Arial"/>
                <a:cs typeface="Arial"/>
              </a:rPr>
              <a:t>PlayerArms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2821" y="4114301"/>
            <a:ext cx="3177540" cy="1708150"/>
          </a:xfrm>
          <a:custGeom>
            <a:avLst/>
            <a:gdLst/>
            <a:ahLst/>
            <a:cxnLst/>
            <a:rect l="l" t="t" r="r" b="b"/>
            <a:pathLst>
              <a:path w="3177540" h="1708150">
                <a:moveTo>
                  <a:pt x="0" y="454257"/>
                </a:moveTo>
                <a:lnTo>
                  <a:pt x="1502557" y="454257"/>
                </a:lnTo>
              </a:path>
              <a:path w="3177540" h="1708150">
                <a:moveTo>
                  <a:pt x="3177452" y="0"/>
                </a:moveTo>
                <a:lnTo>
                  <a:pt x="3177452" y="1707599"/>
                </a:lnTo>
              </a:path>
              <a:path w="3177540" h="1708150">
                <a:moveTo>
                  <a:pt x="3177452" y="1707599"/>
                </a:moveTo>
                <a:lnTo>
                  <a:pt x="3177452" y="1707599"/>
                </a:lnTo>
              </a:path>
              <a:path w="3177540" h="1708150">
                <a:moveTo>
                  <a:pt x="3177452" y="1707599"/>
                </a:moveTo>
                <a:lnTo>
                  <a:pt x="1659100" y="1707599"/>
                </a:lnTo>
              </a:path>
              <a:path w="3177540" h="1708150">
                <a:moveTo>
                  <a:pt x="1659100" y="1707599"/>
                </a:moveTo>
                <a:lnTo>
                  <a:pt x="1659100" y="1707599"/>
                </a:lnTo>
              </a:path>
              <a:path w="3177540" h="1708150">
                <a:moveTo>
                  <a:pt x="1659100" y="1707599"/>
                </a:moveTo>
                <a:lnTo>
                  <a:pt x="1659100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81922" y="4130016"/>
            <a:ext cx="1518920" cy="438784"/>
          </a:xfrm>
          <a:prstGeom prst="rect">
            <a:avLst/>
          </a:prstGeom>
          <a:ln w="15724">
            <a:solidFill>
              <a:srgbClr val="000000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765"/>
              </a:spcBef>
            </a:pPr>
            <a:r>
              <a:rPr dirty="0" sz="1450" spc="35">
                <a:latin typeface="Arial"/>
                <a:cs typeface="Arial"/>
              </a:rPr>
              <a:t>PlayerLeg</a:t>
            </a:r>
            <a:r>
              <a:rPr dirty="0" sz="1450" spc="-260">
                <a:latin typeface="Arial"/>
                <a:cs typeface="Arial"/>
              </a:rPr>
              <a:t> </a:t>
            </a:r>
            <a:r>
              <a:rPr dirty="0" sz="1450" spc="15"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8239" y="4130065"/>
            <a:ext cx="4836795" cy="1707514"/>
          </a:xfrm>
          <a:custGeom>
            <a:avLst/>
            <a:gdLst/>
            <a:ahLst/>
            <a:cxnLst/>
            <a:rect l="l" t="t" r="r" b="b"/>
            <a:pathLst>
              <a:path w="4836795" h="1707514">
                <a:moveTo>
                  <a:pt x="3333682" y="422822"/>
                </a:moveTo>
                <a:lnTo>
                  <a:pt x="4836240" y="422822"/>
                </a:lnTo>
              </a:path>
              <a:path w="4836795" h="1707514">
                <a:moveTo>
                  <a:pt x="1518039" y="0"/>
                </a:moveTo>
                <a:lnTo>
                  <a:pt x="1518039" y="1707512"/>
                </a:lnTo>
              </a:path>
              <a:path w="4836795" h="1707514">
                <a:moveTo>
                  <a:pt x="1518039" y="1707512"/>
                </a:moveTo>
                <a:lnTo>
                  <a:pt x="1518039" y="1707512"/>
                </a:lnTo>
              </a:path>
              <a:path w="4836795" h="1707514">
                <a:moveTo>
                  <a:pt x="1518039" y="1707512"/>
                </a:moveTo>
                <a:lnTo>
                  <a:pt x="0" y="1707512"/>
                </a:lnTo>
              </a:path>
              <a:path w="4836795" h="1707514">
                <a:moveTo>
                  <a:pt x="0" y="1707512"/>
                </a:moveTo>
                <a:lnTo>
                  <a:pt x="0" y="1707512"/>
                </a:lnTo>
              </a:path>
              <a:path w="4836795" h="1707514">
                <a:moveTo>
                  <a:pt x="0" y="1707512"/>
                </a:moveTo>
                <a:lnTo>
                  <a:pt x="0" y="0"/>
                </a:lnTo>
              </a:path>
            </a:pathLst>
          </a:custGeom>
          <a:ln w="157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48239" y="4130016"/>
            <a:ext cx="1518285" cy="438784"/>
          </a:xfrm>
          <a:prstGeom prst="rect">
            <a:avLst/>
          </a:prstGeom>
          <a:ln w="15724">
            <a:solidFill>
              <a:srgbClr val="000000"/>
            </a:solidFill>
          </a:ln>
        </p:spPr>
        <p:txBody>
          <a:bodyPr wrap="square" lIns="0" tIns="113030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890"/>
              </a:spcBef>
            </a:pPr>
            <a:r>
              <a:rPr dirty="0" sz="1450" spc="30">
                <a:latin typeface="Arial"/>
                <a:cs typeface="Arial"/>
              </a:rPr>
              <a:t>PlayerBody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7957" y="3150608"/>
            <a:ext cx="5047615" cy="1426210"/>
            <a:chOff x="1777957" y="3150608"/>
            <a:chExt cx="5047615" cy="1426210"/>
          </a:xfrm>
        </p:grpSpPr>
        <p:sp>
          <p:nvSpPr>
            <p:cNvPr id="13" name="object 13"/>
            <p:cNvSpPr/>
            <p:nvPr/>
          </p:nvSpPr>
          <p:spPr>
            <a:xfrm>
              <a:off x="1777957" y="3785126"/>
              <a:ext cx="5039995" cy="783590"/>
            </a:xfrm>
            <a:custGeom>
              <a:avLst/>
              <a:gdLst/>
              <a:ahLst/>
              <a:cxnLst/>
              <a:rect l="l" t="t" r="r" b="b"/>
              <a:pathLst>
                <a:path w="5039995" h="783589">
                  <a:moveTo>
                    <a:pt x="970281" y="783431"/>
                  </a:moveTo>
                  <a:lnTo>
                    <a:pt x="2472526" y="783431"/>
                  </a:lnTo>
                </a:path>
                <a:path w="5039995" h="783589">
                  <a:moveTo>
                    <a:pt x="0" y="15608"/>
                  </a:moveTo>
                  <a:lnTo>
                    <a:pt x="5039448" y="15608"/>
                  </a:lnTo>
                </a:path>
                <a:path w="5039995" h="783589">
                  <a:moveTo>
                    <a:pt x="15341" y="15608"/>
                  </a:moveTo>
                  <a:lnTo>
                    <a:pt x="15341" y="360546"/>
                  </a:lnTo>
                </a:path>
                <a:path w="5039995" h="783589">
                  <a:moveTo>
                    <a:pt x="1721717" y="0"/>
                  </a:moveTo>
                  <a:lnTo>
                    <a:pt x="1721717" y="360546"/>
                  </a:lnTo>
                </a:path>
                <a:path w="5039995" h="783589">
                  <a:moveTo>
                    <a:pt x="3427576" y="0"/>
                  </a:moveTo>
                  <a:lnTo>
                    <a:pt x="3427576" y="344938"/>
                  </a:lnTo>
                </a:path>
                <a:path w="5039995" h="783589">
                  <a:moveTo>
                    <a:pt x="5039448" y="0"/>
                  </a:moveTo>
                  <a:lnTo>
                    <a:pt x="5039448" y="344938"/>
                  </a:lnTo>
                </a:path>
              </a:pathLst>
            </a:custGeom>
            <a:ln w="15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8086" y="3158462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156386" y="0"/>
                  </a:moveTo>
                  <a:lnTo>
                    <a:pt x="0" y="141096"/>
                  </a:lnTo>
                  <a:lnTo>
                    <a:pt x="156386" y="297802"/>
                  </a:lnTo>
                  <a:lnTo>
                    <a:pt x="297602" y="141096"/>
                  </a:lnTo>
                  <a:lnTo>
                    <a:pt x="156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80231" y="3150608"/>
              <a:ext cx="313312" cy="313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44472" y="3424892"/>
              <a:ext cx="0" cy="375920"/>
            </a:xfrm>
            <a:custGeom>
              <a:avLst/>
              <a:gdLst/>
              <a:ahLst/>
              <a:cxnLst/>
              <a:rect l="l" t="t" r="r" b="b"/>
              <a:pathLst>
                <a:path w="0" h="375920">
                  <a:moveTo>
                    <a:pt x="0" y="0"/>
                  </a:moveTo>
                  <a:lnTo>
                    <a:pt x="0" y="375842"/>
                  </a:lnTo>
                </a:path>
              </a:pathLst>
            </a:custGeom>
            <a:ln w="15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3845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Composite</a:t>
            </a:r>
            <a:r>
              <a:rPr dirty="0" spc="-50"/>
              <a:t> </a:t>
            </a:r>
            <a:r>
              <a:rPr dirty="0" spc="-5"/>
              <a:t>Class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8210" cy="522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dependency </a:t>
            </a:r>
            <a:r>
              <a:rPr dirty="0" sz="2400" spc="-5">
                <a:latin typeface="Carlito"/>
                <a:cs typeface="Carlito"/>
              </a:rPr>
              <a:t>relationship </a:t>
            </a:r>
            <a:r>
              <a:rPr dirty="0" sz="2400" spc="-10">
                <a:latin typeface="Carlito"/>
                <a:cs typeface="Carlito"/>
              </a:rPr>
              <a:t>relates </a:t>
            </a:r>
            <a:r>
              <a:rPr dirty="0" sz="2400">
                <a:latin typeface="Carlito"/>
                <a:cs typeface="Carlito"/>
              </a:rPr>
              <a:t>classes </a:t>
            </a:r>
            <a:r>
              <a:rPr dirty="0" sz="2400" spc="-10">
                <a:latin typeface="Carlito"/>
                <a:cs typeface="Carlito"/>
              </a:rPr>
              <a:t>whose </a:t>
            </a:r>
            <a:r>
              <a:rPr dirty="0" sz="2400" spc="-5">
                <a:latin typeface="Carlito"/>
                <a:cs typeface="Carlito"/>
              </a:rPr>
              <a:t>behavior</a:t>
            </a:r>
            <a:r>
              <a:rPr dirty="0" sz="2400" spc="1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implementation </a:t>
            </a:r>
            <a:r>
              <a:rPr dirty="0" sz="2400" spc="-15">
                <a:latin typeface="Carlito"/>
                <a:cs typeface="Carlito"/>
              </a:rPr>
              <a:t>affects </a:t>
            </a:r>
            <a:r>
              <a:rPr dirty="0" sz="2400" spc="5">
                <a:latin typeface="Carlito"/>
                <a:cs typeface="Carlito"/>
              </a:rPr>
              <a:t>other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2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dependency</a:t>
            </a:r>
            <a:r>
              <a:rPr dirty="0" sz="2400" spc="229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indicates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2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semantic</a:t>
            </a:r>
            <a:r>
              <a:rPr dirty="0" sz="2400" spc="20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relationship</a:t>
            </a:r>
            <a:r>
              <a:rPr dirty="0" sz="2400" spc="1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between</a:t>
            </a:r>
            <a:r>
              <a:rPr dirty="0" sz="2400" spc="229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two</a:t>
            </a:r>
            <a:r>
              <a:rPr dirty="0" sz="2400" spc="22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more </a:t>
            </a:r>
            <a:r>
              <a:rPr dirty="0" sz="2400">
                <a:latin typeface="Carlito"/>
                <a:cs typeface="Carlito"/>
              </a:rPr>
              <a:t>model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elements.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algn="just" marL="356870" marR="762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 spc="-10">
                <a:latin typeface="Carlito"/>
                <a:cs typeface="Carlito"/>
              </a:rPr>
              <a:t>indicates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situation </a:t>
            </a:r>
            <a:r>
              <a:rPr dirty="0" sz="2400">
                <a:latin typeface="Carlito"/>
                <a:cs typeface="Carlito"/>
              </a:rPr>
              <a:t>in which a </a:t>
            </a:r>
            <a:r>
              <a:rPr dirty="0" sz="2400" spc="-5">
                <a:latin typeface="Carlito"/>
                <a:cs typeface="Carlito"/>
              </a:rPr>
              <a:t>change to </a:t>
            </a:r>
            <a:r>
              <a:rPr dirty="0" sz="2400">
                <a:latin typeface="Carlito"/>
                <a:cs typeface="Carlito"/>
              </a:rPr>
              <a:t>the supplier </a:t>
            </a:r>
            <a:r>
              <a:rPr dirty="0" sz="2400" spc="-10">
                <a:latin typeface="Carlito"/>
                <a:cs typeface="Carlito"/>
              </a:rPr>
              <a:t>element 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-10">
                <a:latin typeface="Carlito"/>
                <a:cs typeface="Carlito"/>
              </a:rPr>
              <a:t>require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change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meaning 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client element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the  </a:t>
            </a:r>
            <a:r>
              <a:rPr dirty="0" sz="2400" spc="-15">
                <a:latin typeface="Carlito"/>
                <a:cs typeface="Carlito"/>
              </a:rPr>
              <a:t>dependency.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5">
                <a:latin typeface="Carlito"/>
                <a:cs typeface="Carlito"/>
              </a:rPr>
              <a:t>dependency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generally shown </a:t>
            </a:r>
            <a:r>
              <a:rPr dirty="0" sz="2400">
                <a:latin typeface="Carlito"/>
                <a:cs typeface="Carlito"/>
              </a:rPr>
              <a:t>as a dashed </a:t>
            </a:r>
            <a:r>
              <a:rPr dirty="0" sz="2400" spc="-15">
                <a:latin typeface="Carlito"/>
                <a:cs typeface="Carlito"/>
              </a:rPr>
              <a:t>arrow </a:t>
            </a:r>
            <a:r>
              <a:rPr dirty="0" sz="2400" spc="-5">
                <a:latin typeface="Carlito"/>
                <a:cs typeface="Carlito"/>
              </a:rPr>
              <a:t>pointing  </a:t>
            </a:r>
            <a:r>
              <a:rPr dirty="0" sz="2400" spc="-10">
                <a:latin typeface="Carlito"/>
                <a:cs typeface="Carlito"/>
              </a:rPr>
              <a:t>from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 b="1">
                <a:latin typeface="Carlito"/>
                <a:cs typeface="Carlito"/>
              </a:rPr>
              <a:t>client </a:t>
            </a:r>
            <a:r>
              <a:rPr dirty="0" sz="2400">
                <a:latin typeface="Carlito"/>
                <a:cs typeface="Carlito"/>
              </a:rPr>
              <a:t>(dependent) </a:t>
            </a:r>
            <a:r>
              <a:rPr dirty="0" sz="2400" spc="-25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tail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 b="1">
                <a:latin typeface="Carlito"/>
                <a:cs typeface="Carlito"/>
              </a:rPr>
              <a:t>supplier </a:t>
            </a:r>
            <a:r>
              <a:rPr dirty="0" sz="2400" spc="-5">
                <a:latin typeface="Carlito"/>
                <a:cs typeface="Carlito"/>
              </a:rPr>
              <a:t>(provider)  </a:t>
            </a:r>
            <a:r>
              <a:rPr dirty="0" sz="2400" spc="-10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arrowhead.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5750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Dependency[4,8]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305" cy="558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rlito"/>
                <a:cs typeface="Carlito"/>
              </a:rPr>
              <a:t>There </a:t>
            </a:r>
            <a:r>
              <a:rPr dirty="0" sz="2400" spc="-10" b="1">
                <a:latin typeface="Carlito"/>
                <a:cs typeface="Carlito"/>
              </a:rPr>
              <a:t>are </a:t>
            </a:r>
            <a:r>
              <a:rPr dirty="0" sz="2400" spc="-15" b="1">
                <a:latin typeface="Carlito"/>
                <a:cs typeface="Carlito"/>
              </a:rPr>
              <a:t>many </a:t>
            </a:r>
            <a:r>
              <a:rPr dirty="0" sz="2400" b="1">
                <a:latin typeface="Carlito"/>
                <a:cs typeface="Carlito"/>
              </a:rPr>
              <a:t>kinds of</a:t>
            </a:r>
            <a:r>
              <a:rPr dirty="0" sz="2400" spc="-5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dependencies.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202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access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private </a:t>
            </a:r>
            <a:r>
              <a:rPr dirty="0" sz="2000" spc="-5">
                <a:latin typeface="Carlito"/>
                <a:cs typeface="Carlito"/>
              </a:rPr>
              <a:t>import of the </a:t>
            </a:r>
            <a:r>
              <a:rPr dirty="0" sz="2000" spc="-10">
                <a:latin typeface="Carlito"/>
                <a:cs typeface="Carlito"/>
              </a:rPr>
              <a:t>contents </a:t>
            </a:r>
            <a:r>
              <a:rPr dirty="0" sz="2000" spc="-5">
                <a:latin typeface="Carlito"/>
                <a:cs typeface="Carlito"/>
              </a:rPr>
              <a:t>of another </a:t>
            </a:r>
            <a:r>
              <a:rPr dirty="0" sz="2000" spc="-10">
                <a:latin typeface="Carlito"/>
                <a:cs typeface="Carlito"/>
              </a:rPr>
              <a:t>package. </a:t>
            </a:r>
            <a:r>
              <a:rPr dirty="0" sz="2000" spc="-5">
                <a:latin typeface="Carlito"/>
                <a:cs typeface="Carlito"/>
              </a:rPr>
              <a:t>It is denoted</a:t>
            </a:r>
            <a:r>
              <a:rPr dirty="0" sz="2000" spc="140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by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Carlito"/>
                <a:cs typeface="Carlito"/>
              </a:rPr>
              <a:t>keyword</a:t>
            </a:r>
            <a:r>
              <a:rPr dirty="0" sz="2000" spc="20">
                <a:latin typeface="Carlito"/>
                <a:cs typeface="Carlito"/>
              </a:rPr>
              <a:t> </a:t>
            </a:r>
            <a:r>
              <a:rPr dirty="0" sz="2000" spc="-10" i="1">
                <a:latin typeface="Carlito"/>
                <a:cs typeface="Carlito"/>
              </a:rPr>
              <a:t>access</a:t>
            </a:r>
            <a:r>
              <a:rPr dirty="0" sz="2000" spc="-1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call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Statement that </a:t>
            </a:r>
            <a:r>
              <a:rPr dirty="0" sz="2000" spc="-5">
                <a:latin typeface="Carlito"/>
                <a:cs typeface="Carlito"/>
              </a:rPr>
              <a:t>a method of one class </a:t>
            </a:r>
            <a:r>
              <a:rPr dirty="0" sz="2000">
                <a:latin typeface="Carlito"/>
                <a:cs typeface="Carlito"/>
              </a:rPr>
              <a:t>calls </a:t>
            </a:r>
            <a:r>
              <a:rPr dirty="0" sz="2000" spc="-5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operation </a:t>
            </a:r>
            <a:r>
              <a:rPr dirty="0" sz="2000" spc="-15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another</a:t>
            </a:r>
            <a:r>
              <a:rPr dirty="0" sz="2000" spc="30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class,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000" spc="-25">
                <a:latin typeface="Carlito"/>
                <a:cs typeface="Carlito"/>
              </a:rPr>
              <a:t>keyword </a:t>
            </a:r>
            <a:r>
              <a:rPr dirty="0" sz="2000" spc="-5">
                <a:latin typeface="Carlito"/>
                <a:cs typeface="Carlito"/>
              </a:rPr>
              <a:t>is</a:t>
            </a:r>
            <a:r>
              <a:rPr dirty="0" sz="2000" spc="60">
                <a:latin typeface="Carlito"/>
                <a:cs typeface="Carlito"/>
              </a:rPr>
              <a:t> </a:t>
            </a:r>
            <a:r>
              <a:rPr dirty="0" sz="2000" spc="-10" i="1">
                <a:latin typeface="Carlito"/>
                <a:cs typeface="Carlito"/>
              </a:rPr>
              <a:t>call</a:t>
            </a:r>
            <a:r>
              <a:rPr dirty="0" sz="2000" spc="-1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derivation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Statement that </a:t>
            </a:r>
            <a:r>
              <a:rPr dirty="0" sz="2000" spc="-5">
                <a:latin typeface="Carlito"/>
                <a:cs typeface="Carlito"/>
              </a:rPr>
              <a:t>one instance can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10">
                <a:latin typeface="Carlito"/>
                <a:cs typeface="Carlito"/>
              </a:rPr>
              <a:t>computed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>
                <a:latin typeface="Carlito"/>
                <a:cs typeface="Carlito"/>
              </a:rPr>
              <a:t>another </a:t>
            </a:r>
            <a:r>
              <a:rPr dirty="0" sz="2000" spc="-5">
                <a:latin typeface="Carlito"/>
                <a:cs typeface="Carlito"/>
              </a:rPr>
              <a:t>class,</a:t>
            </a:r>
            <a:r>
              <a:rPr dirty="0" sz="2000" spc="13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keyword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rlito"/>
                <a:cs typeface="Carlito"/>
              </a:rPr>
              <a:t>is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5" i="1">
                <a:latin typeface="Carlito"/>
                <a:cs typeface="Carlito"/>
              </a:rPr>
              <a:t>derive</a:t>
            </a:r>
            <a:r>
              <a:rPr dirty="0" sz="2000" spc="-5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permission</a:t>
            </a:r>
            <a:endParaRPr sz="2400">
              <a:latin typeface="Carlito"/>
              <a:cs typeface="Carlito"/>
            </a:endParaRPr>
          </a:p>
          <a:p>
            <a:pPr lvl="1" marL="756285" marR="7620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  <a:tab pos="2030730" algn="l"/>
                <a:tab pos="2470150" algn="l"/>
                <a:tab pos="2872740" algn="l"/>
                <a:tab pos="3875404" algn="l"/>
                <a:tab pos="4238625" algn="l"/>
                <a:tab pos="4741545" algn="l"/>
                <a:tab pos="5232400" algn="l"/>
                <a:tab pos="6271895" algn="l"/>
                <a:tab pos="6628765" algn="l"/>
                <a:tab pos="7598409" algn="l"/>
              </a:tabLst>
            </a:pPr>
            <a:r>
              <a:rPr dirty="0" sz="2000" spc="-50">
                <a:latin typeface="Carlito"/>
                <a:cs typeface="Carlito"/>
              </a:rPr>
              <a:t>P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 spc="15">
                <a:latin typeface="Carlito"/>
                <a:cs typeface="Carlito"/>
              </a:rPr>
              <a:t>r</a:t>
            </a:r>
            <a:r>
              <a:rPr dirty="0" sz="2000" spc="-10">
                <a:latin typeface="Carlito"/>
                <a:cs typeface="Carlito"/>
              </a:rPr>
              <a:t>m</a:t>
            </a:r>
            <a:r>
              <a:rPr dirty="0" sz="2000" spc="10">
                <a:latin typeface="Carlito"/>
                <a:cs typeface="Carlito"/>
              </a:rPr>
              <a:t>i</a:t>
            </a:r>
            <a:r>
              <a:rPr dirty="0" sz="2000" spc="5">
                <a:latin typeface="Carlito"/>
                <a:cs typeface="Carlito"/>
              </a:rPr>
              <a:t>s</a:t>
            </a:r>
            <a:r>
              <a:rPr dirty="0" sz="2000" spc="-15">
                <a:latin typeface="Carlito"/>
                <a:cs typeface="Carlito"/>
              </a:rPr>
              <a:t>s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5">
                <a:latin typeface="Carlito"/>
                <a:cs typeface="Carlito"/>
              </a:rPr>
              <a:t>n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60">
                <a:latin typeface="Carlito"/>
                <a:cs typeface="Carlito"/>
              </a:rPr>
              <a:t>f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5">
                <a:latin typeface="Carlito"/>
                <a:cs typeface="Carlito"/>
              </a:rPr>
              <a:t>r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n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5">
                <a:latin typeface="Carlito"/>
                <a:cs typeface="Carlito"/>
              </a:rPr>
              <a:t>el</a:t>
            </a:r>
            <a:r>
              <a:rPr dirty="0" sz="2000" spc="-20">
                <a:latin typeface="Carlito"/>
                <a:cs typeface="Carlito"/>
              </a:rPr>
              <a:t>e</a:t>
            </a:r>
            <a:r>
              <a:rPr dirty="0" sz="2000" spc="5">
                <a:latin typeface="Carlito"/>
                <a:cs typeface="Carlito"/>
              </a:rPr>
              <a:t>m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 spc="-25">
                <a:latin typeface="Carlito"/>
                <a:cs typeface="Carlito"/>
              </a:rPr>
              <a:t>n</a:t>
            </a:r>
            <a:r>
              <a:rPr dirty="0" sz="2000" spc="-5">
                <a:latin typeface="Carlito"/>
                <a:cs typeface="Carlito"/>
              </a:rPr>
              <a:t>t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25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o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u</a:t>
            </a:r>
            <a:r>
              <a:rPr dirty="0" sz="2000" spc="-15">
                <a:latin typeface="Carlito"/>
                <a:cs typeface="Carlito"/>
              </a:rPr>
              <a:t>s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th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30">
                <a:latin typeface="Carlito"/>
                <a:cs typeface="Carlito"/>
              </a:rPr>
              <a:t>c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20">
                <a:latin typeface="Carlito"/>
                <a:cs typeface="Carlito"/>
              </a:rPr>
              <a:t>n</a:t>
            </a:r>
            <a:r>
              <a:rPr dirty="0" sz="2000" spc="-25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 spc="-25">
                <a:latin typeface="Carlito"/>
                <a:cs typeface="Carlito"/>
              </a:rPr>
              <a:t>n</a:t>
            </a:r>
            <a:r>
              <a:rPr dirty="0" sz="2000" spc="25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s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5">
                <a:latin typeface="Carlito"/>
                <a:cs typeface="Carlito"/>
              </a:rPr>
              <a:t>f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anoth</a:t>
            </a:r>
            <a:r>
              <a:rPr dirty="0" sz="2000" spc="-5">
                <a:latin typeface="Carlito"/>
                <a:cs typeface="Carlito"/>
              </a:rPr>
              <a:t>er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5">
                <a:latin typeface="Carlito"/>
                <a:cs typeface="Carlito"/>
              </a:rPr>
              <a:t>el</a:t>
            </a:r>
            <a:r>
              <a:rPr dirty="0" sz="2000" spc="5">
                <a:latin typeface="Carlito"/>
                <a:cs typeface="Carlito"/>
              </a:rPr>
              <a:t>e</a:t>
            </a:r>
            <a:r>
              <a:rPr dirty="0" sz="2000" spc="5">
                <a:latin typeface="Carlito"/>
                <a:cs typeface="Carlito"/>
              </a:rPr>
              <a:t>m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 spc="-25">
                <a:latin typeface="Carlito"/>
                <a:cs typeface="Carlito"/>
              </a:rPr>
              <a:t>n</a:t>
            </a:r>
            <a:r>
              <a:rPr dirty="0" sz="2000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,  </a:t>
            </a:r>
            <a:r>
              <a:rPr dirty="0" sz="2000" spc="-25">
                <a:latin typeface="Carlito"/>
                <a:cs typeface="Carlito"/>
              </a:rPr>
              <a:t>keyword </a:t>
            </a:r>
            <a:r>
              <a:rPr dirty="0" sz="2000" spc="-5">
                <a:latin typeface="Carlito"/>
                <a:cs typeface="Carlito"/>
              </a:rPr>
              <a:t>is</a:t>
            </a:r>
            <a:r>
              <a:rPr dirty="0" sz="2000" spc="60">
                <a:latin typeface="Carlito"/>
                <a:cs typeface="Carlito"/>
              </a:rPr>
              <a:t> </a:t>
            </a:r>
            <a:r>
              <a:rPr dirty="0" sz="2000" spc="-5" i="1">
                <a:latin typeface="Carlito"/>
                <a:cs typeface="Carlito"/>
              </a:rPr>
              <a:t>permit</a:t>
            </a:r>
            <a:r>
              <a:rPr dirty="0" sz="2000" spc="-5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62001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</a:t>
            </a:r>
            <a:r>
              <a:rPr dirty="0" spc="15"/>
              <a:t>p</a:t>
            </a:r>
            <a:r>
              <a:rPr dirty="0" spc="5"/>
              <a:t>en</a:t>
            </a:r>
            <a:r>
              <a:rPr dirty="0" spc="15"/>
              <a:t>d</a:t>
            </a:r>
            <a:r>
              <a:rPr dirty="0"/>
              <a:t>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2321"/>
            <a:ext cx="36861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Polymorphism</a:t>
            </a:r>
            <a:r>
              <a:rPr dirty="0" spc="-70"/>
              <a:t> </a:t>
            </a:r>
            <a:r>
              <a:rPr dirty="0"/>
              <a:t>[6]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80097"/>
            <a:ext cx="35363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Run Time or </a:t>
            </a:r>
            <a:r>
              <a:rPr dirty="0" sz="2400" spc="-15" b="1">
                <a:latin typeface="Carlito"/>
                <a:cs typeface="Carlito"/>
              </a:rPr>
              <a:t>Late</a:t>
            </a:r>
            <a:r>
              <a:rPr dirty="0" sz="2400" spc="-114" b="1">
                <a:latin typeface="Carlito"/>
                <a:cs typeface="Carlito"/>
              </a:rPr>
              <a:t> </a:t>
            </a:r>
            <a:r>
              <a:rPr dirty="0" sz="2400" spc="5" b="1">
                <a:latin typeface="Carlito"/>
                <a:cs typeface="Carlito"/>
              </a:rPr>
              <a:t>Binding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Virtual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1669618"/>
            <a:ext cx="5029200" cy="490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4931" y="2133602"/>
            <a:ext cx="1746250" cy="1962150"/>
          </a:xfrm>
          <a:custGeom>
            <a:avLst/>
            <a:gdLst/>
            <a:ahLst/>
            <a:cxnLst/>
            <a:rect l="l" t="t" r="r" b="b"/>
            <a:pathLst>
              <a:path w="1746250" h="1962150">
                <a:moveTo>
                  <a:pt x="1745729" y="0"/>
                </a:moveTo>
                <a:lnTo>
                  <a:pt x="1745729" y="1961841"/>
                </a:lnTo>
              </a:path>
              <a:path w="1746250" h="1962150">
                <a:moveTo>
                  <a:pt x="1745729" y="1961841"/>
                </a:moveTo>
                <a:lnTo>
                  <a:pt x="1745729" y="1961841"/>
                </a:lnTo>
              </a:path>
              <a:path w="1746250" h="1962150">
                <a:moveTo>
                  <a:pt x="1745729" y="1961841"/>
                </a:moveTo>
                <a:lnTo>
                  <a:pt x="0" y="1961841"/>
                </a:lnTo>
              </a:path>
              <a:path w="1746250" h="1962150">
                <a:moveTo>
                  <a:pt x="0" y="1961841"/>
                </a:moveTo>
                <a:lnTo>
                  <a:pt x="0" y="1961841"/>
                </a:lnTo>
              </a:path>
              <a:path w="1746250" h="1962150">
                <a:moveTo>
                  <a:pt x="0" y="1961841"/>
                </a:moveTo>
                <a:lnTo>
                  <a:pt x="0" y="0"/>
                </a:lnTo>
              </a:path>
            </a:pathLst>
          </a:custGeom>
          <a:ln w="18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24931" y="2133602"/>
            <a:ext cx="1746250" cy="504190"/>
          </a:xfrm>
          <a:prstGeom prst="rect">
            <a:avLst/>
          </a:prstGeom>
          <a:ln w="18094">
            <a:solidFill>
              <a:srgbClr val="000000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850"/>
              </a:spcBef>
            </a:pPr>
            <a:r>
              <a:rPr dirty="0" sz="1700" spc="20">
                <a:latin typeface="Arial"/>
                <a:cs typeface="Arial"/>
              </a:rPr>
              <a:t>Camera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5958" y="2187472"/>
            <a:ext cx="6407150" cy="1962785"/>
          </a:xfrm>
          <a:custGeom>
            <a:avLst/>
            <a:gdLst/>
            <a:ahLst/>
            <a:cxnLst/>
            <a:rect l="l" t="t" r="r" b="b"/>
            <a:pathLst>
              <a:path w="6407150" h="1962785">
                <a:moveTo>
                  <a:pt x="4678972" y="450246"/>
                </a:moveTo>
                <a:lnTo>
                  <a:pt x="6406706" y="450246"/>
                </a:lnTo>
              </a:path>
              <a:path w="6407150" h="1962785">
                <a:moveTo>
                  <a:pt x="1745873" y="0"/>
                </a:moveTo>
                <a:lnTo>
                  <a:pt x="1745873" y="1962335"/>
                </a:lnTo>
              </a:path>
              <a:path w="6407150" h="1962785">
                <a:moveTo>
                  <a:pt x="1745873" y="1962335"/>
                </a:moveTo>
                <a:lnTo>
                  <a:pt x="1745873" y="1962335"/>
                </a:lnTo>
              </a:path>
              <a:path w="6407150" h="1962785">
                <a:moveTo>
                  <a:pt x="1745873" y="1962335"/>
                </a:moveTo>
                <a:lnTo>
                  <a:pt x="0" y="1962335"/>
                </a:lnTo>
              </a:path>
              <a:path w="6407150" h="1962785">
                <a:moveTo>
                  <a:pt x="0" y="1962335"/>
                </a:moveTo>
                <a:lnTo>
                  <a:pt x="0" y="1962335"/>
                </a:lnTo>
              </a:path>
              <a:path w="6407150" h="1962785">
                <a:moveTo>
                  <a:pt x="0" y="1962335"/>
                </a:moveTo>
                <a:lnTo>
                  <a:pt x="0" y="0"/>
                </a:lnTo>
              </a:path>
            </a:pathLst>
          </a:custGeom>
          <a:ln w="18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5958" y="2187472"/>
            <a:ext cx="1746250" cy="504190"/>
          </a:xfrm>
          <a:prstGeom prst="rect">
            <a:avLst/>
          </a:prstGeom>
          <a:ln w="18094">
            <a:solidFill>
              <a:srgbClr val="000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10"/>
              </a:spcBef>
            </a:pPr>
            <a:r>
              <a:rPr dirty="0" sz="1700" spc="25">
                <a:latin typeface="Arial"/>
                <a:cs typeface="Arial"/>
              </a:rPr>
              <a:t>DisplayWindow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5958" y="2682643"/>
            <a:ext cx="4679315" cy="476884"/>
            <a:chOff x="1245958" y="2682643"/>
            <a:chExt cx="4679315" cy="476884"/>
          </a:xfrm>
        </p:grpSpPr>
        <p:sp>
          <p:nvSpPr>
            <p:cNvPr id="7" name="object 7"/>
            <p:cNvSpPr/>
            <p:nvPr/>
          </p:nvSpPr>
          <p:spPr>
            <a:xfrm>
              <a:off x="1245958" y="2691641"/>
              <a:ext cx="4571365" cy="414020"/>
            </a:xfrm>
            <a:custGeom>
              <a:avLst/>
              <a:gdLst/>
              <a:ahLst/>
              <a:cxnLst/>
              <a:rect l="l" t="t" r="r" b="b"/>
              <a:pathLst>
                <a:path w="4571365" h="414019">
                  <a:moveTo>
                    <a:pt x="0" y="0"/>
                  </a:moveTo>
                  <a:lnTo>
                    <a:pt x="1727788" y="0"/>
                  </a:lnTo>
                </a:path>
                <a:path w="4571365" h="414019">
                  <a:moveTo>
                    <a:pt x="1781630" y="413862"/>
                  </a:moveTo>
                  <a:lnTo>
                    <a:pt x="1835526" y="413862"/>
                  </a:lnTo>
                </a:path>
                <a:path w="4571365" h="414019">
                  <a:moveTo>
                    <a:pt x="1925503" y="413862"/>
                  </a:moveTo>
                  <a:lnTo>
                    <a:pt x="1979849" y="413862"/>
                  </a:lnTo>
                </a:path>
                <a:path w="4571365" h="414019">
                  <a:moveTo>
                    <a:pt x="2069825" y="413862"/>
                  </a:moveTo>
                  <a:lnTo>
                    <a:pt x="2123631" y="413862"/>
                  </a:lnTo>
                </a:path>
                <a:path w="4571365" h="414019">
                  <a:moveTo>
                    <a:pt x="2213608" y="413862"/>
                  </a:moveTo>
                  <a:lnTo>
                    <a:pt x="2267594" y="413862"/>
                  </a:lnTo>
                </a:path>
                <a:path w="4571365" h="414019">
                  <a:moveTo>
                    <a:pt x="2357571" y="413862"/>
                  </a:moveTo>
                  <a:lnTo>
                    <a:pt x="2411377" y="413862"/>
                  </a:lnTo>
                </a:path>
                <a:path w="4571365" h="414019">
                  <a:moveTo>
                    <a:pt x="2501354" y="413862"/>
                  </a:moveTo>
                  <a:lnTo>
                    <a:pt x="2555700" y="413862"/>
                  </a:lnTo>
                </a:path>
                <a:path w="4571365" h="414019">
                  <a:moveTo>
                    <a:pt x="2645317" y="413862"/>
                  </a:moveTo>
                  <a:lnTo>
                    <a:pt x="2699663" y="413862"/>
                  </a:lnTo>
                </a:path>
                <a:path w="4571365" h="414019">
                  <a:moveTo>
                    <a:pt x="2789640" y="413862"/>
                  </a:moveTo>
                  <a:lnTo>
                    <a:pt x="2843446" y="413862"/>
                  </a:lnTo>
                </a:path>
                <a:path w="4571365" h="414019">
                  <a:moveTo>
                    <a:pt x="2933422" y="413862"/>
                  </a:moveTo>
                  <a:lnTo>
                    <a:pt x="2987229" y="413862"/>
                  </a:lnTo>
                </a:path>
                <a:path w="4571365" h="414019">
                  <a:moveTo>
                    <a:pt x="3077385" y="413862"/>
                  </a:moveTo>
                  <a:lnTo>
                    <a:pt x="3131191" y="413862"/>
                  </a:lnTo>
                </a:path>
                <a:path w="4571365" h="414019">
                  <a:moveTo>
                    <a:pt x="3221168" y="413862"/>
                  </a:moveTo>
                  <a:lnTo>
                    <a:pt x="3275514" y="413862"/>
                  </a:lnTo>
                </a:path>
                <a:path w="4571365" h="414019">
                  <a:moveTo>
                    <a:pt x="3365491" y="413862"/>
                  </a:moveTo>
                  <a:lnTo>
                    <a:pt x="3419297" y="413862"/>
                  </a:lnTo>
                </a:path>
                <a:path w="4571365" h="414019">
                  <a:moveTo>
                    <a:pt x="3509454" y="413862"/>
                  </a:moveTo>
                  <a:lnTo>
                    <a:pt x="3563260" y="413862"/>
                  </a:lnTo>
                </a:path>
                <a:path w="4571365" h="414019">
                  <a:moveTo>
                    <a:pt x="3653237" y="413862"/>
                  </a:moveTo>
                  <a:lnTo>
                    <a:pt x="3707043" y="413862"/>
                  </a:lnTo>
                </a:path>
                <a:path w="4571365" h="414019">
                  <a:moveTo>
                    <a:pt x="3797200" y="413862"/>
                  </a:moveTo>
                  <a:lnTo>
                    <a:pt x="3851366" y="413862"/>
                  </a:lnTo>
                </a:path>
                <a:path w="4571365" h="414019">
                  <a:moveTo>
                    <a:pt x="3940982" y="413862"/>
                  </a:moveTo>
                  <a:lnTo>
                    <a:pt x="3995328" y="413862"/>
                  </a:lnTo>
                </a:path>
                <a:path w="4571365" h="414019">
                  <a:moveTo>
                    <a:pt x="4085305" y="413862"/>
                  </a:moveTo>
                  <a:lnTo>
                    <a:pt x="4139111" y="413862"/>
                  </a:lnTo>
                </a:path>
                <a:path w="4571365" h="414019">
                  <a:moveTo>
                    <a:pt x="4229268" y="413862"/>
                  </a:moveTo>
                  <a:lnTo>
                    <a:pt x="4283074" y="413862"/>
                  </a:lnTo>
                </a:path>
                <a:path w="4571365" h="414019">
                  <a:moveTo>
                    <a:pt x="4373051" y="413862"/>
                  </a:moveTo>
                  <a:lnTo>
                    <a:pt x="4427397" y="413862"/>
                  </a:lnTo>
                </a:path>
                <a:path w="4571365" h="414019">
                  <a:moveTo>
                    <a:pt x="4517014" y="413862"/>
                  </a:moveTo>
                  <a:lnTo>
                    <a:pt x="4571180" y="413862"/>
                  </a:lnTo>
                </a:path>
              </a:pathLst>
            </a:custGeom>
            <a:ln w="18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08987" y="3033594"/>
              <a:ext cx="216535" cy="126364"/>
            </a:xfrm>
            <a:custGeom>
              <a:avLst/>
              <a:gdLst/>
              <a:ahLst/>
              <a:cxnLst/>
              <a:rect l="l" t="t" r="r" b="b"/>
              <a:pathLst>
                <a:path w="216535" h="126364">
                  <a:moveTo>
                    <a:pt x="18175" y="0"/>
                  </a:moveTo>
                  <a:lnTo>
                    <a:pt x="0" y="0"/>
                  </a:lnTo>
                  <a:lnTo>
                    <a:pt x="0" y="89877"/>
                  </a:lnTo>
                  <a:lnTo>
                    <a:pt x="18175" y="125832"/>
                  </a:lnTo>
                  <a:lnTo>
                    <a:pt x="53986" y="125832"/>
                  </a:lnTo>
                  <a:lnTo>
                    <a:pt x="126327" y="89877"/>
                  </a:lnTo>
                  <a:lnTo>
                    <a:pt x="180133" y="71909"/>
                  </a:lnTo>
                  <a:lnTo>
                    <a:pt x="215944" y="71909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788959" y="2678708"/>
            <a:ext cx="2100580" cy="83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5">
                <a:latin typeface="Arial"/>
                <a:cs typeface="Arial"/>
              </a:rPr>
              <a:t>&lt;&lt;access&gt;&gt;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1163955">
              <a:lnSpc>
                <a:spcPct val="100000"/>
              </a:lnSpc>
            </a:pPr>
            <a:r>
              <a:rPr dirty="0" sz="1400" spc="15">
                <a:latin typeface="Arial"/>
                <a:cs typeface="Arial"/>
              </a:rPr>
              <a:t>{passw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ord}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466738"/>
            <a:ext cx="123317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3/7/2022</a:t>
            </a:r>
            <a:endParaRPr sz="1200">
              <a:latin typeface="Carlito"/>
              <a:cs typeface="Carlito"/>
            </a:endParaRPr>
          </a:p>
          <a:p>
            <a:pPr marL="71120">
              <a:lnSpc>
                <a:spcPts val="1955"/>
              </a:lnSpc>
            </a:pPr>
            <a:r>
              <a:rPr dirty="0" sz="1700" b="1">
                <a:solidFill>
                  <a:srgbClr val="FFFFFF"/>
                </a:solidFill>
                <a:latin typeface="Carlito"/>
                <a:cs typeface="Carlito"/>
              </a:rPr>
              <a:t>NIT</a:t>
            </a:r>
            <a:r>
              <a:rPr dirty="0" sz="1700" spc="-6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700" spc="-15" b="1">
                <a:solidFill>
                  <a:srgbClr val="FFFFFF"/>
                </a:solidFill>
                <a:latin typeface="Carlito"/>
                <a:cs typeface="Carlito"/>
              </a:rPr>
              <a:t>Rourkela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32683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Dependencies</a:t>
            </a:r>
            <a:r>
              <a:rPr dirty="0" sz="3600" spc="-95"/>
              <a:t> </a:t>
            </a:r>
            <a:r>
              <a:rPr dirty="0" sz="3600"/>
              <a:t>[2]</a:t>
            </a:r>
            <a:endParaRPr sz="36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3844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997585" algn="l"/>
              </a:tabLst>
            </a:pPr>
            <a:r>
              <a:rPr dirty="0" sz="2400" spc="-45">
                <a:latin typeface="Carlito"/>
                <a:cs typeface="Carlito"/>
              </a:rPr>
              <a:t>Two	</a:t>
            </a:r>
            <a:r>
              <a:rPr dirty="0" sz="2400" spc="-10">
                <a:latin typeface="Carlito"/>
                <a:cs typeface="Carlito"/>
              </a:rPr>
              <a:t>analysis </a:t>
            </a:r>
            <a:r>
              <a:rPr dirty="0" sz="2400">
                <a:latin typeface="Carlito"/>
                <a:cs typeface="Carlito"/>
              </a:rPr>
              <a:t>classes </a:t>
            </a:r>
            <a:r>
              <a:rPr dirty="0" sz="2400" spc="-20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often </a:t>
            </a:r>
            <a:r>
              <a:rPr dirty="0" sz="2400" spc="-10">
                <a:latin typeface="Carlito"/>
                <a:cs typeface="Carlito"/>
              </a:rPr>
              <a:t>related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one </a:t>
            </a:r>
            <a:r>
              <a:rPr dirty="0" sz="2400" spc="-5">
                <a:latin typeface="Carlito"/>
                <a:cs typeface="Carlito"/>
              </a:rPr>
              <a:t>another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2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some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fashion</a:t>
            </a:r>
            <a:endParaRPr sz="2400">
              <a:latin typeface="Carlito"/>
              <a:cs typeface="Carlito"/>
            </a:endParaRPr>
          </a:p>
          <a:p>
            <a:pPr lvl="1" marL="820419" indent="-351155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820419" algn="l"/>
                <a:tab pos="821055" algn="l"/>
              </a:tabLst>
            </a:pP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5">
                <a:latin typeface="Carlito"/>
                <a:cs typeface="Carlito"/>
              </a:rPr>
              <a:t>UML </a:t>
            </a:r>
            <a:r>
              <a:rPr dirty="0" sz="2200">
                <a:latin typeface="Carlito"/>
                <a:cs typeface="Carlito"/>
              </a:rPr>
              <a:t>these </a:t>
            </a:r>
            <a:r>
              <a:rPr dirty="0" sz="2200" spc="-5">
                <a:latin typeface="Carlito"/>
                <a:cs typeface="Carlito"/>
              </a:rPr>
              <a:t>relationships are called</a:t>
            </a:r>
            <a:r>
              <a:rPr dirty="0" sz="2200" spc="-19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associations</a:t>
            </a:r>
            <a:endParaRPr sz="22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  <a:tab pos="2311400" algn="l"/>
                <a:tab pos="2860675" algn="l"/>
                <a:tab pos="3296285" algn="l"/>
                <a:tab pos="4259580" algn="l"/>
                <a:tab pos="4683760" algn="l"/>
                <a:tab pos="5936615" algn="l"/>
                <a:tab pos="7354570" algn="l"/>
                <a:tab pos="7970520" algn="l"/>
              </a:tabLst>
            </a:pPr>
            <a:r>
              <a:rPr dirty="0" sz="2200">
                <a:latin typeface="Carlito"/>
                <a:cs typeface="Carlito"/>
              </a:rPr>
              <a:t>Ass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ci</a:t>
            </a:r>
            <a:r>
              <a:rPr dirty="0" sz="2200" spc="-4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an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0">
                <a:latin typeface="Carlito"/>
                <a:cs typeface="Carlito"/>
              </a:rPr>
              <a:t>b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fi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0">
                <a:latin typeface="Carlito"/>
                <a:cs typeface="Carlito"/>
              </a:rPr>
              <a:t>b</a:t>
            </a:r>
            <a:r>
              <a:rPr dirty="0" sz="2200">
                <a:latin typeface="Carlito"/>
                <a:cs typeface="Carlito"/>
              </a:rPr>
              <a:t>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in</a:t>
            </a:r>
            <a:r>
              <a:rPr dirty="0" sz="2200" spc="-1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25">
                <a:latin typeface="Carlito"/>
                <a:cs typeface="Carlito"/>
              </a:rPr>
              <a:t>ca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ing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-5">
                <a:latin typeface="Carlito"/>
                <a:cs typeface="Carlito"/>
              </a:rPr>
              <a:t>u</a:t>
            </a:r>
            <a:r>
              <a:rPr dirty="0" sz="2200" spc="-35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tip</a:t>
            </a:r>
            <a:r>
              <a:rPr dirty="0" sz="2200" spc="-10">
                <a:latin typeface="Carlito"/>
                <a:cs typeface="Carlito"/>
              </a:rPr>
              <a:t>l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ity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(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te</a:t>
            </a:r>
            <a:r>
              <a:rPr dirty="0" sz="2200">
                <a:latin typeface="Carlito"/>
                <a:cs typeface="Carlito"/>
              </a:rPr>
              <a:t>rm  </a:t>
            </a:r>
            <a:r>
              <a:rPr dirty="0" sz="2200" spc="-5">
                <a:latin typeface="Carlito"/>
                <a:cs typeface="Carlito"/>
              </a:rPr>
              <a:t>cardinality </a:t>
            </a:r>
            <a:r>
              <a:rPr dirty="0" sz="2200">
                <a:latin typeface="Carlito"/>
                <a:cs typeface="Carlito"/>
              </a:rPr>
              <a:t>is used in </a:t>
            </a:r>
            <a:r>
              <a:rPr dirty="0" sz="2200" spc="-15">
                <a:latin typeface="Carlito"/>
                <a:cs typeface="Carlito"/>
              </a:rPr>
              <a:t>data</a:t>
            </a:r>
            <a:r>
              <a:rPr dirty="0" sz="2200" spc="-12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modeling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In </a:t>
            </a:r>
            <a:r>
              <a:rPr dirty="0" sz="2400" spc="-15">
                <a:latin typeface="Carlito"/>
                <a:cs typeface="Carlito"/>
              </a:rPr>
              <a:t>many </a:t>
            </a:r>
            <a:r>
              <a:rPr dirty="0" sz="2400" spc="-10">
                <a:latin typeface="Carlito"/>
                <a:cs typeface="Carlito"/>
              </a:rPr>
              <a:t>instances,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client-server </a:t>
            </a:r>
            <a:r>
              <a:rPr dirty="0" sz="2400" spc="-10">
                <a:latin typeface="Carlito"/>
                <a:cs typeface="Carlito"/>
              </a:rPr>
              <a:t>relationship </a:t>
            </a:r>
            <a:r>
              <a:rPr dirty="0" sz="2400" spc="-15">
                <a:latin typeface="Carlito"/>
                <a:cs typeface="Carlito"/>
              </a:rPr>
              <a:t>exists </a:t>
            </a:r>
            <a:r>
              <a:rPr dirty="0" sz="2400" spc="-5">
                <a:latin typeface="Carlito"/>
                <a:cs typeface="Carlito"/>
              </a:rPr>
              <a:t>between </a:t>
            </a:r>
            <a:r>
              <a:rPr dirty="0" sz="2400" spc="-10">
                <a:latin typeface="Carlito"/>
                <a:cs typeface="Carlito"/>
              </a:rPr>
              <a:t>two  </a:t>
            </a:r>
            <a:r>
              <a:rPr dirty="0" sz="2400" spc="-5">
                <a:latin typeface="Carlito"/>
                <a:cs typeface="Carlito"/>
              </a:rPr>
              <a:t>analysis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classes.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In such </a:t>
            </a:r>
            <a:r>
              <a:rPr dirty="0" sz="2200" spc="-10">
                <a:latin typeface="Carlito"/>
                <a:cs typeface="Carlito"/>
              </a:rPr>
              <a:t>cases,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client-class depends </a:t>
            </a:r>
            <a:r>
              <a:rPr dirty="0" sz="2200" spc="5">
                <a:latin typeface="Carlito"/>
                <a:cs typeface="Carlito"/>
              </a:rPr>
              <a:t>on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server-class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-5">
                <a:latin typeface="Carlito"/>
                <a:cs typeface="Carlito"/>
              </a:rPr>
              <a:t>some </a:t>
            </a:r>
            <a:r>
              <a:rPr dirty="0" sz="2200" spc="-20">
                <a:latin typeface="Carlito"/>
                <a:cs typeface="Carlito"/>
              </a:rPr>
              <a:t>way  </a:t>
            </a:r>
            <a:r>
              <a:rPr dirty="0" sz="2200">
                <a:latin typeface="Carlito"/>
                <a:cs typeface="Carlito"/>
              </a:rPr>
              <a:t>and a </a:t>
            </a:r>
            <a:r>
              <a:rPr dirty="0" sz="2200" spc="-5">
                <a:latin typeface="Carlito"/>
                <a:cs typeface="Carlito"/>
              </a:rPr>
              <a:t>dependency relationship </a:t>
            </a:r>
            <a:r>
              <a:rPr dirty="0" sz="2200">
                <a:latin typeface="Carlito"/>
                <a:cs typeface="Carlito"/>
              </a:rPr>
              <a:t>is</a:t>
            </a:r>
            <a:r>
              <a:rPr dirty="0" sz="2200" spc="-15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established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1626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Associations </a:t>
            </a:r>
            <a:r>
              <a:rPr dirty="0" spc="-15"/>
              <a:t>vs</a:t>
            </a:r>
            <a:r>
              <a:rPr dirty="0" spc="-150"/>
              <a:t> </a:t>
            </a:r>
            <a:r>
              <a:rPr dirty="0" spc="5"/>
              <a:t>Dependencies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2951" y="871220"/>
            <a:ext cx="2308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030" algn="l"/>
                <a:tab pos="2149475" algn="l"/>
              </a:tabLst>
            </a:pPr>
            <a:r>
              <a:rPr dirty="0" sz="2400" spc="5">
                <a:latin typeface="Carlito"/>
                <a:cs typeface="Carlito"/>
              </a:rPr>
              <a:t>p</a:t>
            </a:r>
            <a:r>
              <a:rPr dirty="0" sz="2400" spc="-2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r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50">
                <a:latin typeface="Carlito"/>
                <a:cs typeface="Carlito"/>
              </a:rPr>
              <a:t>a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n	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304" y="871220"/>
            <a:ext cx="593344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356870" algn="l"/>
                <a:tab pos="357505" algn="l"/>
                <a:tab pos="2045970" algn="l"/>
                <a:tab pos="3234690" algn="l"/>
                <a:tab pos="4058285" algn="l"/>
                <a:tab pos="5024755" algn="l"/>
              </a:tabLst>
            </a:pPr>
            <a:r>
              <a:rPr dirty="0" sz="2400" spc="5">
                <a:latin typeface="Carlito"/>
                <a:cs typeface="Carlito"/>
              </a:rPr>
              <a:t>Mu</a:t>
            </a:r>
            <a:r>
              <a:rPr dirty="0" sz="2400" spc="-25">
                <a:latin typeface="Carlito"/>
                <a:cs typeface="Carlito"/>
              </a:rPr>
              <a:t>l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li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 spc="-45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es	</a:t>
            </a:r>
            <a:r>
              <a:rPr dirty="0" sz="2400" spc="-1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ow	m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-4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b</a:t>
            </a:r>
            <a:r>
              <a:rPr dirty="0" sz="2400" spc="-5">
                <a:latin typeface="Carlito"/>
                <a:cs typeface="Carlito"/>
              </a:rPr>
              <a:t>j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  </a:t>
            </a:r>
            <a:r>
              <a:rPr dirty="0" sz="2400" spc="-5">
                <a:latin typeface="Carlito"/>
                <a:cs typeface="Carlito"/>
              </a:rPr>
              <a:t>relationships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1599945"/>
            <a:ext cx="8501380" cy="316611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756285" marR="5080" indent="-287020">
              <a:lnSpc>
                <a:spcPts val="2380"/>
              </a:lnSpc>
              <a:spcBef>
                <a:spcPts val="4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Multiplicity </a:t>
            </a:r>
            <a:r>
              <a:rPr dirty="0" sz="2200">
                <a:latin typeface="Carlito"/>
                <a:cs typeface="Carlito"/>
              </a:rPr>
              <a:t>is the </a:t>
            </a:r>
            <a:r>
              <a:rPr dirty="0" sz="2200" spc="-5">
                <a:latin typeface="Carlito"/>
                <a:cs typeface="Carlito"/>
              </a:rPr>
              <a:t>number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10">
                <a:latin typeface="Carlito"/>
                <a:cs typeface="Carlito"/>
              </a:rPr>
              <a:t>instances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one class </a:t>
            </a:r>
            <a:r>
              <a:rPr dirty="0" sz="2200" spc="-15">
                <a:latin typeface="Carlito"/>
                <a:cs typeface="Carlito"/>
              </a:rPr>
              <a:t>related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ONE  instance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5">
                <a:latin typeface="Carlito"/>
                <a:cs typeface="Carlito"/>
              </a:rPr>
              <a:t>other</a:t>
            </a:r>
            <a:r>
              <a:rPr dirty="0" sz="2200" spc="-10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class</a:t>
            </a:r>
            <a:endParaRPr sz="2200">
              <a:latin typeface="Carlito"/>
              <a:cs typeface="Carlito"/>
            </a:endParaRPr>
          </a:p>
          <a:p>
            <a:pPr marL="756285" indent="-287655">
              <a:lnSpc>
                <a:spcPts val="2510"/>
              </a:lnSpc>
              <a:spcBef>
                <a:spcPts val="229"/>
              </a:spcBef>
              <a:buFont typeface="Wingdings"/>
              <a:buChar char=""/>
              <a:tabLst>
                <a:tab pos="756285" algn="l"/>
                <a:tab pos="756920" algn="l"/>
                <a:tab pos="1259205" algn="l"/>
                <a:tab pos="3872229" algn="l"/>
                <a:tab pos="5415280" algn="l"/>
                <a:tab pos="6159500" algn="l"/>
                <a:tab pos="6656070" algn="l"/>
                <a:tab pos="7223125" algn="l"/>
              </a:tabLst>
            </a:pPr>
            <a:r>
              <a:rPr dirty="0" sz="2200" spc="-35">
                <a:latin typeface="Carlito"/>
                <a:cs typeface="Carlito"/>
              </a:rPr>
              <a:t>F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5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ach</a:t>
            </a:r>
            <a:r>
              <a:rPr dirty="0" sz="2200">
                <a:latin typeface="Carlito"/>
                <a:cs typeface="Carlito"/>
              </a:rPr>
              <a:t>  </a:t>
            </a:r>
            <a:r>
              <a:rPr dirty="0" sz="2200">
                <a:latin typeface="Carlito"/>
                <a:cs typeface="Carlito"/>
              </a:rPr>
              <a:t>ass</a:t>
            </a:r>
            <a:r>
              <a:rPr dirty="0" sz="2200" spc="-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ci</a:t>
            </a:r>
            <a:r>
              <a:rPr dirty="0" sz="2200" spc="-30">
                <a:latin typeface="Carlito"/>
                <a:cs typeface="Carlito"/>
              </a:rPr>
              <a:t>a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-10">
                <a:latin typeface="Carlito"/>
                <a:cs typeface="Carlito"/>
              </a:rPr>
              <a:t>n</a:t>
            </a:r>
            <a:r>
              <a:rPr dirty="0" sz="2200" spc="5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5">
                <a:latin typeface="Carlito"/>
                <a:cs typeface="Carlito"/>
              </a:rPr>
              <a:t>g</a:t>
            </a:r>
            <a:r>
              <a:rPr dirty="0" sz="2200" spc="-10">
                <a:latin typeface="Carlito"/>
                <a:cs typeface="Carlito"/>
              </a:rPr>
              <a:t>g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5">
                <a:latin typeface="Carlito"/>
                <a:cs typeface="Carlito"/>
              </a:rPr>
              <a:t>g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,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</a:t>
            </a:r>
            <a:r>
              <a:rPr dirty="0" sz="2200" spc="-30">
                <a:latin typeface="Carlito"/>
                <a:cs typeface="Carlito"/>
              </a:rPr>
              <a:t>er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30">
                <a:latin typeface="Carlito"/>
                <a:cs typeface="Carlito"/>
              </a:rPr>
              <a:t>ar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40">
                <a:latin typeface="Carlito"/>
                <a:cs typeface="Carlito"/>
              </a:rPr>
              <a:t>w</a:t>
            </a:r>
            <a:r>
              <a:rPr dirty="0" sz="2200" spc="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m</a:t>
            </a:r>
            <a:r>
              <a:rPr dirty="0" sz="2200" spc="-30">
                <a:latin typeface="Carlito"/>
                <a:cs typeface="Carlito"/>
              </a:rPr>
              <a:t>u</a:t>
            </a:r>
            <a:r>
              <a:rPr dirty="0" sz="2200">
                <a:latin typeface="Carlito"/>
                <a:cs typeface="Carlito"/>
              </a:rPr>
              <a:t>lti</a:t>
            </a:r>
            <a:r>
              <a:rPr dirty="0" sz="2200" spc="-10">
                <a:latin typeface="Carlito"/>
                <a:cs typeface="Carlito"/>
              </a:rPr>
              <a:t>p</a:t>
            </a:r>
            <a:r>
              <a:rPr dirty="0" sz="2200" spc="-3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ic</a:t>
            </a:r>
            <a:r>
              <a:rPr dirty="0" sz="2200" spc="-10">
                <a:latin typeface="Carlito"/>
                <a:cs typeface="Carlito"/>
              </a:rPr>
              <a:t>i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y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decisions </a:t>
            </a:r>
            <a:r>
              <a:rPr dirty="0" sz="2200" spc="-10">
                <a:latin typeface="Carlito"/>
                <a:cs typeface="Carlito"/>
              </a:rPr>
              <a:t>to make: </a:t>
            </a:r>
            <a:r>
              <a:rPr dirty="0" sz="2200">
                <a:latin typeface="Carlito"/>
                <a:cs typeface="Carlito"/>
              </a:rPr>
              <a:t>one </a:t>
            </a:r>
            <a:r>
              <a:rPr dirty="0" sz="2200" spc="-15">
                <a:latin typeface="Carlito"/>
                <a:cs typeface="Carlito"/>
              </a:rPr>
              <a:t>for </a:t>
            </a:r>
            <a:r>
              <a:rPr dirty="0" sz="2200">
                <a:latin typeface="Carlito"/>
                <a:cs typeface="Carlito"/>
              </a:rPr>
              <a:t>each end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arlito"/>
              <a:cs typeface="Carlito"/>
            </a:endParaRPr>
          </a:p>
          <a:p>
            <a:pPr marL="356870" marR="5080" indent="-344805">
              <a:lnSpc>
                <a:spcPts val="2590"/>
              </a:lnSpc>
              <a:buFont typeface="Wingdings"/>
              <a:buChar char=""/>
              <a:tabLst>
                <a:tab pos="356870" algn="l"/>
                <a:tab pos="357505" algn="l"/>
                <a:tab pos="1677035" algn="l"/>
                <a:tab pos="3356610" algn="l"/>
                <a:tab pos="4012565" algn="l"/>
                <a:tab pos="5777865" algn="l"/>
                <a:tab pos="6360160" algn="l"/>
                <a:tab pos="8192770" algn="l"/>
              </a:tabLst>
            </a:pPr>
            <a:r>
              <a:rPr dirty="0" sz="2400">
                <a:latin typeface="Carlito"/>
                <a:cs typeface="Carlito"/>
              </a:rPr>
              <a:t>Al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1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3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h	associ</a:t>
            </a:r>
            <a:r>
              <a:rPr dirty="0" sz="2400" spc="-5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s	a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d	</a:t>
            </a:r>
            <a:r>
              <a:rPr dirty="0" sz="2400" spc="-25">
                <a:latin typeface="Carlito"/>
                <a:cs typeface="Carlito"/>
              </a:rPr>
              <a:t>a</a:t>
            </a:r>
            <a:r>
              <a:rPr dirty="0" sz="2400" spc="15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45">
                <a:latin typeface="Carlito"/>
                <a:cs typeface="Carlito"/>
              </a:rPr>
              <a:t>g</a:t>
            </a:r>
            <a:r>
              <a:rPr dirty="0" sz="2400" spc="-5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s	a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-d</a:t>
            </a:r>
            <a:r>
              <a:rPr dirty="0" sz="2400" spc="-25">
                <a:latin typeface="Carlito"/>
                <a:cs typeface="Carlito"/>
              </a:rPr>
              <a:t>ir</a:t>
            </a:r>
            <a:r>
              <a:rPr dirty="0" sz="2400">
                <a:latin typeface="Carlito"/>
                <a:cs typeface="Carlito"/>
              </a:rPr>
              <a:t>ec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al	</a:t>
            </a:r>
            <a:r>
              <a:rPr dirty="0" sz="2400" spc="-15">
                <a:latin typeface="Carlito"/>
                <a:cs typeface="Carlito"/>
              </a:rPr>
              <a:t>by  </a:t>
            </a:r>
            <a:r>
              <a:rPr dirty="0" sz="2400" spc="-5">
                <a:latin typeface="Carlito"/>
                <a:cs typeface="Carlito"/>
              </a:rPr>
              <a:t>default, </a:t>
            </a:r>
            <a:r>
              <a:rPr dirty="0" sz="2400">
                <a:latin typeface="Carlito"/>
                <a:cs typeface="Carlito"/>
              </a:rPr>
              <a:t>it is </a:t>
            </a:r>
            <a:r>
              <a:rPr dirty="0" sz="2400" spc="-5">
                <a:latin typeface="Carlito"/>
                <a:cs typeface="Carlito"/>
              </a:rPr>
              <a:t>often desirable </a:t>
            </a:r>
            <a:r>
              <a:rPr dirty="0" sz="2400" spc="-10">
                <a:latin typeface="Carlito"/>
                <a:cs typeface="Carlito"/>
              </a:rPr>
              <a:t>to restrict </a:t>
            </a:r>
            <a:r>
              <a:rPr dirty="0" sz="2400" spc="-15">
                <a:latin typeface="Carlito"/>
                <a:cs typeface="Carlito"/>
              </a:rPr>
              <a:t>navigation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one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direction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spcBef>
                <a:spcPts val="254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If </a:t>
            </a:r>
            <a:r>
              <a:rPr dirty="0" sz="2400" spc="-15">
                <a:latin typeface="Carlito"/>
                <a:cs typeface="Carlito"/>
              </a:rPr>
              <a:t>navigation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5">
                <a:latin typeface="Carlito"/>
                <a:cs typeface="Carlito"/>
              </a:rPr>
              <a:t>restricted,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arrowhead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added </a:t>
            </a:r>
            <a:r>
              <a:rPr dirty="0" sz="2400" spc="-10">
                <a:latin typeface="Carlito"/>
                <a:cs typeface="Carlito"/>
              </a:rPr>
              <a:t>to indicate</a:t>
            </a:r>
            <a:r>
              <a:rPr dirty="0" sz="2400" spc="5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direction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navigation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878" y="220421"/>
            <a:ext cx="55645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Multiplicity </a:t>
            </a:r>
            <a:r>
              <a:rPr dirty="0" spc="5"/>
              <a:t>and</a:t>
            </a:r>
            <a:r>
              <a:rPr dirty="0" spc="-145"/>
              <a:t> </a:t>
            </a:r>
            <a:r>
              <a:rPr dirty="0" spc="-20"/>
              <a:t>Navigation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220421"/>
            <a:ext cx="55645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Multiplicity </a:t>
            </a:r>
            <a:r>
              <a:rPr dirty="0" spc="5"/>
              <a:t>and</a:t>
            </a:r>
            <a:r>
              <a:rPr dirty="0" spc="-145"/>
              <a:t> </a:t>
            </a:r>
            <a:r>
              <a:rPr dirty="0" spc="-20"/>
              <a:t>Navigation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38222" y="4163567"/>
            <a:ext cx="2874645" cy="1193165"/>
          </a:xfrm>
          <a:custGeom>
            <a:avLst/>
            <a:gdLst/>
            <a:ahLst/>
            <a:cxnLst/>
            <a:rect l="l" t="t" r="r" b="b"/>
            <a:pathLst>
              <a:path w="2874645" h="1193164">
                <a:moveTo>
                  <a:pt x="2459101" y="376427"/>
                </a:moveTo>
                <a:lnTo>
                  <a:pt x="2874137" y="723137"/>
                </a:lnTo>
              </a:path>
              <a:path w="2874645" h="1193164">
                <a:moveTo>
                  <a:pt x="2457450" y="372998"/>
                </a:moveTo>
                <a:lnTo>
                  <a:pt x="2018538" y="0"/>
                </a:lnTo>
              </a:path>
              <a:path w="2874645" h="1193164">
                <a:moveTo>
                  <a:pt x="1416557" y="1096136"/>
                </a:moveTo>
                <a:lnTo>
                  <a:pt x="2804414" y="1192910"/>
                </a:lnTo>
              </a:path>
              <a:path w="2874645" h="1193164">
                <a:moveTo>
                  <a:pt x="1413382" y="1092580"/>
                </a:moveTo>
                <a:lnTo>
                  <a:pt x="0" y="969517"/>
                </a:lnTo>
              </a:path>
            </a:pathLst>
          </a:custGeom>
          <a:ln w="12700">
            <a:solidFill>
              <a:srgbClr val="95A9A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396403"/>
          <a:ext cx="154241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/>
              </a:tblGrid>
              <a:tr h="454875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ts val="183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RegistrationForm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84455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43382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85357" y="2507742"/>
            <a:ext cx="1369060" cy="453390"/>
          </a:xfrm>
          <a:prstGeom prst="rect">
            <a:avLst/>
          </a:prstGeom>
          <a:ln w="12700">
            <a:solidFill>
              <a:srgbClr val="95A9A9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08940">
              <a:lnSpc>
                <a:spcPts val="1914"/>
              </a:lnSpc>
            </a:pPr>
            <a:r>
              <a:rPr dirty="0" sz="1600">
                <a:latin typeface="Times New Roman"/>
                <a:cs typeface="Times New Roman"/>
              </a:rPr>
              <a:t>Course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6777" y="1945360"/>
          <a:ext cx="1869440" cy="89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4"/>
              </a:tblGrid>
              <a:tr h="453097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ts val="1835"/>
                        </a:lnSpc>
                        <a:spcBef>
                          <a:spcPts val="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84454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345757">
                <a:tc>
                  <a:txBody>
                    <a:bodyPr/>
                    <a:lstStyle/>
                    <a:p>
                      <a:pPr marL="21590" marR="120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addStudent(Course,</a:t>
                      </a:r>
                      <a:r>
                        <a:rPr dirty="0" sz="10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StudentInfo)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85357" y="2960877"/>
            <a:ext cx="1369060" cy="424180"/>
          </a:xfrm>
          <a:prstGeom prst="rect">
            <a:avLst/>
          </a:prstGeom>
          <a:ln w="12700">
            <a:solidFill>
              <a:srgbClr val="95A9A9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24130" marR="559435">
              <a:lnSpc>
                <a:spcPct val="105600"/>
              </a:lnSpc>
              <a:spcBef>
                <a:spcPts val="55"/>
              </a:spcBef>
            </a:pPr>
            <a:r>
              <a:rPr dirty="0" sz="1050" spc="-15">
                <a:latin typeface="Times New Roman"/>
                <a:cs typeface="Times New Roman"/>
              </a:rPr>
              <a:t>name  </a:t>
            </a:r>
            <a:r>
              <a:rPr dirty="0" sz="1050" spc="-25">
                <a:latin typeface="Times New Roman"/>
                <a:cs typeface="Times New Roman"/>
              </a:rPr>
              <a:t>nu</a:t>
            </a:r>
            <a:r>
              <a:rPr dirty="0" sz="1050" spc="-55">
                <a:latin typeface="Times New Roman"/>
                <a:cs typeface="Times New Roman"/>
              </a:rPr>
              <a:t>m</a:t>
            </a:r>
            <a:r>
              <a:rPr dirty="0" sz="1050">
                <a:latin typeface="Times New Roman"/>
                <a:cs typeface="Times New Roman"/>
              </a:rPr>
              <a:t>b</a:t>
            </a:r>
            <a:r>
              <a:rPr dirty="0" sz="1050" spc="-15">
                <a:latin typeface="Times New Roman"/>
                <a:cs typeface="Times New Roman"/>
              </a:rPr>
              <a:t>e</a:t>
            </a:r>
            <a:r>
              <a:rPr dirty="0" sz="1050" spc="5">
                <a:latin typeface="Times New Roman"/>
                <a:cs typeface="Times New Roman"/>
              </a:rPr>
              <a:t>r</a:t>
            </a:r>
            <a:r>
              <a:rPr dirty="0" sz="1050" spc="-10">
                <a:latin typeface="Times New Roman"/>
                <a:cs typeface="Times New Roman"/>
              </a:rPr>
              <a:t>C</a:t>
            </a:r>
            <a:r>
              <a:rPr dirty="0" sz="1050" spc="5">
                <a:latin typeface="Times New Roman"/>
                <a:cs typeface="Times New Roman"/>
              </a:rPr>
              <a:t>r</a:t>
            </a:r>
            <a:r>
              <a:rPr dirty="0" sz="1050" spc="-15">
                <a:latin typeface="Times New Roman"/>
                <a:cs typeface="Times New Roman"/>
              </a:rPr>
              <a:t>e</a:t>
            </a:r>
            <a:r>
              <a:rPr dirty="0" sz="1050" spc="-25">
                <a:latin typeface="Times New Roman"/>
                <a:cs typeface="Times New Roman"/>
              </a:rPr>
              <a:t>d</a:t>
            </a:r>
            <a:r>
              <a:rPr dirty="0" sz="1050" spc="-10">
                <a:latin typeface="Times New Roman"/>
                <a:cs typeface="Times New Roman"/>
              </a:rPr>
              <a:t>it</a:t>
            </a:r>
            <a:r>
              <a:rPr dirty="0" sz="1050">
                <a:latin typeface="Times New Roman"/>
                <a:cs typeface="Times New Roman"/>
              </a:rPr>
              <a:t>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5357" y="3384930"/>
            <a:ext cx="1369060" cy="514984"/>
          </a:xfrm>
          <a:prstGeom prst="rect">
            <a:avLst/>
          </a:prstGeom>
          <a:ln w="12700">
            <a:solidFill>
              <a:srgbClr val="95A9A9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24130" marR="37465">
              <a:lnSpc>
                <a:spcPct val="105700"/>
              </a:lnSpc>
              <a:spcBef>
                <a:spcPts val="705"/>
              </a:spcBef>
            </a:pPr>
            <a:r>
              <a:rPr dirty="0" sz="1050" spc="-15">
                <a:latin typeface="Times New Roman"/>
                <a:cs typeface="Times New Roman"/>
              </a:rPr>
              <a:t>open()  </a:t>
            </a:r>
            <a:r>
              <a:rPr dirty="0" sz="1050" spc="10">
                <a:latin typeface="Times New Roman"/>
                <a:cs typeface="Times New Roman"/>
              </a:rPr>
              <a:t>a</a:t>
            </a:r>
            <a:r>
              <a:rPr dirty="0" sz="1050" spc="-25">
                <a:latin typeface="Times New Roman"/>
                <a:cs typeface="Times New Roman"/>
              </a:rPr>
              <a:t>dd</a:t>
            </a:r>
            <a:r>
              <a:rPr dirty="0" sz="1050" spc="-15">
                <a:latin typeface="Times New Roman"/>
                <a:cs typeface="Times New Roman"/>
              </a:rPr>
              <a:t>S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r>
              <a:rPr dirty="0" sz="1050" spc="-25">
                <a:latin typeface="Times New Roman"/>
                <a:cs typeface="Times New Roman"/>
              </a:rPr>
              <a:t>ud</a:t>
            </a:r>
            <a:r>
              <a:rPr dirty="0" sz="1050" spc="-15">
                <a:latin typeface="Times New Roman"/>
                <a:cs typeface="Times New Roman"/>
              </a:rPr>
              <a:t>e</a:t>
            </a:r>
            <a:r>
              <a:rPr dirty="0" sz="1050" spc="-25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r>
              <a:rPr dirty="0" sz="1050" spc="5">
                <a:latin typeface="Times New Roman"/>
                <a:cs typeface="Times New Roman"/>
              </a:rPr>
              <a:t>(</a:t>
            </a:r>
            <a:r>
              <a:rPr dirty="0" sz="1050" spc="-15">
                <a:latin typeface="Times New Roman"/>
                <a:cs typeface="Times New Roman"/>
              </a:rPr>
              <a:t>S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r>
              <a:rPr dirty="0" sz="1050">
                <a:latin typeface="Times New Roman"/>
                <a:cs typeface="Times New Roman"/>
              </a:rPr>
              <a:t>u</a:t>
            </a:r>
            <a:r>
              <a:rPr dirty="0" sz="1050" spc="-25">
                <a:latin typeface="Times New Roman"/>
                <a:cs typeface="Times New Roman"/>
              </a:rPr>
              <a:t>d</a:t>
            </a:r>
            <a:r>
              <a:rPr dirty="0" sz="1050" spc="10">
                <a:latin typeface="Times New Roman"/>
                <a:cs typeface="Times New Roman"/>
              </a:rPr>
              <a:t>e</a:t>
            </a:r>
            <a:r>
              <a:rPr dirty="0" sz="1050" spc="-25">
                <a:latin typeface="Times New Roman"/>
                <a:cs typeface="Times New Roman"/>
              </a:rPr>
              <a:t>n</a:t>
            </a:r>
            <a:r>
              <a:rPr dirty="0" sz="1050" spc="15">
                <a:latin typeface="Times New Roman"/>
                <a:cs typeface="Times New Roman"/>
              </a:rPr>
              <a:t>t</a:t>
            </a:r>
            <a:r>
              <a:rPr dirty="0" sz="1050" spc="5">
                <a:latin typeface="Times New Roman"/>
                <a:cs typeface="Times New Roman"/>
              </a:rPr>
              <a:t>I</a:t>
            </a:r>
            <a:r>
              <a:rPr dirty="0" sz="1050" spc="-25">
                <a:latin typeface="Times New Roman"/>
                <a:cs typeface="Times New Roman"/>
              </a:rPr>
              <a:t>n</a:t>
            </a:r>
            <a:r>
              <a:rPr dirty="0" sz="1050" spc="5">
                <a:latin typeface="Times New Roman"/>
                <a:cs typeface="Times New Roman"/>
              </a:rPr>
              <a:t>f</a:t>
            </a:r>
            <a:r>
              <a:rPr dirty="0" sz="1050" spc="-25">
                <a:latin typeface="Times New Roman"/>
                <a:cs typeface="Times New Roman"/>
              </a:rPr>
              <a:t>o</a:t>
            </a:r>
            <a:r>
              <a:rPr dirty="0" sz="105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39616" y="3305479"/>
          <a:ext cx="1028700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15"/>
              </a:tblGrid>
              <a:tr h="284175">
                <a:tc>
                  <a:txBody>
                    <a:bodyPr/>
                    <a:lstStyle/>
                    <a:p>
                      <a:pPr marL="73660">
                        <a:lnSpc>
                          <a:spcPts val="1814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Student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24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</a:pP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major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57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52160" y="4897945"/>
          <a:ext cx="1402715" cy="104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030"/>
              </a:tblGrid>
              <a:tr h="284162">
                <a:tc>
                  <a:txBody>
                    <a:bodyPr/>
                    <a:lstStyle/>
                    <a:p>
                      <a:pPr marL="107950">
                        <a:lnSpc>
                          <a:spcPts val="1825"/>
                        </a:lnSpc>
                        <a:spcBef>
                          <a:spcPts val="31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marL="22225" marR="31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location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95338">
                <a:tc>
                  <a:txBody>
                    <a:bodyPr/>
                    <a:lstStyle/>
                    <a:p>
                      <a:pPr marL="22225" marR="53340">
                        <a:lnSpc>
                          <a:spcPct val="105500"/>
                        </a:lnSpc>
                        <a:spcBef>
                          <a:spcPts val="720"/>
                        </a:spcBef>
                      </a:pP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open() 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70583" y="4656886"/>
          <a:ext cx="118046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</a:tblGrid>
              <a:tr h="285953">
                <a:tc>
                  <a:txBody>
                    <a:bodyPr/>
                    <a:lstStyle/>
                    <a:p>
                      <a:pPr marL="76200">
                        <a:lnSpc>
                          <a:spcPts val="1825"/>
                        </a:lnSpc>
                        <a:spcBef>
                          <a:spcPts val="32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Professor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tenureStatus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844921" y="1289088"/>
          <a:ext cx="157543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/>
              </a:tblGrid>
              <a:tr h="453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ScheduleAlgorith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84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45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341369" y="1490548"/>
            <a:ext cx="18478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01239" y="1839848"/>
            <a:ext cx="4405630" cy="2875280"/>
            <a:chOff x="2301239" y="1839848"/>
            <a:chExt cx="4405630" cy="2875280"/>
          </a:xfrm>
        </p:grpSpPr>
        <p:sp>
          <p:nvSpPr>
            <p:cNvPr id="15" name="object 15"/>
            <p:cNvSpPr/>
            <p:nvPr/>
          </p:nvSpPr>
          <p:spPr>
            <a:xfrm>
              <a:off x="5028945" y="1861946"/>
              <a:ext cx="806450" cy="257175"/>
            </a:xfrm>
            <a:custGeom>
              <a:avLst/>
              <a:gdLst/>
              <a:ahLst/>
              <a:cxnLst/>
              <a:rect l="l" t="t" r="r" b="b"/>
              <a:pathLst>
                <a:path w="806450" h="257175">
                  <a:moveTo>
                    <a:pt x="0" y="256920"/>
                  </a:moveTo>
                  <a:lnTo>
                    <a:pt x="806450" y="0"/>
                  </a:lnTo>
                </a:path>
              </a:pathLst>
            </a:custGeom>
            <a:ln w="12700">
              <a:solidFill>
                <a:srgbClr val="95A9A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16650" y="1846198"/>
              <a:ext cx="131445" cy="93345"/>
            </a:xfrm>
            <a:custGeom>
              <a:avLst/>
              <a:gdLst/>
              <a:ahLst/>
              <a:cxnLst/>
              <a:rect l="l" t="t" r="r" b="b"/>
              <a:pathLst>
                <a:path w="131445" h="93344">
                  <a:moveTo>
                    <a:pt x="131445" y="31623"/>
                  </a:moveTo>
                  <a:lnTo>
                    <a:pt x="25273" y="93217"/>
                  </a:lnTo>
                </a:path>
                <a:path w="131445" h="93344">
                  <a:moveTo>
                    <a:pt x="129921" y="2806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95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57169" y="2149601"/>
              <a:ext cx="422275" cy="115570"/>
            </a:xfrm>
            <a:custGeom>
              <a:avLst/>
              <a:gdLst/>
              <a:ahLst/>
              <a:cxnLst/>
              <a:rect l="l" t="t" r="r" b="b"/>
              <a:pathLst>
                <a:path w="422275" h="115569">
                  <a:moveTo>
                    <a:pt x="346048" y="84278"/>
                  </a:moveTo>
                  <a:lnTo>
                    <a:pt x="339598" y="115315"/>
                  </a:lnTo>
                  <a:lnTo>
                    <a:pt x="422021" y="93472"/>
                  </a:lnTo>
                  <a:lnTo>
                    <a:pt x="413634" y="86868"/>
                  </a:lnTo>
                  <a:lnTo>
                    <a:pt x="358521" y="86868"/>
                  </a:lnTo>
                  <a:lnTo>
                    <a:pt x="346048" y="84278"/>
                  </a:lnTo>
                  <a:close/>
                </a:path>
                <a:path w="422275" h="115569">
                  <a:moveTo>
                    <a:pt x="348633" y="71842"/>
                  </a:moveTo>
                  <a:lnTo>
                    <a:pt x="346048" y="84278"/>
                  </a:lnTo>
                  <a:lnTo>
                    <a:pt x="358521" y="86868"/>
                  </a:lnTo>
                  <a:lnTo>
                    <a:pt x="361061" y="74422"/>
                  </a:lnTo>
                  <a:lnTo>
                    <a:pt x="348633" y="71842"/>
                  </a:lnTo>
                  <a:close/>
                </a:path>
                <a:path w="422275" h="115569">
                  <a:moveTo>
                    <a:pt x="355092" y="40767"/>
                  </a:moveTo>
                  <a:lnTo>
                    <a:pt x="348633" y="71842"/>
                  </a:lnTo>
                  <a:lnTo>
                    <a:pt x="361061" y="74422"/>
                  </a:lnTo>
                  <a:lnTo>
                    <a:pt x="358521" y="86868"/>
                  </a:lnTo>
                  <a:lnTo>
                    <a:pt x="413634" y="86868"/>
                  </a:lnTo>
                  <a:lnTo>
                    <a:pt x="355092" y="40767"/>
                  </a:lnTo>
                  <a:close/>
                </a:path>
                <a:path w="422275" h="115569">
                  <a:moveTo>
                    <a:pt x="2540" y="0"/>
                  </a:moveTo>
                  <a:lnTo>
                    <a:pt x="0" y="12446"/>
                  </a:lnTo>
                  <a:lnTo>
                    <a:pt x="346048" y="84278"/>
                  </a:lnTo>
                  <a:lnTo>
                    <a:pt x="348633" y="71842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95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07589" y="2041524"/>
              <a:ext cx="447675" cy="111125"/>
            </a:xfrm>
            <a:custGeom>
              <a:avLst/>
              <a:gdLst/>
              <a:ahLst/>
              <a:cxnLst/>
              <a:rect l="l" t="t" r="r" b="b"/>
              <a:pathLst>
                <a:path w="447675" h="111125">
                  <a:moveTo>
                    <a:pt x="447675" y="1111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95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70042" y="2857626"/>
              <a:ext cx="617855" cy="172085"/>
            </a:xfrm>
            <a:custGeom>
              <a:avLst/>
              <a:gdLst/>
              <a:ahLst/>
              <a:cxnLst/>
              <a:rect l="l" t="t" r="r" b="b"/>
              <a:pathLst>
                <a:path w="617854" h="172085">
                  <a:moveTo>
                    <a:pt x="541850" y="140831"/>
                  </a:moveTo>
                  <a:lnTo>
                    <a:pt x="534543" y="171703"/>
                  </a:lnTo>
                  <a:lnTo>
                    <a:pt x="617474" y="152273"/>
                  </a:lnTo>
                  <a:lnTo>
                    <a:pt x="607282" y="143763"/>
                  </a:lnTo>
                  <a:lnTo>
                    <a:pt x="554228" y="143763"/>
                  </a:lnTo>
                  <a:lnTo>
                    <a:pt x="541850" y="140831"/>
                  </a:lnTo>
                  <a:close/>
                </a:path>
                <a:path w="617854" h="172085">
                  <a:moveTo>
                    <a:pt x="544767" y="128508"/>
                  </a:moveTo>
                  <a:lnTo>
                    <a:pt x="541850" y="140831"/>
                  </a:lnTo>
                  <a:lnTo>
                    <a:pt x="554228" y="143763"/>
                  </a:lnTo>
                  <a:lnTo>
                    <a:pt x="557149" y="131445"/>
                  </a:lnTo>
                  <a:lnTo>
                    <a:pt x="544767" y="128508"/>
                  </a:lnTo>
                  <a:close/>
                </a:path>
                <a:path w="617854" h="172085">
                  <a:moveTo>
                    <a:pt x="552069" y="97662"/>
                  </a:moveTo>
                  <a:lnTo>
                    <a:pt x="544767" y="128508"/>
                  </a:lnTo>
                  <a:lnTo>
                    <a:pt x="557149" y="131445"/>
                  </a:lnTo>
                  <a:lnTo>
                    <a:pt x="554228" y="143763"/>
                  </a:lnTo>
                  <a:lnTo>
                    <a:pt x="607282" y="143763"/>
                  </a:lnTo>
                  <a:lnTo>
                    <a:pt x="552069" y="97662"/>
                  </a:lnTo>
                  <a:close/>
                </a:path>
                <a:path w="617854" h="172085">
                  <a:moveTo>
                    <a:pt x="2921" y="0"/>
                  </a:moveTo>
                  <a:lnTo>
                    <a:pt x="0" y="12446"/>
                  </a:lnTo>
                  <a:lnTo>
                    <a:pt x="541850" y="140831"/>
                  </a:lnTo>
                  <a:lnTo>
                    <a:pt x="544767" y="128508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95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30216" y="2692399"/>
              <a:ext cx="638175" cy="170180"/>
            </a:xfrm>
            <a:custGeom>
              <a:avLst/>
              <a:gdLst/>
              <a:ahLst/>
              <a:cxnLst/>
              <a:rect l="l" t="t" r="r" b="b"/>
              <a:pathLst>
                <a:path w="638175" h="170180">
                  <a:moveTo>
                    <a:pt x="638175" y="1699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95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74816" y="3825874"/>
              <a:ext cx="415290" cy="889000"/>
            </a:xfrm>
            <a:custGeom>
              <a:avLst/>
              <a:gdLst/>
              <a:ahLst/>
              <a:cxnLst/>
              <a:rect l="l" t="t" r="r" b="b"/>
              <a:pathLst>
                <a:path w="415290" h="889000">
                  <a:moveTo>
                    <a:pt x="221615" y="459994"/>
                  </a:moveTo>
                  <a:lnTo>
                    <a:pt x="210185" y="454406"/>
                  </a:lnTo>
                  <a:lnTo>
                    <a:pt x="28371" y="818032"/>
                  </a:lnTo>
                  <a:lnTo>
                    <a:pt x="0" y="803783"/>
                  </a:lnTo>
                  <a:lnTo>
                    <a:pt x="0" y="889000"/>
                  </a:lnTo>
                  <a:lnTo>
                    <a:pt x="68072" y="837946"/>
                  </a:lnTo>
                  <a:lnTo>
                    <a:pt x="62242" y="835025"/>
                  </a:lnTo>
                  <a:lnTo>
                    <a:pt x="39687" y="823709"/>
                  </a:lnTo>
                  <a:lnTo>
                    <a:pt x="221615" y="459994"/>
                  </a:lnTo>
                  <a:close/>
                </a:path>
                <a:path w="415290" h="889000">
                  <a:moveTo>
                    <a:pt x="415036" y="84963"/>
                  </a:moveTo>
                  <a:lnTo>
                    <a:pt x="413169" y="56007"/>
                  </a:lnTo>
                  <a:lnTo>
                    <a:pt x="409575" y="0"/>
                  </a:lnTo>
                  <a:lnTo>
                    <a:pt x="344805" y="55372"/>
                  </a:lnTo>
                  <a:lnTo>
                    <a:pt x="374040" y="67703"/>
                  </a:lnTo>
                  <a:lnTo>
                    <a:pt x="211582" y="453136"/>
                  </a:lnTo>
                  <a:lnTo>
                    <a:pt x="223266" y="458089"/>
                  </a:lnTo>
                  <a:lnTo>
                    <a:pt x="385838" y="72669"/>
                  </a:lnTo>
                  <a:lnTo>
                    <a:pt x="415036" y="84963"/>
                  </a:lnTo>
                  <a:close/>
                </a:path>
              </a:pathLst>
            </a:custGeom>
            <a:solidFill>
              <a:srgbClr val="95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08191" y="3824350"/>
              <a:ext cx="984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067557" y="2314448"/>
            <a:ext cx="1143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0751" y="2191969"/>
            <a:ext cx="29337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..</a:t>
            </a:r>
            <a:r>
              <a:rPr dirty="0" sz="1400" spc="-5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8397" y="3077082"/>
            <a:ext cx="294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 spc="5">
                <a:latin typeface="Times New Roman"/>
                <a:cs typeface="Times New Roman"/>
              </a:rPr>
              <a:t>..</a:t>
            </a:r>
            <a:r>
              <a:rPr dirty="0" sz="1400" spc="-5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0546" y="2797556"/>
            <a:ext cx="1143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7627" y="3987495"/>
            <a:ext cx="11430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92926" y="4522977"/>
            <a:ext cx="294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 spc="5">
                <a:latin typeface="Times New Roman"/>
                <a:cs typeface="Times New Roman"/>
              </a:rPr>
              <a:t>..</a:t>
            </a:r>
            <a:r>
              <a:rPr dirty="0" sz="1400" spc="-5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60645" y="4691633"/>
            <a:ext cx="1143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4914" y="4210050"/>
            <a:ext cx="3822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3</a:t>
            </a:r>
            <a:r>
              <a:rPr dirty="0" sz="1400" spc="5">
                <a:latin typeface="Times New Roman"/>
                <a:cs typeface="Times New Roman"/>
              </a:rPr>
              <a:t>..</a:t>
            </a:r>
            <a:r>
              <a:rPr dirty="0" sz="1400" spc="-5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0215" y="5164912"/>
            <a:ext cx="29337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..</a:t>
            </a:r>
            <a:r>
              <a:rPr dirty="0" sz="1400" spc="-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3632" y="5036311"/>
            <a:ext cx="1143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9610" y="871220"/>
            <a:ext cx="6172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2122170" algn="l"/>
                <a:tab pos="3408679" algn="l"/>
                <a:tab pos="3743960" algn="l"/>
                <a:tab pos="5210810" algn="l"/>
                <a:tab pos="5869940" algn="l"/>
              </a:tabLst>
            </a:pP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el</a:t>
            </a:r>
            <a:r>
              <a:rPr dirty="0" sz="2400" spc="-4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5">
                <a:latin typeface="Carlito"/>
                <a:cs typeface="Carlito"/>
              </a:rPr>
              <a:t>b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-40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n	a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15">
                <a:latin typeface="Carlito"/>
                <a:cs typeface="Carlito"/>
              </a:rPr>
              <a:t>up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lass	a</a:t>
            </a:r>
            <a:r>
              <a:rPr dirty="0" sz="2400" spc="-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d	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304" y="871220"/>
            <a:ext cx="216344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356870" algn="l"/>
                <a:tab pos="357505" algn="l"/>
                <a:tab pos="1960880" algn="l"/>
              </a:tabLst>
            </a:pP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er</a:t>
            </a:r>
            <a:r>
              <a:rPr dirty="0" sz="2400" spc="-2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e	is  </a:t>
            </a:r>
            <a:r>
              <a:rPr dirty="0" sz="2400" spc="-5">
                <a:latin typeface="Carlito"/>
                <a:cs typeface="Carlito"/>
              </a:rPr>
              <a:t>subclasses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1968992"/>
            <a:ext cx="8500110" cy="22669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There </a:t>
            </a:r>
            <a:r>
              <a:rPr dirty="0" sz="2400" spc="-10">
                <a:latin typeface="Carlito"/>
                <a:cs typeface="Carlito"/>
              </a:rPr>
              <a:t>are </a:t>
            </a:r>
            <a:r>
              <a:rPr dirty="0" sz="2400" spc="-15">
                <a:latin typeface="Carlito"/>
                <a:cs typeface="Carlito"/>
              </a:rPr>
              <a:t>two </a:t>
            </a:r>
            <a:r>
              <a:rPr dirty="0" sz="2400" spc="-30">
                <a:latin typeface="Carlito"/>
                <a:cs typeface="Carlito"/>
              </a:rPr>
              <a:t>ways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find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inheritance:</a:t>
            </a:r>
            <a:endParaRPr sz="24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Generalization</a:t>
            </a:r>
            <a:endParaRPr sz="2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Specialization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6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Common</a:t>
            </a:r>
            <a:r>
              <a:rPr dirty="0" sz="2400" spc="3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attributes,</a:t>
            </a:r>
            <a:r>
              <a:rPr dirty="0" sz="2400" spc="3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operations,</a:t>
            </a:r>
            <a:r>
              <a:rPr dirty="0" sz="2400" spc="3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and/or</a:t>
            </a:r>
            <a:r>
              <a:rPr dirty="0" sz="2400" spc="3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relationships</a:t>
            </a:r>
            <a:r>
              <a:rPr dirty="0" sz="2400" spc="32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are</a:t>
            </a:r>
            <a:r>
              <a:rPr dirty="0" sz="2400" spc="3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shown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highest applicable level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hierarchy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878" y="220421"/>
            <a:ext cx="23818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Inheritance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220421"/>
            <a:ext cx="23818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2633726" y="2093976"/>
            <a:ext cx="3980179" cy="3097530"/>
          </a:xfrm>
          <a:custGeom>
            <a:avLst/>
            <a:gdLst/>
            <a:ahLst/>
            <a:cxnLst/>
            <a:rect l="l" t="t" r="r" b="b"/>
            <a:pathLst>
              <a:path w="3980179" h="3097529">
                <a:moveTo>
                  <a:pt x="450850" y="114173"/>
                </a:moveTo>
                <a:lnTo>
                  <a:pt x="871474" y="201549"/>
                </a:lnTo>
              </a:path>
              <a:path w="3980179" h="3097529">
                <a:moveTo>
                  <a:pt x="447675" y="111125"/>
                </a:moveTo>
                <a:lnTo>
                  <a:pt x="0" y="0"/>
                </a:lnTo>
              </a:path>
              <a:path w="3980179" h="3097529">
                <a:moveTo>
                  <a:pt x="3363849" y="822325"/>
                </a:moveTo>
                <a:lnTo>
                  <a:pt x="3979799" y="968375"/>
                </a:lnTo>
              </a:path>
              <a:path w="3980179" h="3097529">
                <a:moveTo>
                  <a:pt x="3360674" y="820674"/>
                </a:moveTo>
                <a:lnTo>
                  <a:pt x="2722499" y="650748"/>
                </a:lnTo>
              </a:path>
              <a:path w="3980179" h="3097529">
                <a:moveTo>
                  <a:pt x="2705100" y="2360549"/>
                </a:moveTo>
                <a:lnTo>
                  <a:pt x="3121025" y="2673350"/>
                </a:lnTo>
              </a:path>
              <a:path w="3980179" h="3097529">
                <a:moveTo>
                  <a:pt x="2703449" y="2357374"/>
                </a:moveTo>
                <a:lnTo>
                  <a:pt x="2263775" y="2020824"/>
                </a:lnTo>
              </a:path>
              <a:path w="3980179" h="3097529">
                <a:moveTo>
                  <a:pt x="1660525" y="3009900"/>
                </a:moveTo>
                <a:lnTo>
                  <a:pt x="3051175" y="3097149"/>
                </a:lnTo>
              </a:path>
              <a:path w="3980179" h="3097529">
                <a:moveTo>
                  <a:pt x="1657350" y="3006598"/>
                </a:moveTo>
                <a:lnTo>
                  <a:pt x="241300" y="2895473"/>
                </a:lnTo>
              </a:path>
            </a:pathLst>
          </a:custGeom>
          <a:ln w="12700">
            <a:solidFill>
              <a:srgbClr val="95A9A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5225" y="1617725"/>
          <a:ext cx="1481455" cy="6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405"/>
              </a:tblGrid>
              <a:tr h="410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RegistrationForm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29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14725" y="2113026"/>
          <a:ext cx="1854200" cy="80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0"/>
              </a:tblGrid>
              <a:tr h="408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93345">
                        <a:lnSpc>
                          <a:spcPts val="1639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RegistrationManager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algn="ctr" marR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addStudent(Course,</a:t>
                      </a:r>
                      <a:r>
                        <a:rPr dirty="0" sz="1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StudentInfo)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23050" y="2614612"/>
          <a:ext cx="1390650" cy="126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</a:tblGrid>
              <a:tr h="408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0209">
                        <a:lnSpc>
                          <a:spcPts val="1625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382587">
                <a:tc>
                  <a:txBody>
                    <a:bodyPr/>
                    <a:lstStyle/>
                    <a:p>
                      <a:pPr marL="24130" marR="5721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000" spc="10">
                          <a:latin typeface="Times New Roman"/>
                          <a:cs typeface="Times New Roman"/>
                        </a:rPr>
                        <a:t>name  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000" spc="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64312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open()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addStudent(StudentInfo)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78326" y="3340100"/>
          <a:ext cx="1030605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555"/>
              </a:tblGrid>
              <a:tr h="256412">
                <a:tc>
                  <a:txBody>
                    <a:bodyPr/>
                    <a:lstStyle/>
                    <a:p>
                      <a:pPr marL="74295">
                        <a:lnSpc>
                          <a:spcPts val="1625"/>
                        </a:lnSpc>
                        <a:spcBef>
                          <a:spcPts val="295"/>
                        </a:spcBef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Student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major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42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94426" y="4776787"/>
          <a:ext cx="139573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680"/>
              </a:tblGrid>
              <a:tr h="256412">
                <a:tc>
                  <a:txBody>
                    <a:bodyPr/>
                    <a:lstStyle/>
                    <a:p>
                      <a:pPr marL="107950">
                        <a:lnSpc>
                          <a:spcPts val="1630"/>
                        </a:lnSpc>
                        <a:spcBef>
                          <a:spcPts val="285"/>
                        </a:spcBef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CourseOffering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location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44684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open()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addStudent(StudentInfo)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04975" y="4559300"/>
          <a:ext cx="1183005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955"/>
              </a:tblGrid>
              <a:tr h="257937">
                <a:tc>
                  <a:txBody>
                    <a:bodyPr/>
                    <a:lstStyle/>
                    <a:p>
                      <a:pPr marL="76835">
                        <a:lnSpc>
                          <a:spcPts val="163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Professor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tenureStatus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42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88075" y="1520825"/>
          <a:ext cx="1577975" cy="6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925"/>
              </a:tblGrid>
              <a:tr h="408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1630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ScheduleAlgorithm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30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364226" y="2017776"/>
            <a:ext cx="1668780" cy="2755900"/>
            <a:chOff x="5364226" y="2017776"/>
            <a:chExt cx="1668780" cy="2755900"/>
          </a:xfrm>
        </p:grpSpPr>
        <p:sp>
          <p:nvSpPr>
            <p:cNvPr id="12" name="object 12"/>
            <p:cNvSpPr/>
            <p:nvPr/>
          </p:nvSpPr>
          <p:spPr>
            <a:xfrm>
              <a:off x="5370576" y="2038350"/>
              <a:ext cx="808355" cy="231775"/>
            </a:xfrm>
            <a:custGeom>
              <a:avLst/>
              <a:gdLst/>
              <a:ahLst/>
              <a:cxnLst/>
              <a:rect l="l" t="t" r="r" b="b"/>
              <a:pathLst>
                <a:path w="808354" h="231775">
                  <a:moveTo>
                    <a:pt x="0" y="231775"/>
                  </a:moveTo>
                  <a:lnTo>
                    <a:pt x="807974" y="0"/>
                  </a:lnTo>
                </a:path>
              </a:pathLst>
            </a:custGeom>
            <a:ln w="12700">
              <a:solidFill>
                <a:srgbClr val="95A9A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59551" y="2024126"/>
              <a:ext cx="951230" cy="2743200"/>
            </a:xfrm>
            <a:custGeom>
              <a:avLst/>
              <a:gdLst/>
              <a:ahLst/>
              <a:cxnLst/>
              <a:rect l="l" t="t" r="r" b="b"/>
              <a:pathLst>
                <a:path w="951229" h="2743200">
                  <a:moveTo>
                    <a:pt x="131699" y="28575"/>
                  </a:moveTo>
                  <a:lnTo>
                    <a:pt x="25400" y="84074"/>
                  </a:lnTo>
                </a:path>
                <a:path w="951229" h="2743200">
                  <a:moveTo>
                    <a:pt x="130175" y="25400"/>
                  </a:moveTo>
                  <a:lnTo>
                    <a:pt x="0" y="0"/>
                  </a:lnTo>
                </a:path>
                <a:path w="951229" h="2743200">
                  <a:moveTo>
                    <a:pt x="758825" y="2309749"/>
                  </a:moveTo>
                  <a:lnTo>
                    <a:pt x="950849" y="1854200"/>
                  </a:lnTo>
                </a:path>
                <a:path w="951229" h="2743200">
                  <a:moveTo>
                    <a:pt x="757174" y="2311400"/>
                  </a:moveTo>
                  <a:lnTo>
                    <a:pt x="541274" y="2743200"/>
                  </a:lnTo>
                </a:path>
              </a:pathLst>
            </a:custGeom>
            <a:ln w="12700">
              <a:solidFill>
                <a:srgbClr val="95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34200" y="3876675"/>
              <a:ext cx="984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27099" y="3100387"/>
          <a:ext cx="143827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/>
              </a:tblGrid>
              <a:tr h="256349">
                <a:tc>
                  <a:txBody>
                    <a:bodyPr/>
                    <a:lstStyle/>
                    <a:p>
                      <a:pPr marL="73025">
                        <a:lnSpc>
                          <a:spcPts val="1625"/>
                        </a:lnSpc>
                        <a:spcBef>
                          <a:spcPts val="29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RegistrationUser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270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000" spc="10">
                          <a:latin typeface="Times New Roman"/>
                          <a:cs typeface="Times New Roman"/>
                        </a:rPr>
                        <a:t>name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905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  <a:tr h="142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A9A9"/>
                      </a:solidFill>
                      <a:prstDash val="solid"/>
                    </a:lnL>
                    <a:lnR w="12700">
                      <a:solidFill>
                        <a:srgbClr val="95A9A9"/>
                      </a:solidFill>
                      <a:prstDash val="solid"/>
                    </a:lnR>
                    <a:lnT w="19050">
                      <a:solidFill>
                        <a:srgbClr val="95A9A9"/>
                      </a:solidFill>
                      <a:prstDash val="solid"/>
                    </a:lnT>
                    <a:lnB w="12700">
                      <a:solidFill>
                        <a:srgbClr val="95A9A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103373" y="3422650"/>
            <a:ext cx="1746250" cy="1101725"/>
            <a:chOff x="2103373" y="3422650"/>
            <a:chExt cx="1746250" cy="1101725"/>
          </a:xfrm>
        </p:grpSpPr>
        <p:sp>
          <p:nvSpPr>
            <p:cNvPr id="17" name="object 17"/>
            <p:cNvSpPr/>
            <p:nvPr/>
          </p:nvSpPr>
          <p:spPr>
            <a:xfrm>
              <a:off x="2160523" y="3735324"/>
              <a:ext cx="62230" cy="782955"/>
            </a:xfrm>
            <a:custGeom>
              <a:avLst/>
              <a:gdLst/>
              <a:ahLst/>
              <a:cxnLst/>
              <a:rect l="l" t="t" r="r" b="b"/>
              <a:pathLst>
                <a:path w="62230" h="782954">
                  <a:moveTo>
                    <a:pt x="61975" y="78270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95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373" y="3733800"/>
              <a:ext cx="147700" cy="1983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68548" y="3476625"/>
              <a:ext cx="974725" cy="100330"/>
            </a:xfrm>
            <a:custGeom>
              <a:avLst/>
              <a:gdLst/>
              <a:ahLst/>
              <a:cxnLst/>
              <a:rect l="l" t="t" r="r" b="b"/>
              <a:pathLst>
                <a:path w="974725" h="100329">
                  <a:moveTo>
                    <a:pt x="974725" y="999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95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52673" y="3422650"/>
              <a:ext cx="201675" cy="1475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29870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Object</a:t>
            </a:r>
            <a:r>
              <a:rPr dirty="0" sz="3200" spc="-5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412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680085" algn="l"/>
                <a:tab pos="1863089" algn="l"/>
                <a:tab pos="2756535" algn="l"/>
                <a:tab pos="3152775" algn="l"/>
                <a:tab pos="4195445" algn="l"/>
                <a:tab pos="5006975" algn="l"/>
                <a:tab pos="5458460" algn="l"/>
                <a:tab pos="6351270" algn="l"/>
                <a:tab pos="6750684" algn="l"/>
                <a:tab pos="7040245" algn="l"/>
                <a:tab pos="8040370" algn="l"/>
                <a:tab pos="8376284" algn="l"/>
              </a:tabLst>
            </a:pPr>
            <a:r>
              <a:rPr dirty="0" sz="2400" spc="-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40">
                <a:latin typeface="Carlito"/>
                <a:cs typeface="Carlito"/>
              </a:rPr>
              <a:t>n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ai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ma</a:t>
            </a:r>
            <a:r>
              <a:rPr dirty="0" sz="2400" spc="-2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15">
                <a:latin typeface="Carlito"/>
                <a:cs typeface="Carlito"/>
              </a:rPr>
              <a:t>b</a:t>
            </a:r>
            <a:r>
              <a:rPr dirty="0" sz="2400" spc="-5">
                <a:latin typeface="Carlito"/>
                <a:cs typeface="Carlito"/>
              </a:rPr>
              <a:t>j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w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le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im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 spc="-25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of a snapshot </a:t>
            </a:r>
            <a:r>
              <a:rPr dirty="0" sz="2400" spc="-10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a point in</a:t>
            </a:r>
            <a:r>
              <a:rPr dirty="0" sz="2400" spc="-20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 diagram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not </a:t>
            </a:r>
            <a:r>
              <a:rPr dirty="0" sz="2400" spc="-10">
                <a:latin typeface="Carlito"/>
                <a:cs typeface="Carlito"/>
              </a:rPr>
              <a:t>restricted to </a:t>
            </a:r>
            <a:r>
              <a:rPr dirty="0" sz="2400">
                <a:latin typeface="Carlito"/>
                <a:cs typeface="Carlito"/>
              </a:rPr>
              <a:t>specific </a:t>
            </a:r>
            <a:r>
              <a:rPr dirty="0" sz="2400" spc="-5">
                <a:latin typeface="Carlito"/>
                <a:cs typeface="Carlito"/>
              </a:rPr>
              <a:t>objects while </a:t>
            </a:r>
            <a:r>
              <a:rPr dirty="0" sz="2400" spc="-15">
                <a:latin typeface="Carlito"/>
                <a:cs typeface="Carlito"/>
              </a:rPr>
              <a:t>it</a:t>
            </a:r>
            <a:r>
              <a:rPr dirty="0" sz="2400" spc="3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may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also </a:t>
            </a:r>
            <a:r>
              <a:rPr dirty="0" sz="2400" spc="5">
                <a:latin typeface="Carlito"/>
                <a:cs typeface="Carlito"/>
              </a:rPr>
              <a:t>include </a:t>
            </a:r>
            <a:r>
              <a:rPr dirty="0" sz="2400" spc="-5">
                <a:latin typeface="Carlito"/>
                <a:cs typeface="Carlito"/>
              </a:rPr>
              <a:t>value </a:t>
            </a:r>
            <a:r>
              <a:rPr dirty="0" sz="2400">
                <a:latin typeface="Carlito"/>
                <a:cs typeface="Carlito"/>
              </a:rPr>
              <a:t>specifications of</a:t>
            </a:r>
            <a:r>
              <a:rPr dirty="0" sz="2400" spc="-1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Snapshots </a:t>
            </a:r>
            <a:r>
              <a:rPr dirty="0" sz="2400" spc="-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examples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systems, </a:t>
            </a:r>
            <a:r>
              <a:rPr dirty="0" sz="2400" spc="5">
                <a:latin typeface="Carlito"/>
                <a:cs typeface="Carlito"/>
              </a:rPr>
              <a:t>not </a:t>
            </a:r>
            <a:r>
              <a:rPr dirty="0" sz="2400">
                <a:latin typeface="Carlito"/>
                <a:cs typeface="Carlito"/>
              </a:rPr>
              <a:t>definitions of</a:t>
            </a:r>
            <a:r>
              <a:rPr dirty="0" sz="2400" spc="-28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systems.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1780539" algn="l"/>
              </a:tabLst>
            </a:pPr>
            <a:r>
              <a:rPr dirty="0" sz="2400" spc="-20">
                <a:latin typeface="Carlito"/>
                <a:cs typeface="Carlito"/>
              </a:rPr>
              <a:t>Triangle</a:t>
            </a:r>
            <a:r>
              <a:rPr dirty="0" sz="2400" spc="4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	an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>
                <a:latin typeface="Carlito"/>
                <a:cs typeface="Carlito"/>
              </a:rPr>
              <a:t>of class </a:t>
            </a:r>
            <a:r>
              <a:rPr dirty="0" sz="2400" spc="-20">
                <a:latin typeface="Carlito"/>
                <a:cs typeface="Carlito"/>
              </a:rPr>
              <a:t>Polygon </a:t>
            </a:r>
            <a:r>
              <a:rPr dirty="0" sz="2400" spc="-5">
                <a:latin typeface="Carlito"/>
                <a:cs typeface="Carlito"/>
              </a:rPr>
              <a:t>where </a:t>
            </a:r>
            <a:r>
              <a:rPr dirty="0" sz="2400">
                <a:latin typeface="Carlito"/>
                <a:cs typeface="Carlito"/>
              </a:rPr>
              <a:t>triangle has</a:t>
            </a:r>
            <a:r>
              <a:rPr dirty="0" sz="2400" spc="-2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three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points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20421"/>
            <a:ext cx="39179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Object </a:t>
            </a:r>
            <a:r>
              <a:rPr dirty="0" spc="-10"/>
              <a:t>Diagram</a:t>
            </a:r>
            <a:r>
              <a:rPr dirty="0" spc="-130"/>
              <a:t> </a:t>
            </a:r>
            <a:r>
              <a:rPr dirty="0"/>
              <a:t>[4]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700" y="1310766"/>
            <a:ext cx="1571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rlito"/>
                <a:cs typeface="Carlito"/>
              </a:rPr>
              <a:t>object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7879" y="1310766"/>
            <a:ext cx="803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8614" y="2628138"/>
            <a:ext cx="785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ar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073" y="2628138"/>
            <a:ext cx="2294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1460" algn="l"/>
              </a:tabLst>
            </a:pPr>
            <a:r>
              <a:rPr dirty="0" sz="2400" spc="-4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ar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of	</a:t>
            </a:r>
            <a:r>
              <a:rPr dirty="0" sz="2400" spc="-4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ar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8946" y="2628138"/>
            <a:ext cx="466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li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k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9173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Object </a:t>
            </a:r>
            <a:r>
              <a:rPr dirty="0" spc="-10"/>
              <a:t>Diagram</a:t>
            </a:r>
            <a:r>
              <a:rPr dirty="0" spc="-135"/>
              <a:t> </a:t>
            </a:r>
            <a:r>
              <a:rPr dirty="0"/>
              <a:t>[4]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2775" y="1719326"/>
            <a:ext cx="2348230" cy="736600"/>
          </a:xfrm>
          <a:prstGeom prst="rect">
            <a:avLst/>
          </a:prstGeom>
          <a:solidFill>
            <a:srgbClr val="D24717"/>
          </a:solidFill>
          <a:ln w="25400">
            <a:solidFill>
              <a:srgbClr val="9B310D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5"/>
              </a:spcBef>
            </a:pPr>
            <a:r>
              <a:rPr dirty="0" u="heavy" sz="18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Triangle:</a:t>
            </a:r>
            <a:r>
              <a:rPr dirty="0" u="heavy" sz="18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8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Polygon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312" y="4245038"/>
            <a:ext cx="1911350" cy="722630"/>
          </a:xfrm>
          <a:custGeom>
            <a:avLst/>
            <a:gdLst/>
            <a:ahLst/>
            <a:cxnLst/>
            <a:rect l="l" t="t" r="r" b="b"/>
            <a:pathLst>
              <a:path w="1911350" h="722629">
                <a:moveTo>
                  <a:pt x="0" y="722312"/>
                </a:moveTo>
                <a:lnTo>
                  <a:pt x="1911350" y="722312"/>
                </a:lnTo>
                <a:lnTo>
                  <a:pt x="1911350" y="0"/>
                </a:lnTo>
                <a:lnTo>
                  <a:pt x="0" y="0"/>
                </a:lnTo>
                <a:lnTo>
                  <a:pt x="0" y="722312"/>
                </a:lnTo>
                <a:close/>
              </a:path>
            </a:pathLst>
          </a:custGeom>
          <a:ln w="25400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1950" y="4257738"/>
            <a:ext cx="1871345" cy="697230"/>
          </a:xfrm>
          <a:prstGeom prst="rect">
            <a:avLst/>
          </a:prstGeom>
          <a:solidFill>
            <a:srgbClr val="D24717"/>
          </a:solidFill>
        </p:spPr>
        <p:txBody>
          <a:bodyPr wrap="square" lIns="0" tIns="198120" rIns="0" bIns="0" rtlCol="0" vert="horz">
            <a:spAutoFit/>
          </a:bodyPr>
          <a:lstStyle/>
          <a:p>
            <a:pPr marL="363855">
              <a:lnSpc>
                <a:spcPct val="100000"/>
              </a:lnSpc>
              <a:spcBef>
                <a:spcPts val="1560"/>
              </a:spcBef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point1:Point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8126" y="4233798"/>
            <a:ext cx="1911350" cy="733425"/>
          </a:xfrm>
          <a:custGeom>
            <a:avLst/>
            <a:gdLst/>
            <a:ahLst/>
            <a:cxnLst/>
            <a:rect l="l" t="t" r="r" b="b"/>
            <a:pathLst>
              <a:path w="1911350" h="733425">
                <a:moveTo>
                  <a:pt x="0" y="733425"/>
                </a:moveTo>
                <a:lnTo>
                  <a:pt x="1911350" y="733425"/>
                </a:lnTo>
                <a:lnTo>
                  <a:pt x="1911350" y="0"/>
                </a:lnTo>
                <a:lnTo>
                  <a:pt x="0" y="0"/>
                </a:lnTo>
                <a:lnTo>
                  <a:pt x="0" y="733425"/>
                </a:lnTo>
                <a:close/>
              </a:path>
            </a:pathLst>
          </a:custGeom>
          <a:ln w="25400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76701" y="4233798"/>
            <a:ext cx="1871345" cy="723265"/>
          </a:xfrm>
          <a:prstGeom prst="rect">
            <a:avLst/>
          </a:prstGeom>
          <a:solidFill>
            <a:srgbClr val="D2471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point2:Point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0375" y="4181411"/>
            <a:ext cx="1882775" cy="773430"/>
          </a:xfrm>
          <a:custGeom>
            <a:avLst/>
            <a:gdLst/>
            <a:ahLst/>
            <a:cxnLst/>
            <a:rect l="l" t="t" r="r" b="b"/>
            <a:pathLst>
              <a:path w="1882775" h="773429">
                <a:moveTo>
                  <a:pt x="0" y="773112"/>
                </a:moveTo>
                <a:lnTo>
                  <a:pt x="1882775" y="773112"/>
                </a:lnTo>
                <a:lnTo>
                  <a:pt x="1882775" y="0"/>
                </a:lnTo>
                <a:lnTo>
                  <a:pt x="0" y="0"/>
                </a:lnTo>
                <a:lnTo>
                  <a:pt x="0" y="773112"/>
                </a:lnTo>
                <a:close/>
              </a:path>
            </a:pathLst>
          </a:custGeom>
          <a:ln w="25400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19900" y="4194111"/>
            <a:ext cx="1856739" cy="748030"/>
          </a:xfrm>
          <a:prstGeom prst="rect">
            <a:avLst/>
          </a:prstGeom>
          <a:solidFill>
            <a:srgbClr val="D2471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point3:Point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187" y="4983162"/>
            <a:ext cx="1881505" cy="1158875"/>
          </a:xfrm>
          <a:custGeom>
            <a:avLst/>
            <a:gdLst/>
            <a:ahLst/>
            <a:cxnLst/>
            <a:rect l="l" t="t" r="r" b="b"/>
            <a:pathLst>
              <a:path w="1881505" h="1158875">
                <a:moveTo>
                  <a:pt x="0" y="1158875"/>
                </a:moveTo>
                <a:lnTo>
                  <a:pt x="1881124" y="1158875"/>
                </a:lnTo>
                <a:lnTo>
                  <a:pt x="1881124" y="0"/>
                </a:lnTo>
                <a:lnTo>
                  <a:pt x="0" y="0"/>
                </a:lnTo>
                <a:lnTo>
                  <a:pt x="0" y="1158875"/>
                </a:lnTo>
                <a:close/>
              </a:path>
            </a:pathLst>
          </a:custGeom>
          <a:ln w="25400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1950" y="4995862"/>
            <a:ext cx="1871345" cy="1133475"/>
          </a:xfrm>
          <a:prstGeom prst="rect">
            <a:avLst/>
          </a:prstGeom>
          <a:solidFill>
            <a:srgbClr val="D24717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X=0.0</a:t>
            </a:r>
            <a:endParaRPr sz="1800">
              <a:latin typeface="Carlito"/>
              <a:cs typeface="Carlito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Y=1.0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4001" y="4969636"/>
            <a:ext cx="1896745" cy="1160145"/>
          </a:xfrm>
          <a:prstGeom prst="rect">
            <a:avLst/>
          </a:prstGeom>
          <a:solidFill>
            <a:srgbClr val="D24717"/>
          </a:solidFill>
          <a:ln w="25400">
            <a:solidFill>
              <a:srgbClr val="9B310D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697230" marR="66992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3.0  </a:t>
            </a:r>
            <a:r>
              <a:rPr dirty="0" sz="1800" spc="5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1.0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04025" y="4975225"/>
            <a:ext cx="1881505" cy="1157605"/>
          </a:xfrm>
          <a:custGeom>
            <a:avLst/>
            <a:gdLst/>
            <a:ahLst/>
            <a:cxnLst/>
            <a:rect l="l" t="t" r="r" b="b"/>
            <a:pathLst>
              <a:path w="1881504" h="1157604">
                <a:moveTo>
                  <a:pt x="0" y="1157287"/>
                </a:moveTo>
                <a:lnTo>
                  <a:pt x="1881251" y="1157287"/>
                </a:lnTo>
                <a:lnTo>
                  <a:pt x="1881251" y="0"/>
                </a:lnTo>
                <a:lnTo>
                  <a:pt x="0" y="0"/>
                </a:lnTo>
                <a:lnTo>
                  <a:pt x="0" y="1157287"/>
                </a:lnTo>
                <a:close/>
              </a:path>
            </a:pathLst>
          </a:custGeom>
          <a:ln w="25400">
            <a:solidFill>
              <a:srgbClr val="9B31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19900" y="4987925"/>
            <a:ext cx="1856739" cy="1132205"/>
          </a:xfrm>
          <a:prstGeom prst="rect">
            <a:avLst/>
          </a:prstGeom>
          <a:solidFill>
            <a:srgbClr val="D24717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666750" marR="65976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X=3.0  </a:t>
            </a:r>
            <a:r>
              <a:rPr dirty="0" sz="1800" spc="1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5.0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33436" y="1865502"/>
            <a:ext cx="6423660" cy="2373630"/>
            <a:chOff x="1333436" y="1865502"/>
            <a:chExt cx="6423660" cy="2373630"/>
          </a:xfrm>
        </p:grpSpPr>
        <p:sp>
          <p:nvSpPr>
            <p:cNvPr id="21" name="object 21"/>
            <p:cNvSpPr/>
            <p:nvPr/>
          </p:nvSpPr>
          <p:spPr>
            <a:xfrm>
              <a:off x="1338199" y="2497201"/>
              <a:ext cx="6414135" cy="1736725"/>
            </a:xfrm>
            <a:custGeom>
              <a:avLst/>
              <a:gdLst/>
              <a:ahLst/>
              <a:cxnLst/>
              <a:rect l="l" t="t" r="r" b="b"/>
              <a:pathLst>
                <a:path w="6414134" h="1736725">
                  <a:moveTo>
                    <a:pt x="3029077" y="0"/>
                  </a:moveTo>
                  <a:lnTo>
                    <a:pt x="0" y="1665224"/>
                  </a:lnTo>
                </a:path>
                <a:path w="6414134" h="1736725">
                  <a:moveTo>
                    <a:pt x="3043301" y="41275"/>
                  </a:moveTo>
                  <a:lnTo>
                    <a:pt x="3165602" y="1736725"/>
                  </a:lnTo>
                </a:path>
                <a:path w="6414134" h="1736725">
                  <a:moveTo>
                    <a:pt x="3070352" y="14224"/>
                  </a:moveTo>
                  <a:lnTo>
                    <a:pt x="6413627" y="1684274"/>
                  </a:lnTo>
                </a:path>
              </a:pathLst>
            </a:custGeom>
            <a:ln w="9525">
              <a:solidFill>
                <a:srgbClr val="D244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68752" y="1865502"/>
              <a:ext cx="643255" cy="219075"/>
            </a:xfrm>
            <a:custGeom>
              <a:avLst/>
              <a:gdLst/>
              <a:ahLst/>
              <a:cxnLst/>
              <a:rect l="l" t="t" r="r" b="b"/>
              <a:pathLst>
                <a:path w="643255" h="219075">
                  <a:moveTo>
                    <a:pt x="615326" y="191925"/>
                  </a:moveTo>
                  <a:lnTo>
                    <a:pt x="544322" y="209296"/>
                  </a:lnTo>
                  <a:lnTo>
                    <a:pt x="542798" y="211836"/>
                  </a:lnTo>
                  <a:lnTo>
                    <a:pt x="543433" y="214375"/>
                  </a:lnTo>
                  <a:lnTo>
                    <a:pt x="543941" y="217043"/>
                  </a:lnTo>
                  <a:lnTo>
                    <a:pt x="546608" y="218567"/>
                  </a:lnTo>
                  <a:lnTo>
                    <a:pt x="634947" y="196976"/>
                  </a:lnTo>
                  <a:lnTo>
                    <a:pt x="632333" y="196976"/>
                  </a:lnTo>
                  <a:lnTo>
                    <a:pt x="615326" y="191925"/>
                  </a:lnTo>
                  <a:close/>
                </a:path>
                <a:path w="643255" h="219075">
                  <a:moveTo>
                    <a:pt x="624524" y="189676"/>
                  </a:moveTo>
                  <a:lnTo>
                    <a:pt x="615326" y="191925"/>
                  </a:lnTo>
                  <a:lnTo>
                    <a:pt x="632333" y="196976"/>
                  </a:lnTo>
                  <a:lnTo>
                    <a:pt x="632721" y="195707"/>
                  </a:lnTo>
                  <a:lnTo>
                    <a:pt x="630174" y="195707"/>
                  </a:lnTo>
                  <a:lnTo>
                    <a:pt x="624524" y="189676"/>
                  </a:lnTo>
                  <a:close/>
                </a:path>
                <a:path w="643255" h="219075">
                  <a:moveTo>
                    <a:pt x="572008" y="122809"/>
                  </a:moveTo>
                  <a:lnTo>
                    <a:pt x="568198" y="126364"/>
                  </a:lnTo>
                  <a:lnTo>
                    <a:pt x="568071" y="129412"/>
                  </a:lnTo>
                  <a:lnTo>
                    <a:pt x="618044" y="182758"/>
                  </a:lnTo>
                  <a:lnTo>
                    <a:pt x="635127" y="187833"/>
                  </a:lnTo>
                  <a:lnTo>
                    <a:pt x="632333" y="196976"/>
                  </a:lnTo>
                  <a:lnTo>
                    <a:pt x="634947" y="196976"/>
                  </a:lnTo>
                  <a:lnTo>
                    <a:pt x="642747" y="195072"/>
                  </a:lnTo>
                  <a:lnTo>
                    <a:pt x="576834" y="124841"/>
                  </a:lnTo>
                  <a:lnTo>
                    <a:pt x="574929" y="122936"/>
                  </a:lnTo>
                  <a:lnTo>
                    <a:pt x="572008" y="122809"/>
                  </a:lnTo>
                  <a:close/>
                </a:path>
                <a:path w="643255" h="219075">
                  <a:moveTo>
                    <a:pt x="632587" y="187706"/>
                  </a:moveTo>
                  <a:lnTo>
                    <a:pt x="624524" y="189676"/>
                  </a:lnTo>
                  <a:lnTo>
                    <a:pt x="630174" y="195707"/>
                  </a:lnTo>
                  <a:lnTo>
                    <a:pt x="632587" y="187706"/>
                  </a:lnTo>
                  <a:close/>
                </a:path>
                <a:path w="643255" h="219075">
                  <a:moveTo>
                    <a:pt x="634699" y="187706"/>
                  </a:moveTo>
                  <a:lnTo>
                    <a:pt x="632587" y="187706"/>
                  </a:lnTo>
                  <a:lnTo>
                    <a:pt x="630174" y="195707"/>
                  </a:lnTo>
                  <a:lnTo>
                    <a:pt x="632721" y="195707"/>
                  </a:lnTo>
                  <a:lnTo>
                    <a:pt x="635127" y="187833"/>
                  </a:lnTo>
                  <a:lnTo>
                    <a:pt x="634699" y="187706"/>
                  </a:lnTo>
                  <a:close/>
                </a:path>
                <a:path w="643255" h="219075">
                  <a:moveTo>
                    <a:pt x="2794" y="0"/>
                  </a:moveTo>
                  <a:lnTo>
                    <a:pt x="0" y="9144"/>
                  </a:lnTo>
                  <a:lnTo>
                    <a:pt x="615326" y="191925"/>
                  </a:lnTo>
                  <a:lnTo>
                    <a:pt x="624524" y="189676"/>
                  </a:lnTo>
                  <a:lnTo>
                    <a:pt x="618044" y="182758"/>
                  </a:lnTo>
                  <a:lnTo>
                    <a:pt x="2794" y="0"/>
                  </a:lnTo>
                  <a:close/>
                </a:path>
                <a:path w="643255" h="219075">
                  <a:moveTo>
                    <a:pt x="618044" y="182758"/>
                  </a:moveTo>
                  <a:lnTo>
                    <a:pt x="624524" y="189676"/>
                  </a:lnTo>
                  <a:lnTo>
                    <a:pt x="632587" y="187706"/>
                  </a:lnTo>
                  <a:lnTo>
                    <a:pt x="634699" y="187706"/>
                  </a:lnTo>
                  <a:lnTo>
                    <a:pt x="618044" y="182758"/>
                  </a:lnTo>
                  <a:close/>
                </a:path>
              </a:pathLst>
            </a:custGeom>
            <a:solidFill>
              <a:srgbClr val="D244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202133"/>
            <a:ext cx="391032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Object </a:t>
            </a:r>
            <a:r>
              <a:rPr dirty="0" spc="-10"/>
              <a:t>Diagram</a:t>
            </a:r>
            <a:r>
              <a:rPr dirty="0" spc="-185"/>
              <a:t> </a:t>
            </a:r>
            <a:r>
              <a:rPr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6614" y="5707862"/>
            <a:ext cx="3629025" cy="6146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6034" rIns="0" bIns="0" rtlCol="0" vert="horz">
            <a:spAutoFit/>
          </a:bodyPr>
          <a:lstStyle/>
          <a:p>
            <a:pPr marL="69215" marR="403860">
              <a:lnSpc>
                <a:spcPct val="100600"/>
              </a:lnSpc>
              <a:spcBef>
                <a:spcPts val="204"/>
              </a:spcBef>
            </a:pPr>
            <a:r>
              <a:rPr dirty="0" sz="1750" spc="10" b="1">
                <a:latin typeface="Comic Sans MS"/>
                <a:cs typeface="Comic Sans MS"/>
              </a:rPr>
              <a:t>Different representations</a:t>
            </a:r>
            <a:r>
              <a:rPr dirty="0" sz="1750" spc="-170" b="1">
                <a:latin typeface="Comic Sans MS"/>
                <a:cs typeface="Comic Sans MS"/>
              </a:rPr>
              <a:t> </a:t>
            </a:r>
            <a:r>
              <a:rPr dirty="0" sz="1750" spc="10" b="1">
                <a:latin typeface="Comic Sans MS"/>
                <a:cs typeface="Comic Sans MS"/>
              </a:rPr>
              <a:t>of  the LibraryMember</a:t>
            </a:r>
            <a:r>
              <a:rPr dirty="0" sz="1750" spc="-80" b="1">
                <a:latin typeface="Comic Sans MS"/>
                <a:cs typeface="Comic Sans MS"/>
              </a:rPr>
              <a:t> </a:t>
            </a:r>
            <a:r>
              <a:rPr dirty="0" sz="1750" spc="10" b="1">
                <a:latin typeface="Comic Sans MS"/>
                <a:cs typeface="Comic Sans MS"/>
              </a:rPr>
              <a:t>object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1728" y="1189037"/>
            <a:ext cx="2937510" cy="4216400"/>
            <a:chOff x="421728" y="1189037"/>
            <a:chExt cx="2937510" cy="4216400"/>
          </a:xfrm>
        </p:grpSpPr>
        <p:sp>
          <p:nvSpPr>
            <p:cNvPr id="6" name="object 6"/>
            <p:cNvSpPr/>
            <p:nvPr/>
          </p:nvSpPr>
          <p:spPr>
            <a:xfrm>
              <a:off x="426491" y="1193800"/>
              <a:ext cx="2927985" cy="4206875"/>
            </a:xfrm>
            <a:custGeom>
              <a:avLst/>
              <a:gdLst/>
              <a:ahLst/>
              <a:cxnLst/>
              <a:rect l="l" t="t" r="r" b="b"/>
              <a:pathLst>
                <a:path w="2927985" h="4206875">
                  <a:moveTo>
                    <a:pt x="2439898" y="0"/>
                  </a:moveTo>
                  <a:lnTo>
                    <a:pt x="487997" y="0"/>
                  </a:lnTo>
                  <a:lnTo>
                    <a:pt x="440999" y="2233"/>
                  </a:lnTo>
                  <a:lnTo>
                    <a:pt x="395265" y="8797"/>
                  </a:lnTo>
                  <a:lnTo>
                    <a:pt x="350999" y="19487"/>
                  </a:lnTo>
                  <a:lnTo>
                    <a:pt x="308407" y="34100"/>
                  </a:lnTo>
                  <a:lnTo>
                    <a:pt x="267692" y="52429"/>
                  </a:lnTo>
                  <a:lnTo>
                    <a:pt x="229059" y="74272"/>
                  </a:lnTo>
                  <a:lnTo>
                    <a:pt x="192713" y="99423"/>
                  </a:lnTo>
                  <a:lnTo>
                    <a:pt x="158858" y="127678"/>
                  </a:lnTo>
                  <a:lnTo>
                    <a:pt x="127698" y="158833"/>
                  </a:lnTo>
                  <a:lnTo>
                    <a:pt x="99439" y="192684"/>
                  </a:lnTo>
                  <a:lnTo>
                    <a:pt x="74284" y="229025"/>
                  </a:lnTo>
                  <a:lnTo>
                    <a:pt x="52438" y="267653"/>
                  </a:lnTo>
                  <a:lnTo>
                    <a:pt x="34105" y="308362"/>
                  </a:lnTo>
                  <a:lnTo>
                    <a:pt x="19491" y="350950"/>
                  </a:lnTo>
                  <a:lnTo>
                    <a:pt x="8799" y="395210"/>
                  </a:lnTo>
                  <a:lnTo>
                    <a:pt x="2233" y="440940"/>
                  </a:lnTo>
                  <a:lnTo>
                    <a:pt x="0" y="487934"/>
                  </a:lnTo>
                  <a:lnTo>
                    <a:pt x="0" y="3718941"/>
                  </a:lnTo>
                  <a:lnTo>
                    <a:pt x="2233" y="3765934"/>
                  </a:lnTo>
                  <a:lnTo>
                    <a:pt x="8799" y="3811664"/>
                  </a:lnTo>
                  <a:lnTo>
                    <a:pt x="19491" y="3855924"/>
                  </a:lnTo>
                  <a:lnTo>
                    <a:pt x="34105" y="3898512"/>
                  </a:lnTo>
                  <a:lnTo>
                    <a:pt x="52438" y="3939221"/>
                  </a:lnTo>
                  <a:lnTo>
                    <a:pt x="74284" y="3977849"/>
                  </a:lnTo>
                  <a:lnTo>
                    <a:pt x="99439" y="4014190"/>
                  </a:lnTo>
                  <a:lnTo>
                    <a:pt x="127698" y="4048041"/>
                  </a:lnTo>
                  <a:lnTo>
                    <a:pt x="158858" y="4079196"/>
                  </a:lnTo>
                  <a:lnTo>
                    <a:pt x="192713" y="4107451"/>
                  </a:lnTo>
                  <a:lnTo>
                    <a:pt x="229059" y="4132602"/>
                  </a:lnTo>
                  <a:lnTo>
                    <a:pt x="267692" y="4154445"/>
                  </a:lnTo>
                  <a:lnTo>
                    <a:pt x="308407" y="4172774"/>
                  </a:lnTo>
                  <a:lnTo>
                    <a:pt x="350999" y="4187387"/>
                  </a:lnTo>
                  <a:lnTo>
                    <a:pt x="395265" y="4198077"/>
                  </a:lnTo>
                  <a:lnTo>
                    <a:pt x="440999" y="4204641"/>
                  </a:lnTo>
                  <a:lnTo>
                    <a:pt x="487997" y="4206875"/>
                  </a:lnTo>
                  <a:lnTo>
                    <a:pt x="2439898" y="4206875"/>
                  </a:lnTo>
                  <a:lnTo>
                    <a:pt x="2486892" y="4204641"/>
                  </a:lnTo>
                  <a:lnTo>
                    <a:pt x="2532621" y="4198077"/>
                  </a:lnTo>
                  <a:lnTo>
                    <a:pt x="2576882" y="4187387"/>
                  </a:lnTo>
                  <a:lnTo>
                    <a:pt x="2619469" y="4172774"/>
                  </a:lnTo>
                  <a:lnTo>
                    <a:pt x="2660179" y="4154445"/>
                  </a:lnTo>
                  <a:lnTo>
                    <a:pt x="2698807" y="4132602"/>
                  </a:lnTo>
                  <a:lnTo>
                    <a:pt x="2735148" y="4107451"/>
                  </a:lnTo>
                  <a:lnTo>
                    <a:pt x="2768998" y="4079196"/>
                  </a:lnTo>
                  <a:lnTo>
                    <a:pt x="2800153" y="4048041"/>
                  </a:lnTo>
                  <a:lnTo>
                    <a:pt x="2828408" y="4014190"/>
                  </a:lnTo>
                  <a:lnTo>
                    <a:pt x="2853560" y="3977849"/>
                  </a:lnTo>
                  <a:lnTo>
                    <a:pt x="2875402" y="3939221"/>
                  </a:lnTo>
                  <a:lnTo>
                    <a:pt x="2893732" y="3898512"/>
                  </a:lnTo>
                  <a:lnTo>
                    <a:pt x="2908344" y="3855924"/>
                  </a:lnTo>
                  <a:lnTo>
                    <a:pt x="2919034" y="3811664"/>
                  </a:lnTo>
                  <a:lnTo>
                    <a:pt x="2925599" y="3765934"/>
                  </a:lnTo>
                  <a:lnTo>
                    <a:pt x="2927832" y="3718941"/>
                  </a:lnTo>
                  <a:lnTo>
                    <a:pt x="2927832" y="487934"/>
                  </a:lnTo>
                  <a:lnTo>
                    <a:pt x="2925599" y="440940"/>
                  </a:lnTo>
                  <a:lnTo>
                    <a:pt x="2919034" y="395210"/>
                  </a:lnTo>
                  <a:lnTo>
                    <a:pt x="2908344" y="350950"/>
                  </a:lnTo>
                  <a:lnTo>
                    <a:pt x="2893732" y="308362"/>
                  </a:lnTo>
                  <a:lnTo>
                    <a:pt x="2875402" y="267653"/>
                  </a:lnTo>
                  <a:lnTo>
                    <a:pt x="2853560" y="229025"/>
                  </a:lnTo>
                  <a:lnTo>
                    <a:pt x="2828408" y="192684"/>
                  </a:lnTo>
                  <a:lnTo>
                    <a:pt x="2800153" y="158833"/>
                  </a:lnTo>
                  <a:lnTo>
                    <a:pt x="2768998" y="127678"/>
                  </a:lnTo>
                  <a:lnTo>
                    <a:pt x="2735148" y="99423"/>
                  </a:lnTo>
                  <a:lnTo>
                    <a:pt x="2698807" y="74272"/>
                  </a:lnTo>
                  <a:lnTo>
                    <a:pt x="2660179" y="52429"/>
                  </a:lnTo>
                  <a:lnTo>
                    <a:pt x="2619469" y="34100"/>
                  </a:lnTo>
                  <a:lnTo>
                    <a:pt x="2576882" y="19487"/>
                  </a:lnTo>
                  <a:lnTo>
                    <a:pt x="2532621" y="8797"/>
                  </a:lnTo>
                  <a:lnTo>
                    <a:pt x="2486892" y="2233"/>
                  </a:lnTo>
                  <a:lnTo>
                    <a:pt x="243989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6491" y="1193800"/>
              <a:ext cx="2927985" cy="4206875"/>
            </a:xfrm>
            <a:custGeom>
              <a:avLst/>
              <a:gdLst/>
              <a:ahLst/>
              <a:cxnLst/>
              <a:rect l="l" t="t" r="r" b="b"/>
              <a:pathLst>
                <a:path w="2927985" h="4206875">
                  <a:moveTo>
                    <a:pt x="0" y="487934"/>
                  </a:moveTo>
                  <a:lnTo>
                    <a:pt x="2233" y="440940"/>
                  </a:lnTo>
                  <a:lnTo>
                    <a:pt x="8799" y="395210"/>
                  </a:lnTo>
                  <a:lnTo>
                    <a:pt x="19491" y="350950"/>
                  </a:lnTo>
                  <a:lnTo>
                    <a:pt x="34105" y="308362"/>
                  </a:lnTo>
                  <a:lnTo>
                    <a:pt x="52438" y="267653"/>
                  </a:lnTo>
                  <a:lnTo>
                    <a:pt x="74284" y="229025"/>
                  </a:lnTo>
                  <a:lnTo>
                    <a:pt x="99439" y="192684"/>
                  </a:lnTo>
                  <a:lnTo>
                    <a:pt x="127698" y="158833"/>
                  </a:lnTo>
                  <a:lnTo>
                    <a:pt x="158858" y="127678"/>
                  </a:lnTo>
                  <a:lnTo>
                    <a:pt x="192713" y="99423"/>
                  </a:lnTo>
                  <a:lnTo>
                    <a:pt x="229059" y="74272"/>
                  </a:lnTo>
                  <a:lnTo>
                    <a:pt x="267692" y="52429"/>
                  </a:lnTo>
                  <a:lnTo>
                    <a:pt x="308407" y="34100"/>
                  </a:lnTo>
                  <a:lnTo>
                    <a:pt x="350999" y="19487"/>
                  </a:lnTo>
                  <a:lnTo>
                    <a:pt x="395265" y="8797"/>
                  </a:lnTo>
                  <a:lnTo>
                    <a:pt x="440999" y="2233"/>
                  </a:lnTo>
                  <a:lnTo>
                    <a:pt x="487997" y="0"/>
                  </a:lnTo>
                  <a:lnTo>
                    <a:pt x="2439898" y="0"/>
                  </a:lnTo>
                  <a:lnTo>
                    <a:pt x="2486892" y="2233"/>
                  </a:lnTo>
                  <a:lnTo>
                    <a:pt x="2532621" y="8797"/>
                  </a:lnTo>
                  <a:lnTo>
                    <a:pt x="2576882" y="19487"/>
                  </a:lnTo>
                  <a:lnTo>
                    <a:pt x="2619469" y="34100"/>
                  </a:lnTo>
                  <a:lnTo>
                    <a:pt x="2660179" y="52429"/>
                  </a:lnTo>
                  <a:lnTo>
                    <a:pt x="2698807" y="74272"/>
                  </a:lnTo>
                  <a:lnTo>
                    <a:pt x="2735148" y="99423"/>
                  </a:lnTo>
                  <a:lnTo>
                    <a:pt x="2768998" y="127678"/>
                  </a:lnTo>
                  <a:lnTo>
                    <a:pt x="2800153" y="158833"/>
                  </a:lnTo>
                  <a:lnTo>
                    <a:pt x="2828408" y="192684"/>
                  </a:lnTo>
                  <a:lnTo>
                    <a:pt x="2853560" y="229025"/>
                  </a:lnTo>
                  <a:lnTo>
                    <a:pt x="2875402" y="267653"/>
                  </a:lnTo>
                  <a:lnTo>
                    <a:pt x="2893732" y="308362"/>
                  </a:lnTo>
                  <a:lnTo>
                    <a:pt x="2908344" y="350950"/>
                  </a:lnTo>
                  <a:lnTo>
                    <a:pt x="2919034" y="395210"/>
                  </a:lnTo>
                  <a:lnTo>
                    <a:pt x="2925599" y="440940"/>
                  </a:lnTo>
                  <a:lnTo>
                    <a:pt x="2927832" y="487934"/>
                  </a:lnTo>
                  <a:lnTo>
                    <a:pt x="2927832" y="3718941"/>
                  </a:lnTo>
                  <a:lnTo>
                    <a:pt x="2925599" y="3765934"/>
                  </a:lnTo>
                  <a:lnTo>
                    <a:pt x="2919034" y="3811664"/>
                  </a:lnTo>
                  <a:lnTo>
                    <a:pt x="2908344" y="3855924"/>
                  </a:lnTo>
                  <a:lnTo>
                    <a:pt x="2893732" y="3898512"/>
                  </a:lnTo>
                  <a:lnTo>
                    <a:pt x="2875402" y="3939221"/>
                  </a:lnTo>
                  <a:lnTo>
                    <a:pt x="2853560" y="3977849"/>
                  </a:lnTo>
                  <a:lnTo>
                    <a:pt x="2828408" y="4014190"/>
                  </a:lnTo>
                  <a:lnTo>
                    <a:pt x="2800153" y="4048041"/>
                  </a:lnTo>
                  <a:lnTo>
                    <a:pt x="2768998" y="4079196"/>
                  </a:lnTo>
                  <a:lnTo>
                    <a:pt x="2735148" y="4107451"/>
                  </a:lnTo>
                  <a:lnTo>
                    <a:pt x="2698807" y="4132602"/>
                  </a:lnTo>
                  <a:lnTo>
                    <a:pt x="2660179" y="4154445"/>
                  </a:lnTo>
                  <a:lnTo>
                    <a:pt x="2619469" y="4172774"/>
                  </a:lnTo>
                  <a:lnTo>
                    <a:pt x="2576882" y="4187387"/>
                  </a:lnTo>
                  <a:lnTo>
                    <a:pt x="2532621" y="4198077"/>
                  </a:lnTo>
                  <a:lnTo>
                    <a:pt x="2486892" y="4204641"/>
                  </a:lnTo>
                  <a:lnTo>
                    <a:pt x="2439898" y="4206875"/>
                  </a:lnTo>
                  <a:lnTo>
                    <a:pt x="487997" y="4206875"/>
                  </a:lnTo>
                  <a:lnTo>
                    <a:pt x="440999" y="4204641"/>
                  </a:lnTo>
                  <a:lnTo>
                    <a:pt x="395265" y="4198077"/>
                  </a:lnTo>
                  <a:lnTo>
                    <a:pt x="350999" y="4187387"/>
                  </a:lnTo>
                  <a:lnTo>
                    <a:pt x="308407" y="4172774"/>
                  </a:lnTo>
                  <a:lnTo>
                    <a:pt x="267692" y="4154445"/>
                  </a:lnTo>
                  <a:lnTo>
                    <a:pt x="229059" y="4132602"/>
                  </a:lnTo>
                  <a:lnTo>
                    <a:pt x="192713" y="4107451"/>
                  </a:lnTo>
                  <a:lnTo>
                    <a:pt x="158858" y="4079196"/>
                  </a:lnTo>
                  <a:lnTo>
                    <a:pt x="127698" y="4048041"/>
                  </a:lnTo>
                  <a:lnTo>
                    <a:pt x="99439" y="4014190"/>
                  </a:lnTo>
                  <a:lnTo>
                    <a:pt x="74284" y="3977849"/>
                  </a:lnTo>
                  <a:lnTo>
                    <a:pt x="52438" y="3939221"/>
                  </a:lnTo>
                  <a:lnTo>
                    <a:pt x="34105" y="3898512"/>
                  </a:lnTo>
                  <a:lnTo>
                    <a:pt x="19491" y="3855924"/>
                  </a:lnTo>
                  <a:lnTo>
                    <a:pt x="8799" y="3811664"/>
                  </a:lnTo>
                  <a:lnTo>
                    <a:pt x="2233" y="3765934"/>
                  </a:lnTo>
                  <a:lnTo>
                    <a:pt x="0" y="3718941"/>
                  </a:lnTo>
                  <a:lnTo>
                    <a:pt x="0" y="487934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25551" y="1200404"/>
            <a:ext cx="1522095" cy="75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omic Sans MS"/>
                <a:cs typeface="Comic Sans MS"/>
              </a:rPr>
              <a:t>LibraryMember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1600" b="1">
                <a:latin typeface="Comic Sans MS"/>
                <a:cs typeface="Comic Sans MS"/>
              </a:rPr>
              <a:t>Mritunjay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551" y="1932177"/>
            <a:ext cx="2365375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omic Sans MS"/>
                <a:cs typeface="Comic Sans MS"/>
              </a:rPr>
              <a:t>B10028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mic Sans MS"/>
                <a:cs typeface="Comic Sans MS"/>
              </a:rPr>
              <a:t>C-108, Laksmikant</a:t>
            </a:r>
            <a:r>
              <a:rPr dirty="0" sz="1600" spc="-125" b="1">
                <a:latin typeface="Comic Sans MS"/>
                <a:cs typeface="Comic Sans MS"/>
              </a:rPr>
              <a:t> </a:t>
            </a:r>
            <a:r>
              <a:rPr dirty="0" sz="1600" spc="-5" b="1">
                <a:latin typeface="Comic Sans MS"/>
                <a:cs typeface="Comic Sans MS"/>
              </a:rPr>
              <a:t>Hall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5" b="1">
                <a:latin typeface="Comic Sans MS"/>
                <a:cs typeface="Comic Sans MS"/>
              </a:rPr>
              <a:t>1119</a:t>
            </a:r>
            <a:endParaRPr sz="1600">
              <a:latin typeface="Comic Sans MS"/>
              <a:cs typeface="Comic Sans MS"/>
            </a:endParaRPr>
          </a:p>
          <a:p>
            <a:pPr marL="12700" marR="1215390">
              <a:lnSpc>
                <a:spcPct val="100000"/>
              </a:lnSpc>
            </a:pPr>
            <a:r>
              <a:rPr dirty="0" sz="1600" spc="5" b="1">
                <a:latin typeface="Comic Sans MS"/>
                <a:cs typeface="Comic Sans MS"/>
              </a:rPr>
              <a:t>M</a:t>
            </a:r>
            <a:r>
              <a:rPr dirty="0" sz="1600" spc="-10" b="1">
                <a:latin typeface="Comic Sans MS"/>
                <a:cs typeface="Comic Sans MS"/>
              </a:rPr>
              <a:t>r</a:t>
            </a:r>
            <a:r>
              <a:rPr dirty="0" sz="1600" b="1">
                <a:latin typeface="Comic Sans MS"/>
                <a:cs typeface="Comic Sans MS"/>
              </a:rPr>
              <a:t>i</a:t>
            </a:r>
            <a:r>
              <a:rPr dirty="0" sz="1600" spc="5" b="1">
                <a:latin typeface="Comic Sans MS"/>
                <a:cs typeface="Comic Sans MS"/>
              </a:rPr>
              <a:t>t</a:t>
            </a:r>
            <a:r>
              <a:rPr dirty="0" sz="1600" b="1">
                <a:latin typeface="Comic Sans MS"/>
                <a:cs typeface="Comic Sans MS"/>
              </a:rPr>
              <a:t>uj</a:t>
            </a:r>
            <a:r>
              <a:rPr dirty="0" sz="1600" b="1">
                <a:latin typeface="Comic Sans MS"/>
                <a:cs typeface="Comic Sans MS"/>
              </a:rPr>
              <a:t>@</a:t>
            </a:r>
            <a:r>
              <a:rPr dirty="0" sz="1600" spc="-15" b="1">
                <a:latin typeface="Comic Sans MS"/>
                <a:cs typeface="Comic Sans MS"/>
              </a:rPr>
              <a:t>c</a:t>
            </a:r>
            <a:r>
              <a:rPr dirty="0" sz="1600" spc="5" b="1">
                <a:latin typeface="Comic Sans MS"/>
                <a:cs typeface="Comic Sans MS"/>
              </a:rPr>
              <a:t>s</a:t>
            </a:r>
            <a:r>
              <a:rPr dirty="0" sz="1600" b="1">
                <a:latin typeface="Comic Sans MS"/>
                <a:cs typeface="Comic Sans MS"/>
              </a:rPr>
              <a:t>e  </a:t>
            </a:r>
            <a:r>
              <a:rPr dirty="0" sz="1600" spc="5" b="1">
                <a:latin typeface="Comic Sans MS"/>
                <a:cs typeface="Comic Sans MS"/>
              </a:rPr>
              <a:t>25-02-04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600" spc="5" b="1">
                <a:latin typeface="Comic Sans MS"/>
                <a:cs typeface="Comic Sans MS"/>
              </a:rPr>
              <a:t>25-03-06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mic Sans MS"/>
                <a:cs typeface="Comic Sans MS"/>
              </a:rPr>
              <a:t>NIL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551" y="3883609"/>
            <a:ext cx="2583180" cy="1246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latin typeface="Comic Sans MS"/>
                <a:cs typeface="Comic Sans MS"/>
              </a:rPr>
              <a:t>IssueBook( </a:t>
            </a:r>
            <a:r>
              <a:rPr dirty="0" sz="1600" spc="5" b="1">
                <a:latin typeface="Comic Sans MS"/>
                <a:cs typeface="Comic Sans MS"/>
              </a:rPr>
              <a:t>);  </a:t>
            </a:r>
            <a:r>
              <a:rPr dirty="0" sz="1600" spc="-5" b="1">
                <a:latin typeface="Comic Sans MS"/>
                <a:cs typeface="Comic Sans MS"/>
              </a:rPr>
              <a:t>findPendingBooks( </a:t>
            </a:r>
            <a:r>
              <a:rPr dirty="0" sz="1600" spc="5" b="1">
                <a:latin typeface="Comic Sans MS"/>
                <a:cs typeface="Comic Sans MS"/>
              </a:rPr>
              <a:t>);  </a:t>
            </a:r>
            <a:r>
              <a:rPr dirty="0" sz="1600" spc="-5" b="1">
                <a:latin typeface="Comic Sans MS"/>
                <a:cs typeface="Comic Sans MS"/>
              </a:rPr>
              <a:t>findOverdueBooks( </a:t>
            </a:r>
            <a:r>
              <a:rPr dirty="0" sz="1600" spc="5" b="1">
                <a:latin typeface="Comic Sans MS"/>
                <a:cs typeface="Comic Sans MS"/>
              </a:rPr>
              <a:t>);  </a:t>
            </a:r>
            <a:r>
              <a:rPr dirty="0" sz="1600" spc="-5" b="1">
                <a:latin typeface="Comic Sans MS"/>
                <a:cs typeface="Comic Sans MS"/>
              </a:rPr>
              <a:t>returnBook( </a:t>
            </a:r>
            <a:r>
              <a:rPr dirty="0" sz="1600" spc="5" b="1">
                <a:latin typeface="Comic Sans MS"/>
                <a:cs typeface="Comic Sans MS"/>
              </a:rPr>
              <a:t>);  </a:t>
            </a:r>
            <a:r>
              <a:rPr dirty="0" sz="1600" b="1">
                <a:latin typeface="Comic Sans MS"/>
                <a:cs typeface="Comic Sans MS"/>
              </a:rPr>
              <a:t>findMembershipDetails(</a:t>
            </a:r>
            <a:r>
              <a:rPr dirty="0" sz="1600" spc="-155" b="1">
                <a:latin typeface="Comic Sans MS"/>
                <a:cs typeface="Comic Sans MS"/>
              </a:rPr>
              <a:t> </a:t>
            </a:r>
            <a:r>
              <a:rPr dirty="0" sz="1600" spc="5" b="1">
                <a:latin typeface="Comic Sans MS"/>
                <a:cs typeface="Comic Sans MS"/>
              </a:rPr>
              <a:t>);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1728" y="1214437"/>
            <a:ext cx="6060440" cy="3395979"/>
            <a:chOff x="421728" y="1214437"/>
            <a:chExt cx="6060440" cy="3395979"/>
          </a:xfrm>
        </p:grpSpPr>
        <p:sp>
          <p:nvSpPr>
            <p:cNvPr id="12" name="object 12"/>
            <p:cNvSpPr/>
            <p:nvPr/>
          </p:nvSpPr>
          <p:spPr>
            <a:xfrm>
              <a:off x="426491" y="1699641"/>
              <a:ext cx="2927985" cy="2018664"/>
            </a:xfrm>
            <a:custGeom>
              <a:avLst/>
              <a:gdLst/>
              <a:ahLst/>
              <a:cxnLst/>
              <a:rect l="l" t="t" r="r" b="b"/>
              <a:pathLst>
                <a:path w="2927985" h="2018664">
                  <a:moveTo>
                    <a:pt x="0" y="0"/>
                  </a:moveTo>
                  <a:lnTo>
                    <a:pt x="2927832" y="1524"/>
                  </a:lnTo>
                </a:path>
                <a:path w="2927985" h="2018664">
                  <a:moveTo>
                    <a:pt x="0" y="2016633"/>
                  </a:moveTo>
                  <a:lnTo>
                    <a:pt x="2927832" y="2018284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52825" y="1219200"/>
              <a:ext cx="2924175" cy="3386454"/>
            </a:xfrm>
            <a:custGeom>
              <a:avLst/>
              <a:gdLst/>
              <a:ahLst/>
              <a:cxnLst/>
              <a:rect l="l" t="t" r="r" b="b"/>
              <a:pathLst>
                <a:path w="2924175" h="3386454">
                  <a:moveTo>
                    <a:pt x="2436749" y="0"/>
                  </a:moveTo>
                  <a:lnTo>
                    <a:pt x="487425" y="0"/>
                  </a:lnTo>
                  <a:lnTo>
                    <a:pt x="440477" y="2230"/>
                  </a:lnTo>
                  <a:lnTo>
                    <a:pt x="394792" y="8787"/>
                  </a:lnTo>
                  <a:lnTo>
                    <a:pt x="350575" y="19465"/>
                  </a:lnTo>
                  <a:lnTo>
                    <a:pt x="308030" y="34061"/>
                  </a:lnTo>
                  <a:lnTo>
                    <a:pt x="267362" y="52370"/>
                  </a:lnTo>
                  <a:lnTo>
                    <a:pt x="228775" y="74188"/>
                  </a:lnTo>
                  <a:lnTo>
                    <a:pt x="192472" y="99312"/>
                  </a:lnTo>
                  <a:lnTo>
                    <a:pt x="158658" y="127536"/>
                  </a:lnTo>
                  <a:lnTo>
                    <a:pt x="127536" y="158658"/>
                  </a:lnTo>
                  <a:lnTo>
                    <a:pt x="99312" y="192472"/>
                  </a:lnTo>
                  <a:lnTo>
                    <a:pt x="74188" y="228775"/>
                  </a:lnTo>
                  <a:lnTo>
                    <a:pt x="52370" y="267362"/>
                  </a:lnTo>
                  <a:lnTo>
                    <a:pt x="34061" y="308030"/>
                  </a:lnTo>
                  <a:lnTo>
                    <a:pt x="19465" y="350575"/>
                  </a:lnTo>
                  <a:lnTo>
                    <a:pt x="8787" y="394792"/>
                  </a:lnTo>
                  <a:lnTo>
                    <a:pt x="2230" y="440477"/>
                  </a:lnTo>
                  <a:lnTo>
                    <a:pt x="0" y="487425"/>
                  </a:lnTo>
                  <a:lnTo>
                    <a:pt x="0" y="2898775"/>
                  </a:lnTo>
                  <a:lnTo>
                    <a:pt x="2230" y="2945702"/>
                  </a:lnTo>
                  <a:lnTo>
                    <a:pt x="8787" y="2991369"/>
                  </a:lnTo>
                  <a:lnTo>
                    <a:pt x="19465" y="3035569"/>
                  </a:lnTo>
                  <a:lnTo>
                    <a:pt x="34061" y="3078099"/>
                  </a:lnTo>
                  <a:lnTo>
                    <a:pt x="52370" y="3118755"/>
                  </a:lnTo>
                  <a:lnTo>
                    <a:pt x="74188" y="3157333"/>
                  </a:lnTo>
                  <a:lnTo>
                    <a:pt x="99312" y="3193627"/>
                  </a:lnTo>
                  <a:lnTo>
                    <a:pt x="127536" y="3227434"/>
                  </a:lnTo>
                  <a:lnTo>
                    <a:pt x="158658" y="3258550"/>
                  </a:lnTo>
                  <a:lnTo>
                    <a:pt x="192472" y="3286770"/>
                  </a:lnTo>
                  <a:lnTo>
                    <a:pt x="228775" y="3311890"/>
                  </a:lnTo>
                  <a:lnTo>
                    <a:pt x="267362" y="3333706"/>
                  </a:lnTo>
                  <a:lnTo>
                    <a:pt x="308030" y="3352014"/>
                  </a:lnTo>
                  <a:lnTo>
                    <a:pt x="350575" y="3366609"/>
                  </a:lnTo>
                  <a:lnTo>
                    <a:pt x="394792" y="3377286"/>
                  </a:lnTo>
                  <a:lnTo>
                    <a:pt x="440477" y="3383843"/>
                  </a:lnTo>
                  <a:lnTo>
                    <a:pt x="487425" y="3386074"/>
                  </a:lnTo>
                  <a:lnTo>
                    <a:pt x="2436749" y="3386074"/>
                  </a:lnTo>
                  <a:lnTo>
                    <a:pt x="2483697" y="3383843"/>
                  </a:lnTo>
                  <a:lnTo>
                    <a:pt x="2529382" y="3377286"/>
                  </a:lnTo>
                  <a:lnTo>
                    <a:pt x="2573599" y="3366609"/>
                  </a:lnTo>
                  <a:lnTo>
                    <a:pt x="2616144" y="3352014"/>
                  </a:lnTo>
                  <a:lnTo>
                    <a:pt x="2656812" y="3333706"/>
                  </a:lnTo>
                  <a:lnTo>
                    <a:pt x="2695399" y="3311890"/>
                  </a:lnTo>
                  <a:lnTo>
                    <a:pt x="2731702" y="3286770"/>
                  </a:lnTo>
                  <a:lnTo>
                    <a:pt x="2765516" y="3258550"/>
                  </a:lnTo>
                  <a:lnTo>
                    <a:pt x="2796638" y="3227434"/>
                  </a:lnTo>
                  <a:lnTo>
                    <a:pt x="2824862" y="3193627"/>
                  </a:lnTo>
                  <a:lnTo>
                    <a:pt x="2849986" y="3157333"/>
                  </a:lnTo>
                  <a:lnTo>
                    <a:pt x="2871804" y="3118755"/>
                  </a:lnTo>
                  <a:lnTo>
                    <a:pt x="2890113" y="3078099"/>
                  </a:lnTo>
                  <a:lnTo>
                    <a:pt x="2904709" y="3035569"/>
                  </a:lnTo>
                  <a:lnTo>
                    <a:pt x="2915387" y="2991369"/>
                  </a:lnTo>
                  <a:lnTo>
                    <a:pt x="2921944" y="2945702"/>
                  </a:lnTo>
                  <a:lnTo>
                    <a:pt x="2924175" y="2898775"/>
                  </a:lnTo>
                  <a:lnTo>
                    <a:pt x="2924175" y="487425"/>
                  </a:lnTo>
                  <a:lnTo>
                    <a:pt x="2921944" y="440477"/>
                  </a:lnTo>
                  <a:lnTo>
                    <a:pt x="2915387" y="394792"/>
                  </a:lnTo>
                  <a:lnTo>
                    <a:pt x="2904709" y="350575"/>
                  </a:lnTo>
                  <a:lnTo>
                    <a:pt x="2890113" y="308030"/>
                  </a:lnTo>
                  <a:lnTo>
                    <a:pt x="2871804" y="267362"/>
                  </a:lnTo>
                  <a:lnTo>
                    <a:pt x="2849986" y="228775"/>
                  </a:lnTo>
                  <a:lnTo>
                    <a:pt x="2824862" y="192472"/>
                  </a:lnTo>
                  <a:lnTo>
                    <a:pt x="2796638" y="158658"/>
                  </a:lnTo>
                  <a:lnTo>
                    <a:pt x="2765516" y="127536"/>
                  </a:lnTo>
                  <a:lnTo>
                    <a:pt x="2731702" y="99312"/>
                  </a:lnTo>
                  <a:lnTo>
                    <a:pt x="2695399" y="74188"/>
                  </a:lnTo>
                  <a:lnTo>
                    <a:pt x="2656812" y="52370"/>
                  </a:lnTo>
                  <a:lnTo>
                    <a:pt x="2616144" y="34061"/>
                  </a:lnTo>
                  <a:lnTo>
                    <a:pt x="2573599" y="19465"/>
                  </a:lnTo>
                  <a:lnTo>
                    <a:pt x="2529382" y="8787"/>
                  </a:lnTo>
                  <a:lnTo>
                    <a:pt x="2483697" y="2230"/>
                  </a:lnTo>
                  <a:lnTo>
                    <a:pt x="2436749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52825" y="1219200"/>
              <a:ext cx="2924175" cy="3386454"/>
            </a:xfrm>
            <a:custGeom>
              <a:avLst/>
              <a:gdLst/>
              <a:ahLst/>
              <a:cxnLst/>
              <a:rect l="l" t="t" r="r" b="b"/>
              <a:pathLst>
                <a:path w="2924175" h="3386454">
                  <a:moveTo>
                    <a:pt x="0" y="487425"/>
                  </a:moveTo>
                  <a:lnTo>
                    <a:pt x="2230" y="440477"/>
                  </a:lnTo>
                  <a:lnTo>
                    <a:pt x="8787" y="394792"/>
                  </a:lnTo>
                  <a:lnTo>
                    <a:pt x="19465" y="350575"/>
                  </a:lnTo>
                  <a:lnTo>
                    <a:pt x="34061" y="308030"/>
                  </a:lnTo>
                  <a:lnTo>
                    <a:pt x="52370" y="267362"/>
                  </a:lnTo>
                  <a:lnTo>
                    <a:pt x="74188" y="228775"/>
                  </a:lnTo>
                  <a:lnTo>
                    <a:pt x="99312" y="192472"/>
                  </a:lnTo>
                  <a:lnTo>
                    <a:pt x="127536" y="158658"/>
                  </a:lnTo>
                  <a:lnTo>
                    <a:pt x="158658" y="127536"/>
                  </a:lnTo>
                  <a:lnTo>
                    <a:pt x="192472" y="99312"/>
                  </a:lnTo>
                  <a:lnTo>
                    <a:pt x="228775" y="74188"/>
                  </a:lnTo>
                  <a:lnTo>
                    <a:pt x="267362" y="52370"/>
                  </a:lnTo>
                  <a:lnTo>
                    <a:pt x="308030" y="34061"/>
                  </a:lnTo>
                  <a:lnTo>
                    <a:pt x="350575" y="19465"/>
                  </a:lnTo>
                  <a:lnTo>
                    <a:pt x="394792" y="8787"/>
                  </a:lnTo>
                  <a:lnTo>
                    <a:pt x="440477" y="2230"/>
                  </a:lnTo>
                  <a:lnTo>
                    <a:pt x="487425" y="0"/>
                  </a:lnTo>
                  <a:lnTo>
                    <a:pt x="2436749" y="0"/>
                  </a:lnTo>
                  <a:lnTo>
                    <a:pt x="2483697" y="2230"/>
                  </a:lnTo>
                  <a:lnTo>
                    <a:pt x="2529382" y="8787"/>
                  </a:lnTo>
                  <a:lnTo>
                    <a:pt x="2573599" y="19465"/>
                  </a:lnTo>
                  <a:lnTo>
                    <a:pt x="2616144" y="34061"/>
                  </a:lnTo>
                  <a:lnTo>
                    <a:pt x="2656812" y="52370"/>
                  </a:lnTo>
                  <a:lnTo>
                    <a:pt x="2695399" y="74188"/>
                  </a:lnTo>
                  <a:lnTo>
                    <a:pt x="2731702" y="99312"/>
                  </a:lnTo>
                  <a:lnTo>
                    <a:pt x="2765516" y="127536"/>
                  </a:lnTo>
                  <a:lnTo>
                    <a:pt x="2796638" y="158658"/>
                  </a:lnTo>
                  <a:lnTo>
                    <a:pt x="2824862" y="192472"/>
                  </a:lnTo>
                  <a:lnTo>
                    <a:pt x="2849986" y="228775"/>
                  </a:lnTo>
                  <a:lnTo>
                    <a:pt x="2871804" y="267362"/>
                  </a:lnTo>
                  <a:lnTo>
                    <a:pt x="2890113" y="308030"/>
                  </a:lnTo>
                  <a:lnTo>
                    <a:pt x="2904709" y="350575"/>
                  </a:lnTo>
                  <a:lnTo>
                    <a:pt x="2915387" y="394792"/>
                  </a:lnTo>
                  <a:lnTo>
                    <a:pt x="2921944" y="440477"/>
                  </a:lnTo>
                  <a:lnTo>
                    <a:pt x="2924175" y="487425"/>
                  </a:lnTo>
                  <a:lnTo>
                    <a:pt x="2924175" y="2898775"/>
                  </a:lnTo>
                  <a:lnTo>
                    <a:pt x="2921944" y="2945702"/>
                  </a:lnTo>
                  <a:lnTo>
                    <a:pt x="2915387" y="2991369"/>
                  </a:lnTo>
                  <a:lnTo>
                    <a:pt x="2904709" y="3035569"/>
                  </a:lnTo>
                  <a:lnTo>
                    <a:pt x="2890113" y="3078099"/>
                  </a:lnTo>
                  <a:lnTo>
                    <a:pt x="2871804" y="3118755"/>
                  </a:lnTo>
                  <a:lnTo>
                    <a:pt x="2849986" y="3157333"/>
                  </a:lnTo>
                  <a:lnTo>
                    <a:pt x="2824862" y="3193627"/>
                  </a:lnTo>
                  <a:lnTo>
                    <a:pt x="2796638" y="3227434"/>
                  </a:lnTo>
                  <a:lnTo>
                    <a:pt x="2765516" y="3258550"/>
                  </a:lnTo>
                  <a:lnTo>
                    <a:pt x="2731702" y="3286770"/>
                  </a:lnTo>
                  <a:lnTo>
                    <a:pt x="2695399" y="3311890"/>
                  </a:lnTo>
                  <a:lnTo>
                    <a:pt x="2656812" y="3333706"/>
                  </a:lnTo>
                  <a:lnTo>
                    <a:pt x="2616144" y="3352014"/>
                  </a:lnTo>
                  <a:lnTo>
                    <a:pt x="2573599" y="3366609"/>
                  </a:lnTo>
                  <a:lnTo>
                    <a:pt x="2529382" y="3377286"/>
                  </a:lnTo>
                  <a:lnTo>
                    <a:pt x="2483697" y="3383843"/>
                  </a:lnTo>
                  <a:lnTo>
                    <a:pt x="2436749" y="3386074"/>
                  </a:lnTo>
                  <a:lnTo>
                    <a:pt x="487425" y="3386074"/>
                  </a:lnTo>
                  <a:lnTo>
                    <a:pt x="440477" y="3383843"/>
                  </a:lnTo>
                  <a:lnTo>
                    <a:pt x="394792" y="3377286"/>
                  </a:lnTo>
                  <a:lnTo>
                    <a:pt x="350575" y="3366609"/>
                  </a:lnTo>
                  <a:lnTo>
                    <a:pt x="308030" y="3352014"/>
                  </a:lnTo>
                  <a:lnTo>
                    <a:pt x="267362" y="3333706"/>
                  </a:lnTo>
                  <a:lnTo>
                    <a:pt x="228775" y="3311890"/>
                  </a:lnTo>
                  <a:lnTo>
                    <a:pt x="192472" y="3286770"/>
                  </a:lnTo>
                  <a:lnTo>
                    <a:pt x="158658" y="3258550"/>
                  </a:lnTo>
                  <a:lnTo>
                    <a:pt x="127536" y="3227434"/>
                  </a:lnTo>
                  <a:lnTo>
                    <a:pt x="99312" y="3193627"/>
                  </a:lnTo>
                  <a:lnTo>
                    <a:pt x="74188" y="3157333"/>
                  </a:lnTo>
                  <a:lnTo>
                    <a:pt x="52370" y="3118755"/>
                  </a:lnTo>
                  <a:lnTo>
                    <a:pt x="34061" y="3078099"/>
                  </a:lnTo>
                  <a:lnTo>
                    <a:pt x="19465" y="3035569"/>
                  </a:lnTo>
                  <a:lnTo>
                    <a:pt x="8787" y="2991369"/>
                  </a:lnTo>
                  <a:lnTo>
                    <a:pt x="2230" y="2945702"/>
                  </a:lnTo>
                  <a:lnTo>
                    <a:pt x="0" y="2898775"/>
                  </a:lnTo>
                  <a:lnTo>
                    <a:pt x="0" y="487425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752850" y="1425067"/>
            <a:ext cx="15220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omic Sans MS"/>
                <a:cs typeface="Comic Sans MS"/>
              </a:rPr>
              <a:t>LibraryMember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1525" y="1913000"/>
            <a:ext cx="2949575" cy="1490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4025" marR="5080" indent="-441325">
              <a:lnSpc>
                <a:spcPct val="100000"/>
              </a:lnSpc>
              <a:spcBef>
                <a:spcPts val="105"/>
              </a:spcBef>
              <a:tabLst>
                <a:tab pos="453390" algn="l"/>
                <a:tab pos="2936240" algn="l"/>
              </a:tabLst>
            </a:pPr>
            <a:r>
              <a:rPr dirty="0" sz="1600" b="1" strike="sngStrike">
                <a:latin typeface="Comic Sans MS"/>
                <a:cs typeface="Comic Sans MS"/>
              </a:rPr>
              <a:t> </a:t>
            </a:r>
            <a:r>
              <a:rPr dirty="0" sz="1600" b="1" strike="sngStrike">
                <a:latin typeface="Comic Sans MS"/>
                <a:cs typeface="Comic Sans MS"/>
              </a:rPr>
              <a:t>	Mritunjay 	</a:t>
            </a:r>
            <a:r>
              <a:rPr dirty="0" sz="1600" b="1" strike="noStrike">
                <a:latin typeface="Comic Sans MS"/>
                <a:cs typeface="Comic Sans MS"/>
              </a:rPr>
              <a:t> B10028</a:t>
            </a:r>
            <a:endParaRPr sz="1600">
              <a:latin typeface="Comic Sans MS"/>
              <a:cs typeface="Comic Sans MS"/>
            </a:endParaRPr>
          </a:p>
          <a:p>
            <a:pPr marL="45402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omic Sans MS"/>
                <a:cs typeface="Comic Sans MS"/>
              </a:rPr>
              <a:t>C-108, Laksmikant</a:t>
            </a:r>
            <a:r>
              <a:rPr dirty="0" sz="1600" spc="-100" b="1">
                <a:latin typeface="Comic Sans MS"/>
                <a:cs typeface="Comic Sans MS"/>
              </a:rPr>
              <a:t> </a:t>
            </a:r>
            <a:r>
              <a:rPr dirty="0" sz="1600" spc="-5" b="1">
                <a:latin typeface="Comic Sans MS"/>
                <a:cs typeface="Comic Sans MS"/>
              </a:rPr>
              <a:t>Hall</a:t>
            </a:r>
            <a:endParaRPr sz="1600">
              <a:latin typeface="Comic Sans MS"/>
              <a:cs typeface="Comic Sans MS"/>
            </a:endParaRPr>
          </a:p>
          <a:p>
            <a:pPr marL="454025">
              <a:lnSpc>
                <a:spcPct val="100000"/>
              </a:lnSpc>
            </a:pPr>
            <a:r>
              <a:rPr dirty="0" sz="1600" b="1">
                <a:latin typeface="Comic Sans MS"/>
                <a:cs typeface="Comic Sans MS"/>
              </a:rPr>
              <a:t>1119</a:t>
            </a:r>
            <a:endParaRPr sz="1600">
              <a:latin typeface="Comic Sans MS"/>
              <a:cs typeface="Comic Sans MS"/>
            </a:endParaRPr>
          </a:p>
          <a:p>
            <a:pPr marL="454025">
              <a:lnSpc>
                <a:spcPct val="100000"/>
              </a:lnSpc>
            </a:pPr>
            <a:r>
              <a:rPr dirty="0" sz="1600" b="1">
                <a:latin typeface="Comic Sans MS"/>
                <a:cs typeface="Comic Sans MS"/>
              </a:rPr>
              <a:t>Mrituj@cse</a:t>
            </a:r>
            <a:endParaRPr sz="1600">
              <a:latin typeface="Comic Sans MS"/>
              <a:cs typeface="Comic Sans MS"/>
            </a:endParaRPr>
          </a:p>
          <a:p>
            <a:pPr marL="454025">
              <a:lnSpc>
                <a:spcPct val="100000"/>
              </a:lnSpc>
            </a:pPr>
            <a:r>
              <a:rPr dirty="0" sz="1600" spc="5" b="1">
                <a:latin typeface="Comic Sans MS"/>
                <a:cs typeface="Comic Sans MS"/>
              </a:rPr>
              <a:t>25-02-04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2850" y="3376676"/>
            <a:ext cx="10255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omic Sans MS"/>
                <a:cs typeface="Comic Sans MS"/>
              </a:rPr>
              <a:t>25-03-06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mic Sans MS"/>
                <a:cs typeface="Comic Sans MS"/>
              </a:rPr>
              <a:t>NIL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45547" y="1290719"/>
            <a:ext cx="2274570" cy="630555"/>
            <a:chOff x="6645547" y="1290719"/>
            <a:chExt cx="2274570" cy="630555"/>
          </a:xfrm>
        </p:grpSpPr>
        <p:sp>
          <p:nvSpPr>
            <p:cNvPr id="19" name="object 19"/>
            <p:cNvSpPr/>
            <p:nvPr/>
          </p:nvSpPr>
          <p:spPr>
            <a:xfrm>
              <a:off x="6650227" y="1295399"/>
              <a:ext cx="2265680" cy="621030"/>
            </a:xfrm>
            <a:custGeom>
              <a:avLst/>
              <a:gdLst/>
              <a:ahLst/>
              <a:cxnLst/>
              <a:rect l="l" t="t" r="r" b="b"/>
              <a:pathLst>
                <a:path w="2265679" h="621030">
                  <a:moveTo>
                    <a:pt x="2161667" y="0"/>
                  </a:moveTo>
                  <a:lnTo>
                    <a:pt x="103504" y="0"/>
                  </a:lnTo>
                  <a:lnTo>
                    <a:pt x="63222" y="8135"/>
                  </a:lnTo>
                  <a:lnTo>
                    <a:pt x="30321" y="30321"/>
                  </a:lnTo>
                  <a:lnTo>
                    <a:pt x="8135" y="63222"/>
                  </a:lnTo>
                  <a:lnTo>
                    <a:pt x="0" y="103504"/>
                  </a:lnTo>
                  <a:lnTo>
                    <a:pt x="0" y="517271"/>
                  </a:lnTo>
                  <a:lnTo>
                    <a:pt x="8135" y="557553"/>
                  </a:lnTo>
                  <a:lnTo>
                    <a:pt x="30321" y="590454"/>
                  </a:lnTo>
                  <a:lnTo>
                    <a:pt x="63222" y="612640"/>
                  </a:lnTo>
                  <a:lnTo>
                    <a:pt x="103504" y="620776"/>
                  </a:lnTo>
                  <a:lnTo>
                    <a:pt x="2161667" y="620776"/>
                  </a:lnTo>
                  <a:lnTo>
                    <a:pt x="2201949" y="612640"/>
                  </a:lnTo>
                  <a:lnTo>
                    <a:pt x="2234850" y="590454"/>
                  </a:lnTo>
                  <a:lnTo>
                    <a:pt x="2257036" y="557553"/>
                  </a:lnTo>
                  <a:lnTo>
                    <a:pt x="2265172" y="517271"/>
                  </a:lnTo>
                  <a:lnTo>
                    <a:pt x="2265172" y="103504"/>
                  </a:lnTo>
                  <a:lnTo>
                    <a:pt x="2257036" y="63222"/>
                  </a:lnTo>
                  <a:lnTo>
                    <a:pt x="2234850" y="30321"/>
                  </a:lnTo>
                  <a:lnTo>
                    <a:pt x="2201949" y="8135"/>
                  </a:lnTo>
                  <a:lnTo>
                    <a:pt x="216166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50227" y="1295399"/>
              <a:ext cx="2265680" cy="621030"/>
            </a:xfrm>
            <a:custGeom>
              <a:avLst/>
              <a:gdLst/>
              <a:ahLst/>
              <a:cxnLst/>
              <a:rect l="l" t="t" r="r" b="b"/>
              <a:pathLst>
                <a:path w="2265679" h="621030">
                  <a:moveTo>
                    <a:pt x="0" y="103504"/>
                  </a:moveTo>
                  <a:lnTo>
                    <a:pt x="8135" y="63222"/>
                  </a:lnTo>
                  <a:lnTo>
                    <a:pt x="30321" y="30321"/>
                  </a:lnTo>
                  <a:lnTo>
                    <a:pt x="63222" y="8135"/>
                  </a:lnTo>
                  <a:lnTo>
                    <a:pt x="103504" y="0"/>
                  </a:lnTo>
                  <a:lnTo>
                    <a:pt x="2161667" y="0"/>
                  </a:lnTo>
                  <a:lnTo>
                    <a:pt x="2201949" y="8135"/>
                  </a:lnTo>
                  <a:lnTo>
                    <a:pt x="2234850" y="30321"/>
                  </a:lnTo>
                  <a:lnTo>
                    <a:pt x="2257036" y="63222"/>
                  </a:lnTo>
                  <a:lnTo>
                    <a:pt x="2265172" y="103504"/>
                  </a:lnTo>
                  <a:lnTo>
                    <a:pt x="2265172" y="517271"/>
                  </a:lnTo>
                  <a:lnTo>
                    <a:pt x="2257036" y="557553"/>
                  </a:lnTo>
                  <a:lnTo>
                    <a:pt x="2234850" y="590454"/>
                  </a:lnTo>
                  <a:lnTo>
                    <a:pt x="2201949" y="612640"/>
                  </a:lnTo>
                  <a:lnTo>
                    <a:pt x="2161667" y="620776"/>
                  </a:lnTo>
                  <a:lnTo>
                    <a:pt x="103504" y="620776"/>
                  </a:lnTo>
                  <a:lnTo>
                    <a:pt x="63222" y="612640"/>
                  </a:lnTo>
                  <a:lnTo>
                    <a:pt x="30321" y="590454"/>
                  </a:lnTo>
                  <a:lnTo>
                    <a:pt x="8135" y="557553"/>
                  </a:lnTo>
                  <a:lnTo>
                    <a:pt x="0" y="517271"/>
                  </a:lnTo>
                  <a:lnTo>
                    <a:pt x="0" y="103504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38873" y="1459433"/>
            <a:ext cx="152273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latin typeface="Comic Sans MS"/>
                <a:cs typeface="Comic Sans MS"/>
              </a:rPr>
              <a:t>L</a:t>
            </a:r>
            <a:r>
              <a:rPr dirty="0" sz="1600" spc="5" b="1">
                <a:latin typeface="Comic Sans MS"/>
                <a:cs typeface="Comic Sans MS"/>
              </a:rPr>
              <a:t>i</a:t>
            </a:r>
            <a:r>
              <a:rPr dirty="0" sz="1600" spc="5" b="1">
                <a:latin typeface="Comic Sans MS"/>
                <a:cs typeface="Comic Sans MS"/>
              </a:rPr>
              <a:t>b</a:t>
            </a:r>
            <a:r>
              <a:rPr dirty="0" sz="1600" spc="-5" b="1">
                <a:latin typeface="Comic Sans MS"/>
                <a:cs typeface="Comic Sans MS"/>
              </a:rPr>
              <a:t>rar</a:t>
            </a:r>
            <a:r>
              <a:rPr dirty="0" sz="1600" spc="5" b="1">
                <a:latin typeface="Comic Sans MS"/>
                <a:cs typeface="Comic Sans MS"/>
              </a:rPr>
              <a:t>y</a:t>
            </a:r>
            <a:r>
              <a:rPr dirty="0" sz="1600" spc="-5" b="1">
                <a:latin typeface="Comic Sans MS"/>
                <a:cs typeface="Comic Sans MS"/>
              </a:rPr>
              <a:t>M</a:t>
            </a:r>
            <a:r>
              <a:rPr dirty="0" sz="1600" spc="-10" b="1">
                <a:latin typeface="Comic Sans MS"/>
                <a:cs typeface="Comic Sans MS"/>
              </a:rPr>
              <a:t>e</a:t>
            </a:r>
            <a:r>
              <a:rPr dirty="0" sz="1600" spc="5" b="1">
                <a:latin typeface="Comic Sans MS"/>
                <a:cs typeface="Comic Sans MS"/>
              </a:rPr>
              <a:t>mb</a:t>
            </a:r>
            <a:r>
              <a:rPr dirty="0" sz="1600" spc="-5" b="1">
                <a:latin typeface="Comic Sans MS"/>
                <a:cs typeface="Comic Sans MS"/>
              </a:rPr>
              <a:t>e</a:t>
            </a:r>
            <a:r>
              <a:rPr dirty="0" sz="1600" spc="5" b="1">
                <a:latin typeface="Comic Sans MS"/>
                <a:cs typeface="Comic Sans MS"/>
              </a:rPr>
              <a:t>r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7743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Relationships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9718" y="1731645"/>
            <a:ext cx="1270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important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853262"/>
            <a:ext cx="6900545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 i="1">
                <a:latin typeface="Carlito"/>
                <a:cs typeface="Carlito"/>
              </a:rPr>
              <a:t>relationship </a:t>
            </a:r>
            <a:r>
              <a:rPr dirty="0" sz="2400" i="1">
                <a:latin typeface="Carlito"/>
                <a:cs typeface="Carlito"/>
              </a:rPr>
              <a:t>is a </a:t>
            </a:r>
            <a:r>
              <a:rPr dirty="0" sz="2400" spc="-5" i="1">
                <a:latin typeface="Carlito"/>
                <a:cs typeface="Carlito"/>
              </a:rPr>
              <a:t>connection among</a:t>
            </a:r>
            <a:r>
              <a:rPr dirty="0" sz="2400" spc="25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things.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988060" algn="l"/>
                <a:tab pos="3308350" algn="l"/>
                <a:tab pos="4939665" algn="l"/>
                <a:tab pos="5750560" algn="l"/>
              </a:tabLst>
            </a:pPr>
            <a:r>
              <a:rPr dirty="0" sz="2400" spc="-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n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 spc="-5">
                <a:latin typeface="Carlito"/>
                <a:cs typeface="Carlito"/>
              </a:rPr>
              <a:t>j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-15">
                <a:latin typeface="Carlito"/>
                <a:cs typeface="Carlito"/>
              </a:rPr>
              <a:t>-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n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ed	m</a:t>
            </a:r>
            <a:r>
              <a:rPr dirty="0" sz="2400" spc="10">
                <a:latin typeface="Carlito"/>
                <a:cs typeface="Carlito"/>
              </a:rPr>
              <a:t>od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l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 spc="2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,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60">
                <a:latin typeface="Carlito"/>
                <a:cs typeface="Carlito"/>
              </a:rPr>
              <a:t>f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l</a:t>
            </a:r>
            <a:r>
              <a:rPr dirty="0" sz="2400" spc="-20">
                <a:latin typeface="Carlito"/>
                <a:cs typeface="Carlito"/>
              </a:rPr>
              <a:t>lo</a:t>
            </a:r>
            <a:r>
              <a:rPr dirty="0" sz="2400" spc="-10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  </a:t>
            </a:r>
            <a:r>
              <a:rPr dirty="0" sz="2400">
                <a:latin typeface="Carlito"/>
                <a:cs typeface="Carlito"/>
              </a:rPr>
              <a:t>relationships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465500"/>
            <a:ext cx="5285740" cy="26600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Dependencies</a:t>
            </a:r>
            <a:endParaRPr sz="20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Generalizations</a:t>
            </a:r>
            <a:endParaRPr sz="20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Associations : </a:t>
            </a:r>
            <a:r>
              <a:rPr dirty="0" sz="2000" spc="-10">
                <a:latin typeface="Carlito"/>
                <a:cs typeface="Carlito"/>
              </a:rPr>
              <a:t>Aggregation </a:t>
            </a:r>
            <a:r>
              <a:rPr dirty="0" sz="2000" spc="-5">
                <a:latin typeface="Carlito"/>
                <a:cs typeface="Carlito"/>
              </a:rPr>
              <a:t>and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Composition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Other relationships</a:t>
            </a:r>
            <a:r>
              <a:rPr dirty="0" sz="2400" spc="-1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Containment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20">
                <a:latin typeface="Carlito"/>
                <a:cs typeface="Carlito"/>
              </a:rPr>
              <a:t>Persistence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30200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r>
              <a:rPr dirty="0" sz="3200" spc="-7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071"/>
            <a:ext cx="8430260" cy="45402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Sequence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State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Activity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UML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Extensibility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https://www.visual</a:t>
            </a: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paradigm.com/guide/uml</a:t>
            </a: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unified</a:t>
            </a: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modeling</a:t>
            </a:r>
            <a:r>
              <a:rPr dirty="0" u="heavy" sz="22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u="heavy" sz="22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language/uml</a:t>
            </a:r>
            <a:r>
              <a:rPr dirty="0" u="heavy" sz="22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22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extexsibility</a:t>
            </a:r>
            <a:r>
              <a:rPr dirty="0" u="heavy" sz="22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22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mechanism/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UML </a:t>
            </a:r>
            <a:r>
              <a:rPr dirty="0" sz="2400" spc="-5">
                <a:latin typeface="Carlito"/>
                <a:cs typeface="Carlito"/>
              </a:rPr>
              <a:t>meta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model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  <a:hlinkClick r:id="rId3"/>
              </a:rPr>
              <a:t>http://www.cs.sjsu.edu/faculty/pearce/modules/lectures/uml2/ind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rlito"/>
                <a:cs typeface="Carlito"/>
              </a:rPr>
              <a:t>ex.htm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2702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Dynamic</a:t>
            </a:r>
            <a:r>
              <a:rPr dirty="0" spc="-130"/>
              <a:t> </a:t>
            </a:r>
            <a:r>
              <a:rPr dirty="0" spc="5"/>
              <a:t>Model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5035" cy="500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616075" algn="l"/>
                <a:tab pos="2588895" algn="l"/>
                <a:tab pos="3942715" algn="l"/>
                <a:tab pos="4820920" algn="l"/>
                <a:tab pos="5933440" algn="l"/>
                <a:tab pos="6369685" algn="l"/>
                <a:tab pos="6973570" algn="l"/>
                <a:tab pos="8013065" algn="l"/>
              </a:tabLst>
            </a:pP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amic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1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el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escr</a:t>
            </a:r>
            <a:r>
              <a:rPr dirty="0" sz="2400" spc="-20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ec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changes </a:t>
            </a:r>
            <a:r>
              <a:rPr dirty="0" sz="2400">
                <a:latin typeface="Carlito"/>
                <a:cs typeface="Carlito"/>
              </a:rPr>
              <a:t>with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is used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specify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implement </a:t>
            </a:r>
            <a:r>
              <a:rPr dirty="0" sz="2400" spc="-10">
                <a:latin typeface="Carlito"/>
                <a:cs typeface="Carlito"/>
              </a:rPr>
              <a:t>control </a:t>
            </a:r>
            <a:r>
              <a:rPr dirty="0" sz="2400">
                <a:latin typeface="Carlito"/>
                <a:cs typeface="Carlito"/>
              </a:rPr>
              <a:t>aspects 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27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depicts </a:t>
            </a:r>
            <a:r>
              <a:rPr dirty="0" sz="2400" spc="-10">
                <a:latin typeface="Carlito"/>
                <a:cs typeface="Carlito"/>
              </a:rPr>
              <a:t>states, </a:t>
            </a:r>
            <a:r>
              <a:rPr dirty="0" sz="2400" spc="-5">
                <a:latin typeface="Carlito"/>
                <a:cs typeface="Carlito"/>
              </a:rPr>
              <a:t>transitions, events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2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actions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ts val="2590"/>
              </a:lnSpc>
              <a:spcBef>
                <a:spcPts val="6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event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10">
                <a:latin typeface="Carlito"/>
                <a:cs typeface="Carlito"/>
              </a:rPr>
              <a:t>one-way transmission of information </a:t>
            </a:r>
            <a:r>
              <a:rPr dirty="0" sz="2400" spc="-15">
                <a:latin typeface="Carlito"/>
                <a:cs typeface="Carlito"/>
              </a:rPr>
              <a:t>from </a:t>
            </a:r>
            <a:r>
              <a:rPr dirty="0" sz="2400" spc="5">
                <a:latin typeface="Carlito"/>
                <a:cs typeface="Carlito"/>
              </a:rPr>
              <a:t>one  </a:t>
            </a:r>
            <a:r>
              <a:rPr dirty="0" sz="2400">
                <a:latin typeface="Carlito"/>
                <a:cs typeface="Carlito"/>
              </a:rPr>
              <a:t>object </a:t>
            </a:r>
            <a:r>
              <a:rPr dirty="0" sz="2400" spc="-10">
                <a:latin typeface="Carlito"/>
                <a:cs typeface="Carlito"/>
              </a:rPr>
              <a:t>to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another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dynamic model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includes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event </a:t>
            </a:r>
            <a:r>
              <a:rPr dirty="0" sz="2400" spc="-10">
                <a:latin typeface="Carlito"/>
                <a:cs typeface="Carlito"/>
              </a:rPr>
              <a:t>trace </a:t>
            </a:r>
            <a:r>
              <a:rPr dirty="0" sz="2400" spc="-5">
                <a:latin typeface="Carlito"/>
                <a:cs typeface="Carlito"/>
              </a:rPr>
              <a:t>diagrams </a:t>
            </a:r>
            <a:r>
              <a:rPr dirty="0" sz="2400">
                <a:latin typeface="Carlito"/>
                <a:cs typeface="Carlito"/>
              </a:rPr>
              <a:t>describing</a:t>
            </a:r>
            <a:r>
              <a:rPr dirty="0" sz="2400" spc="-1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scenarios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ts val="2590"/>
              </a:lnSpc>
              <a:spcBef>
                <a:spcPts val="620"/>
              </a:spcBef>
              <a:buFont typeface="Wingdings"/>
              <a:buChar char=""/>
              <a:tabLst>
                <a:tab pos="756285" algn="l"/>
                <a:tab pos="756920" algn="l"/>
                <a:tab pos="1046480" algn="l"/>
                <a:tab pos="2228850" algn="l"/>
                <a:tab pos="2558415" algn="l"/>
                <a:tab pos="2845435" algn="l"/>
                <a:tab pos="4171315" algn="l"/>
                <a:tab pos="4565015" algn="l"/>
                <a:tab pos="5521960" algn="l"/>
                <a:tab pos="6168390" algn="l"/>
                <a:tab pos="7107555" algn="l"/>
                <a:tab pos="8046720" algn="l"/>
              </a:tabLst>
            </a:pP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-5">
                <a:latin typeface="Carlito"/>
                <a:cs typeface="Carlito"/>
              </a:rPr>
              <a:t>sce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1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io	is	a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15">
                <a:latin typeface="Carlito"/>
                <a:cs typeface="Carlito"/>
              </a:rPr>
              <a:t>q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20">
                <a:latin typeface="Carlito"/>
                <a:cs typeface="Carlito"/>
              </a:rPr>
              <a:t>n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	e</a:t>
            </a:r>
            <a:r>
              <a:rPr dirty="0" sz="2400" spc="-20">
                <a:latin typeface="Carlito"/>
                <a:cs typeface="Carlito"/>
              </a:rPr>
              <a:t>v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n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c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15">
                <a:latin typeface="Carlito"/>
                <a:cs typeface="Carlito"/>
              </a:rPr>
              <a:t>d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  </a:t>
            </a:r>
            <a:r>
              <a:rPr dirty="0" sz="2400">
                <a:latin typeface="Carlito"/>
                <a:cs typeface="Carlito"/>
              </a:rPr>
              <a:t>particular </a:t>
            </a:r>
            <a:r>
              <a:rPr dirty="0" sz="2400" spc="-10">
                <a:latin typeface="Carlito"/>
                <a:cs typeface="Carlito"/>
              </a:rPr>
              <a:t>execution </a:t>
            </a:r>
            <a:r>
              <a:rPr dirty="0" sz="2400">
                <a:latin typeface="Carlito"/>
                <a:cs typeface="Carlito"/>
              </a:rPr>
              <a:t>of a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2702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Dynamic</a:t>
            </a:r>
            <a:r>
              <a:rPr dirty="0" spc="-130"/>
              <a:t> </a:t>
            </a:r>
            <a:r>
              <a:rPr dirty="0" spc="5"/>
              <a:t>Model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32180"/>
            <a:ext cx="8536940" cy="486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59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092200" algn="l"/>
                <a:tab pos="1869439" algn="l"/>
                <a:tab pos="3226435" algn="l"/>
                <a:tab pos="3631565" algn="l"/>
                <a:tab pos="4201795" algn="l"/>
                <a:tab pos="5213985" algn="l"/>
                <a:tab pos="5796280" algn="l"/>
                <a:tab pos="6263005" algn="l"/>
                <a:tab pos="7924800" algn="l"/>
                <a:tab pos="8376284" algn="l"/>
              </a:tabLst>
            </a:pPr>
            <a:r>
              <a:rPr dirty="0" sz="2400" spc="-4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ach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asic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40">
                <a:latin typeface="Carlito"/>
                <a:cs typeface="Carlito"/>
              </a:rPr>
              <a:t>e</a:t>
            </a:r>
            <a:r>
              <a:rPr dirty="0" sz="2400" spc="-80">
                <a:latin typeface="Carlito"/>
                <a:cs typeface="Carlito"/>
              </a:rPr>
              <a:t>x</a:t>
            </a:r>
            <a:r>
              <a:rPr dirty="0" sz="2400">
                <a:latin typeface="Carlito"/>
                <a:cs typeface="Carlito"/>
              </a:rPr>
              <a:t>ec</a:t>
            </a:r>
            <a:r>
              <a:rPr dirty="0" sz="2400" spc="10">
                <a:latin typeface="Carlito"/>
                <a:cs typeface="Carlito"/>
              </a:rPr>
              <a:t>ut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15">
                <a:latin typeface="Carlito"/>
                <a:cs typeface="Carlito"/>
              </a:rPr>
              <a:t>p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40">
                <a:latin typeface="Carlito"/>
                <a:cs typeface="Carlito"/>
              </a:rPr>
              <a:t>n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590"/>
              </a:lnSpc>
            </a:pPr>
            <a:r>
              <a:rPr dirty="0" sz="2400">
                <a:latin typeface="Carlito"/>
                <a:cs typeface="Carlito"/>
              </a:rPr>
              <a:t>scenario.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ts val="2375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Scenario</a:t>
            </a:r>
            <a:r>
              <a:rPr dirty="0" sz="2200" spc="10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may</a:t>
            </a:r>
            <a:r>
              <a:rPr dirty="0" sz="2200" spc="11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include</a:t>
            </a:r>
            <a:r>
              <a:rPr dirty="0" sz="2200" spc="9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all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events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in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10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system</a:t>
            </a:r>
            <a:r>
              <a:rPr dirty="0" sz="2200" spc="9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or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it</a:t>
            </a:r>
            <a:r>
              <a:rPr dirty="0" sz="2200" spc="10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may</a:t>
            </a:r>
            <a:r>
              <a:rPr dirty="0" sz="2200" spc="11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include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only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375"/>
              </a:lnSpc>
            </a:pPr>
            <a:r>
              <a:rPr dirty="0" sz="2200">
                <a:latin typeface="Carlito"/>
                <a:cs typeface="Carlito"/>
              </a:rPr>
              <a:t>those </a:t>
            </a:r>
            <a:r>
              <a:rPr dirty="0" sz="2200" spc="-5">
                <a:latin typeface="Carlito"/>
                <a:cs typeface="Carlito"/>
              </a:rPr>
              <a:t>events </a:t>
            </a:r>
            <a:r>
              <a:rPr dirty="0" sz="2200" spc="-15">
                <a:latin typeface="Carlito"/>
                <a:cs typeface="Carlito"/>
              </a:rPr>
              <a:t>generated </a:t>
            </a:r>
            <a:r>
              <a:rPr dirty="0" sz="2200" spc="-5">
                <a:latin typeface="Carlito"/>
                <a:cs typeface="Carlito"/>
              </a:rPr>
              <a:t>by </a:t>
            </a:r>
            <a:r>
              <a:rPr dirty="0" sz="2200">
                <a:latin typeface="Carlito"/>
                <a:cs typeface="Carlito"/>
              </a:rPr>
              <a:t>certain</a:t>
            </a:r>
            <a:r>
              <a:rPr dirty="0" sz="2200" spc="-14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objects.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 scope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scenario </a:t>
            </a:r>
            <a:r>
              <a:rPr dirty="0" sz="2200" spc="-10">
                <a:latin typeface="Carlito"/>
                <a:cs typeface="Carlito"/>
              </a:rPr>
              <a:t>may</a:t>
            </a:r>
            <a:r>
              <a:rPr dirty="0" sz="2200" spc="-13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vary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"/>
            </a:pPr>
            <a:endParaRPr sz="2150">
              <a:latin typeface="Carlito"/>
              <a:cs typeface="Carlito"/>
            </a:endParaRPr>
          </a:p>
          <a:p>
            <a:pPr marL="356870" indent="-344805">
              <a:lnSpc>
                <a:spcPts val="259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  <a:tab pos="975994" algn="l"/>
                <a:tab pos="2350770" algn="l"/>
                <a:tab pos="2759710" algn="l"/>
                <a:tab pos="3961129" algn="l"/>
                <a:tab pos="5278120" algn="l"/>
                <a:tab pos="5833110" algn="l"/>
                <a:tab pos="7101205" algn="l"/>
              </a:tabLst>
            </a:pPr>
            <a:r>
              <a:rPr dirty="0" sz="2400" spc="5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15">
                <a:latin typeface="Carlito"/>
                <a:cs typeface="Carlito"/>
              </a:rPr>
              <a:t>u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mic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1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li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5">
                <a:latin typeface="Carlito"/>
                <a:cs typeface="Carlito"/>
              </a:rPr>
              <a:t>ar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">
                <a:latin typeface="Carlito"/>
                <a:cs typeface="Carlito"/>
              </a:rPr>
              <a:t>sce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ari</a:t>
            </a:r>
            <a:r>
              <a:rPr dirty="0" sz="2400" spc="-4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,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25">
                <a:latin typeface="Carlito"/>
                <a:cs typeface="Carlito"/>
              </a:rPr>
              <a:t>v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-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ace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590"/>
              </a:lnSpc>
            </a:pP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state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rlito"/>
              <a:cs typeface="Carlito"/>
            </a:endParaRPr>
          </a:p>
          <a:p>
            <a:pPr marL="356870" marR="5080" indent="-344805">
              <a:lnSpc>
                <a:spcPts val="2310"/>
              </a:lnSpc>
              <a:buFont typeface="Wingdings"/>
              <a:buChar char=""/>
              <a:tabLst>
                <a:tab pos="356870" algn="l"/>
                <a:tab pos="357505" algn="l"/>
                <a:tab pos="1016000" algn="l"/>
                <a:tab pos="2253615" algn="l"/>
                <a:tab pos="3235325" algn="l"/>
                <a:tab pos="3616325" algn="l"/>
                <a:tab pos="5320665" algn="l"/>
                <a:tab pos="6842125" algn="l"/>
                <a:tab pos="7336155" algn="l"/>
              </a:tabLst>
            </a:pP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c	m</a:t>
            </a:r>
            <a:r>
              <a:rPr dirty="0" sz="2400" spc="10">
                <a:latin typeface="Carlito"/>
                <a:cs typeface="Carlito"/>
              </a:rPr>
              <a:t>od</a:t>
            </a:r>
            <a:r>
              <a:rPr dirty="0" sz="2400">
                <a:latin typeface="Carlito"/>
                <a:cs typeface="Carlito"/>
              </a:rPr>
              <a:t>el	is	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ep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n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ed	g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ap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al</a:t>
            </a:r>
            <a:r>
              <a:rPr dirty="0" sz="2400" spc="-25">
                <a:latin typeface="Carlito"/>
                <a:cs typeface="Carlito"/>
              </a:rPr>
              <a:t>l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qu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2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ce  </a:t>
            </a: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state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  <a:p>
            <a:pPr lvl="1" marL="756285" marR="11430" indent="-287020">
              <a:lnSpc>
                <a:spcPct val="80000"/>
              </a:lnSpc>
              <a:spcBef>
                <a:spcPts val="50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20">
                <a:latin typeface="Carlito"/>
                <a:cs typeface="Carlito"/>
              </a:rPr>
              <a:t>state </a:t>
            </a:r>
            <a:r>
              <a:rPr dirty="0" sz="2000" spc="-5">
                <a:latin typeface="Carlito"/>
                <a:cs typeface="Carlito"/>
              </a:rPr>
              <a:t>corresponds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interval </a:t>
            </a:r>
            <a:r>
              <a:rPr dirty="0" sz="2000" spc="-5">
                <a:latin typeface="Carlito"/>
                <a:cs typeface="Carlito"/>
              </a:rPr>
              <a:t>between </a:t>
            </a:r>
            <a:r>
              <a:rPr dirty="0" sz="2000" spc="-15">
                <a:latin typeface="Carlito"/>
                <a:cs typeface="Carlito"/>
              </a:rPr>
              <a:t>two </a:t>
            </a:r>
            <a:r>
              <a:rPr dirty="0" sz="2000" spc="-10">
                <a:latin typeface="Carlito"/>
                <a:cs typeface="Carlito"/>
              </a:rPr>
              <a:t>events received </a:t>
            </a:r>
            <a:r>
              <a:rPr dirty="0" sz="2000">
                <a:latin typeface="Carlito"/>
                <a:cs typeface="Carlito"/>
              </a:rPr>
              <a:t>by an  </a:t>
            </a:r>
            <a:r>
              <a:rPr dirty="0" sz="2000" spc="-5">
                <a:latin typeface="Carlito"/>
                <a:cs typeface="Carlito"/>
              </a:rPr>
              <a:t>object and describes the </a:t>
            </a:r>
            <a:r>
              <a:rPr dirty="0" sz="2000" spc="-10">
                <a:latin typeface="Carlito"/>
                <a:cs typeface="Carlito"/>
              </a:rPr>
              <a:t>"value" </a:t>
            </a:r>
            <a:r>
              <a:rPr dirty="0" sz="2000" spc="-5">
                <a:latin typeface="Carlito"/>
                <a:cs typeface="Carlito"/>
              </a:rPr>
              <a:t>of the object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time</a:t>
            </a:r>
            <a:r>
              <a:rPr dirty="0" sz="2000" spc="204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period.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"/>
            </a:pPr>
            <a:endParaRPr sz="19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Event </a:t>
            </a:r>
            <a:r>
              <a:rPr dirty="0" sz="2400" spc="-10">
                <a:latin typeface="Carlito"/>
                <a:cs typeface="Carlito"/>
              </a:rPr>
              <a:t>trace </a:t>
            </a: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also known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interaction</a:t>
            </a:r>
            <a:r>
              <a:rPr dirty="0" sz="2400" spc="-20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2702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Dynamic</a:t>
            </a:r>
            <a:r>
              <a:rPr dirty="0" spc="-130"/>
              <a:t> </a:t>
            </a:r>
            <a:r>
              <a:rPr dirty="0" spc="5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128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372237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20" b="1">
                <a:solidFill>
                  <a:srgbClr val="FFFFFF"/>
                </a:solidFill>
                <a:latin typeface="Carlito"/>
                <a:cs typeface="Carlito"/>
              </a:rPr>
              <a:t>Interaction</a:t>
            </a:r>
            <a:r>
              <a:rPr dirty="0" sz="3200" spc="-3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305" cy="394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704215" algn="l"/>
                <a:tab pos="1588770" algn="l"/>
                <a:tab pos="2009775" algn="l"/>
                <a:tab pos="3305175" algn="l"/>
                <a:tab pos="4741545" algn="l"/>
                <a:tab pos="5327015" algn="l"/>
                <a:tab pos="6537325" algn="l"/>
                <a:tab pos="7790815" algn="l"/>
                <a:tab pos="8214359" algn="l"/>
              </a:tabLst>
            </a:pP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">
                <a:latin typeface="Carlito"/>
                <a:cs typeface="Carlito"/>
              </a:rPr>
              <a:t>se</a:t>
            </a:r>
            <a:r>
              <a:rPr dirty="0" sz="2400" spc="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iag</a:t>
            </a:r>
            <a:r>
              <a:rPr dirty="0" sz="2400" spc="-4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ams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escri</a:t>
            </a:r>
            <a:r>
              <a:rPr dirty="0" sz="2400" spc="15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0" i="1">
                <a:latin typeface="Carlito"/>
                <a:cs typeface="Carlito"/>
              </a:rPr>
              <a:t>d</a:t>
            </a:r>
            <a:r>
              <a:rPr dirty="0" sz="2400" spc="5" i="1">
                <a:latin typeface="Carlito"/>
                <a:cs typeface="Carlito"/>
              </a:rPr>
              <a:t>y</a:t>
            </a:r>
            <a:r>
              <a:rPr dirty="0" sz="2400" spc="-10" i="1">
                <a:latin typeface="Carlito"/>
                <a:cs typeface="Carlito"/>
              </a:rPr>
              <a:t>na</a:t>
            </a:r>
            <a:r>
              <a:rPr dirty="0" sz="2400" i="1">
                <a:latin typeface="Carlito"/>
                <a:cs typeface="Carlito"/>
              </a:rPr>
              <a:t>mic</a:t>
            </a:r>
            <a:r>
              <a:rPr dirty="0" sz="2400" i="1">
                <a:latin typeface="Carlito"/>
                <a:cs typeface="Carlito"/>
              </a:rPr>
              <a:t>	</a:t>
            </a:r>
            <a:r>
              <a:rPr dirty="0" sz="2400" spc="-10" i="1">
                <a:latin typeface="Carlito"/>
                <a:cs typeface="Carlito"/>
              </a:rPr>
              <a:t>b</a:t>
            </a:r>
            <a:r>
              <a:rPr dirty="0" sz="2400" i="1">
                <a:latin typeface="Carlito"/>
                <a:cs typeface="Carlito"/>
              </a:rPr>
              <a:t>e</a:t>
            </a:r>
            <a:r>
              <a:rPr dirty="0" sz="2400" spc="20" i="1">
                <a:latin typeface="Carlito"/>
                <a:cs typeface="Carlito"/>
              </a:rPr>
              <a:t>h</a:t>
            </a:r>
            <a:r>
              <a:rPr dirty="0" sz="2400" spc="-10" i="1">
                <a:latin typeface="Carlito"/>
                <a:cs typeface="Carlito"/>
              </a:rPr>
              <a:t>a</a:t>
            </a:r>
            <a:r>
              <a:rPr dirty="0" sz="2400" spc="10" i="1">
                <a:latin typeface="Carlito"/>
                <a:cs typeface="Carlito"/>
              </a:rPr>
              <a:t>v</a:t>
            </a:r>
            <a:r>
              <a:rPr dirty="0" sz="2400" i="1">
                <a:latin typeface="Carlito"/>
                <a:cs typeface="Carlito"/>
              </a:rPr>
              <a:t>ior</a:t>
            </a:r>
            <a:r>
              <a:rPr dirty="0" sz="2400" i="1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object-oriented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lvl="1" marL="756285" marR="5715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  <a:tab pos="1061720" algn="l"/>
                <a:tab pos="1546225" algn="l"/>
                <a:tab pos="1921510" algn="l"/>
                <a:tab pos="3159125" algn="l"/>
                <a:tab pos="4506595" algn="l"/>
                <a:tab pos="5433695" algn="l"/>
                <a:tab pos="5708015" algn="l"/>
                <a:tab pos="6192520" algn="l"/>
                <a:tab pos="6567805" algn="l"/>
                <a:tab pos="7531734" algn="l"/>
                <a:tab pos="8388350" algn="l"/>
              </a:tabLst>
            </a:pP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-1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30">
                <a:latin typeface="Carlito"/>
                <a:cs typeface="Carlito"/>
              </a:rPr>
              <a:t>g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5">
                <a:latin typeface="Carlito"/>
                <a:cs typeface="Carlito"/>
              </a:rPr>
              <a:t>ex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-25">
                <a:latin typeface="Carlito"/>
                <a:cs typeface="Carlito"/>
              </a:rPr>
              <a:t>ha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 spc="-40">
                <a:latin typeface="Carlito"/>
                <a:cs typeface="Carlito"/>
              </a:rPr>
              <a:t>g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5">
                <a:latin typeface="Carlito"/>
                <a:cs typeface="Carlito"/>
              </a:rPr>
              <a:t>m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g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-1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30">
                <a:latin typeface="Carlito"/>
                <a:cs typeface="Carlito"/>
              </a:rPr>
              <a:t>b</a:t>
            </a:r>
            <a:r>
              <a:rPr dirty="0" sz="2200" spc="-5">
                <a:latin typeface="Carlito"/>
                <a:cs typeface="Carlito"/>
              </a:rPr>
              <a:t>j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5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wit</a:t>
            </a:r>
            <a:r>
              <a:rPr dirty="0" sz="2200" spc="-25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in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  </a:t>
            </a:r>
            <a:r>
              <a:rPr dirty="0" sz="2200" spc="-10">
                <a:latin typeface="Carlito"/>
                <a:cs typeface="Carlito"/>
              </a:rPr>
              <a:t>context to </a:t>
            </a:r>
            <a:r>
              <a:rPr dirty="0" sz="2200">
                <a:latin typeface="Carlito"/>
                <a:cs typeface="Carlito"/>
              </a:rPr>
              <a:t>accomplish a</a:t>
            </a:r>
            <a:r>
              <a:rPr dirty="0" sz="2200" spc="-11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purpose.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3744595" algn="l"/>
              </a:tabLst>
            </a:pPr>
            <a:r>
              <a:rPr dirty="0" sz="2400" spc="-5">
                <a:latin typeface="Carlito"/>
                <a:cs typeface="Carlito"/>
              </a:rPr>
              <a:t>Often  used  </a:t>
            </a:r>
            <a:r>
              <a:rPr dirty="0" sz="2400" spc="-10">
                <a:latin typeface="Carlito"/>
                <a:cs typeface="Carlito"/>
              </a:rPr>
              <a:t>to</a:t>
            </a:r>
            <a:r>
              <a:rPr dirty="0" sz="2400" spc="2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model</a:t>
            </a:r>
            <a:r>
              <a:rPr dirty="0" sz="2400" spc="4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the	</a:t>
            </a:r>
            <a:r>
              <a:rPr dirty="0" sz="2400" spc="-30">
                <a:latin typeface="Carlito"/>
                <a:cs typeface="Carlito"/>
              </a:rPr>
              <a:t>way </a:t>
            </a:r>
            <a:r>
              <a:rPr dirty="0" sz="2400">
                <a:latin typeface="Carlito"/>
                <a:cs typeface="Carlito"/>
              </a:rPr>
              <a:t>a 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realized through</a:t>
            </a:r>
            <a:r>
              <a:rPr dirty="0" sz="2400" spc="-1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sequence of </a:t>
            </a:r>
            <a:r>
              <a:rPr dirty="0" sz="2400" spc="-5">
                <a:latin typeface="Carlito"/>
                <a:cs typeface="Carlito"/>
              </a:rPr>
              <a:t>messages between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interactions </a:t>
            </a:r>
            <a:r>
              <a:rPr dirty="0" sz="2400" spc="-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represented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sequence </a:t>
            </a:r>
            <a:r>
              <a:rPr dirty="0" sz="2400" spc="-15">
                <a:latin typeface="Carlito"/>
                <a:cs typeface="Carlito"/>
              </a:rPr>
              <a:t>diagram therefore  </a:t>
            </a:r>
            <a:r>
              <a:rPr dirty="0" sz="2400">
                <a:latin typeface="Carlito"/>
                <a:cs typeface="Carlito"/>
              </a:rPr>
              <a:t>sequence </a:t>
            </a: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type of </a:t>
            </a:r>
            <a:r>
              <a:rPr dirty="0" sz="2400" spc="-5">
                <a:latin typeface="Carlito"/>
                <a:cs typeface="Carlito"/>
              </a:rPr>
              <a:t>interaction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6443074"/>
            <a:ext cx="28194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130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0095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Interaction Diagrams</a:t>
            </a:r>
            <a:r>
              <a:rPr dirty="0" spc="-140"/>
              <a:t> </a:t>
            </a:r>
            <a:r>
              <a:rPr dirty="0"/>
              <a:t>[1]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399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purpose of </a:t>
            </a:r>
            <a:r>
              <a:rPr dirty="0" sz="2400" spc="-5">
                <a:latin typeface="Carlito"/>
                <a:cs typeface="Carlito"/>
              </a:rPr>
              <a:t>Interaction diagrams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2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to: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5">
                <a:latin typeface="Carlito"/>
                <a:cs typeface="Carlito"/>
              </a:rPr>
              <a:t>Model </a:t>
            </a:r>
            <a:r>
              <a:rPr dirty="0" sz="2400" spc="-5">
                <a:latin typeface="Carlito"/>
                <a:cs typeface="Carlito"/>
              </a:rPr>
              <a:t>interactions between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objects</a:t>
            </a:r>
            <a:endParaRPr sz="2400">
              <a:latin typeface="Carlito"/>
              <a:cs typeface="Carlito"/>
            </a:endParaRPr>
          </a:p>
          <a:p>
            <a:pPr lvl="1" marL="756285" marR="825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  <a:tab pos="1597660" algn="l"/>
                <a:tab pos="1964055" algn="l"/>
                <a:tab pos="3890645" algn="l"/>
                <a:tab pos="4565015" algn="l"/>
                <a:tab pos="4848225" algn="l"/>
                <a:tab pos="5842000" algn="l"/>
                <a:tab pos="6217285" algn="l"/>
                <a:tab pos="6784340" algn="l"/>
                <a:tab pos="7559040" algn="l"/>
              </a:tabLst>
            </a:pPr>
            <a:r>
              <a:rPr dirty="0" sz="2400">
                <a:latin typeface="Carlito"/>
                <a:cs typeface="Carlito"/>
              </a:rPr>
              <a:t>Ass</a:t>
            </a:r>
            <a:r>
              <a:rPr dirty="0" sz="2400" spc="5">
                <a:latin typeface="Carlito"/>
                <a:cs typeface="Carlito"/>
              </a:rPr>
              <a:t>i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t	in	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r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nd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</a:t>
            </a:r>
            <a:r>
              <a:rPr dirty="0" sz="2400" spc="-15">
                <a:latin typeface="Carlito"/>
                <a:cs typeface="Carlito"/>
              </a:rPr>
              <a:t>h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w	a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m	</a:t>
            </a:r>
            <a:r>
              <a:rPr dirty="0" sz="2400" spc="-10">
                <a:latin typeface="Carlito"/>
                <a:cs typeface="Carlito"/>
              </a:rPr>
              <a:t>(</a:t>
            </a: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)	ac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15">
                <a:latin typeface="Carlito"/>
                <a:cs typeface="Carlito"/>
              </a:rPr>
              <a:t>u</a:t>
            </a:r>
            <a:r>
              <a:rPr dirty="0" sz="2400">
                <a:latin typeface="Carlito"/>
                <a:cs typeface="Carlito"/>
              </a:rPr>
              <a:t>ally  </a:t>
            </a:r>
            <a:r>
              <a:rPr dirty="0" sz="2400" spc="-15">
                <a:latin typeface="Carlito"/>
                <a:cs typeface="Carlito"/>
              </a:rPr>
              <a:t>works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  <a:tab pos="1607185" algn="l"/>
                <a:tab pos="2244090" algn="l"/>
                <a:tab pos="2518410" algn="l"/>
                <a:tab pos="3079750" algn="l"/>
                <a:tab pos="3750945" algn="l"/>
                <a:tab pos="5271770" algn="l"/>
                <a:tab pos="5829935" algn="l"/>
                <a:tab pos="6275070" algn="l"/>
                <a:tab pos="8104505" algn="l"/>
              </a:tabLst>
            </a:pPr>
            <a:r>
              <a:rPr dirty="0" sz="2400" spc="-114">
                <a:latin typeface="Carlito"/>
                <a:cs typeface="Carlito"/>
              </a:rPr>
              <a:t>V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5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	a	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ase	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escr</a:t>
            </a:r>
            <a:r>
              <a:rPr dirty="0" sz="2400" spc="5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p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n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n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 spc="-15">
                <a:latin typeface="Carlito"/>
                <a:cs typeface="Carlito"/>
              </a:rPr>
              <a:t>p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ed 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10">
                <a:latin typeface="Carlito"/>
                <a:cs typeface="Carlito"/>
              </a:rPr>
              <a:t>existing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Identify </a:t>
            </a:r>
            <a:r>
              <a:rPr dirty="0" sz="2400" spc="-5">
                <a:latin typeface="Carlito"/>
                <a:cs typeface="Carlito"/>
              </a:rPr>
              <a:t>responsibilities/operations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assign </a:t>
            </a:r>
            <a:r>
              <a:rPr dirty="0" sz="2400" spc="5">
                <a:latin typeface="Carlito"/>
                <a:cs typeface="Carlito"/>
              </a:rPr>
              <a:t>them </a:t>
            </a:r>
            <a:r>
              <a:rPr dirty="0" sz="2400" spc="-5">
                <a:latin typeface="Carlito"/>
                <a:cs typeface="Carlito"/>
              </a:rPr>
              <a:t>to</a:t>
            </a:r>
            <a:r>
              <a:rPr dirty="0" sz="2400" spc="-2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"/>
            </a:pPr>
            <a:endParaRPr sz="2350">
              <a:latin typeface="Carlito"/>
              <a:cs typeface="Carlito"/>
            </a:endParaRPr>
          </a:p>
          <a:p>
            <a:pPr algn="r" marL="344170" marR="5711190" indent="-344170">
              <a:lnSpc>
                <a:spcPct val="100000"/>
              </a:lnSpc>
              <a:buFont typeface="Wingdings"/>
              <a:buChar char=""/>
              <a:tabLst>
                <a:tab pos="3441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Interaction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 algn="r" lvl="1" marL="286385" marR="5633720" indent="-28638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200" spc="-5" b="1">
                <a:latin typeface="Carlito"/>
                <a:cs typeface="Carlito"/>
              </a:rPr>
              <a:t>Sequence</a:t>
            </a:r>
            <a:r>
              <a:rPr dirty="0" sz="2200" spc="-5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 b="1">
                <a:latin typeface="Carlito"/>
                <a:cs typeface="Carlito"/>
              </a:rPr>
              <a:t>Collaboration</a:t>
            </a:r>
            <a:r>
              <a:rPr dirty="0" sz="2200" spc="-5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6876" y="6443074"/>
            <a:ext cx="28194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131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53478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Interaction Diagrams </a:t>
            </a:r>
            <a:r>
              <a:rPr dirty="0" spc="-5"/>
              <a:t>(Cont.)</a:t>
            </a:r>
            <a:r>
              <a:rPr dirty="0" spc="-130"/>
              <a:t> </a:t>
            </a:r>
            <a:r>
              <a:rPr dirty="0"/>
              <a:t>[1]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6302375" cy="69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solidFill>
                  <a:srgbClr val="003300"/>
                </a:solidFill>
                <a:latin typeface="Carlito"/>
                <a:cs typeface="Carlito"/>
              </a:rPr>
              <a:t>Captures </a:t>
            </a:r>
            <a:r>
              <a:rPr dirty="0" sz="2400" b="1">
                <a:solidFill>
                  <a:srgbClr val="003300"/>
                </a:solidFill>
                <a:latin typeface="Carlito"/>
                <a:cs typeface="Carlito"/>
              </a:rPr>
              <a:t>how objects </a:t>
            </a:r>
            <a:r>
              <a:rPr dirty="0" sz="2400" spc="-15" b="1">
                <a:solidFill>
                  <a:srgbClr val="003300"/>
                </a:solidFill>
                <a:latin typeface="Carlito"/>
                <a:cs typeface="Carlito"/>
              </a:rPr>
              <a:t>interact </a:t>
            </a:r>
            <a:r>
              <a:rPr dirty="0" sz="2400" spc="5" b="1">
                <a:solidFill>
                  <a:srgbClr val="003300"/>
                </a:solidFill>
                <a:latin typeface="Carlito"/>
                <a:cs typeface="Carlito"/>
              </a:rPr>
              <a:t>with </a:t>
            </a:r>
            <a:r>
              <a:rPr dirty="0" sz="2400" spc="-10" b="1">
                <a:solidFill>
                  <a:srgbClr val="003300"/>
                </a:solidFill>
                <a:latin typeface="Carlito"/>
                <a:cs typeface="Carlito"/>
              </a:rPr>
              <a:t>each</a:t>
            </a:r>
            <a:r>
              <a:rPr dirty="0" sz="2400" spc="-110" b="1">
                <a:solidFill>
                  <a:srgbClr val="003300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003300"/>
                </a:solidFill>
                <a:latin typeface="Carlito"/>
                <a:cs typeface="Carlito"/>
              </a:rPr>
              <a:t>other: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90" b="1">
                <a:solidFill>
                  <a:srgbClr val="003300"/>
                </a:solidFill>
                <a:latin typeface="Carlito"/>
                <a:cs typeface="Carlito"/>
              </a:rPr>
              <a:t>To </a:t>
            </a:r>
            <a:r>
              <a:rPr dirty="0" sz="2000" spc="-15" b="1">
                <a:solidFill>
                  <a:srgbClr val="003300"/>
                </a:solidFill>
                <a:latin typeface="Carlito"/>
                <a:cs typeface="Carlito"/>
              </a:rPr>
              <a:t>realize </a:t>
            </a:r>
            <a:r>
              <a:rPr dirty="0" sz="2000" spc="-5" b="1">
                <a:solidFill>
                  <a:srgbClr val="003300"/>
                </a:solidFill>
                <a:latin typeface="Carlito"/>
                <a:cs typeface="Carlito"/>
              </a:rPr>
              <a:t>some </a:t>
            </a:r>
            <a:r>
              <a:rPr dirty="0" sz="2000" spc="-10" b="1">
                <a:solidFill>
                  <a:srgbClr val="003300"/>
                </a:solidFill>
                <a:latin typeface="Carlito"/>
                <a:cs typeface="Carlito"/>
              </a:rPr>
              <a:t>behavior </a:t>
            </a:r>
            <a:r>
              <a:rPr dirty="0" sz="2000" b="1">
                <a:solidFill>
                  <a:srgbClr val="003300"/>
                </a:solidFill>
                <a:latin typeface="Carlito"/>
                <a:cs typeface="Carlito"/>
              </a:rPr>
              <a:t>(use </a:t>
            </a:r>
            <a:r>
              <a:rPr dirty="0" sz="2000" spc="-5" b="1">
                <a:solidFill>
                  <a:srgbClr val="003300"/>
                </a:solidFill>
                <a:latin typeface="Carlito"/>
                <a:cs typeface="Carlito"/>
              </a:rPr>
              <a:t>case</a:t>
            </a:r>
            <a:r>
              <a:rPr dirty="0" sz="2000" spc="145" b="1">
                <a:solidFill>
                  <a:srgbClr val="003300"/>
                </a:solidFill>
                <a:latin typeface="Carlito"/>
                <a:cs typeface="Carlito"/>
              </a:rPr>
              <a:t> </a:t>
            </a:r>
            <a:r>
              <a:rPr dirty="0" sz="2000" spc="-10" b="1">
                <a:solidFill>
                  <a:srgbClr val="003300"/>
                </a:solidFill>
                <a:latin typeface="Carlito"/>
                <a:cs typeface="Carlito"/>
              </a:rPr>
              <a:t>execution).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70177"/>
            <a:ext cx="5222240" cy="106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Emphasizes </a:t>
            </a:r>
            <a:r>
              <a:rPr dirty="0" sz="2400">
                <a:latin typeface="Carlito"/>
                <a:cs typeface="Carlito"/>
              </a:rPr>
              <a:t>time ordering of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messages.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985519" algn="l"/>
              </a:tabLst>
            </a:pPr>
            <a:r>
              <a:rPr dirty="0" sz="2400" spc="-5">
                <a:latin typeface="Carlito"/>
                <a:cs typeface="Carlito"/>
              </a:rPr>
              <a:t>Can	model: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  <a:spcBef>
                <a:spcPts val="20"/>
              </a:spcBef>
            </a:pPr>
            <a:r>
              <a:rPr dirty="0" sz="2000" spc="-20">
                <a:latin typeface="Carlito"/>
                <a:cs typeface="Carlito"/>
              </a:rPr>
              <a:t>concurrency.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6695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A </a:t>
            </a:r>
            <a:r>
              <a:rPr dirty="0" spc="-30"/>
              <a:t>First </a:t>
            </a:r>
            <a:r>
              <a:rPr dirty="0"/>
              <a:t>Look </a:t>
            </a:r>
            <a:r>
              <a:rPr dirty="0" spc="-20"/>
              <a:t>at </a:t>
            </a:r>
            <a:r>
              <a:rPr dirty="0" spc="5"/>
              <a:t>Sequence</a:t>
            </a:r>
            <a:r>
              <a:rPr dirty="0" spc="-80"/>
              <a:t> </a:t>
            </a:r>
            <a:r>
              <a:rPr dirty="0" spc="-10"/>
              <a:t>Diagrams[1]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7130" y="3640328"/>
            <a:ext cx="459105" cy="2072639"/>
          </a:xfrm>
          <a:prstGeom prst="rect">
            <a:avLst/>
          </a:prstGeom>
        </p:spPr>
        <p:txBody>
          <a:bodyPr wrap="square" lIns="0" tIns="438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450" spc="-5" b="1">
                <a:solidFill>
                  <a:srgbClr val="0000CC"/>
                </a:solidFill>
                <a:latin typeface="Comic Sans MS"/>
                <a:cs typeface="Comic Sans MS"/>
              </a:rPr>
              <a:t>Y-Axis</a:t>
            </a:r>
            <a:r>
              <a:rPr dirty="0" sz="2450" spc="-8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450" spc="-5" b="1">
                <a:solidFill>
                  <a:srgbClr val="0000CC"/>
                </a:solidFill>
                <a:latin typeface="Comic Sans MS"/>
                <a:cs typeface="Comic Sans MS"/>
              </a:rPr>
              <a:t>(time)</a:t>
            </a:r>
            <a:endParaRPr sz="245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36914" y="3117659"/>
            <a:ext cx="1273175" cy="745490"/>
            <a:chOff x="2236914" y="3117659"/>
            <a:chExt cx="1273175" cy="745490"/>
          </a:xfrm>
        </p:grpSpPr>
        <p:sp>
          <p:nvSpPr>
            <p:cNvPr id="7" name="object 7"/>
            <p:cNvSpPr/>
            <p:nvPr/>
          </p:nvSpPr>
          <p:spPr>
            <a:xfrm>
              <a:off x="2241676" y="3122422"/>
              <a:ext cx="1263650" cy="735965"/>
            </a:xfrm>
            <a:custGeom>
              <a:avLst/>
              <a:gdLst/>
              <a:ahLst/>
              <a:cxnLst/>
              <a:rect l="l" t="t" r="r" b="b"/>
              <a:pathLst>
                <a:path w="1263650" h="735964">
                  <a:moveTo>
                    <a:pt x="1263091" y="0"/>
                  </a:moveTo>
                  <a:lnTo>
                    <a:pt x="0" y="0"/>
                  </a:lnTo>
                  <a:lnTo>
                    <a:pt x="0" y="735838"/>
                  </a:lnTo>
                  <a:lnTo>
                    <a:pt x="1263091" y="735838"/>
                  </a:lnTo>
                  <a:lnTo>
                    <a:pt x="12630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1676" y="3122422"/>
              <a:ext cx="1263650" cy="735965"/>
            </a:xfrm>
            <a:custGeom>
              <a:avLst/>
              <a:gdLst/>
              <a:ahLst/>
              <a:cxnLst/>
              <a:rect l="l" t="t" r="r" b="b"/>
              <a:pathLst>
                <a:path w="1263650" h="735964">
                  <a:moveTo>
                    <a:pt x="0" y="735838"/>
                  </a:moveTo>
                  <a:lnTo>
                    <a:pt x="1263091" y="735838"/>
                  </a:lnTo>
                  <a:lnTo>
                    <a:pt x="1263091" y="0"/>
                  </a:lnTo>
                  <a:lnTo>
                    <a:pt x="0" y="0"/>
                  </a:lnTo>
                  <a:lnTo>
                    <a:pt x="0" y="7358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96439" y="3262629"/>
            <a:ext cx="74993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135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m</a:t>
            </a:r>
            <a:r>
              <a:rPr dirty="0" u="heavy" sz="1350" spc="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emb</a:t>
            </a:r>
            <a:r>
              <a:rPr dirty="0" u="heavy" sz="1350" spc="1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heavy" sz="1350" spc="-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r</a:t>
            </a:r>
            <a:r>
              <a:rPr dirty="0" u="heavy" sz="1350" spc="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: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5167" y="3469894"/>
            <a:ext cx="129984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LibraryMember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37104" y="3117684"/>
            <a:ext cx="2999105" cy="3124835"/>
            <a:chOff x="2237104" y="3117684"/>
            <a:chExt cx="2999105" cy="3124835"/>
          </a:xfrm>
        </p:grpSpPr>
        <p:sp>
          <p:nvSpPr>
            <p:cNvPr id="12" name="object 12"/>
            <p:cNvSpPr/>
            <p:nvPr/>
          </p:nvSpPr>
          <p:spPr>
            <a:xfrm>
              <a:off x="2237104" y="3679190"/>
              <a:ext cx="1274445" cy="15240"/>
            </a:xfrm>
            <a:custGeom>
              <a:avLst/>
              <a:gdLst/>
              <a:ahLst/>
              <a:cxnLst/>
              <a:rect l="l" t="t" r="r" b="b"/>
              <a:pathLst>
                <a:path w="1274445" h="15239">
                  <a:moveTo>
                    <a:pt x="127406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274064" y="15239"/>
                  </a:lnTo>
                  <a:lnTo>
                    <a:pt x="1274064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09950" y="3858259"/>
              <a:ext cx="0" cy="2379980"/>
            </a:xfrm>
            <a:custGeom>
              <a:avLst/>
              <a:gdLst/>
              <a:ahLst/>
              <a:cxnLst/>
              <a:rect l="l" t="t" r="r" b="b"/>
              <a:pathLst>
                <a:path w="0" h="2379979">
                  <a:moveTo>
                    <a:pt x="0" y="2206332"/>
                  </a:moveTo>
                  <a:lnTo>
                    <a:pt x="0" y="2379472"/>
                  </a:lnTo>
                </a:path>
                <a:path w="0" h="2379979">
                  <a:moveTo>
                    <a:pt x="0" y="0"/>
                  </a:moveTo>
                  <a:lnTo>
                    <a:pt x="0" y="400773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78502" y="3122447"/>
              <a:ext cx="953135" cy="735965"/>
            </a:xfrm>
            <a:custGeom>
              <a:avLst/>
              <a:gdLst/>
              <a:ahLst/>
              <a:cxnLst/>
              <a:rect l="l" t="t" r="r" b="b"/>
              <a:pathLst>
                <a:path w="953135" h="735964">
                  <a:moveTo>
                    <a:pt x="952665" y="0"/>
                  </a:moveTo>
                  <a:lnTo>
                    <a:pt x="0" y="0"/>
                  </a:lnTo>
                  <a:lnTo>
                    <a:pt x="0" y="735431"/>
                  </a:lnTo>
                  <a:lnTo>
                    <a:pt x="952665" y="735431"/>
                  </a:lnTo>
                  <a:lnTo>
                    <a:pt x="95266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78502" y="3122447"/>
              <a:ext cx="953135" cy="735965"/>
            </a:xfrm>
            <a:custGeom>
              <a:avLst/>
              <a:gdLst/>
              <a:ahLst/>
              <a:cxnLst/>
              <a:rect l="l" t="t" r="r" b="b"/>
              <a:pathLst>
                <a:path w="953135" h="735964">
                  <a:moveTo>
                    <a:pt x="0" y="735431"/>
                  </a:moveTo>
                  <a:lnTo>
                    <a:pt x="952665" y="735431"/>
                  </a:lnTo>
                  <a:lnTo>
                    <a:pt x="952665" y="0"/>
                  </a:lnTo>
                  <a:lnTo>
                    <a:pt x="0" y="0"/>
                  </a:lnTo>
                  <a:lnTo>
                    <a:pt x="0" y="7354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322826" y="3366261"/>
            <a:ext cx="868044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1350" spc="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book:Book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51260" y="3117684"/>
            <a:ext cx="2152015" cy="3124835"/>
            <a:chOff x="4751260" y="3117684"/>
            <a:chExt cx="2152015" cy="3124835"/>
          </a:xfrm>
        </p:grpSpPr>
        <p:sp>
          <p:nvSpPr>
            <p:cNvPr id="18" name="object 18"/>
            <p:cNvSpPr/>
            <p:nvPr/>
          </p:nvSpPr>
          <p:spPr>
            <a:xfrm>
              <a:off x="4756022" y="3857879"/>
              <a:ext cx="0" cy="2379980"/>
            </a:xfrm>
            <a:custGeom>
              <a:avLst/>
              <a:gdLst/>
              <a:ahLst/>
              <a:cxnLst/>
              <a:rect l="l" t="t" r="r" b="b"/>
              <a:pathLst>
                <a:path w="0" h="2379979">
                  <a:moveTo>
                    <a:pt x="0" y="2138692"/>
                  </a:moveTo>
                  <a:lnTo>
                    <a:pt x="0" y="2379853"/>
                  </a:lnTo>
                </a:path>
                <a:path w="0" h="2379979">
                  <a:moveTo>
                    <a:pt x="0" y="0"/>
                  </a:moveTo>
                  <a:lnTo>
                    <a:pt x="0" y="153765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45250" y="3122447"/>
              <a:ext cx="953135" cy="735965"/>
            </a:xfrm>
            <a:custGeom>
              <a:avLst/>
              <a:gdLst/>
              <a:ahLst/>
              <a:cxnLst/>
              <a:rect l="l" t="t" r="r" b="b"/>
              <a:pathLst>
                <a:path w="953134" h="735964">
                  <a:moveTo>
                    <a:pt x="952665" y="0"/>
                  </a:moveTo>
                  <a:lnTo>
                    <a:pt x="0" y="0"/>
                  </a:lnTo>
                  <a:lnTo>
                    <a:pt x="0" y="735431"/>
                  </a:lnTo>
                  <a:lnTo>
                    <a:pt x="952665" y="735431"/>
                  </a:lnTo>
                  <a:lnTo>
                    <a:pt x="95266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45250" y="3122447"/>
              <a:ext cx="953135" cy="735965"/>
            </a:xfrm>
            <a:custGeom>
              <a:avLst/>
              <a:gdLst/>
              <a:ahLst/>
              <a:cxnLst/>
              <a:rect l="l" t="t" r="r" b="b"/>
              <a:pathLst>
                <a:path w="953134" h="735964">
                  <a:moveTo>
                    <a:pt x="0" y="735431"/>
                  </a:moveTo>
                  <a:lnTo>
                    <a:pt x="952665" y="735431"/>
                  </a:lnTo>
                  <a:lnTo>
                    <a:pt x="952665" y="0"/>
                  </a:lnTo>
                  <a:lnTo>
                    <a:pt x="0" y="0"/>
                  </a:lnTo>
                  <a:lnTo>
                    <a:pt x="0" y="7354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179311" y="3262376"/>
            <a:ext cx="487680" cy="44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 marR="5080" indent="-36830">
              <a:lnSpc>
                <a:spcPct val="100899"/>
              </a:lnSpc>
              <a:spcBef>
                <a:spcPts val="100"/>
              </a:spcBef>
            </a:pPr>
            <a:r>
              <a:rPr dirty="0" u="heavy" sz="1350" spc="1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:</a:t>
            </a:r>
            <a:r>
              <a:rPr dirty="0" u="heavy" sz="135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Book </a:t>
            </a:r>
            <a:r>
              <a:rPr dirty="0" sz="135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u="heavy" sz="135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Copy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18564" y="3853116"/>
            <a:ext cx="4709160" cy="2389505"/>
            <a:chOff x="1718564" y="3853116"/>
            <a:chExt cx="4709160" cy="2389505"/>
          </a:xfrm>
        </p:grpSpPr>
        <p:sp>
          <p:nvSpPr>
            <p:cNvPr id="23" name="object 23"/>
            <p:cNvSpPr/>
            <p:nvPr/>
          </p:nvSpPr>
          <p:spPr>
            <a:xfrm>
              <a:off x="6422898" y="3857878"/>
              <a:ext cx="0" cy="2379980"/>
            </a:xfrm>
            <a:custGeom>
              <a:avLst/>
              <a:gdLst/>
              <a:ahLst/>
              <a:cxnLst/>
              <a:rect l="l" t="t" r="r" b="b"/>
              <a:pathLst>
                <a:path w="0" h="2379979">
                  <a:moveTo>
                    <a:pt x="0" y="2073148"/>
                  </a:moveTo>
                  <a:lnTo>
                    <a:pt x="0" y="2379853"/>
                  </a:lnTo>
                </a:path>
                <a:path w="0" h="2379979">
                  <a:moveTo>
                    <a:pt x="0" y="0"/>
                  </a:moveTo>
                  <a:lnTo>
                    <a:pt x="0" y="1671218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18564" y="4288916"/>
              <a:ext cx="1129665" cy="76200"/>
            </a:xfrm>
            <a:custGeom>
              <a:avLst/>
              <a:gdLst/>
              <a:ahLst/>
              <a:cxnLst/>
              <a:rect l="l" t="t" r="r" b="b"/>
              <a:pathLst>
                <a:path w="1129664" h="76200">
                  <a:moveTo>
                    <a:pt x="1053211" y="0"/>
                  </a:moveTo>
                  <a:lnTo>
                    <a:pt x="1053211" y="76199"/>
                  </a:lnTo>
                  <a:lnTo>
                    <a:pt x="1119759" y="42925"/>
                  </a:lnTo>
                  <a:lnTo>
                    <a:pt x="1065911" y="42925"/>
                  </a:lnTo>
                  <a:lnTo>
                    <a:pt x="1065911" y="33400"/>
                  </a:lnTo>
                  <a:lnTo>
                    <a:pt x="1120013" y="33400"/>
                  </a:lnTo>
                  <a:lnTo>
                    <a:pt x="1053211" y="0"/>
                  </a:lnTo>
                  <a:close/>
                </a:path>
                <a:path w="1129664" h="76200">
                  <a:moveTo>
                    <a:pt x="1053211" y="33400"/>
                  </a:moveTo>
                  <a:lnTo>
                    <a:pt x="0" y="33400"/>
                  </a:lnTo>
                  <a:lnTo>
                    <a:pt x="0" y="42925"/>
                  </a:lnTo>
                  <a:lnTo>
                    <a:pt x="1053211" y="42925"/>
                  </a:lnTo>
                  <a:lnTo>
                    <a:pt x="1053211" y="33400"/>
                  </a:lnTo>
                  <a:close/>
                </a:path>
                <a:path w="1129664" h="76200">
                  <a:moveTo>
                    <a:pt x="1120013" y="33400"/>
                  </a:moveTo>
                  <a:lnTo>
                    <a:pt x="1065911" y="33400"/>
                  </a:lnTo>
                  <a:lnTo>
                    <a:pt x="1065911" y="42925"/>
                  </a:lnTo>
                  <a:lnTo>
                    <a:pt x="1119759" y="42925"/>
                  </a:lnTo>
                  <a:lnTo>
                    <a:pt x="1129411" y="38099"/>
                  </a:lnTo>
                  <a:lnTo>
                    <a:pt x="1120013" y="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738376" y="4084446"/>
            <a:ext cx="110363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borrow(book)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16685" y="2859913"/>
            <a:ext cx="5481320" cy="3405504"/>
            <a:chOff x="1416685" y="2859913"/>
            <a:chExt cx="5481320" cy="3405504"/>
          </a:xfrm>
        </p:grpSpPr>
        <p:sp>
          <p:nvSpPr>
            <p:cNvPr id="27" name="object 27"/>
            <p:cNvSpPr/>
            <p:nvPr/>
          </p:nvSpPr>
          <p:spPr>
            <a:xfrm>
              <a:off x="2850261" y="4259033"/>
              <a:ext cx="118110" cy="1805939"/>
            </a:xfrm>
            <a:custGeom>
              <a:avLst/>
              <a:gdLst/>
              <a:ahLst/>
              <a:cxnLst/>
              <a:rect l="l" t="t" r="r" b="b"/>
              <a:pathLst>
                <a:path w="118110" h="1805939">
                  <a:moveTo>
                    <a:pt x="117745" y="0"/>
                  </a:moveTo>
                  <a:lnTo>
                    <a:pt x="0" y="0"/>
                  </a:lnTo>
                  <a:lnTo>
                    <a:pt x="0" y="1805558"/>
                  </a:lnTo>
                  <a:lnTo>
                    <a:pt x="117745" y="1805558"/>
                  </a:lnTo>
                  <a:lnTo>
                    <a:pt x="11774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50261" y="4259033"/>
              <a:ext cx="118110" cy="1805939"/>
            </a:xfrm>
            <a:custGeom>
              <a:avLst/>
              <a:gdLst/>
              <a:ahLst/>
              <a:cxnLst/>
              <a:rect l="l" t="t" r="r" b="b"/>
              <a:pathLst>
                <a:path w="118110" h="1805939">
                  <a:moveTo>
                    <a:pt x="0" y="1805558"/>
                  </a:moveTo>
                  <a:lnTo>
                    <a:pt x="117745" y="1805558"/>
                  </a:lnTo>
                  <a:lnTo>
                    <a:pt x="117745" y="0"/>
                  </a:lnTo>
                  <a:lnTo>
                    <a:pt x="0" y="0"/>
                  </a:lnTo>
                  <a:lnTo>
                    <a:pt x="0" y="18055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969387" y="4594098"/>
              <a:ext cx="833755" cy="200660"/>
            </a:xfrm>
            <a:custGeom>
              <a:avLst/>
              <a:gdLst/>
              <a:ahLst/>
              <a:cxnLst/>
              <a:rect l="l" t="t" r="r" b="b"/>
              <a:pathLst>
                <a:path w="833754" h="200660">
                  <a:moveTo>
                    <a:pt x="0" y="0"/>
                  </a:moveTo>
                  <a:lnTo>
                    <a:pt x="833374" y="0"/>
                  </a:lnTo>
                </a:path>
                <a:path w="833754" h="200660">
                  <a:moveTo>
                    <a:pt x="833374" y="0"/>
                  </a:moveTo>
                  <a:lnTo>
                    <a:pt x="833374" y="2004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28950" y="4756404"/>
              <a:ext cx="774065" cy="76200"/>
            </a:xfrm>
            <a:custGeom>
              <a:avLst/>
              <a:gdLst/>
              <a:ahLst/>
              <a:cxnLst/>
              <a:rect l="l" t="t" r="r" b="b"/>
              <a:pathLst>
                <a:path w="77406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774064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774064" h="76200">
                  <a:moveTo>
                    <a:pt x="773811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773811" y="42799"/>
                  </a:lnTo>
                  <a:lnTo>
                    <a:pt x="773811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09951" y="4727689"/>
              <a:ext cx="119380" cy="401320"/>
            </a:xfrm>
            <a:custGeom>
              <a:avLst/>
              <a:gdLst/>
              <a:ahLst/>
              <a:cxnLst/>
              <a:rect l="l" t="t" r="r" b="b"/>
              <a:pathLst>
                <a:path w="119380" h="401320">
                  <a:moveTo>
                    <a:pt x="119042" y="0"/>
                  </a:moveTo>
                  <a:lnTo>
                    <a:pt x="0" y="0"/>
                  </a:lnTo>
                  <a:lnTo>
                    <a:pt x="0" y="400697"/>
                  </a:lnTo>
                  <a:lnTo>
                    <a:pt x="119042" y="400697"/>
                  </a:lnTo>
                  <a:lnTo>
                    <a:pt x="1190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09951" y="4727689"/>
              <a:ext cx="119380" cy="401320"/>
            </a:xfrm>
            <a:custGeom>
              <a:avLst/>
              <a:gdLst/>
              <a:ahLst/>
              <a:cxnLst/>
              <a:rect l="l" t="t" r="r" b="b"/>
              <a:pathLst>
                <a:path w="119380" h="401320">
                  <a:moveTo>
                    <a:pt x="0" y="400697"/>
                  </a:moveTo>
                  <a:lnTo>
                    <a:pt x="119042" y="400697"/>
                  </a:lnTo>
                  <a:lnTo>
                    <a:pt x="119042" y="0"/>
                  </a:lnTo>
                  <a:lnTo>
                    <a:pt x="0" y="0"/>
                  </a:lnTo>
                  <a:lnTo>
                    <a:pt x="0" y="4006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67990" y="5425439"/>
              <a:ext cx="1713864" cy="76200"/>
            </a:xfrm>
            <a:custGeom>
              <a:avLst/>
              <a:gdLst/>
              <a:ahLst/>
              <a:cxnLst/>
              <a:rect l="l" t="t" r="r" b="b"/>
              <a:pathLst>
                <a:path w="1713864" h="76200">
                  <a:moveTo>
                    <a:pt x="1637538" y="0"/>
                  </a:moveTo>
                  <a:lnTo>
                    <a:pt x="1637538" y="76200"/>
                  </a:lnTo>
                  <a:lnTo>
                    <a:pt x="1704086" y="42926"/>
                  </a:lnTo>
                  <a:lnTo>
                    <a:pt x="1650238" y="42926"/>
                  </a:lnTo>
                  <a:lnTo>
                    <a:pt x="1650238" y="33401"/>
                  </a:lnTo>
                  <a:lnTo>
                    <a:pt x="1704339" y="33401"/>
                  </a:lnTo>
                  <a:lnTo>
                    <a:pt x="1637538" y="0"/>
                  </a:lnTo>
                  <a:close/>
                </a:path>
                <a:path w="1713864" h="76200">
                  <a:moveTo>
                    <a:pt x="1637538" y="33401"/>
                  </a:moveTo>
                  <a:lnTo>
                    <a:pt x="0" y="33401"/>
                  </a:lnTo>
                  <a:lnTo>
                    <a:pt x="0" y="42926"/>
                  </a:lnTo>
                  <a:lnTo>
                    <a:pt x="1637538" y="42926"/>
                  </a:lnTo>
                  <a:lnTo>
                    <a:pt x="1637538" y="33401"/>
                  </a:lnTo>
                  <a:close/>
                </a:path>
                <a:path w="1713864" h="76200">
                  <a:moveTo>
                    <a:pt x="1704339" y="33401"/>
                  </a:moveTo>
                  <a:lnTo>
                    <a:pt x="1650238" y="33401"/>
                  </a:lnTo>
                  <a:lnTo>
                    <a:pt x="1650238" y="42926"/>
                  </a:lnTo>
                  <a:lnTo>
                    <a:pt x="1704086" y="42926"/>
                  </a:lnTo>
                  <a:lnTo>
                    <a:pt x="1713738" y="38100"/>
                  </a:lnTo>
                  <a:lnTo>
                    <a:pt x="1704339" y="33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95951" y="5395531"/>
              <a:ext cx="118110" cy="601345"/>
            </a:xfrm>
            <a:custGeom>
              <a:avLst/>
              <a:gdLst/>
              <a:ahLst/>
              <a:cxnLst/>
              <a:rect l="l" t="t" r="r" b="b"/>
              <a:pathLst>
                <a:path w="118110" h="601345">
                  <a:moveTo>
                    <a:pt x="117745" y="0"/>
                  </a:moveTo>
                  <a:lnTo>
                    <a:pt x="0" y="0"/>
                  </a:lnTo>
                  <a:lnTo>
                    <a:pt x="0" y="601040"/>
                  </a:lnTo>
                  <a:lnTo>
                    <a:pt x="117745" y="601040"/>
                  </a:lnTo>
                  <a:lnTo>
                    <a:pt x="11774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95951" y="5395531"/>
              <a:ext cx="118110" cy="601345"/>
            </a:xfrm>
            <a:custGeom>
              <a:avLst/>
              <a:gdLst/>
              <a:ahLst/>
              <a:cxnLst/>
              <a:rect l="l" t="t" r="r" b="b"/>
              <a:pathLst>
                <a:path w="118110" h="601345">
                  <a:moveTo>
                    <a:pt x="0" y="601040"/>
                  </a:moveTo>
                  <a:lnTo>
                    <a:pt x="117745" y="601040"/>
                  </a:lnTo>
                  <a:lnTo>
                    <a:pt x="117745" y="0"/>
                  </a:lnTo>
                  <a:lnTo>
                    <a:pt x="0" y="0"/>
                  </a:lnTo>
                  <a:lnTo>
                    <a:pt x="0" y="6010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813681" y="5559044"/>
              <a:ext cx="1549400" cy="76200"/>
            </a:xfrm>
            <a:custGeom>
              <a:avLst/>
              <a:gdLst/>
              <a:ahLst/>
              <a:cxnLst/>
              <a:rect l="l" t="t" r="r" b="b"/>
              <a:pathLst>
                <a:path w="1549400" h="76200">
                  <a:moveTo>
                    <a:pt x="1472692" y="0"/>
                  </a:moveTo>
                  <a:lnTo>
                    <a:pt x="1472692" y="76174"/>
                  </a:lnTo>
                  <a:lnTo>
                    <a:pt x="1539367" y="42837"/>
                  </a:lnTo>
                  <a:lnTo>
                    <a:pt x="1485392" y="42837"/>
                  </a:lnTo>
                  <a:lnTo>
                    <a:pt x="1485392" y="33312"/>
                  </a:lnTo>
                  <a:lnTo>
                    <a:pt x="1539360" y="33312"/>
                  </a:lnTo>
                  <a:lnTo>
                    <a:pt x="1472692" y="0"/>
                  </a:lnTo>
                  <a:close/>
                </a:path>
                <a:path w="1549400" h="76200">
                  <a:moveTo>
                    <a:pt x="1472692" y="33312"/>
                  </a:moveTo>
                  <a:lnTo>
                    <a:pt x="0" y="33312"/>
                  </a:lnTo>
                  <a:lnTo>
                    <a:pt x="0" y="42837"/>
                  </a:lnTo>
                  <a:lnTo>
                    <a:pt x="1472692" y="42837"/>
                  </a:lnTo>
                  <a:lnTo>
                    <a:pt x="1472692" y="33312"/>
                  </a:lnTo>
                  <a:close/>
                </a:path>
                <a:path w="1549400" h="76200">
                  <a:moveTo>
                    <a:pt x="1539360" y="33312"/>
                  </a:moveTo>
                  <a:lnTo>
                    <a:pt x="1485392" y="33312"/>
                  </a:lnTo>
                  <a:lnTo>
                    <a:pt x="1485392" y="42837"/>
                  </a:lnTo>
                  <a:lnTo>
                    <a:pt x="1539367" y="42837"/>
                  </a:lnTo>
                  <a:lnTo>
                    <a:pt x="1548892" y="38074"/>
                  </a:lnTo>
                  <a:lnTo>
                    <a:pt x="1539360" y="33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62700" y="5529097"/>
              <a:ext cx="118110" cy="401955"/>
            </a:xfrm>
            <a:custGeom>
              <a:avLst/>
              <a:gdLst/>
              <a:ahLst/>
              <a:cxnLst/>
              <a:rect l="l" t="t" r="r" b="b"/>
              <a:pathLst>
                <a:path w="118110" h="401954">
                  <a:moveTo>
                    <a:pt x="117745" y="0"/>
                  </a:moveTo>
                  <a:lnTo>
                    <a:pt x="0" y="0"/>
                  </a:lnTo>
                  <a:lnTo>
                    <a:pt x="0" y="401929"/>
                  </a:lnTo>
                  <a:lnTo>
                    <a:pt x="117745" y="401929"/>
                  </a:lnTo>
                  <a:lnTo>
                    <a:pt x="11774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62700" y="5529097"/>
              <a:ext cx="118110" cy="401955"/>
            </a:xfrm>
            <a:custGeom>
              <a:avLst/>
              <a:gdLst/>
              <a:ahLst/>
              <a:cxnLst/>
              <a:rect l="l" t="t" r="r" b="b"/>
              <a:pathLst>
                <a:path w="118110" h="401954">
                  <a:moveTo>
                    <a:pt x="0" y="401929"/>
                  </a:moveTo>
                  <a:lnTo>
                    <a:pt x="117745" y="401929"/>
                  </a:lnTo>
                  <a:lnTo>
                    <a:pt x="117745" y="0"/>
                  </a:lnTo>
                  <a:lnTo>
                    <a:pt x="0" y="0"/>
                  </a:lnTo>
                  <a:lnTo>
                    <a:pt x="0" y="4019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16685" y="2859912"/>
              <a:ext cx="5481320" cy="3405504"/>
            </a:xfrm>
            <a:custGeom>
              <a:avLst/>
              <a:gdLst/>
              <a:ahLst/>
              <a:cxnLst/>
              <a:rect l="l" t="t" r="r" b="b"/>
              <a:pathLst>
                <a:path w="5481320" h="3405504">
                  <a:moveTo>
                    <a:pt x="5481320" y="63500"/>
                  </a:moveTo>
                  <a:lnTo>
                    <a:pt x="5467896" y="52324"/>
                  </a:lnTo>
                  <a:lnTo>
                    <a:pt x="5405120" y="0"/>
                  </a:lnTo>
                  <a:lnTo>
                    <a:pt x="5405120" y="52324"/>
                  </a:lnTo>
                  <a:lnTo>
                    <a:pt x="63373" y="52324"/>
                  </a:lnTo>
                  <a:lnTo>
                    <a:pt x="63373" y="63500"/>
                  </a:lnTo>
                  <a:lnTo>
                    <a:pt x="50673" y="63500"/>
                  </a:lnTo>
                  <a:lnTo>
                    <a:pt x="50787" y="3328835"/>
                  </a:lnTo>
                  <a:lnTo>
                    <a:pt x="0" y="3328835"/>
                  </a:lnTo>
                  <a:lnTo>
                    <a:pt x="63500" y="3405022"/>
                  </a:lnTo>
                  <a:lnTo>
                    <a:pt x="116408" y="3341522"/>
                  </a:lnTo>
                  <a:lnTo>
                    <a:pt x="126987" y="3328835"/>
                  </a:lnTo>
                  <a:lnTo>
                    <a:pt x="76187" y="3328835"/>
                  </a:lnTo>
                  <a:lnTo>
                    <a:pt x="76073" y="74549"/>
                  </a:lnTo>
                  <a:lnTo>
                    <a:pt x="5405120" y="74549"/>
                  </a:lnTo>
                  <a:lnTo>
                    <a:pt x="5405120" y="127000"/>
                  </a:lnTo>
                  <a:lnTo>
                    <a:pt x="5468061" y="74549"/>
                  </a:lnTo>
                  <a:lnTo>
                    <a:pt x="5481320" y="6350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380869" y="1988057"/>
            <a:ext cx="6534150" cy="939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8835" algn="l"/>
                <a:tab pos="2045970" algn="l"/>
                <a:tab pos="2670810" algn="l"/>
                <a:tab pos="3893820" algn="l"/>
                <a:tab pos="4975860" algn="l"/>
                <a:tab pos="6131560" algn="l"/>
              </a:tabLst>
            </a:pPr>
            <a:r>
              <a:rPr dirty="0" sz="2000" spc="-10">
                <a:latin typeface="Carlito"/>
                <a:cs typeface="Carlito"/>
              </a:rPr>
              <a:t>Sim</a:t>
            </a:r>
            <a:r>
              <a:rPr dirty="0" sz="2000">
                <a:latin typeface="Carlito"/>
                <a:cs typeface="Carlito"/>
              </a:rPr>
              <a:t>p</a:t>
            </a:r>
            <a:r>
              <a:rPr dirty="0" sz="2000" spc="-5">
                <a:latin typeface="Carlito"/>
                <a:cs typeface="Carlito"/>
              </a:rPr>
              <a:t>le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5">
                <a:latin typeface="Carlito"/>
                <a:cs typeface="Carlito"/>
              </a:rPr>
              <a:t>s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>
                <a:latin typeface="Carlito"/>
                <a:cs typeface="Carlito"/>
              </a:rPr>
              <a:t>qu</a:t>
            </a:r>
            <a:r>
              <a:rPr dirty="0" sz="2000" spc="10">
                <a:latin typeface="Carlito"/>
                <a:cs typeface="Carlito"/>
              </a:rPr>
              <a:t>e</a:t>
            </a:r>
            <a:r>
              <a:rPr dirty="0" sz="2000" spc="-20">
                <a:latin typeface="Carlito"/>
                <a:cs typeface="Carlito"/>
              </a:rPr>
              <a:t>n</a:t>
            </a:r>
            <a:r>
              <a:rPr dirty="0" sz="2000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l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10">
                <a:latin typeface="Carlito"/>
                <a:cs typeface="Carlito"/>
              </a:rPr>
              <a:t>f</a:t>
            </a:r>
            <a:r>
              <a:rPr dirty="0" sz="2000" spc="-5">
                <a:latin typeface="Carlito"/>
                <a:cs typeface="Carlito"/>
              </a:rPr>
              <a:t>l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185">
                <a:latin typeface="Carlito"/>
                <a:cs typeface="Carlito"/>
              </a:rPr>
              <a:t>w</a:t>
            </a:r>
            <a:r>
              <a:rPr dirty="0" sz="2000" spc="-5">
                <a:latin typeface="Carlito"/>
                <a:cs typeface="Carlito"/>
              </a:rPr>
              <a:t>,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b</a:t>
            </a:r>
            <a:r>
              <a:rPr dirty="0" sz="2000" spc="-50">
                <a:latin typeface="Carlito"/>
                <a:cs typeface="Carlito"/>
              </a:rPr>
              <a:t>r</a:t>
            </a:r>
            <a:r>
              <a:rPr dirty="0" sz="2000">
                <a:latin typeface="Carlito"/>
                <a:cs typeface="Carlito"/>
              </a:rPr>
              <a:t>an</a:t>
            </a:r>
            <a:r>
              <a:rPr dirty="0" sz="2000" spc="-5">
                <a:latin typeface="Carlito"/>
                <a:cs typeface="Carlito"/>
              </a:rPr>
              <a:t>c</a:t>
            </a:r>
            <a:r>
              <a:rPr dirty="0" sz="2000" spc="5">
                <a:latin typeface="Carlito"/>
                <a:cs typeface="Carlito"/>
              </a:rPr>
              <a:t>h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 spc="5">
                <a:latin typeface="Carlito"/>
                <a:cs typeface="Carlito"/>
              </a:rPr>
              <a:t>n</a:t>
            </a:r>
            <a:r>
              <a:rPr dirty="0" sz="2000" spc="15">
                <a:latin typeface="Carlito"/>
                <a:cs typeface="Carlito"/>
              </a:rPr>
              <a:t>g</a:t>
            </a:r>
            <a:r>
              <a:rPr dirty="0" sz="2000" spc="-5">
                <a:latin typeface="Carlito"/>
                <a:cs typeface="Carlito"/>
              </a:rPr>
              <a:t>,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 spc="-55">
                <a:latin typeface="Carlito"/>
                <a:cs typeface="Carlito"/>
              </a:rPr>
              <a:t>r</a:t>
            </a:r>
            <a:r>
              <a:rPr dirty="0" sz="2000">
                <a:latin typeface="Carlito"/>
                <a:cs typeface="Carlito"/>
              </a:rPr>
              <a:t>at</a:t>
            </a:r>
            <a:r>
              <a:rPr dirty="0" sz="2000" spc="15">
                <a:latin typeface="Carlito"/>
                <a:cs typeface="Carlito"/>
              </a:rPr>
              <a:t>i</a:t>
            </a:r>
            <a:r>
              <a:rPr dirty="0" sz="2000">
                <a:latin typeface="Carlito"/>
                <a:cs typeface="Carlito"/>
              </a:rPr>
              <a:t>on</a:t>
            </a:r>
            <a:r>
              <a:rPr dirty="0" sz="2000" spc="-5">
                <a:latin typeface="Carlito"/>
                <a:cs typeface="Carlito"/>
              </a:rPr>
              <a:t>,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25">
                <a:latin typeface="Carlito"/>
                <a:cs typeface="Carlito"/>
              </a:rPr>
              <a:t>r</a:t>
            </a:r>
            <a:r>
              <a:rPr dirty="0" sz="2000" spc="-5">
                <a:latin typeface="Carlito"/>
                <a:cs typeface="Carlito"/>
              </a:rPr>
              <a:t>ecu</a:t>
            </a:r>
            <a:r>
              <a:rPr dirty="0" sz="2000" spc="-25">
                <a:latin typeface="Carlito"/>
                <a:cs typeface="Carlito"/>
              </a:rPr>
              <a:t>r</a:t>
            </a:r>
            <a:r>
              <a:rPr dirty="0" sz="2000" spc="-15">
                <a:latin typeface="Carlito"/>
                <a:cs typeface="Carlito"/>
              </a:rPr>
              <a:t>s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>
                <a:latin typeface="Carlito"/>
                <a:cs typeface="Carlito"/>
              </a:rPr>
              <a:t>on</a:t>
            </a:r>
            <a:r>
              <a:rPr dirty="0" sz="2000" spc="-5">
                <a:latin typeface="Carlito"/>
                <a:cs typeface="Carlito"/>
              </a:rPr>
              <a:t>,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an</a:t>
            </a:r>
            <a:r>
              <a:rPr dirty="0" sz="2000" spc="-5">
                <a:latin typeface="Carlito"/>
                <a:cs typeface="Carlito"/>
              </a:rPr>
              <a:t>d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rlito"/>
              <a:cs typeface="Carlito"/>
            </a:endParaRPr>
          </a:p>
          <a:p>
            <a:pPr marL="835660">
              <a:lnSpc>
                <a:spcPct val="100000"/>
              </a:lnSpc>
            </a:pPr>
            <a:r>
              <a:rPr dirty="0" sz="2450" spc="-5" b="1">
                <a:solidFill>
                  <a:srgbClr val="0000CC"/>
                </a:solidFill>
                <a:latin typeface="Comic Sans MS"/>
                <a:cs typeface="Comic Sans MS"/>
              </a:rPr>
              <a:t>X-Axis</a:t>
            </a:r>
            <a:r>
              <a:rPr dirty="0" sz="2450" spc="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450" spc="-10" b="1">
                <a:solidFill>
                  <a:srgbClr val="0000CC"/>
                </a:solidFill>
                <a:latin typeface="Comic Sans MS"/>
                <a:cs typeface="Comic Sans MS"/>
              </a:rPr>
              <a:t>(objects)</a:t>
            </a:r>
            <a:endParaRPr sz="2450">
              <a:latin typeface="Comic Sans MS"/>
              <a:cs typeface="Comic Sans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833552" y="3801808"/>
            <a:ext cx="902969" cy="531495"/>
            <a:chOff x="6833552" y="3801808"/>
            <a:chExt cx="902969" cy="531495"/>
          </a:xfrm>
        </p:grpSpPr>
        <p:sp>
          <p:nvSpPr>
            <p:cNvPr id="42" name="object 42"/>
            <p:cNvSpPr/>
            <p:nvPr/>
          </p:nvSpPr>
          <p:spPr>
            <a:xfrm>
              <a:off x="6838315" y="3806571"/>
              <a:ext cx="893444" cy="521970"/>
            </a:xfrm>
            <a:custGeom>
              <a:avLst/>
              <a:gdLst/>
              <a:ahLst/>
              <a:cxnLst/>
              <a:rect l="l" t="t" r="r" b="b"/>
              <a:pathLst>
                <a:path w="893445" h="521970">
                  <a:moveTo>
                    <a:pt x="89280" y="0"/>
                  </a:moveTo>
                  <a:lnTo>
                    <a:pt x="148843" y="185292"/>
                  </a:lnTo>
                  <a:lnTo>
                    <a:pt x="0" y="185292"/>
                  </a:lnTo>
                  <a:lnTo>
                    <a:pt x="0" y="521715"/>
                  </a:lnTo>
                  <a:lnTo>
                    <a:pt x="893063" y="521715"/>
                  </a:lnTo>
                  <a:lnTo>
                    <a:pt x="893063" y="185292"/>
                  </a:lnTo>
                  <a:lnTo>
                    <a:pt x="372109" y="185292"/>
                  </a:lnTo>
                  <a:lnTo>
                    <a:pt x="892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838315" y="3806571"/>
              <a:ext cx="893444" cy="521970"/>
            </a:xfrm>
            <a:custGeom>
              <a:avLst/>
              <a:gdLst/>
              <a:ahLst/>
              <a:cxnLst/>
              <a:rect l="l" t="t" r="r" b="b"/>
              <a:pathLst>
                <a:path w="893445" h="521970">
                  <a:moveTo>
                    <a:pt x="0" y="185292"/>
                  </a:moveTo>
                  <a:lnTo>
                    <a:pt x="148843" y="185292"/>
                  </a:lnTo>
                  <a:lnTo>
                    <a:pt x="89280" y="0"/>
                  </a:lnTo>
                  <a:lnTo>
                    <a:pt x="372109" y="185292"/>
                  </a:lnTo>
                  <a:lnTo>
                    <a:pt x="893063" y="185292"/>
                  </a:lnTo>
                  <a:lnTo>
                    <a:pt x="893063" y="241426"/>
                  </a:lnTo>
                  <a:lnTo>
                    <a:pt x="893063" y="325500"/>
                  </a:lnTo>
                  <a:lnTo>
                    <a:pt x="893063" y="521715"/>
                  </a:lnTo>
                  <a:lnTo>
                    <a:pt x="372109" y="521715"/>
                  </a:lnTo>
                  <a:lnTo>
                    <a:pt x="148843" y="521715"/>
                  </a:lnTo>
                  <a:lnTo>
                    <a:pt x="0" y="521715"/>
                  </a:lnTo>
                  <a:lnTo>
                    <a:pt x="0" y="325500"/>
                  </a:lnTo>
                  <a:lnTo>
                    <a:pt x="0" y="241426"/>
                  </a:lnTo>
                  <a:lnTo>
                    <a:pt x="0" y="1852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930390" y="4006088"/>
            <a:ext cx="71437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Object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65611" y="4120705"/>
            <a:ext cx="1184910" cy="307975"/>
            <a:chOff x="4765611" y="4120705"/>
            <a:chExt cx="1184910" cy="307975"/>
          </a:xfrm>
        </p:grpSpPr>
        <p:sp>
          <p:nvSpPr>
            <p:cNvPr id="46" name="object 46"/>
            <p:cNvSpPr/>
            <p:nvPr/>
          </p:nvSpPr>
          <p:spPr>
            <a:xfrm>
              <a:off x="4770373" y="4125467"/>
              <a:ext cx="1175385" cy="298450"/>
            </a:xfrm>
            <a:custGeom>
              <a:avLst/>
              <a:gdLst/>
              <a:ahLst/>
              <a:cxnLst/>
              <a:rect l="l" t="t" r="r" b="b"/>
              <a:pathLst>
                <a:path w="1175385" h="298450">
                  <a:moveTo>
                    <a:pt x="1174877" y="0"/>
                  </a:moveTo>
                  <a:lnTo>
                    <a:pt x="222250" y="0"/>
                  </a:lnTo>
                  <a:lnTo>
                    <a:pt x="222250" y="49656"/>
                  </a:lnTo>
                  <a:lnTo>
                    <a:pt x="0" y="73913"/>
                  </a:lnTo>
                  <a:lnTo>
                    <a:pt x="222250" y="124205"/>
                  </a:lnTo>
                  <a:lnTo>
                    <a:pt x="222250" y="298068"/>
                  </a:lnTo>
                  <a:lnTo>
                    <a:pt x="1174877" y="298068"/>
                  </a:lnTo>
                  <a:lnTo>
                    <a:pt x="117487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70373" y="4125467"/>
              <a:ext cx="1175385" cy="298450"/>
            </a:xfrm>
            <a:custGeom>
              <a:avLst/>
              <a:gdLst/>
              <a:ahLst/>
              <a:cxnLst/>
              <a:rect l="l" t="t" r="r" b="b"/>
              <a:pathLst>
                <a:path w="1175385" h="298450">
                  <a:moveTo>
                    <a:pt x="222250" y="0"/>
                  </a:moveTo>
                  <a:lnTo>
                    <a:pt x="381000" y="0"/>
                  </a:lnTo>
                  <a:lnTo>
                    <a:pt x="619125" y="0"/>
                  </a:lnTo>
                  <a:lnTo>
                    <a:pt x="1174877" y="0"/>
                  </a:lnTo>
                  <a:lnTo>
                    <a:pt x="1174877" y="49656"/>
                  </a:lnTo>
                  <a:lnTo>
                    <a:pt x="1174877" y="124205"/>
                  </a:lnTo>
                  <a:lnTo>
                    <a:pt x="1174877" y="298068"/>
                  </a:lnTo>
                  <a:lnTo>
                    <a:pt x="619125" y="298068"/>
                  </a:lnTo>
                  <a:lnTo>
                    <a:pt x="381000" y="298068"/>
                  </a:lnTo>
                  <a:lnTo>
                    <a:pt x="222250" y="298068"/>
                  </a:lnTo>
                  <a:lnTo>
                    <a:pt x="222250" y="124205"/>
                  </a:lnTo>
                  <a:lnTo>
                    <a:pt x="0" y="73913"/>
                  </a:lnTo>
                  <a:lnTo>
                    <a:pt x="222250" y="49656"/>
                  </a:lnTo>
                  <a:lnTo>
                    <a:pt x="2222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090286" y="4139946"/>
            <a:ext cx="75946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b="1">
                <a:solidFill>
                  <a:srgbClr val="0000CC"/>
                </a:solidFill>
                <a:latin typeface="Comic Sans MS"/>
                <a:cs typeface="Comic Sans MS"/>
              </a:rPr>
              <a:t>Life</a:t>
            </a:r>
            <a:r>
              <a:rPr dirty="0" sz="1350" spc="-6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0000CC"/>
                </a:solidFill>
                <a:latin typeface="Comic Sans MS"/>
                <a:cs typeface="Comic Sans MS"/>
              </a:rPr>
              <a:t>Line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54238" y="4442396"/>
            <a:ext cx="1022350" cy="490855"/>
            <a:chOff x="1654238" y="4442396"/>
            <a:chExt cx="1022350" cy="490855"/>
          </a:xfrm>
        </p:grpSpPr>
        <p:sp>
          <p:nvSpPr>
            <p:cNvPr id="50" name="object 50"/>
            <p:cNvSpPr/>
            <p:nvPr/>
          </p:nvSpPr>
          <p:spPr>
            <a:xfrm>
              <a:off x="1659001" y="4447159"/>
              <a:ext cx="1012825" cy="481330"/>
            </a:xfrm>
            <a:custGeom>
              <a:avLst/>
              <a:gdLst/>
              <a:ahLst/>
              <a:cxnLst/>
              <a:rect l="l" t="t" r="r" b="b"/>
              <a:pathLst>
                <a:path w="1012825" h="481329">
                  <a:moveTo>
                    <a:pt x="867156" y="0"/>
                  </a:moveTo>
                  <a:lnTo>
                    <a:pt x="590550" y="146939"/>
                  </a:lnTo>
                  <a:lnTo>
                    <a:pt x="0" y="146939"/>
                  </a:lnTo>
                  <a:lnTo>
                    <a:pt x="0" y="480949"/>
                  </a:lnTo>
                  <a:lnTo>
                    <a:pt x="1012317" y="480949"/>
                  </a:lnTo>
                  <a:lnTo>
                    <a:pt x="1012317" y="146939"/>
                  </a:lnTo>
                  <a:lnTo>
                    <a:pt x="843661" y="146939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659001" y="4447159"/>
              <a:ext cx="1012825" cy="481330"/>
            </a:xfrm>
            <a:custGeom>
              <a:avLst/>
              <a:gdLst/>
              <a:ahLst/>
              <a:cxnLst/>
              <a:rect l="l" t="t" r="r" b="b"/>
              <a:pathLst>
                <a:path w="1012825" h="481329">
                  <a:moveTo>
                    <a:pt x="0" y="146939"/>
                  </a:moveTo>
                  <a:lnTo>
                    <a:pt x="590550" y="146939"/>
                  </a:lnTo>
                  <a:lnTo>
                    <a:pt x="867156" y="0"/>
                  </a:lnTo>
                  <a:lnTo>
                    <a:pt x="843661" y="146939"/>
                  </a:lnTo>
                  <a:lnTo>
                    <a:pt x="1012317" y="146939"/>
                  </a:lnTo>
                  <a:lnTo>
                    <a:pt x="1012317" y="202692"/>
                  </a:lnTo>
                  <a:lnTo>
                    <a:pt x="1012317" y="286131"/>
                  </a:lnTo>
                  <a:lnTo>
                    <a:pt x="1012317" y="480949"/>
                  </a:lnTo>
                  <a:lnTo>
                    <a:pt x="843661" y="480949"/>
                  </a:lnTo>
                  <a:lnTo>
                    <a:pt x="590550" y="480949"/>
                  </a:lnTo>
                  <a:lnTo>
                    <a:pt x="0" y="480949"/>
                  </a:lnTo>
                  <a:lnTo>
                    <a:pt x="0" y="286131"/>
                  </a:lnTo>
                  <a:lnTo>
                    <a:pt x="0" y="202692"/>
                  </a:lnTo>
                  <a:lnTo>
                    <a:pt x="0" y="146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742948" y="4313280"/>
            <a:ext cx="2750820" cy="56959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430"/>
              </a:spcBef>
            </a:pP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ok </a:t>
            </a:r>
            <a:r>
              <a:rPr dirty="0" sz="1350" spc="10" b="1">
                <a:solidFill>
                  <a:srgbClr val="0000CC"/>
                </a:solidFill>
                <a:latin typeface="Comic Sans MS"/>
                <a:cs typeface="Comic Sans MS"/>
              </a:rPr>
              <a:t>=</a:t>
            </a:r>
            <a:r>
              <a:rPr dirty="0" sz="1350" spc="-9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canBorrow()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message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142170" y="4990020"/>
            <a:ext cx="5016500" cy="1146175"/>
            <a:chOff x="3142170" y="4990020"/>
            <a:chExt cx="5016500" cy="1146175"/>
          </a:xfrm>
        </p:grpSpPr>
        <p:sp>
          <p:nvSpPr>
            <p:cNvPr id="54" name="object 54"/>
            <p:cNvSpPr/>
            <p:nvPr/>
          </p:nvSpPr>
          <p:spPr>
            <a:xfrm>
              <a:off x="6474332" y="4994783"/>
              <a:ext cx="1679575" cy="609600"/>
            </a:xfrm>
            <a:custGeom>
              <a:avLst/>
              <a:gdLst/>
              <a:ahLst/>
              <a:cxnLst/>
              <a:rect l="l" t="t" r="r" b="b"/>
              <a:pathLst>
                <a:path w="1679575" h="609600">
                  <a:moveTo>
                    <a:pt x="1679066" y="0"/>
                  </a:moveTo>
                  <a:lnTo>
                    <a:pt x="67310" y="0"/>
                  </a:lnTo>
                  <a:lnTo>
                    <a:pt x="67310" y="400812"/>
                  </a:lnTo>
                  <a:lnTo>
                    <a:pt x="335914" y="400812"/>
                  </a:lnTo>
                  <a:lnTo>
                    <a:pt x="0" y="609295"/>
                  </a:lnTo>
                  <a:lnTo>
                    <a:pt x="738886" y="400812"/>
                  </a:lnTo>
                  <a:lnTo>
                    <a:pt x="1679066" y="400812"/>
                  </a:lnTo>
                  <a:lnTo>
                    <a:pt x="167906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474332" y="4994783"/>
              <a:ext cx="1679575" cy="609600"/>
            </a:xfrm>
            <a:custGeom>
              <a:avLst/>
              <a:gdLst/>
              <a:ahLst/>
              <a:cxnLst/>
              <a:rect l="l" t="t" r="r" b="b"/>
              <a:pathLst>
                <a:path w="1679575" h="609600">
                  <a:moveTo>
                    <a:pt x="67310" y="0"/>
                  </a:moveTo>
                  <a:lnTo>
                    <a:pt x="335914" y="0"/>
                  </a:lnTo>
                  <a:lnTo>
                    <a:pt x="738886" y="0"/>
                  </a:lnTo>
                  <a:lnTo>
                    <a:pt x="1679066" y="0"/>
                  </a:lnTo>
                  <a:lnTo>
                    <a:pt x="1679066" y="233807"/>
                  </a:lnTo>
                  <a:lnTo>
                    <a:pt x="1679066" y="334010"/>
                  </a:lnTo>
                  <a:lnTo>
                    <a:pt x="1679066" y="400812"/>
                  </a:lnTo>
                  <a:lnTo>
                    <a:pt x="738886" y="400812"/>
                  </a:lnTo>
                  <a:lnTo>
                    <a:pt x="0" y="609295"/>
                  </a:lnTo>
                  <a:lnTo>
                    <a:pt x="335914" y="400812"/>
                  </a:lnTo>
                  <a:lnTo>
                    <a:pt x="67310" y="400812"/>
                  </a:lnTo>
                  <a:lnTo>
                    <a:pt x="67310" y="334010"/>
                  </a:lnTo>
                  <a:lnTo>
                    <a:pt x="67310" y="233807"/>
                  </a:lnTo>
                  <a:lnTo>
                    <a:pt x="6731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146932" y="5340096"/>
              <a:ext cx="1131570" cy="791845"/>
            </a:xfrm>
            <a:custGeom>
              <a:avLst/>
              <a:gdLst/>
              <a:ahLst/>
              <a:cxnLst/>
              <a:rect l="l" t="t" r="r" b="b"/>
              <a:pathLst>
                <a:path w="1131570" h="791845">
                  <a:moveTo>
                    <a:pt x="10414" y="0"/>
                  </a:moveTo>
                  <a:lnTo>
                    <a:pt x="188594" y="457365"/>
                  </a:lnTo>
                  <a:lnTo>
                    <a:pt x="0" y="457365"/>
                  </a:lnTo>
                  <a:lnTo>
                    <a:pt x="0" y="791273"/>
                  </a:lnTo>
                  <a:lnTo>
                    <a:pt x="1131570" y="791273"/>
                  </a:lnTo>
                  <a:lnTo>
                    <a:pt x="1131570" y="457365"/>
                  </a:lnTo>
                  <a:lnTo>
                    <a:pt x="471424" y="457365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146932" y="5340096"/>
              <a:ext cx="1131570" cy="791845"/>
            </a:xfrm>
            <a:custGeom>
              <a:avLst/>
              <a:gdLst/>
              <a:ahLst/>
              <a:cxnLst/>
              <a:rect l="l" t="t" r="r" b="b"/>
              <a:pathLst>
                <a:path w="1131570" h="791845">
                  <a:moveTo>
                    <a:pt x="0" y="457365"/>
                  </a:moveTo>
                  <a:lnTo>
                    <a:pt x="188594" y="457365"/>
                  </a:lnTo>
                  <a:lnTo>
                    <a:pt x="10414" y="0"/>
                  </a:lnTo>
                  <a:lnTo>
                    <a:pt x="471424" y="457365"/>
                  </a:lnTo>
                  <a:lnTo>
                    <a:pt x="1131570" y="457365"/>
                  </a:lnTo>
                  <a:lnTo>
                    <a:pt x="1131570" y="513016"/>
                  </a:lnTo>
                  <a:lnTo>
                    <a:pt x="1131570" y="596493"/>
                  </a:lnTo>
                  <a:lnTo>
                    <a:pt x="1131570" y="791273"/>
                  </a:lnTo>
                  <a:lnTo>
                    <a:pt x="471424" y="791273"/>
                  </a:lnTo>
                  <a:lnTo>
                    <a:pt x="188594" y="791273"/>
                  </a:lnTo>
                  <a:lnTo>
                    <a:pt x="0" y="791273"/>
                  </a:lnTo>
                  <a:lnTo>
                    <a:pt x="0" y="596493"/>
                  </a:lnTo>
                  <a:lnTo>
                    <a:pt x="0" y="513016"/>
                  </a:lnTo>
                  <a:lnTo>
                    <a:pt x="0" y="4573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649979" y="6090324"/>
            <a:ext cx="126364" cy="3359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1900" spc="-5" b="1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16151" y="6237732"/>
            <a:ext cx="6187440" cy="315595"/>
          </a:xfrm>
          <a:custGeom>
            <a:avLst/>
            <a:gdLst/>
            <a:ahLst/>
            <a:cxnLst/>
            <a:rect l="l" t="t" r="r" b="b"/>
            <a:pathLst>
              <a:path w="6187440" h="315595">
                <a:moveTo>
                  <a:pt x="6187058" y="0"/>
                </a:moveTo>
                <a:lnTo>
                  <a:pt x="0" y="0"/>
                </a:lnTo>
                <a:lnTo>
                  <a:pt x="0" y="315468"/>
                </a:lnTo>
                <a:lnTo>
                  <a:pt x="6187058" y="315468"/>
                </a:lnTo>
                <a:lnTo>
                  <a:pt x="618705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759839" y="5009515"/>
            <a:ext cx="6351270" cy="1511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30480">
              <a:lnSpc>
                <a:spcPts val="1789"/>
              </a:lnSpc>
              <a:spcBef>
                <a:spcPts val="130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Activation</a:t>
            </a:r>
            <a:r>
              <a:rPr dirty="0" sz="1600" spc="-5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box</a:t>
            </a:r>
            <a:endParaRPr sz="1600">
              <a:latin typeface="Comic Sans MS"/>
              <a:cs typeface="Comic Sans MS"/>
            </a:endParaRPr>
          </a:p>
          <a:p>
            <a:pPr algn="ctr" marR="351790">
              <a:lnSpc>
                <a:spcPts val="1490"/>
              </a:lnSpc>
            </a:pP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[ok] borrow(member)</a:t>
            </a:r>
            <a:r>
              <a:rPr dirty="0" sz="1350" spc="27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baseline="-43209" sz="2025" spc="7" b="1">
                <a:solidFill>
                  <a:srgbClr val="0000CC"/>
                </a:solidFill>
                <a:latin typeface="Comic Sans MS"/>
                <a:cs typeface="Comic Sans MS"/>
              </a:rPr>
              <a:t>setTaken(member)</a:t>
            </a:r>
            <a:endParaRPr baseline="-43209" sz="2025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Comic Sans MS"/>
              <a:cs typeface="Comic Sans MS"/>
            </a:endParaRPr>
          </a:p>
          <a:p>
            <a:pPr marL="1505585">
              <a:lnSpc>
                <a:spcPct val="100000"/>
              </a:lnSpc>
            </a:pPr>
            <a:r>
              <a:rPr dirty="0" sz="1900" spc="-10" b="1">
                <a:solidFill>
                  <a:srgbClr val="0000CC"/>
                </a:solidFill>
                <a:latin typeface="Comic Sans MS"/>
                <a:cs typeface="Comic Sans MS"/>
              </a:rPr>
              <a:t>conditio</a:t>
            </a:r>
            <a:endParaRPr sz="19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  <a:tabLst>
                <a:tab pos="1883410" algn="l"/>
              </a:tabLst>
            </a:pPr>
            <a:r>
              <a:rPr dirty="0" sz="1600" spc="-5" b="1">
                <a:solidFill>
                  <a:srgbClr val="0000CC"/>
                </a:solidFill>
                <a:latin typeface="Comic Sans MS"/>
                <a:cs typeface="Comic Sans MS"/>
              </a:rPr>
              <a:t>How do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you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show	Mutually exclusive </a:t>
            </a:r>
            <a:r>
              <a:rPr dirty="0" sz="1600" spc="-5" b="1">
                <a:solidFill>
                  <a:srgbClr val="0000CC"/>
                </a:solidFill>
                <a:latin typeface="Comic Sans MS"/>
                <a:cs typeface="Comic Sans MS"/>
              </a:rPr>
              <a:t>conditional</a:t>
            </a:r>
            <a:r>
              <a:rPr dirty="0" sz="1600" spc="-7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messages?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132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769683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Develop One Sequence </a:t>
            </a:r>
            <a:r>
              <a:rPr dirty="0" sz="2800" spc="-10"/>
              <a:t>diagram for </a:t>
            </a:r>
            <a:r>
              <a:rPr dirty="0" sz="2800" spc="-5"/>
              <a:t>every </a:t>
            </a:r>
            <a:r>
              <a:rPr dirty="0" sz="2800"/>
              <a:t>use</a:t>
            </a:r>
            <a:r>
              <a:rPr dirty="0" sz="2800" spc="-85"/>
              <a:t> </a:t>
            </a:r>
            <a:r>
              <a:rPr dirty="0" sz="2800" spc="-10"/>
              <a:t>case[1]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032313" y="2332037"/>
            <a:ext cx="1000125" cy="879475"/>
            <a:chOff x="4032313" y="2332037"/>
            <a:chExt cx="1000125" cy="879475"/>
          </a:xfrm>
        </p:grpSpPr>
        <p:sp>
          <p:nvSpPr>
            <p:cNvPr id="4" name="object 4"/>
            <p:cNvSpPr/>
            <p:nvPr/>
          </p:nvSpPr>
          <p:spPr>
            <a:xfrm>
              <a:off x="4037076" y="2336800"/>
              <a:ext cx="990600" cy="869950"/>
            </a:xfrm>
            <a:custGeom>
              <a:avLst/>
              <a:gdLst/>
              <a:ahLst/>
              <a:cxnLst/>
              <a:rect l="l" t="t" r="r" b="b"/>
              <a:pathLst>
                <a:path w="990600" h="869950">
                  <a:moveTo>
                    <a:pt x="990600" y="0"/>
                  </a:moveTo>
                  <a:lnTo>
                    <a:pt x="0" y="0"/>
                  </a:lnTo>
                  <a:lnTo>
                    <a:pt x="0" y="869950"/>
                  </a:lnTo>
                  <a:lnTo>
                    <a:pt x="990600" y="86995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37076" y="2336800"/>
              <a:ext cx="990600" cy="869950"/>
            </a:xfrm>
            <a:custGeom>
              <a:avLst/>
              <a:gdLst/>
              <a:ahLst/>
              <a:cxnLst/>
              <a:rect l="l" t="t" r="r" b="b"/>
              <a:pathLst>
                <a:path w="990600" h="869950">
                  <a:moveTo>
                    <a:pt x="0" y="869950"/>
                  </a:moveTo>
                  <a:lnTo>
                    <a:pt x="990600" y="86995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69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041838" y="2341562"/>
            <a:ext cx="1019175" cy="58166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6985" rIns="0" bIns="0" rtlCol="0" vert="horz">
            <a:spAutoFit/>
          </a:bodyPr>
          <a:lstStyle/>
          <a:p>
            <a:pPr marR="21590"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indent="216535">
              <a:lnSpc>
                <a:spcPct val="104800"/>
              </a:lnSpc>
            </a:pPr>
            <a:r>
              <a:rPr dirty="0" u="sng" sz="1050" spc="1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member: </a:t>
            </a:r>
            <a:r>
              <a:rPr dirty="0" sz="1050" spc="15" b="1">
                <a:solidFill>
                  <a:srgbClr val="0000CC"/>
                </a:solidFill>
                <a:latin typeface="Comic Sans MS"/>
                <a:cs typeface="Comic Sans MS"/>
              </a:rPr>
              <a:t> LibraryMember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26661" y="2922777"/>
            <a:ext cx="1015365" cy="3291204"/>
            <a:chOff x="4026661" y="2922777"/>
            <a:chExt cx="1015365" cy="3291204"/>
          </a:xfrm>
        </p:grpSpPr>
        <p:sp>
          <p:nvSpPr>
            <p:cNvPr id="8" name="object 8"/>
            <p:cNvSpPr/>
            <p:nvPr/>
          </p:nvSpPr>
          <p:spPr>
            <a:xfrm>
              <a:off x="4026661" y="2922777"/>
              <a:ext cx="1015365" cy="12700"/>
            </a:xfrm>
            <a:custGeom>
              <a:avLst/>
              <a:gdLst/>
              <a:ahLst/>
              <a:cxnLst/>
              <a:rect l="l" t="t" r="r" b="b"/>
              <a:pathLst>
                <a:path w="1015364" h="12700">
                  <a:moveTo>
                    <a:pt x="10149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14984" y="12192"/>
                  </a:lnTo>
                  <a:lnTo>
                    <a:pt x="1014984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32375" y="3206749"/>
              <a:ext cx="0" cy="3002280"/>
            </a:xfrm>
            <a:custGeom>
              <a:avLst/>
              <a:gdLst/>
              <a:ahLst/>
              <a:cxnLst/>
              <a:rect l="l" t="t" r="r" b="b"/>
              <a:pathLst>
                <a:path w="0" h="3002279">
                  <a:moveTo>
                    <a:pt x="0" y="2606675"/>
                  </a:moveTo>
                  <a:lnTo>
                    <a:pt x="0" y="3001962"/>
                  </a:lnTo>
                </a:path>
                <a:path w="0" h="3002279">
                  <a:moveTo>
                    <a:pt x="0" y="0"/>
                  </a:moveTo>
                  <a:lnTo>
                    <a:pt x="0" y="473075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670930" y="2336787"/>
            <a:ext cx="792480" cy="86931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1035"/>
              </a:spcBef>
            </a:pPr>
            <a:r>
              <a:rPr dirty="0" u="sng" sz="1050" spc="1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book:Book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7933" y="3205988"/>
            <a:ext cx="0" cy="3002915"/>
          </a:xfrm>
          <a:custGeom>
            <a:avLst/>
            <a:gdLst/>
            <a:ahLst/>
            <a:cxnLst/>
            <a:rect l="l" t="t" r="r" b="b"/>
            <a:pathLst>
              <a:path w="0" h="3002915">
                <a:moveTo>
                  <a:pt x="0" y="2528062"/>
                </a:moveTo>
                <a:lnTo>
                  <a:pt x="0" y="3002724"/>
                </a:lnTo>
              </a:path>
              <a:path w="0" h="3002915">
                <a:moveTo>
                  <a:pt x="0" y="0"/>
                </a:moveTo>
                <a:lnTo>
                  <a:pt x="0" y="181686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56755" y="2336787"/>
            <a:ext cx="792480" cy="869315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243204" marR="201930" indent="-27940">
              <a:lnSpc>
                <a:spcPct val="104800"/>
              </a:lnSpc>
              <a:spcBef>
                <a:spcPts val="5"/>
              </a:spcBef>
            </a:pPr>
            <a:r>
              <a:rPr dirty="0" u="sng" sz="1050" spc="2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:</a:t>
            </a:r>
            <a:r>
              <a:rPr dirty="0" u="sng" sz="1050" spc="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B</a:t>
            </a:r>
            <a:r>
              <a:rPr dirty="0" u="sng" sz="1050" spc="2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oo</a:t>
            </a:r>
            <a:r>
              <a:rPr dirty="0" u="sng" sz="1050" spc="1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k </a:t>
            </a:r>
            <a:r>
              <a:rPr dirty="0" sz="1050" spc="1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u="sng" sz="1050" spc="1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Copy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44823" y="3201225"/>
            <a:ext cx="3914140" cy="3012440"/>
            <a:chOff x="3544823" y="3201225"/>
            <a:chExt cx="3914140" cy="3012440"/>
          </a:xfrm>
        </p:grpSpPr>
        <p:sp>
          <p:nvSpPr>
            <p:cNvPr id="14" name="object 14"/>
            <p:cNvSpPr/>
            <p:nvPr/>
          </p:nvSpPr>
          <p:spPr>
            <a:xfrm>
              <a:off x="7453629" y="3205988"/>
              <a:ext cx="0" cy="3002915"/>
            </a:xfrm>
            <a:custGeom>
              <a:avLst/>
              <a:gdLst/>
              <a:ahLst/>
              <a:cxnLst/>
              <a:rect l="l" t="t" r="r" b="b"/>
              <a:pathLst>
                <a:path w="0" h="3002915">
                  <a:moveTo>
                    <a:pt x="0" y="0"/>
                  </a:moveTo>
                  <a:lnTo>
                    <a:pt x="0" y="3002724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44823" y="3824224"/>
              <a:ext cx="938530" cy="190500"/>
            </a:xfrm>
            <a:custGeom>
              <a:avLst/>
              <a:gdLst/>
              <a:ahLst/>
              <a:cxnLst/>
              <a:rect l="l" t="t" r="r" b="b"/>
              <a:pathLst>
                <a:path w="938529" h="190500">
                  <a:moveTo>
                    <a:pt x="747776" y="0"/>
                  </a:moveTo>
                  <a:lnTo>
                    <a:pt x="747776" y="190500"/>
                  </a:lnTo>
                  <a:lnTo>
                    <a:pt x="900176" y="114300"/>
                  </a:lnTo>
                  <a:lnTo>
                    <a:pt x="766826" y="114300"/>
                  </a:lnTo>
                  <a:lnTo>
                    <a:pt x="766826" y="76200"/>
                  </a:lnTo>
                  <a:lnTo>
                    <a:pt x="900176" y="76200"/>
                  </a:lnTo>
                  <a:lnTo>
                    <a:pt x="747776" y="0"/>
                  </a:lnTo>
                  <a:close/>
                </a:path>
                <a:path w="938529" h="190500">
                  <a:moveTo>
                    <a:pt x="747776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747776" y="114300"/>
                  </a:lnTo>
                  <a:lnTo>
                    <a:pt x="747776" y="76200"/>
                  </a:lnTo>
                  <a:close/>
                </a:path>
                <a:path w="938529" h="190500">
                  <a:moveTo>
                    <a:pt x="900176" y="76200"/>
                  </a:moveTo>
                  <a:lnTo>
                    <a:pt x="766826" y="76200"/>
                  </a:lnTo>
                  <a:lnTo>
                    <a:pt x="766826" y="114300"/>
                  </a:lnTo>
                  <a:lnTo>
                    <a:pt x="900176" y="114300"/>
                  </a:lnTo>
                  <a:lnTo>
                    <a:pt x="938276" y="95250"/>
                  </a:lnTo>
                  <a:lnTo>
                    <a:pt x="90017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521709" y="4086605"/>
            <a:ext cx="88201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 b="1">
                <a:solidFill>
                  <a:srgbClr val="0000CC"/>
                </a:solidFill>
                <a:latin typeface="Comic Sans MS"/>
                <a:cs typeface="Comic Sans MS"/>
              </a:rPr>
              <a:t>borrow(book)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78337" y="3675062"/>
            <a:ext cx="815975" cy="2143125"/>
            <a:chOff x="4478337" y="3675062"/>
            <a:chExt cx="815975" cy="2143125"/>
          </a:xfrm>
        </p:grpSpPr>
        <p:sp>
          <p:nvSpPr>
            <p:cNvPr id="18" name="object 18"/>
            <p:cNvSpPr/>
            <p:nvPr/>
          </p:nvSpPr>
          <p:spPr>
            <a:xfrm>
              <a:off x="4483100" y="3679825"/>
              <a:ext cx="98425" cy="2133600"/>
            </a:xfrm>
            <a:custGeom>
              <a:avLst/>
              <a:gdLst/>
              <a:ahLst/>
              <a:cxnLst/>
              <a:rect l="l" t="t" r="r" b="b"/>
              <a:pathLst>
                <a:path w="98425" h="2133600">
                  <a:moveTo>
                    <a:pt x="98425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98425" y="2133600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83100" y="3679825"/>
              <a:ext cx="98425" cy="2133600"/>
            </a:xfrm>
            <a:custGeom>
              <a:avLst/>
              <a:gdLst/>
              <a:ahLst/>
              <a:cxnLst/>
              <a:rect l="l" t="t" r="r" b="b"/>
              <a:pathLst>
                <a:path w="98425" h="2133600">
                  <a:moveTo>
                    <a:pt x="0" y="2133600"/>
                  </a:moveTo>
                  <a:lnTo>
                    <a:pt x="98425" y="2133600"/>
                  </a:lnTo>
                  <a:lnTo>
                    <a:pt x="98425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81017" y="4075175"/>
              <a:ext cx="694055" cy="237490"/>
            </a:xfrm>
            <a:custGeom>
              <a:avLst/>
              <a:gdLst/>
              <a:ahLst/>
              <a:cxnLst/>
              <a:rect l="l" t="t" r="r" b="b"/>
              <a:pathLst>
                <a:path w="694054" h="237489">
                  <a:moveTo>
                    <a:pt x="0" y="0"/>
                  </a:moveTo>
                  <a:lnTo>
                    <a:pt x="693928" y="0"/>
                  </a:lnTo>
                </a:path>
                <a:path w="694054" h="237489">
                  <a:moveTo>
                    <a:pt x="693928" y="0"/>
                  </a:moveTo>
                  <a:lnTo>
                    <a:pt x="693928" y="23710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30546" y="4217034"/>
              <a:ext cx="644525" cy="190500"/>
            </a:xfrm>
            <a:custGeom>
              <a:avLst/>
              <a:gdLst/>
              <a:ahLst/>
              <a:cxnLst/>
              <a:rect l="l" t="t" r="r" b="b"/>
              <a:pathLst>
                <a:path w="644525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644525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644525" h="190500">
                  <a:moveTo>
                    <a:pt x="644398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644398" y="114300"/>
                  </a:lnTo>
                  <a:lnTo>
                    <a:pt x="64439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32630" y="4233252"/>
              <a:ext cx="98425" cy="467995"/>
            </a:xfrm>
            <a:custGeom>
              <a:avLst/>
              <a:gdLst/>
              <a:ahLst/>
              <a:cxnLst/>
              <a:rect l="l" t="t" r="r" b="b"/>
              <a:pathLst>
                <a:path w="98425" h="467995">
                  <a:moveTo>
                    <a:pt x="97953" y="0"/>
                  </a:moveTo>
                  <a:lnTo>
                    <a:pt x="0" y="0"/>
                  </a:lnTo>
                  <a:lnTo>
                    <a:pt x="0" y="467525"/>
                  </a:lnTo>
                  <a:lnTo>
                    <a:pt x="97953" y="467525"/>
                  </a:lnTo>
                  <a:lnTo>
                    <a:pt x="97953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32630" y="4233252"/>
              <a:ext cx="98425" cy="467995"/>
            </a:xfrm>
            <a:custGeom>
              <a:avLst/>
              <a:gdLst/>
              <a:ahLst/>
              <a:cxnLst/>
              <a:rect l="l" t="t" r="r" b="b"/>
              <a:pathLst>
                <a:path w="98425" h="467995">
                  <a:moveTo>
                    <a:pt x="0" y="467525"/>
                  </a:moveTo>
                  <a:lnTo>
                    <a:pt x="97953" y="467525"/>
                  </a:lnTo>
                  <a:lnTo>
                    <a:pt x="97953" y="0"/>
                  </a:lnTo>
                  <a:lnTo>
                    <a:pt x="0" y="0"/>
                  </a:lnTo>
                  <a:lnTo>
                    <a:pt x="0" y="46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661408" y="3787902"/>
            <a:ext cx="115633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 b="1">
                <a:solidFill>
                  <a:srgbClr val="0000CC"/>
                </a:solidFill>
                <a:latin typeface="Comic Sans MS"/>
                <a:cs typeface="Comic Sans MS"/>
              </a:rPr>
              <a:t>ok =</a:t>
            </a:r>
            <a:r>
              <a:rPr dirty="0" sz="1050" spc="-4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050" spc="15" b="1">
                <a:solidFill>
                  <a:srgbClr val="0000CC"/>
                </a:solidFill>
                <a:latin typeface="Comic Sans MS"/>
                <a:cs typeface="Comic Sans MS"/>
              </a:rPr>
              <a:t>canBorrow()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81525" y="5006975"/>
            <a:ext cx="1424305" cy="190500"/>
          </a:xfrm>
          <a:custGeom>
            <a:avLst/>
            <a:gdLst/>
            <a:ahLst/>
            <a:cxnLst/>
            <a:rect l="l" t="t" r="r" b="b"/>
            <a:pathLst>
              <a:path w="1424304" h="190500">
                <a:moveTo>
                  <a:pt x="1233424" y="0"/>
                </a:moveTo>
                <a:lnTo>
                  <a:pt x="1233424" y="190500"/>
                </a:lnTo>
                <a:lnTo>
                  <a:pt x="1385824" y="114300"/>
                </a:lnTo>
                <a:lnTo>
                  <a:pt x="1252474" y="114300"/>
                </a:lnTo>
                <a:lnTo>
                  <a:pt x="1252474" y="76200"/>
                </a:lnTo>
                <a:lnTo>
                  <a:pt x="1385824" y="76200"/>
                </a:lnTo>
                <a:lnTo>
                  <a:pt x="1233424" y="0"/>
                </a:lnTo>
                <a:close/>
              </a:path>
              <a:path w="1424304" h="190500">
                <a:moveTo>
                  <a:pt x="1233424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33424" y="114300"/>
                </a:lnTo>
                <a:lnTo>
                  <a:pt x="1233424" y="76200"/>
                </a:lnTo>
                <a:close/>
              </a:path>
              <a:path w="1424304" h="190500">
                <a:moveTo>
                  <a:pt x="1385824" y="76200"/>
                </a:moveTo>
                <a:lnTo>
                  <a:pt x="1252474" y="76200"/>
                </a:lnTo>
                <a:lnTo>
                  <a:pt x="1252474" y="114300"/>
                </a:lnTo>
                <a:lnTo>
                  <a:pt x="1385824" y="114300"/>
                </a:lnTo>
                <a:lnTo>
                  <a:pt x="1423924" y="9525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639183" y="4724527"/>
            <a:ext cx="140970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 b="1">
                <a:solidFill>
                  <a:srgbClr val="0000CC"/>
                </a:solidFill>
                <a:latin typeface="Comic Sans MS"/>
                <a:cs typeface="Comic Sans MS"/>
              </a:rPr>
              <a:t>[ok]</a:t>
            </a: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050" spc="15" b="1">
                <a:solidFill>
                  <a:srgbClr val="0000CC"/>
                </a:solidFill>
                <a:latin typeface="Comic Sans MS"/>
                <a:cs typeface="Comic Sans MS"/>
              </a:rPr>
              <a:t>borrow(member)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11862" y="5018087"/>
            <a:ext cx="1412875" cy="720725"/>
            <a:chOff x="6011862" y="5018087"/>
            <a:chExt cx="1412875" cy="720725"/>
          </a:xfrm>
        </p:grpSpPr>
        <p:sp>
          <p:nvSpPr>
            <p:cNvPr id="28" name="object 28"/>
            <p:cNvSpPr/>
            <p:nvPr/>
          </p:nvSpPr>
          <p:spPr>
            <a:xfrm>
              <a:off x="6016625" y="5022850"/>
              <a:ext cx="100330" cy="711200"/>
            </a:xfrm>
            <a:custGeom>
              <a:avLst/>
              <a:gdLst/>
              <a:ahLst/>
              <a:cxnLst/>
              <a:rect l="l" t="t" r="r" b="b"/>
              <a:pathLst>
                <a:path w="100329" h="711200">
                  <a:moveTo>
                    <a:pt x="100012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100012" y="711200"/>
                  </a:lnTo>
                  <a:lnTo>
                    <a:pt x="1000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16625" y="5022850"/>
              <a:ext cx="100330" cy="711200"/>
            </a:xfrm>
            <a:custGeom>
              <a:avLst/>
              <a:gdLst/>
              <a:ahLst/>
              <a:cxnLst/>
              <a:rect l="l" t="t" r="r" b="b"/>
              <a:pathLst>
                <a:path w="100329" h="711200">
                  <a:moveTo>
                    <a:pt x="0" y="711200"/>
                  </a:moveTo>
                  <a:lnTo>
                    <a:pt x="100012" y="711200"/>
                  </a:lnTo>
                  <a:lnTo>
                    <a:pt x="100012" y="0"/>
                  </a:lnTo>
                  <a:lnTo>
                    <a:pt x="0" y="0"/>
                  </a:lnTo>
                  <a:lnTo>
                    <a:pt x="0" y="711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37529" y="5137150"/>
              <a:ext cx="1287145" cy="190500"/>
            </a:xfrm>
            <a:custGeom>
              <a:avLst/>
              <a:gdLst/>
              <a:ahLst/>
              <a:cxnLst/>
              <a:rect l="l" t="t" r="r" b="b"/>
              <a:pathLst>
                <a:path w="1287145" h="190500">
                  <a:moveTo>
                    <a:pt x="1096264" y="0"/>
                  </a:moveTo>
                  <a:lnTo>
                    <a:pt x="1096264" y="190500"/>
                  </a:lnTo>
                  <a:lnTo>
                    <a:pt x="1248664" y="114300"/>
                  </a:lnTo>
                  <a:lnTo>
                    <a:pt x="1115314" y="114300"/>
                  </a:lnTo>
                  <a:lnTo>
                    <a:pt x="1115314" y="76200"/>
                  </a:lnTo>
                  <a:lnTo>
                    <a:pt x="1248664" y="76200"/>
                  </a:lnTo>
                  <a:lnTo>
                    <a:pt x="1096264" y="0"/>
                  </a:lnTo>
                  <a:close/>
                </a:path>
                <a:path w="1287145" h="190500">
                  <a:moveTo>
                    <a:pt x="1096264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096264" y="114300"/>
                  </a:lnTo>
                  <a:lnTo>
                    <a:pt x="1096264" y="76200"/>
                  </a:lnTo>
                  <a:close/>
                </a:path>
                <a:path w="1287145" h="190500">
                  <a:moveTo>
                    <a:pt x="1248664" y="76200"/>
                  </a:moveTo>
                  <a:lnTo>
                    <a:pt x="1115314" y="76200"/>
                  </a:lnTo>
                  <a:lnTo>
                    <a:pt x="1115314" y="114300"/>
                  </a:lnTo>
                  <a:lnTo>
                    <a:pt x="1248664" y="114300"/>
                  </a:lnTo>
                  <a:lnTo>
                    <a:pt x="1286764" y="95250"/>
                  </a:lnTo>
                  <a:lnTo>
                    <a:pt x="124866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166230" y="5261559"/>
            <a:ext cx="124333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0" b="1">
                <a:solidFill>
                  <a:srgbClr val="0000CC"/>
                </a:solidFill>
                <a:latin typeface="Comic Sans MS"/>
                <a:cs typeface="Comic Sans MS"/>
              </a:rPr>
              <a:t>setTaken(member)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23950" y="1401699"/>
            <a:ext cx="6383655" cy="5104130"/>
            <a:chOff x="1123950" y="1401699"/>
            <a:chExt cx="6383655" cy="5104130"/>
          </a:xfrm>
        </p:grpSpPr>
        <p:sp>
          <p:nvSpPr>
            <p:cNvPr id="33" name="object 33"/>
            <p:cNvSpPr/>
            <p:nvPr/>
          </p:nvSpPr>
          <p:spPr>
            <a:xfrm>
              <a:off x="7402576" y="5181600"/>
              <a:ext cx="100330" cy="474980"/>
            </a:xfrm>
            <a:custGeom>
              <a:avLst/>
              <a:gdLst/>
              <a:ahLst/>
              <a:cxnLst/>
              <a:rect l="l" t="t" r="r" b="b"/>
              <a:pathLst>
                <a:path w="100329" h="474979">
                  <a:moveTo>
                    <a:pt x="10001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100011" y="474662"/>
                  </a:lnTo>
                  <a:lnTo>
                    <a:pt x="10001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02576" y="5181600"/>
              <a:ext cx="100330" cy="474980"/>
            </a:xfrm>
            <a:custGeom>
              <a:avLst/>
              <a:gdLst/>
              <a:ahLst/>
              <a:cxnLst/>
              <a:rect l="l" t="t" r="r" b="b"/>
              <a:pathLst>
                <a:path w="100329" h="474979">
                  <a:moveTo>
                    <a:pt x="0" y="474662"/>
                  </a:moveTo>
                  <a:lnTo>
                    <a:pt x="100011" y="474662"/>
                  </a:lnTo>
                  <a:lnTo>
                    <a:pt x="100011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52525" y="1430274"/>
              <a:ext cx="1511300" cy="5046980"/>
            </a:xfrm>
            <a:custGeom>
              <a:avLst/>
              <a:gdLst/>
              <a:ahLst/>
              <a:cxnLst/>
              <a:rect l="l" t="t" r="r" b="b"/>
              <a:pathLst>
                <a:path w="1511300" h="5046980">
                  <a:moveTo>
                    <a:pt x="0" y="2523363"/>
                  </a:moveTo>
                  <a:lnTo>
                    <a:pt x="290" y="2452735"/>
                  </a:lnTo>
                  <a:lnTo>
                    <a:pt x="1156" y="2382586"/>
                  </a:lnTo>
                  <a:lnTo>
                    <a:pt x="2590" y="2312944"/>
                  </a:lnTo>
                  <a:lnTo>
                    <a:pt x="4584" y="2243831"/>
                  </a:lnTo>
                  <a:lnTo>
                    <a:pt x="7131" y="2175275"/>
                  </a:lnTo>
                  <a:lnTo>
                    <a:pt x="10224" y="2107300"/>
                  </a:lnTo>
                  <a:lnTo>
                    <a:pt x="13854" y="2039931"/>
                  </a:lnTo>
                  <a:lnTo>
                    <a:pt x="18014" y="1973194"/>
                  </a:lnTo>
                  <a:lnTo>
                    <a:pt x="22697" y="1907114"/>
                  </a:lnTo>
                  <a:lnTo>
                    <a:pt x="27895" y="1841717"/>
                  </a:lnTo>
                  <a:lnTo>
                    <a:pt x="33600" y="1777027"/>
                  </a:lnTo>
                  <a:lnTo>
                    <a:pt x="39805" y="1713070"/>
                  </a:lnTo>
                  <a:lnTo>
                    <a:pt x="46502" y="1649871"/>
                  </a:lnTo>
                  <a:lnTo>
                    <a:pt x="53684" y="1587456"/>
                  </a:lnTo>
                  <a:lnTo>
                    <a:pt x="61343" y="1525850"/>
                  </a:lnTo>
                  <a:lnTo>
                    <a:pt x="69471" y="1465078"/>
                  </a:lnTo>
                  <a:lnTo>
                    <a:pt x="78062" y="1405165"/>
                  </a:lnTo>
                  <a:lnTo>
                    <a:pt x="87107" y="1346137"/>
                  </a:lnTo>
                  <a:lnTo>
                    <a:pt x="96598" y="1288020"/>
                  </a:lnTo>
                  <a:lnTo>
                    <a:pt x="106529" y="1230837"/>
                  </a:lnTo>
                  <a:lnTo>
                    <a:pt x="116892" y="1174615"/>
                  </a:lnTo>
                  <a:lnTo>
                    <a:pt x="127678" y="1119379"/>
                  </a:lnTo>
                  <a:lnTo>
                    <a:pt x="138881" y="1065155"/>
                  </a:lnTo>
                  <a:lnTo>
                    <a:pt x="150493" y="1011967"/>
                  </a:lnTo>
                  <a:lnTo>
                    <a:pt x="162506" y="959841"/>
                  </a:lnTo>
                  <a:lnTo>
                    <a:pt x="174913" y="908802"/>
                  </a:lnTo>
                  <a:lnTo>
                    <a:pt x="187706" y="858875"/>
                  </a:lnTo>
                  <a:lnTo>
                    <a:pt x="200878" y="810086"/>
                  </a:lnTo>
                  <a:lnTo>
                    <a:pt x="214421" y="762461"/>
                  </a:lnTo>
                  <a:lnTo>
                    <a:pt x="228327" y="716023"/>
                  </a:lnTo>
                  <a:lnTo>
                    <a:pt x="242589" y="670800"/>
                  </a:lnTo>
                  <a:lnTo>
                    <a:pt x="257199" y="626815"/>
                  </a:lnTo>
                  <a:lnTo>
                    <a:pt x="272150" y="584094"/>
                  </a:lnTo>
                  <a:lnTo>
                    <a:pt x="287434" y="542663"/>
                  </a:lnTo>
                  <a:lnTo>
                    <a:pt x="303044" y="502547"/>
                  </a:lnTo>
                  <a:lnTo>
                    <a:pt x="318972" y="463772"/>
                  </a:lnTo>
                  <a:lnTo>
                    <a:pt x="335210" y="426361"/>
                  </a:lnTo>
                  <a:lnTo>
                    <a:pt x="351751" y="390341"/>
                  </a:lnTo>
                  <a:lnTo>
                    <a:pt x="368587" y="355738"/>
                  </a:lnTo>
                  <a:lnTo>
                    <a:pt x="403115" y="290880"/>
                  </a:lnTo>
                  <a:lnTo>
                    <a:pt x="438734" y="231990"/>
                  </a:lnTo>
                  <a:lnTo>
                    <a:pt x="475381" y="179270"/>
                  </a:lnTo>
                  <a:lnTo>
                    <a:pt x="512998" y="132923"/>
                  </a:lnTo>
                  <a:lnTo>
                    <a:pt x="551522" y="93151"/>
                  </a:lnTo>
                  <a:lnTo>
                    <a:pt x="590895" y="60156"/>
                  </a:lnTo>
                  <a:lnTo>
                    <a:pt x="631055" y="34141"/>
                  </a:lnTo>
                  <a:lnTo>
                    <a:pt x="671941" y="15308"/>
                  </a:lnTo>
                  <a:lnTo>
                    <a:pt x="713492" y="3860"/>
                  </a:lnTo>
                  <a:lnTo>
                    <a:pt x="755650" y="0"/>
                  </a:lnTo>
                  <a:lnTo>
                    <a:pt x="776800" y="969"/>
                  </a:lnTo>
                  <a:lnTo>
                    <a:pt x="818662" y="8649"/>
                  </a:lnTo>
                  <a:lnTo>
                    <a:pt x="859889" y="23814"/>
                  </a:lnTo>
                  <a:lnTo>
                    <a:pt x="900419" y="46263"/>
                  </a:lnTo>
                  <a:lnTo>
                    <a:pt x="940192" y="75794"/>
                  </a:lnTo>
                  <a:lnTo>
                    <a:pt x="979149" y="112202"/>
                  </a:lnTo>
                  <a:lnTo>
                    <a:pt x="1017227" y="155287"/>
                  </a:lnTo>
                  <a:lnTo>
                    <a:pt x="1054367" y="204846"/>
                  </a:lnTo>
                  <a:lnTo>
                    <a:pt x="1090507" y="260676"/>
                  </a:lnTo>
                  <a:lnTo>
                    <a:pt x="1125588" y="322575"/>
                  </a:lnTo>
                  <a:lnTo>
                    <a:pt x="1159548" y="390341"/>
                  </a:lnTo>
                  <a:lnTo>
                    <a:pt x="1176089" y="426361"/>
                  </a:lnTo>
                  <a:lnTo>
                    <a:pt x="1192327" y="463772"/>
                  </a:lnTo>
                  <a:lnTo>
                    <a:pt x="1208255" y="502547"/>
                  </a:lnTo>
                  <a:lnTo>
                    <a:pt x="1223865" y="542663"/>
                  </a:lnTo>
                  <a:lnTo>
                    <a:pt x="1239149" y="584094"/>
                  </a:lnTo>
                  <a:lnTo>
                    <a:pt x="1254100" y="626815"/>
                  </a:lnTo>
                  <a:lnTo>
                    <a:pt x="1268710" y="670800"/>
                  </a:lnTo>
                  <a:lnTo>
                    <a:pt x="1282972" y="716023"/>
                  </a:lnTo>
                  <a:lnTo>
                    <a:pt x="1296878" y="762461"/>
                  </a:lnTo>
                  <a:lnTo>
                    <a:pt x="1310421" y="810086"/>
                  </a:lnTo>
                  <a:lnTo>
                    <a:pt x="1323593" y="858875"/>
                  </a:lnTo>
                  <a:lnTo>
                    <a:pt x="1336386" y="908802"/>
                  </a:lnTo>
                  <a:lnTo>
                    <a:pt x="1348793" y="959841"/>
                  </a:lnTo>
                  <a:lnTo>
                    <a:pt x="1360806" y="1011967"/>
                  </a:lnTo>
                  <a:lnTo>
                    <a:pt x="1372418" y="1065155"/>
                  </a:lnTo>
                  <a:lnTo>
                    <a:pt x="1383621" y="1119379"/>
                  </a:lnTo>
                  <a:lnTo>
                    <a:pt x="1394407" y="1174615"/>
                  </a:lnTo>
                  <a:lnTo>
                    <a:pt x="1404770" y="1230837"/>
                  </a:lnTo>
                  <a:lnTo>
                    <a:pt x="1414701" y="1288020"/>
                  </a:lnTo>
                  <a:lnTo>
                    <a:pt x="1424192" y="1346137"/>
                  </a:lnTo>
                  <a:lnTo>
                    <a:pt x="1433237" y="1405165"/>
                  </a:lnTo>
                  <a:lnTo>
                    <a:pt x="1441828" y="1465078"/>
                  </a:lnTo>
                  <a:lnTo>
                    <a:pt x="1449956" y="1525850"/>
                  </a:lnTo>
                  <a:lnTo>
                    <a:pt x="1457615" y="1587456"/>
                  </a:lnTo>
                  <a:lnTo>
                    <a:pt x="1464797" y="1649871"/>
                  </a:lnTo>
                  <a:lnTo>
                    <a:pt x="1471494" y="1713070"/>
                  </a:lnTo>
                  <a:lnTo>
                    <a:pt x="1477699" y="1777027"/>
                  </a:lnTo>
                  <a:lnTo>
                    <a:pt x="1483404" y="1841717"/>
                  </a:lnTo>
                  <a:lnTo>
                    <a:pt x="1488602" y="1907114"/>
                  </a:lnTo>
                  <a:lnTo>
                    <a:pt x="1493285" y="1973194"/>
                  </a:lnTo>
                  <a:lnTo>
                    <a:pt x="1497445" y="2039931"/>
                  </a:lnTo>
                  <a:lnTo>
                    <a:pt x="1501075" y="2107300"/>
                  </a:lnTo>
                  <a:lnTo>
                    <a:pt x="1504168" y="2175275"/>
                  </a:lnTo>
                  <a:lnTo>
                    <a:pt x="1506715" y="2243831"/>
                  </a:lnTo>
                  <a:lnTo>
                    <a:pt x="1508709" y="2312944"/>
                  </a:lnTo>
                  <a:lnTo>
                    <a:pt x="1510143" y="2382586"/>
                  </a:lnTo>
                  <a:lnTo>
                    <a:pt x="1511009" y="2452735"/>
                  </a:lnTo>
                  <a:lnTo>
                    <a:pt x="1511300" y="2523363"/>
                  </a:lnTo>
                  <a:lnTo>
                    <a:pt x="1511009" y="2593990"/>
                  </a:lnTo>
                  <a:lnTo>
                    <a:pt x="1510143" y="2664139"/>
                  </a:lnTo>
                  <a:lnTo>
                    <a:pt x="1508709" y="2733781"/>
                  </a:lnTo>
                  <a:lnTo>
                    <a:pt x="1506715" y="2802894"/>
                  </a:lnTo>
                  <a:lnTo>
                    <a:pt x="1504168" y="2871450"/>
                  </a:lnTo>
                  <a:lnTo>
                    <a:pt x="1501075" y="2939425"/>
                  </a:lnTo>
                  <a:lnTo>
                    <a:pt x="1497445" y="3006794"/>
                  </a:lnTo>
                  <a:lnTo>
                    <a:pt x="1493285" y="3073531"/>
                  </a:lnTo>
                  <a:lnTo>
                    <a:pt x="1488602" y="3139611"/>
                  </a:lnTo>
                  <a:lnTo>
                    <a:pt x="1483404" y="3205008"/>
                  </a:lnTo>
                  <a:lnTo>
                    <a:pt x="1477699" y="3269698"/>
                  </a:lnTo>
                  <a:lnTo>
                    <a:pt x="1471494" y="3333655"/>
                  </a:lnTo>
                  <a:lnTo>
                    <a:pt x="1464797" y="3396854"/>
                  </a:lnTo>
                  <a:lnTo>
                    <a:pt x="1457615" y="3459269"/>
                  </a:lnTo>
                  <a:lnTo>
                    <a:pt x="1449956" y="3520875"/>
                  </a:lnTo>
                  <a:lnTo>
                    <a:pt x="1441828" y="3581647"/>
                  </a:lnTo>
                  <a:lnTo>
                    <a:pt x="1433237" y="3641560"/>
                  </a:lnTo>
                  <a:lnTo>
                    <a:pt x="1424192" y="3700588"/>
                  </a:lnTo>
                  <a:lnTo>
                    <a:pt x="1414701" y="3758705"/>
                  </a:lnTo>
                  <a:lnTo>
                    <a:pt x="1404770" y="3815888"/>
                  </a:lnTo>
                  <a:lnTo>
                    <a:pt x="1394407" y="3872110"/>
                  </a:lnTo>
                  <a:lnTo>
                    <a:pt x="1383621" y="3927346"/>
                  </a:lnTo>
                  <a:lnTo>
                    <a:pt x="1372418" y="3981570"/>
                  </a:lnTo>
                  <a:lnTo>
                    <a:pt x="1360806" y="4034758"/>
                  </a:lnTo>
                  <a:lnTo>
                    <a:pt x="1348793" y="4086884"/>
                  </a:lnTo>
                  <a:lnTo>
                    <a:pt x="1336386" y="4137923"/>
                  </a:lnTo>
                  <a:lnTo>
                    <a:pt x="1323593" y="4187850"/>
                  </a:lnTo>
                  <a:lnTo>
                    <a:pt x="1310421" y="4236639"/>
                  </a:lnTo>
                  <a:lnTo>
                    <a:pt x="1296878" y="4284264"/>
                  </a:lnTo>
                  <a:lnTo>
                    <a:pt x="1282972" y="4330702"/>
                  </a:lnTo>
                  <a:lnTo>
                    <a:pt x="1268710" y="4375925"/>
                  </a:lnTo>
                  <a:lnTo>
                    <a:pt x="1254100" y="4419910"/>
                  </a:lnTo>
                  <a:lnTo>
                    <a:pt x="1239149" y="4462631"/>
                  </a:lnTo>
                  <a:lnTo>
                    <a:pt x="1223865" y="4504062"/>
                  </a:lnTo>
                  <a:lnTo>
                    <a:pt x="1208255" y="4544178"/>
                  </a:lnTo>
                  <a:lnTo>
                    <a:pt x="1192327" y="4582953"/>
                  </a:lnTo>
                  <a:lnTo>
                    <a:pt x="1176089" y="4620364"/>
                  </a:lnTo>
                  <a:lnTo>
                    <a:pt x="1159548" y="4656384"/>
                  </a:lnTo>
                  <a:lnTo>
                    <a:pt x="1142712" y="4690987"/>
                  </a:lnTo>
                  <a:lnTo>
                    <a:pt x="1108184" y="4755845"/>
                  </a:lnTo>
                  <a:lnTo>
                    <a:pt x="1072565" y="4814735"/>
                  </a:lnTo>
                  <a:lnTo>
                    <a:pt x="1035918" y="4867455"/>
                  </a:lnTo>
                  <a:lnTo>
                    <a:pt x="998301" y="4913802"/>
                  </a:lnTo>
                  <a:lnTo>
                    <a:pt x="959777" y="4953574"/>
                  </a:lnTo>
                  <a:lnTo>
                    <a:pt x="920404" y="4986569"/>
                  </a:lnTo>
                  <a:lnTo>
                    <a:pt x="880244" y="5012584"/>
                  </a:lnTo>
                  <a:lnTo>
                    <a:pt x="839358" y="5031417"/>
                  </a:lnTo>
                  <a:lnTo>
                    <a:pt x="797807" y="5042865"/>
                  </a:lnTo>
                  <a:lnTo>
                    <a:pt x="755650" y="5046726"/>
                  </a:lnTo>
                  <a:lnTo>
                    <a:pt x="734499" y="5045756"/>
                  </a:lnTo>
                  <a:lnTo>
                    <a:pt x="692637" y="5038076"/>
                  </a:lnTo>
                  <a:lnTo>
                    <a:pt x="651410" y="5022911"/>
                  </a:lnTo>
                  <a:lnTo>
                    <a:pt x="610880" y="5000462"/>
                  </a:lnTo>
                  <a:lnTo>
                    <a:pt x="571107" y="4970931"/>
                  </a:lnTo>
                  <a:lnTo>
                    <a:pt x="532150" y="4934523"/>
                  </a:lnTo>
                  <a:lnTo>
                    <a:pt x="494072" y="4891438"/>
                  </a:lnTo>
                  <a:lnTo>
                    <a:pt x="456932" y="4841879"/>
                  </a:lnTo>
                  <a:lnTo>
                    <a:pt x="420792" y="4786049"/>
                  </a:lnTo>
                  <a:lnTo>
                    <a:pt x="385711" y="4724150"/>
                  </a:lnTo>
                  <a:lnTo>
                    <a:pt x="351751" y="4656384"/>
                  </a:lnTo>
                  <a:lnTo>
                    <a:pt x="335210" y="4620364"/>
                  </a:lnTo>
                  <a:lnTo>
                    <a:pt x="318972" y="4582953"/>
                  </a:lnTo>
                  <a:lnTo>
                    <a:pt x="303044" y="4544178"/>
                  </a:lnTo>
                  <a:lnTo>
                    <a:pt x="287434" y="4504062"/>
                  </a:lnTo>
                  <a:lnTo>
                    <a:pt x="272150" y="4462631"/>
                  </a:lnTo>
                  <a:lnTo>
                    <a:pt x="257199" y="4419910"/>
                  </a:lnTo>
                  <a:lnTo>
                    <a:pt x="242589" y="4375925"/>
                  </a:lnTo>
                  <a:lnTo>
                    <a:pt x="228327" y="4330702"/>
                  </a:lnTo>
                  <a:lnTo>
                    <a:pt x="214421" y="4284264"/>
                  </a:lnTo>
                  <a:lnTo>
                    <a:pt x="200878" y="4236639"/>
                  </a:lnTo>
                  <a:lnTo>
                    <a:pt x="187706" y="4187850"/>
                  </a:lnTo>
                  <a:lnTo>
                    <a:pt x="174913" y="4137923"/>
                  </a:lnTo>
                  <a:lnTo>
                    <a:pt x="162506" y="4086884"/>
                  </a:lnTo>
                  <a:lnTo>
                    <a:pt x="150493" y="4034758"/>
                  </a:lnTo>
                  <a:lnTo>
                    <a:pt x="138881" y="3981570"/>
                  </a:lnTo>
                  <a:lnTo>
                    <a:pt x="127678" y="3927346"/>
                  </a:lnTo>
                  <a:lnTo>
                    <a:pt x="116892" y="3872110"/>
                  </a:lnTo>
                  <a:lnTo>
                    <a:pt x="106529" y="3815888"/>
                  </a:lnTo>
                  <a:lnTo>
                    <a:pt x="96598" y="3758705"/>
                  </a:lnTo>
                  <a:lnTo>
                    <a:pt x="87107" y="3700588"/>
                  </a:lnTo>
                  <a:lnTo>
                    <a:pt x="78062" y="3641560"/>
                  </a:lnTo>
                  <a:lnTo>
                    <a:pt x="69471" y="3581647"/>
                  </a:lnTo>
                  <a:lnTo>
                    <a:pt x="61343" y="3520875"/>
                  </a:lnTo>
                  <a:lnTo>
                    <a:pt x="53684" y="3459269"/>
                  </a:lnTo>
                  <a:lnTo>
                    <a:pt x="46502" y="3396854"/>
                  </a:lnTo>
                  <a:lnTo>
                    <a:pt x="39805" y="3333655"/>
                  </a:lnTo>
                  <a:lnTo>
                    <a:pt x="33600" y="3269698"/>
                  </a:lnTo>
                  <a:lnTo>
                    <a:pt x="27895" y="3205008"/>
                  </a:lnTo>
                  <a:lnTo>
                    <a:pt x="22697" y="3139611"/>
                  </a:lnTo>
                  <a:lnTo>
                    <a:pt x="18014" y="3073531"/>
                  </a:lnTo>
                  <a:lnTo>
                    <a:pt x="13854" y="3006794"/>
                  </a:lnTo>
                  <a:lnTo>
                    <a:pt x="10224" y="2939425"/>
                  </a:lnTo>
                  <a:lnTo>
                    <a:pt x="7131" y="2871450"/>
                  </a:lnTo>
                  <a:lnTo>
                    <a:pt x="4584" y="2802894"/>
                  </a:lnTo>
                  <a:lnTo>
                    <a:pt x="2590" y="2733781"/>
                  </a:lnTo>
                  <a:lnTo>
                    <a:pt x="1156" y="2664139"/>
                  </a:lnTo>
                  <a:lnTo>
                    <a:pt x="290" y="2593990"/>
                  </a:lnTo>
                  <a:lnTo>
                    <a:pt x="0" y="252336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16101" y="2398649"/>
              <a:ext cx="1244600" cy="2557780"/>
            </a:xfrm>
            <a:custGeom>
              <a:avLst/>
              <a:gdLst/>
              <a:ahLst/>
              <a:cxnLst/>
              <a:rect l="l" t="t" r="r" b="b"/>
              <a:pathLst>
                <a:path w="1244600" h="2557779">
                  <a:moveTo>
                    <a:pt x="155575" y="2315464"/>
                  </a:moveTo>
                  <a:lnTo>
                    <a:pt x="169951" y="2259940"/>
                  </a:lnTo>
                  <a:lnTo>
                    <a:pt x="210905" y="2208966"/>
                  </a:lnTo>
                  <a:lnTo>
                    <a:pt x="275170" y="2163998"/>
                  </a:lnTo>
                  <a:lnTo>
                    <a:pt x="315023" y="2144220"/>
                  </a:lnTo>
                  <a:lnTo>
                    <a:pt x="359479" y="2126489"/>
                  </a:lnTo>
                  <a:lnTo>
                    <a:pt x="408131" y="2110987"/>
                  </a:lnTo>
                  <a:lnTo>
                    <a:pt x="460569" y="2097895"/>
                  </a:lnTo>
                  <a:lnTo>
                    <a:pt x="516385" y="2087397"/>
                  </a:lnTo>
                  <a:lnTo>
                    <a:pt x="575172" y="2079672"/>
                  </a:lnTo>
                  <a:lnTo>
                    <a:pt x="636521" y="2074904"/>
                  </a:lnTo>
                  <a:lnTo>
                    <a:pt x="700024" y="2073275"/>
                  </a:lnTo>
                  <a:lnTo>
                    <a:pt x="763528" y="2074904"/>
                  </a:lnTo>
                  <a:lnTo>
                    <a:pt x="824882" y="2079672"/>
                  </a:lnTo>
                  <a:lnTo>
                    <a:pt x="883677" y="2087397"/>
                  </a:lnTo>
                  <a:lnTo>
                    <a:pt x="939503" y="2097895"/>
                  </a:lnTo>
                  <a:lnTo>
                    <a:pt x="991953" y="2110987"/>
                  </a:lnTo>
                  <a:lnTo>
                    <a:pt x="1040618" y="2126489"/>
                  </a:lnTo>
                  <a:lnTo>
                    <a:pt x="1085087" y="2144220"/>
                  </a:lnTo>
                  <a:lnTo>
                    <a:pt x="1124954" y="2163998"/>
                  </a:lnTo>
                  <a:lnTo>
                    <a:pt x="1159809" y="2185640"/>
                  </a:lnTo>
                  <a:lnTo>
                    <a:pt x="1212849" y="2233794"/>
                  </a:lnTo>
                  <a:lnTo>
                    <a:pt x="1240935" y="2287224"/>
                  </a:lnTo>
                  <a:lnTo>
                    <a:pt x="1244600" y="2315464"/>
                  </a:lnTo>
                  <a:lnTo>
                    <a:pt x="1240935" y="2343701"/>
                  </a:lnTo>
                  <a:lnTo>
                    <a:pt x="1212849" y="2397118"/>
                  </a:lnTo>
                  <a:lnTo>
                    <a:pt x="1159809" y="2445249"/>
                  </a:lnTo>
                  <a:lnTo>
                    <a:pt x="1124954" y="2466879"/>
                  </a:lnTo>
                  <a:lnTo>
                    <a:pt x="1085088" y="2486644"/>
                  </a:lnTo>
                  <a:lnTo>
                    <a:pt x="1040618" y="2504361"/>
                  </a:lnTo>
                  <a:lnTo>
                    <a:pt x="991953" y="2519850"/>
                  </a:lnTo>
                  <a:lnTo>
                    <a:pt x="939503" y="2532930"/>
                  </a:lnTo>
                  <a:lnTo>
                    <a:pt x="883677" y="2543418"/>
                  </a:lnTo>
                  <a:lnTo>
                    <a:pt x="824882" y="2551135"/>
                  </a:lnTo>
                  <a:lnTo>
                    <a:pt x="763528" y="2555898"/>
                  </a:lnTo>
                  <a:lnTo>
                    <a:pt x="700024" y="2557526"/>
                  </a:lnTo>
                  <a:lnTo>
                    <a:pt x="636521" y="2555898"/>
                  </a:lnTo>
                  <a:lnTo>
                    <a:pt x="575172" y="2551135"/>
                  </a:lnTo>
                  <a:lnTo>
                    <a:pt x="516385" y="2543418"/>
                  </a:lnTo>
                  <a:lnTo>
                    <a:pt x="460569" y="2532930"/>
                  </a:lnTo>
                  <a:lnTo>
                    <a:pt x="408131" y="2519850"/>
                  </a:lnTo>
                  <a:lnTo>
                    <a:pt x="359479" y="2504361"/>
                  </a:lnTo>
                  <a:lnTo>
                    <a:pt x="315023" y="2486644"/>
                  </a:lnTo>
                  <a:lnTo>
                    <a:pt x="275170" y="2466879"/>
                  </a:lnTo>
                  <a:lnTo>
                    <a:pt x="240328" y="2445249"/>
                  </a:lnTo>
                  <a:lnTo>
                    <a:pt x="187310" y="2397118"/>
                  </a:lnTo>
                  <a:lnTo>
                    <a:pt x="159237" y="2343701"/>
                  </a:lnTo>
                  <a:lnTo>
                    <a:pt x="155575" y="2315464"/>
                  </a:lnTo>
                  <a:close/>
                </a:path>
                <a:path w="1244600" h="2557779">
                  <a:moveTo>
                    <a:pt x="0" y="242188"/>
                  </a:moveTo>
                  <a:lnTo>
                    <a:pt x="14376" y="186665"/>
                  </a:lnTo>
                  <a:lnTo>
                    <a:pt x="55330" y="135691"/>
                  </a:lnTo>
                  <a:lnTo>
                    <a:pt x="119595" y="90723"/>
                  </a:lnTo>
                  <a:lnTo>
                    <a:pt x="159448" y="70945"/>
                  </a:lnTo>
                  <a:lnTo>
                    <a:pt x="203904" y="53214"/>
                  </a:lnTo>
                  <a:lnTo>
                    <a:pt x="252556" y="37712"/>
                  </a:lnTo>
                  <a:lnTo>
                    <a:pt x="304994" y="24620"/>
                  </a:lnTo>
                  <a:lnTo>
                    <a:pt x="360810" y="14122"/>
                  </a:lnTo>
                  <a:lnTo>
                    <a:pt x="419597" y="6397"/>
                  </a:lnTo>
                  <a:lnTo>
                    <a:pt x="480946" y="1629"/>
                  </a:lnTo>
                  <a:lnTo>
                    <a:pt x="544449" y="0"/>
                  </a:lnTo>
                  <a:lnTo>
                    <a:pt x="607953" y="1629"/>
                  </a:lnTo>
                  <a:lnTo>
                    <a:pt x="669307" y="6397"/>
                  </a:lnTo>
                  <a:lnTo>
                    <a:pt x="728102" y="14122"/>
                  </a:lnTo>
                  <a:lnTo>
                    <a:pt x="783928" y="24620"/>
                  </a:lnTo>
                  <a:lnTo>
                    <a:pt x="836378" y="37712"/>
                  </a:lnTo>
                  <a:lnTo>
                    <a:pt x="885043" y="53214"/>
                  </a:lnTo>
                  <a:lnTo>
                    <a:pt x="929512" y="70945"/>
                  </a:lnTo>
                  <a:lnTo>
                    <a:pt x="969379" y="90723"/>
                  </a:lnTo>
                  <a:lnTo>
                    <a:pt x="1004234" y="112365"/>
                  </a:lnTo>
                  <a:lnTo>
                    <a:pt x="1057274" y="160519"/>
                  </a:lnTo>
                  <a:lnTo>
                    <a:pt x="1085360" y="213949"/>
                  </a:lnTo>
                  <a:lnTo>
                    <a:pt x="1089025" y="242188"/>
                  </a:lnTo>
                  <a:lnTo>
                    <a:pt x="1085360" y="270426"/>
                  </a:lnTo>
                  <a:lnTo>
                    <a:pt x="1057274" y="323843"/>
                  </a:lnTo>
                  <a:lnTo>
                    <a:pt x="1004234" y="371974"/>
                  </a:lnTo>
                  <a:lnTo>
                    <a:pt x="969379" y="393604"/>
                  </a:lnTo>
                  <a:lnTo>
                    <a:pt x="929513" y="413369"/>
                  </a:lnTo>
                  <a:lnTo>
                    <a:pt x="885043" y="431086"/>
                  </a:lnTo>
                  <a:lnTo>
                    <a:pt x="836378" y="446575"/>
                  </a:lnTo>
                  <a:lnTo>
                    <a:pt x="783928" y="459655"/>
                  </a:lnTo>
                  <a:lnTo>
                    <a:pt x="728102" y="470143"/>
                  </a:lnTo>
                  <a:lnTo>
                    <a:pt x="669307" y="477860"/>
                  </a:lnTo>
                  <a:lnTo>
                    <a:pt x="607953" y="482623"/>
                  </a:lnTo>
                  <a:lnTo>
                    <a:pt x="544449" y="484250"/>
                  </a:lnTo>
                  <a:lnTo>
                    <a:pt x="480946" y="482623"/>
                  </a:lnTo>
                  <a:lnTo>
                    <a:pt x="419597" y="477860"/>
                  </a:lnTo>
                  <a:lnTo>
                    <a:pt x="360810" y="470143"/>
                  </a:lnTo>
                  <a:lnTo>
                    <a:pt x="304994" y="459655"/>
                  </a:lnTo>
                  <a:lnTo>
                    <a:pt x="252556" y="446575"/>
                  </a:lnTo>
                  <a:lnTo>
                    <a:pt x="203904" y="431086"/>
                  </a:lnTo>
                  <a:lnTo>
                    <a:pt x="159448" y="413369"/>
                  </a:lnTo>
                  <a:lnTo>
                    <a:pt x="119595" y="393604"/>
                  </a:lnTo>
                  <a:lnTo>
                    <a:pt x="84753" y="371974"/>
                  </a:lnTo>
                  <a:lnTo>
                    <a:pt x="31735" y="323843"/>
                  </a:lnTo>
                  <a:lnTo>
                    <a:pt x="3662" y="270426"/>
                  </a:lnTo>
                  <a:lnTo>
                    <a:pt x="0" y="2421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98167" y="2409825"/>
            <a:ext cx="525780" cy="4083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73025" marR="5080" indent="-60960">
              <a:lnSpc>
                <a:spcPct val="80000"/>
              </a:lnSpc>
              <a:spcBef>
                <a:spcPts val="425"/>
              </a:spcBef>
            </a:pPr>
            <a:r>
              <a:rPr dirty="0" sz="1400" spc="-25" b="1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1400" spc="-10" b="1">
                <a:solidFill>
                  <a:srgbClr val="0000CC"/>
                </a:solidFill>
                <a:latin typeface="Carlito"/>
                <a:cs typeface="Carlito"/>
              </a:rPr>
              <a:t>e</a:t>
            </a:r>
            <a:r>
              <a:rPr dirty="0" sz="1400" spc="-5" b="1">
                <a:solidFill>
                  <a:srgbClr val="0000CC"/>
                </a:solidFill>
                <a:latin typeface="Carlito"/>
                <a:cs typeface="Carlito"/>
              </a:rPr>
              <a:t>t</a:t>
            </a:r>
            <a:r>
              <a:rPr dirty="0" sz="1400" spc="-15" b="1">
                <a:solidFill>
                  <a:srgbClr val="0000CC"/>
                </a:solidFill>
                <a:latin typeface="Carlito"/>
                <a:cs typeface="Carlito"/>
              </a:rPr>
              <a:t>u</a:t>
            </a:r>
            <a:r>
              <a:rPr dirty="0" sz="1400" b="1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1400" spc="-5" b="1">
                <a:solidFill>
                  <a:srgbClr val="0000CC"/>
                </a:solidFill>
                <a:latin typeface="Carlito"/>
                <a:cs typeface="Carlito"/>
              </a:rPr>
              <a:t>n  </a:t>
            </a:r>
            <a:r>
              <a:rPr dirty="0" sz="1400" spc="-5" b="1">
                <a:solidFill>
                  <a:srgbClr val="0000CC"/>
                </a:solidFill>
                <a:latin typeface="Carlito"/>
                <a:cs typeface="Carlito"/>
              </a:rPr>
              <a:t>Book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66900" y="5302250"/>
            <a:ext cx="1089025" cy="484505"/>
          </a:xfrm>
          <a:custGeom>
            <a:avLst/>
            <a:gdLst/>
            <a:ahLst/>
            <a:cxnLst/>
            <a:rect l="l" t="t" r="r" b="b"/>
            <a:pathLst>
              <a:path w="1089025" h="484504">
                <a:moveTo>
                  <a:pt x="0" y="242062"/>
                </a:moveTo>
                <a:lnTo>
                  <a:pt x="14376" y="186545"/>
                </a:lnTo>
                <a:lnTo>
                  <a:pt x="55330" y="135590"/>
                </a:lnTo>
                <a:lnTo>
                  <a:pt x="119595" y="90646"/>
                </a:lnTo>
                <a:lnTo>
                  <a:pt x="159448" y="70881"/>
                </a:lnTo>
                <a:lnTo>
                  <a:pt x="203904" y="53164"/>
                </a:lnTo>
                <a:lnTo>
                  <a:pt x="252556" y="37675"/>
                </a:lnTo>
                <a:lnTo>
                  <a:pt x="304994" y="24595"/>
                </a:lnTo>
                <a:lnTo>
                  <a:pt x="360810" y="14107"/>
                </a:lnTo>
                <a:lnTo>
                  <a:pt x="419597" y="6390"/>
                </a:lnTo>
                <a:lnTo>
                  <a:pt x="480946" y="1627"/>
                </a:lnTo>
                <a:lnTo>
                  <a:pt x="544449" y="0"/>
                </a:lnTo>
                <a:lnTo>
                  <a:pt x="607953" y="1627"/>
                </a:lnTo>
                <a:lnTo>
                  <a:pt x="669307" y="6390"/>
                </a:lnTo>
                <a:lnTo>
                  <a:pt x="728102" y="14107"/>
                </a:lnTo>
                <a:lnTo>
                  <a:pt x="783928" y="24595"/>
                </a:lnTo>
                <a:lnTo>
                  <a:pt x="836378" y="37675"/>
                </a:lnTo>
                <a:lnTo>
                  <a:pt x="885043" y="53164"/>
                </a:lnTo>
                <a:lnTo>
                  <a:pt x="929512" y="70881"/>
                </a:lnTo>
                <a:lnTo>
                  <a:pt x="969379" y="90646"/>
                </a:lnTo>
                <a:lnTo>
                  <a:pt x="1004234" y="112276"/>
                </a:lnTo>
                <a:lnTo>
                  <a:pt x="1057274" y="160407"/>
                </a:lnTo>
                <a:lnTo>
                  <a:pt x="1085360" y="213824"/>
                </a:lnTo>
                <a:lnTo>
                  <a:pt x="1089025" y="242062"/>
                </a:lnTo>
                <a:lnTo>
                  <a:pt x="1085360" y="270300"/>
                </a:lnTo>
                <a:lnTo>
                  <a:pt x="1057274" y="323724"/>
                </a:lnTo>
                <a:lnTo>
                  <a:pt x="1004234" y="371866"/>
                </a:lnTo>
                <a:lnTo>
                  <a:pt x="969379" y="393502"/>
                </a:lnTo>
                <a:lnTo>
                  <a:pt x="929513" y="413273"/>
                </a:lnTo>
                <a:lnTo>
                  <a:pt x="885043" y="430998"/>
                </a:lnTo>
                <a:lnTo>
                  <a:pt x="836378" y="446493"/>
                </a:lnTo>
                <a:lnTo>
                  <a:pt x="783928" y="459579"/>
                </a:lnTo>
                <a:lnTo>
                  <a:pt x="728102" y="470072"/>
                </a:lnTo>
                <a:lnTo>
                  <a:pt x="669307" y="477793"/>
                </a:lnTo>
                <a:lnTo>
                  <a:pt x="607953" y="482558"/>
                </a:lnTo>
                <a:lnTo>
                  <a:pt x="544449" y="484187"/>
                </a:lnTo>
                <a:lnTo>
                  <a:pt x="480946" y="482558"/>
                </a:lnTo>
                <a:lnTo>
                  <a:pt x="419597" y="477793"/>
                </a:lnTo>
                <a:lnTo>
                  <a:pt x="360810" y="470072"/>
                </a:lnTo>
                <a:lnTo>
                  <a:pt x="304994" y="459579"/>
                </a:lnTo>
                <a:lnTo>
                  <a:pt x="252556" y="446493"/>
                </a:lnTo>
                <a:lnTo>
                  <a:pt x="203904" y="430998"/>
                </a:lnTo>
                <a:lnTo>
                  <a:pt x="159448" y="413273"/>
                </a:lnTo>
                <a:lnTo>
                  <a:pt x="119595" y="393502"/>
                </a:lnTo>
                <a:lnTo>
                  <a:pt x="84753" y="371866"/>
                </a:lnTo>
                <a:lnTo>
                  <a:pt x="31735" y="323724"/>
                </a:lnTo>
                <a:lnTo>
                  <a:pt x="3662" y="270300"/>
                </a:lnTo>
                <a:lnTo>
                  <a:pt x="0" y="2420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654810" y="5314569"/>
            <a:ext cx="513715" cy="408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510"/>
              </a:lnSpc>
              <a:spcBef>
                <a:spcPts val="90"/>
              </a:spcBef>
            </a:pPr>
            <a:r>
              <a:rPr dirty="0" sz="1400" spc="-15" b="1">
                <a:solidFill>
                  <a:srgbClr val="0000CC"/>
                </a:solidFill>
                <a:latin typeface="Carlito"/>
                <a:cs typeface="Carlito"/>
              </a:rPr>
              <a:t>S</a:t>
            </a:r>
            <a:r>
              <a:rPr dirty="0" sz="1400" spc="-10" b="1">
                <a:solidFill>
                  <a:srgbClr val="0000CC"/>
                </a:solidFill>
                <a:latin typeface="Carlito"/>
                <a:cs typeface="Carlito"/>
              </a:rPr>
              <a:t>e</a:t>
            </a:r>
            <a:r>
              <a:rPr dirty="0" sz="1400" b="1">
                <a:solidFill>
                  <a:srgbClr val="0000CC"/>
                </a:solidFill>
                <a:latin typeface="Carlito"/>
                <a:cs typeface="Carlito"/>
              </a:rPr>
              <a:t>a</a:t>
            </a:r>
            <a:r>
              <a:rPr dirty="0" sz="1400" spc="-20" b="1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1400" spc="-15" b="1">
                <a:solidFill>
                  <a:srgbClr val="0000CC"/>
                </a:solidFill>
                <a:latin typeface="Carlito"/>
                <a:cs typeface="Carlito"/>
              </a:rPr>
              <a:t>c</a:t>
            </a:r>
            <a:r>
              <a:rPr dirty="0" sz="1400" spc="-5" b="1">
                <a:solidFill>
                  <a:srgbClr val="0000CC"/>
                </a:solidFill>
                <a:latin typeface="Carlito"/>
                <a:cs typeface="Carlito"/>
              </a:rPr>
              <a:t>h</a:t>
            </a:r>
            <a:endParaRPr sz="1400">
              <a:latin typeface="Carlito"/>
              <a:cs typeface="Carlito"/>
            </a:endParaRPr>
          </a:p>
          <a:p>
            <a:pPr marL="67310">
              <a:lnSpc>
                <a:spcPts val="1510"/>
              </a:lnSpc>
            </a:pPr>
            <a:r>
              <a:rPr dirty="0" sz="1400" spc="-5" b="1">
                <a:solidFill>
                  <a:srgbClr val="0000CC"/>
                </a:solidFill>
                <a:latin typeface="Carlito"/>
                <a:cs typeface="Carlito"/>
              </a:rPr>
              <a:t>Book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57388" y="4430712"/>
            <a:ext cx="1117600" cy="513080"/>
            <a:chOff x="1457388" y="4430712"/>
            <a:chExt cx="1117600" cy="513080"/>
          </a:xfrm>
        </p:grpSpPr>
        <p:sp>
          <p:nvSpPr>
            <p:cNvPr id="41" name="object 41"/>
            <p:cNvSpPr/>
            <p:nvPr/>
          </p:nvSpPr>
          <p:spPr>
            <a:xfrm>
              <a:off x="1471675" y="4445000"/>
              <a:ext cx="1089025" cy="484505"/>
            </a:xfrm>
            <a:custGeom>
              <a:avLst/>
              <a:gdLst/>
              <a:ahLst/>
              <a:cxnLst/>
              <a:rect l="l" t="t" r="r" b="b"/>
              <a:pathLst>
                <a:path w="1089025" h="484504">
                  <a:moveTo>
                    <a:pt x="544449" y="0"/>
                  </a:moveTo>
                  <a:lnTo>
                    <a:pt x="480946" y="1627"/>
                  </a:lnTo>
                  <a:lnTo>
                    <a:pt x="419597" y="6390"/>
                  </a:lnTo>
                  <a:lnTo>
                    <a:pt x="360810" y="14107"/>
                  </a:lnTo>
                  <a:lnTo>
                    <a:pt x="304994" y="24595"/>
                  </a:lnTo>
                  <a:lnTo>
                    <a:pt x="252556" y="37675"/>
                  </a:lnTo>
                  <a:lnTo>
                    <a:pt x="203904" y="53164"/>
                  </a:lnTo>
                  <a:lnTo>
                    <a:pt x="159448" y="70881"/>
                  </a:lnTo>
                  <a:lnTo>
                    <a:pt x="119595" y="90646"/>
                  </a:lnTo>
                  <a:lnTo>
                    <a:pt x="84753" y="112276"/>
                  </a:lnTo>
                  <a:lnTo>
                    <a:pt x="31735" y="160407"/>
                  </a:lnTo>
                  <a:lnTo>
                    <a:pt x="3662" y="213824"/>
                  </a:lnTo>
                  <a:lnTo>
                    <a:pt x="0" y="242062"/>
                  </a:lnTo>
                  <a:lnTo>
                    <a:pt x="3662" y="270301"/>
                  </a:lnTo>
                  <a:lnTo>
                    <a:pt x="31735" y="323731"/>
                  </a:lnTo>
                  <a:lnTo>
                    <a:pt x="84753" y="371885"/>
                  </a:lnTo>
                  <a:lnTo>
                    <a:pt x="119595" y="393527"/>
                  </a:lnTo>
                  <a:lnTo>
                    <a:pt x="159448" y="413305"/>
                  </a:lnTo>
                  <a:lnTo>
                    <a:pt x="203904" y="431036"/>
                  </a:lnTo>
                  <a:lnTo>
                    <a:pt x="252556" y="446538"/>
                  </a:lnTo>
                  <a:lnTo>
                    <a:pt x="304994" y="459630"/>
                  </a:lnTo>
                  <a:lnTo>
                    <a:pt x="360810" y="470128"/>
                  </a:lnTo>
                  <a:lnTo>
                    <a:pt x="419597" y="477853"/>
                  </a:lnTo>
                  <a:lnTo>
                    <a:pt x="480946" y="482621"/>
                  </a:lnTo>
                  <a:lnTo>
                    <a:pt x="544449" y="484250"/>
                  </a:lnTo>
                  <a:lnTo>
                    <a:pt x="607953" y="482621"/>
                  </a:lnTo>
                  <a:lnTo>
                    <a:pt x="669307" y="477853"/>
                  </a:lnTo>
                  <a:lnTo>
                    <a:pt x="728102" y="470128"/>
                  </a:lnTo>
                  <a:lnTo>
                    <a:pt x="783928" y="459630"/>
                  </a:lnTo>
                  <a:lnTo>
                    <a:pt x="836378" y="446538"/>
                  </a:lnTo>
                  <a:lnTo>
                    <a:pt x="885043" y="431036"/>
                  </a:lnTo>
                  <a:lnTo>
                    <a:pt x="929513" y="413305"/>
                  </a:lnTo>
                  <a:lnTo>
                    <a:pt x="969379" y="393527"/>
                  </a:lnTo>
                  <a:lnTo>
                    <a:pt x="1004234" y="371885"/>
                  </a:lnTo>
                  <a:lnTo>
                    <a:pt x="1057274" y="323731"/>
                  </a:lnTo>
                  <a:lnTo>
                    <a:pt x="1085360" y="270301"/>
                  </a:lnTo>
                  <a:lnTo>
                    <a:pt x="1089025" y="242062"/>
                  </a:lnTo>
                  <a:lnTo>
                    <a:pt x="1085360" y="213824"/>
                  </a:lnTo>
                  <a:lnTo>
                    <a:pt x="1057274" y="160407"/>
                  </a:lnTo>
                  <a:lnTo>
                    <a:pt x="1004234" y="112276"/>
                  </a:lnTo>
                  <a:lnTo>
                    <a:pt x="969379" y="90646"/>
                  </a:lnTo>
                  <a:lnTo>
                    <a:pt x="929512" y="70881"/>
                  </a:lnTo>
                  <a:lnTo>
                    <a:pt x="885043" y="53164"/>
                  </a:lnTo>
                  <a:lnTo>
                    <a:pt x="836378" y="37675"/>
                  </a:lnTo>
                  <a:lnTo>
                    <a:pt x="783928" y="24595"/>
                  </a:lnTo>
                  <a:lnTo>
                    <a:pt x="728102" y="14107"/>
                  </a:lnTo>
                  <a:lnTo>
                    <a:pt x="669307" y="6390"/>
                  </a:lnTo>
                  <a:lnTo>
                    <a:pt x="607953" y="1627"/>
                  </a:lnTo>
                  <a:lnTo>
                    <a:pt x="54444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71675" y="4445000"/>
              <a:ext cx="1089025" cy="484505"/>
            </a:xfrm>
            <a:custGeom>
              <a:avLst/>
              <a:gdLst/>
              <a:ahLst/>
              <a:cxnLst/>
              <a:rect l="l" t="t" r="r" b="b"/>
              <a:pathLst>
                <a:path w="1089025" h="484504">
                  <a:moveTo>
                    <a:pt x="0" y="242062"/>
                  </a:moveTo>
                  <a:lnTo>
                    <a:pt x="14376" y="186545"/>
                  </a:lnTo>
                  <a:lnTo>
                    <a:pt x="55330" y="135590"/>
                  </a:lnTo>
                  <a:lnTo>
                    <a:pt x="119595" y="90646"/>
                  </a:lnTo>
                  <a:lnTo>
                    <a:pt x="159448" y="70881"/>
                  </a:lnTo>
                  <a:lnTo>
                    <a:pt x="203904" y="53164"/>
                  </a:lnTo>
                  <a:lnTo>
                    <a:pt x="252556" y="37675"/>
                  </a:lnTo>
                  <a:lnTo>
                    <a:pt x="304994" y="24595"/>
                  </a:lnTo>
                  <a:lnTo>
                    <a:pt x="360810" y="14107"/>
                  </a:lnTo>
                  <a:lnTo>
                    <a:pt x="419597" y="6390"/>
                  </a:lnTo>
                  <a:lnTo>
                    <a:pt x="480946" y="1627"/>
                  </a:lnTo>
                  <a:lnTo>
                    <a:pt x="544449" y="0"/>
                  </a:lnTo>
                  <a:lnTo>
                    <a:pt x="607953" y="1627"/>
                  </a:lnTo>
                  <a:lnTo>
                    <a:pt x="669307" y="6390"/>
                  </a:lnTo>
                  <a:lnTo>
                    <a:pt x="728102" y="14107"/>
                  </a:lnTo>
                  <a:lnTo>
                    <a:pt x="783928" y="24595"/>
                  </a:lnTo>
                  <a:lnTo>
                    <a:pt x="836378" y="37675"/>
                  </a:lnTo>
                  <a:lnTo>
                    <a:pt x="885043" y="53164"/>
                  </a:lnTo>
                  <a:lnTo>
                    <a:pt x="929512" y="70881"/>
                  </a:lnTo>
                  <a:lnTo>
                    <a:pt x="969379" y="90646"/>
                  </a:lnTo>
                  <a:lnTo>
                    <a:pt x="1004234" y="112276"/>
                  </a:lnTo>
                  <a:lnTo>
                    <a:pt x="1057274" y="160407"/>
                  </a:lnTo>
                  <a:lnTo>
                    <a:pt x="1085360" y="213824"/>
                  </a:lnTo>
                  <a:lnTo>
                    <a:pt x="1089025" y="242062"/>
                  </a:lnTo>
                  <a:lnTo>
                    <a:pt x="1085360" y="270301"/>
                  </a:lnTo>
                  <a:lnTo>
                    <a:pt x="1057274" y="323731"/>
                  </a:lnTo>
                  <a:lnTo>
                    <a:pt x="1004234" y="371885"/>
                  </a:lnTo>
                  <a:lnTo>
                    <a:pt x="969379" y="393527"/>
                  </a:lnTo>
                  <a:lnTo>
                    <a:pt x="929513" y="413305"/>
                  </a:lnTo>
                  <a:lnTo>
                    <a:pt x="885043" y="431036"/>
                  </a:lnTo>
                  <a:lnTo>
                    <a:pt x="836378" y="446538"/>
                  </a:lnTo>
                  <a:lnTo>
                    <a:pt x="783928" y="459630"/>
                  </a:lnTo>
                  <a:lnTo>
                    <a:pt x="728102" y="470128"/>
                  </a:lnTo>
                  <a:lnTo>
                    <a:pt x="669307" y="477853"/>
                  </a:lnTo>
                  <a:lnTo>
                    <a:pt x="607953" y="482621"/>
                  </a:lnTo>
                  <a:lnTo>
                    <a:pt x="544449" y="484250"/>
                  </a:lnTo>
                  <a:lnTo>
                    <a:pt x="480946" y="482621"/>
                  </a:lnTo>
                  <a:lnTo>
                    <a:pt x="419597" y="477853"/>
                  </a:lnTo>
                  <a:lnTo>
                    <a:pt x="360810" y="470128"/>
                  </a:lnTo>
                  <a:lnTo>
                    <a:pt x="304994" y="459630"/>
                  </a:lnTo>
                  <a:lnTo>
                    <a:pt x="252556" y="446538"/>
                  </a:lnTo>
                  <a:lnTo>
                    <a:pt x="203904" y="431036"/>
                  </a:lnTo>
                  <a:lnTo>
                    <a:pt x="159448" y="413305"/>
                  </a:lnTo>
                  <a:lnTo>
                    <a:pt x="119595" y="393527"/>
                  </a:lnTo>
                  <a:lnTo>
                    <a:pt x="84753" y="371885"/>
                  </a:lnTo>
                  <a:lnTo>
                    <a:pt x="31735" y="323731"/>
                  </a:lnTo>
                  <a:lnTo>
                    <a:pt x="3662" y="270301"/>
                  </a:lnTo>
                  <a:lnTo>
                    <a:pt x="0" y="242062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525777" y="3500754"/>
            <a:ext cx="800735" cy="135001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100" marR="66675" indent="66675">
              <a:lnSpc>
                <a:spcPts val="2690"/>
              </a:lnSpc>
              <a:spcBef>
                <a:spcPts val="755"/>
              </a:spcBef>
            </a:pPr>
            <a:r>
              <a:rPr dirty="0" sz="2800" b="1">
                <a:solidFill>
                  <a:srgbClr val="FF0000"/>
                </a:solidFill>
                <a:latin typeface="Carlito"/>
                <a:cs typeface="Carlito"/>
              </a:rPr>
              <a:t>Use  </a:t>
            </a:r>
            <a:r>
              <a:rPr dirty="0" sz="2800" b="1">
                <a:solidFill>
                  <a:srgbClr val="FF0000"/>
                </a:solidFill>
                <a:latin typeface="Carlito"/>
                <a:cs typeface="Carlito"/>
              </a:rPr>
              <a:t>Ca</a:t>
            </a:r>
            <a:r>
              <a:rPr dirty="0" sz="2800" spc="5" b="1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dirty="0" sz="2800" spc="5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endParaRPr sz="2800">
              <a:latin typeface="Carlito"/>
              <a:cs typeface="Carlito"/>
            </a:endParaRPr>
          </a:p>
          <a:p>
            <a:pPr marL="215900">
              <a:lnSpc>
                <a:spcPts val="1430"/>
              </a:lnSpc>
              <a:spcBef>
                <a:spcPts val="1535"/>
              </a:spcBef>
            </a:pPr>
            <a:r>
              <a:rPr dirty="0" sz="1400" spc="-365" b="1">
                <a:solidFill>
                  <a:srgbClr val="0000CC"/>
                </a:solidFill>
                <a:latin typeface="Carlito"/>
                <a:cs typeface="Carlito"/>
              </a:rPr>
              <a:t>B</a:t>
            </a:r>
            <a:r>
              <a:rPr dirty="0" baseline="-5952" sz="2100" spc="-547" b="1">
                <a:solidFill>
                  <a:srgbClr val="0000CC"/>
                </a:solidFill>
                <a:latin typeface="Carlito"/>
                <a:cs typeface="Carlito"/>
              </a:rPr>
              <a:t>B</a:t>
            </a:r>
            <a:r>
              <a:rPr dirty="0" sz="1400" spc="-365" b="1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baseline="-5952" sz="2100" spc="-547" b="1">
                <a:solidFill>
                  <a:srgbClr val="0000CC"/>
                </a:solidFill>
                <a:latin typeface="Carlito"/>
                <a:cs typeface="Carlito"/>
              </a:rPr>
              <a:t>or</a:t>
            </a:r>
            <a:r>
              <a:rPr dirty="0" sz="1400" spc="-365" b="1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baseline="-5952" sz="2100" spc="-547" b="1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1400" spc="-365" b="1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baseline="-5952" sz="2100" spc="-547" b="1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sz="1400" spc="-365" b="1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baseline="-5952" sz="2100" spc="-547" b="1">
                <a:solidFill>
                  <a:srgbClr val="0000CC"/>
                </a:solidFill>
                <a:latin typeface="Carlito"/>
                <a:cs typeface="Carlito"/>
              </a:rPr>
              <a:t>w</a:t>
            </a:r>
            <a:r>
              <a:rPr dirty="0" sz="1400" spc="-365" b="1">
                <a:solidFill>
                  <a:srgbClr val="0000CC"/>
                </a:solidFill>
                <a:latin typeface="Carlito"/>
                <a:cs typeface="Carlito"/>
              </a:rPr>
              <a:t>w</a:t>
            </a:r>
            <a:endParaRPr sz="1400">
              <a:latin typeface="Carlito"/>
              <a:cs typeface="Carlito"/>
            </a:endParaRPr>
          </a:p>
          <a:p>
            <a:pPr marL="300990">
              <a:lnSpc>
                <a:spcPts val="1430"/>
              </a:lnSpc>
            </a:pPr>
            <a:r>
              <a:rPr dirty="0" sz="1400" spc="-5" b="1">
                <a:solidFill>
                  <a:srgbClr val="0000CC"/>
                </a:solidFill>
                <a:latin typeface="Carlito"/>
                <a:cs typeface="Carlito"/>
              </a:rPr>
              <a:t>Book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44776" y="876300"/>
            <a:ext cx="3059430" cy="5600700"/>
          </a:xfrm>
          <a:custGeom>
            <a:avLst/>
            <a:gdLst/>
            <a:ahLst/>
            <a:cxnLst/>
            <a:rect l="l" t="t" r="r" b="b"/>
            <a:pathLst>
              <a:path w="3059429" h="5600700">
                <a:moveTo>
                  <a:pt x="0" y="3595497"/>
                </a:moveTo>
                <a:lnTo>
                  <a:pt x="3059049" y="0"/>
                </a:lnTo>
              </a:path>
              <a:path w="3059429" h="5600700">
                <a:moveTo>
                  <a:pt x="0" y="4079494"/>
                </a:moveTo>
                <a:lnTo>
                  <a:pt x="2882138" y="560070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300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Object </a:t>
            </a:r>
            <a:r>
              <a:rPr dirty="0" sz="2400" spc="-5" b="1">
                <a:latin typeface="Carlito"/>
                <a:cs typeface="Carlito"/>
              </a:rPr>
              <a:t>Dimension: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horizontal axis </a:t>
            </a:r>
            <a:r>
              <a:rPr dirty="0" sz="2400" spc="-15">
                <a:latin typeface="Carlito"/>
                <a:cs typeface="Carlito"/>
              </a:rPr>
              <a:t>shows </a:t>
            </a:r>
            <a:r>
              <a:rPr dirty="0" sz="2400" spc="-5">
                <a:latin typeface="Carlito"/>
                <a:cs typeface="Carlito"/>
              </a:rPr>
              <a:t>the elements</a:t>
            </a:r>
            <a:r>
              <a:rPr dirty="0" sz="2400" spc="46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that</a:t>
            </a:r>
            <a:endParaRPr sz="2400">
              <a:latin typeface="Carlito"/>
              <a:cs typeface="Carlito"/>
            </a:endParaRPr>
          </a:p>
          <a:p>
            <a:pPr algn="just"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involved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interaction</a:t>
            </a:r>
            <a:endParaRPr sz="2400">
              <a:latin typeface="Carlito"/>
              <a:cs typeface="Carlito"/>
            </a:endParaRPr>
          </a:p>
          <a:p>
            <a:pPr algn="just" lvl="1" marL="756285" marR="6985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-20">
                <a:latin typeface="Carlito"/>
                <a:cs typeface="Carlito"/>
              </a:rPr>
              <a:t>Conventionally, </a:t>
            </a:r>
            <a:r>
              <a:rPr dirty="0" sz="2200">
                <a:latin typeface="Carlito"/>
                <a:cs typeface="Carlito"/>
              </a:rPr>
              <a:t>the objects </a:t>
            </a:r>
            <a:r>
              <a:rPr dirty="0" sz="2200" spc="-10">
                <a:latin typeface="Carlito"/>
                <a:cs typeface="Carlito"/>
              </a:rPr>
              <a:t>involved </a:t>
            </a:r>
            <a:r>
              <a:rPr dirty="0" sz="2200">
                <a:latin typeface="Carlito"/>
                <a:cs typeface="Carlito"/>
              </a:rPr>
              <a:t>in the </a:t>
            </a:r>
            <a:r>
              <a:rPr dirty="0" sz="2200" spc="-10">
                <a:latin typeface="Carlito"/>
                <a:cs typeface="Carlito"/>
              </a:rPr>
              <a:t>operation </a:t>
            </a:r>
            <a:r>
              <a:rPr dirty="0" sz="2200" spc="-5">
                <a:latin typeface="Carlito"/>
                <a:cs typeface="Carlito"/>
              </a:rPr>
              <a:t>are </a:t>
            </a:r>
            <a:r>
              <a:rPr dirty="0" sz="2200" spc="-10">
                <a:latin typeface="Carlito"/>
                <a:cs typeface="Carlito"/>
              </a:rPr>
              <a:t>listed from  </a:t>
            </a:r>
            <a:r>
              <a:rPr dirty="0" sz="2200" spc="-5">
                <a:latin typeface="Carlito"/>
                <a:cs typeface="Carlito"/>
              </a:rPr>
              <a:t>left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right </a:t>
            </a:r>
            <a:r>
              <a:rPr dirty="0" sz="2200" spc="-10">
                <a:latin typeface="Carlito"/>
                <a:cs typeface="Carlito"/>
              </a:rPr>
              <a:t>according to </a:t>
            </a:r>
            <a:r>
              <a:rPr dirty="0" sz="2200">
                <a:latin typeface="Carlito"/>
                <a:cs typeface="Carlito"/>
              </a:rPr>
              <a:t>when </a:t>
            </a:r>
            <a:r>
              <a:rPr dirty="0" sz="2200" spc="-5">
                <a:latin typeface="Carlito"/>
                <a:cs typeface="Carlito"/>
              </a:rPr>
              <a:t>they </a:t>
            </a:r>
            <a:r>
              <a:rPr dirty="0" sz="2200" spc="-20">
                <a:latin typeface="Carlito"/>
                <a:cs typeface="Carlito"/>
              </a:rPr>
              <a:t>take </a:t>
            </a:r>
            <a:r>
              <a:rPr dirty="0" sz="2200" spc="-5">
                <a:latin typeface="Carlito"/>
                <a:cs typeface="Carlito"/>
              </a:rPr>
              <a:t>part </a:t>
            </a:r>
            <a:r>
              <a:rPr dirty="0" sz="2200">
                <a:latin typeface="Carlito"/>
                <a:cs typeface="Carlito"/>
              </a:rPr>
              <a:t>in the message  sequence. </a:t>
            </a:r>
            <a:r>
              <a:rPr dirty="0" sz="2200" spc="-35">
                <a:latin typeface="Carlito"/>
                <a:cs typeface="Carlito"/>
              </a:rPr>
              <a:t>However, </a:t>
            </a: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elements </a:t>
            </a:r>
            <a:r>
              <a:rPr dirty="0" sz="2200" spc="5">
                <a:latin typeface="Carlito"/>
                <a:cs typeface="Carlito"/>
              </a:rPr>
              <a:t>on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horizontal </a:t>
            </a:r>
            <a:r>
              <a:rPr dirty="0" sz="2200" spc="-15">
                <a:latin typeface="Carlito"/>
                <a:cs typeface="Carlito"/>
              </a:rPr>
              <a:t>axis </a:t>
            </a:r>
            <a:r>
              <a:rPr dirty="0" sz="2200" spc="-20">
                <a:latin typeface="Carlito"/>
                <a:cs typeface="Carlito"/>
              </a:rPr>
              <a:t>may </a:t>
            </a:r>
            <a:r>
              <a:rPr dirty="0" sz="2200" spc="-5">
                <a:latin typeface="Carlito"/>
                <a:cs typeface="Carlito"/>
              </a:rPr>
              <a:t>appear 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-15">
                <a:latin typeface="Carlito"/>
                <a:cs typeface="Carlito"/>
              </a:rPr>
              <a:t>any</a:t>
            </a:r>
            <a:r>
              <a:rPr dirty="0" sz="2200" spc="-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order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algn="just" marL="35687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Time </a:t>
            </a:r>
            <a:r>
              <a:rPr dirty="0" sz="2400" spc="-5" b="1">
                <a:latin typeface="Carlito"/>
                <a:cs typeface="Carlito"/>
              </a:rPr>
              <a:t>Dimension: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vertical </a:t>
            </a:r>
            <a:r>
              <a:rPr dirty="0" sz="2400" spc="-10">
                <a:latin typeface="Carlito"/>
                <a:cs typeface="Carlito"/>
              </a:rPr>
              <a:t>axis represents </a:t>
            </a:r>
            <a:r>
              <a:rPr dirty="0" sz="2400" spc="-5">
                <a:latin typeface="Carlito"/>
                <a:cs typeface="Carlito"/>
              </a:rPr>
              <a:t>time</a:t>
            </a:r>
            <a:r>
              <a:rPr dirty="0" sz="2400" spc="-1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proceedings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268" y="3881754"/>
            <a:ext cx="3971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rlito"/>
                <a:cs typeface="Carlito"/>
              </a:rPr>
              <a:t>(or progressing) </a:t>
            </a:r>
            <a:r>
              <a:rPr dirty="0" sz="2400">
                <a:latin typeface="Carlito"/>
                <a:cs typeface="Carlito"/>
              </a:rPr>
              <a:t>down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page.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9635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Elements of </a:t>
            </a:r>
            <a:r>
              <a:rPr dirty="0" sz="3600"/>
              <a:t>Sequence </a:t>
            </a:r>
            <a:r>
              <a:rPr dirty="0" sz="3600" spc="-15"/>
              <a:t>Diagram:</a:t>
            </a:r>
            <a:r>
              <a:rPr dirty="0" sz="3600" spc="-65"/>
              <a:t> </a:t>
            </a:r>
            <a:r>
              <a:rPr dirty="0" sz="3600" spc="-5"/>
              <a:t>dimension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191164" y="4443221"/>
            <a:ext cx="344170" cy="1525905"/>
          </a:xfrm>
          <a:prstGeom prst="rect">
            <a:avLst/>
          </a:prstGeom>
        </p:spPr>
        <p:txBody>
          <a:bodyPr wrap="square" lIns="0" tIns="3556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800" spc="-5" b="1">
                <a:solidFill>
                  <a:srgbClr val="0000CC"/>
                </a:solidFill>
                <a:latin typeface="Comic Sans MS"/>
                <a:cs typeface="Comic Sans MS"/>
              </a:rPr>
              <a:t>Y-Axis</a:t>
            </a:r>
            <a:r>
              <a:rPr dirty="0" sz="1800" spc="-9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0000CC"/>
                </a:solidFill>
                <a:latin typeface="Comic Sans MS"/>
                <a:cs typeface="Comic Sans MS"/>
              </a:rPr>
              <a:t>(time)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23040" y="4348657"/>
            <a:ext cx="873125" cy="446405"/>
            <a:chOff x="5023040" y="4348657"/>
            <a:chExt cx="873125" cy="446405"/>
          </a:xfrm>
        </p:grpSpPr>
        <p:sp>
          <p:nvSpPr>
            <p:cNvPr id="7" name="object 7"/>
            <p:cNvSpPr/>
            <p:nvPr/>
          </p:nvSpPr>
          <p:spPr>
            <a:xfrm>
              <a:off x="5027803" y="4353420"/>
              <a:ext cx="863600" cy="436880"/>
            </a:xfrm>
            <a:custGeom>
              <a:avLst/>
              <a:gdLst/>
              <a:ahLst/>
              <a:cxnLst/>
              <a:rect l="l" t="t" r="r" b="b"/>
              <a:pathLst>
                <a:path w="863600" h="436879">
                  <a:moveTo>
                    <a:pt x="863180" y="0"/>
                  </a:moveTo>
                  <a:lnTo>
                    <a:pt x="0" y="0"/>
                  </a:lnTo>
                  <a:lnTo>
                    <a:pt x="0" y="436765"/>
                  </a:lnTo>
                  <a:lnTo>
                    <a:pt x="863180" y="436765"/>
                  </a:lnTo>
                  <a:lnTo>
                    <a:pt x="8631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27803" y="4353420"/>
              <a:ext cx="863600" cy="436880"/>
            </a:xfrm>
            <a:custGeom>
              <a:avLst/>
              <a:gdLst/>
              <a:ahLst/>
              <a:cxnLst/>
              <a:rect l="l" t="t" r="r" b="b"/>
              <a:pathLst>
                <a:path w="863600" h="436879">
                  <a:moveTo>
                    <a:pt x="0" y="436765"/>
                  </a:moveTo>
                  <a:lnTo>
                    <a:pt x="863180" y="436765"/>
                  </a:lnTo>
                  <a:lnTo>
                    <a:pt x="863180" y="0"/>
                  </a:lnTo>
                  <a:lnTo>
                    <a:pt x="0" y="0"/>
                  </a:lnTo>
                  <a:lnTo>
                    <a:pt x="0" y="4367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57317" y="4553458"/>
            <a:ext cx="996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L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2565" y="4358182"/>
            <a:ext cx="866775" cy="3587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6515" rIns="0" bIns="0" rtlCol="0" vert="horz">
            <a:spAutoFit/>
          </a:bodyPr>
          <a:lstStyle/>
          <a:p>
            <a:pPr marL="10160" indent="137160">
              <a:lnSpc>
                <a:spcPts val="1250"/>
              </a:lnSpc>
              <a:spcBef>
                <a:spcPts val="445"/>
              </a:spcBef>
            </a:pPr>
            <a:r>
              <a:rPr dirty="0" u="sng" sz="105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member: </a:t>
            </a: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ibraryMembe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4549" y="4553458"/>
            <a:ext cx="901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68494" y="4348759"/>
            <a:ext cx="2107565" cy="1858645"/>
            <a:chOff x="4968494" y="4348759"/>
            <a:chExt cx="2107565" cy="1858645"/>
          </a:xfrm>
        </p:grpSpPr>
        <p:sp>
          <p:nvSpPr>
            <p:cNvPr id="13" name="object 13"/>
            <p:cNvSpPr/>
            <p:nvPr/>
          </p:nvSpPr>
          <p:spPr>
            <a:xfrm>
              <a:off x="4968494" y="4716653"/>
              <a:ext cx="981710" cy="12700"/>
            </a:xfrm>
            <a:custGeom>
              <a:avLst/>
              <a:gdLst/>
              <a:ahLst/>
              <a:cxnLst/>
              <a:rect l="l" t="t" r="r" b="b"/>
              <a:pathLst>
                <a:path w="981710" h="12700">
                  <a:moveTo>
                    <a:pt x="98145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981455" y="12191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84495" y="4790185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w="0" h="1412875">
                  <a:moveTo>
                    <a:pt x="0" y="1309636"/>
                  </a:moveTo>
                  <a:lnTo>
                    <a:pt x="0" y="1412417"/>
                  </a:lnTo>
                </a:path>
                <a:path w="0" h="1412875">
                  <a:moveTo>
                    <a:pt x="0" y="0"/>
                  </a:moveTo>
                  <a:lnTo>
                    <a:pt x="0" y="237896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19722" y="4353521"/>
              <a:ext cx="651510" cy="436880"/>
            </a:xfrm>
            <a:custGeom>
              <a:avLst/>
              <a:gdLst/>
              <a:ahLst/>
              <a:cxnLst/>
              <a:rect l="l" t="t" r="r" b="b"/>
              <a:pathLst>
                <a:path w="651509" h="436879">
                  <a:moveTo>
                    <a:pt x="651040" y="0"/>
                  </a:moveTo>
                  <a:lnTo>
                    <a:pt x="0" y="0"/>
                  </a:lnTo>
                  <a:lnTo>
                    <a:pt x="0" y="436537"/>
                  </a:lnTo>
                  <a:lnTo>
                    <a:pt x="651040" y="436537"/>
                  </a:lnTo>
                  <a:lnTo>
                    <a:pt x="6510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19722" y="4353521"/>
              <a:ext cx="651510" cy="436880"/>
            </a:xfrm>
            <a:custGeom>
              <a:avLst/>
              <a:gdLst/>
              <a:ahLst/>
              <a:cxnLst/>
              <a:rect l="l" t="t" r="r" b="b"/>
              <a:pathLst>
                <a:path w="651509" h="436879">
                  <a:moveTo>
                    <a:pt x="0" y="436537"/>
                  </a:moveTo>
                  <a:lnTo>
                    <a:pt x="651040" y="436537"/>
                  </a:lnTo>
                  <a:lnTo>
                    <a:pt x="651040" y="0"/>
                  </a:lnTo>
                  <a:lnTo>
                    <a:pt x="0" y="0"/>
                  </a:lnTo>
                  <a:lnTo>
                    <a:pt x="0" y="4365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24485" y="4358284"/>
            <a:ext cx="654685" cy="2800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9539" rIns="0" bIns="0" rtlCol="0" vert="horz">
            <a:spAutoFit/>
          </a:bodyPr>
          <a:lstStyle/>
          <a:p>
            <a:pPr>
              <a:lnSpc>
                <a:spcPts val="1180"/>
              </a:lnSpc>
              <a:spcBef>
                <a:spcPts val="1019"/>
              </a:spcBef>
            </a:pP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b</a:t>
            </a:r>
            <a:r>
              <a:rPr dirty="0" sz="1050" spc="-10" b="1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k:B</a:t>
            </a: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oo</a:t>
            </a: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k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20358" y="4353521"/>
            <a:ext cx="1790064" cy="1854200"/>
            <a:chOff x="6420358" y="4353521"/>
            <a:chExt cx="1790064" cy="1854200"/>
          </a:xfrm>
        </p:grpSpPr>
        <p:sp>
          <p:nvSpPr>
            <p:cNvPr id="19" name="object 19"/>
            <p:cNvSpPr/>
            <p:nvPr/>
          </p:nvSpPr>
          <p:spPr>
            <a:xfrm>
              <a:off x="6420358" y="4638039"/>
              <a:ext cx="649605" cy="12700"/>
            </a:xfrm>
            <a:custGeom>
              <a:avLst/>
              <a:gdLst/>
              <a:ahLst/>
              <a:cxnLst/>
              <a:rect l="l" t="t" r="r" b="b"/>
              <a:pathLst>
                <a:path w="649604" h="12700">
                  <a:moveTo>
                    <a:pt x="649223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649223" y="12192"/>
                  </a:lnTo>
                  <a:lnTo>
                    <a:pt x="649223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6113" y="4790058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w="0" h="1412875">
                  <a:moveTo>
                    <a:pt x="0" y="1269390"/>
                  </a:moveTo>
                  <a:lnTo>
                    <a:pt x="0" y="1412544"/>
                  </a:lnTo>
                </a:path>
                <a:path w="0" h="1412875">
                  <a:moveTo>
                    <a:pt x="0" y="0"/>
                  </a:moveTo>
                  <a:lnTo>
                    <a:pt x="0" y="912634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58786" y="4353521"/>
              <a:ext cx="651510" cy="436880"/>
            </a:xfrm>
            <a:custGeom>
              <a:avLst/>
              <a:gdLst/>
              <a:ahLst/>
              <a:cxnLst/>
              <a:rect l="l" t="t" r="r" b="b"/>
              <a:pathLst>
                <a:path w="651509" h="436879">
                  <a:moveTo>
                    <a:pt x="651040" y="0"/>
                  </a:moveTo>
                  <a:lnTo>
                    <a:pt x="0" y="0"/>
                  </a:lnTo>
                  <a:lnTo>
                    <a:pt x="0" y="436537"/>
                  </a:lnTo>
                  <a:lnTo>
                    <a:pt x="651040" y="436537"/>
                  </a:lnTo>
                  <a:lnTo>
                    <a:pt x="6510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558785" y="4353521"/>
            <a:ext cx="651510" cy="436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176530" marR="137795" indent="-27940">
              <a:lnSpc>
                <a:spcPts val="1250"/>
              </a:lnSpc>
              <a:spcBef>
                <a:spcPts val="480"/>
              </a:spcBef>
            </a:pPr>
            <a:r>
              <a:rPr dirty="0" u="sng" sz="105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:B</a:t>
            </a:r>
            <a:r>
              <a:rPr dirty="0" u="sng" sz="1050" spc="-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oo</a:t>
            </a:r>
            <a:r>
              <a:rPr dirty="0" u="sng" sz="105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k </a:t>
            </a: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u="sng" sz="105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Copy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70297" y="4785296"/>
            <a:ext cx="3220085" cy="1422400"/>
            <a:chOff x="4670297" y="4785296"/>
            <a:chExt cx="3220085" cy="1422400"/>
          </a:xfrm>
        </p:grpSpPr>
        <p:sp>
          <p:nvSpPr>
            <p:cNvPr id="24" name="object 24"/>
            <p:cNvSpPr/>
            <p:nvPr/>
          </p:nvSpPr>
          <p:spPr>
            <a:xfrm>
              <a:off x="7885175" y="4790059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w="0" h="1412875">
                  <a:moveTo>
                    <a:pt x="0" y="1230490"/>
                  </a:moveTo>
                  <a:lnTo>
                    <a:pt x="0" y="1412544"/>
                  </a:lnTo>
                </a:path>
                <a:path w="0" h="1412875">
                  <a:moveTo>
                    <a:pt x="0" y="0"/>
                  </a:moveTo>
                  <a:lnTo>
                    <a:pt x="0" y="99192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70297" y="5030343"/>
              <a:ext cx="772160" cy="76200"/>
            </a:xfrm>
            <a:custGeom>
              <a:avLst/>
              <a:gdLst/>
              <a:ahLst/>
              <a:cxnLst/>
              <a:rect l="l" t="t" r="r" b="b"/>
              <a:pathLst>
                <a:path w="772160" h="76200">
                  <a:moveTo>
                    <a:pt x="695705" y="0"/>
                  </a:moveTo>
                  <a:lnTo>
                    <a:pt x="695705" y="76199"/>
                  </a:lnTo>
                  <a:lnTo>
                    <a:pt x="762253" y="42925"/>
                  </a:lnTo>
                  <a:lnTo>
                    <a:pt x="708405" y="42925"/>
                  </a:lnTo>
                  <a:lnTo>
                    <a:pt x="708405" y="33400"/>
                  </a:lnTo>
                  <a:lnTo>
                    <a:pt x="762507" y="33400"/>
                  </a:lnTo>
                  <a:lnTo>
                    <a:pt x="695705" y="0"/>
                  </a:lnTo>
                  <a:close/>
                </a:path>
                <a:path w="772160" h="76200">
                  <a:moveTo>
                    <a:pt x="695705" y="33400"/>
                  </a:moveTo>
                  <a:lnTo>
                    <a:pt x="0" y="33400"/>
                  </a:lnTo>
                  <a:lnTo>
                    <a:pt x="0" y="42925"/>
                  </a:lnTo>
                  <a:lnTo>
                    <a:pt x="695705" y="42925"/>
                  </a:lnTo>
                  <a:lnTo>
                    <a:pt x="695705" y="33400"/>
                  </a:lnTo>
                  <a:close/>
                </a:path>
                <a:path w="772160" h="76200">
                  <a:moveTo>
                    <a:pt x="762507" y="33400"/>
                  </a:moveTo>
                  <a:lnTo>
                    <a:pt x="708405" y="33400"/>
                  </a:lnTo>
                  <a:lnTo>
                    <a:pt x="708405" y="42925"/>
                  </a:lnTo>
                  <a:lnTo>
                    <a:pt x="762253" y="42925"/>
                  </a:lnTo>
                  <a:lnTo>
                    <a:pt x="771905" y="38099"/>
                  </a:lnTo>
                  <a:lnTo>
                    <a:pt x="762507" y="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709921" y="4938521"/>
            <a:ext cx="854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borrow(book)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38965" y="5023319"/>
            <a:ext cx="660400" cy="1081405"/>
            <a:chOff x="5438965" y="5023319"/>
            <a:chExt cx="660400" cy="1081405"/>
          </a:xfrm>
        </p:grpSpPr>
        <p:sp>
          <p:nvSpPr>
            <p:cNvPr id="28" name="object 28"/>
            <p:cNvSpPr/>
            <p:nvPr/>
          </p:nvSpPr>
          <p:spPr>
            <a:xfrm>
              <a:off x="5443728" y="5028082"/>
              <a:ext cx="80645" cy="1071880"/>
            </a:xfrm>
            <a:custGeom>
              <a:avLst/>
              <a:gdLst/>
              <a:ahLst/>
              <a:cxnLst/>
              <a:rect l="l" t="t" r="r" b="b"/>
              <a:pathLst>
                <a:path w="80645" h="1071879">
                  <a:moveTo>
                    <a:pt x="80467" y="0"/>
                  </a:moveTo>
                  <a:lnTo>
                    <a:pt x="0" y="0"/>
                  </a:lnTo>
                  <a:lnTo>
                    <a:pt x="0" y="1071740"/>
                  </a:lnTo>
                  <a:lnTo>
                    <a:pt x="80467" y="1071740"/>
                  </a:lnTo>
                  <a:lnTo>
                    <a:pt x="8046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43728" y="5028082"/>
              <a:ext cx="80645" cy="1071880"/>
            </a:xfrm>
            <a:custGeom>
              <a:avLst/>
              <a:gdLst/>
              <a:ahLst/>
              <a:cxnLst/>
              <a:rect l="l" t="t" r="r" b="b"/>
              <a:pathLst>
                <a:path w="80645" h="1071879">
                  <a:moveTo>
                    <a:pt x="0" y="1071740"/>
                  </a:moveTo>
                  <a:lnTo>
                    <a:pt x="80467" y="1071740"/>
                  </a:lnTo>
                  <a:lnTo>
                    <a:pt x="80467" y="0"/>
                  </a:lnTo>
                  <a:lnTo>
                    <a:pt x="0" y="0"/>
                  </a:lnTo>
                  <a:lnTo>
                    <a:pt x="0" y="10717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525135" y="5227065"/>
              <a:ext cx="569595" cy="119380"/>
            </a:xfrm>
            <a:custGeom>
              <a:avLst/>
              <a:gdLst/>
              <a:ahLst/>
              <a:cxnLst/>
              <a:rect l="l" t="t" r="r" b="b"/>
              <a:pathLst>
                <a:path w="569595" h="119379">
                  <a:moveTo>
                    <a:pt x="0" y="0"/>
                  </a:moveTo>
                  <a:lnTo>
                    <a:pt x="569467" y="0"/>
                  </a:lnTo>
                </a:path>
                <a:path w="569595" h="119379">
                  <a:moveTo>
                    <a:pt x="569467" y="0"/>
                  </a:moveTo>
                  <a:lnTo>
                    <a:pt x="569467" y="1188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565775" y="5307837"/>
              <a:ext cx="528955" cy="76200"/>
            </a:xfrm>
            <a:custGeom>
              <a:avLst/>
              <a:gdLst/>
              <a:ahLst/>
              <a:cxnLst/>
              <a:rect l="l" t="t" r="r" b="b"/>
              <a:pathLst>
                <a:path w="52895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528954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528954" h="76200">
                  <a:moveTo>
                    <a:pt x="528827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528827" y="42799"/>
                  </a:lnTo>
                  <a:lnTo>
                    <a:pt x="528827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84495" y="5306351"/>
              <a:ext cx="81915" cy="238125"/>
            </a:xfrm>
            <a:custGeom>
              <a:avLst/>
              <a:gdLst/>
              <a:ahLst/>
              <a:cxnLst/>
              <a:rect l="l" t="t" r="r" b="b"/>
              <a:pathLst>
                <a:path w="81914" h="238125">
                  <a:moveTo>
                    <a:pt x="81352" y="0"/>
                  </a:moveTo>
                  <a:lnTo>
                    <a:pt x="0" y="0"/>
                  </a:lnTo>
                  <a:lnTo>
                    <a:pt x="0" y="237832"/>
                  </a:lnTo>
                  <a:lnTo>
                    <a:pt x="81352" y="237832"/>
                  </a:lnTo>
                  <a:lnTo>
                    <a:pt x="8135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4495" y="5306351"/>
              <a:ext cx="81915" cy="238125"/>
            </a:xfrm>
            <a:custGeom>
              <a:avLst/>
              <a:gdLst/>
              <a:ahLst/>
              <a:cxnLst/>
              <a:rect l="l" t="t" r="r" b="b"/>
              <a:pathLst>
                <a:path w="81914" h="238125">
                  <a:moveTo>
                    <a:pt x="0" y="237832"/>
                  </a:moveTo>
                  <a:lnTo>
                    <a:pt x="81352" y="237832"/>
                  </a:lnTo>
                  <a:lnTo>
                    <a:pt x="81352" y="0"/>
                  </a:lnTo>
                  <a:lnTo>
                    <a:pt x="0" y="0"/>
                  </a:lnTo>
                  <a:lnTo>
                    <a:pt x="0" y="2378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605653" y="5097602"/>
            <a:ext cx="111696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ok </a:t>
            </a:r>
            <a:r>
              <a:rPr dirty="0" sz="1050" spc="5" b="1">
                <a:solidFill>
                  <a:srgbClr val="0000CC"/>
                </a:solidFill>
                <a:latin typeface="Comic Sans MS"/>
                <a:cs typeface="Comic Sans MS"/>
              </a:rPr>
              <a:t>=</a:t>
            </a:r>
            <a:r>
              <a:rPr dirty="0" sz="1050" spc="-13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canBorrow()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24119" y="5697931"/>
            <a:ext cx="2320290" cy="366395"/>
            <a:chOff x="5524119" y="5697931"/>
            <a:chExt cx="2320290" cy="366395"/>
          </a:xfrm>
        </p:grpSpPr>
        <p:sp>
          <p:nvSpPr>
            <p:cNvPr id="36" name="object 36"/>
            <p:cNvSpPr/>
            <p:nvPr/>
          </p:nvSpPr>
          <p:spPr>
            <a:xfrm>
              <a:off x="5524119" y="5704967"/>
              <a:ext cx="1171575" cy="76200"/>
            </a:xfrm>
            <a:custGeom>
              <a:avLst/>
              <a:gdLst/>
              <a:ahLst/>
              <a:cxnLst/>
              <a:rect l="l" t="t" r="r" b="b"/>
              <a:pathLst>
                <a:path w="1171575" h="76200">
                  <a:moveTo>
                    <a:pt x="1094994" y="0"/>
                  </a:moveTo>
                  <a:lnTo>
                    <a:pt x="1094994" y="76200"/>
                  </a:lnTo>
                  <a:lnTo>
                    <a:pt x="1161669" y="42862"/>
                  </a:lnTo>
                  <a:lnTo>
                    <a:pt x="1107694" y="42862"/>
                  </a:lnTo>
                  <a:lnTo>
                    <a:pt x="1107694" y="33337"/>
                  </a:lnTo>
                  <a:lnTo>
                    <a:pt x="1161669" y="33337"/>
                  </a:lnTo>
                  <a:lnTo>
                    <a:pt x="1094994" y="0"/>
                  </a:lnTo>
                  <a:close/>
                </a:path>
                <a:path w="1171575" h="76200">
                  <a:moveTo>
                    <a:pt x="1094994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1094994" y="42862"/>
                  </a:lnTo>
                  <a:lnTo>
                    <a:pt x="1094994" y="33337"/>
                  </a:lnTo>
                  <a:close/>
                </a:path>
                <a:path w="1171575" h="76200">
                  <a:moveTo>
                    <a:pt x="1161669" y="33337"/>
                  </a:moveTo>
                  <a:lnTo>
                    <a:pt x="1107694" y="33337"/>
                  </a:lnTo>
                  <a:lnTo>
                    <a:pt x="1107694" y="42862"/>
                  </a:lnTo>
                  <a:lnTo>
                    <a:pt x="1161669" y="42862"/>
                  </a:lnTo>
                  <a:lnTo>
                    <a:pt x="1171194" y="38100"/>
                  </a:lnTo>
                  <a:lnTo>
                    <a:pt x="1161669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704965" y="5702693"/>
              <a:ext cx="80645" cy="356870"/>
            </a:xfrm>
            <a:custGeom>
              <a:avLst/>
              <a:gdLst/>
              <a:ahLst/>
              <a:cxnLst/>
              <a:rect l="l" t="t" r="r" b="b"/>
              <a:pathLst>
                <a:path w="80645" h="356870">
                  <a:moveTo>
                    <a:pt x="80465" y="0"/>
                  </a:moveTo>
                  <a:lnTo>
                    <a:pt x="0" y="0"/>
                  </a:lnTo>
                  <a:lnTo>
                    <a:pt x="0" y="356755"/>
                  </a:lnTo>
                  <a:lnTo>
                    <a:pt x="80465" y="356755"/>
                  </a:lnTo>
                  <a:lnTo>
                    <a:pt x="8046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04965" y="5702693"/>
              <a:ext cx="80645" cy="356870"/>
            </a:xfrm>
            <a:custGeom>
              <a:avLst/>
              <a:gdLst/>
              <a:ahLst/>
              <a:cxnLst/>
              <a:rect l="l" t="t" r="r" b="b"/>
              <a:pathLst>
                <a:path w="80645" h="356870">
                  <a:moveTo>
                    <a:pt x="0" y="356755"/>
                  </a:moveTo>
                  <a:lnTo>
                    <a:pt x="80465" y="356755"/>
                  </a:lnTo>
                  <a:lnTo>
                    <a:pt x="80465" y="0"/>
                  </a:lnTo>
                  <a:lnTo>
                    <a:pt x="0" y="0"/>
                  </a:lnTo>
                  <a:lnTo>
                    <a:pt x="0" y="3567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85483" y="5784253"/>
              <a:ext cx="1058545" cy="76200"/>
            </a:xfrm>
            <a:custGeom>
              <a:avLst/>
              <a:gdLst/>
              <a:ahLst/>
              <a:cxnLst/>
              <a:rect l="l" t="t" r="r" b="b"/>
              <a:pathLst>
                <a:path w="1058545" h="76200">
                  <a:moveTo>
                    <a:pt x="982345" y="42862"/>
                  </a:moveTo>
                  <a:lnTo>
                    <a:pt x="982345" y="76200"/>
                  </a:lnTo>
                  <a:lnTo>
                    <a:pt x="1049020" y="42862"/>
                  </a:lnTo>
                  <a:lnTo>
                    <a:pt x="982345" y="42862"/>
                  </a:lnTo>
                  <a:close/>
                </a:path>
                <a:path w="1058545" h="76200">
                  <a:moveTo>
                    <a:pt x="982345" y="33337"/>
                  </a:moveTo>
                  <a:lnTo>
                    <a:pt x="982345" y="42862"/>
                  </a:lnTo>
                  <a:lnTo>
                    <a:pt x="995045" y="42862"/>
                  </a:lnTo>
                  <a:lnTo>
                    <a:pt x="995045" y="33337"/>
                  </a:lnTo>
                  <a:lnTo>
                    <a:pt x="982345" y="33337"/>
                  </a:lnTo>
                  <a:close/>
                </a:path>
                <a:path w="1058545" h="76200">
                  <a:moveTo>
                    <a:pt x="982345" y="0"/>
                  </a:moveTo>
                  <a:lnTo>
                    <a:pt x="982345" y="33337"/>
                  </a:lnTo>
                  <a:lnTo>
                    <a:pt x="995045" y="33337"/>
                  </a:lnTo>
                  <a:lnTo>
                    <a:pt x="995045" y="42862"/>
                  </a:lnTo>
                  <a:lnTo>
                    <a:pt x="1049045" y="42849"/>
                  </a:lnTo>
                  <a:lnTo>
                    <a:pt x="1058545" y="38100"/>
                  </a:lnTo>
                  <a:lnTo>
                    <a:pt x="982345" y="0"/>
                  </a:lnTo>
                  <a:close/>
                </a:path>
                <a:path w="1058545" h="76200">
                  <a:moveTo>
                    <a:pt x="0" y="33324"/>
                  </a:moveTo>
                  <a:lnTo>
                    <a:pt x="0" y="42849"/>
                  </a:lnTo>
                  <a:lnTo>
                    <a:pt x="982345" y="42862"/>
                  </a:lnTo>
                  <a:lnTo>
                    <a:pt x="982345" y="33337"/>
                  </a:lnTo>
                  <a:lnTo>
                    <a:pt x="0" y="33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579364" y="5612993"/>
            <a:ext cx="252984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0000CC"/>
                </a:solidFill>
                <a:latin typeface="Comic Sans MS"/>
                <a:cs typeface="Comic Sans MS"/>
              </a:rPr>
              <a:t>[ok]</a:t>
            </a:r>
            <a:r>
              <a:rPr dirty="0" sz="1050" spc="-8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050" spc="-20" b="1">
                <a:solidFill>
                  <a:srgbClr val="0000CC"/>
                </a:solidFill>
                <a:latin typeface="Comic Sans MS"/>
                <a:cs typeface="Comic Sans MS"/>
              </a:rPr>
              <a:t>borrow(member</a:t>
            </a:r>
            <a:r>
              <a:rPr dirty="0" baseline="-34391" sz="1575" spc="-30" b="1">
                <a:solidFill>
                  <a:srgbClr val="0000CC"/>
                </a:solidFill>
                <a:latin typeface="Comic Sans MS"/>
                <a:cs typeface="Comic Sans MS"/>
              </a:rPr>
              <a:t>s</a:t>
            </a:r>
            <a:r>
              <a:rPr dirty="0" sz="1050" spc="-20" b="1">
                <a:solidFill>
                  <a:srgbClr val="0000CC"/>
                </a:solidFill>
                <a:latin typeface="Comic Sans MS"/>
                <a:cs typeface="Comic Sans MS"/>
              </a:rPr>
              <a:t>)</a:t>
            </a:r>
            <a:r>
              <a:rPr dirty="0" baseline="-34391" sz="1575" spc="-30" b="1">
                <a:solidFill>
                  <a:srgbClr val="0000CC"/>
                </a:solidFill>
                <a:latin typeface="Comic Sans MS"/>
                <a:cs typeface="Comic Sans MS"/>
              </a:rPr>
              <a:t>etTaken(member)</a:t>
            </a:r>
            <a:endParaRPr baseline="-34391" sz="1575">
              <a:latin typeface="Comic Sans MS"/>
              <a:cs typeface="Comic Sans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43857" y="4171822"/>
            <a:ext cx="3766185" cy="2047239"/>
            <a:chOff x="4443857" y="4171822"/>
            <a:chExt cx="3766185" cy="2047239"/>
          </a:xfrm>
        </p:grpSpPr>
        <p:sp>
          <p:nvSpPr>
            <p:cNvPr id="42" name="object 42"/>
            <p:cNvSpPr/>
            <p:nvPr/>
          </p:nvSpPr>
          <p:spPr>
            <a:xfrm>
              <a:off x="7844028" y="5781979"/>
              <a:ext cx="80645" cy="238760"/>
            </a:xfrm>
            <a:custGeom>
              <a:avLst/>
              <a:gdLst/>
              <a:ahLst/>
              <a:cxnLst/>
              <a:rect l="l" t="t" r="r" b="b"/>
              <a:pathLst>
                <a:path w="80645" h="238760">
                  <a:moveTo>
                    <a:pt x="80465" y="0"/>
                  </a:moveTo>
                  <a:lnTo>
                    <a:pt x="0" y="0"/>
                  </a:lnTo>
                  <a:lnTo>
                    <a:pt x="0" y="238569"/>
                  </a:lnTo>
                  <a:lnTo>
                    <a:pt x="80465" y="238569"/>
                  </a:lnTo>
                  <a:lnTo>
                    <a:pt x="8046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844028" y="5781979"/>
              <a:ext cx="80645" cy="238760"/>
            </a:xfrm>
            <a:custGeom>
              <a:avLst/>
              <a:gdLst/>
              <a:ahLst/>
              <a:cxnLst/>
              <a:rect l="l" t="t" r="r" b="b"/>
              <a:pathLst>
                <a:path w="80645" h="238760">
                  <a:moveTo>
                    <a:pt x="0" y="238569"/>
                  </a:moveTo>
                  <a:lnTo>
                    <a:pt x="80465" y="238569"/>
                  </a:lnTo>
                  <a:lnTo>
                    <a:pt x="80465" y="0"/>
                  </a:lnTo>
                  <a:lnTo>
                    <a:pt x="0" y="0"/>
                  </a:lnTo>
                  <a:lnTo>
                    <a:pt x="0" y="2385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43857" y="4171822"/>
              <a:ext cx="3766185" cy="2047239"/>
            </a:xfrm>
            <a:custGeom>
              <a:avLst/>
              <a:gdLst/>
              <a:ahLst/>
              <a:cxnLst/>
              <a:rect l="l" t="t" r="r" b="b"/>
              <a:pathLst>
                <a:path w="3766184" h="2047239">
                  <a:moveTo>
                    <a:pt x="3765931" y="63500"/>
                  </a:moveTo>
                  <a:lnTo>
                    <a:pt x="3752519" y="52324"/>
                  </a:lnTo>
                  <a:lnTo>
                    <a:pt x="3689731" y="0"/>
                  </a:lnTo>
                  <a:lnTo>
                    <a:pt x="3689731" y="52324"/>
                  </a:lnTo>
                  <a:lnTo>
                    <a:pt x="63500" y="52324"/>
                  </a:lnTo>
                  <a:lnTo>
                    <a:pt x="63500" y="63500"/>
                  </a:lnTo>
                  <a:lnTo>
                    <a:pt x="50800" y="63500"/>
                  </a:lnTo>
                  <a:lnTo>
                    <a:pt x="50800" y="1970722"/>
                  </a:lnTo>
                  <a:lnTo>
                    <a:pt x="0" y="1970722"/>
                  </a:lnTo>
                  <a:lnTo>
                    <a:pt x="63500" y="2046922"/>
                  </a:lnTo>
                  <a:lnTo>
                    <a:pt x="116408" y="1983422"/>
                  </a:lnTo>
                  <a:lnTo>
                    <a:pt x="127000" y="1970722"/>
                  </a:lnTo>
                  <a:lnTo>
                    <a:pt x="76200" y="1970722"/>
                  </a:lnTo>
                  <a:lnTo>
                    <a:pt x="76200" y="74549"/>
                  </a:lnTo>
                  <a:lnTo>
                    <a:pt x="3689731" y="74549"/>
                  </a:lnTo>
                  <a:lnTo>
                    <a:pt x="3689731" y="127000"/>
                  </a:lnTo>
                  <a:lnTo>
                    <a:pt x="3752672" y="74549"/>
                  </a:lnTo>
                  <a:lnTo>
                    <a:pt x="3765931" y="6350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107685" y="3897325"/>
            <a:ext cx="18827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CC"/>
                </a:solidFill>
                <a:latin typeface="Comic Sans MS"/>
                <a:cs typeface="Comic Sans MS"/>
              </a:rPr>
              <a:t>X-Axis</a:t>
            </a:r>
            <a:r>
              <a:rPr dirty="0" sz="1800" spc="-5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800" spc="-10" b="1">
                <a:solidFill>
                  <a:srgbClr val="0000CC"/>
                </a:solidFill>
                <a:latin typeface="Comic Sans MS"/>
                <a:cs typeface="Comic Sans MS"/>
              </a:rPr>
              <a:t>(objects)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164258" y="4754816"/>
            <a:ext cx="620395" cy="319405"/>
            <a:chOff x="8164258" y="4754816"/>
            <a:chExt cx="620395" cy="319405"/>
          </a:xfrm>
        </p:grpSpPr>
        <p:sp>
          <p:nvSpPr>
            <p:cNvPr id="47" name="object 47"/>
            <p:cNvSpPr/>
            <p:nvPr/>
          </p:nvSpPr>
          <p:spPr>
            <a:xfrm>
              <a:off x="8169020" y="4759578"/>
              <a:ext cx="610870" cy="309880"/>
            </a:xfrm>
            <a:custGeom>
              <a:avLst/>
              <a:gdLst/>
              <a:ahLst/>
              <a:cxnLst/>
              <a:rect l="l" t="t" r="r" b="b"/>
              <a:pathLst>
                <a:path w="610870" h="309879">
                  <a:moveTo>
                    <a:pt x="61086" y="0"/>
                  </a:moveTo>
                  <a:lnTo>
                    <a:pt x="101726" y="109982"/>
                  </a:lnTo>
                  <a:lnTo>
                    <a:pt x="0" y="109982"/>
                  </a:lnTo>
                  <a:lnTo>
                    <a:pt x="0" y="309626"/>
                  </a:lnTo>
                  <a:lnTo>
                    <a:pt x="610361" y="309626"/>
                  </a:lnTo>
                  <a:lnTo>
                    <a:pt x="610361" y="109982"/>
                  </a:lnTo>
                  <a:lnTo>
                    <a:pt x="254380" y="109982"/>
                  </a:lnTo>
                  <a:lnTo>
                    <a:pt x="6108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169020" y="4759578"/>
              <a:ext cx="610870" cy="309880"/>
            </a:xfrm>
            <a:custGeom>
              <a:avLst/>
              <a:gdLst/>
              <a:ahLst/>
              <a:cxnLst/>
              <a:rect l="l" t="t" r="r" b="b"/>
              <a:pathLst>
                <a:path w="610870" h="309879">
                  <a:moveTo>
                    <a:pt x="0" y="109982"/>
                  </a:moveTo>
                  <a:lnTo>
                    <a:pt x="101726" y="109982"/>
                  </a:lnTo>
                  <a:lnTo>
                    <a:pt x="61086" y="0"/>
                  </a:lnTo>
                  <a:lnTo>
                    <a:pt x="254380" y="109982"/>
                  </a:lnTo>
                  <a:lnTo>
                    <a:pt x="610361" y="109982"/>
                  </a:lnTo>
                  <a:lnTo>
                    <a:pt x="610361" y="143256"/>
                  </a:lnTo>
                  <a:lnTo>
                    <a:pt x="610361" y="193167"/>
                  </a:lnTo>
                  <a:lnTo>
                    <a:pt x="610361" y="309626"/>
                  </a:lnTo>
                  <a:lnTo>
                    <a:pt x="254380" y="309626"/>
                  </a:lnTo>
                  <a:lnTo>
                    <a:pt x="101726" y="309626"/>
                  </a:lnTo>
                  <a:lnTo>
                    <a:pt x="0" y="309626"/>
                  </a:lnTo>
                  <a:lnTo>
                    <a:pt x="0" y="193167"/>
                  </a:lnTo>
                  <a:lnTo>
                    <a:pt x="0" y="143256"/>
                  </a:lnTo>
                  <a:lnTo>
                    <a:pt x="0" y="1099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8243061" y="4884166"/>
            <a:ext cx="46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dirty="0" sz="1200" spc="5" b="1">
                <a:solidFill>
                  <a:srgbClr val="0000CC"/>
                </a:solidFill>
                <a:latin typeface="Comic Sans MS"/>
                <a:cs typeface="Comic Sans MS"/>
              </a:rPr>
              <a:t>b</a:t>
            </a:r>
            <a:r>
              <a:rPr dirty="0" sz="1200" spc="-5" b="1">
                <a:solidFill>
                  <a:srgbClr val="0000CC"/>
                </a:solidFill>
                <a:latin typeface="Comic Sans MS"/>
                <a:cs typeface="Comic Sans MS"/>
              </a:rPr>
              <a:t>jec  </a:t>
            </a:r>
            <a:r>
              <a:rPr dirty="0" sz="1200" b="1">
                <a:solidFill>
                  <a:srgbClr val="0000CC"/>
                </a:solidFill>
                <a:latin typeface="Comic Sans MS"/>
                <a:cs typeface="Comic Sans MS"/>
              </a:rPr>
              <a:t>t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51129" y="4944046"/>
            <a:ext cx="812800" cy="186690"/>
            <a:chOff x="6751129" y="4944046"/>
            <a:chExt cx="812800" cy="186690"/>
          </a:xfrm>
        </p:grpSpPr>
        <p:sp>
          <p:nvSpPr>
            <p:cNvPr id="51" name="object 51"/>
            <p:cNvSpPr/>
            <p:nvPr/>
          </p:nvSpPr>
          <p:spPr>
            <a:xfrm>
              <a:off x="6755892" y="4948809"/>
              <a:ext cx="803275" cy="177165"/>
            </a:xfrm>
            <a:custGeom>
              <a:avLst/>
              <a:gdLst/>
              <a:ahLst/>
              <a:cxnLst/>
              <a:rect l="l" t="t" r="r" b="b"/>
              <a:pathLst>
                <a:path w="803275" h="177164">
                  <a:moveTo>
                    <a:pt x="802893" y="0"/>
                  </a:moveTo>
                  <a:lnTo>
                    <a:pt x="151891" y="0"/>
                  </a:lnTo>
                  <a:lnTo>
                    <a:pt x="151891" y="29464"/>
                  </a:lnTo>
                  <a:lnTo>
                    <a:pt x="0" y="43942"/>
                  </a:lnTo>
                  <a:lnTo>
                    <a:pt x="151891" y="73660"/>
                  </a:lnTo>
                  <a:lnTo>
                    <a:pt x="151891" y="176911"/>
                  </a:lnTo>
                  <a:lnTo>
                    <a:pt x="802893" y="176911"/>
                  </a:lnTo>
                  <a:lnTo>
                    <a:pt x="80289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55892" y="4948809"/>
              <a:ext cx="803275" cy="177165"/>
            </a:xfrm>
            <a:custGeom>
              <a:avLst/>
              <a:gdLst/>
              <a:ahLst/>
              <a:cxnLst/>
              <a:rect l="l" t="t" r="r" b="b"/>
              <a:pathLst>
                <a:path w="803275" h="177164">
                  <a:moveTo>
                    <a:pt x="151891" y="0"/>
                  </a:moveTo>
                  <a:lnTo>
                    <a:pt x="260350" y="0"/>
                  </a:lnTo>
                  <a:lnTo>
                    <a:pt x="423163" y="0"/>
                  </a:lnTo>
                  <a:lnTo>
                    <a:pt x="802893" y="0"/>
                  </a:lnTo>
                  <a:lnTo>
                    <a:pt x="802893" y="29464"/>
                  </a:lnTo>
                  <a:lnTo>
                    <a:pt x="802893" y="73660"/>
                  </a:lnTo>
                  <a:lnTo>
                    <a:pt x="802893" y="176911"/>
                  </a:lnTo>
                  <a:lnTo>
                    <a:pt x="423163" y="176911"/>
                  </a:lnTo>
                  <a:lnTo>
                    <a:pt x="260350" y="176911"/>
                  </a:lnTo>
                  <a:lnTo>
                    <a:pt x="151891" y="176911"/>
                  </a:lnTo>
                  <a:lnTo>
                    <a:pt x="151891" y="73660"/>
                  </a:lnTo>
                  <a:lnTo>
                    <a:pt x="0" y="43942"/>
                  </a:lnTo>
                  <a:lnTo>
                    <a:pt x="151891" y="29464"/>
                  </a:lnTo>
                  <a:lnTo>
                    <a:pt x="15189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907783" y="4948809"/>
            <a:ext cx="651510" cy="1771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199390">
              <a:lnSpc>
                <a:spcPts val="1150"/>
              </a:lnSpc>
              <a:spcBef>
                <a:spcPts val="244"/>
              </a:spcBef>
            </a:pP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Life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94601" y="5124653"/>
            <a:ext cx="28067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0000CC"/>
                </a:solidFill>
                <a:latin typeface="Comic Sans MS"/>
                <a:cs typeface="Comic Sans MS"/>
              </a:rPr>
              <a:t>Li</a:t>
            </a:r>
            <a:r>
              <a:rPr dirty="0" sz="1050" spc="-5" b="1">
                <a:solidFill>
                  <a:srgbClr val="0000CC"/>
                </a:solidFill>
                <a:latin typeface="Comic Sans MS"/>
                <a:cs typeface="Comic Sans MS"/>
              </a:rPr>
              <a:t>ne</a:t>
            </a:r>
            <a:endParaRPr sz="1050">
              <a:latin typeface="Comic Sans MS"/>
              <a:cs typeface="Comic Sans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624895" y="5135054"/>
            <a:ext cx="701675" cy="295275"/>
            <a:chOff x="4624895" y="5135054"/>
            <a:chExt cx="701675" cy="295275"/>
          </a:xfrm>
        </p:grpSpPr>
        <p:sp>
          <p:nvSpPr>
            <p:cNvPr id="56" name="object 56"/>
            <p:cNvSpPr/>
            <p:nvPr/>
          </p:nvSpPr>
          <p:spPr>
            <a:xfrm>
              <a:off x="4629658" y="5139816"/>
              <a:ext cx="692150" cy="285750"/>
            </a:xfrm>
            <a:custGeom>
              <a:avLst/>
              <a:gdLst/>
              <a:ahLst/>
              <a:cxnLst/>
              <a:rect l="l" t="t" r="r" b="b"/>
              <a:pathLst>
                <a:path w="692150" h="285750">
                  <a:moveTo>
                    <a:pt x="592581" y="0"/>
                  </a:moveTo>
                  <a:lnTo>
                    <a:pt x="403478" y="87248"/>
                  </a:lnTo>
                  <a:lnTo>
                    <a:pt x="0" y="87248"/>
                  </a:lnTo>
                  <a:lnTo>
                    <a:pt x="0" y="285368"/>
                  </a:lnTo>
                  <a:lnTo>
                    <a:pt x="691768" y="285368"/>
                  </a:lnTo>
                  <a:lnTo>
                    <a:pt x="691768" y="87248"/>
                  </a:lnTo>
                  <a:lnTo>
                    <a:pt x="576452" y="87248"/>
                  </a:lnTo>
                  <a:lnTo>
                    <a:pt x="59258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629658" y="5139816"/>
              <a:ext cx="692150" cy="285750"/>
            </a:xfrm>
            <a:custGeom>
              <a:avLst/>
              <a:gdLst/>
              <a:ahLst/>
              <a:cxnLst/>
              <a:rect l="l" t="t" r="r" b="b"/>
              <a:pathLst>
                <a:path w="692150" h="285750">
                  <a:moveTo>
                    <a:pt x="0" y="87248"/>
                  </a:moveTo>
                  <a:lnTo>
                    <a:pt x="403478" y="87248"/>
                  </a:lnTo>
                  <a:lnTo>
                    <a:pt x="592581" y="0"/>
                  </a:lnTo>
                  <a:lnTo>
                    <a:pt x="576452" y="87248"/>
                  </a:lnTo>
                  <a:lnTo>
                    <a:pt x="691768" y="87248"/>
                  </a:lnTo>
                  <a:lnTo>
                    <a:pt x="691768" y="120268"/>
                  </a:lnTo>
                  <a:lnTo>
                    <a:pt x="691768" y="169798"/>
                  </a:lnTo>
                  <a:lnTo>
                    <a:pt x="691768" y="285368"/>
                  </a:lnTo>
                  <a:lnTo>
                    <a:pt x="576452" y="285368"/>
                  </a:lnTo>
                  <a:lnTo>
                    <a:pt x="403478" y="285368"/>
                  </a:lnTo>
                  <a:lnTo>
                    <a:pt x="0" y="285368"/>
                  </a:lnTo>
                  <a:lnTo>
                    <a:pt x="0" y="169798"/>
                  </a:lnTo>
                  <a:lnTo>
                    <a:pt x="0" y="120268"/>
                  </a:lnTo>
                  <a:lnTo>
                    <a:pt x="0" y="872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705603" y="5241797"/>
            <a:ext cx="5422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00CC"/>
                </a:solidFill>
                <a:latin typeface="Comic Sans MS"/>
                <a:cs typeface="Comic Sans MS"/>
              </a:rPr>
              <a:t>me</a:t>
            </a:r>
            <a:r>
              <a:rPr dirty="0" sz="1200" spc="-10" b="1">
                <a:solidFill>
                  <a:srgbClr val="0000CC"/>
                </a:solidFill>
                <a:latin typeface="Comic Sans MS"/>
                <a:cs typeface="Comic Sans MS"/>
              </a:rPr>
              <a:t>ss</a:t>
            </a:r>
            <a:r>
              <a:rPr dirty="0" sz="1200" b="1">
                <a:solidFill>
                  <a:srgbClr val="0000CC"/>
                </a:solidFill>
                <a:latin typeface="Comic Sans MS"/>
                <a:cs typeface="Comic Sans MS"/>
              </a:rPr>
              <a:t>ag  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915592" y="5460047"/>
            <a:ext cx="1156970" cy="371475"/>
            <a:chOff x="7915592" y="5460047"/>
            <a:chExt cx="1156970" cy="371475"/>
          </a:xfrm>
        </p:grpSpPr>
        <p:sp>
          <p:nvSpPr>
            <p:cNvPr id="60" name="object 60"/>
            <p:cNvSpPr/>
            <p:nvPr/>
          </p:nvSpPr>
          <p:spPr>
            <a:xfrm>
              <a:off x="7920355" y="5464809"/>
              <a:ext cx="1147445" cy="361950"/>
            </a:xfrm>
            <a:custGeom>
              <a:avLst/>
              <a:gdLst/>
              <a:ahLst/>
              <a:cxnLst/>
              <a:rect l="l" t="t" r="r" b="b"/>
              <a:pathLst>
                <a:path w="1147445" h="361950">
                  <a:moveTo>
                    <a:pt x="1147445" y="0"/>
                  </a:moveTo>
                  <a:lnTo>
                    <a:pt x="45974" y="0"/>
                  </a:lnTo>
                  <a:lnTo>
                    <a:pt x="45974" y="237883"/>
                  </a:lnTo>
                  <a:lnTo>
                    <a:pt x="229616" y="237883"/>
                  </a:lnTo>
                  <a:lnTo>
                    <a:pt x="0" y="361670"/>
                  </a:lnTo>
                  <a:lnTo>
                    <a:pt x="504951" y="237883"/>
                  </a:lnTo>
                  <a:lnTo>
                    <a:pt x="1147445" y="237883"/>
                  </a:lnTo>
                  <a:lnTo>
                    <a:pt x="114744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920355" y="5464809"/>
              <a:ext cx="1147445" cy="361950"/>
            </a:xfrm>
            <a:custGeom>
              <a:avLst/>
              <a:gdLst/>
              <a:ahLst/>
              <a:cxnLst/>
              <a:rect l="l" t="t" r="r" b="b"/>
              <a:pathLst>
                <a:path w="1147445" h="361950">
                  <a:moveTo>
                    <a:pt x="45974" y="0"/>
                  </a:moveTo>
                  <a:lnTo>
                    <a:pt x="229616" y="0"/>
                  </a:lnTo>
                  <a:lnTo>
                    <a:pt x="504951" y="0"/>
                  </a:lnTo>
                  <a:lnTo>
                    <a:pt x="1147445" y="0"/>
                  </a:lnTo>
                  <a:lnTo>
                    <a:pt x="1147445" y="138785"/>
                  </a:lnTo>
                  <a:lnTo>
                    <a:pt x="1147445" y="198246"/>
                  </a:lnTo>
                  <a:lnTo>
                    <a:pt x="1147445" y="237883"/>
                  </a:lnTo>
                  <a:lnTo>
                    <a:pt x="504951" y="237883"/>
                  </a:lnTo>
                  <a:lnTo>
                    <a:pt x="0" y="361670"/>
                  </a:lnTo>
                  <a:lnTo>
                    <a:pt x="229616" y="237883"/>
                  </a:lnTo>
                  <a:lnTo>
                    <a:pt x="45974" y="237883"/>
                  </a:lnTo>
                  <a:lnTo>
                    <a:pt x="45974" y="198246"/>
                  </a:lnTo>
                  <a:lnTo>
                    <a:pt x="45974" y="138785"/>
                  </a:lnTo>
                  <a:lnTo>
                    <a:pt x="459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8134857" y="5479796"/>
            <a:ext cx="765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dirty="0" sz="1200" spc="5" b="1">
                <a:solidFill>
                  <a:srgbClr val="0000CC"/>
                </a:solidFill>
                <a:latin typeface="Comic Sans MS"/>
                <a:cs typeface="Comic Sans MS"/>
              </a:rPr>
              <a:t>Act</a:t>
            </a:r>
            <a:r>
              <a:rPr dirty="0" sz="1200" spc="-5" b="1">
                <a:solidFill>
                  <a:srgbClr val="0000CC"/>
                </a:solidFill>
                <a:latin typeface="Comic Sans MS"/>
                <a:cs typeface="Comic Sans MS"/>
              </a:rPr>
              <a:t>i</a:t>
            </a:r>
            <a:r>
              <a:rPr dirty="0" sz="1200" spc="-10" b="1">
                <a:solidFill>
                  <a:srgbClr val="0000CC"/>
                </a:solidFill>
                <a:latin typeface="Comic Sans MS"/>
                <a:cs typeface="Comic Sans MS"/>
              </a:rPr>
              <a:t>v</a:t>
            </a:r>
            <a:r>
              <a:rPr dirty="0" sz="1200" b="1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dirty="0" sz="1200" spc="5" b="1">
                <a:solidFill>
                  <a:srgbClr val="0000CC"/>
                </a:solidFill>
                <a:latin typeface="Comic Sans MS"/>
                <a:cs typeface="Comic Sans MS"/>
              </a:rPr>
              <a:t>t</a:t>
            </a:r>
            <a:r>
              <a:rPr dirty="0" sz="1200" spc="-5" b="1">
                <a:solidFill>
                  <a:srgbClr val="0000CC"/>
                </a:solidFill>
                <a:latin typeface="Comic Sans MS"/>
                <a:cs typeface="Comic Sans MS"/>
              </a:rPr>
              <a:t>i</a:t>
            </a:r>
            <a:r>
              <a:rPr dirty="0" sz="1200" spc="-10" b="1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dirty="0" sz="1200" b="1">
                <a:solidFill>
                  <a:srgbClr val="0000CC"/>
                </a:solidFill>
                <a:latin typeface="Comic Sans MS"/>
                <a:cs typeface="Comic Sans MS"/>
              </a:rPr>
              <a:t>n  </a:t>
            </a:r>
            <a:r>
              <a:rPr dirty="0" sz="1200" spc="-5" b="1">
                <a:solidFill>
                  <a:srgbClr val="0000CC"/>
                </a:solidFill>
                <a:latin typeface="Comic Sans MS"/>
                <a:cs typeface="Comic Sans MS"/>
              </a:rPr>
              <a:t>box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641657" y="5665012"/>
            <a:ext cx="782955" cy="479425"/>
            <a:chOff x="5641657" y="5665012"/>
            <a:chExt cx="782955" cy="479425"/>
          </a:xfrm>
        </p:grpSpPr>
        <p:sp>
          <p:nvSpPr>
            <p:cNvPr id="64" name="object 64"/>
            <p:cNvSpPr/>
            <p:nvPr/>
          </p:nvSpPr>
          <p:spPr>
            <a:xfrm>
              <a:off x="5646420" y="5669775"/>
              <a:ext cx="773430" cy="469900"/>
            </a:xfrm>
            <a:custGeom>
              <a:avLst/>
              <a:gdLst/>
              <a:ahLst/>
              <a:cxnLst/>
              <a:rect l="l" t="t" r="r" b="b"/>
              <a:pathLst>
                <a:path w="773429" h="469900">
                  <a:moveTo>
                    <a:pt x="7112" y="0"/>
                  </a:moveTo>
                  <a:lnTo>
                    <a:pt x="128904" y="271487"/>
                  </a:lnTo>
                  <a:lnTo>
                    <a:pt x="0" y="271487"/>
                  </a:lnTo>
                  <a:lnTo>
                    <a:pt x="0" y="469696"/>
                  </a:lnTo>
                  <a:lnTo>
                    <a:pt x="773302" y="469696"/>
                  </a:lnTo>
                  <a:lnTo>
                    <a:pt x="773302" y="271487"/>
                  </a:lnTo>
                  <a:lnTo>
                    <a:pt x="322199" y="271487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646420" y="5669775"/>
              <a:ext cx="773430" cy="469900"/>
            </a:xfrm>
            <a:custGeom>
              <a:avLst/>
              <a:gdLst/>
              <a:ahLst/>
              <a:cxnLst/>
              <a:rect l="l" t="t" r="r" b="b"/>
              <a:pathLst>
                <a:path w="773429" h="469900">
                  <a:moveTo>
                    <a:pt x="0" y="271487"/>
                  </a:moveTo>
                  <a:lnTo>
                    <a:pt x="128904" y="271487"/>
                  </a:lnTo>
                  <a:lnTo>
                    <a:pt x="7112" y="0"/>
                  </a:lnTo>
                  <a:lnTo>
                    <a:pt x="322199" y="271487"/>
                  </a:lnTo>
                  <a:lnTo>
                    <a:pt x="773302" y="271487"/>
                  </a:lnTo>
                  <a:lnTo>
                    <a:pt x="773302" y="304520"/>
                  </a:lnTo>
                  <a:lnTo>
                    <a:pt x="773302" y="354076"/>
                  </a:lnTo>
                  <a:lnTo>
                    <a:pt x="773302" y="469696"/>
                  </a:lnTo>
                  <a:lnTo>
                    <a:pt x="322199" y="469696"/>
                  </a:lnTo>
                  <a:lnTo>
                    <a:pt x="128904" y="469696"/>
                  </a:lnTo>
                  <a:lnTo>
                    <a:pt x="0" y="469696"/>
                  </a:lnTo>
                  <a:lnTo>
                    <a:pt x="0" y="354076"/>
                  </a:lnTo>
                  <a:lnTo>
                    <a:pt x="0" y="304520"/>
                  </a:lnTo>
                  <a:lnTo>
                    <a:pt x="0" y="2714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5741289" y="5956503"/>
            <a:ext cx="5886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0000CC"/>
                </a:solidFill>
                <a:latin typeface="Comic Sans MS"/>
                <a:cs typeface="Comic Sans MS"/>
              </a:rPr>
              <a:t>conditi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40297" y="6164522"/>
            <a:ext cx="2945130" cy="461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 b="1">
                <a:solidFill>
                  <a:srgbClr val="0000CC"/>
                </a:solidFill>
                <a:latin typeface="Comic Sans MS"/>
                <a:cs typeface="Comic Sans MS"/>
              </a:rPr>
              <a:t>on</a:t>
            </a:r>
            <a:endParaRPr sz="1400">
              <a:latin typeface="Comic Sans MS"/>
              <a:cs typeface="Comic Sans MS"/>
            </a:endParaRPr>
          </a:p>
          <a:p>
            <a:pPr algn="r">
              <a:lnSpc>
                <a:spcPct val="100000"/>
              </a:lnSpc>
              <a:spcBef>
                <a:spcPts val="365"/>
              </a:spcBef>
            </a:pP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8739" y="6396253"/>
            <a:ext cx="447167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600" spc="-20">
                <a:solidFill>
                  <a:srgbClr val="FFC000"/>
                </a:solidFill>
                <a:latin typeface="Carlito"/>
                <a:cs typeface="Carlito"/>
              </a:rPr>
              <a:t>Ref:</a:t>
            </a:r>
            <a:r>
              <a:rPr dirty="0" sz="1600" spc="9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FFC000"/>
                </a:solidFill>
                <a:latin typeface="Carlito"/>
                <a:cs typeface="Carlito"/>
              </a:rPr>
              <a:t>https:</a:t>
            </a:r>
            <a:r>
              <a:rPr dirty="0" sz="1600" spc="-15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//w</a:t>
            </a:r>
            <a:r>
              <a:rPr dirty="0" sz="1600" spc="-15">
                <a:solidFill>
                  <a:srgbClr val="FFC000"/>
                </a:solidFill>
                <a:latin typeface="Carlito"/>
                <a:cs typeface="Carlito"/>
              </a:rPr>
              <a:t>ww</a:t>
            </a:r>
            <a:r>
              <a:rPr dirty="0" sz="1600" spc="-15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.youtube.com/watch?v=_Mzi1rYtI5U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72219" y="6443074"/>
            <a:ext cx="19621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68646" y="6202603"/>
            <a:ext cx="4228465" cy="40830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3175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250"/>
              </a:spcBef>
            </a:pPr>
            <a:r>
              <a:rPr dirty="0" sz="1100" spc="-5" b="1">
                <a:solidFill>
                  <a:srgbClr val="0000CC"/>
                </a:solidFill>
                <a:latin typeface="Comic Sans MS"/>
                <a:cs typeface="Comic Sans MS"/>
              </a:rPr>
              <a:t>How </a:t>
            </a:r>
            <a:r>
              <a:rPr dirty="0" sz="1100" b="1">
                <a:solidFill>
                  <a:srgbClr val="0000CC"/>
                </a:solidFill>
                <a:latin typeface="Comic Sans MS"/>
                <a:cs typeface="Comic Sans MS"/>
              </a:rPr>
              <a:t>do </a:t>
            </a:r>
            <a:r>
              <a:rPr dirty="0" sz="1100" spc="-5" b="1">
                <a:solidFill>
                  <a:srgbClr val="0000CC"/>
                </a:solidFill>
                <a:latin typeface="Comic Sans MS"/>
                <a:cs typeface="Comic Sans MS"/>
              </a:rPr>
              <a:t>you show </a:t>
            </a:r>
            <a:r>
              <a:rPr dirty="0" sz="1100" spc="5" b="1">
                <a:solidFill>
                  <a:srgbClr val="0000CC"/>
                </a:solidFill>
                <a:latin typeface="Comic Sans MS"/>
                <a:cs typeface="Comic Sans MS"/>
              </a:rPr>
              <a:t>Mutually </a:t>
            </a:r>
            <a:r>
              <a:rPr dirty="0" sz="1100" b="1">
                <a:solidFill>
                  <a:srgbClr val="0000CC"/>
                </a:solidFill>
                <a:latin typeface="Comic Sans MS"/>
                <a:cs typeface="Comic Sans MS"/>
              </a:rPr>
              <a:t>exclusive conditional</a:t>
            </a:r>
            <a:r>
              <a:rPr dirty="0" sz="1100" spc="-18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100" spc="-5" b="1">
                <a:solidFill>
                  <a:srgbClr val="0000CC"/>
                </a:solidFill>
                <a:latin typeface="Comic Sans MS"/>
                <a:cs typeface="Comic Sans MS"/>
              </a:rPr>
              <a:t>messages?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220421"/>
            <a:ext cx="630999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 Class</a:t>
            </a:r>
            <a:r>
              <a:rPr dirty="0" spc="-60"/>
              <a:t> </a:t>
            </a:r>
            <a:r>
              <a:rPr dirty="0" spc="-10"/>
              <a:t>Relationships[1]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4642" y="1066825"/>
            <a:ext cx="1409065" cy="37909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65"/>
              </a:spcBef>
            </a:pPr>
            <a:r>
              <a:rPr dirty="0" sz="2050" spc="-10" b="1">
                <a:latin typeface="Comic Sans MS"/>
                <a:cs typeface="Comic Sans MS"/>
              </a:rPr>
              <a:t>Relation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5238" y="2343302"/>
            <a:ext cx="1888489" cy="37909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70"/>
              </a:spcBef>
            </a:pPr>
            <a:r>
              <a:rPr dirty="0" sz="2050" spc="-10" b="1">
                <a:latin typeface="Comic Sans MS"/>
                <a:cs typeface="Comic Sans MS"/>
              </a:rPr>
              <a:t>Association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329789"/>
            <a:ext cx="2368550" cy="37655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70"/>
              </a:spcBef>
            </a:pPr>
            <a:r>
              <a:rPr dirty="0" sz="2050" spc="-10" b="1">
                <a:latin typeface="Comic Sans MS"/>
                <a:cs typeface="Comic Sans MS"/>
              </a:rPr>
              <a:t>Generalization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3825" y="2343302"/>
            <a:ext cx="1986914" cy="37909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70"/>
              </a:spcBef>
            </a:pPr>
            <a:r>
              <a:rPr dirty="0" sz="2050" spc="-10" b="1">
                <a:latin typeface="Comic Sans MS"/>
                <a:cs typeface="Comic Sans MS"/>
              </a:rPr>
              <a:t>Dependency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7192" y="4827422"/>
            <a:ext cx="2018030" cy="37909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80"/>
              </a:spcBef>
            </a:pPr>
            <a:r>
              <a:rPr dirty="0" sz="2050" spc="-5" b="1">
                <a:latin typeface="Comic Sans MS"/>
                <a:cs typeface="Comic Sans MS"/>
              </a:rPr>
              <a:t>Aggregation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8017" y="3637851"/>
            <a:ext cx="3021965" cy="37401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75"/>
              </a:spcBef>
            </a:pPr>
            <a:r>
              <a:rPr dirty="0" sz="2050" spc="-10" b="1">
                <a:latin typeface="Comic Sans MS"/>
                <a:cs typeface="Comic Sans MS"/>
              </a:rPr>
              <a:t>Binary</a:t>
            </a:r>
            <a:r>
              <a:rPr dirty="0" sz="2050" spc="-15" b="1">
                <a:latin typeface="Comic Sans MS"/>
                <a:cs typeface="Comic Sans MS"/>
              </a:rPr>
              <a:t> </a:t>
            </a:r>
            <a:r>
              <a:rPr dirty="0" sz="2050" spc="-10" b="1">
                <a:latin typeface="Comic Sans MS"/>
                <a:cs typeface="Comic Sans MS"/>
              </a:rPr>
              <a:t>Association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8503" y="3637851"/>
            <a:ext cx="2938780" cy="37401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75"/>
              </a:spcBef>
            </a:pPr>
            <a:r>
              <a:rPr dirty="0" sz="2000" spc="-10" b="1">
                <a:latin typeface="Comic Sans MS"/>
                <a:cs typeface="Comic Sans MS"/>
              </a:rPr>
              <a:t>N-ary</a:t>
            </a:r>
            <a:r>
              <a:rPr dirty="0" sz="2000" spc="10" b="1">
                <a:latin typeface="Comic Sans MS"/>
                <a:cs typeface="Comic Sans MS"/>
              </a:rPr>
              <a:t> </a:t>
            </a:r>
            <a:r>
              <a:rPr dirty="0" sz="2000" spc="-10" b="1">
                <a:latin typeface="Comic Sans MS"/>
                <a:cs typeface="Comic Sans MS"/>
              </a:rPr>
              <a:t>Association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55545" y="1565021"/>
            <a:ext cx="5571490" cy="3275329"/>
            <a:chOff x="1955545" y="1565021"/>
            <a:chExt cx="5571490" cy="3275329"/>
          </a:xfrm>
        </p:grpSpPr>
        <p:sp>
          <p:nvSpPr>
            <p:cNvPr id="11" name="object 11"/>
            <p:cNvSpPr/>
            <p:nvPr/>
          </p:nvSpPr>
          <p:spPr>
            <a:xfrm>
              <a:off x="4394200" y="1577721"/>
              <a:ext cx="335915" cy="316865"/>
            </a:xfrm>
            <a:custGeom>
              <a:avLst/>
              <a:gdLst/>
              <a:ahLst/>
              <a:cxnLst/>
              <a:rect l="l" t="t" r="r" b="b"/>
              <a:pathLst>
                <a:path w="335914" h="316864">
                  <a:moveTo>
                    <a:pt x="0" y="316611"/>
                  </a:moveTo>
                  <a:lnTo>
                    <a:pt x="167132" y="0"/>
                  </a:lnTo>
                  <a:lnTo>
                    <a:pt x="335788" y="315721"/>
                  </a:lnTo>
                  <a:lnTo>
                    <a:pt x="0" y="3166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35272" y="2845308"/>
              <a:ext cx="335915" cy="318135"/>
            </a:xfrm>
            <a:custGeom>
              <a:avLst/>
              <a:gdLst/>
              <a:ahLst/>
              <a:cxnLst/>
              <a:rect l="l" t="t" r="r" b="b"/>
              <a:pathLst>
                <a:path w="335914" h="318135">
                  <a:moveTo>
                    <a:pt x="0" y="318007"/>
                  </a:moveTo>
                  <a:lnTo>
                    <a:pt x="167131" y="0"/>
                  </a:lnTo>
                  <a:lnTo>
                    <a:pt x="335788" y="317118"/>
                  </a:lnTo>
                  <a:lnTo>
                    <a:pt x="0" y="31800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55618" y="4193666"/>
              <a:ext cx="335915" cy="316865"/>
            </a:xfrm>
            <a:custGeom>
              <a:avLst/>
              <a:gdLst/>
              <a:ahLst/>
              <a:cxnLst/>
              <a:rect l="l" t="t" r="r" b="b"/>
              <a:pathLst>
                <a:path w="335914" h="316864">
                  <a:moveTo>
                    <a:pt x="0" y="316610"/>
                  </a:moveTo>
                  <a:lnTo>
                    <a:pt x="167131" y="0"/>
                  </a:lnTo>
                  <a:lnTo>
                    <a:pt x="335788" y="315721"/>
                  </a:lnTo>
                  <a:lnTo>
                    <a:pt x="0" y="3166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68245" y="1893824"/>
              <a:ext cx="5546090" cy="2933700"/>
            </a:xfrm>
            <a:custGeom>
              <a:avLst/>
              <a:gdLst/>
              <a:ahLst/>
              <a:cxnLst/>
              <a:rect l="l" t="t" r="r" b="b"/>
              <a:pathLst>
                <a:path w="5546090" h="2933700">
                  <a:moveTo>
                    <a:pt x="1758950" y="2616073"/>
                  </a:moveTo>
                  <a:lnTo>
                    <a:pt x="1758950" y="2933700"/>
                  </a:lnTo>
                </a:path>
                <a:path w="5546090" h="2933700">
                  <a:moveTo>
                    <a:pt x="2540254" y="1269111"/>
                  </a:moveTo>
                  <a:lnTo>
                    <a:pt x="2540254" y="1586738"/>
                  </a:lnTo>
                </a:path>
                <a:path w="5546090" h="2933700">
                  <a:moveTo>
                    <a:pt x="1758950" y="1586738"/>
                  </a:moveTo>
                  <a:lnTo>
                    <a:pt x="1758950" y="1747012"/>
                  </a:lnTo>
                </a:path>
                <a:path w="5546090" h="2933700">
                  <a:moveTo>
                    <a:pt x="4965827" y="1586738"/>
                  </a:moveTo>
                  <a:lnTo>
                    <a:pt x="4965827" y="1747012"/>
                  </a:lnTo>
                </a:path>
                <a:path w="5546090" h="2933700">
                  <a:moveTo>
                    <a:pt x="2599182" y="0"/>
                  </a:moveTo>
                  <a:lnTo>
                    <a:pt x="2599182" y="397128"/>
                  </a:lnTo>
                </a:path>
                <a:path w="5546090" h="2933700">
                  <a:moveTo>
                    <a:pt x="5545708" y="238251"/>
                  </a:moveTo>
                  <a:lnTo>
                    <a:pt x="5545708" y="397128"/>
                  </a:lnTo>
                </a:path>
                <a:path w="5546090" h="2933700">
                  <a:moveTo>
                    <a:pt x="0" y="238251"/>
                  </a:moveTo>
                  <a:lnTo>
                    <a:pt x="0" y="397128"/>
                  </a:lnTo>
                </a:path>
                <a:path w="5546090" h="2933700">
                  <a:moveTo>
                    <a:pt x="0" y="238251"/>
                  </a:moveTo>
                  <a:lnTo>
                    <a:pt x="5545708" y="238251"/>
                  </a:lnTo>
                </a:path>
                <a:path w="5546090" h="2933700">
                  <a:moveTo>
                    <a:pt x="1758950" y="1586738"/>
                  </a:moveTo>
                  <a:lnTo>
                    <a:pt x="4965827" y="158673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688844" y="5966168"/>
            <a:ext cx="1962150" cy="37909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85"/>
              </a:spcBef>
            </a:pPr>
            <a:r>
              <a:rPr dirty="0" sz="2050" spc="-5" b="1">
                <a:latin typeface="Comic Sans MS"/>
                <a:cs typeface="Comic Sans MS"/>
              </a:rPr>
              <a:t>Composition</a:t>
            </a:r>
            <a:endParaRPr sz="205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44570" y="5319648"/>
            <a:ext cx="361315" cy="647065"/>
            <a:chOff x="3544570" y="5319648"/>
            <a:chExt cx="361315" cy="647065"/>
          </a:xfrm>
        </p:grpSpPr>
        <p:sp>
          <p:nvSpPr>
            <p:cNvPr id="17" name="object 17"/>
            <p:cNvSpPr/>
            <p:nvPr/>
          </p:nvSpPr>
          <p:spPr>
            <a:xfrm>
              <a:off x="3557270" y="5332348"/>
              <a:ext cx="335915" cy="316865"/>
            </a:xfrm>
            <a:custGeom>
              <a:avLst/>
              <a:gdLst/>
              <a:ahLst/>
              <a:cxnLst/>
              <a:rect l="l" t="t" r="r" b="b"/>
              <a:pathLst>
                <a:path w="335914" h="316864">
                  <a:moveTo>
                    <a:pt x="0" y="316610"/>
                  </a:moveTo>
                  <a:lnTo>
                    <a:pt x="167131" y="0"/>
                  </a:lnTo>
                  <a:lnTo>
                    <a:pt x="335788" y="315760"/>
                  </a:lnTo>
                  <a:lnTo>
                    <a:pt x="0" y="3166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28847" y="5648540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w="0" h="318135">
                  <a:moveTo>
                    <a:pt x="0" y="0"/>
                  </a:moveTo>
                  <a:lnTo>
                    <a:pt x="0" y="317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80795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Elements </a:t>
            </a:r>
            <a:r>
              <a:rPr dirty="0"/>
              <a:t>of </a:t>
            </a:r>
            <a:r>
              <a:rPr dirty="0" spc="5"/>
              <a:t>Sequence </a:t>
            </a:r>
            <a:r>
              <a:rPr dirty="0" spc="-10"/>
              <a:t>Diagram:</a:t>
            </a:r>
            <a:r>
              <a:rPr dirty="0" spc="-195"/>
              <a:t> </a:t>
            </a:r>
            <a:r>
              <a:rPr dirty="0" spc="-5"/>
              <a:t>Actor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1490" y="1383446"/>
            <a:ext cx="6173470" cy="5066665"/>
            <a:chOff x="2761490" y="1383446"/>
            <a:chExt cx="6173470" cy="5066665"/>
          </a:xfrm>
        </p:grpSpPr>
        <p:sp>
          <p:nvSpPr>
            <p:cNvPr id="4" name="object 4"/>
            <p:cNvSpPr/>
            <p:nvPr/>
          </p:nvSpPr>
          <p:spPr>
            <a:xfrm>
              <a:off x="7983395" y="1383446"/>
              <a:ext cx="468085" cy="12547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61490" y="2956641"/>
              <a:ext cx="6173067" cy="3493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3540" y="899236"/>
            <a:ext cx="8531860" cy="186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 b="1">
                <a:latin typeface="Carlito"/>
                <a:cs typeface="Carlito"/>
              </a:rPr>
              <a:t>actor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UML diagram represents </a:t>
            </a:r>
            <a:r>
              <a:rPr dirty="0" sz="2400">
                <a:latin typeface="Carlito"/>
                <a:cs typeface="Carlito"/>
              </a:rPr>
              <a:t>a type of </a:t>
            </a:r>
            <a:r>
              <a:rPr dirty="0" sz="2400" spc="-15">
                <a:latin typeface="Carlito"/>
                <a:cs typeface="Carlito"/>
              </a:rPr>
              <a:t>role </a:t>
            </a:r>
            <a:r>
              <a:rPr dirty="0" sz="2400" spc="-10">
                <a:latin typeface="Carlito"/>
                <a:cs typeface="Carlito"/>
              </a:rPr>
              <a:t>where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it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interacts </a:t>
            </a:r>
            <a:r>
              <a:rPr dirty="0" sz="2400">
                <a:latin typeface="Carlito"/>
                <a:cs typeface="Carlito"/>
              </a:rPr>
              <a:t>with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5">
                <a:latin typeface="Carlito"/>
                <a:cs typeface="Carlito"/>
              </a:rPr>
              <a:t>and its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 algn="just" marL="12700" marR="2136775">
              <a:lnSpc>
                <a:spcPct val="100000"/>
              </a:lnSpc>
              <a:spcBef>
                <a:spcPts val="1500"/>
              </a:spcBef>
            </a:pPr>
            <a:r>
              <a:rPr dirty="0" sz="2000" spc="-15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example </a:t>
            </a:r>
            <a:r>
              <a:rPr dirty="0" sz="2000" spc="-125">
                <a:latin typeface="Arial"/>
                <a:cs typeface="Arial"/>
              </a:rPr>
              <a:t>– </a:t>
            </a:r>
            <a:r>
              <a:rPr dirty="0" sz="2000">
                <a:latin typeface="Carlito"/>
                <a:cs typeface="Carlito"/>
              </a:rPr>
              <a:t>Here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5">
                <a:latin typeface="Carlito"/>
                <a:cs typeface="Carlito"/>
              </a:rPr>
              <a:t>user </a:t>
            </a:r>
            <a:r>
              <a:rPr dirty="0" sz="2000" spc="-5">
                <a:latin typeface="Carlito"/>
                <a:cs typeface="Carlito"/>
              </a:rPr>
              <a:t>in </a:t>
            </a:r>
            <a:r>
              <a:rPr dirty="0" sz="2000" spc="-10">
                <a:latin typeface="Carlito"/>
                <a:cs typeface="Carlito"/>
              </a:rPr>
              <a:t>seat </a:t>
            </a:r>
            <a:r>
              <a:rPr dirty="0" sz="2000" spc="-5">
                <a:latin typeface="Carlito"/>
                <a:cs typeface="Carlito"/>
              </a:rPr>
              <a:t>reservation </a:t>
            </a:r>
            <a:r>
              <a:rPr dirty="0" sz="2000" spc="-20">
                <a:latin typeface="Carlito"/>
                <a:cs typeface="Carlito"/>
              </a:rPr>
              <a:t>system </a:t>
            </a:r>
            <a:r>
              <a:rPr dirty="0" sz="2000" spc="20">
                <a:latin typeface="Carlito"/>
                <a:cs typeface="Carlito"/>
              </a:rPr>
              <a:t>is  </a:t>
            </a:r>
            <a:r>
              <a:rPr dirty="0" sz="2000" spc="-5">
                <a:latin typeface="Carlito"/>
                <a:cs typeface="Carlito"/>
              </a:rPr>
              <a:t>shown as an </a:t>
            </a:r>
            <a:r>
              <a:rPr dirty="0" sz="2000" spc="-10">
                <a:latin typeface="Carlito"/>
                <a:cs typeface="Carlito"/>
              </a:rPr>
              <a:t>actor where </a:t>
            </a:r>
            <a:r>
              <a:rPr dirty="0" sz="2000" spc="-5">
                <a:latin typeface="Carlito"/>
                <a:cs typeface="Carlito"/>
              </a:rPr>
              <a:t>it exists </a:t>
            </a:r>
            <a:r>
              <a:rPr dirty="0" sz="2000">
                <a:latin typeface="Carlito"/>
                <a:cs typeface="Carlito"/>
              </a:rPr>
              <a:t>outside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20">
                <a:latin typeface="Carlito"/>
                <a:cs typeface="Carlito"/>
              </a:rPr>
              <a:t>system </a:t>
            </a:r>
            <a:r>
              <a:rPr dirty="0" sz="2000" spc="-5">
                <a:latin typeface="Carlito"/>
                <a:cs typeface="Carlito"/>
              </a:rPr>
              <a:t>and is  </a:t>
            </a:r>
            <a:r>
              <a:rPr dirty="0" sz="2000">
                <a:latin typeface="Carlito"/>
                <a:cs typeface="Carlito"/>
              </a:rPr>
              <a:t>not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>
                <a:latin typeface="Carlito"/>
                <a:cs typeface="Carlito"/>
              </a:rPr>
              <a:t>part of </a:t>
            </a:r>
            <a:r>
              <a:rPr dirty="0" sz="2000" spc="-5">
                <a:latin typeface="Carlito"/>
                <a:cs typeface="Carlito"/>
              </a:rPr>
              <a:t>the</a:t>
            </a:r>
            <a:r>
              <a:rPr dirty="0" sz="2000" spc="-30">
                <a:latin typeface="Carlito"/>
                <a:cs typeface="Carlito"/>
              </a:rPr>
              <a:t> system.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4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9093" y="2816327"/>
            <a:ext cx="4093716" cy="373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821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Lifelines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lifeline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5">
                <a:latin typeface="Carlito"/>
                <a:cs typeface="Carlito"/>
              </a:rPr>
              <a:t>named element </a:t>
            </a:r>
            <a:r>
              <a:rPr dirty="0" sz="2400" spc="-10">
                <a:latin typeface="Carlito"/>
                <a:cs typeface="Carlito"/>
              </a:rPr>
              <a:t>which </a:t>
            </a:r>
            <a:r>
              <a:rPr dirty="0" sz="2400">
                <a:latin typeface="Carlito"/>
                <a:cs typeface="Carlito"/>
              </a:rPr>
              <a:t>depicts an  individual </a:t>
            </a:r>
            <a:r>
              <a:rPr dirty="0" sz="2400" spc="-5">
                <a:latin typeface="Carlito"/>
                <a:cs typeface="Carlito"/>
              </a:rPr>
              <a:t>participant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a sequence </a:t>
            </a:r>
            <a:r>
              <a:rPr dirty="0" sz="2400" spc="-10">
                <a:latin typeface="Carlito"/>
                <a:cs typeface="Carlito"/>
              </a:rPr>
              <a:t>diagram. </a:t>
            </a:r>
            <a:r>
              <a:rPr dirty="0" sz="2400" spc="-15">
                <a:latin typeface="Carlito"/>
                <a:cs typeface="Carlito"/>
              </a:rPr>
              <a:t>So </a:t>
            </a:r>
            <a:r>
              <a:rPr dirty="0" sz="2400" spc="-5">
                <a:latin typeface="Carlito"/>
                <a:cs typeface="Carlito"/>
              </a:rPr>
              <a:t>basically </a:t>
            </a:r>
            <a:r>
              <a:rPr dirty="0" sz="2400">
                <a:latin typeface="Carlito"/>
                <a:cs typeface="Carlito"/>
              </a:rPr>
              <a:t>each  </a:t>
            </a:r>
            <a:r>
              <a:rPr dirty="0" sz="2400" spc="-5">
                <a:latin typeface="Carlito"/>
                <a:cs typeface="Carlito"/>
              </a:rPr>
              <a:t>instance </a:t>
            </a:r>
            <a:r>
              <a:rPr dirty="0" sz="2400">
                <a:latin typeface="Carlito"/>
                <a:cs typeface="Carlito"/>
              </a:rPr>
              <a:t>in a sequence </a:t>
            </a:r>
            <a:r>
              <a:rPr dirty="0" sz="2400" spc="-10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represented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lifeline.  Lifeline </a:t>
            </a:r>
            <a:r>
              <a:rPr dirty="0" sz="2400" spc="-5">
                <a:latin typeface="Carlito"/>
                <a:cs typeface="Carlito"/>
              </a:rPr>
              <a:t>elements </a:t>
            </a:r>
            <a:r>
              <a:rPr dirty="0" sz="2400" spc="-15">
                <a:latin typeface="Carlito"/>
                <a:cs typeface="Carlito"/>
              </a:rPr>
              <a:t>are located </a:t>
            </a:r>
            <a:r>
              <a:rPr dirty="0" sz="2400" spc="-25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top </a:t>
            </a:r>
            <a:r>
              <a:rPr dirty="0" sz="2400">
                <a:latin typeface="Carlito"/>
                <a:cs typeface="Carlito"/>
              </a:rPr>
              <a:t>in a sequence </a:t>
            </a:r>
            <a:r>
              <a:rPr dirty="0" sz="2400" spc="-10">
                <a:latin typeface="Carlito"/>
                <a:cs typeface="Carlito"/>
              </a:rPr>
              <a:t>diagram.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standard in </a:t>
            </a:r>
            <a:r>
              <a:rPr dirty="0" sz="2400" spc="-10">
                <a:latin typeface="Carlito"/>
                <a:cs typeface="Carlito"/>
              </a:rPr>
              <a:t>UML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naming a </a:t>
            </a:r>
            <a:r>
              <a:rPr dirty="0" sz="2400" spc="-10">
                <a:latin typeface="Carlito"/>
                <a:cs typeface="Carlito"/>
              </a:rPr>
              <a:t>lifeline </a:t>
            </a:r>
            <a:r>
              <a:rPr dirty="0" sz="2400" spc="-15">
                <a:latin typeface="Carlito"/>
                <a:cs typeface="Carlito"/>
              </a:rPr>
              <a:t>follows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following  format </a:t>
            </a:r>
            <a:r>
              <a:rPr dirty="0" sz="2400" spc="-140">
                <a:latin typeface="Arial"/>
                <a:cs typeface="Arial"/>
              </a:rPr>
              <a:t>– </a:t>
            </a:r>
            <a:r>
              <a:rPr dirty="0" sz="2400" spc="-5">
                <a:latin typeface="Carlito"/>
                <a:cs typeface="Carlito"/>
              </a:rPr>
              <a:t>Instance </a:t>
            </a:r>
            <a:r>
              <a:rPr dirty="0" sz="2400">
                <a:latin typeface="Carlito"/>
                <a:cs typeface="Carlito"/>
              </a:rPr>
              <a:t>Name : </a:t>
            </a:r>
            <a:r>
              <a:rPr dirty="0" sz="2400" spc="-5">
                <a:latin typeface="Carlito"/>
                <a:cs typeface="Carlito"/>
              </a:rPr>
              <a:t>Class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3469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Elements of </a:t>
            </a:r>
            <a:r>
              <a:rPr dirty="0" sz="3600"/>
              <a:t>Sequence </a:t>
            </a:r>
            <a:r>
              <a:rPr dirty="0" sz="3600" spc="-15"/>
              <a:t>Diagram:</a:t>
            </a:r>
            <a:r>
              <a:rPr dirty="0" sz="3600" spc="-70"/>
              <a:t> </a:t>
            </a:r>
            <a:r>
              <a:rPr dirty="0" sz="3600" spc="-20"/>
              <a:t>Lifeline</a:t>
            </a:r>
            <a:endParaRPr sz="36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4400" cy="156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Activations: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thin </a:t>
            </a:r>
            <a:r>
              <a:rPr dirty="0" sz="2400" spc="-10">
                <a:latin typeface="Carlito"/>
                <a:cs typeface="Carlito"/>
              </a:rPr>
              <a:t>rectangle </a:t>
            </a:r>
            <a:r>
              <a:rPr dirty="0" sz="2400">
                <a:latin typeface="Carlito"/>
                <a:cs typeface="Carlito"/>
              </a:rPr>
              <a:t>on a </a:t>
            </a:r>
            <a:r>
              <a:rPr dirty="0" sz="2400" spc="-5">
                <a:latin typeface="Carlito"/>
                <a:cs typeface="Carlito"/>
              </a:rPr>
              <a:t>lifeline) </a:t>
            </a:r>
            <a:r>
              <a:rPr dirty="0" sz="2400" spc="-10">
                <a:latin typeface="Carlito"/>
                <a:cs typeface="Carlito"/>
              </a:rPr>
              <a:t>represents </a:t>
            </a:r>
            <a:r>
              <a:rPr dirty="0" sz="2400" spc="-5">
                <a:latin typeface="Carlito"/>
                <a:cs typeface="Carlito"/>
              </a:rPr>
              <a:t>the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period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during </a:t>
            </a:r>
            <a:r>
              <a:rPr dirty="0" sz="2400">
                <a:latin typeface="Carlito"/>
                <a:cs typeface="Carlito"/>
              </a:rPr>
              <a:t>which an element is performing an</a:t>
            </a:r>
            <a:r>
              <a:rPr dirty="0" sz="2400" spc="-2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operation.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top </a:t>
            </a:r>
            <a:r>
              <a:rPr dirty="0" sz="2400">
                <a:latin typeface="Carlito"/>
                <a:cs typeface="Carlito"/>
              </a:rPr>
              <a:t>and the </a:t>
            </a:r>
            <a:r>
              <a:rPr dirty="0" sz="2400" spc="-15">
                <a:latin typeface="Carlito"/>
                <a:cs typeface="Carlito"/>
              </a:rPr>
              <a:t>bottom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the 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rectangle are aligned </a:t>
            </a:r>
            <a:r>
              <a:rPr dirty="0" sz="2400" spc="-10">
                <a:latin typeface="Carlito"/>
                <a:cs typeface="Carlito"/>
              </a:rPr>
              <a:t>with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initiation 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completion </a:t>
            </a:r>
            <a:r>
              <a:rPr dirty="0" sz="2400">
                <a:latin typeface="Carlito"/>
                <a:cs typeface="Carlito"/>
              </a:rPr>
              <a:t>time</a:t>
            </a:r>
            <a:r>
              <a:rPr dirty="0" sz="2400" spc="-2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respectively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8873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Elements of </a:t>
            </a:r>
            <a:r>
              <a:rPr dirty="0" sz="3600"/>
              <a:t>Sequence </a:t>
            </a:r>
            <a:r>
              <a:rPr dirty="0" sz="3600" spc="-15"/>
              <a:t>Diagram:</a:t>
            </a:r>
            <a:r>
              <a:rPr dirty="0" sz="3600" spc="-75"/>
              <a:t> </a:t>
            </a:r>
            <a:r>
              <a:rPr dirty="0" sz="3600" spc="-15"/>
              <a:t>Activation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429000" y="2667000"/>
            <a:ext cx="1676400" cy="368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6474434"/>
            <a:ext cx="735330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www.visual-paradigm.com/guide/uml-unified-modeling-language/what-is-sequence-diagram/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9425" y="2580870"/>
            <a:ext cx="6281388" cy="382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503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Difference between </a:t>
            </a:r>
            <a:r>
              <a:rPr dirty="0" sz="2400" b="1">
                <a:latin typeface="Carlito"/>
                <a:cs typeface="Carlito"/>
              </a:rPr>
              <a:t>a </a:t>
            </a:r>
            <a:r>
              <a:rPr dirty="0" sz="2400" spc="-10" b="1">
                <a:latin typeface="Carlito"/>
                <a:cs typeface="Carlito"/>
              </a:rPr>
              <a:t>lifeline </a:t>
            </a:r>
            <a:r>
              <a:rPr dirty="0" sz="2400" spc="-5" b="1">
                <a:latin typeface="Carlito"/>
                <a:cs typeface="Carlito"/>
              </a:rPr>
              <a:t>and an actor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lifeline </a:t>
            </a:r>
            <a:r>
              <a:rPr dirty="0" sz="2400" spc="-20">
                <a:latin typeface="Carlito"/>
                <a:cs typeface="Carlito"/>
              </a:rPr>
              <a:t>always  </a:t>
            </a:r>
            <a:r>
              <a:rPr dirty="0" sz="2400" spc="-15">
                <a:latin typeface="Carlito"/>
                <a:cs typeface="Carlito"/>
              </a:rPr>
              <a:t>portrays </a:t>
            </a:r>
            <a:r>
              <a:rPr dirty="0" sz="2400" spc="-1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 spc="-10">
                <a:latin typeface="Carlito"/>
                <a:cs typeface="Carlito"/>
              </a:rPr>
              <a:t>internal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 spc="-5">
                <a:latin typeface="Carlito"/>
                <a:cs typeface="Carlito"/>
              </a:rPr>
              <a:t>whereas </a:t>
            </a:r>
            <a:r>
              <a:rPr dirty="0" sz="2400" spc="-15">
                <a:latin typeface="Carlito"/>
                <a:cs typeface="Carlito"/>
              </a:rPr>
              <a:t>actors </a:t>
            </a:r>
            <a:r>
              <a:rPr dirty="0" sz="2400" spc="-5">
                <a:latin typeface="Carlito"/>
                <a:cs typeface="Carlito"/>
              </a:rPr>
              <a:t>are used  to </a:t>
            </a:r>
            <a:r>
              <a:rPr dirty="0" sz="2400">
                <a:latin typeface="Carlito"/>
                <a:cs typeface="Carlito"/>
              </a:rPr>
              <a:t>depict </a:t>
            </a:r>
            <a:r>
              <a:rPr dirty="0" sz="2400" spc="-5">
                <a:latin typeface="Carlito"/>
                <a:cs typeface="Carlito"/>
              </a:rPr>
              <a:t>objects </a:t>
            </a:r>
            <a:r>
              <a:rPr dirty="0" sz="2400" spc="-10">
                <a:latin typeface="Carlito"/>
                <a:cs typeface="Carlito"/>
              </a:rPr>
              <a:t>external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system. </a:t>
            </a:r>
            <a:r>
              <a:rPr dirty="0" sz="2400" spc="-5">
                <a:latin typeface="Carlito"/>
                <a:cs typeface="Carlito"/>
              </a:rPr>
              <a:t>The following </a:t>
            </a:r>
            <a:r>
              <a:rPr dirty="0" sz="2400">
                <a:latin typeface="Carlito"/>
                <a:cs typeface="Carlito"/>
              </a:rPr>
              <a:t>is an  </a:t>
            </a:r>
            <a:r>
              <a:rPr dirty="0" sz="2400" spc="-15">
                <a:latin typeface="Carlito"/>
                <a:cs typeface="Carlito"/>
              </a:rPr>
              <a:t>example </a:t>
            </a:r>
            <a:r>
              <a:rPr dirty="0" sz="2400">
                <a:latin typeface="Carlito"/>
                <a:cs typeface="Carlito"/>
              </a:rPr>
              <a:t>of a sequence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80795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Elements </a:t>
            </a:r>
            <a:r>
              <a:rPr dirty="0"/>
              <a:t>of </a:t>
            </a:r>
            <a:r>
              <a:rPr dirty="0" spc="5"/>
              <a:t>Sequence </a:t>
            </a:r>
            <a:r>
              <a:rPr dirty="0" spc="-10"/>
              <a:t>Diagram:</a:t>
            </a:r>
            <a:r>
              <a:rPr dirty="0" spc="-195"/>
              <a:t> </a:t>
            </a:r>
            <a:r>
              <a:rPr dirty="0" spc="-5"/>
              <a:t>Actor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172" y="2083314"/>
            <a:ext cx="6760033" cy="441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630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Messages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10">
                <a:latin typeface="Carlito"/>
                <a:cs typeface="Carlito"/>
              </a:rPr>
              <a:t>Communication </a:t>
            </a:r>
            <a:r>
              <a:rPr dirty="0" sz="2400" spc="-5">
                <a:latin typeface="Carlito"/>
                <a:cs typeface="Carlito"/>
              </a:rPr>
              <a:t>between objects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depicted using  messages.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messages </a:t>
            </a:r>
            <a:r>
              <a:rPr dirty="0" sz="2400" spc="5">
                <a:latin typeface="Carlito"/>
                <a:cs typeface="Carlito"/>
              </a:rPr>
              <a:t>appear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sequential order on </a:t>
            </a:r>
            <a:r>
              <a:rPr dirty="0" sz="2400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lifeline.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5">
                <a:latin typeface="Carlito"/>
                <a:cs typeface="Carlito"/>
              </a:rPr>
              <a:t>represent messages </a:t>
            </a:r>
            <a:r>
              <a:rPr dirty="0" sz="2400">
                <a:latin typeface="Carlito"/>
                <a:cs typeface="Carlito"/>
              </a:rPr>
              <a:t>using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arrows.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8365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Elements of </a:t>
            </a:r>
            <a:r>
              <a:rPr dirty="0" sz="3600"/>
              <a:t>Sequence </a:t>
            </a:r>
            <a:r>
              <a:rPr dirty="0" sz="3600" spc="-15"/>
              <a:t>Diagram:</a:t>
            </a:r>
            <a:r>
              <a:rPr dirty="0" sz="3600" spc="-100"/>
              <a:t> </a:t>
            </a:r>
            <a:r>
              <a:rPr dirty="0" sz="3600"/>
              <a:t>Messages</a:t>
            </a:r>
            <a:endParaRPr sz="36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3025" y="2651467"/>
            <a:ext cx="6429375" cy="3985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7575" cy="192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Synchronous </a:t>
            </a:r>
            <a:r>
              <a:rPr dirty="0" sz="2400" spc="-10" b="1">
                <a:latin typeface="Carlito"/>
                <a:cs typeface="Carlito"/>
              </a:rPr>
              <a:t>messages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synchronous message </a:t>
            </a:r>
            <a:r>
              <a:rPr dirty="0" sz="2400" spc="-5">
                <a:latin typeface="Carlito"/>
                <a:cs typeface="Carlito"/>
              </a:rPr>
              <a:t>waits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a  reply </a:t>
            </a:r>
            <a:r>
              <a:rPr dirty="0" sz="2400" spc="-15">
                <a:latin typeface="Carlito"/>
                <a:cs typeface="Carlito"/>
              </a:rPr>
              <a:t>before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interaction </a:t>
            </a:r>
            <a:r>
              <a:rPr dirty="0" sz="2400" spc="-20">
                <a:latin typeface="Carlito"/>
                <a:cs typeface="Carlito"/>
              </a:rPr>
              <a:t>can </a:t>
            </a:r>
            <a:r>
              <a:rPr dirty="0" sz="2400" spc="-15">
                <a:latin typeface="Carlito"/>
                <a:cs typeface="Carlito"/>
              </a:rPr>
              <a:t>move forward.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caller  </a:t>
            </a:r>
            <a:r>
              <a:rPr dirty="0" sz="2400" spc="-5">
                <a:latin typeface="Carlito"/>
                <a:cs typeface="Carlito"/>
              </a:rPr>
              <a:t>continues only </a:t>
            </a:r>
            <a:r>
              <a:rPr dirty="0" sz="2400">
                <a:latin typeface="Carlito"/>
                <a:cs typeface="Carlito"/>
              </a:rPr>
              <a:t>when it </a:t>
            </a:r>
            <a:r>
              <a:rPr dirty="0" sz="2400" spc="-15">
                <a:latin typeface="Carlito"/>
                <a:cs typeface="Carlito"/>
              </a:rPr>
              <a:t>knows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receiver has processed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>
                <a:latin typeface="Carlito"/>
                <a:cs typeface="Carlito"/>
              </a:rPr>
              <a:t>previous </a:t>
            </a:r>
            <a:r>
              <a:rPr dirty="0" sz="2400" spc="-5">
                <a:latin typeface="Carlito"/>
                <a:cs typeface="Carlito"/>
              </a:rPr>
              <a:t>message </a:t>
            </a:r>
            <a:r>
              <a:rPr dirty="0" sz="2400">
                <a:latin typeface="Carlito"/>
                <a:cs typeface="Carlito"/>
              </a:rPr>
              <a:t>i.e. it </a:t>
            </a:r>
            <a:r>
              <a:rPr dirty="0" sz="2400" spc="-5">
                <a:latin typeface="Carlito"/>
                <a:cs typeface="Carlito"/>
              </a:rPr>
              <a:t>receives </a:t>
            </a:r>
            <a:r>
              <a:rPr dirty="0" sz="2400">
                <a:latin typeface="Carlito"/>
                <a:cs typeface="Carlito"/>
              </a:rPr>
              <a:t>a reply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message.</a:t>
            </a:r>
            <a:endParaRPr sz="2400">
              <a:latin typeface="Carlito"/>
              <a:cs typeface="Carlito"/>
            </a:endParaRPr>
          </a:p>
          <a:p>
            <a:pPr algn="just"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a solid </a:t>
            </a:r>
            <a:r>
              <a:rPr dirty="0" sz="2400" spc="-10">
                <a:latin typeface="Carlito"/>
                <a:cs typeface="Carlito"/>
              </a:rPr>
              <a:t>arrow </a:t>
            </a:r>
            <a:r>
              <a:rPr dirty="0" sz="2400" spc="5">
                <a:latin typeface="Carlito"/>
                <a:cs typeface="Carlito"/>
              </a:rPr>
              <a:t>head </a:t>
            </a:r>
            <a:r>
              <a:rPr dirty="0" sz="2400" spc="-5">
                <a:latin typeface="Carlito"/>
                <a:cs typeface="Carlito"/>
              </a:rPr>
              <a:t>to represent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synchronous</a:t>
            </a:r>
            <a:r>
              <a:rPr dirty="0" sz="2400" spc="-1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9720" y="3388107"/>
            <a:ext cx="3020544" cy="293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6305" cy="273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Reply</a:t>
            </a:r>
            <a:r>
              <a:rPr dirty="0" sz="2400" spc="19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Message</a:t>
            </a:r>
            <a:r>
              <a:rPr dirty="0" sz="2400" spc="180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–</a:t>
            </a:r>
            <a:r>
              <a:rPr dirty="0" sz="2400" spc="204" b="1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Reply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messages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are</a:t>
            </a:r>
            <a:r>
              <a:rPr dirty="0" sz="2400" spc="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used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show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  <a:p>
            <a:pPr algn="just"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being </a:t>
            </a:r>
            <a:r>
              <a:rPr dirty="0" sz="2400" spc="-5">
                <a:latin typeface="Carlito"/>
                <a:cs typeface="Carlito"/>
              </a:rPr>
              <a:t>sent </a:t>
            </a:r>
            <a:r>
              <a:rPr dirty="0" sz="2400" spc="-10">
                <a:latin typeface="Carlito"/>
                <a:cs typeface="Carlito"/>
              </a:rPr>
              <a:t>from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receiver to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 spc="-35">
                <a:latin typeface="Carlito"/>
                <a:cs typeface="Carlito"/>
              </a:rPr>
              <a:t>sender.</a:t>
            </a:r>
            <a:endParaRPr sz="2400">
              <a:latin typeface="Carlito"/>
              <a:cs typeface="Carlito"/>
            </a:endParaRPr>
          </a:p>
          <a:p>
            <a:pPr algn="just" marL="356870" marR="635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5">
                <a:latin typeface="Carlito"/>
                <a:cs typeface="Carlito"/>
              </a:rPr>
              <a:t>represent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return/reply message </a:t>
            </a:r>
            <a:r>
              <a:rPr dirty="0" sz="2400">
                <a:latin typeface="Carlito"/>
                <a:cs typeface="Carlito"/>
              </a:rPr>
              <a:t>using an open </a:t>
            </a:r>
            <a:r>
              <a:rPr dirty="0" sz="2400" spc="-10">
                <a:latin typeface="Carlito"/>
                <a:cs typeface="Carlito"/>
              </a:rPr>
              <a:t>arrowhead  </a:t>
            </a:r>
            <a:r>
              <a:rPr dirty="0" sz="2400" spc="-5">
                <a:latin typeface="Carlito"/>
                <a:cs typeface="Carlito"/>
              </a:rPr>
              <a:t>with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dotted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line.</a:t>
            </a:r>
            <a:endParaRPr sz="2400">
              <a:latin typeface="Carlito"/>
              <a:cs typeface="Carlito"/>
            </a:endParaRPr>
          </a:p>
          <a:p>
            <a:pPr algn="just" marL="356870" marR="5715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example </a:t>
            </a:r>
            <a:r>
              <a:rPr dirty="0" sz="2400" spc="-140">
                <a:latin typeface="Arial"/>
                <a:cs typeface="Arial"/>
              </a:rPr>
              <a:t>– </a:t>
            </a:r>
            <a:r>
              <a:rPr dirty="0" sz="2400" spc="-5">
                <a:latin typeface="Carlito"/>
                <a:cs typeface="Carlito"/>
              </a:rPr>
              <a:t>Consider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scenario where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device </a:t>
            </a:r>
            <a:r>
              <a:rPr dirty="0" sz="2400" spc="-10">
                <a:latin typeface="Carlito"/>
                <a:cs typeface="Carlito"/>
              </a:rPr>
              <a:t>requests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5">
                <a:latin typeface="Carlito"/>
                <a:cs typeface="Carlito"/>
              </a:rPr>
              <a:t>photo </a:t>
            </a:r>
            <a:r>
              <a:rPr dirty="0" sz="2400" spc="-15">
                <a:latin typeface="Carlito"/>
                <a:cs typeface="Carlito"/>
              </a:rPr>
              <a:t>from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5">
                <a:latin typeface="Carlito"/>
                <a:cs typeface="Carlito"/>
              </a:rPr>
              <a:t>user. </a:t>
            </a:r>
            <a:r>
              <a:rPr dirty="0" sz="2400" spc="-15">
                <a:latin typeface="Carlito"/>
                <a:cs typeface="Carlito"/>
              </a:rPr>
              <a:t>Here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message which </a:t>
            </a:r>
            <a:r>
              <a:rPr dirty="0" sz="2400" spc="-15">
                <a:latin typeface="Carlito"/>
                <a:cs typeface="Carlito"/>
              </a:rPr>
              <a:t>shows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photo  </a:t>
            </a:r>
            <a:r>
              <a:rPr dirty="0" sz="2400" spc="5">
                <a:latin typeface="Carlito"/>
                <a:cs typeface="Carlito"/>
              </a:rPr>
              <a:t>being </a:t>
            </a:r>
            <a:r>
              <a:rPr dirty="0" sz="2400" spc="-5">
                <a:latin typeface="Carlito"/>
                <a:cs typeface="Carlito"/>
              </a:rPr>
              <a:t>sent </a:t>
            </a:r>
            <a:r>
              <a:rPr dirty="0" sz="2400">
                <a:latin typeface="Carlito"/>
                <a:cs typeface="Carlito"/>
              </a:rPr>
              <a:t>is a reply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7567" y="3253541"/>
            <a:ext cx="4743081" cy="3220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6940" cy="236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 b="1">
                <a:latin typeface="Carlito"/>
                <a:cs typeface="Carlito"/>
              </a:rPr>
              <a:t>Create </a:t>
            </a:r>
            <a:r>
              <a:rPr dirty="0" sz="2400" spc="-5" b="1">
                <a:latin typeface="Carlito"/>
                <a:cs typeface="Carlito"/>
              </a:rPr>
              <a:t>message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use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Create </a:t>
            </a:r>
            <a:r>
              <a:rPr dirty="0" sz="2400" spc="-5">
                <a:latin typeface="Carlito"/>
                <a:cs typeface="Carlito"/>
              </a:rPr>
              <a:t>message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instantiate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2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new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object 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sequence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  <a:p>
            <a:pPr marL="356870" marR="5715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represented </a:t>
            </a:r>
            <a:r>
              <a:rPr dirty="0" sz="2400">
                <a:latin typeface="Carlito"/>
                <a:cs typeface="Carlito"/>
              </a:rPr>
              <a:t>with a </a:t>
            </a:r>
            <a:r>
              <a:rPr dirty="0" sz="2400" spc="-15">
                <a:latin typeface="Carlito"/>
                <a:cs typeface="Carlito"/>
              </a:rPr>
              <a:t>dotted arrow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create word </a:t>
            </a:r>
            <a:r>
              <a:rPr dirty="0" sz="2400">
                <a:latin typeface="Carlito"/>
                <a:cs typeface="Carlito"/>
              </a:rPr>
              <a:t>labelled </a:t>
            </a:r>
            <a:r>
              <a:rPr dirty="0" sz="2400" spc="5">
                <a:latin typeface="Carlito"/>
                <a:cs typeface="Carlito"/>
              </a:rPr>
              <a:t>on  </a:t>
            </a:r>
            <a:r>
              <a:rPr dirty="0" sz="2400">
                <a:latin typeface="Carlito"/>
                <a:cs typeface="Carlito"/>
              </a:rPr>
              <a:t>it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specify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it is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create </a:t>
            </a:r>
            <a:r>
              <a:rPr dirty="0" sz="2400" spc="-5">
                <a:latin typeface="Carlito"/>
                <a:cs typeface="Carlito"/>
              </a:rPr>
              <a:t>Message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symbol.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  <a:tab pos="893444" algn="l"/>
                <a:tab pos="2070735" algn="l"/>
                <a:tab pos="2357120" algn="l"/>
                <a:tab pos="2948940" algn="l"/>
                <a:tab pos="4098290" algn="l"/>
                <a:tab pos="4485005" algn="l"/>
                <a:tab pos="4763135" algn="l"/>
                <a:tab pos="5424805" algn="l"/>
                <a:tab pos="6235700" algn="l"/>
                <a:tab pos="6689725" algn="l"/>
                <a:tab pos="6967220" algn="l"/>
              </a:tabLst>
            </a:pPr>
            <a:r>
              <a:rPr dirty="0" sz="2400" spc="-25">
                <a:latin typeface="Carlito"/>
                <a:cs typeface="Carlito"/>
              </a:rPr>
              <a:t>F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r	</a:t>
            </a:r>
            <a:r>
              <a:rPr dirty="0" sz="2400" spc="-40">
                <a:latin typeface="Carlito"/>
                <a:cs typeface="Carlito"/>
              </a:rPr>
              <a:t>e</a:t>
            </a:r>
            <a:r>
              <a:rPr dirty="0" sz="2400" spc="-55">
                <a:latin typeface="Carlito"/>
                <a:cs typeface="Carlito"/>
              </a:rPr>
              <a:t>x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m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le	</a:t>
            </a:r>
            <a:r>
              <a:rPr dirty="0" sz="2400" spc="-140">
                <a:latin typeface="Arial"/>
                <a:cs typeface="Arial"/>
              </a:rPr>
              <a:t>–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	c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n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	a	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ew	</a:t>
            </a:r>
            <a:r>
              <a:rPr dirty="0" sz="2400" spc="-20">
                <a:latin typeface="Carlito"/>
                <a:cs typeface="Carlito"/>
              </a:rPr>
              <a:t>or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er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n	a	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-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-20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ce  </a:t>
            </a:r>
            <a:r>
              <a:rPr dirty="0" sz="2400" spc="-10">
                <a:latin typeface="Carlito"/>
                <a:cs typeface="Carlito"/>
              </a:rPr>
              <a:t>website would </a:t>
            </a:r>
            <a:r>
              <a:rPr dirty="0" sz="2400" spc="-5">
                <a:latin typeface="Carlito"/>
                <a:cs typeface="Carlito"/>
              </a:rPr>
              <a:t>require </a:t>
            </a:r>
            <a:r>
              <a:rPr dirty="0" sz="2400">
                <a:latin typeface="Carlito"/>
                <a:cs typeface="Carlito"/>
              </a:rPr>
              <a:t>a new object of </a:t>
            </a:r>
            <a:r>
              <a:rPr dirty="0" sz="2400" spc="-5">
                <a:latin typeface="Carlito"/>
                <a:cs typeface="Carlito"/>
              </a:rPr>
              <a:t>Order </a:t>
            </a:r>
            <a:r>
              <a:rPr dirty="0" sz="2400">
                <a:latin typeface="Carlito"/>
                <a:cs typeface="Carlito"/>
              </a:rPr>
              <a:t>class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created.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968" y="3334423"/>
            <a:ext cx="4493172" cy="3121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6305" cy="236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Delete </a:t>
            </a:r>
            <a:r>
              <a:rPr dirty="0" sz="2400" spc="-5" b="1">
                <a:latin typeface="Carlito"/>
                <a:cs typeface="Carlito"/>
              </a:rPr>
              <a:t>Message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use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Delete </a:t>
            </a:r>
            <a:r>
              <a:rPr dirty="0" sz="2400" spc="-5">
                <a:latin typeface="Carlito"/>
                <a:cs typeface="Carlito"/>
              </a:rPr>
              <a:t>Message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delete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object.  </a:t>
            </a: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-1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deallocated </a:t>
            </a:r>
            <a:r>
              <a:rPr dirty="0" sz="2400">
                <a:latin typeface="Carlito"/>
                <a:cs typeface="Carlito"/>
              </a:rPr>
              <a:t>memory or is </a:t>
            </a:r>
            <a:r>
              <a:rPr dirty="0" sz="2400" spc="-15">
                <a:latin typeface="Carlito"/>
                <a:cs typeface="Carlito"/>
              </a:rPr>
              <a:t>destroyed </a:t>
            </a:r>
            <a:r>
              <a:rPr dirty="0" sz="2400" spc="-5">
                <a:latin typeface="Carlito"/>
                <a:cs typeface="Carlito"/>
              </a:rPr>
              <a:t>within </a:t>
            </a:r>
            <a:r>
              <a:rPr dirty="0" sz="2400">
                <a:latin typeface="Carlito"/>
                <a:cs typeface="Carlito"/>
              </a:rPr>
              <a:t>the  </a:t>
            </a:r>
            <a:r>
              <a:rPr dirty="0" sz="2400" spc="-20">
                <a:latin typeface="Carlito"/>
                <a:cs typeface="Carlito"/>
              </a:rPr>
              <a:t>system we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Delete Message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symbol.</a:t>
            </a:r>
            <a:endParaRPr sz="2400">
              <a:latin typeface="Carlito"/>
              <a:cs typeface="Carlito"/>
            </a:endParaRPr>
          </a:p>
          <a:p>
            <a:pPr algn="just"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represented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arrow </a:t>
            </a:r>
            <a:r>
              <a:rPr dirty="0" sz="2400">
                <a:latin typeface="Carlito"/>
                <a:cs typeface="Carlito"/>
              </a:rPr>
              <a:t>terminating with a</a:t>
            </a:r>
            <a:r>
              <a:rPr dirty="0" sz="2400" spc="-2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x.</a:t>
            </a:r>
            <a:endParaRPr sz="2400">
              <a:latin typeface="Carlito"/>
              <a:cs typeface="Carlito"/>
            </a:endParaRPr>
          </a:p>
          <a:p>
            <a:pPr algn="just" marL="356870" marR="889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example </a:t>
            </a:r>
            <a:r>
              <a:rPr dirty="0" sz="2400" spc="-140">
                <a:latin typeface="Arial"/>
                <a:cs typeface="Arial"/>
              </a:rPr>
              <a:t>– </a:t>
            </a:r>
            <a:r>
              <a:rPr dirty="0" sz="2400" spc="-5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scenario </a:t>
            </a:r>
            <a:r>
              <a:rPr dirty="0" sz="2400">
                <a:latin typeface="Carlito"/>
                <a:cs typeface="Carlito"/>
              </a:rPr>
              <a:t>below when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order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received  </a:t>
            </a:r>
            <a:r>
              <a:rPr dirty="0" sz="2400" spc="5">
                <a:latin typeface="Carlito"/>
                <a:cs typeface="Carlito"/>
              </a:rPr>
              <a:t>by the </a:t>
            </a:r>
            <a:r>
              <a:rPr dirty="0" sz="2400" spc="-45">
                <a:latin typeface="Carlito"/>
                <a:cs typeface="Carlito"/>
              </a:rPr>
              <a:t>user,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object of </a:t>
            </a:r>
            <a:r>
              <a:rPr dirty="0" sz="2400" spc="-5">
                <a:latin typeface="Carlito"/>
                <a:cs typeface="Carlito"/>
              </a:rPr>
              <a:t>order </a:t>
            </a:r>
            <a:r>
              <a:rPr dirty="0" sz="2400">
                <a:latin typeface="Carlito"/>
                <a:cs typeface="Carlito"/>
              </a:rPr>
              <a:t>class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destroyed.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  <p:sp>
        <p:nvSpPr>
          <p:cNvPr id="3" name="object 3"/>
          <p:cNvSpPr/>
          <p:nvPr/>
        </p:nvSpPr>
        <p:spPr>
          <a:xfrm>
            <a:off x="843673" y="2819400"/>
            <a:ext cx="36195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899236"/>
            <a:ext cx="8534400" cy="310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Self </a:t>
            </a:r>
            <a:r>
              <a:rPr dirty="0" sz="2400" spc="-10" b="1">
                <a:latin typeface="Carlito"/>
                <a:cs typeface="Carlito"/>
              </a:rPr>
              <a:t>Message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5">
                <a:latin typeface="Carlito"/>
                <a:cs typeface="Carlito"/>
              </a:rPr>
              <a:t>Certain </a:t>
            </a:r>
            <a:r>
              <a:rPr dirty="0" sz="2400">
                <a:latin typeface="Carlito"/>
                <a:cs typeface="Carlito"/>
              </a:rPr>
              <a:t>scenarios </a:t>
            </a:r>
            <a:r>
              <a:rPr dirty="0" sz="2400" spc="-15">
                <a:latin typeface="Carlito"/>
                <a:cs typeface="Carlito"/>
              </a:rPr>
              <a:t>might </a:t>
            </a:r>
            <a:r>
              <a:rPr dirty="0" sz="2400">
                <a:latin typeface="Carlito"/>
                <a:cs typeface="Carlito"/>
              </a:rPr>
              <a:t>arise </a:t>
            </a:r>
            <a:r>
              <a:rPr dirty="0" sz="2400" spc="-5">
                <a:latin typeface="Carlito"/>
                <a:cs typeface="Carlito"/>
              </a:rPr>
              <a:t>where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object  </a:t>
            </a:r>
            <a:r>
              <a:rPr dirty="0" sz="2400" spc="5">
                <a:latin typeface="Carlito"/>
                <a:cs typeface="Carlito"/>
              </a:rPr>
              <a:t>needs </a:t>
            </a:r>
            <a:r>
              <a:rPr dirty="0" sz="2400" spc="-5">
                <a:latin typeface="Carlito"/>
                <a:cs typeface="Carlito"/>
              </a:rPr>
              <a:t>to send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message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25">
                <a:latin typeface="Carlito"/>
                <a:cs typeface="Carlito"/>
              </a:rPr>
              <a:t>itself. </a:t>
            </a:r>
            <a:r>
              <a:rPr dirty="0" sz="2400">
                <a:latin typeface="Carlito"/>
                <a:cs typeface="Carlito"/>
              </a:rPr>
              <a:t>Such </a:t>
            </a:r>
            <a:r>
              <a:rPr dirty="0" sz="2400" spc="-10">
                <a:latin typeface="Carlito"/>
                <a:cs typeface="Carlito"/>
              </a:rPr>
              <a:t>messages </a:t>
            </a:r>
            <a:r>
              <a:rPr dirty="0" sz="2400" spc="-5">
                <a:latin typeface="Carlito"/>
                <a:cs typeface="Carlito"/>
              </a:rPr>
              <a:t>are called </a:t>
            </a:r>
            <a:r>
              <a:rPr dirty="0" sz="2400">
                <a:latin typeface="Carlito"/>
                <a:cs typeface="Carlito"/>
              </a:rPr>
              <a:t>Self  </a:t>
            </a:r>
            <a:r>
              <a:rPr dirty="0" sz="2400" spc="-5">
                <a:latin typeface="Carlito"/>
                <a:cs typeface="Carlito"/>
              </a:rPr>
              <a:t>Messages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are represented </a:t>
            </a:r>
            <a:r>
              <a:rPr dirty="0" sz="2400">
                <a:latin typeface="Carlito"/>
                <a:cs typeface="Carlito"/>
              </a:rPr>
              <a:t>with a U shaped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 spc="-35">
                <a:latin typeface="Carlito"/>
                <a:cs typeface="Carlito"/>
              </a:rPr>
              <a:t>arrow.</a:t>
            </a:r>
            <a:endParaRPr sz="24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example </a:t>
            </a:r>
            <a:r>
              <a:rPr dirty="0" sz="2400" spc="-140">
                <a:latin typeface="Arial"/>
                <a:cs typeface="Arial"/>
              </a:rPr>
              <a:t>– </a:t>
            </a:r>
            <a:r>
              <a:rPr dirty="0" sz="2400" spc="-5">
                <a:latin typeface="Carlito"/>
                <a:cs typeface="Carlito"/>
              </a:rPr>
              <a:t>Consider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scenario where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device </a:t>
            </a:r>
            <a:r>
              <a:rPr dirty="0" sz="2400" spc="-15">
                <a:latin typeface="Carlito"/>
                <a:cs typeface="Carlito"/>
              </a:rPr>
              <a:t>wants </a:t>
            </a:r>
            <a:r>
              <a:rPr dirty="0" sz="2400" spc="-10">
                <a:latin typeface="Carlito"/>
                <a:cs typeface="Carlito"/>
              </a:rPr>
              <a:t>to  </a:t>
            </a:r>
            <a:r>
              <a:rPr dirty="0" sz="2400">
                <a:latin typeface="Carlito"/>
                <a:cs typeface="Carlito"/>
              </a:rPr>
              <a:t>access </a:t>
            </a:r>
            <a:r>
              <a:rPr dirty="0" sz="2400" spc="5">
                <a:latin typeface="Carlito"/>
                <a:cs typeface="Carlito"/>
              </a:rPr>
              <a:t>its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webcam.</a:t>
            </a:r>
            <a:endParaRPr sz="2400">
              <a:latin typeface="Carlito"/>
              <a:cs typeface="Carlito"/>
            </a:endParaRPr>
          </a:p>
          <a:p>
            <a:pPr algn="just" marL="4919980" marR="133350">
              <a:lnSpc>
                <a:spcPct val="100000"/>
              </a:lnSpc>
              <a:spcBef>
                <a:spcPts val="2080"/>
              </a:spcBef>
            </a:pPr>
            <a:r>
              <a:rPr dirty="0" sz="2000" spc="-15" b="1">
                <a:latin typeface="Carlito"/>
                <a:cs typeface="Carlito"/>
              </a:rPr>
              <a:t>Recursive </a:t>
            </a:r>
            <a:r>
              <a:rPr dirty="0" sz="2000" spc="-10" b="1">
                <a:latin typeface="Carlito"/>
                <a:cs typeface="Carlito"/>
              </a:rPr>
              <a:t>Message </a:t>
            </a:r>
            <a:r>
              <a:rPr dirty="0" sz="2000" spc="-5">
                <a:latin typeface="Carlito"/>
                <a:cs typeface="Carlito"/>
              </a:rPr>
              <a:t>represents  the </a:t>
            </a:r>
            <a:r>
              <a:rPr dirty="0" sz="2000" spc="-15">
                <a:latin typeface="Carlito"/>
                <a:cs typeface="Carlito"/>
              </a:rPr>
              <a:t>invocation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message </a:t>
            </a:r>
            <a:r>
              <a:rPr dirty="0" sz="2000" spc="-5">
                <a:latin typeface="Carlito"/>
                <a:cs typeface="Carlito"/>
              </a:rPr>
              <a:t>of the  </a:t>
            </a:r>
            <a:r>
              <a:rPr dirty="0" sz="2000" spc="-10">
                <a:latin typeface="Carlito"/>
                <a:cs typeface="Carlito"/>
              </a:rPr>
              <a:t>same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lifeline.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4071899"/>
            <a:ext cx="1981200" cy="164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6198819"/>
            <a:ext cx="64535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4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474434"/>
            <a:ext cx="735330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5"/>
              </a:rPr>
              <a:t>www.visual-paradigm.com/guide/uml-unified-modeling-language/what-is-sequence-diagram/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17373"/>
            <a:ext cx="262001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</a:t>
            </a:r>
            <a:r>
              <a:rPr dirty="0" spc="15"/>
              <a:t>p</a:t>
            </a:r>
            <a:r>
              <a:rPr dirty="0" spc="5"/>
              <a:t>en</a:t>
            </a:r>
            <a:r>
              <a:rPr dirty="0" spc="15"/>
              <a:t>d</a:t>
            </a:r>
            <a:r>
              <a:rPr dirty="0"/>
              <a:t>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3262"/>
            <a:ext cx="8610600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i="1">
                <a:latin typeface="Carlito"/>
                <a:cs typeface="Carlito"/>
              </a:rPr>
              <a:t>dependency is a </a:t>
            </a:r>
            <a:r>
              <a:rPr dirty="0" sz="2400" spc="-5" i="1">
                <a:latin typeface="Carlito"/>
                <a:cs typeface="Carlito"/>
              </a:rPr>
              <a:t>using relationship that </a:t>
            </a:r>
            <a:r>
              <a:rPr dirty="0" sz="2400" spc="-15" i="1">
                <a:latin typeface="Carlito"/>
                <a:cs typeface="Carlito"/>
              </a:rPr>
              <a:t>states </a:t>
            </a:r>
            <a:r>
              <a:rPr dirty="0" sz="2400" spc="-5" i="1">
                <a:latin typeface="Carlito"/>
                <a:cs typeface="Carlito"/>
              </a:rPr>
              <a:t>that </a:t>
            </a:r>
            <a:r>
              <a:rPr dirty="0" sz="2400" i="1">
                <a:latin typeface="Carlito"/>
                <a:cs typeface="Carlito"/>
              </a:rPr>
              <a:t>a </a:t>
            </a:r>
            <a:r>
              <a:rPr dirty="0" sz="2400" spc="-5" i="1">
                <a:latin typeface="Carlito"/>
                <a:cs typeface="Carlito"/>
              </a:rPr>
              <a:t>change</a:t>
            </a:r>
            <a:r>
              <a:rPr dirty="0" sz="2400" spc="215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in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 i="1">
                <a:latin typeface="Carlito"/>
                <a:cs typeface="Carlito"/>
              </a:rPr>
              <a:t>specification of </a:t>
            </a:r>
            <a:r>
              <a:rPr dirty="0" sz="2400" spc="-10" i="1">
                <a:latin typeface="Carlito"/>
                <a:cs typeface="Carlito"/>
              </a:rPr>
              <a:t>one</a:t>
            </a:r>
            <a:r>
              <a:rPr dirty="0" sz="2400" spc="15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thing.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marL="356870" marR="6985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0">
                <a:latin typeface="Carlito"/>
                <a:cs typeface="Carlito"/>
              </a:rPr>
              <a:t>Graphically,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dependency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rendered </a:t>
            </a:r>
            <a:r>
              <a:rPr dirty="0" sz="2400">
                <a:latin typeface="Carlito"/>
                <a:cs typeface="Carlito"/>
              </a:rPr>
              <a:t>as a </a:t>
            </a:r>
            <a:r>
              <a:rPr dirty="0" sz="2400" spc="-5">
                <a:latin typeface="Carlito"/>
                <a:cs typeface="Carlito"/>
              </a:rPr>
              <a:t>dashed </a:t>
            </a:r>
            <a:r>
              <a:rPr dirty="0" sz="2400" spc="-10">
                <a:latin typeface="Carlito"/>
                <a:cs typeface="Carlito"/>
              </a:rPr>
              <a:t>directed </a:t>
            </a:r>
            <a:r>
              <a:rPr dirty="0" sz="2400" spc="-5">
                <a:latin typeface="Carlito"/>
                <a:cs typeface="Carlito"/>
              </a:rPr>
              <a:t>line,  directed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the thing being depended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80790"/>
            <a:ext cx="86118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for </a:t>
            </a:r>
            <a:r>
              <a:rPr dirty="0" sz="2400" spc="-10">
                <a:latin typeface="Carlito"/>
                <a:cs typeface="Carlito"/>
              </a:rPr>
              <a:t>example, </a:t>
            </a:r>
            <a:r>
              <a:rPr dirty="0" sz="2400">
                <a:latin typeface="Carlito"/>
                <a:cs typeface="Carlito"/>
              </a:rPr>
              <a:t>class </a:t>
            </a:r>
            <a:r>
              <a:rPr dirty="0" sz="2400" spc="-15">
                <a:latin typeface="Carlito"/>
                <a:cs typeface="Carlito"/>
              </a:rPr>
              <a:t>Event may </a:t>
            </a:r>
            <a:r>
              <a:rPr dirty="0" sz="2400" spc="-20">
                <a:latin typeface="Carlito"/>
                <a:cs typeface="Carlito"/>
              </a:rPr>
              <a:t>affect </a:t>
            </a:r>
            <a:r>
              <a:rPr dirty="0" sz="2400">
                <a:latin typeface="Carlito"/>
                <a:cs typeface="Carlito"/>
              </a:rPr>
              <a:t>another thing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uses it </a:t>
            </a:r>
            <a:r>
              <a:rPr dirty="0" sz="2400" spc="-25">
                <a:latin typeface="Carlito"/>
                <a:cs typeface="Carlito"/>
              </a:rPr>
              <a:t>(for  </a:t>
            </a:r>
            <a:r>
              <a:rPr dirty="0" sz="2400" spc="-10">
                <a:latin typeface="Carlito"/>
                <a:cs typeface="Carlito"/>
              </a:rPr>
              <a:t>example, </a:t>
            </a:r>
            <a:r>
              <a:rPr dirty="0" sz="2400">
                <a:latin typeface="Carlito"/>
                <a:cs typeface="Carlito"/>
              </a:rPr>
              <a:t>class </a:t>
            </a:r>
            <a:r>
              <a:rPr dirty="0" sz="2400" spc="-5">
                <a:latin typeface="Carlito"/>
                <a:cs typeface="Carlito"/>
              </a:rPr>
              <a:t>Window), </a:t>
            </a:r>
            <a:r>
              <a:rPr dirty="0" sz="2400" spc="5">
                <a:latin typeface="Carlito"/>
                <a:cs typeface="Carlito"/>
              </a:rPr>
              <a:t>but </a:t>
            </a:r>
            <a:r>
              <a:rPr dirty="0" sz="2400">
                <a:latin typeface="Carlito"/>
                <a:cs typeface="Carlito"/>
              </a:rPr>
              <a:t>not necessarily the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reverse.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4389" y="4648200"/>
            <a:ext cx="697281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0950" y="3032112"/>
            <a:ext cx="2103120" cy="610870"/>
          </a:xfrm>
          <a:prstGeom prst="rect">
            <a:avLst/>
          </a:prstGeom>
          <a:solidFill>
            <a:srgbClr val="FFFF00"/>
          </a:solidFill>
          <a:ln w="38159">
            <a:solidFill>
              <a:srgbClr val="000000"/>
            </a:solidFill>
          </a:ln>
        </p:spPr>
        <p:txBody>
          <a:bodyPr wrap="square" lIns="0" tIns="1771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395"/>
              </a:spcBef>
            </a:pPr>
            <a:r>
              <a:rPr dirty="0" sz="1600" spc="15" b="1">
                <a:latin typeface="Comic Sans MS"/>
                <a:cs typeface="Comic Sans MS"/>
              </a:rPr>
              <a:t>Dependent</a:t>
            </a:r>
            <a:r>
              <a:rPr dirty="0" sz="1600" spc="-20" b="1">
                <a:latin typeface="Comic Sans MS"/>
                <a:cs typeface="Comic Sans MS"/>
              </a:rPr>
              <a:t> </a:t>
            </a:r>
            <a:r>
              <a:rPr dirty="0" sz="1600" spc="15" b="1">
                <a:latin typeface="Comic Sans MS"/>
                <a:cs typeface="Comic Sans MS"/>
              </a:rPr>
              <a:t>Class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2680" y="3058147"/>
            <a:ext cx="2103120" cy="610870"/>
          </a:xfrm>
          <a:prstGeom prst="rect">
            <a:avLst/>
          </a:prstGeom>
          <a:solidFill>
            <a:srgbClr val="FFFF00"/>
          </a:solidFill>
          <a:ln w="38159">
            <a:solidFill>
              <a:srgbClr val="000000"/>
            </a:solidFill>
          </a:ln>
        </p:spPr>
        <p:txBody>
          <a:bodyPr wrap="square" lIns="0" tIns="17716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395"/>
              </a:spcBef>
            </a:pPr>
            <a:r>
              <a:rPr dirty="0" sz="1600" spc="15" b="1">
                <a:latin typeface="Comic Sans MS"/>
                <a:cs typeface="Comic Sans MS"/>
              </a:rPr>
              <a:t>Independent</a:t>
            </a:r>
            <a:r>
              <a:rPr dirty="0" sz="1600" spc="-30" b="1">
                <a:latin typeface="Comic Sans MS"/>
                <a:cs typeface="Comic Sans MS"/>
              </a:rPr>
              <a:t> </a:t>
            </a:r>
            <a:r>
              <a:rPr dirty="0" sz="1600" spc="15" b="1">
                <a:latin typeface="Comic Sans MS"/>
                <a:cs typeface="Comic Sans MS"/>
              </a:rPr>
              <a:t>Class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3942" y="3201046"/>
            <a:ext cx="2347595" cy="342900"/>
          </a:xfrm>
          <a:custGeom>
            <a:avLst/>
            <a:gdLst/>
            <a:ahLst/>
            <a:cxnLst/>
            <a:rect l="l" t="t" r="r" b="b"/>
            <a:pathLst>
              <a:path w="2347595" h="342900">
                <a:moveTo>
                  <a:pt x="0" y="140069"/>
                </a:moveTo>
                <a:lnTo>
                  <a:pt x="0" y="197219"/>
                </a:lnTo>
                <a:lnTo>
                  <a:pt x="228600" y="197473"/>
                </a:lnTo>
                <a:lnTo>
                  <a:pt x="228600" y="140323"/>
                </a:lnTo>
                <a:lnTo>
                  <a:pt x="0" y="140069"/>
                </a:lnTo>
                <a:close/>
              </a:path>
              <a:path w="2347595" h="342900">
                <a:moveTo>
                  <a:pt x="400050" y="140577"/>
                </a:moveTo>
                <a:lnTo>
                  <a:pt x="400050" y="197727"/>
                </a:lnTo>
                <a:lnTo>
                  <a:pt x="628650" y="197981"/>
                </a:lnTo>
                <a:lnTo>
                  <a:pt x="628650" y="140831"/>
                </a:lnTo>
                <a:lnTo>
                  <a:pt x="400050" y="140577"/>
                </a:lnTo>
                <a:close/>
              </a:path>
              <a:path w="2347595" h="342900">
                <a:moveTo>
                  <a:pt x="800100" y="141085"/>
                </a:moveTo>
                <a:lnTo>
                  <a:pt x="800100" y="198235"/>
                </a:lnTo>
                <a:lnTo>
                  <a:pt x="1028700" y="198489"/>
                </a:lnTo>
                <a:lnTo>
                  <a:pt x="1028700" y="141339"/>
                </a:lnTo>
                <a:lnTo>
                  <a:pt x="800100" y="141085"/>
                </a:lnTo>
                <a:close/>
              </a:path>
              <a:path w="2347595" h="342900">
                <a:moveTo>
                  <a:pt x="1200150" y="141593"/>
                </a:moveTo>
                <a:lnTo>
                  <a:pt x="1200150" y="198743"/>
                </a:lnTo>
                <a:lnTo>
                  <a:pt x="1428750" y="198997"/>
                </a:lnTo>
                <a:lnTo>
                  <a:pt x="1428750" y="141847"/>
                </a:lnTo>
                <a:lnTo>
                  <a:pt x="1200150" y="141593"/>
                </a:lnTo>
                <a:close/>
              </a:path>
              <a:path w="2347595" h="342900">
                <a:moveTo>
                  <a:pt x="1600200" y="142101"/>
                </a:moveTo>
                <a:lnTo>
                  <a:pt x="1600200" y="199251"/>
                </a:lnTo>
                <a:lnTo>
                  <a:pt x="1828800" y="199632"/>
                </a:lnTo>
                <a:lnTo>
                  <a:pt x="1828800" y="142482"/>
                </a:lnTo>
                <a:lnTo>
                  <a:pt x="1600200" y="142101"/>
                </a:lnTo>
                <a:close/>
              </a:path>
              <a:path w="2347595" h="342900">
                <a:moveTo>
                  <a:pt x="2178287" y="200055"/>
                </a:moveTo>
                <a:lnTo>
                  <a:pt x="2017522" y="289167"/>
                </a:lnTo>
                <a:lnTo>
                  <a:pt x="2008864" y="296507"/>
                </a:lnTo>
                <a:lnTo>
                  <a:pt x="2003885" y="306264"/>
                </a:lnTo>
                <a:lnTo>
                  <a:pt x="2002930" y="317188"/>
                </a:lnTo>
                <a:lnTo>
                  <a:pt x="2006346" y="328029"/>
                </a:lnTo>
                <a:lnTo>
                  <a:pt x="2013686" y="336631"/>
                </a:lnTo>
                <a:lnTo>
                  <a:pt x="2023443" y="341602"/>
                </a:lnTo>
                <a:lnTo>
                  <a:pt x="2034367" y="342548"/>
                </a:lnTo>
                <a:lnTo>
                  <a:pt x="2045208" y="339078"/>
                </a:lnTo>
                <a:lnTo>
                  <a:pt x="2296202" y="200140"/>
                </a:lnTo>
                <a:lnTo>
                  <a:pt x="2228850" y="200140"/>
                </a:lnTo>
                <a:lnTo>
                  <a:pt x="2178287" y="200055"/>
                </a:lnTo>
                <a:close/>
              </a:path>
              <a:path w="2347595" h="342900">
                <a:moveTo>
                  <a:pt x="2228850" y="172029"/>
                </a:moveTo>
                <a:lnTo>
                  <a:pt x="2178287" y="200055"/>
                </a:lnTo>
                <a:lnTo>
                  <a:pt x="2228850" y="200140"/>
                </a:lnTo>
                <a:lnTo>
                  <a:pt x="2228850" y="172029"/>
                </a:lnTo>
                <a:close/>
              </a:path>
              <a:path w="2347595" h="342900">
                <a:moveTo>
                  <a:pt x="2229809" y="171497"/>
                </a:moveTo>
                <a:lnTo>
                  <a:pt x="2228850" y="172029"/>
                </a:lnTo>
                <a:lnTo>
                  <a:pt x="2228850" y="200140"/>
                </a:lnTo>
                <a:lnTo>
                  <a:pt x="2296202" y="200140"/>
                </a:lnTo>
                <a:lnTo>
                  <a:pt x="2302626" y="196584"/>
                </a:lnTo>
                <a:lnTo>
                  <a:pt x="2274824" y="196584"/>
                </a:lnTo>
                <a:lnTo>
                  <a:pt x="2229809" y="171497"/>
                </a:lnTo>
                <a:close/>
              </a:path>
              <a:path w="2347595" h="342900">
                <a:moveTo>
                  <a:pt x="2000250" y="142609"/>
                </a:moveTo>
                <a:lnTo>
                  <a:pt x="2000250" y="199759"/>
                </a:lnTo>
                <a:lnTo>
                  <a:pt x="2178287" y="200055"/>
                </a:lnTo>
                <a:lnTo>
                  <a:pt x="2228850" y="172029"/>
                </a:lnTo>
                <a:lnTo>
                  <a:pt x="2228850" y="170962"/>
                </a:lnTo>
                <a:lnTo>
                  <a:pt x="2178508" y="142906"/>
                </a:lnTo>
                <a:lnTo>
                  <a:pt x="2000250" y="142609"/>
                </a:lnTo>
                <a:close/>
              </a:path>
              <a:path w="2347595" h="342900">
                <a:moveTo>
                  <a:pt x="2274824" y="146546"/>
                </a:moveTo>
                <a:lnTo>
                  <a:pt x="2229809" y="171497"/>
                </a:lnTo>
                <a:lnTo>
                  <a:pt x="2274824" y="196584"/>
                </a:lnTo>
                <a:lnTo>
                  <a:pt x="2274824" y="146546"/>
                </a:lnTo>
                <a:close/>
              </a:path>
              <a:path w="2347595" h="342900">
                <a:moveTo>
                  <a:pt x="2302465" y="146546"/>
                </a:moveTo>
                <a:lnTo>
                  <a:pt x="2274824" y="146546"/>
                </a:lnTo>
                <a:lnTo>
                  <a:pt x="2274824" y="196584"/>
                </a:lnTo>
                <a:lnTo>
                  <a:pt x="2302626" y="196584"/>
                </a:lnTo>
                <a:lnTo>
                  <a:pt x="2347595" y="171692"/>
                </a:lnTo>
                <a:lnTo>
                  <a:pt x="2302465" y="146546"/>
                </a:lnTo>
                <a:close/>
              </a:path>
              <a:path w="2347595" h="342900">
                <a:moveTo>
                  <a:pt x="2034819" y="0"/>
                </a:moveTo>
                <a:lnTo>
                  <a:pt x="2023919" y="940"/>
                </a:lnTo>
                <a:lnTo>
                  <a:pt x="2014138" y="5881"/>
                </a:lnTo>
                <a:lnTo>
                  <a:pt x="2006727" y="14466"/>
                </a:lnTo>
                <a:lnTo>
                  <a:pt x="2003309" y="25306"/>
                </a:lnTo>
                <a:lnTo>
                  <a:pt x="2004250" y="36230"/>
                </a:lnTo>
                <a:lnTo>
                  <a:pt x="2009191" y="45987"/>
                </a:lnTo>
                <a:lnTo>
                  <a:pt x="2017776" y="53328"/>
                </a:lnTo>
                <a:lnTo>
                  <a:pt x="2178508" y="142906"/>
                </a:lnTo>
                <a:lnTo>
                  <a:pt x="2228850" y="142990"/>
                </a:lnTo>
                <a:lnTo>
                  <a:pt x="2228850" y="170962"/>
                </a:lnTo>
                <a:lnTo>
                  <a:pt x="2229809" y="171497"/>
                </a:lnTo>
                <a:lnTo>
                  <a:pt x="2274824" y="146546"/>
                </a:lnTo>
                <a:lnTo>
                  <a:pt x="2302465" y="146546"/>
                </a:lnTo>
                <a:lnTo>
                  <a:pt x="2045589" y="3417"/>
                </a:lnTo>
                <a:lnTo>
                  <a:pt x="2034819" y="0"/>
                </a:lnTo>
                <a:close/>
              </a:path>
              <a:path w="2347595" h="342900">
                <a:moveTo>
                  <a:pt x="2178508" y="142906"/>
                </a:moveTo>
                <a:lnTo>
                  <a:pt x="2228850" y="170962"/>
                </a:lnTo>
                <a:lnTo>
                  <a:pt x="2228850" y="142990"/>
                </a:lnTo>
                <a:lnTo>
                  <a:pt x="2178508" y="14290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0724" y="2904018"/>
            <a:ext cx="3675794" cy="348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5670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320800" algn="l"/>
                <a:tab pos="2594610" algn="l"/>
                <a:tab pos="2918460" algn="l"/>
                <a:tab pos="3265804" algn="l"/>
                <a:tab pos="4213860" algn="l"/>
                <a:tab pos="5455285" algn="l"/>
                <a:tab pos="5814695" algn="l"/>
                <a:tab pos="6574155" algn="l"/>
                <a:tab pos="7004050" algn="l"/>
                <a:tab pos="8373109" algn="l"/>
              </a:tabLst>
            </a:pPr>
            <a:r>
              <a:rPr dirty="0" sz="2400" spc="-20" b="1">
                <a:latin typeface="Carlito"/>
                <a:cs typeface="Carlito"/>
              </a:rPr>
              <a:t>F</a:t>
            </a:r>
            <a:r>
              <a:rPr dirty="0" sz="2400" b="1">
                <a:latin typeface="Carlito"/>
                <a:cs typeface="Carlito"/>
              </a:rPr>
              <a:t>o</a:t>
            </a:r>
            <a:r>
              <a:rPr dirty="0" sz="2400" spc="10" b="1">
                <a:latin typeface="Carlito"/>
                <a:cs typeface="Carlito"/>
              </a:rPr>
              <a:t>u</a:t>
            </a:r>
            <a:r>
              <a:rPr dirty="0" sz="2400" spc="-20" b="1">
                <a:latin typeface="Carlito"/>
                <a:cs typeface="Carlito"/>
              </a:rPr>
              <a:t>n</a:t>
            </a:r>
            <a:r>
              <a:rPr dirty="0" sz="2400" b="1">
                <a:latin typeface="Carlito"/>
                <a:cs typeface="Carlito"/>
              </a:rPr>
              <a:t>d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-10" b="1">
                <a:latin typeface="Carlito"/>
                <a:cs typeface="Carlito"/>
              </a:rPr>
              <a:t>M</a:t>
            </a:r>
            <a:r>
              <a:rPr dirty="0" sz="2400" spc="-5" b="1">
                <a:latin typeface="Carlito"/>
                <a:cs typeface="Carlito"/>
              </a:rPr>
              <a:t>essa</a:t>
            </a:r>
            <a:r>
              <a:rPr dirty="0" sz="2400" spc="-40" b="1">
                <a:latin typeface="Carlito"/>
                <a:cs typeface="Carlito"/>
              </a:rPr>
              <a:t>g</a:t>
            </a:r>
            <a:r>
              <a:rPr dirty="0" sz="2400" b="1">
                <a:latin typeface="Carlito"/>
                <a:cs typeface="Carlito"/>
              </a:rPr>
              <a:t>e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b="1">
                <a:latin typeface="Carlito"/>
                <a:cs typeface="Carlito"/>
              </a:rPr>
              <a:t>–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45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-5">
                <a:latin typeface="Carlito"/>
                <a:cs typeface="Carlito"/>
              </a:rPr>
              <a:t>ssa</a:t>
            </a:r>
            <a:r>
              <a:rPr dirty="0" sz="2400" spc="-25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re</a:t>
            </a:r>
            <a:r>
              <a:rPr dirty="0" sz="2400" spc="5">
                <a:latin typeface="Carlito"/>
                <a:cs typeface="Carlito"/>
              </a:rPr>
              <a:t>p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4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scenario </a:t>
            </a:r>
            <a:r>
              <a:rPr dirty="0" sz="2400" spc="-5">
                <a:latin typeface="Carlito"/>
                <a:cs typeface="Carlito"/>
              </a:rPr>
              <a:t>where </a:t>
            </a:r>
            <a:r>
              <a:rPr dirty="0" sz="2400">
                <a:latin typeface="Carlito"/>
                <a:cs typeface="Carlito"/>
              </a:rPr>
              <a:t>an unknown </a:t>
            </a:r>
            <a:r>
              <a:rPr dirty="0" sz="2400" spc="-5">
                <a:latin typeface="Carlito"/>
                <a:cs typeface="Carlito"/>
              </a:rPr>
              <a:t>source </a:t>
            </a:r>
            <a:r>
              <a:rPr dirty="0" sz="2400">
                <a:latin typeface="Carlito"/>
                <a:cs typeface="Carlito"/>
              </a:rPr>
              <a:t>sends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message.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represented </a:t>
            </a:r>
            <a:r>
              <a:rPr dirty="0" sz="2400">
                <a:latin typeface="Carlito"/>
                <a:cs typeface="Carlito"/>
              </a:rPr>
              <a:t>using </a:t>
            </a:r>
            <a:r>
              <a:rPr dirty="0" sz="2400" spc="-10">
                <a:latin typeface="Carlito"/>
                <a:cs typeface="Carlito"/>
              </a:rPr>
              <a:t>an arrow directed </a:t>
            </a:r>
            <a:r>
              <a:rPr dirty="0" sz="2400" spc="-20">
                <a:latin typeface="Carlito"/>
                <a:cs typeface="Carlito"/>
              </a:rPr>
              <a:t>towards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lifeline </a:t>
            </a:r>
            <a:r>
              <a:rPr dirty="0" sz="2400" spc="-10">
                <a:latin typeface="Carlito"/>
                <a:cs typeface="Carlito"/>
              </a:rPr>
              <a:t>from 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5">
                <a:latin typeface="Carlito"/>
                <a:cs typeface="Carlito"/>
              </a:rPr>
              <a:t>end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point.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example: </a:t>
            </a:r>
            <a:r>
              <a:rPr dirty="0" sz="2400">
                <a:latin typeface="Carlito"/>
                <a:cs typeface="Carlito"/>
              </a:rPr>
              <a:t>Consider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scenario of a </a:t>
            </a:r>
            <a:r>
              <a:rPr dirty="0" sz="2400" spc="-10">
                <a:latin typeface="Carlito"/>
                <a:cs typeface="Carlito"/>
              </a:rPr>
              <a:t>hardware</a:t>
            </a:r>
            <a:r>
              <a:rPr dirty="0" sz="2400" spc="-2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failure.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3316769"/>
            <a:ext cx="3590925" cy="3320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5035" cy="280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Lost</a:t>
            </a:r>
            <a:r>
              <a:rPr dirty="0" sz="2400" spc="32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Message</a:t>
            </a:r>
            <a:r>
              <a:rPr dirty="0" sz="2400" spc="30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–</a:t>
            </a:r>
            <a:r>
              <a:rPr dirty="0" sz="2400" spc="325" b="1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3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Lost</a:t>
            </a:r>
            <a:r>
              <a:rPr dirty="0" sz="2400" spc="2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</a:t>
            </a:r>
            <a:r>
              <a:rPr dirty="0" sz="2400" spc="3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3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used</a:t>
            </a:r>
            <a:r>
              <a:rPr dirty="0" sz="2400" spc="3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</a:t>
            </a:r>
            <a:r>
              <a:rPr dirty="0" sz="2400" spc="3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represent</a:t>
            </a:r>
            <a:r>
              <a:rPr dirty="0" sz="2400" spc="3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3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scenario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where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recipient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5">
                <a:latin typeface="Carlito"/>
                <a:cs typeface="Carlito"/>
              </a:rPr>
              <a:t>not </a:t>
            </a:r>
            <a:r>
              <a:rPr dirty="0" sz="2400" spc="-5">
                <a:latin typeface="Carlito"/>
                <a:cs typeface="Carlito"/>
              </a:rPr>
              <a:t>known to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22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marL="356870" marR="762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represented </a:t>
            </a:r>
            <a:r>
              <a:rPr dirty="0" sz="2400" spc="-5">
                <a:latin typeface="Carlito"/>
                <a:cs typeface="Carlito"/>
              </a:rPr>
              <a:t>using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5">
                <a:latin typeface="Carlito"/>
                <a:cs typeface="Carlito"/>
              </a:rPr>
              <a:t>arrow </a:t>
            </a:r>
            <a:r>
              <a:rPr dirty="0" sz="2400" spc="-10">
                <a:latin typeface="Carlito"/>
                <a:cs typeface="Carlito"/>
              </a:rPr>
              <a:t>directed </a:t>
            </a:r>
            <a:r>
              <a:rPr dirty="0" sz="2400" spc="-15">
                <a:latin typeface="Carlito"/>
                <a:cs typeface="Carlito"/>
              </a:rPr>
              <a:t>towards </a:t>
            </a:r>
            <a:r>
              <a:rPr dirty="0" sz="2400" spc="-1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end </a:t>
            </a:r>
            <a:r>
              <a:rPr dirty="0" sz="2400" spc="-10">
                <a:latin typeface="Carlito"/>
                <a:cs typeface="Carlito"/>
              </a:rPr>
              <a:t>point  from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lifeline.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example: </a:t>
            </a:r>
            <a:r>
              <a:rPr dirty="0" sz="2400">
                <a:latin typeface="Carlito"/>
                <a:cs typeface="Carlito"/>
              </a:rPr>
              <a:t>Consider a scenario </a:t>
            </a:r>
            <a:r>
              <a:rPr dirty="0" sz="2400" spc="-5">
                <a:latin typeface="Carlito"/>
                <a:cs typeface="Carlito"/>
              </a:rPr>
              <a:t>where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warning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generated.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Since</a:t>
            </a:r>
            <a:r>
              <a:rPr dirty="0" sz="2400" spc="17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1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destination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1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not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known</a:t>
            </a:r>
            <a:r>
              <a:rPr dirty="0" sz="2400" spc="18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before</a:t>
            </a:r>
            <a:r>
              <a:rPr dirty="0" sz="2400" spc="1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hand,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we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the</a:t>
            </a:r>
            <a:r>
              <a:rPr dirty="0" sz="2400" spc="204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Lost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Message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symbol.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44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071"/>
            <a:ext cx="8536305" cy="20751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Guards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10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model conditions </a:t>
            </a:r>
            <a:r>
              <a:rPr dirty="0" sz="2400" spc="-2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guards in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UML.</a:t>
            </a:r>
            <a:endParaRPr sz="2400">
              <a:latin typeface="Carlito"/>
              <a:cs typeface="Carlito"/>
            </a:endParaRPr>
          </a:p>
          <a:p>
            <a:pPr marL="356870" marR="5715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are used </a:t>
            </a: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-20">
                <a:latin typeface="Carlito"/>
                <a:cs typeface="Carlito"/>
              </a:rPr>
              <a:t>we </a:t>
            </a:r>
            <a:r>
              <a:rPr dirty="0" sz="2400" spc="5">
                <a:latin typeface="Carlito"/>
                <a:cs typeface="Carlito"/>
              </a:rPr>
              <a:t>need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restrict </a:t>
            </a:r>
            <a:r>
              <a:rPr dirty="0" sz="2400" spc="5">
                <a:latin typeface="Carlito"/>
                <a:cs typeface="Carlito"/>
              </a:rPr>
              <a:t>the flow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messages </a:t>
            </a:r>
            <a:r>
              <a:rPr dirty="0" sz="2400" spc="5">
                <a:latin typeface="Carlito"/>
                <a:cs typeface="Carlito"/>
              </a:rPr>
              <a:t>on  the </a:t>
            </a:r>
            <a:r>
              <a:rPr dirty="0" sz="2400" spc="-15">
                <a:latin typeface="Carlito"/>
                <a:cs typeface="Carlito"/>
              </a:rPr>
              <a:t>pretext </a:t>
            </a:r>
            <a:r>
              <a:rPr dirty="0" sz="2400">
                <a:latin typeface="Carlito"/>
                <a:cs typeface="Carlito"/>
              </a:rPr>
              <a:t>of a condition </a:t>
            </a:r>
            <a:r>
              <a:rPr dirty="0" sz="2400" spc="5">
                <a:latin typeface="Carlito"/>
                <a:cs typeface="Carlito"/>
              </a:rPr>
              <a:t>being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met.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Example: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In</a:t>
            </a:r>
            <a:r>
              <a:rPr dirty="0" sz="2400" spc="2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order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1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able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to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withdraw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cash,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having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balance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greater </a:t>
            </a:r>
            <a:r>
              <a:rPr dirty="0" sz="2400" spc="5">
                <a:latin typeface="Carlito"/>
                <a:cs typeface="Carlito"/>
              </a:rPr>
              <a:t>than </a:t>
            </a:r>
            <a:r>
              <a:rPr dirty="0" sz="2400" spc="-20">
                <a:latin typeface="Carlito"/>
                <a:cs typeface="Carlito"/>
              </a:rPr>
              <a:t>zero </a:t>
            </a:r>
            <a:r>
              <a:rPr dirty="0" sz="2400">
                <a:latin typeface="Carlito"/>
                <a:cs typeface="Carlito"/>
              </a:rPr>
              <a:t>is a condition that </a:t>
            </a:r>
            <a:r>
              <a:rPr dirty="0" sz="2400" spc="-5">
                <a:latin typeface="Carlito"/>
                <a:cs typeface="Carlito"/>
              </a:rPr>
              <a:t>must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met </a:t>
            </a:r>
            <a:r>
              <a:rPr dirty="0" sz="2400">
                <a:latin typeface="Carlito"/>
                <a:cs typeface="Carlito"/>
              </a:rPr>
              <a:t>as shown</a:t>
            </a:r>
            <a:r>
              <a:rPr dirty="0" sz="2400" spc="-30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below.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messages</a:t>
            </a:r>
          </a:p>
        </p:txBody>
      </p:sp>
      <p:sp>
        <p:nvSpPr>
          <p:cNvPr id="4" name="object 4"/>
          <p:cNvSpPr/>
          <p:nvPr/>
        </p:nvSpPr>
        <p:spPr>
          <a:xfrm>
            <a:off x="1571497" y="2895600"/>
            <a:ext cx="5972302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68871"/>
            <a:ext cx="64535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Ref:https://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www.geeksforgeeks.org/unified-modeling-language-uml-sequence-diagrams/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16135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356870" algn="l"/>
                <a:tab pos="357505" algn="l"/>
                <a:tab pos="1207770" algn="l"/>
              </a:tabLst>
            </a:pPr>
            <a:r>
              <a:rPr dirty="0" u="heavy" sz="2400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U</a:t>
            </a:r>
            <a:r>
              <a:rPr dirty="0" u="heavy" sz="2400" spc="-20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M</a:t>
            </a:r>
            <a:r>
              <a:rPr dirty="0" u="heavy" sz="2400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L</a:t>
            </a:r>
            <a:r>
              <a:rPr dirty="0" u="heavy" sz="2400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</a:rPr>
              <a:t>	</a:t>
            </a:r>
            <a:r>
              <a:rPr dirty="0" u="heavy" sz="2400" spc="5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2</a:t>
            </a:r>
            <a:r>
              <a:rPr dirty="0" u="heavy" sz="2400" spc="5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heavy" sz="2400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0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Sequence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474434"/>
            <a:ext cx="735330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www.visual-paradigm.com/guide/uml-unified-modeling-language/what-is-sequence-diagram/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7630" y="899236"/>
            <a:ext cx="679195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  <a:tabLst>
                <a:tab pos="1683385" algn="l"/>
                <a:tab pos="3131820" algn="l"/>
                <a:tab pos="3747770" algn="l"/>
                <a:tab pos="5443220" algn="l"/>
              </a:tabLst>
            </a:pPr>
            <a:r>
              <a:rPr dirty="0" sz="2400" spc="-10">
                <a:latin typeface="Carlito"/>
                <a:cs typeface="Carlito"/>
              </a:rPr>
              <a:t>introduces	</a:t>
            </a:r>
            <a:r>
              <a:rPr dirty="0" sz="2400">
                <a:latin typeface="Carlito"/>
                <a:cs typeface="Carlito"/>
              </a:rPr>
              <a:t>sequence	</a:t>
            </a:r>
            <a:r>
              <a:rPr dirty="0" sz="2400" spc="-5">
                <a:latin typeface="Carlito"/>
                <a:cs typeface="Carlito"/>
              </a:rPr>
              <a:t>(or	</a:t>
            </a:r>
            <a:r>
              <a:rPr dirty="0" sz="2400" spc="-10">
                <a:latin typeface="Carlito"/>
                <a:cs typeface="Carlito"/>
              </a:rPr>
              <a:t>interaction)	fragments.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457960" algn="l"/>
                <a:tab pos="2317750" algn="l"/>
                <a:tab pos="2680335" algn="l"/>
                <a:tab pos="3613150" algn="l"/>
                <a:tab pos="4064635" algn="l"/>
                <a:tab pos="5031105" algn="l"/>
                <a:tab pos="5687060" algn="l"/>
              </a:tabLst>
            </a:pP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gm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n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20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80">
                <a:latin typeface="Carlito"/>
                <a:cs typeface="Carlito"/>
              </a:rPr>
              <a:t>k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t	e</a:t>
            </a:r>
            <a:r>
              <a:rPr dirty="0" sz="2400" spc="10">
                <a:latin typeface="Carlito"/>
                <a:cs typeface="Carlito"/>
              </a:rPr>
              <a:t>a</a:t>
            </a:r>
            <a:r>
              <a:rPr dirty="0" sz="2400" spc="-5">
                <a:latin typeface="Carlito"/>
                <a:cs typeface="Carlito"/>
              </a:rPr>
              <a:t>si</a:t>
            </a:r>
            <a:r>
              <a:rPr dirty="0" sz="2400" spc="-1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r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	c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at</a:t>
            </a:r>
            <a:r>
              <a:rPr dirty="0" sz="2400">
                <a:latin typeface="Carlito"/>
                <a:cs typeface="Carlito"/>
              </a:rPr>
              <a:t>e	and	m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30">
                <a:latin typeface="Carlito"/>
                <a:cs typeface="Carlito"/>
              </a:rPr>
              <a:t>n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0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algn="just" marL="356870">
              <a:lnSpc>
                <a:spcPct val="100000"/>
              </a:lnSpc>
              <a:spcBef>
                <a:spcPts val="675"/>
              </a:spcBef>
            </a:pPr>
            <a:r>
              <a:rPr dirty="0" spc="-10"/>
              <a:t>accurate </a:t>
            </a:r>
            <a:r>
              <a:rPr dirty="0"/>
              <a:t>sequence</a:t>
            </a:r>
            <a:r>
              <a:rPr dirty="0" spc="-60"/>
              <a:t> </a:t>
            </a:r>
            <a:r>
              <a:rPr dirty="0" spc="-5"/>
              <a:t>diagrams</a:t>
            </a:r>
          </a:p>
          <a:p>
            <a:pPr algn="just"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/>
              <a:t>A sequence </a:t>
            </a:r>
            <a:r>
              <a:rPr dirty="0" spc="-10"/>
              <a:t>fragment </a:t>
            </a:r>
            <a:r>
              <a:rPr dirty="0"/>
              <a:t>is </a:t>
            </a:r>
            <a:r>
              <a:rPr dirty="0" spc="-10"/>
              <a:t>represented </a:t>
            </a:r>
            <a:r>
              <a:rPr dirty="0"/>
              <a:t>as a </a:t>
            </a:r>
            <a:r>
              <a:rPr dirty="0" spc="-10"/>
              <a:t>box, called </a:t>
            </a:r>
            <a:r>
              <a:rPr dirty="0"/>
              <a:t>a </a:t>
            </a:r>
            <a:r>
              <a:rPr dirty="0" spc="-5"/>
              <a:t>combined  </a:t>
            </a:r>
            <a:r>
              <a:rPr dirty="0" spc="-10"/>
              <a:t>fragment, </a:t>
            </a:r>
            <a:r>
              <a:rPr dirty="0"/>
              <a:t>which encloses a </a:t>
            </a:r>
            <a:r>
              <a:rPr dirty="0" spc="-5"/>
              <a:t>portion </a:t>
            </a:r>
            <a:r>
              <a:rPr dirty="0"/>
              <a:t>of the </a:t>
            </a:r>
            <a:r>
              <a:rPr dirty="0" spc="-15"/>
              <a:t>interactions </a:t>
            </a:r>
            <a:r>
              <a:rPr dirty="0" spc="-5"/>
              <a:t>within </a:t>
            </a:r>
            <a:r>
              <a:rPr dirty="0"/>
              <a:t>a  sequence</a:t>
            </a:r>
            <a:r>
              <a:rPr dirty="0" spc="-55"/>
              <a:t> </a:t>
            </a:r>
            <a:r>
              <a:rPr dirty="0" spc="-5"/>
              <a:t>diagram</a:t>
            </a:r>
          </a:p>
          <a:p>
            <a:pPr algn="just"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pc="5"/>
              <a:t>The </a:t>
            </a:r>
            <a:r>
              <a:rPr dirty="0" spc="-10"/>
              <a:t>fragment </a:t>
            </a:r>
            <a:r>
              <a:rPr dirty="0" spc="-15"/>
              <a:t>operator </a:t>
            </a:r>
            <a:r>
              <a:rPr dirty="0" spc="-5"/>
              <a:t>(in </a:t>
            </a:r>
            <a:r>
              <a:rPr dirty="0"/>
              <a:t>the </a:t>
            </a:r>
            <a:r>
              <a:rPr dirty="0" spc="-10"/>
              <a:t>top left cornet) indicates </a:t>
            </a:r>
            <a:r>
              <a:rPr dirty="0"/>
              <a:t>the type  of</a:t>
            </a:r>
            <a:r>
              <a:rPr dirty="0" spc="-15"/>
              <a:t> </a:t>
            </a:r>
            <a:r>
              <a:rPr dirty="0" spc="-5"/>
              <a:t>fragment</a:t>
            </a:r>
          </a:p>
          <a:p>
            <a:pPr algn="just"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pc="-5"/>
              <a:t>Fragment </a:t>
            </a:r>
            <a:r>
              <a:rPr dirty="0"/>
              <a:t>types: </a:t>
            </a:r>
            <a:r>
              <a:rPr dirty="0" spc="-45"/>
              <a:t>ref, </a:t>
            </a:r>
            <a:r>
              <a:rPr dirty="0"/>
              <a:t>assert, </a:t>
            </a:r>
            <a:r>
              <a:rPr dirty="0" spc="5"/>
              <a:t>loop, </a:t>
            </a:r>
            <a:r>
              <a:rPr dirty="0" spc="-5"/>
              <a:t>break, </a:t>
            </a:r>
            <a:r>
              <a:rPr dirty="0"/>
              <a:t>alt, </a:t>
            </a:r>
            <a:r>
              <a:rPr dirty="0" spc="5"/>
              <a:t>opt,</a:t>
            </a:r>
            <a:r>
              <a:rPr dirty="0" spc="-240"/>
              <a:t> </a:t>
            </a:r>
            <a:r>
              <a:rPr dirty="0"/>
              <a:t>neg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76993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Elements </a:t>
            </a:r>
            <a:r>
              <a:rPr dirty="0" sz="2800"/>
              <a:t>of </a:t>
            </a:r>
            <a:r>
              <a:rPr dirty="0" sz="2800" spc="-5"/>
              <a:t>Sequence Diagram: Sequence</a:t>
            </a:r>
            <a:r>
              <a:rPr dirty="0" sz="2800" spc="-65"/>
              <a:t> </a:t>
            </a:r>
            <a:r>
              <a:rPr dirty="0" sz="2800" spc="-10"/>
              <a:t>Fragments</a:t>
            </a:r>
            <a:endParaRPr sz="28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6400" y="887540"/>
          <a:ext cx="6324600" cy="555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/>
                <a:gridCol w="5276850"/>
              </a:tblGrid>
              <a:tr h="280770">
                <a:tc>
                  <a:txBody>
                    <a:bodyPr/>
                    <a:lstStyle/>
                    <a:p>
                      <a:pPr marL="787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989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Fragment</a:t>
                      </a:r>
                      <a:r>
                        <a:rPr dirty="0" sz="1800" spc="-9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9368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4305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Alternative multiple fragments: only the one</a:t>
                      </a:r>
                      <a:r>
                        <a:rPr dirty="0" sz="1800" spc="-21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whose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condition is true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18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execute.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solidFill>
                      <a:srgbClr val="F0F0F0"/>
                    </a:solidFill>
                  </a:tcPr>
                </a:tc>
              </a:tr>
              <a:tr h="868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64135" marR="1403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Optional: the fragment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executes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only </a:t>
                      </a:r>
                      <a:r>
                        <a:rPr dirty="0" sz="1800" spc="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the  supplied condition is true. Equivalent to an alt</a:t>
                      </a:r>
                      <a:r>
                        <a:rPr dirty="0" sz="1800" spc="-21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only  </a:t>
                      </a: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trace.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145"/>
                </a:tc>
              </a:tr>
              <a:tr h="31936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Parallel: each fragment is run in</a:t>
                      </a:r>
                      <a:r>
                        <a:rPr dirty="0" sz="1800" spc="-16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parallel.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solidFill>
                      <a:srgbClr val="F0F0F0"/>
                    </a:solidFill>
                  </a:tcPr>
                </a:tc>
              </a:tr>
              <a:tr h="59363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loop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494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Loop: the fragment may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execute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dirty="0" sz="1800" spc="-18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times,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and the guard indicates the basis of</a:t>
                      </a:r>
                      <a:r>
                        <a:rPr dirty="0" sz="1800" spc="-229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iteration.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</a:tr>
              <a:tr h="59368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494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4838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Critical region: the fragment can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dirty="0" sz="1800" spc="-18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one  thread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executing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it at</a:t>
                      </a:r>
                      <a:r>
                        <a:rPr dirty="0" sz="1800" spc="-7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once.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solidFill>
                      <a:srgbClr val="F0F0F0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neg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5575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Negative: the fragment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shows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1800" spc="-13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invalid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interaction.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</a:tr>
              <a:tr h="1142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176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Reference: refers to an interaction defined on  another diagram. </a:t>
                      </a:r>
                      <a:r>
                        <a:rPr dirty="0" sz="18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frame is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drawn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cover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the  lifelines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involved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 the interaction. </a:t>
                      </a:r>
                      <a:r>
                        <a:rPr dirty="0" sz="1800" spc="-6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800" spc="-9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define  parameters and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value.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solidFill>
                      <a:srgbClr val="F0F0F0"/>
                    </a:solidFill>
                  </a:tcPr>
                </a:tc>
              </a:tr>
              <a:tr h="57062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621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Sequence diagram: used to surround an</a:t>
                      </a:r>
                      <a:r>
                        <a:rPr dirty="0" sz="1800" spc="-24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entire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2080"/>
                        </a:lnSpc>
                      </a:pPr>
                      <a:r>
                        <a:rPr dirty="0" sz="1800" spc="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sequence</a:t>
                      </a:r>
                      <a:r>
                        <a:rPr dirty="0" sz="1800" spc="-7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diagram.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6474434"/>
            <a:ext cx="735330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www.visual-paradigm.com/guide/uml-unified-modeling-language/what-is-sequence-diagram/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76993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Elements </a:t>
            </a:r>
            <a:r>
              <a:rPr dirty="0" sz="2800"/>
              <a:t>of </a:t>
            </a:r>
            <a:r>
              <a:rPr dirty="0" sz="2800" spc="-5"/>
              <a:t>Sequence Diagram: Sequence</a:t>
            </a:r>
            <a:r>
              <a:rPr dirty="0" sz="2800" spc="-65"/>
              <a:t> </a:t>
            </a:r>
            <a:r>
              <a:rPr dirty="0" sz="2800" spc="-10"/>
              <a:t>Fragments</a:t>
            </a:r>
            <a:endParaRPr sz="28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76993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Elements </a:t>
            </a:r>
            <a:r>
              <a:rPr dirty="0" sz="2800"/>
              <a:t>of </a:t>
            </a:r>
            <a:r>
              <a:rPr dirty="0" sz="2800" spc="-5"/>
              <a:t>Sequence Diagram: Sequence</a:t>
            </a:r>
            <a:r>
              <a:rPr dirty="0" sz="2800" spc="-65"/>
              <a:t> </a:t>
            </a:r>
            <a:r>
              <a:rPr dirty="0" sz="2800" spc="-10"/>
              <a:t>Fragments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81000" y="968628"/>
            <a:ext cx="8323833" cy="5508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6474434"/>
            <a:ext cx="735330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www.visual-paradigm.com/guide/uml-unified-modeling-language/what-is-sequence-diagram/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02284"/>
            <a:ext cx="853249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6870" algn="l"/>
                <a:tab pos="357505" algn="l"/>
                <a:tab pos="1122680" algn="l"/>
                <a:tab pos="1412240" algn="l"/>
                <a:tab pos="1668145" algn="l"/>
                <a:tab pos="2784475" algn="l"/>
                <a:tab pos="3759835" algn="l"/>
                <a:tab pos="4186554" algn="l"/>
                <a:tab pos="5067935" algn="l"/>
                <a:tab pos="5320665" algn="l"/>
                <a:tab pos="5988685" algn="l"/>
                <a:tab pos="7357745" algn="l"/>
                <a:tab pos="7869555" algn="l"/>
              </a:tabLst>
            </a:pPr>
            <a:r>
              <a:rPr dirty="0" sz="2000" spc="-5">
                <a:latin typeface="Carlito"/>
                <a:cs typeface="Carlito"/>
              </a:rPr>
              <a:t>B</a:t>
            </a:r>
            <a:r>
              <a:rPr dirty="0" sz="2000" spc="-15">
                <a:latin typeface="Carlito"/>
                <a:cs typeface="Carlito"/>
              </a:rPr>
              <a:t>e</a:t>
            </a:r>
            <a:r>
              <a:rPr dirty="0" sz="2000" spc="-5">
                <a:latin typeface="Carlito"/>
                <a:cs typeface="Carlito"/>
              </a:rPr>
              <a:t>l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5">
                <a:latin typeface="Carlito"/>
                <a:cs typeface="Carlito"/>
              </a:rPr>
              <a:t>w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15">
                <a:latin typeface="Carlito"/>
                <a:cs typeface="Carlito"/>
              </a:rPr>
              <a:t>i</a:t>
            </a:r>
            <a:r>
              <a:rPr dirty="0" sz="2000" spc="-5">
                <a:latin typeface="Carlito"/>
                <a:cs typeface="Carlito"/>
              </a:rPr>
              <a:t>s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20">
                <a:latin typeface="Carlito"/>
                <a:cs typeface="Carlito"/>
              </a:rPr>
              <a:t>s</a:t>
            </a:r>
            <a:r>
              <a:rPr dirty="0" sz="2000" spc="-15">
                <a:latin typeface="Carlito"/>
                <a:cs typeface="Carlito"/>
              </a:rPr>
              <a:t>e</a:t>
            </a:r>
            <a:r>
              <a:rPr dirty="0" sz="2000">
                <a:latin typeface="Carlito"/>
                <a:cs typeface="Carlito"/>
              </a:rPr>
              <a:t>q</a:t>
            </a:r>
            <a:r>
              <a:rPr dirty="0" sz="2000" spc="25">
                <a:latin typeface="Carlito"/>
                <a:cs typeface="Carlito"/>
              </a:rPr>
              <a:t>u</a:t>
            </a:r>
            <a:r>
              <a:rPr dirty="0" sz="2000" spc="-15">
                <a:latin typeface="Carlito"/>
                <a:cs typeface="Carlito"/>
              </a:rPr>
              <a:t>e</a:t>
            </a:r>
            <a:r>
              <a:rPr dirty="0" sz="2000">
                <a:latin typeface="Carlito"/>
                <a:cs typeface="Carlito"/>
              </a:rPr>
              <a:t>n</a:t>
            </a:r>
            <a:r>
              <a:rPr dirty="0" sz="2000" spc="-5">
                <a:latin typeface="Carlito"/>
                <a:cs typeface="Carlito"/>
              </a:rPr>
              <a:t>ce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d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15">
                <a:latin typeface="Carlito"/>
                <a:cs typeface="Carlito"/>
              </a:rPr>
              <a:t>g</a:t>
            </a:r>
            <a:r>
              <a:rPr dirty="0" sz="2000" spc="-55">
                <a:latin typeface="Carlito"/>
                <a:cs typeface="Carlito"/>
              </a:rPr>
              <a:t>r</a:t>
            </a:r>
            <a:r>
              <a:rPr dirty="0" sz="2000" spc="2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m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60">
                <a:latin typeface="Carlito"/>
                <a:cs typeface="Carlito"/>
              </a:rPr>
              <a:t>f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5">
                <a:latin typeface="Carlito"/>
                <a:cs typeface="Carlito"/>
              </a:rPr>
              <a:t>r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15">
                <a:latin typeface="Carlito"/>
                <a:cs typeface="Carlito"/>
              </a:rPr>
              <a:t>m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ki</a:t>
            </a:r>
            <a:r>
              <a:rPr dirty="0" sz="2000" spc="5">
                <a:latin typeface="Carlito"/>
                <a:cs typeface="Carlito"/>
              </a:rPr>
              <a:t>n</a:t>
            </a:r>
            <a:r>
              <a:rPr dirty="0" sz="2000" spc="-5">
                <a:latin typeface="Carlito"/>
                <a:cs typeface="Carlito"/>
              </a:rPr>
              <a:t>g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ho</a:t>
            </a:r>
            <a:r>
              <a:rPr dirty="0" sz="2000" spc="-25">
                <a:latin typeface="Carlito"/>
                <a:cs typeface="Carlito"/>
              </a:rPr>
              <a:t>t</a:t>
            </a:r>
            <a:r>
              <a:rPr dirty="0" sz="2000" spc="10">
                <a:latin typeface="Carlito"/>
                <a:cs typeface="Carlito"/>
              </a:rPr>
              <a:t>e</a:t>
            </a:r>
            <a:r>
              <a:rPr dirty="0" sz="2000" spc="-5">
                <a:latin typeface="Carlito"/>
                <a:cs typeface="Carlito"/>
              </a:rPr>
              <a:t>l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30">
                <a:latin typeface="Carlito"/>
                <a:cs typeface="Carlito"/>
              </a:rPr>
              <a:t>r</a:t>
            </a:r>
            <a:r>
              <a:rPr dirty="0" sz="2000" spc="10">
                <a:latin typeface="Carlito"/>
                <a:cs typeface="Carlito"/>
              </a:rPr>
              <a:t>e</a:t>
            </a:r>
            <a:r>
              <a:rPr dirty="0" sz="2000" spc="5">
                <a:latin typeface="Carlito"/>
                <a:cs typeface="Carlito"/>
              </a:rPr>
              <a:t>s</a:t>
            </a:r>
            <a:r>
              <a:rPr dirty="0" sz="2000" spc="-15">
                <a:latin typeface="Carlito"/>
                <a:cs typeface="Carlito"/>
              </a:rPr>
              <a:t>e</a:t>
            </a:r>
            <a:r>
              <a:rPr dirty="0" sz="2000" spc="40">
                <a:latin typeface="Carlito"/>
                <a:cs typeface="Carlito"/>
              </a:rPr>
              <a:t>r</a:t>
            </a:r>
            <a:r>
              <a:rPr dirty="0" sz="2000" spc="-45">
                <a:latin typeface="Carlito"/>
                <a:cs typeface="Carlito"/>
              </a:rPr>
              <a:t>v</a:t>
            </a:r>
            <a:r>
              <a:rPr dirty="0" sz="2000" spc="-25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ti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15">
                <a:latin typeface="Carlito"/>
                <a:cs typeface="Carlito"/>
              </a:rPr>
              <a:t>n</a:t>
            </a:r>
            <a:r>
              <a:rPr dirty="0" sz="2000" spc="-5">
                <a:latin typeface="Carlito"/>
                <a:cs typeface="Carlito"/>
              </a:rPr>
              <a:t>.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15">
                <a:latin typeface="Carlito"/>
                <a:cs typeface="Carlito"/>
              </a:rPr>
              <a:t>T</a:t>
            </a:r>
            <a:r>
              <a:rPr dirty="0" sz="2000">
                <a:latin typeface="Carlito"/>
                <a:cs typeface="Carlito"/>
              </a:rPr>
              <a:t>h</a:t>
            </a:r>
            <a:r>
              <a:rPr dirty="0" sz="2000" spc="-5">
                <a:latin typeface="Carlito"/>
                <a:cs typeface="Carlito"/>
              </a:rPr>
              <a:t>e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>
                <a:latin typeface="Carlito"/>
                <a:cs typeface="Carlito"/>
              </a:rPr>
              <a:t>ob</a:t>
            </a:r>
            <a:r>
              <a:rPr dirty="0" sz="2000" spc="-10">
                <a:latin typeface="Carlito"/>
                <a:cs typeface="Carlito"/>
              </a:rPr>
              <a:t>je</a:t>
            </a:r>
            <a:r>
              <a:rPr dirty="0" sz="2000" spc="10">
                <a:latin typeface="Carlito"/>
                <a:cs typeface="Carlito"/>
              </a:rPr>
              <a:t>c</a:t>
            </a:r>
            <a:r>
              <a:rPr dirty="0" sz="2000" spc="-5">
                <a:latin typeface="Carlito"/>
                <a:cs typeface="Carlito"/>
              </a:rPr>
              <a:t>t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initiating the sequence of </a:t>
            </a:r>
            <a:r>
              <a:rPr dirty="0" sz="2000" spc="-15">
                <a:latin typeface="Carlito"/>
                <a:cs typeface="Carlito"/>
              </a:rPr>
              <a:t>messages </a:t>
            </a:r>
            <a:r>
              <a:rPr dirty="0" sz="2000" spc="-5">
                <a:latin typeface="Carlito"/>
                <a:cs typeface="Carlito"/>
              </a:rPr>
              <a:t>is a </a:t>
            </a:r>
            <a:r>
              <a:rPr dirty="0" sz="2000" spc="-10">
                <a:latin typeface="Carlito"/>
                <a:cs typeface="Carlito"/>
              </a:rPr>
              <a:t>Reservation</a:t>
            </a:r>
            <a:r>
              <a:rPr dirty="0" sz="2000" spc="225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window.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7269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10"/>
              <a:t>Hotel</a:t>
            </a:r>
            <a:r>
              <a:rPr dirty="0" spc="-114"/>
              <a:t> </a:t>
            </a:r>
            <a:r>
              <a:rPr dirty="0" spc="-30"/>
              <a:t>System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200" y="1600200"/>
            <a:ext cx="9037320" cy="4724400"/>
            <a:chOff x="76200" y="1600200"/>
            <a:chExt cx="9037320" cy="4724400"/>
          </a:xfrm>
        </p:grpSpPr>
        <p:sp>
          <p:nvSpPr>
            <p:cNvPr id="5" name="object 5"/>
            <p:cNvSpPr/>
            <p:nvPr/>
          </p:nvSpPr>
          <p:spPr>
            <a:xfrm>
              <a:off x="76200" y="1600200"/>
              <a:ext cx="9037193" cy="472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4000" y="4834382"/>
              <a:ext cx="1143000" cy="100330"/>
            </a:xfrm>
            <a:custGeom>
              <a:avLst/>
              <a:gdLst/>
              <a:ahLst/>
              <a:cxnLst/>
              <a:rect l="l" t="t" r="r" b="b"/>
              <a:pathLst>
                <a:path w="1143000" h="100329">
                  <a:moveTo>
                    <a:pt x="1143000" y="45085"/>
                  </a:moveTo>
                  <a:lnTo>
                    <a:pt x="1104900" y="45085"/>
                  </a:lnTo>
                  <a:lnTo>
                    <a:pt x="1104900" y="54610"/>
                  </a:lnTo>
                  <a:lnTo>
                    <a:pt x="1143000" y="54610"/>
                  </a:lnTo>
                  <a:lnTo>
                    <a:pt x="1143000" y="45085"/>
                  </a:lnTo>
                  <a:close/>
                </a:path>
                <a:path w="1143000" h="100329">
                  <a:moveTo>
                    <a:pt x="1076325" y="45085"/>
                  </a:moveTo>
                  <a:lnTo>
                    <a:pt x="1038225" y="45085"/>
                  </a:lnTo>
                  <a:lnTo>
                    <a:pt x="1038225" y="54610"/>
                  </a:lnTo>
                  <a:lnTo>
                    <a:pt x="1076325" y="54610"/>
                  </a:lnTo>
                  <a:lnTo>
                    <a:pt x="1076325" y="45085"/>
                  </a:lnTo>
                  <a:close/>
                </a:path>
                <a:path w="1143000" h="100329">
                  <a:moveTo>
                    <a:pt x="1009650" y="45085"/>
                  </a:moveTo>
                  <a:lnTo>
                    <a:pt x="971550" y="45085"/>
                  </a:lnTo>
                  <a:lnTo>
                    <a:pt x="971550" y="54610"/>
                  </a:lnTo>
                  <a:lnTo>
                    <a:pt x="1009650" y="54610"/>
                  </a:lnTo>
                  <a:lnTo>
                    <a:pt x="1009650" y="45085"/>
                  </a:lnTo>
                  <a:close/>
                </a:path>
                <a:path w="1143000" h="100329">
                  <a:moveTo>
                    <a:pt x="942975" y="45085"/>
                  </a:moveTo>
                  <a:lnTo>
                    <a:pt x="904875" y="45085"/>
                  </a:lnTo>
                  <a:lnTo>
                    <a:pt x="904875" y="54610"/>
                  </a:lnTo>
                  <a:lnTo>
                    <a:pt x="942975" y="54610"/>
                  </a:lnTo>
                  <a:lnTo>
                    <a:pt x="942975" y="45085"/>
                  </a:lnTo>
                  <a:close/>
                </a:path>
                <a:path w="1143000" h="100329">
                  <a:moveTo>
                    <a:pt x="876300" y="45085"/>
                  </a:moveTo>
                  <a:lnTo>
                    <a:pt x="838200" y="45085"/>
                  </a:lnTo>
                  <a:lnTo>
                    <a:pt x="838200" y="54610"/>
                  </a:lnTo>
                  <a:lnTo>
                    <a:pt x="876300" y="54610"/>
                  </a:lnTo>
                  <a:lnTo>
                    <a:pt x="876300" y="45085"/>
                  </a:lnTo>
                  <a:close/>
                </a:path>
                <a:path w="1143000" h="100329">
                  <a:moveTo>
                    <a:pt x="809625" y="45085"/>
                  </a:moveTo>
                  <a:lnTo>
                    <a:pt x="771525" y="45085"/>
                  </a:lnTo>
                  <a:lnTo>
                    <a:pt x="771525" y="54610"/>
                  </a:lnTo>
                  <a:lnTo>
                    <a:pt x="809625" y="54610"/>
                  </a:lnTo>
                  <a:lnTo>
                    <a:pt x="809625" y="45085"/>
                  </a:lnTo>
                  <a:close/>
                </a:path>
                <a:path w="1143000" h="100329">
                  <a:moveTo>
                    <a:pt x="742950" y="45085"/>
                  </a:moveTo>
                  <a:lnTo>
                    <a:pt x="704850" y="45085"/>
                  </a:lnTo>
                  <a:lnTo>
                    <a:pt x="704850" y="54610"/>
                  </a:lnTo>
                  <a:lnTo>
                    <a:pt x="742950" y="54610"/>
                  </a:lnTo>
                  <a:lnTo>
                    <a:pt x="742950" y="45085"/>
                  </a:lnTo>
                  <a:close/>
                </a:path>
                <a:path w="1143000" h="100329">
                  <a:moveTo>
                    <a:pt x="676275" y="45085"/>
                  </a:moveTo>
                  <a:lnTo>
                    <a:pt x="638175" y="45085"/>
                  </a:lnTo>
                  <a:lnTo>
                    <a:pt x="638175" y="54610"/>
                  </a:lnTo>
                  <a:lnTo>
                    <a:pt x="676275" y="54610"/>
                  </a:lnTo>
                  <a:lnTo>
                    <a:pt x="676275" y="45085"/>
                  </a:lnTo>
                  <a:close/>
                </a:path>
                <a:path w="1143000" h="100329">
                  <a:moveTo>
                    <a:pt x="609600" y="45085"/>
                  </a:moveTo>
                  <a:lnTo>
                    <a:pt x="571500" y="45085"/>
                  </a:lnTo>
                  <a:lnTo>
                    <a:pt x="571500" y="54610"/>
                  </a:lnTo>
                  <a:lnTo>
                    <a:pt x="609600" y="54610"/>
                  </a:lnTo>
                  <a:lnTo>
                    <a:pt x="609600" y="45085"/>
                  </a:lnTo>
                  <a:close/>
                </a:path>
                <a:path w="1143000" h="100329">
                  <a:moveTo>
                    <a:pt x="542925" y="45085"/>
                  </a:moveTo>
                  <a:lnTo>
                    <a:pt x="504825" y="45085"/>
                  </a:lnTo>
                  <a:lnTo>
                    <a:pt x="504825" y="54610"/>
                  </a:lnTo>
                  <a:lnTo>
                    <a:pt x="542925" y="54610"/>
                  </a:lnTo>
                  <a:lnTo>
                    <a:pt x="542925" y="45085"/>
                  </a:lnTo>
                  <a:close/>
                </a:path>
                <a:path w="1143000" h="100329">
                  <a:moveTo>
                    <a:pt x="476250" y="45085"/>
                  </a:moveTo>
                  <a:lnTo>
                    <a:pt x="438150" y="45085"/>
                  </a:lnTo>
                  <a:lnTo>
                    <a:pt x="438150" y="54610"/>
                  </a:lnTo>
                  <a:lnTo>
                    <a:pt x="476250" y="54610"/>
                  </a:lnTo>
                  <a:lnTo>
                    <a:pt x="476250" y="45085"/>
                  </a:lnTo>
                  <a:close/>
                </a:path>
                <a:path w="1143000" h="100329">
                  <a:moveTo>
                    <a:pt x="409575" y="45085"/>
                  </a:moveTo>
                  <a:lnTo>
                    <a:pt x="371475" y="45085"/>
                  </a:lnTo>
                  <a:lnTo>
                    <a:pt x="371475" y="54610"/>
                  </a:lnTo>
                  <a:lnTo>
                    <a:pt x="409575" y="54610"/>
                  </a:lnTo>
                  <a:lnTo>
                    <a:pt x="409575" y="45085"/>
                  </a:lnTo>
                  <a:close/>
                </a:path>
                <a:path w="1143000" h="100329">
                  <a:moveTo>
                    <a:pt x="342900" y="45085"/>
                  </a:moveTo>
                  <a:lnTo>
                    <a:pt x="304800" y="45085"/>
                  </a:lnTo>
                  <a:lnTo>
                    <a:pt x="304800" y="54610"/>
                  </a:lnTo>
                  <a:lnTo>
                    <a:pt x="342900" y="54610"/>
                  </a:lnTo>
                  <a:lnTo>
                    <a:pt x="342900" y="45085"/>
                  </a:lnTo>
                  <a:close/>
                </a:path>
                <a:path w="1143000" h="100329">
                  <a:moveTo>
                    <a:pt x="276225" y="45085"/>
                  </a:moveTo>
                  <a:lnTo>
                    <a:pt x="238125" y="45085"/>
                  </a:lnTo>
                  <a:lnTo>
                    <a:pt x="238125" y="54610"/>
                  </a:lnTo>
                  <a:lnTo>
                    <a:pt x="276225" y="54610"/>
                  </a:lnTo>
                  <a:lnTo>
                    <a:pt x="276225" y="45085"/>
                  </a:lnTo>
                  <a:close/>
                </a:path>
                <a:path w="1143000" h="100329">
                  <a:moveTo>
                    <a:pt x="209550" y="45085"/>
                  </a:moveTo>
                  <a:lnTo>
                    <a:pt x="171450" y="45085"/>
                  </a:lnTo>
                  <a:lnTo>
                    <a:pt x="171450" y="54610"/>
                  </a:lnTo>
                  <a:lnTo>
                    <a:pt x="209550" y="54610"/>
                  </a:lnTo>
                  <a:lnTo>
                    <a:pt x="209550" y="45085"/>
                  </a:lnTo>
                  <a:close/>
                </a:path>
                <a:path w="1143000" h="100329">
                  <a:moveTo>
                    <a:pt x="142875" y="45085"/>
                  </a:moveTo>
                  <a:lnTo>
                    <a:pt x="104775" y="45085"/>
                  </a:lnTo>
                  <a:lnTo>
                    <a:pt x="104775" y="54610"/>
                  </a:lnTo>
                  <a:lnTo>
                    <a:pt x="142875" y="54610"/>
                  </a:lnTo>
                  <a:lnTo>
                    <a:pt x="142875" y="45085"/>
                  </a:lnTo>
                  <a:close/>
                </a:path>
                <a:path w="1143000" h="100329">
                  <a:moveTo>
                    <a:pt x="85471" y="0"/>
                  </a:moveTo>
                  <a:lnTo>
                    <a:pt x="83184" y="1270"/>
                  </a:lnTo>
                  <a:lnTo>
                    <a:pt x="0" y="49911"/>
                  </a:lnTo>
                  <a:lnTo>
                    <a:pt x="83184" y="98425"/>
                  </a:lnTo>
                  <a:lnTo>
                    <a:pt x="85471" y="99822"/>
                  </a:lnTo>
                  <a:lnTo>
                    <a:pt x="88391" y="99060"/>
                  </a:lnTo>
                  <a:lnTo>
                    <a:pt x="89788" y="96774"/>
                  </a:lnTo>
                  <a:lnTo>
                    <a:pt x="91059" y="94488"/>
                  </a:lnTo>
                  <a:lnTo>
                    <a:pt x="90297" y="91567"/>
                  </a:lnTo>
                  <a:lnTo>
                    <a:pt x="88011" y="90170"/>
                  </a:lnTo>
                  <a:lnTo>
                    <a:pt x="27051" y="54610"/>
                  </a:lnTo>
                  <a:lnTo>
                    <a:pt x="9397" y="54610"/>
                  </a:lnTo>
                  <a:lnTo>
                    <a:pt x="9397" y="45085"/>
                  </a:lnTo>
                  <a:lnTo>
                    <a:pt x="27050" y="45085"/>
                  </a:lnTo>
                  <a:lnTo>
                    <a:pt x="88011" y="9525"/>
                  </a:lnTo>
                  <a:lnTo>
                    <a:pt x="90297" y="8255"/>
                  </a:lnTo>
                  <a:lnTo>
                    <a:pt x="91059" y="5334"/>
                  </a:lnTo>
                  <a:lnTo>
                    <a:pt x="89788" y="3048"/>
                  </a:lnTo>
                  <a:lnTo>
                    <a:pt x="88391" y="762"/>
                  </a:lnTo>
                  <a:lnTo>
                    <a:pt x="85471" y="0"/>
                  </a:lnTo>
                  <a:close/>
                </a:path>
                <a:path w="1143000" h="100329">
                  <a:moveTo>
                    <a:pt x="9525" y="45085"/>
                  </a:moveTo>
                  <a:lnTo>
                    <a:pt x="9397" y="45085"/>
                  </a:lnTo>
                  <a:lnTo>
                    <a:pt x="9397" y="54610"/>
                  </a:lnTo>
                  <a:lnTo>
                    <a:pt x="9525" y="54610"/>
                  </a:lnTo>
                  <a:lnTo>
                    <a:pt x="9525" y="45085"/>
                  </a:lnTo>
                  <a:close/>
                </a:path>
                <a:path w="1143000" h="100329">
                  <a:moveTo>
                    <a:pt x="27050" y="45085"/>
                  </a:moveTo>
                  <a:lnTo>
                    <a:pt x="9525" y="45085"/>
                  </a:lnTo>
                  <a:lnTo>
                    <a:pt x="9525" y="54610"/>
                  </a:lnTo>
                  <a:lnTo>
                    <a:pt x="27051" y="54610"/>
                  </a:lnTo>
                  <a:lnTo>
                    <a:pt x="25962" y="53975"/>
                  </a:lnTo>
                  <a:lnTo>
                    <a:pt x="11811" y="53975"/>
                  </a:lnTo>
                  <a:lnTo>
                    <a:pt x="11811" y="45720"/>
                  </a:lnTo>
                  <a:lnTo>
                    <a:pt x="25962" y="45720"/>
                  </a:lnTo>
                  <a:lnTo>
                    <a:pt x="27050" y="45085"/>
                  </a:lnTo>
                  <a:close/>
                </a:path>
                <a:path w="1143000" h="100329">
                  <a:moveTo>
                    <a:pt x="76200" y="45085"/>
                  </a:moveTo>
                  <a:lnTo>
                    <a:pt x="38100" y="45085"/>
                  </a:lnTo>
                  <a:lnTo>
                    <a:pt x="38100" y="54610"/>
                  </a:lnTo>
                  <a:lnTo>
                    <a:pt x="76200" y="54610"/>
                  </a:lnTo>
                  <a:lnTo>
                    <a:pt x="76200" y="45085"/>
                  </a:lnTo>
                  <a:close/>
                </a:path>
                <a:path w="1143000" h="100329">
                  <a:moveTo>
                    <a:pt x="11811" y="45720"/>
                  </a:moveTo>
                  <a:lnTo>
                    <a:pt x="11811" y="53975"/>
                  </a:lnTo>
                  <a:lnTo>
                    <a:pt x="18886" y="49847"/>
                  </a:lnTo>
                  <a:lnTo>
                    <a:pt x="11811" y="45720"/>
                  </a:lnTo>
                  <a:close/>
                </a:path>
                <a:path w="1143000" h="100329">
                  <a:moveTo>
                    <a:pt x="18886" y="49847"/>
                  </a:moveTo>
                  <a:lnTo>
                    <a:pt x="11811" y="53975"/>
                  </a:lnTo>
                  <a:lnTo>
                    <a:pt x="25962" y="53975"/>
                  </a:lnTo>
                  <a:lnTo>
                    <a:pt x="18886" y="49847"/>
                  </a:lnTo>
                  <a:close/>
                </a:path>
                <a:path w="1143000" h="100329">
                  <a:moveTo>
                    <a:pt x="25962" y="45720"/>
                  </a:moveTo>
                  <a:lnTo>
                    <a:pt x="11811" y="45720"/>
                  </a:lnTo>
                  <a:lnTo>
                    <a:pt x="18886" y="49847"/>
                  </a:lnTo>
                  <a:lnTo>
                    <a:pt x="25962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27175" y="4656201"/>
            <a:ext cx="119824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latin typeface="Carlito"/>
                <a:cs typeface="Carlito"/>
              </a:rPr>
              <a:t>3. </a:t>
            </a:r>
            <a:r>
              <a:rPr dirty="0" sz="900" spc="5">
                <a:latin typeface="Carlito"/>
                <a:cs typeface="Carlito"/>
              </a:rPr>
              <a:t>Reservation</a:t>
            </a:r>
            <a:r>
              <a:rPr dirty="0" sz="900" spc="-120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confirmed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474434"/>
            <a:ext cx="735330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www.visual-paradigm.com/guide/uml-unified-modeling-language/what-is-sequence-diagram/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51675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10"/>
              <a:t>search</a:t>
            </a:r>
            <a:r>
              <a:rPr dirty="0" spc="-155"/>
              <a:t> </a:t>
            </a:r>
            <a:r>
              <a:rPr dirty="0"/>
              <a:t>book</a:t>
            </a:r>
          </a:p>
        </p:txBody>
      </p:sp>
      <p:sp>
        <p:nvSpPr>
          <p:cNvPr id="3" name="object 3"/>
          <p:cNvSpPr/>
          <p:nvPr/>
        </p:nvSpPr>
        <p:spPr>
          <a:xfrm>
            <a:off x="151561" y="1752600"/>
            <a:ext cx="8971407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6474434"/>
            <a:ext cx="735330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www.visual-paradigm.com/guide/uml-unified-modeling-language/what-is-sequence-diagram/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3765" cy="441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solidFill>
                  <a:srgbClr val="0000CC"/>
                </a:solidFill>
                <a:latin typeface="Carlito"/>
                <a:cs typeface="Carlito"/>
              </a:rPr>
              <a:t>Conditional</a:t>
            </a:r>
            <a:r>
              <a:rPr dirty="0" sz="2400" spc="-6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0000CC"/>
                </a:solidFill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[ </a:t>
            </a:r>
            <a:r>
              <a:rPr dirty="0" sz="2400" spc="-5">
                <a:solidFill>
                  <a:srgbClr val="660066"/>
                </a:solidFill>
                <a:latin typeface="Carlito"/>
                <a:cs typeface="Carlito"/>
              </a:rPr>
              <a:t>variable </a:t>
            </a: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= </a:t>
            </a:r>
            <a:r>
              <a:rPr dirty="0" sz="2400" spc="-5">
                <a:solidFill>
                  <a:srgbClr val="660066"/>
                </a:solidFill>
                <a:latin typeface="Carlito"/>
                <a:cs typeface="Carlito"/>
              </a:rPr>
              <a:t>value </a:t>
            </a: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]</a:t>
            </a:r>
            <a:r>
              <a:rPr dirty="0" sz="2400" spc="-50">
                <a:solidFill>
                  <a:srgbClr val="660066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660066"/>
                </a:solidFill>
                <a:latin typeface="Carlito"/>
                <a:cs typeface="Carlito"/>
              </a:rPr>
              <a:t>message()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Message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sent </a:t>
            </a:r>
            <a:r>
              <a:rPr dirty="0" sz="2400">
                <a:latin typeface="Carlito"/>
                <a:cs typeface="Carlito"/>
              </a:rPr>
              <a:t>only if clause </a:t>
            </a:r>
            <a:r>
              <a:rPr dirty="0" sz="2400" spc="-5">
                <a:latin typeface="Carlito"/>
                <a:cs typeface="Carlito"/>
              </a:rPr>
              <a:t>evaluates to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true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solidFill>
                  <a:srgbClr val="0000CC"/>
                </a:solidFill>
                <a:latin typeface="Carlito"/>
                <a:cs typeface="Carlito"/>
              </a:rPr>
              <a:t>Iteration</a:t>
            </a:r>
            <a:r>
              <a:rPr dirty="0" sz="2400" spc="-4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0000CC"/>
                </a:solidFill>
                <a:latin typeface="Carlito"/>
                <a:cs typeface="Carlito"/>
              </a:rPr>
              <a:t>(Looping)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  <a:tab pos="2381250" algn="l"/>
              </a:tabLst>
            </a:pP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* [ i :=</a:t>
            </a:r>
            <a:r>
              <a:rPr dirty="0" sz="2400" spc="-10">
                <a:solidFill>
                  <a:srgbClr val="660066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660066"/>
                </a:solidFill>
                <a:latin typeface="Carlito"/>
                <a:cs typeface="Carlito"/>
              </a:rPr>
              <a:t>1..N</a:t>
            </a:r>
            <a:r>
              <a:rPr dirty="0" sz="2400" spc="-30">
                <a:solidFill>
                  <a:srgbClr val="660066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]	</a:t>
            </a:r>
            <a:r>
              <a:rPr dirty="0" sz="2400" spc="-5">
                <a:solidFill>
                  <a:srgbClr val="660066"/>
                </a:solidFill>
                <a:latin typeface="Carlito"/>
                <a:cs typeface="Carlito"/>
              </a:rPr>
              <a:t>message()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225">
                <a:solidFill>
                  <a:srgbClr val="660066"/>
                </a:solidFill>
                <a:latin typeface="Arial"/>
                <a:cs typeface="Arial"/>
              </a:rPr>
              <a:t>“*”</a:t>
            </a:r>
            <a:r>
              <a:rPr dirty="0" sz="2400" spc="-28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is </a:t>
            </a:r>
            <a:r>
              <a:rPr dirty="0" sz="2400" spc="-5">
                <a:solidFill>
                  <a:srgbClr val="660066"/>
                </a:solidFill>
                <a:latin typeface="Carlito"/>
                <a:cs typeface="Carlito"/>
              </a:rPr>
              <a:t>required; </a:t>
            </a: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[ </a:t>
            </a:r>
            <a:r>
              <a:rPr dirty="0" sz="2400" spc="-5">
                <a:solidFill>
                  <a:srgbClr val="660066"/>
                </a:solidFill>
                <a:latin typeface="Carlito"/>
                <a:cs typeface="Carlito"/>
              </a:rPr>
              <a:t>... </a:t>
            </a:r>
            <a:r>
              <a:rPr dirty="0" sz="2400">
                <a:solidFill>
                  <a:srgbClr val="660066"/>
                </a:solidFill>
                <a:latin typeface="Carlito"/>
                <a:cs typeface="Carlito"/>
              </a:rPr>
              <a:t>] clause is </a:t>
            </a:r>
            <a:r>
              <a:rPr dirty="0" sz="2400" spc="5">
                <a:solidFill>
                  <a:srgbClr val="660066"/>
                </a:solidFill>
                <a:latin typeface="Carlito"/>
                <a:cs typeface="Carlito"/>
              </a:rPr>
              <a:t>optional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The 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message </a:t>
            </a:r>
            <a:r>
              <a:rPr dirty="0" sz="2400" spc="5" b="1">
                <a:solidFill>
                  <a:srgbClr val="006600"/>
                </a:solidFill>
                <a:latin typeface="Carlito"/>
                <a:cs typeface="Carlito"/>
              </a:rPr>
              <a:t>is 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sent </a:t>
            </a:r>
            <a:r>
              <a:rPr dirty="0" sz="2400" spc="-10" b="1">
                <a:solidFill>
                  <a:srgbClr val="006600"/>
                </a:solidFill>
                <a:latin typeface="Carlito"/>
                <a:cs typeface="Carlito"/>
              </a:rPr>
              <a:t>many 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times </a:t>
            </a:r>
            <a:r>
              <a:rPr dirty="0" sz="2400" spc="-10" b="1">
                <a:solidFill>
                  <a:srgbClr val="006600"/>
                </a:solidFill>
                <a:latin typeface="Carlito"/>
                <a:cs typeface="Carlito"/>
              </a:rPr>
              <a:t>to 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possibly 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multiple</a:t>
            </a:r>
            <a:r>
              <a:rPr dirty="0" sz="2400" spc="445" b="1">
                <a:solidFill>
                  <a:srgbClr val="006600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006600"/>
                </a:solidFill>
                <a:latin typeface="Carlito"/>
                <a:cs typeface="Carlito"/>
              </a:rPr>
              <a:t>receiver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lvl="1" marL="756285" marR="825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  <a:tab pos="1680210" algn="l"/>
                <a:tab pos="2418080" algn="l"/>
                <a:tab pos="2744470" algn="l"/>
                <a:tab pos="3467100" algn="l"/>
                <a:tab pos="4732655" algn="l"/>
                <a:tab pos="5650230" algn="l"/>
                <a:tab pos="7205345" algn="l"/>
                <a:tab pos="8251190" algn="l"/>
              </a:tabLst>
            </a:pP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U</a:t>
            </a:r>
            <a:r>
              <a:rPr dirty="0" sz="2400" spc="-15" b="1">
                <a:solidFill>
                  <a:srgbClr val="006600"/>
                </a:solidFill>
                <a:latin typeface="Carlito"/>
                <a:cs typeface="Carlito"/>
              </a:rPr>
              <a:t>M</a:t>
            </a:r>
            <a:r>
              <a:rPr dirty="0" sz="2400" spc="-10" b="1">
                <a:solidFill>
                  <a:srgbClr val="006600"/>
                </a:solidFill>
                <a:latin typeface="Carlito"/>
                <a:cs typeface="Carlito"/>
              </a:rPr>
              <a:t>L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2	</a:t>
            </a:r>
            <a:r>
              <a:rPr dirty="0" sz="2400" spc="5" b="1">
                <a:solidFill>
                  <a:srgbClr val="006600"/>
                </a:solidFill>
                <a:latin typeface="Carlito"/>
                <a:cs typeface="Carlito"/>
              </a:rPr>
              <a:t>u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ses	a	</a:t>
            </a:r>
            <a:r>
              <a:rPr dirty="0" sz="2400" spc="5" b="1">
                <a:solidFill>
                  <a:srgbClr val="006600"/>
                </a:solidFill>
                <a:latin typeface="Carlito"/>
                <a:cs typeface="Carlito"/>
              </a:rPr>
              <a:t>n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e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w	</a:t>
            </a:r>
            <a:r>
              <a:rPr dirty="0" sz="2400" spc="5" b="1">
                <a:solidFill>
                  <a:srgbClr val="006600"/>
                </a:solidFill>
                <a:latin typeface="Carlito"/>
                <a:cs typeface="Carlito"/>
              </a:rPr>
              <a:t>n</a:t>
            </a:r>
            <a:r>
              <a:rPr dirty="0" sz="2400" spc="-20" b="1">
                <a:solidFill>
                  <a:srgbClr val="006600"/>
                </a:solidFill>
                <a:latin typeface="Carlito"/>
                <a:cs typeface="Carlito"/>
              </a:rPr>
              <a:t>o</a:t>
            </a:r>
            <a:r>
              <a:rPr dirty="0" sz="2400" spc="-15" b="1">
                <a:solidFill>
                  <a:srgbClr val="006600"/>
                </a:solidFill>
                <a:latin typeface="Carlito"/>
                <a:cs typeface="Carlito"/>
              </a:rPr>
              <a:t>t</a:t>
            </a:r>
            <a:r>
              <a:rPr dirty="0" sz="2400" spc="-35" b="1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dirty="0" sz="2400" spc="5" b="1">
                <a:solidFill>
                  <a:srgbClr val="006600"/>
                </a:solidFill>
                <a:latin typeface="Carlito"/>
                <a:cs typeface="Carlito"/>
              </a:rPr>
              <a:t>t</a:t>
            </a:r>
            <a:r>
              <a:rPr dirty="0" sz="2400" spc="10" b="1">
                <a:solidFill>
                  <a:srgbClr val="006600"/>
                </a:solidFill>
                <a:latin typeface="Carlito"/>
                <a:cs typeface="Carlito"/>
              </a:rPr>
              <a:t>i</a:t>
            </a:r>
            <a:r>
              <a:rPr dirty="0" sz="2400" spc="5" b="1">
                <a:solidFill>
                  <a:srgbClr val="006600"/>
                </a:solidFill>
                <a:latin typeface="Carlito"/>
                <a:cs typeface="Carlito"/>
              </a:rPr>
              <a:t>o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n	</a:t>
            </a:r>
            <a:r>
              <a:rPr dirty="0" sz="2400" spc="-20" b="1">
                <a:solidFill>
                  <a:srgbClr val="006600"/>
                </a:solidFill>
                <a:latin typeface="Carlito"/>
                <a:cs typeface="Carlito"/>
              </a:rPr>
              <a:t>c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dirty="0" sz="2400" spc="-20" b="1">
                <a:solidFill>
                  <a:srgbClr val="006600"/>
                </a:solidFill>
                <a:latin typeface="Carlito"/>
                <a:cs typeface="Carlito"/>
              </a:rPr>
              <a:t>l</a:t>
            </a:r>
            <a:r>
              <a:rPr dirty="0" sz="2400" spc="10" b="1">
                <a:solidFill>
                  <a:srgbClr val="006600"/>
                </a:solidFill>
                <a:latin typeface="Carlito"/>
                <a:cs typeface="Carlito"/>
              </a:rPr>
              <a:t>l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e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d	</a:t>
            </a:r>
            <a:r>
              <a:rPr dirty="0" sz="2400" spc="10" b="1">
                <a:solidFill>
                  <a:srgbClr val="006600"/>
                </a:solidFill>
                <a:latin typeface="Carlito"/>
                <a:cs typeface="Carlito"/>
              </a:rPr>
              <a:t>i</a:t>
            </a:r>
            <a:r>
              <a:rPr dirty="0" sz="2400" spc="-40" b="1">
                <a:solidFill>
                  <a:srgbClr val="006600"/>
                </a:solidFill>
                <a:latin typeface="Carlito"/>
                <a:cs typeface="Carlito"/>
              </a:rPr>
              <a:t>n</a:t>
            </a:r>
            <a:r>
              <a:rPr dirty="0" sz="2400" spc="-15" b="1">
                <a:solidFill>
                  <a:srgbClr val="006600"/>
                </a:solidFill>
                <a:latin typeface="Carlito"/>
                <a:cs typeface="Carlito"/>
              </a:rPr>
              <a:t>t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e</a:t>
            </a:r>
            <a:r>
              <a:rPr dirty="0" sz="2400" spc="-40" b="1">
                <a:solidFill>
                  <a:srgbClr val="006600"/>
                </a:solidFill>
                <a:latin typeface="Carlito"/>
                <a:cs typeface="Carlito"/>
              </a:rPr>
              <a:t>r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ac</a:t>
            </a:r>
            <a:r>
              <a:rPr dirty="0" sz="2400" spc="-15" b="1">
                <a:solidFill>
                  <a:srgbClr val="006600"/>
                </a:solidFill>
                <a:latin typeface="Carlito"/>
                <a:cs typeface="Carlito"/>
              </a:rPr>
              <a:t>t</a:t>
            </a:r>
            <a:r>
              <a:rPr dirty="0" sz="2400" spc="10" b="1">
                <a:solidFill>
                  <a:srgbClr val="006600"/>
                </a:solidFill>
                <a:latin typeface="Carlito"/>
                <a:cs typeface="Carlito"/>
              </a:rPr>
              <a:t>i</a:t>
            </a:r>
            <a:r>
              <a:rPr dirty="0" sz="2400" spc="-20" b="1">
                <a:solidFill>
                  <a:srgbClr val="006600"/>
                </a:solidFill>
                <a:latin typeface="Carlito"/>
                <a:cs typeface="Carlito"/>
              </a:rPr>
              <a:t>o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n	</a:t>
            </a:r>
            <a:r>
              <a:rPr dirty="0" sz="2400" spc="-15" b="1">
                <a:solidFill>
                  <a:srgbClr val="006600"/>
                </a:solidFill>
                <a:latin typeface="Carlito"/>
                <a:cs typeface="Carlito"/>
              </a:rPr>
              <a:t>f</a:t>
            </a:r>
            <a:r>
              <a:rPr dirty="0" sz="2400" spc="-35" b="1">
                <a:solidFill>
                  <a:srgbClr val="006600"/>
                </a:solidFill>
                <a:latin typeface="Carlito"/>
                <a:cs typeface="Carlito"/>
              </a:rPr>
              <a:t>r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dirty="0" sz="2400" spc="-15" b="1">
                <a:solidFill>
                  <a:srgbClr val="006600"/>
                </a:solidFill>
                <a:latin typeface="Carlito"/>
                <a:cs typeface="Carlito"/>
              </a:rPr>
              <a:t>m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e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s	</a:t>
            </a:r>
            <a:r>
              <a:rPr dirty="0" sz="2400" spc="-15" b="1">
                <a:solidFill>
                  <a:srgbClr val="006600"/>
                </a:solidFill>
                <a:latin typeface="Carlito"/>
                <a:cs typeface="Carlito"/>
              </a:rPr>
              <a:t>to  </a:t>
            </a:r>
            <a:r>
              <a:rPr dirty="0" sz="2400" spc="5" b="1">
                <a:solidFill>
                  <a:srgbClr val="006600"/>
                </a:solidFill>
                <a:latin typeface="Carlito"/>
                <a:cs typeface="Carlito"/>
              </a:rPr>
              <a:t>support</a:t>
            </a:r>
            <a:r>
              <a:rPr dirty="0" sz="2400" spc="-65" b="1">
                <a:solidFill>
                  <a:srgbClr val="006600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these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49998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Syntax </a:t>
            </a:r>
            <a:r>
              <a:rPr dirty="0"/>
              <a:t>used in </a:t>
            </a:r>
            <a:r>
              <a:rPr dirty="0" spc="5"/>
              <a:t>Sequence</a:t>
            </a:r>
            <a:r>
              <a:rPr dirty="0" spc="-175"/>
              <a:t> </a:t>
            </a:r>
            <a:r>
              <a:rPr dirty="0" spc="-10"/>
              <a:t>Diagram[1]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79" y="819580"/>
            <a:ext cx="8808720" cy="7575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solidFill>
                  <a:srgbClr val="0000CC"/>
                </a:solidFill>
                <a:latin typeface="Comic Sans MS"/>
                <a:cs typeface="Comic Sans MS"/>
              </a:rPr>
              <a:t>How </a:t>
            </a: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to </a:t>
            </a:r>
            <a:r>
              <a:rPr dirty="0" sz="2000" spc="-15" b="1">
                <a:solidFill>
                  <a:srgbClr val="0000CC"/>
                </a:solidFill>
                <a:latin typeface="Comic Sans MS"/>
                <a:cs typeface="Comic Sans MS"/>
              </a:rPr>
              <a:t>represent </a:t>
            </a: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Mutually exclusive conditional invocations? If book</a:t>
            </a:r>
            <a:r>
              <a:rPr dirty="0" sz="2000" spc="29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is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393190" algn="l"/>
                <a:tab pos="5770880" algn="l"/>
              </a:tabLst>
            </a:pP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available,	</a:t>
            </a:r>
            <a:r>
              <a:rPr dirty="0" sz="2000" spc="-15" b="1">
                <a:solidFill>
                  <a:srgbClr val="0000CC"/>
                </a:solidFill>
                <a:latin typeface="Comic Sans MS"/>
                <a:cs typeface="Comic Sans MS"/>
              </a:rPr>
              <a:t>invoke msg2 </a:t>
            </a:r>
            <a:r>
              <a:rPr dirty="0" sz="2000" spc="-5" b="1">
                <a:solidFill>
                  <a:srgbClr val="0000CC"/>
                </a:solidFill>
                <a:latin typeface="Comic Sans MS"/>
                <a:cs typeface="Comic Sans MS"/>
              </a:rPr>
              <a:t>on </a:t>
            </a: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ClassB</a:t>
            </a:r>
            <a:r>
              <a:rPr dirty="0" sz="2000" spc="21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else</a:t>
            </a:r>
            <a:r>
              <a:rPr dirty="0" sz="2000" spc="1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000" spc="-15" b="1">
                <a:solidFill>
                  <a:srgbClr val="0000CC"/>
                </a:solidFill>
                <a:latin typeface="Comic Sans MS"/>
                <a:cs typeface="Comic Sans MS"/>
              </a:rPr>
              <a:t>invoke	msg3 </a:t>
            </a:r>
            <a:r>
              <a:rPr dirty="0" sz="2000" spc="-5" b="1">
                <a:solidFill>
                  <a:srgbClr val="0000CC"/>
                </a:solidFill>
                <a:latin typeface="Comic Sans MS"/>
                <a:cs typeface="Comic Sans MS"/>
              </a:rPr>
              <a:t>on</a:t>
            </a:r>
            <a:r>
              <a:rPr dirty="0" sz="2000" spc="2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classC,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4627" y="3990594"/>
            <a:ext cx="2618740" cy="114300"/>
          </a:xfrm>
          <a:custGeom>
            <a:avLst/>
            <a:gdLst/>
            <a:ahLst/>
            <a:cxnLst/>
            <a:rect l="l" t="t" r="r" b="b"/>
            <a:pathLst>
              <a:path w="2618740" h="114300">
                <a:moveTo>
                  <a:pt x="2504016" y="76163"/>
                </a:moveTo>
                <a:lnTo>
                  <a:pt x="2503932" y="114299"/>
                </a:lnTo>
                <a:lnTo>
                  <a:pt x="2580386" y="76199"/>
                </a:lnTo>
                <a:lnTo>
                  <a:pt x="2523109" y="76199"/>
                </a:lnTo>
                <a:lnTo>
                  <a:pt x="2504016" y="76163"/>
                </a:lnTo>
                <a:close/>
              </a:path>
              <a:path w="2618740" h="114300">
                <a:moveTo>
                  <a:pt x="2504101" y="38063"/>
                </a:moveTo>
                <a:lnTo>
                  <a:pt x="2504016" y="76163"/>
                </a:lnTo>
                <a:lnTo>
                  <a:pt x="2523109" y="76199"/>
                </a:lnTo>
                <a:lnTo>
                  <a:pt x="2523109" y="38099"/>
                </a:lnTo>
                <a:lnTo>
                  <a:pt x="2504101" y="38063"/>
                </a:lnTo>
                <a:close/>
              </a:path>
              <a:path w="2618740" h="114300">
                <a:moveTo>
                  <a:pt x="2504186" y="0"/>
                </a:moveTo>
                <a:lnTo>
                  <a:pt x="2504101" y="38063"/>
                </a:lnTo>
                <a:lnTo>
                  <a:pt x="2523109" y="38099"/>
                </a:lnTo>
                <a:lnTo>
                  <a:pt x="2523109" y="76199"/>
                </a:lnTo>
                <a:lnTo>
                  <a:pt x="2580386" y="76199"/>
                </a:lnTo>
                <a:lnTo>
                  <a:pt x="2618359" y="57276"/>
                </a:lnTo>
                <a:lnTo>
                  <a:pt x="2504186" y="0"/>
                </a:lnTo>
                <a:close/>
              </a:path>
              <a:path w="2618740" h="114300">
                <a:moveTo>
                  <a:pt x="127" y="33273"/>
                </a:moveTo>
                <a:lnTo>
                  <a:pt x="0" y="71373"/>
                </a:lnTo>
                <a:lnTo>
                  <a:pt x="2504016" y="76163"/>
                </a:lnTo>
                <a:lnTo>
                  <a:pt x="2504101" y="38063"/>
                </a:lnTo>
                <a:lnTo>
                  <a:pt x="127" y="3327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03982" y="3761054"/>
            <a:ext cx="9829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5" b="1">
                <a:latin typeface="Comic Sans MS"/>
                <a:cs typeface="Comic Sans MS"/>
              </a:rPr>
              <a:t>[flag </a:t>
            </a:r>
            <a:r>
              <a:rPr dirty="0" sz="1200" spc="15" b="1">
                <a:latin typeface="Comic Sans MS"/>
                <a:cs typeface="Comic Sans MS"/>
              </a:rPr>
              <a:t>=</a:t>
            </a:r>
            <a:r>
              <a:rPr dirty="0" sz="1200" spc="-40" b="1">
                <a:latin typeface="Comic Sans MS"/>
                <a:cs typeface="Comic Sans MS"/>
              </a:rPr>
              <a:t> </a:t>
            </a:r>
            <a:r>
              <a:rPr dirty="0" sz="1200" spc="10" b="1">
                <a:latin typeface="Comic Sans MS"/>
                <a:cs typeface="Comic Sans MS"/>
              </a:rPr>
              <a:t>true]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5696" y="3761054"/>
            <a:ext cx="5822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msg2(</a:t>
            </a:r>
            <a:r>
              <a:rPr dirty="0" sz="1200" spc="-50" b="1">
                <a:latin typeface="Comic Sans MS"/>
                <a:cs typeface="Comic Sans MS"/>
              </a:rPr>
              <a:t> </a:t>
            </a:r>
            <a:r>
              <a:rPr dirty="0" sz="1200" spc="5" b="1">
                <a:latin typeface="Comic Sans MS"/>
                <a:cs typeface="Comic Sans MS"/>
              </a:rPr>
              <a:t>)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94497" y="1639150"/>
            <a:ext cx="1449705" cy="5057140"/>
            <a:chOff x="1694497" y="1639150"/>
            <a:chExt cx="1449705" cy="5057140"/>
          </a:xfrm>
        </p:grpSpPr>
        <p:sp>
          <p:nvSpPr>
            <p:cNvPr id="7" name="object 7"/>
            <p:cNvSpPr/>
            <p:nvPr/>
          </p:nvSpPr>
          <p:spPr>
            <a:xfrm>
              <a:off x="1699260" y="1643913"/>
              <a:ext cx="1440180" cy="960119"/>
            </a:xfrm>
            <a:custGeom>
              <a:avLst/>
              <a:gdLst/>
              <a:ahLst/>
              <a:cxnLst/>
              <a:rect l="l" t="t" r="r" b="b"/>
              <a:pathLst>
                <a:path w="1440180" h="960119">
                  <a:moveTo>
                    <a:pt x="1440052" y="0"/>
                  </a:moveTo>
                  <a:lnTo>
                    <a:pt x="0" y="0"/>
                  </a:lnTo>
                  <a:lnTo>
                    <a:pt x="0" y="959586"/>
                  </a:lnTo>
                  <a:lnTo>
                    <a:pt x="1440052" y="959586"/>
                  </a:lnTo>
                  <a:lnTo>
                    <a:pt x="14400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99260" y="1643913"/>
              <a:ext cx="1440180" cy="960119"/>
            </a:xfrm>
            <a:custGeom>
              <a:avLst/>
              <a:gdLst/>
              <a:ahLst/>
              <a:cxnLst/>
              <a:rect l="l" t="t" r="r" b="b"/>
              <a:pathLst>
                <a:path w="1440180" h="960119">
                  <a:moveTo>
                    <a:pt x="0" y="959586"/>
                  </a:moveTo>
                  <a:lnTo>
                    <a:pt x="1440052" y="959586"/>
                  </a:lnTo>
                  <a:lnTo>
                    <a:pt x="1440052" y="0"/>
                  </a:lnTo>
                  <a:lnTo>
                    <a:pt x="0" y="0"/>
                  </a:lnTo>
                  <a:lnTo>
                    <a:pt x="0" y="9595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84755" y="2603500"/>
              <a:ext cx="0" cy="4078604"/>
            </a:xfrm>
            <a:custGeom>
              <a:avLst/>
              <a:gdLst/>
              <a:ahLst/>
              <a:cxnLst/>
              <a:rect l="l" t="t" r="r" b="b"/>
              <a:pathLst>
                <a:path w="0" h="4078604">
                  <a:moveTo>
                    <a:pt x="0" y="3478542"/>
                  </a:moveTo>
                  <a:lnTo>
                    <a:pt x="0" y="4078287"/>
                  </a:lnTo>
                </a:path>
                <a:path w="0" h="4078604">
                  <a:moveTo>
                    <a:pt x="0" y="0"/>
                  </a:moveTo>
                  <a:lnTo>
                    <a:pt x="0" y="719721"/>
                  </a:lnTo>
                </a:path>
              </a:pathLst>
            </a:custGeom>
            <a:ln w="28575">
              <a:solidFill>
                <a:srgbClr val="0000C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08175" y="1902409"/>
            <a:ext cx="101790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2150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:</a:t>
            </a:r>
            <a:r>
              <a:rPr dirty="0" u="heavy" sz="2150" spc="10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C</a:t>
            </a:r>
            <a:r>
              <a:rPr dirty="0" u="heavy" sz="2150" spc="10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l</a:t>
            </a:r>
            <a:r>
              <a:rPr dirty="0" u="heavy" sz="2150" spc="25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a</a:t>
            </a:r>
            <a:r>
              <a:rPr dirty="0" u="heavy" sz="2150" spc="5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ss</a:t>
            </a:r>
            <a:r>
              <a:rPr dirty="0" u="heavy" sz="2150" spc="25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A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8391" y="2483611"/>
            <a:ext cx="0" cy="4078604"/>
          </a:xfrm>
          <a:custGeom>
            <a:avLst/>
            <a:gdLst/>
            <a:ahLst/>
            <a:cxnLst/>
            <a:rect l="l" t="t" r="r" b="b"/>
            <a:pathLst>
              <a:path w="0" h="4078604">
                <a:moveTo>
                  <a:pt x="0" y="2997962"/>
                </a:moveTo>
                <a:lnTo>
                  <a:pt x="0" y="4078224"/>
                </a:lnTo>
              </a:path>
              <a:path w="0" h="4078604">
                <a:moveTo>
                  <a:pt x="0" y="0"/>
                </a:moveTo>
                <a:lnTo>
                  <a:pt x="0" y="1407287"/>
                </a:lnTo>
              </a:path>
            </a:pathLst>
          </a:custGeom>
          <a:ln w="28575">
            <a:solidFill>
              <a:srgbClr val="0000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82896" y="1524025"/>
            <a:ext cx="1440180" cy="96011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7559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2170"/>
              </a:spcBef>
            </a:pPr>
            <a:r>
              <a:rPr dirty="0" u="heavy" sz="2150" spc="10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:ClassB</a:t>
            </a:r>
            <a:endParaRPr sz="21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06449" y="3266059"/>
            <a:ext cx="3932554" cy="2821305"/>
            <a:chOff x="1306449" y="3266059"/>
            <a:chExt cx="3932554" cy="2821305"/>
          </a:xfrm>
        </p:grpSpPr>
        <p:sp>
          <p:nvSpPr>
            <p:cNvPr id="14" name="object 14"/>
            <p:cNvSpPr/>
            <p:nvPr/>
          </p:nvSpPr>
          <p:spPr>
            <a:xfrm>
              <a:off x="1306449" y="3266059"/>
              <a:ext cx="1113155" cy="114300"/>
            </a:xfrm>
            <a:custGeom>
              <a:avLst/>
              <a:gdLst/>
              <a:ahLst/>
              <a:cxnLst/>
              <a:rect l="l" t="t" r="r" b="b"/>
              <a:pathLst>
                <a:path w="1113155" h="114300">
                  <a:moveTo>
                    <a:pt x="998474" y="0"/>
                  </a:moveTo>
                  <a:lnTo>
                    <a:pt x="998474" y="114300"/>
                  </a:lnTo>
                  <a:lnTo>
                    <a:pt x="1074674" y="76200"/>
                  </a:lnTo>
                  <a:lnTo>
                    <a:pt x="1017524" y="76200"/>
                  </a:lnTo>
                  <a:lnTo>
                    <a:pt x="1017524" y="38100"/>
                  </a:lnTo>
                  <a:lnTo>
                    <a:pt x="1074674" y="38100"/>
                  </a:lnTo>
                  <a:lnTo>
                    <a:pt x="998474" y="0"/>
                  </a:lnTo>
                  <a:close/>
                </a:path>
                <a:path w="1113155" h="114300">
                  <a:moveTo>
                    <a:pt x="99847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998474" y="76200"/>
                  </a:lnTo>
                  <a:lnTo>
                    <a:pt x="998474" y="38100"/>
                  </a:lnTo>
                  <a:close/>
                </a:path>
                <a:path w="1113155" h="114300">
                  <a:moveTo>
                    <a:pt x="1074674" y="38100"/>
                  </a:moveTo>
                  <a:lnTo>
                    <a:pt x="1017524" y="38100"/>
                  </a:lnTo>
                  <a:lnTo>
                    <a:pt x="1017524" y="76200"/>
                  </a:lnTo>
                  <a:lnTo>
                    <a:pt x="1074674" y="76200"/>
                  </a:lnTo>
                  <a:lnTo>
                    <a:pt x="1112774" y="57150"/>
                  </a:lnTo>
                  <a:lnTo>
                    <a:pt x="1074674" y="3810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19223" y="3323221"/>
              <a:ext cx="130175" cy="2759075"/>
            </a:xfrm>
            <a:custGeom>
              <a:avLst/>
              <a:gdLst/>
              <a:ahLst/>
              <a:cxnLst/>
              <a:rect l="l" t="t" r="r" b="b"/>
              <a:pathLst>
                <a:path w="130175" h="2759075">
                  <a:moveTo>
                    <a:pt x="129552" y="0"/>
                  </a:moveTo>
                  <a:lnTo>
                    <a:pt x="0" y="0"/>
                  </a:lnTo>
                  <a:lnTo>
                    <a:pt x="0" y="2758821"/>
                  </a:lnTo>
                  <a:lnTo>
                    <a:pt x="129552" y="2758821"/>
                  </a:lnTo>
                  <a:lnTo>
                    <a:pt x="12955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19223" y="3323221"/>
              <a:ext cx="130175" cy="2759075"/>
            </a:xfrm>
            <a:custGeom>
              <a:avLst/>
              <a:gdLst/>
              <a:ahLst/>
              <a:cxnLst/>
              <a:rect l="l" t="t" r="r" b="b"/>
              <a:pathLst>
                <a:path w="130175" h="2759075">
                  <a:moveTo>
                    <a:pt x="0" y="2758821"/>
                  </a:moveTo>
                  <a:lnTo>
                    <a:pt x="129552" y="2758821"/>
                  </a:lnTo>
                  <a:lnTo>
                    <a:pt x="129552" y="0"/>
                  </a:lnTo>
                  <a:lnTo>
                    <a:pt x="0" y="0"/>
                  </a:lnTo>
                  <a:lnTo>
                    <a:pt x="0" y="27588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02225" y="3890899"/>
              <a:ext cx="132080" cy="1590675"/>
            </a:xfrm>
            <a:custGeom>
              <a:avLst/>
              <a:gdLst/>
              <a:ahLst/>
              <a:cxnLst/>
              <a:rect l="l" t="t" r="r" b="b"/>
              <a:pathLst>
                <a:path w="132079" h="1590675">
                  <a:moveTo>
                    <a:pt x="131762" y="0"/>
                  </a:moveTo>
                  <a:lnTo>
                    <a:pt x="0" y="0"/>
                  </a:lnTo>
                  <a:lnTo>
                    <a:pt x="0" y="1590675"/>
                  </a:lnTo>
                  <a:lnTo>
                    <a:pt x="131762" y="1590675"/>
                  </a:lnTo>
                  <a:lnTo>
                    <a:pt x="13176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02225" y="3890899"/>
              <a:ext cx="132080" cy="1590675"/>
            </a:xfrm>
            <a:custGeom>
              <a:avLst/>
              <a:gdLst/>
              <a:ahLst/>
              <a:cxnLst/>
              <a:rect l="l" t="t" r="r" b="b"/>
              <a:pathLst>
                <a:path w="132079" h="1590675">
                  <a:moveTo>
                    <a:pt x="0" y="1590675"/>
                  </a:moveTo>
                  <a:lnTo>
                    <a:pt x="131762" y="1590675"/>
                  </a:lnTo>
                  <a:lnTo>
                    <a:pt x="131762" y="0"/>
                  </a:lnTo>
                  <a:lnTo>
                    <a:pt x="0" y="0"/>
                  </a:lnTo>
                  <a:lnTo>
                    <a:pt x="0" y="1590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77508" y="1524025"/>
            <a:ext cx="1309370" cy="96011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75590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2170"/>
              </a:spcBef>
            </a:pPr>
            <a:r>
              <a:rPr dirty="0" u="heavy" sz="2150" spc="10" b="1">
                <a:solidFill>
                  <a:srgbClr val="9B2C1F"/>
                </a:solidFill>
                <a:uFill>
                  <a:solidFill>
                    <a:srgbClr val="9B2C1F"/>
                  </a:solidFill>
                </a:uFill>
                <a:latin typeface="Comic Sans MS"/>
                <a:cs typeface="Comic Sans MS"/>
              </a:rPr>
              <a:t>:ClassC</a:t>
            </a:r>
            <a:endParaRPr sz="215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31110" y="2469324"/>
            <a:ext cx="4737100" cy="4107179"/>
            <a:chOff x="2531110" y="2469324"/>
            <a:chExt cx="4737100" cy="4107179"/>
          </a:xfrm>
        </p:grpSpPr>
        <p:sp>
          <p:nvSpPr>
            <p:cNvPr id="21" name="object 21"/>
            <p:cNvSpPr/>
            <p:nvPr/>
          </p:nvSpPr>
          <p:spPr>
            <a:xfrm>
              <a:off x="7197598" y="2483611"/>
              <a:ext cx="0" cy="4078604"/>
            </a:xfrm>
            <a:custGeom>
              <a:avLst/>
              <a:gdLst/>
              <a:ahLst/>
              <a:cxnLst/>
              <a:rect l="l" t="t" r="r" b="b"/>
              <a:pathLst>
                <a:path w="0" h="4078604">
                  <a:moveTo>
                    <a:pt x="0" y="2758313"/>
                  </a:moveTo>
                  <a:lnTo>
                    <a:pt x="0" y="4078224"/>
                  </a:lnTo>
                </a:path>
                <a:path w="0" h="4078604">
                  <a:moveTo>
                    <a:pt x="0" y="0"/>
                  </a:moveTo>
                  <a:lnTo>
                    <a:pt x="0" y="2039175"/>
                  </a:lnTo>
                </a:path>
              </a:pathLst>
            </a:custGeom>
            <a:ln w="28575">
              <a:solidFill>
                <a:srgbClr val="0000C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32700" y="4522787"/>
              <a:ext cx="130175" cy="719455"/>
            </a:xfrm>
            <a:custGeom>
              <a:avLst/>
              <a:gdLst/>
              <a:ahLst/>
              <a:cxnLst/>
              <a:rect l="l" t="t" r="r" b="b"/>
              <a:pathLst>
                <a:path w="130175" h="719454">
                  <a:moveTo>
                    <a:pt x="1301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130175" y="719137"/>
                  </a:lnTo>
                  <a:lnTo>
                    <a:pt x="13017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32700" y="4522787"/>
              <a:ext cx="130175" cy="719455"/>
            </a:xfrm>
            <a:custGeom>
              <a:avLst/>
              <a:gdLst/>
              <a:ahLst/>
              <a:cxnLst/>
              <a:rect l="l" t="t" r="r" b="b"/>
              <a:pathLst>
                <a:path w="130175" h="719454">
                  <a:moveTo>
                    <a:pt x="0" y="719137"/>
                  </a:moveTo>
                  <a:lnTo>
                    <a:pt x="130175" y="719137"/>
                  </a:lnTo>
                  <a:lnTo>
                    <a:pt x="130175" y="0"/>
                  </a:lnTo>
                  <a:lnTo>
                    <a:pt x="0" y="0"/>
                  </a:lnTo>
                  <a:lnTo>
                    <a:pt x="0" y="7191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50160" y="4042917"/>
              <a:ext cx="393065" cy="480059"/>
            </a:xfrm>
            <a:custGeom>
              <a:avLst/>
              <a:gdLst/>
              <a:ahLst/>
              <a:cxnLst/>
              <a:rect l="l" t="t" r="r" b="b"/>
              <a:pathLst>
                <a:path w="393064" h="480060">
                  <a:moveTo>
                    <a:pt x="0" y="0"/>
                  </a:moveTo>
                  <a:lnTo>
                    <a:pt x="392810" y="479805"/>
                  </a:lnTo>
                </a:path>
              </a:pathLst>
            </a:custGeom>
            <a:ln w="381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41574" y="4465573"/>
              <a:ext cx="4191000" cy="114300"/>
            </a:xfrm>
            <a:custGeom>
              <a:avLst/>
              <a:gdLst/>
              <a:ahLst/>
              <a:cxnLst/>
              <a:rect l="l" t="t" r="r" b="b"/>
              <a:pathLst>
                <a:path w="4191000" h="114300">
                  <a:moveTo>
                    <a:pt x="4076192" y="0"/>
                  </a:moveTo>
                  <a:lnTo>
                    <a:pt x="4076192" y="114300"/>
                  </a:lnTo>
                  <a:lnTo>
                    <a:pt x="4152392" y="76200"/>
                  </a:lnTo>
                  <a:lnTo>
                    <a:pt x="4095369" y="76200"/>
                  </a:lnTo>
                  <a:lnTo>
                    <a:pt x="4095369" y="38100"/>
                  </a:lnTo>
                  <a:lnTo>
                    <a:pt x="4152392" y="38100"/>
                  </a:lnTo>
                  <a:lnTo>
                    <a:pt x="4076192" y="0"/>
                  </a:lnTo>
                  <a:close/>
                </a:path>
                <a:path w="4191000" h="114300">
                  <a:moveTo>
                    <a:pt x="407619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076192" y="76200"/>
                  </a:lnTo>
                  <a:lnTo>
                    <a:pt x="4076192" y="38100"/>
                  </a:lnTo>
                  <a:close/>
                </a:path>
                <a:path w="4191000" h="114300">
                  <a:moveTo>
                    <a:pt x="4152392" y="38100"/>
                  </a:moveTo>
                  <a:lnTo>
                    <a:pt x="4095369" y="38100"/>
                  </a:lnTo>
                  <a:lnTo>
                    <a:pt x="4095369" y="76200"/>
                  </a:lnTo>
                  <a:lnTo>
                    <a:pt x="4152392" y="76200"/>
                  </a:lnTo>
                  <a:lnTo>
                    <a:pt x="4190492" y="57150"/>
                  </a:lnTo>
                  <a:lnTo>
                    <a:pt x="4152392" y="3810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283458" y="4253610"/>
            <a:ext cx="103441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5" b="1">
                <a:latin typeface="Comic Sans MS"/>
                <a:cs typeface="Comic Sans MS"/>
              </a:rPr>
              <a:t>[flag </a:t>
            </a:r>
            <a:r>
              <a:rPr dirty="0" sz="1200" spc="10" b="1">
                <a:latin typeface="Comic Sans MS"/>
                <a:cs typeface="Comic Sans MS"/>
              </a:rPr>
              <a:t>=</a:t>
            </a:r>
            <a:r>
              <a:rPr dirty="0" sz="1200" spc="-60" b="1">
                <a:latin typeface="Comic Sans MS"/>
                <a:cs typeface="Comic Sans MS"/>
              </a:rPr>
              <a:t> </a:t>
            </a:r>
            <a:r>
              <a:rPr dirty="0" sz="1200" spc="10" b="1">
                <a:latin typeface="Comic Sans MS"/>
                <a:cs typeface="Comic Sans MS"/>
              </a:rPr>
              <a:t>false]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2911" y="4253610"/>
            <a:ext cx="58356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msg3(</a:t>
            </a:r>
            <a:r>
              <a:rPr dirty="0" sz="1200" spc="-50" b="1">
                <a:latin typeface="Comic Sans MS"/>
                <a:cs typeface="Comic Sans MS"/>
              </a:rPr>
              <a:t> </a:t>
            </a:r>
            <a:r>
              <a:rPr dirty="0" sz="1200" spc="5" b="1">
                <a:latin typeface="Comic Sans MS"/>
                <a:cs typeface="Comic Sans MS"/>
              </a:rPr>
              <a:t>)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09837" y="3320922"/>
            <a:ext cx="946150" cy="643255"/>
            <a:chOff x="2509837" y="3320922"/>
            <a:chExt cx="946150" cy="643255"/>
          </a:xfrm>
        </p:grpSpPr>
        <p:sp>
          <p:nvSpPr>
            <p:cNvPr id="29" name="object 29"/>
            <p:cNvSpPr/>
            <p:nvPr/>
          </p:nvSpPr>
          <p:spPr>
            <a:xfrm>
              <a:off x="2549398" y="3338829"/>
              <a:ext cx="892175" cy="7620"/>
            </a:xfrm>
            <a:custGeom>
              <a:avLst/>
              <a:gdLst/>
              <a:ahLst/>
              <a:cxnLst/>
              <a:rect l="l" t="t" r="r" b="b"/>
              <a:pathLst>
                <a:path w="892175" h="7620">
                  <a:moveTo>
                    <a:pt x="0" y="7112"/>
                  </a:moveTo>
                  <a:lnTo>
                    <a:pt x="891921" y="0"/>
                  </a:lnTo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41319" y="3320922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0"/>
                  </a:moveTo>
                  <a:lnTo>
                    <a:pt x="0" y="20916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38170" y="3487292"/>
              <a:ext cx="803275" cy="85725"/>
            </a:xfrm>
            <a:custGeom>
              <a:avLst/>
              <a:gdLst/>
              <a:ahLst/>
              <a:cxnLst/>
              <a:rect l="l" t="t" r="r" b="b"/>
              <a:pathLst>
                <a:path w="803275" h="85725">
                  <a:moveTo>
                    <a:pt x="85725" y="0"/>
                  </a:moveTo>
                  <a:lnTo>
                    <a:pt x="0" y="42799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374" y="57150"/>
                  </a:lnTo>
                  <a:lnTo>
                    <a:pt x="71374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803275" h="85725">
                  <a:moveTo>
                    <a:pt x="85725" y="28575"/>
                  </a:moveTo>
                  <a:lnTo>
                    <a:pt x="71374" y="28575"/>
                  </a:lnTo>
                  <a:lnTo>
                    <a:pt x="71374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803275" h="85725">
                  <a:moveTo>
                    <a:pt x="803148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803148" y="57150"/>
                  </a:lnTo>
                  <a:lnTo>
                    <a:pt x="80314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14600" y="3444252"/>
              <a:ext cx="123825" cy="514984"/>
            </a:xfrm>
            <a:custGeom>
              <a:avLst/>
              <a:gdLst/>
              <a:ahLst/>
              <a:cxnLst/>
              <a:rect l="l" t="t" r="r" b="b"/>
              <a:pathLst>
                <a:path w="123825" h="514985">
                  <a:moveTo>
                    <a:pt x="123555" y="0"/>
                  </a:moveTo>
                  <a:lnTo>
                    <a:pt x="0" y="0"/>
                  </a:lnTo>
                  <a:lnTo>
                    <a:pt x="0" y="514972"/>
                  </a:lnTo>
                  <a:lnTo>
                    <a:pt x="123555" y="514972"/>
                  </a:lnTo>
                  <a:lnTo>
                    <a:pt x="12355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14600" y="3444252"/>
              <a:ext cx="123825" cy="514984"/>
            </a:xfrm>
            <a:custGeom>
              <a:avLst/>
              <a:gdLst/>
              <a:ahLst/>
              <a:cxnLst/>
              <a:rect l="l" t="t" r="r" b="b"/>
              <a:pathLst>
                <a:path w="123825" h="514985">
                  <a:moveTo>
                    <a:pt x="0" y="514972"/>
                  </a:moveTo>
                  <a:lnTo>
                    <a:pt x="123555" y="514972"/>
                  </a:lnTo>
                  <a:lnTo>
                    <a:pt x="123555" y="0"/>
                  </a:lnTo>
                  <a:lnTo>
                    <a:pt x="0" y="0"/>
                  </a:lnTo>
                  <a:lnTo>
                    <a:pt x="0" y="5149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385697" y="2868548"/>
            <a:ext cx="2860040" cy="4387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755"/>
              </a:lnSpc>
              <a:spcBef>
                <a:spcPts val="130"/>
              </a:spcBef>
            </a:pPr>
            <a:r>
              <a:rPr dirty="0" sz="1600" spc="15" b="1">
                <a:latin typeface="Comic Sans MS"/>
                <a:cs typeface="Comic Sans MS"/>
              </a:rPr>
              <a:t>msg1(</a:t>
            </a:r>
            <a:r>
              <a:rPr dirty="0" sz="1600" spc="-5" b="1">
                <a:latin typeface="Comic Sans MS"/>
                <a:cs typeface="Comic Sans MS"/>
              </a:rPr>
              <a:t> </a:t>
            </a:r>
            <a:r>
              <a:rPr dirty="0" sz="1600" spc="10" b="1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  <a:p>
            <a:pPr marL="1282700">
              <a:lnSpc>
                <a:spcPts val="1455"/>
              </a:lnSpc>
            </a:pP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flag </a:t>
            </a:r>
            <a:r>
              <a:rPr dirty="0" sz="1350" spc="10" b="1">
                <a:solidFill>
                  <a:srgbClr val="0000CC"/>
                </a:solidFill>
                <a:latin typeface="Comic Sans MS"/>
                <a:cs typeface="Comic Sans MS"/>
              </a:rPr>
              <a:t>=</a:t>
            </a:r>
            <a:r>
              <a:rPr dirty="0" sz="1350" spc="-6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checkBook()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154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6456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Sequence</a:t>
            </a:r>
            <a:r>
              <a:rPr dirty="0" spc="-130"/>
              <a:t> </a:t>
            </a:r>
            <a:r>
              <a:rPr dirty="0" spc="-10"/>
              <a:t>Diagrams[1]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2181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Generalizations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53262"/>
            <a:ext cx="853630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i="1">
                <a:latin typeface="Carlito"/>
                <a:cs typeface="Carlito"/>
              </a:rPr>
              <a:t>Generalizations connect </a:t>
            </a:r>
            <a:r>
              <a:rPr dirty="0" sz="2400" i="1">
                <a:latin typeface="Carlito"/>
                <a:cs typeface="Carlito"/>
              </a:rPr>
              <a:t>generalized classes </a:t>
            </a:r>
            <a:r>
              <a:rPr dirty="0" sz="2400" spc="-10" i="1">
                <a:latin typeface="Carlito"/>
                <a:cs typeface="Carlito"/>
              </a:rPr>
              <a:t>to </a:t>
            </a:r>
            <a:r>
              <a:rPr dirty="0" sz="2400" spc="-5" i="1">
                <a:latin typeface="Carlito"/>
                <a:cs typeface="Carlito"/>
              </a:rPr>
              <a:t>more-specialized  </a:t>
            </a:r>
            <a:r>
              <a:rPr dirty="0" sz="2400" spc="-5" i="1">
                <a:latin typeface="Carlito"/>
                <a:cs typeface="Carlito"/>
              </a:rPr>
              <a:t>ones </a:t>
            </a:r>
            <a:r>
              <a:rPr dirty="0" sz="2400" i="1">
                <a:latin typeface="Carlito"/>
                <a:cs typeface="Carlito"/>
              </a:rPr>
              <a:t>in </a:t>
            </a:r>
            <a:r>
              <a:rPr dirty="0" sz="2400" spc="-5" i="1">
                <a:latin typeface="Carlito"/>
                <a:cs typeface="Carlito"/>
              </a:rPr>
              <a:t>what </a:t>
            </a:r>
            <a:r>
              <a:rPr dirty="0" sz="2400" i="1">
                <a:latin typeface="Carlito"/>
                <a:cs typeface="Carlito"/>
              </a:rPr>
              <a:t>is </a:t>
            </a:r>
            <a:r>
              <a:rPr dirty="0" sz="2400" spc="-10" i="1">
                <a:latin typeface="Carlito"/>
                <a:cs typeface="Carlito"/>
              </a:rPr>
              <a:t>known </a:t>
            </a:r>
            <a:r>
              <a:rPr dirty="0" sz="2400" spc="-5" i="1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subclass/superclass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5">
                <a:latin typeface="Carlito"/>
                <a:cs typeface="Carlito"/>
              </a:rPr>
              <a:t>child/parent  relationships.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2095"/>
              </a:spcBef>
              <a:buFont typeface="Wingdings"/>
              <a:buChar char=""/>
              <a:tabLst>
                <a:tab pos="356870" algn="l"/>
                <a:tab pos="357505" algn="l"/>
                <a:tab pos="692150" algn="l"/>
                <a:tab pos="1436370" algn="l"/>
                <a:tab pos="2531110" algn="l"/>
                <a:tab pos="3101340" algn="l"/>
                <a:tab pos="4540250" algn="l"/>
                <a:tab pos="4951730" algn="l"/>
                <a:tab pos="5397500" algn="l"/>
                <a:tab pos="6567805" algn="l"/>
                <a:tab pos="7927975" algn="l"/>
              </a:tabLst>
            </a:pP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-5">
                <a:latin typeface="Carlito"/>
                <a:cs typeface="Carlito"/>
              </a:rPr>
              <a:t>child	inherits	the	properties	</a:t>
            </a:r>
            <a:r>
              <a:rPr dirty="0" sz="2400">
                <a:latin typeface="Carlito"/>
                <a:cs typeface="Carlito"/>
              </a:rPr>
              <a:t>of	</a:t>
            </a:r>
            <a:r>
              <a:rPr dirty="0" sz="2400" spc="-5">
                <a:latin typeface="Carlito"/>
                <a:cs typeface="Carlito"/>
              </a:rPr>
              <a:t>its	</a:t>
            </a:r>
            <a:r>
              <a:rPr dirty="0" sz="2400" spc="-10">
                <a:latin typeface="Carlito"/>
                <a:cs typeface="Carlito"/>
              </a:rPr>
              <a:t>parents,	</a:t>
            </a:r>
            <a:r>
              <a:rPr dirty="0" sz="2400">
                <a:latin typeface="Carlito"/>
                <a:cs typeface="Carlito"/>
              </a:rPr>
              <a:t>especially	their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attributes </a:t>
            </a:r>
            <a:r>
              <a:rPr dirty="0" sz="2400" spc="5">
                <a:latin typeface="Carlito"/>
                <a:cs typeface="Carlito"/>
              </a:rPr>
              <a:t>and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operations.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914142"/>
            <a:ext cx="6248400" cy="3715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45980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 spc="-30"/>
              <a:t>travel</a:t>
            </a:r>
            <a:r>
              <a:rPr dirty="0" sz="3600" spc="-60"/>
              <a:t> </a:t>
            </a:r>
            <a:r>
              <a:rPr dirty="0" sz="3600" spc="-10"/>
              <a:t>portal[1]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50452" y="3119424"/>
            <a:ext cx="2012950" cy="3478529"/>
            <a:chOff x="2350452" y="3119424"/>
            <a:chExt cx="2012950" cy="3478529"/>
          </a:xfrm>
        </p:grpSpPr>
        <p:sp>
          <p:nvSpPr>
            <p:cNvPr id="4" name="object 4"/>
            <p:cNvSpPr/>
            <p:nvPr/>
          </p:nvSpPr>
          <p:spPr>
            <a:xfrm>
              <a:off x="2355214" y="3756659"/>
              <a:ext cx="0" cy="2836545"/>
            </a:xfrm>
            <a:custGeom>
              <a:avLst/>
              <a:gdLst/>
              <a:ahLst/>
              <a:cxnLst/>
              <a:rect l="l" t="t" r="r" b="b"/>
              <a:pathLst>
                <a:path w="0" h="2836545">
                  <a:moveTo>
                    <a:pt x="0" y="0"/>
                  </a:moveTo>
                  <a:lnTo>
                    <a:pt x="0" y="2836138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2284" y="3124187"/>
              <a:ext cx="1316355" cy="821690"/>
            </a:xfrm>
            <a:custGeom>
              <a:avLst/>
              <a:gdLst/>
              <a:ahLst/>
              <a:cxnLst/>
              <a:rect l="l" t="t" r="r" b="b"/>
              <a:pathLst>
                <a:path w="1316354" h="821689">
                  <a:moveTo>
                    <a:pt x="1315847" y="0"/>
                  </a:moveTo>
                  <a:lnTo>
                    <a:pt x="0" y="0"/>
                  </a:lnTo>
                  <a:lnTo>
                    <a:pt x="0" y="821448"/>
                  </a:lnTo>
                  <a:lnTo>
                    <a:pt x="1315847" y="821448"/>
                  </a:lnTo>
                  <a:lnTo>
                    <a:pt x="131584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2284" y="3124187"/>
              <a:ext cx="1316355" cy="821690"/>
            </a:xfrm>
            <a:custGeom>
              <a:avLst/>
              <a:gdLst/>
              <a:ahLst/>
              <a:cxnLst/>
              <a:rect l="l" t="t" r="r" b="b"/>
              <a:pathLst>
                <a:path w="1316354" h="821689">
                  <a:moveTo>
                    <a:pt x="0" y="821448"/>
                  </a:moveTo>
                  <a:lnTo>
                    <a:pt x="1315847" y="821448"/>
                  </a:lnTo>
                  <a:lnTo>
                    <a:pt x="1315847" y="0"/>
                  </a:lnTo>
                  <a:lnTo>
                    <a:pt x="0" y="0"/>
                  </a:lnTo>
                  <a:lnTo>
                    <a:pt x="0" y="8214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83540" y="899236"/>
            <a:ext cx="8535670" cy="276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249428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user </a:t>
            </a:r>
            <a:r>
              <a:rPr dirty="0" sz="2400" spc="-10">
                <a:latin typeface="Carlito"/>
                <a:cs typeface="Carlito"/>
              </a:rPr>
              <a:t>can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-20">
                <a:latin typeface="Carlito"/>
                <a:cs typeface="Carlito"/>
              </a:rPr>
              <a:t>travel </a:t>
            </a:r>
            <a:r>
              <a:rPr dirty="0" sz="2400">
                <a:latin typeface="Carlito"/>
                <a:cs typeface="Carlito"/>
              </a:rPr>
              <a:t>portal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plan a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travel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1238250" algn="l"/>
                <a:tab pos="1786889" algn="l"/>
                <a:tab pos="2457450" algn="l"/>
                <a:tab pos="3515995" algn="l"/>
                <a:tab pos="4067810" algn="l"/>
                <a:tab pos="4738370" algn="l"/>
                <a:tab pos="5787390" algn="l"/>
                <a:tab pos="6064885" algn="l"/>
                <a:tab pos="6899909" algn="l"/>
                <a:tab pos="7732395" algn="l"/>
              </a:tabLst>
            </a:pPr>
            <a:r>
              <a:rPr dirty="0" sz="2400">
                <a:latin typeface="Carlito"/>
                <a:cs typeface="Carlito"/>
              </a:rPr>
              <a:t>W</a:t>
            </a:r>
            <a:r>
              <a:rPr dirty="0" sz="2400" spc="1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en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er	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 spc="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es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1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l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n	</a:t>
            </a:r>
            <a:r>
              <a:rPr dirty="0" sz="2400" spc="-15">
                <a:latin typeface="Carlito"/>
                <a:cs typeface="Carlito"/>
              </a:rPr>
              <a:t>bu</a:t>
            </a:r>
            <a:r>
              <a:rPr dirty="0" sz="2400" spc="-35">
                <a:latin typeface="Carlito"/>
                <a:cs typeface="Carlito"/>
              </a:rPr>
              <a:t>t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,	a	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 spc="-70">
                <a:latin typeface="Carlito"/>
                <a:cs typeface="Carlito"/>
              </a:rPr>
              <a:t>a</a:t>
            </a:r>
            <a:r>
              <a:rPr dirty="0" sz="2400" spc="-30">
                <a:latin typeface="Carlito"/>
                <a:cs typeface="Carlito"/>
              </a:rPr>
              <a:t>v</a:t>
            </a:r>
            <a:r>
              <a:rPr dirty="0" sz="2400">
                <a:latin typeface="Carlito"/>
                <a:cs typeface="Carlito"/>
              </a:rPr>
              <a:t>el	a</a:t>
            </a:r>
            <a:r>
              <a:rPr dirty="0" sz="2400" spc="-2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t	ap</a:t>
            </a:r>
            <a:r>
              <a:rPr dirty="0" sz="2400" spc="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l</a:t>
            </a:r>
            <a:r>
              <a:rPr dirty="0" sz="2400" spc="-1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t  </a:t>
            </a:r>
            <a:r>
              <a:rPr dirty="0" sz="2400" spc="-5">
                <a:latin typeface="Carlito"/>
                <a:cs typeface="Carlito"/>
              </a:rPr>
              <a:t>appears </a:t>
            </a:r>
            <a:r>
              <a:rPr dirty="0" sz="2400">
                <a:latin typeface="Carlito"/>
                <a:cs typeface="Carlito"/>
              </a:rPr>
              <a:t>in his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window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  <a:tab pos="3561715" algn="l"/>
              </a:tabLst>
            </a:pPr>
            <a:r>
              <a:rPr dirty="0" sz="2400">
                <a:latin typeface="Carlito"/>
                <a:cs typeface="Carlito"/>
              </a:rPr>
              <a:t>Once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user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enters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	</a:t>
            </a:r>
            <a:r>
              <a:rPr dirty="0" sz="2400" spc="-5">
                <a:latin typeface="Carlito"/>
                <a:cs typeface="Carlito"/>
              </a:rPr>
              <a:t>source </a:t>
            </a:r>
            <a:r>
              <a:rPr dirty="0" sz="2400" spc="5">
                <a:latin typeface="Carlito"/>
                <a:cs typeface="Carlito"/>
              </a:rPr>
              <a:t>and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destination,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The </a:t>
            </a:r>
            <a:r>
              <a:rPr dirty="0" sz="2000" spc="-20">
                <a:latin typeface="Carlito"/>
                <a:cs typeface="Carlito"/>
              </a:rPr>
              <a:t>travel </a:t>
            </a:r>
            <a:r>
              <a:rPr dirty="0" sz="2000" spc="-15">
                <a:latin typeface="Carlito"/>
                <a:cs typeface="Carlito"/>
              </a:rPr>
              <a:t>agent </a:t>
            </a:r>
            <a:r>
              <a:rPr dirty="0" sz="2000" spc="-5">
                <a:latin typeface="Carlito"/>
                <a:cs typeface="Carlito"/>
              </a:rPr>
              <a:t>applet </a:t>
            </a:r>
            <a:r>
              <a:rPr dirty="0" sz="2000" spc="-10">
                <a:latin typeface="Carlito"/>
                <a:cs typeface="Carlito"/>
              </a:rPr>
              <a:t>computes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route </a:t>
            </a:r>
            <a:r>
              <a:rPr dirty="0" sz="2000" spc="-5">
                <a:latin typeface="Carlito"/>
                <a:cs typeface="Carlito"/>
              </a:rPr>
              <a:t>and </a:t>
            </a:r>
            <a:r>
              <a:rPr dirty="0" sz="2000" spc="-15">
                <a:latin typeface="Carlito"/>
                <a:cs typeface="Carlito"/>
              </a:rPr>
              <a:t>displays </a:t>
            </a:r>
            <a:r>
              <a:rPr dirty="0" sz="2000" spc="-5">
                <a:latin typeface="Carlito"/>
                <a:cs typeface="Carlito"/>
              </a:rPr>
              <a:t>the</a:t>
            </a:r>
            <a:r>
              <a:rPr dirty="0" sz="2000" spc="235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itinerary.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45">
                <a:latin typeface="Carlito"/>
                <a:cs typeface="Carlito"/>
              </a:rPr>
              <a:t>Travel </a:t>
            </a:r>
            <a:r>
              <a:rPr dirty="0" sz="2000" spc="-15">
                <a:latin typeface="Carlito"/>
                <a:cs typeface="Carlito"/>
              </a:rPr>
              <a:t>agent </a:t>
            </a:r>
            <a:r>
              <a:rPr dirty="0" sz="2000" spc="-10">
                <a:latin typeface="Carlito"/>
                <a:cs typeface="Carlito"/>
              </a:rPr>
              <a:t>widget </a:t>
            </a:r>
            <a:r>
              <a:rPr dirty="0" sz="2000" spc="-5">
                <a:latin typeface="Carlito"/>
                <a:cs typeface="Carlito"/>
              </a:rPr>
              <a:t>disappears when user </a:t>
            </a:r>
            <a:r>
              <a:rPr dirty="0" sz="2000" spc="-10">
                <a:latin typeface="Carlito"/>
                <a:cs typeface="Carlito"/>
              </a:rPr>
              <a:t>presses </a:t>
            </a:r>
            <a:r>
              <a:rPr dirty="0" sz="2000" spc="-5">
                <a:latin typeface="Carlito"/>
                <a:cs typeface="Carlito"/>
              </a:rPr>
              <a:t>close</a:t>
            </a:r>
            <a:r>
              <a:rPr dirty="0" sz="2000" spc="28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button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rlito"/>
              <a:cs typeface="Carlito"/>
            </a:endParaRPr>
          </a:p>
          <a:p>
            <a:pPr algn="ctr" marR="1892935">
              <a:lnSpc>
                <a:spcPct val="100000"/>
              </a:lnSpc>
            </a:pPr>
            <a:r>
              <a:rPr dirty="0" u="heavy" sz="1600" spc="1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:client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95382" y="3940873"/>
            <a:ext cx="2745740" cy="2846070"/>
            <a:chOff x="3695382" y="3940873"/>
            <a:chExt cx="2745740" cy="2846070"/>
          </a:xfrm>
        </p:grpSpPr>
        <p:sp>
          <p:nvSpPr>
            <p:cNvPr id="9" name="object 9"/>
            <p:cNvSpPr/>
            <p:nvPr/>
          </p:nvSpPr>
          <p:spPr>
            <a:xfrm>
              <a:off x="3700145" y="3945635"/>
              <a:ext cx="0" cy="2836545"/>
            </a:xfrm>
            <a:custGeom>
              <a:avLst/>
              <a:gdLst/>
              <a:ahLst/>
              <a:cxnLst/>
              <a:rect l="l" t="t" r="r" b="b"/>
              <a:pathLst>
                <a:path w="0" h="2836545">
                  <a:moveTo>
                    <a:pt x="0" y="2463114"/>
                  </a:moveTo>
                  <a:lnTo>
                    <a:pt x="0" y="2836162"/>
                  </a:lnTo>
                </a:path>
                <a:path w="0" h="2836545">
                  <a:moveTo>
                    <a:pt x="0" y="0"/>
                  </a:moveTo>
                  <a:lnTo>
                    <a:pt x="0" y="447116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14112" y="4038333"/>
              <a:ext cx="1221740" cy="821690"/>
            </a:xfrm>
            <a:custGeom>
              <a:avLst/>
              <a:gdLst/>
              <a:ahLst/>
              <a:cxnLst/>
              <a:rect l="l" t="t" r="r" b="b"/>
              <a:pathLst>
                <a:path w="1221739" h="821689">
                  <a:moveTo>
                    <a:pt x="1221663" y="0"/>
                  </a:moveTo>
                  <a:lnTo>
                    <a:pt x="0" y="0"/>
                  </a:lnTo>
                  <a:lnTo>
                    <a:pt x="0" y="821448"/>
                  </a:lnTo>
                  <a:lnTo>
                    <a:pt x="1221663" y="821448"/>
                  </a:lnTo>
                  <a:lnTo>
                    <a:pt x="122166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14112" y="4038333"/>
              <a:ext cx="1221740" cy="821690"/>
            </a:xfrm>
            <a:custGeom>
              <a:avLst/>
              <a:gdLst/>
              <a:ahLst/>
              <a:cxnLst/>
              <a:rect l="l" t="t" r="r" b="b"/>
              <a:pathLst>
                <a:path w="1221739" h="821689">
                  <a:moveTo>
                    <a:pt x="0" y="821448"/>
                  </a:moveTo>
                  <a:lnTo>
                    <a:pt x="1221663" y="821448"/>
                  </a:lnTo>
                  <a:lnTo>
                    <a:pt x="1221663" y="0"/>
                  </a:lnTo>
                  <a:lnTo>
                    <a:pt x="0" y="0"/>
                  </a:lnTo>
                  <a:lnTo>
                    <a:pt x="0" y="8214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218874" y="4043095"/>
            <a:ext cx="1250315" cy="50736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635" rIns="0" bIns="0" rtlCol="0" vert="horz">
            <a:spAutoFit/>
          </a:bodyPr>
          <a:lstStyle/>
          <a:p>
            <a:pPr marR="30480"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ts val="1800"/>
              </a:lnSpc>
            </a:pPr>
            <a:r>
              <a:rPr dirty="0" sz="1600" spc="-5" b="1">
                <a:solidFill>
                  <a:srgbClr val="0000CC"/>
                </a:solidFill>
                <a:latin typeface="Comic Sans MS"/>
                <a:cs typeface="Comic Sans MS"/>
              </a:rPr>
              <a:t>: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t</a:t>
            </a: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ave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l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Age</a:t>
            </a: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84298" y="4372864"/>
            <a:ext cx="4074160" cy="2199005"/>
            <a:chOff x="2384298" y="4372864"/>
            <a:chExt cx="4074160" cy="2199005"/>
          </a:xfrm>
        </p:grpSpPr>
        <p:sp>
          <p:nvSpPr>
            <p:cNvPr id="14" name="object 14"/>
            <p:cNvSpPr/>
            <p:nvPr/>
          </p:nvSpPr>
          <p:spPr>
            <a:xfrm>
              <a:off x="5196077" y="4550156"/>
              <a:ext cx="1262380" cy="18415"/>
            </a:xfrm>
            <a:custGeom>
              <a:avLst/>
              <a:gdLst/>
              <a:ahLst/>
              <a:cxnLst/>
              <a:rect l="l" t="t" r="r" b="b"/>
              <a:pathLst>
                <a:path w="1262379" h="18414">
                  <a:moveTo>
                    <a:pt x="1261872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261872" y="18288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02757" y="4844923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w="0" h="1722120">
                  <a:moveTo>
                    <a:pt x="0" y="0"/>
                  </a:moveTo>
                  <a:lnTo>
                    <a:pt x="0" y="172194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84298" y="4372864"/>
              <a:ext cx="1250950" cy="190500"/>
            </a:xfrm>
            <a:custGeom>
              <a:avLst/>
              <a:gdLst/>
              <a:ahLst/>
              <a:cxnLst/>
              <a:rect l="l" t="t" r="r" b="b"/>
              <a:pathLst>
                <a:path w="1250950" h="190500">
                  <a:moveTo>
                    <a:pt x="1060323" y="0"/>
                  </a:moveTo>
                  <a:lnTo>
                    <a:pt x="1060323" y="190500"/>
                  </a:lnTo>
                  <a:lnTo>
                    <a:pt x="1212723" y="114300"/>
                  </a:lnTo>
                  <a:lnTo>
                    <a:pt x="1079373" y="114300"/>
                  </a:lnTo>
                  <a:lnTo>
                    <a:pt x="1079373" y="76200"/>
                  </a:lnTo>
                  <a:lnTo>
                    <a:pt x="1212723" y="76200"/>
                  </a:lnTo>
                  <a:lnTo>
                    <a:pt x="1060323" y="0"/>
                  </a:lnTo>
                  <a:close/>
                </a:path>
                <a:path w="1250950" h="190500">
                  <a:moveTo>
                    <a:pt x="1060323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060323" y="114300"/>
                  </a:lnTo>
                  <a:lnTo>
                    <a:pt x="1060323" y="76200"/>
                  </a:lnTo>
                  <a:close/>
                </a:path>
                <a:path w="1250950" h="190500">
                  <a:moveTo>
                    <a:pt x="1212723" y="76200"/>
                  </a:moveTo>
                  <a:lnTo>
                    <a:pt x="1079373" y="76200"/>
                  </a:lnTo>
                  <a:lnTo>
                    <a:pt x="1079373" y="114300"/>
                  </a:lnTo>
                  <a:lnTo>
                    <a:pt x="1212723" y="114300"/>
                  </a:lnTo>
                  <a:lnTo>
                    <a:pt x="1250823" y="95250"/>
                  </a:lnTo>
                  <a:lnTo>
                    <a:pt x="1212723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796032" y="4195064"/>
            <a:ext cx="416559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p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l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an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54960" y="4387989"/>
            <a:ext cx="3448050" cy="2025650"/>
            <a:chOff x="2354960" y="4387989"/>
            <a:chExt cx="3448050" cy="2025650"/>
          </a:xfrm>
        </p:grpSpPr>
        <p:sp>
          <p:nvSpPr>
            <p:cNvPr id="19" name="object 19"/>
            <p:cNvSpPr/>
            <p:nvPr/>
          </p:nvSpPr>
          <p:spPr>
            <a:xfrm>
              <a:off x="3635120" y="4392752"/>
              <a:ext cx="132080" cy="2016125"/>
            </a:xfrm>
            <a:custGeom>
              <a:avLst/>
              <a:gdLst/>
              <a:ahLst/>
              <a:cxnLst/>
              <a:rect l="l" t="t" r="r" b="b"/>
              <a:pathLst>
                <a:path w="132079" h="2016125">
                  <a:moveTo>
                    <a:pt x="131584" y="0"/>
                  </a:moveTo>
                  <a:lnTo>
                    <a:pt x="0" y="0"/>
                  </a:lnTo>
                  <a:lnTo>
                    <a:pt x="0" y="2015998"/>
                  </a:lnTo>
                  <a:lnTo>
                    <a:pt x="131584" y="2015998"/>
                  </a:lnTo>
                  <a:lnTo>
                    <a:pt x="13158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35120" y="4392752"/>
              <a:ext cx="132080" cy="2016125"/>
            </a:xfrm>
            <a:custGeom>
              <a:avLst/>
              <a:gdLst/>
              <a:ahLst/>
              <a:cxnLst/>
              <a:rect l="l" t="t" r="r" b="b"/>
              <a:pathLst>
                <a:path w="132079" h="2016125">
                  <a:moveTo>
                    <a:pt x="0" y="2015998"/>
                  </a:moveTo>
                  <a:lnTo>
                    <a:pt x="131584" y="2015998"/>
                  </a:lnTo>
                  <a:lnTo>
                    <a:pt x="131584" y="0"/>
                  </a:lnTo>
                  <a:lnTo>
                    <a:pt x="0" y="0"/>
                  </a:lnTo>
                  <a:lnTo>
                    <a:pt x="0" y="20159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54960" y="5286120"/>
              <a:ext cx="3448050" cy="190500"/>
            </a:xfrm>
            <a:custGeom>
              <a:avLst/>
              <a:gdLst/>
              <a:ahLst/>
              <a:cxnLst/>
              <a:rect l="l" t="t" r="r" b="b"/>
              <a:pathLst>
                <a:path w="3448050" h="190500">
                  <a:moveTo>
                    <a:pt x="3258439" y="0"/>
                  </a:moveTo>
                  <a:lnTo>
                    <a:pt x="3257525" y="76108"/>
                  </a:lnTo>
                  <a:lnTo>
                    <a:pt x="3276600" y="76326"/>
                  </a:lnTo>
                  <a:lnTo>
                    <a:pt x="3276091" y="114426"/>
                  </a:lnTo>
                  <a:lnTo>
                    <a:pt x="3257064" y="114426"/>
                  </a:lnTo>
                  <a:lnTo>
                    <a:pt x="3256153" y="190372"/>
                  </a:lnTo>
                  <a:lnTo>
                    <a:pt x="3412713" y="114426"/>
                  </a:lnTo>
                  <a:lnTo>
                    <a:pt x="3276091" y="114426"/>
                  </a:lnTo>
                  <a:lnTo>
                    <a:pt x="3257067" y="114208"/>
                  </a:lnTo>
                  <a:lnTo>
                    <a:pt x="3413163" y="114208"/>
                  </a:lnTo>
                  <a:lnTo>
                    <a:pt x="3447796" y="97408"/>
                  </a:lnTo>
                  <a:lnTo>
                    <a:pt x="3258439" y="0"/>
                  </a:lnTo>
                  <a:close/>
                </a:path>
                <a:path w="3448050" h="190500">
                  <a:moveTo>
                    <a:pt x="3257525" y="76108"/>
                  </a:moveTo>
                  <a:lnTo>
                    <a:pt x="3257067" y="114208"/>
                  </a:lnTo>
                  <a:lnTo>
                    <a:pt x="3276091" y="114426"/>
                  </a:lnTo>
                  <a:lnTo>
                    <a:pt x="3276600" y="76326"/>
                  </a:lnTo>
                  <a:lnTo>
                    <a:pt x="3257525" y="76108"/>
                  </a:lnTo>
                  <a:close/>
                </a:path>
                <a:path w="3448050" h="190500">
                  <a:moveTo>
                    <a:pt x="507" y="38734"/>
                  </a:moveTo>
                  <a:lnTo>
                    <a:pt x="0" y="76834"/>
                  </a:lnTo>
                  <a:lnTo>
                    <a:pt x="3257067" y="114208"/>
                  </a:lnTo>
                  <a:lnTo>
                    <a:pt x="3257525" y="76108"/>
                  </a:lnTo>
                  <a:lnTo>
                    <a:pt x="507" y="387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095369" y="5075935"/>
            <a:ext cx="126492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set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I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ti</a:t>
            </a: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e</a:t>
            </a: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dirty="0" sz="1600" spc="25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73551" y="4436947"/>
            <a:ext cx="2124075" cy="2080895"/>
            <a:chOff x="3773551" y="4436947"/>
            <a:chExt cx="2124075" cy="2080895"/>
          </a:xfrm>
        </p:grpSpPr>
        <p:sp>
          <p:nvSpPr>
            <p:cNvPr id="24" name="object 24"/>
            <p:cNvSpPr/>
            <p:nvPr/>
          </p:nvSpPr>
          <p:spPr>
            <a:xfrm>
              <a:off x="5761227" y="5168595"/>
              <a:ext cx="132080" cy="1344295"/>
            </a:xfrm>
            <a:custGeom>
              <a:avLst/>
              <a:gdLst/>
              <a:ahLst/>
              <a:cxnLst/>
              <a:rect l="l" t="t" r="r" b="b"/>
              <a:pathLst>
                <a:path w="132079" h="1344295">
                  <a:moveTo>
                    <a:pt x="131584" y="0"/>
                  </a:moveTo>
                  <a:lnTo>
                    <a:pt x="0" y="0"/>
                  </a:lnTo>
                  <a:lnTo>
                    <a:pt x="0" y="1343914"/>
                  </a:lnTo>
                  <a:lnTo>
                    <a:pt x="131584" y="1343914"/>
                  </a:lnTo>
                  <a:lnTo>
                    <a:pt x="13158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61227" y="5168595"/>
              <a:ext cx="132080" cy="1344295"/>
            </a:xfrm>
            <a:custGeom>
              <a:avLst/>
              <a:gdLst/>
              <a:ahLst/>
              <a:cxnLst/>
              <a:rect l="l" t="t" r="r" b="b"/>
              <a:pathLst>
                <a:path w="132079" h="1344295">
                  <a:moveTo>
                    <a:pt x="0" y="1343914"/>
                  </a:moveTo>
                  <a:lnTo>
                    <a:pt x="131584" y="1343914"/>
                  </a:lnTo>
                  <a:lnTo>
                    <a:pt x="131584" y="0"/>
                  </a:lnTo>
                  <a:lnTo>
                    <a:pt x="0" y="0"/>
                  </a:lnTo>
                  <a:lnTo>
                    <a:pt x="0" y="13439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73551" y="4436947"/>
              <a:ext cx="1440815" cy="171450"/>
            </a:xfrm>
            <a:custGeom>
              <a:avLst/>
              <a:gdLst/>
              <a:ahLst/>
              <a:cxnLst/>
              <a:rect l="l" t="t" r="r" b="b"/>
              <a:pathLst>
                <a:path w="1440814" h="171450">
                  <a:moveTo>
                    <a:pt x="38100" y="66472"/>
                  </a:moveTo>
                  <a:lnTo>
                    <a:pt x="0" y="66472"/>
                  </a:lnTo>
                  <a:lnTo>
                    <a:pt x="0" y="104572"/>
                  </a:lnTo>
                  <a:lnTo>
                    <a:pt x="38100" y="104572"/>
                  </a:lnTo>
                  <a:lnTo>
                    <a:pt x="38100" y="66472"/>
                  </a:lnTo>
                  <a:close/>
                </a:path>
                <a:path w="1440814" h="171450">
                  <a:moveTo>
                    <a:pt x="114300" y="66472"/>
                  </a:moveTo>
                  <a:lnTo>
                    <a:pt x="76200" y="66472"/>
                  </a:lnTo>
                  <a:lnTo>
                    <a:pt x="76200" y="104572"/>
                  </a:lnTo>
                  <a:lnTo>
                    <a:pt x="114300" y="104572"/>
                  </a:lnTo>
                  <a:lnTo>
                    <a:pt x="114300" y="66472"/>
                  </a:lnTo>
                  <a:close/>
                </a:path>
                <a:path w="1440814" h="171450">
                  <a:moveTo>
                    <a:pt x="190500" y="66472"/>
                  </a:moveTo>
                  <a:lnTo>
                    <a:pt x="152400" y="66472"/>
                  </a:lnTo>
                  <a:lnTo>
                    <a:pt x="152400" y="104572"/>
                  </a:lnTo>
                  <a:lnTo>
                    <a:pt x="190500" y="104572"/>
                  </a:lnTo>
                  <a:lnTo>
                    <a:pt x="190500" y="66472"/>
                  </a:lnTo>
                  <a:close/>
                </a:path>
                <a:path w="1440814" h="171450">
                  <a:moveTo>
                    <a:pt x="266700" y="66472"/>
                  </a:moveTo>
                  <a:lnTo>
                    <a:pt x="228600" y="66472"/>
                  </a:lnTo>
                  <a:lnTo>
                    <a:pt x="228600" y="104572"/>
                  </a:lnTo>
                  <a:lnTo>
                    <a:pt x="266700" y="104572"/>
                  </a:lnTo>
                  <a:lnTo>
                    <a:pt x="266700" y="66472"/>
                  </a:lnTo>
                  <a:close/>
                </a:path>
                <a:path w="1440814" h="171450">
                  <a:moveTo>
                    <a:pt x="342900" y="66472"/>
                  </a:moveTo>
                  <a:lnTo>
                    <a:pt x="304800" y="66472"/>
                  </a:lnTo>
                  <a:lnTo>
                    <a:pt x="304800" y="104572"/>
                  </a:lnTo>
                  <a:lnTo>
                    <a:pt x="342900" y="104572"/>
                  </a:lnTo>
                  <a:lnTo>
                    <a:pt x="342900" y="66472"/>
                  </a:lnTo>
                  <a:close/>
                </a:path>
                <a:path w="1440814" h="171450">
                  <a:moveTo>
                    <a:pt x="419100" y="66472"/>
                  </a:moveTo>
                  <a:lnTo>
                    <a:pt x="381000" y="66472"/>
                  </a:lnTo>
                  <a:lnTo>
                    <a:pt x="381000" y="104572"/>
                  </a:lnTo>
                  <a:lnTo>
                    <a:pt x="419100" y="104572"/>
                  </a:lnTo>
                  <a:lnTo>
                    <a:pt x="419100" y="66472"/>
                  </a:lnTo>
                  <a:close/>
                </a:path>
                <a:path w="1440814" h="171450">
                  <a:moveTo>
                    <a:pt x="495300" y="66472"/>
                  </a:moveTo>
                  <a:lnTo>
                    <a:pt x="457200" y="66472"/>
                  </a:lnTo>
                  <a:lnTo>
                    <a:pt x="457200" y="104572"/>
                  </a:lnTo>
                  <a:lnTo>
                    <a:pt x="495300" y="104572"/>
                  </a:lnTo>
                  <a:lnTo>
                    <a:pt x="495300" y="66472"/>
                  </a:lnTo>
                  <a:close/>
                </a:path>
                <a:path w="1440814" h="171450">
                  <a:moveTo>
                    <a:pt x="571500" y="66472"/>
                  </a:moveTo>
                  <a:lnTo>
                    <a:pt x="533400" y="66472"/>
                  </a:lnTo>
                  <a:lnTo>
                    <a:pt x="533400" y="104572"/>
                  </a:lnTo>
                  <a:lnTo>
                    <a:pt x="571500" y="104572"/>
                  </a:lnTo>
                  <a:lnTo>
                    <a:pt x="571500" y="66472"/>
                  </a:lnTo>
                  <a:close/>
                </a:path>
                <a:path w="1440814" h="171450">
                  <a:moveTo>
                    <a:pt x="647700" y="66472"/>
                  </a:moveTo>
                  <a:lnTo>
                    <a:pt x="609600" y="66472"/>
                  </a:lnTo>
                  <a:lnTo>
                    <a:pt x="609600" y="104572"/>
                  </a:lnTo>
                  <a:lnTo>
                    <a:pt x="647700" y="104572"/>
                  </a:lnTo>
                  <a:lnTo>
                    <a:pt x="647700" y="66472"/>
                  </a:lnTo>
                  <a:close/>
                </a:path>
                <a:path w="1440814" h="171450">
                  <a:moveTo>
                    <a:pt x="723900" y="66472"/>
                  </a:moveTo>
                  <a:lnTo>
                    <a:pt x="685800" y="66472"/>
                  </a:lnTo>
                  <a:lnTo>
                    <a:pt x="685800" y="104572"/>
                  </a:lnTo>
                  <a:lnTo>
                    <a:pt x="723900" y="104572"/>
                  </a:lnTo>
                  <a:lnTo>
                    <a:pt x="723900" y="66472"/>
                  </a:lnTo>
                  <a:close/>
                </a:path>
                <a:path w="1440814" h="171450">
                  <a:moveTo>
                    <a:pt x="800100" y="66472"/>
                  </a:moveTo>
                  <a:lnTo>
                    <a:pt x="762000" y="66472"/>
                  </a:lnTo>
                  <a:lnTo>
                    <a:pt x="762000" y="104572"/>
                  </a:lnTo>
                  <a:lnTo>
                    <a:pt x="800100" y="104572"/>
                  </a:lnTo>
                  <a:lnTo>
                    <a:pt x="800100" y="66472"/>
                  </a:lnTo>
                  <a:close/>
                </a:path>
                <a:path w="1440814" h="171450">
                  <a:moveTo>
                    <a:pt x="876300" y="66472"/>
                  </a:moveTo>
                  <a:lnTo>
                    <a:pt x="838200" y="66472"/>
                  </a:lnTo>
                  <a:lnTo>
                    <a:pt x="838200" y="104572"/>
                  </a:lnTo>
                  <a:lnTo>
                    <a:pt x="876300" y="104572"/>
                  </a:lnTo>
                  <a:lnTo>
                    <a:pt x="876300" y="66472"/>
                  </a:lnTo>
                  <a:close/>
                </a:path>
                <a:path w="1440814" h="171450">
                  <a:moveTo>
                    <a:pt x="952500" y="66472"/>
                  </a:moveTo>
                  <a:lnTo>
                    <a:pt x="914400" y="66472"/>
                  </a:lnTo>
                  <a:lnTo>
                    <a:pt x="914400" y="104572"/>
                  </a:lnTo>
                  <a:lnTo>
                    <a:pt x="952500" y="104572"/>
                  </a:lnTo>
                  <a:lnTo>
                    <a:pt x="952500" y="66472"/>
                  </a:lnTo>
                  <a:close/>
                </a:path>
                <a:path w="1440814" h="171450">
                  <a:moveTo>
                    <a:pt x="1028700" y="66472"/>
                  </a:moveTo>
                  <a:lnTo>
                    <a:pt x="990600" y="66472"/>
                  </a:lnTo>
                  <a:lnTo>
                    <a:pt x="990600" y="104572"/>
                  </a:lnTo>
                  <a:lnTo>
                    <a:pt x="1028700" y="104572"/>
                  </a:lnTo>
                  <a:lnTo>
                    <a:pt x="1028700" y="66472"/>
                  </a:lnTo>
                  <a:close/>
                </a:path>
                <a:path w="1440814" h="171450">
                  <a:moveTo>
                    <a:pt x="1104900" y="66472"/>
                  </a:moveTo>
                  <a:lnTo>
                    <a:pt x="1066800" y="66472"/>
                  </a:lnTo>
                  <a:lnTo>
                    <a:pt x="1066800" y="104572"/>
                  </a:lnTo>
                  <a:lnTo>
                    <a:pt x="1104900" y="104572"/>
                  </a:lnTo>
                  <a:lnTo>
                    <a:pt x="1104900" y="66472"/>
                  </a:lnTo>
                  <a:close/>
                </a:path>
                <a:path w="1440814" h="171450">
                  <a:moveTo>
                    <a:pt x="1181100" y="66472"/>
                  </a:moveTo>
                  <a:lnTo>
                    <a:pt x="1143000" y="66472"/>
                  </a:lnTo>
                  <a:lnTo>
                    <a:pt x="1143000" y="104572"/>
                  </a:lnTo>
                  <a:lnTo>
                    <a:pt x="1181100" y="104572"/>
                  </a:lnTo>
                  <a:lnTo>
                    <a:pt x="1181100" y="66472"/>
                  </a:lnTo>
                  <a:close/>
                </a:path>
                <a:path w="1440814" h="171450">
                  <a:moveTo>
                    <a:pt x="1257300" y="66472"/>
                  </a:moveTo>
                  <a:lnTo>
                    <a:pt x="1219200" y="66472"/>
                  </a:lnTo>
                  <a:lnTo>
                    <a:pt x="1219200" y="104572"/>
                  </a:lnTo>
                  <a:lnTo>
                    <a:pt x="1257300" y="104572"/>
                  </a:lnTo>
                  <a:lnTo>
                    <a:pt x="1257300" y="66472"/>
                  </a:lnTo>
                  <a:close/>
                </a:path>
                <a:path w="1440814" h="171450">
                  <a:moveTo>
                    <a:pt x="1333500" y="103958"/>
                  </a:moveTo>
                  <a:lnTo>
                    <a:pt x="1278889" y="135814"/>
                  </a:lnTo>
                  <a:lnTo>
                    <a:pt x="1273264" y="140846"/>
                  </a:lnTo>
                  <a:lnTo>
                    <a:pt x="1270079" y="147403"/>
                  </a:lnTo>
                  <a:lnTo>
                    <a:pt x="1269585" y="154674"/>
                  </a:lnTo>
                  <a:lnTo>
                    <a:pt x="1272032" y="161849"/>
                  </a:lnTo>
                  <a:lnTo>
                    <a:pt x="1277082" y="167475"/>
                  </a:lnTo>
                  <a:lnTo>
                    <a:pt x="1283668" y="170660"/>
                  </a:lnTo>
                  <a:lnTo>
                    <a:pt x="1290945" y="171154"/>
                  </a:lnTo>
                  <a:lnTo>
                    <a:pt x="1298066" y="168707"/>
                  </a:lnTo>
                  <a:lnTo>
                    <a:pt x="1407928" y="104572"/>
                  </a:lnTo>
                  <a:lnTo>
                    <a:pt x="1333500" y="104572"/>
                  </a:lnTo>
                  <a:lnTo>
                    <a:pt x="1333500" y="103958"/>
                  </a:lnTo>
                  <a:close/>
                </a:path>
                <a:path w="1440814" h="171450">
                  <a:moveTo>
                    <a:pt x="1332229" y="66472"/>
                  </a:moveTo>
                  <a:lnTo>
                    <a:pt x="1295400" y="66472"/>
                  </a:lnTo>
                  <a:lnTo>
                    <a:pt x="1295400" y="104572"/>
                  </a:lnTo>
                  <a:lnTo>
                    <a:pt x="1332447" y="104572"/>
                  </a:lnTo>
                  <a:lnTo>
                    <a:pt x="1333500" y="103958"/>
                  </a:lnTo>
                  <a:lnTo>
                    <a:pt x="1333500" y="67213"/>
                  </a:lnTo>
                  <a:lnTo>
                    <a:pt x="1332229" y="66472"/>
                  </a:lnTo>
                  <a:close/>
                </a:path>
                <a:path w="1440814" h="171450">
                  <a:moveTo>
                    <a:pt x="1364995" y="85586"/>
                  </a:moveTo>
                  <a:lnTo>
                    <a:pt x="1333500" y="103958"/>
                  </a:lnTo>
                  <a:lnTo>
                    <a:pt x="1333500" y="104572"/>
                  </a:lnTo>
                  <a:lnTo>
                    <a:pt x="1371600" y="104572"/>
                  </a:lnTo>
                  <a:lnTo>
                    <a:pt x="1371600" y="89438"/>
                  </a:lnTo>
                  <a:lnTo>
                    <a:pt x="1364995" y="85586"/>
                  </a:lnTo>
                  <a:close/>
                </a:path>
                <a:path w="1440814" h="171450">
                  <a:moveTo>
                    <a:pt x="1371600" y="89438"/>
                  </a:moveTo>
                  <a:lnTo>
                    <a:pt x="1371600" y="104572"/>
                  </a:lnTo>
                  <a:lnTo>
                    <a:pt x="1402841" y="104572"/>
                  </a:lnTo>
                  <a:lnTo>
                    <a:pt x="1402841" y="102032"/>
                  </a:lnTo>
                  <a:lnTo>
                    <a:pt x="1393189" y="102032"/>
                  </a:lnTo>
                  <a:lnTo>
                    <a:pt x="1371600" y="89438"/>
                  </a:lnTo>
                  <a:close/>
                </a:path>
                <a:path w="1440814" h="171450">
                  <a:moveTo>
                    <a:pt x="1407878" y="66472"/>
                  </a:moveTo>
                  <a:lnTo>
                    <a:pt x="1402841" y="66472"/>
                  </a:lnTo>
                  <a:lnTo>
                    <a:pt x="1402841" y="104572"/>
                  </a:lnTo>
                  <a:lnTo>
                    <a:pt x="1407928" y="104572"/>
                  </a:lnTo>
                  <a:lnTo>
                    <a:pt x="1440561" y="85522"/>
                  </a:lnTo>
                  <a:lnTo>
                    <a:pt x="1407878" y="66472"/>
                  </a:lnTo>
                  <a:close/>
                </a:path>
                <a:path w="1440814" h="171450">
                  <a:moveTo>
                    <a:pt x="1393189" y="69139"/>
                  </a:moveTo>
                  <a:lnTo>
                    <a:pt x="1371600" y="81733"/>
                  </a:lnTo>
                  <a:lnTo>
                    <a:pt x="1371600" y="89438"/>
                  </a:lnTo>
                  <a:lnTo>
                    <a:pt x="1393189" y="102032"/>
                  </a:lnTo>
                  <a:lnTo>
                    <a:pt x="1393189" y="69139"/>
                  </a:lnTo>
                  <a:close/>
                </a:path>
                <a:path w="1440814" h="171450">
                  <a:moveTo>
                    <a:pt x="1402841" y="69139"/>
                  </a:moveTo>
                  <a:lnTo>
                    <a:pt x="1393189" y="69139"/>
                  </a:lnTo>
                  <a:lnTo>
                    <a:pt x="1393189" y="102032"/>
                  </a:lnTo>
                  <a:lnTo>
                    <a:pt x="1402841" y="102032"/>
                  </a:lnTo>
                  <a:lnTo>
                    <a:pt x="1402841" y="69139"/>
                  </a:lnTo>
                  <a:close/>
                </a:path>
                <a:path w="1440814" h="171450">
                  <a:moveTo>
                    <a:pt x="1371600" y="81733"/>
                  </a:moveTo>
                  <a:lnTo>
                    <a:pt x="1364995" y="85586"/>
                  </a:lnTo>
                  <a:lnTo>
                    <a:pt x="1371600" y="89438"/>
                  </a:lnTo>
                  <a:lnTo>
                    <a:pt x="1371600" y="81733"/>
                  </a:lnTo>
                  <a:close/>
                </a:path>
                <a:path w="1440814" h="171450">
                  <a:moveTo>
                    <a:pt x="1371600" y="66472"/>
                  </a:moveTo>
                  <a:lnTo>
                    <a:pt x="1333500" y="66472"/>
                  </a:lnTo>
                  <a:lnTo>
                    <a:pt x="1333500" y="67213"/>
                  </a:lnTo>
                  <a:lnTo>
                    <a:pt x="1364995" y="85586"/>
                  </a:lnTo>
                  <a:lnTo>
                    <a:pt x="1371600" y="81733"/>
                  </a:lnTo>
                  <a:lnTo>
                    <a:pt x="1371600" y="66472"/>
                  </a:lnTo>
                  <a:close/>
                </a:path>
                <a:path w="1440814" h="171450">
                  <a:moveTo>
                    <a:pt x="1402841" y="66472"/>
                  </a:moveTo>
                  <a:lnTo>
                    <a:pt x="1371600" y="66472"/>
                  </a:lnTo>
                  <a:lnTo>
                    <a:pt x="1371600" y="81733"/>
                  </a:lnTo>
                  <a:lnTo>
                    <a:pt x="1393189" y="69139"/>
                  </a:lnTo>
                  <a:lnTo>
                    <a:pt x="1402841" y="69139"/>
                  </a:lnTo>
                  <a:lnTo>
                    <a:pt x="1402841" y="66472"/>
                  </a:lnTo>
                  <a:close/>
                </a:path>
                <a:path w="1440814" h="171450">
                  <a:moveTo>
                    <a:pt x="1290945" y="0"/>
                  </a:moveTo>
                  <a:lnTo>
                    <a:pt x="1283668" y="464"/>
                  </a:lnTo>
                  <a:lnTo>
                    <a:pt x="1277082" y="3643"/>
                  </a:lnTo>
                  <a:lnTo>
                    <a:pt x="1272032" y="9322"/>
                  </a:lnTo>
                  <a:lnTo>
                    <a:pt x="1269585" y="16444"/>
                  </a:lnTo>
                  <a:lnTo>
                    <a:pt x="1270079" y="23721"/>
                  </a:lnTo>
                  <a:lnTo>
                    <a:pt x="1273264" y="30307"/>
                  </a:lnTo>
                  <a:lnTo>
                    <a:pt x="1278889" y="35357"/>
                  </a:lnTo>
                  <a:lnTo>
                    <a:pt x="1333500" y="67213"/>
                  </a:lnTo>
                  <a:lnTo>
                    <a:pt x="1333500" y="66472"/>
                  </a:lnTo>
                  <a:lnTo>
                    <a:pt x="1407878" y="66472"/>
                  </a:lnTo>
                  <a:lnTo>
                    <a:pt x="1298066" y="2464"/>
                  </a:lnTo>
                  <a:lnTo>
                    <a:pt x="1290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005453" y="4321886"/>
            <a:ext cx="99631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&lt;&lt;create&gt;&gt;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42317" y="5466588"/>
            <a:ext cx="1010285" cy="621030"/>
            <a:chOff x="5842317" y="5466588"/>
            <a:chExt cx="1010285" cy="621030"/>
          </a:xfrm>
        </p:grpSpPr>
        <p:sp>
          <p:nvSpPr>
            <p:cNvPr id="29" name="object 29"/>
            <p:cNvSpPr/>
            <p:nvPr/>
          </p:nvSpPr>
          <p:spPr>
            <a:xfrm>
              <a:off x="5912865" y="5485638"/>
              <a:ext cx="920750" cy="224154"/>
            </a:xfrm>
            <a:custGeom>
              <a:avLst/>
              <a:gdLst/>
              <a:ahLst/>
              <a:cxnLst/>
              <a:rect l="l" t="t" r="r" b="b"/>
              <a:pathLst>
                <a:path w="920750" h="224154">
                  <a:moveTo>
                    <a:pt x="0" y="0"/>
                  </a:moveTo>
                  <a:lnTo>
                    <a:pt x="920623" y="0"/>
                  </a:lnTo>
                </a:path>
                <a:path w="920750" h="224154">
                  <a:moveTo>
                    <a:pt x="920623" y="0"/>
                  </a:moveTo>
                  <a:lnTo>
                    <a:pt x="920623" y="2238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978651" y="5614238"/>
              <a:ext cx="855344" cy="190500"/>
            </a:xfrm>
            <a:custGeom>
              <a:avLst/>
              <a:gdLst/>
              <a:ahLst/>
              <a:cxnLst/>
              <a:rect l="l" t="t" r="r" b="b"/>
              <a:pathLst>
                <a:path w="855345" h="190500">
                  <a:moveTo>
                    <a:pt x="190500" y="0"/>
                  </a:moveTo>
                  <a:lnTo>
                    <a:pt x="0" y="95249"/>
                  </a:lnTo>
                  <a:lnTo>
                    <a:pt x="190500" y="190499"/>
                  </a:lnTo>
                  <a:lnTo>
                    <a:pt x="190500" y="114299"/>
                  </a:lnTo>
                  <a:lnTo>
                    <a:pt x="171450" y="114299"/>
                  </a:lnTo>
                  <a:lnTo>
                    <a:pt x="171450" y="76199"/>
                  </a:lnTo>
                  <a:lnTo>
                    <a:pt x="190500" y="76199"/>
                  </a:lnTo>
                  <a:lnTo>
                    <a:pt x="190500" y="0"/>
                  </a:lnTo>
                  <a:close/>
                </a:path>
                <a:path w="855345" h="190500">
                  <a:moveTo>
                    <a:pt x="190500" y="76199"/>
                  </a:moveTo>
                  <a:lnTo>
                    <a:pt x="171450" y="76199"/>
                  </a:lnTo>
                  <a:lnTo>
                    <a:pt x="171450" y="114299"/>
                  </a:lnTo>
                  <a:lnTo>
                    <a:pt x="190500" y="114299"/>
                  </a:lnTo>
                  <a:lnTo>
                    <a:pt x="190500" y="76199"/>
                  </a:lnTo>
                  <a:close/>
                </a:path>
                <a:path w="855345" h="190500">
                  <a:moveTo>
                    <a:pt x="854837" y="76199"/>
                  </a:moveTo>
                  <a:lnTo>
                    <a:pt x="190500" y="76199"/>
                  </a:lnTo>
                  <a:lnTo>
                    <a:pt x="190500" y="114299"/>
                  </a:lnTo>
                  <a:lnTo>
                    <a:pt x="854837" y="114299"/>
                  </a:lnTo>
                  <a:lnTo>
                    <a:pt x="854837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47079" y="5634863"/>
              <a:ext cx="132080" cy="448309"/>
            </a:xfrm>
            <a:custGeom>
              <a:avLst/>
              <a:gdLst/>
              <a:ahLst/>
              <a:cxnLst/>
              <a:rect l="l" t="t" r="r" b="b"/>
              <a:pathLst>
                <a:path w="132079" h="448310">
                  <a:moveTo>
                    <a:pt x="131508" y="0"/>
                  </a:moveTo>
                  <a:lnTo>
                    <a:pt x="0" y="0"/>
                  </a:lnTo>
                  <a:lnTo>
                    <a:pt x="0" y="447776"/>
                  </a:lnTo>
                  <a:lnTo>
                    <a:pt x="131508" y="447776"/>
                  </a:lnTo>
                  <a:lnTo>
                    <a:pt x="13150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47079" y="5634863"/>
              <a:ext cx="132080" cy="448309"/>
            </a:xfrm>
            <a:custGeom>
              <a:avLst/>
              <a:gdLst/>
              <a:ahLst/>
              <a:cxnLst/>
              <a:rect l="l" t="t" r="r" b="b"/>
              <a:pathLst>
                <a:path w="132079" h="448310">
                  <a:moveTo>
                    <a:pt x="0" y="447776"/>
                  </a:moveTo>
                  <a:lnTo>
                    <a:pt x="131508" y="447776"/>
                  </a:lnTo>
                  <a:lnTo>
                    <a:pt x="131508" y="0"/>
                  </a:lnTo>
                  <a:lnTo>
                    <a:pt x="0" y="0"/>
                  </a:lnTo>
                  <a:lnTo>
                    <a:pt x="0" y="4477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993638" y="5213350"/>
            <a:ext cx="146939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c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al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c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u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l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ate</a:t>
            </a:r>
            <a:r>
              <a:rPr dirty="0" sz="1600" spc="30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u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54833" y="6263738"/>
            <a:ext cx="3448050" cy="171450"/>
          </a:xfrm>
          <a:custGeom>
            <a:avLst/>
            <a:gdLst/>
            <a:ahLst/>
            <a:cxnLst/>
            <a:rect l="l" t="t" r="r" b="b"/>
            <a:pathLst>
              <a:path w="3448050" h="171450">
                <a:moveTo>
                  <a:pt x="762" y="8613"/>
                </a:moveTo>
                <a:lnTo>
                  <a:pt x="0" y="46700"/>
                </a:lnTo>
                <a:lnTo>
                  <a:pt x="38100" y="47373"/>
                </a:lnTo>
                <a:lnTo>
                  <a:pt x="38862" y="9286"/>
                </a:lnTo>
                <a:lnTo>
                  <a:pt x="762" y="8613"/>
                </a:lnTo>
                <a:close/>
              </a:path>
              <a:path w="3448050" h="171450">
                <a:moveTo>
                  <a:pt x="76962" y="9946"/>
                </a:moveTo>
                <a:lnTo>
                  <a:pt x="76200" y="48046"/>
                </a:lnTo>
                <a:lnTo>
                  <a:pt x="114300" y="48707"/>
                </a:lnTo>
                <a:lnTo>
                  <a:pt x="115062" y="10619"/>
                </a:lnTo>
                <a:lnTo>
                  <a:pt x="76962" y="9946"/>
                </a:lnTo>
                <a:close/>
              </a:path>
              <a:path w="3448050" h="171450">
                <a:moveTo>
                  <a:pt x="153035" y="11293"/>
                </a:moveTo>
                <a:lnTo>
                  <a:pt x="152400" y="49380"/>
                </a:lnTo>
                <a:lnTo>
                  <a:pt x="190500" y="50053"/>
                </a:lnTo>
                <a:lnTo>
                  <a:pt x="191135" y="11953"/>
                </a:lnTo>
                <a:lnTo>
                  <a:pt x="153035" y="11293"/>
                </a:lnTo>
                <a:close/>
              </a:path>
              <a:path w="3448050" h="171450">
                <a:moveTo>
                  <a:pt x="229235" y="12626"/>
                </a:moveTo>
                <a:lnTo>
                  <a:pt x="228600" y="50713"/>
                </a:lnTo>
                <a:lnTo>
                  <a:pt x="266700" y="51386"/>
                </a:lnTo>
                <a:lnTo>
                  <a:pt x="267335" y="13299"/>
                </a:lnTo>
                <a:lnTo>
                  <a:pt x="229235" y="12626"/>
                </a:lnTo>
                <a:close/>
              </a:path>
              <a:path w="3448050" h="171450">
                <a:moveTo>
                  <a:pt x="305435" y="13960"/>
                </a:moveTo>
                <a:lnTo>
                  <a:pt x="304800" y="52060"/>
                </a:lnTo>
                <a:lnTo>
                  <a:pt x="342900" y="52720"/>
                </a:lnTo>
                <a:lnTo>
                  <a:pt x="343535" y="14633"/>
                </a:lnTo>
                <a:lnTo>
                  <a:pt x="305435" y="13960"/>
                </a:lnTo>
                <a:close/>
              </a:path>
              <a:path w="3448050" h="171450">
                <a:moveTo>
                  <a:pt x="381635" y="15306"/>
                </a:moveTo>
                <a:lnTo>
                  <a:pt x="381000" y="53393"/>
                </a:lnTo>
                <a:lnTo>
                  <a:pt x="419100" y="54066"/>
                </a:lnTo>
                <a:lnTo>
                  <a:pt x="419735" y="15966"/>
                </a:lnTo>
                <a:lnTo>
                  <a:pt x="381635" y="15306"/>
                </a:lnTo>
                <a:close/>
              </a:path>
              <a:path w="3448050" h="171450">
                <a:moveTo>
                  <a:pt x="457835" y="16639"/>
                </a:moveTo>
                <a:lnTo>
                  <a:pt x="457200" y="54727"/>
                </a:lnTo>
                <a:lnTo>
                  <a:pt x="495300" y="55400"/>
                </a:lnTo>
                <a:lnTo>
                  <a:pt x="495935" y="17312"/>
                </a:lnTo>
                <a:lnTo>
                  <a:pt x="457835" y="16639"/>
                </a:lnTo>
                <a:close/>
              </a:path>
              <a:path w="3448050" h="171450">
                <a:moveTo>
                  <a:pt x="534035" y="17973"/>
                </a:moveTo>
                <a:lnTo>
                  <a:pt x="533400" y="56073"/>
                </a:lnTo>
                <a:lnTo>
                  <a:pt x="571500" y="56733"/>
                </a:lnTo>
                <a:lnTo>
                  <a:pt x="572135" y="18646"/>
                </a:lnTo>
                <a:lnTo>
                  <a:pt x="534035" y="17973"/>
                </a:lnTo>
                <a:close/>
              </a:path>
              <a:path w="3448050" h="171450">
                <a:moveTo>
                  <a:pt x="610235" y="19319"/>
                </a:moveTo>
                <a:lnTo>
                  <a:pt x="609600" y="57406"/>
                </a:lnTo>
                <a:lnTo>
                  <a:pt x="647700" y="58079"/>
                </a:lnTo>
                <a:lnTo>
                  <a:pt x="648335" y="19979"/>
                </a:lnTo>
                <a:lnTo>
                  <a:pt x="610235" y="19319"/>
                </a:lnTo>
                <a:close/>
              </a:path>
              <a:path w="3448050" h="171450">
                <a:moveTo>
                  <a:pt x="686435" y="20652"/>
                </a:moveTo>
                <a:lnTo>
                  <a:pt x="685800" y="58740"/>
                </a:lnTo>
                <a:lnTo>
                  <a:pt x="723900" y="59413"/>
                </a:lnTo>
                <a:lnTo>
                  <a:pt x="724535" y="21326"/>
                </a:lnTo>
                <a:lnTo>
                  <a:pt x="686435" y="20652"/>
                </a:lnTo>
                <a:close/>
              </a:path>
              <a:path w="3448050" h="171450">
                <a:moveTo>
                  <a:pt x="762635" y="21986"/>
                </a:moveTo>
                <a:lnTo>
                  <a:pt x="761873" y="60086"/>
                </a:lnTo>
                <a:lnTo>
                  <a:pt x="799973" y="60746"/>
                </a:lnTo>
                <a:lnTo>
                  <a:pt x="800735" y="22659"/>
                </a:lnTo>
                <a:lnTo>
                  <a:pt x="762635" y="21986"/>
                </a:lnTo>
                <a:close/>
              </a:path>
              <a:path w="3448050" h="171450">
                <a:moveTo>
                  <a:pt x="838835" y="23319"/>
                </a:moveTo>
                <a:lnTo>
                  <a:pt x="838073" y="61419"/>
                </a:lnTo>
                <a:lnTo>
                  <a:pt x="876173" y="62093"/>
                </a:lnTo>
                <a:lnTo>
                  <a:pt x="876935" y="23993"/>
                </a:lnTo>
                <a:lnTo>
                  <a:pt x="838835" y="23319"/>
                </a:lnTo>
                <a:close/>
              </a:path>
              <a:path w="3448050" h="171450">
                <a:moveTo>
                  <a:pt x="915035" y="24666"/>
                </a:moveTo>
                <a:lnTo>
                  <a:pt x="914273" y="62753"/>
                </a:lnTo>
                <a:lnTo>
                  <a:pt x="952373" y="63426"/>
                </a:lnTo>
                <a:lnTo>
                  <a:pt x="953007" y="25339"/>
                </a:lnTo>
                <a:lnTo>
                  <a:pt x="915035" y="24666"/>
                </a:lnTo>
                <a:close/>
              </a:path>
              <a:path w="3448050" h="171450">
                <a:moveTo>
                  <a:pt x="991107" y="25999"/>
                </a:moveTo>
                <a:lnTo>
                  <a:pt x="990473" y="64099"/>
                </a:lnTo>
                <a:lnTo>
                  <a:pt x="1028573" y="64760"/>
                </a:lnTo>
                <a:lnTo>
                  <a:pt x="1029207" y="26672"/>
                </a:lnTo>
                <a:lnTo>
                  <a:pt x="991107" y="25999"/>
                </a:lnTo>
                <a:close/>
              </a:path>
              <a:path w="3448050" h="171450">
                <a:moveTo>
                  <a:pt x="1067308" y="27333"/>
                </a:moveTo>
                <a:lnTo>
                  <a:pt x="1066673" y="65433"/>
                </a:lnTo>
                <a:lnTo>
                  <a:pt x="1104773" y="66106"/>
                </a:lnTo>
                <a:lnTo>
                  <a:pt x="1105408" y="28006"/>
                </a:lnTo>
                <a:lnTo>
                  <a:pt x="1067308" y="27333"/>
                </a:lnTo>
                <a:close/>
              </a:path>
              <a:path w="3448050" h="171450">
                <a:moveTo>
                  <a:pt x="1143508" y="28679"/>
                </a:moveTo>
                <a:lnTo>
                  <a:pt x="1142873" y="66766"/>
                </a:lnTo>
                <a:lnTo>
                  <a:pt x="1180973" y="67439"/>
                </a:lnTo>
                <a:lnTo>
                  <a:pt x="1181608" y="29339"/>
                </a:lnTo>
                <a:lnTo>
                  <a:pt x="1143508" y="28679"/>
                </a:lnTo>
                <a:close/>
              </a:path>
              <a:path w="3448050" h="171450">
                <a:moveTo>
                  <a:pt x="1219708" y="30012"/>
                </a:moveTo>
                <a:lnTo>
                  <a:pt x="1219073" y="68112"/>
                </a:lnTo>
                <a:lnTo>
                  <a:pt x="1257173" y="68773"/>
                </a:lnTo>
                <a:lnTo>
                  <a:pt x="1257808" y="30685"/>
                </a:lnTo>
                <a:lnTo>
                  <a:pt x="1219708" y="30012"/>
                </a:lnTo>
                <a:close/>
              </a:path>
              <a:path w="3448050" h="171450">
                <a:moveTo>
                  <a:pt x="1295908" y="31346"/>
                </a:moveTo>
                <a:lnTo>
                  <a:pt x="1295273" y="69446"/>
                </a:lnTo>
                <a:lnTo>
                  <a:pt x="1333373" y="70119"/>
                </a:lnTo>
                <a:lnTo>
                  <a:pt x="1334008" y="32019"/>
                </a:lnTo>
                <a:lnTo>
                  <a:pt x="1295908" y="31346"/>
                </a:lnTo>
                <a:close/>
              </a:path>
              <a:path w="3448050" h="171450">
                <a:moveTo>
                  <a:pt x="1372108" y="32692"/>
                </a:moveTo>
                <a:lnTo>
                  <a:pt x="1371473" y="70779"/>
                </a:lnTo>
                <a:lnTo>
                  <a:pt x="1409573" y="71452"/>
                </a:lnTo>
                <a:lnTo>
                  <a:pt x="1410208" y="33352"/>
                </a:lnTo>
                <a:lnTo>
                  <a:pt x="1372108" y="32692"/>
                </a:lnTo>
                <a:close/>
              </a:path>
              <a:path w="3448050" h="171450">
                <a:moveTo>
                  <a:pt x="1448308" y="34026"/>
                </a:moveTo>
                <a:lnTo>
                  <a:pt x="1447673" y="72126"/>
                </a:lnTo>
                <a:lnTo>
                  <a:pt x="1485773" y="72786"/>
                </a:lnTo>
                <a:lnTo>
                  <a:pt x="1486408" y="34699"/>
                </a:lnTo>
                <a:lnTo>
                  <a:pt x="1448308" y="34026"/>
                </a:lnTo>
                <a:close/>
              </a:path>
              <a:path w="3448050" h="171450">
                <a:moveTo>
                  <a:pt x="1524508" y="35359"/>
                </a:moveTo>
                <a:lnTo>
                  <a:pt x="1523873" y="73459"/>
                </a:lnTo>
                <a:lnTo>
                  <a:pt x="1561845" y="74132"/>
                </a:lnTo>
                <a:lnTo>
                  <a:pt x="1562608" y="36032"/>
                </a:lnTo>
                <a:lnTo>
                  <a:pt x="1524508" y="35359"/>
                </a:lnTo>
                <a:close/>
              </a:path>
              <a:path w="3448050" h="171450">
                <a:moveTo>
                  <a:pt x="1600708" y="36705"/>
                </a:moveTo>
                <a:lnTo>
                  <a:pt x="1599945" y="74793"/>
                </a:lnTo>
                <a:lnTo>
                  <a:pt x="1638045" y="75466"/>
                </a:lnTo>
                <a:lnTo>
                  <a:pt x="1638808" y="37366"/>
                </a:lnTo>
                <a:lnTo>
                  <a:pt x="1600708" y="36705"/>
                </a:lnTo>
                <a:close/>
              </a:path>
              <a:path w="3448050" h="171450">
                <a:moveTo>
                  <a:pt x="1676908" y="38039"/>
                </a:moveTo>
                <a:lnTo>
                  <a:pt x="1676145" y="76139"/>
                </a:lnTo>
                <a:lnTo>
                  <a:pt x="1714245" y="76799"/>
                </a:lnTo>
                <a:lnTo>
                  <a:pt x="1715008" y="38712"/>
                </a:lnTo>
                <a:lnTo>
                  <a:pt x="1676908" y="38039"/>
                </a:lnTo>
                <a:close/>
              </a:path>
              <a:path w="3448050" h="171450">
                <a:moveTo>
                  <a:pt x="1753108" y="39372"/>
                </a:moveTo>
                <a:lnTo>
                  <a:pt x="1752345" y="77472"/>
                </a:lnTo>
                <a:lnTo>
                  <a:pt x="1790445" y="78145"/>
                </a:lnTo>
                <a:lnTo>
                  <a:pt x="1791081" y="40045"/>
                </a:lnTo>
                <a:lnTo>
                  <a:pt x="1753108" y="39372"/>
                </a:lnTo>
                <a:close/>
              </a:path>
              <a:path w="3448050" h="171450">
                <a:moveTo>
                  <a:pt x="1829181" y="40718"/>
                </a:moveTo>
                <a:lnTo>
                  <a:pt x="1828545" y="78806"/>
                </a:lnTo>
                <a:lnTo>
                  <a:pt x="1866645" y="79479"/>
                </a:lnTo>
                <a:lnTo>
                  <a:pt x="1867281" y="41379"/>
                </a:lnTo>
                <a:lnTo>
                  <a:pt x="1829181" y="40718"/>
                </a:lnTo>
                <a:close/>
              </a:path>
              <a:path w="3448050" h="171450">
                <a:moveTo>
                  <a:pt x="1905381" y="42052"/>
                </a:moveTo>
                <a:lnTo>
                  <a:pt x="1904745" y="80152"/>
                </a:lnTo>
                <a:lnTo>
                  <a:pt x="1942845" y="80812"/>
                </a:lnTo>
                <a:lnTo>
                  <a:pt x="1943481" y="42725"/>
                </a:lnTo>
                <a:lnTo>
                  <a:pt x="1905381" y="42052"/>
                </a:lnTo>
                <a:close/>
              </a:path>
              <a:path w="3448050" h="171450">
                <a:moveTo>
                  <a:pt x="1981581" y="43385"/>
                </a:moveTo>
                <a:lnTo>
                  <a:pt x="1980945" y="81485"/>
                </a:lnTo>
                <a:lnTo>
                  <a:pt x="2019045" y="82159"/>
                </a:lnTo>
                <a:lnTo>
                  <a:pt x="2019681" y="44059"/>
                </a:lnTo>
                <a:lnTo>
                  <a:pt x="1981581" y="43385"/>
                </a:lnTo>
                <a:close/>
              </a:path>
              <a:path w="3448050" h="171450">
                <a:moveTo>
                  <a:pt x="2057781" y="44732"/>
                </a:moveTo>
                <a:lnTo>
                  <a:pt x="2057145" y="82819"/>
                </a:lnTo>
                <a:lnTo>
                  <a:pt x="2095245" y="83492"/>
                </a:lnTo>
                <a:lnTo>
                  <a:pt x="2095881" y="45392"/>
                </a:lnTo>
                <a:lnTo>
                  <a:pt x="2057781" y="44732"/>
                </a:lnTo>
                <a:close/>
              </a:path>
              <a:path w="3448050" h="171450">
                <a:moveTo>
                  <a:pt x="2133981" y="46065"/>
                </a:moveTo>
                <a:lnTo>
                  <a:pt x="2133346" y="84165"/>
                </a:lnTo>
                <a:lnTo>
                  <a:pt x="2171446" y="84826"/>
                </a:lnTo>
                <a:lnTo>
                  <a:pt x="2172081" y="46738"/>
                </a:lnTo>
                <a:lnTo>
                  <a:pt x="2133981" y="46065"/>
                </a:lnTo>
                <a:close/>
              </a:path>
              <a:path w="3448050" h="171450">
                <a:moveTo>
                  <a:pt x="2210181" y="47399"/>
                </a:moveTo>
                <a:lnTo>
                  <a:pt x="2209546" y="85499"/>
                </a:lnTo>
                <a:lnTo>
                  <a:pt x="2247646" y="86172"/>
                </a:lnTo>
                <a:lnTo>
                  <a:pt x="2248281" y="48072"/>
                </a:lnTo>
                <a:lnTo>
                  <a:pt x="2210181" y="47399"/>
                </a:lnTo>
                <a:close/>
              </a:path>
              <a:path w="3448050" h="171450">
                <a:moveTo>
                  <a:pt x="2286381" y="48745"/>
                </a:moveTo>
                <a:lnTo>
                  <a:pt x="2285746" y="86832"/>
                </a:lnTo>
                <a:lnTo>
                  <a:pt x="2323846" y="87505"/>
                </a:lnTo>
                <a:lnTo>
                  <a:pt x="2324481" y="49405"/>
                </a:lnTo>
                <a:lnTo>
                  <a:pt x="2286381" y="48745"/>
                </a:lnTo>
                <a:close/>
              </a:path>
              <a:path w="3448050" h="171450">
                <a:moveTo>
                  <a:pt x="2362581" y="50078"/>
                </a:moveTo>
                <a:lnTo>
                  <a:pt x="2361946" y="88178"/>
                </a:lnTo>
                <a:lnTo>
                  <a:pt x="2399919" y="88839"/>
                </a:lnTo>
                <a:lnTo>
                  <a:pt x="2400681" y="50751"/>
                </a:lnTo>
                <a:lnTo>
                  <a:pt x="2362581" y="50078"/>
                </a:lnTo>
                <a:close/>
              </a:path>
              <a:path w="3448050" h="171450">
                <a:moveTo>
                  <a:pt x="2438781" y="51412"/>
                </a:moveTo>
                <a:lnTo>
                  <a:pt x="2438019" y="89512"/>
                </a:lnTo>
                <a:lnTo>
                  <a:pt x="2476119" y="90185"/>
                </a:lnTo>
                <a:lnTo>
                  <a:pt x="2476881" y="52085"/>
                </a:lnTo>
                <a:lnTo>
                  <a:pt x="2438781" y="51412"/>
                </a:lnTo>
                <a:close/>
              </a:path>
              <a:path w="3448050" h="171450">
                <a:moveTo>
                  <a:pt x="2514981" y="52758"/>
                </a:moveTo>
                <a:lnTo>
                  <a:pt x="2514219" y="90845"/>
                </a:lnTo>
                <a:lnTo>
                  <a:pt x="2552319" y="91518"/>
                </a:lnTo>
                <a:lnTo>
                  <a:pt x="2553081" y="53418"/>
                </a:lnTo>
                <a:lnTo>
                  <a:pt x="2514981" y="52758"/>
                </a:lnTo>
                <a:close/>
              </a:path>
              <a:path w="3448050" h="171450">
                <a:moveTo>
                  <a:pt x="2591054" y="54092"/>
                </a:moveTo>
                <a:lnTo>
                  <a:pt x="2590419" y="92192"/>
                </a:lnTo>
                <a:lnTo>
                  <a:pt x="2628519" y="92852"/>
                </a:lnTo>
                <a:lnTo>
                  <a:pt x="2629154" y="54765"/>
                </a:lnTo>
                <a:lnTo>
                  <a:pt x="2591054" y="54092"/>
                </a:lnTo>
                <a:close/>
              </a:path>
              <a:path w="3448050" h="171450">
                <a:moveTo>
                  <a:pt x="2667254" y="55425"/>
                </a:moveTo>
                <a:lnTo>
                  <a:pt x="2666619" y="93525"/>
                </a:lnTo>
                <a:lnTo>
                  <a:pt x="2704719" y="94185"/>
                </a:lnTo>
                <a:lnTo>
                  <a:pt x="2705354" y="56098"/>
                </a:lnTo>
                <a:lnTo>
                  <a:pt x="2667254" y="55425"/>
                </a:lnTo>
                <a:close/>
              </a:path>
              <a:path w="3448050" h="171450">
                <a:moveTo>
                  <a:pt x="2743454" y="56771"/>
                </a:moveTo>
                <a:lnTo>
                  <a:pt x="2742819" y="94859"/>
                </a:lnTo>
                <a:lnTo>
                  <a:pt x="2780919" y="95532"/>
                </a:lnTo>
                <a:lnTo>
                  <a:pt x="2781554" y="57432"/>
                </a:lnTo>
                <a:lnTo>
                  <a:pt x="2743454" y="56771"/>
                </a:lnTo>
                <a:close/>
              </a:path>
              <a:path w="3448050" h="171450">
                <a:moveTo>
                  <a:pt x="2819654" y="58105"/>
                </a:moveTo>
                <a:lnTo>
                  <a:pt x="2819019" y="96205"/>
                </a:lnTo>
                <a:lnTo>
                  <a:pt x="2857119" y="96865"/>
                </a:lnTo>
                <a:lnTo>
                  <a:pt x="2857754" y="58778"/>
                </a:lnTo>
                <a:lnTo>
                  <a:pt x="2819654" y="58105"/>
                </a:lnTo>
                <a:close/>
              </a:path>
              <a:path w="3448050" h="171450">
                <a:moveTo>
                  <a:pt x="2895854" y="59438"/>
                </a:moveTo>
                <a:lnTo>
                  <a:pt x="2895219" y="97538"/>
                </a:lnTo>
                <a:lnTo>
                  <a:pt x="2933319" y="98199"/>
                </a:lnTo>
                <a:lnTo>
                  <a:pt x="2933954" y="60111"/>
                </a:lnTo>
                <a:lnTo>
                  <a:pt x="2895854" y="59438"/>
                </a:lnTo>
                <a:close/>
              </a:path>
              <a:path w="3448050" h="171450">
                <a:moveTo>
                  <a:pt x="2972054" y="60784"/>
                </a:moveTo>
                <a:lnTo>
                  <a:pt x="2971419" y="98872"/>
                </a:lnTo>
                <a:lnTo>
                  <a:pt x="3009519" y="99545"/>
                </a:lnTo>
                <a:lnTo>
                  <a:pt x="3010154" y="61445"/>
                </a:lnTo>
                <a:lnTo>
                  <a:pt x="2972054" y="60784"/>
                </a:lnTo>
                <a:close/>
              </a:path>
              <a:path w="3448050" h="171450">
                <a:moveTo>
                  <a:pt x="3048254" y="62118"/>
                </a:moveTo>
                <a:lnTo>
                  <a:pt x="3047619" y="100205"/>
                </a:lnTo>
                <a:lnTo>
                  <a:pt x="3085719" y="100878"/>
                </a:lnTo>
                <a:lnTo>
                  <a:pt x="3086354" y="62791"/>
                </a:lnTo>
                <a:lnTo>
                  <a:pt x="3048254" y="62118"/>
                </a:lnTo>
                <a:close/>
              </a:path>
              <a:path w="3448050" h="171450">
                <a:moveTo>
                  <a:pt x="3124454" y="63451"/>
                </a:moveTo>
                <a:lnTo>
                  <a:pt x="3123819" y="101551"/>
                </a:lnTo>
                <a:lnTo>
                  <a:pt x="3161919" y="102212"/>
                </a:lnTo>
                <a:lnTo>
                  <a:pt x="3162554" y="64125"/>
                </a:lnTo>
                <a:lnTo>
                  <a:pt x="3124454" y="63451"/>
                </a:lnTo>
                <a:close/>
              </a:path>
              <a:path w="3448050" h="171450">
                <a:moveTo>
                  <a:pt x="3200654" y="64798"/>
                </a:moveTo>
                <a:lnTo>
                  <a:pt x="3199892" y="102885"/>
                </a:lnTo>
                <a:lnTo>
                  <a:pt x="3237992" y="103558"/>
                </a:lnTo>
                <a:lnTo>
                  <a:pt x="3238754" y="65458"/>
                </a:lnTo>
                <a:lnTo>
                  <a:pt x="3200654" y="64798"/>
                </a:lnTo>
                <a:close/>
              </a:path>
              <a:path w="3448050" h="171450">
                <a:moveTo>
                  <a:pt x="3352442" y="98065"/>
                </a:moveTo>
                <a:lnTo>
                  <a:pt x="3285490" y="135562"/>
                </a:lnTo>
                <a:lnTo>
                  <a:pt x="3279713" y="140493"/>
                </a:lnTo>
                <a:lnTo>
                  <a:pt x="3276425" y="147014"/>
                </a:lnTo>
                <a:lnTo>
                  <a:pt x="3275828" y="154293"/>
                </a:lnTo>
                <a:lnTo>
                  <a:pt x="3278124" y="161495"/>
                </a:lnTo>
                <a:lnTo>
                  <a:pt x="3283082" y="167234"/>
                </a:lnTo>
                <a:lnTo>
                  <a:pt x="3289601" y="170520"/>
                </a:lnTo>
                <a:lnTo>
                  <a:pt x="3296858" y="171123"/>
                </a:lnTo>
                <a:lnTo>
                  <a:pt x="3304031" y="168811"/>
                </a:lnTo>
                <a:lnTo>
                  <a:pt x="3415834" y="106225"/>
                </a:lnTo>
                <a:lnTo>
                  <a:pt x="3390392" y="106225"/>
                </a:lnTo>
                <a:lnTo>
                  <a:pt x="3352292" y="105565"/>
                </a:lnTo>
                <a:lnTo>
                  <a:pt x="3352442" y="98065"/>
                </a:lnTo>
                <a:close/>
              </a:path>
              <a:path w="3448050" h="171450">
                <a:moveTo>
                  <a:pt x="3372420" y="86875"/>
                </a:moveTo>
                <a:lnTo>
                  <a:pt x="3352442" y="98065"/>
                </a:lnTo>
                <a:lnTo>
                  <a:pt x="3352292" y="105565"/>
                </a:lnTo>
                <a:lnTo>
                  <a:pt x="3390392" y="106225"/>
                </a:lnTo>
                <a:lnTo>
                  <a:pt x="3390558" y="97895"/>
                </a:lnTo>
                <a:lnTo>
                  <a:pt x="3372420" y="86875"/>
                </a:lnTo>
                <a:close/>
              </a:path>
              <a:path w="3448050" h="171450">
                <a:moveTo>
                  <a:pt x="3390558" y="97895"/>
                </a:moveTo>
                <a:lnTo>
                  <a:pt x="3390392" y="106225"/>
                </a:lnTo>
                <a:lnTo>
                  <a:pt x="3415834" y="106225"/>
                </a:lnTo>
                <a:lnTo>
                  <a:pt x="3420144" y="103812"/>
                </a:lnTo>
                <a:lnTo>
                  <a:pt x="3400298" y="103812"/>
                </a:lnTo>
                <a:lnTo>
                  <a:pt x="3390558" y="97895"/>
                </a:lnTo>
                <a:close/>
              </a:path>
              <a:path w="3448050" h="171450">
                <a:moveTo>
                  <a:pt x="3276854" y="66131"/>
                </a:moveTo>
                <a:lnTo>
                  <a:pt x="3276092" y="104218"/>
                </a:lnTo>
                <a:lnTo>
                  <a:pt x="3314192" y="104892"/>
                </a:lnTo>
                <a:lnTo>
                  <a:pt x="3314954" y="66804"/>
                </a:lnTo>
                <a:lnTo>
                  <a:pt x="3276854" y="66131"/>
                </a:lnTo>
                <a:close/>
              </a:path>
              <a:path w="3448050" h="171450">
                <a:moveTo>
                  <a:pt x="3400932" y="70906"/>
                </a:moveTo>
                <a:lnTo>
                  <a:pt x="3390987" y="76477"/>
                </a:lnTo>
                <a:lnTo>
                  <a:pt x="3390558" y="97895"/>
                </a:lnTo>
                <a:lnTo>
                  <a:pt x="3400298" y="103812"/>
                </a:lnTo>
                <a:lnTo>
                  <a:pt x="3400932" y="70906"/>
                </a:lnTo>
                <a:close/>
              </a:path>
              <a:path w="3448050" h="171450">
                <a:moveTo>
                  <a:pt x="3419566" y="70906"/>
                </a:moveTo>
                <a:lnTo>
                  <a:pt x="3400932" y="70906"/>
                </a:lnTo>
                <a:lnTo>
                  <a:pt x="3400298" y="103812"/>
                </a:lnTo>
                <a:lnTo>
                  <a:pt x="3420144" y="103812"/>
                </a:lnTo>
                <a:lnTo>
                  <a:pt x="3448050" y="88191"/>
                </a:lnTo>
                <a:lnTo>
                  <a:pt x="3419566" y="70906"/>
                </a:lnTo>
                <a:close/>
              </a:path>
              <a:path w="3448050" h="171450">
                <a:moveTo>
                  <a:pt x="3352902" y="75018"/>
                </a:moveTo>
                <a:lnTo>
                  <a:pt x="3352442" y="98065"/>
                </a:lnTo>
                <a:lnTo>
                  <a:pt x="3372420" y="86875"/>
                </a:lnTo>
                <a:lnTo>
                  <a:pt x="3352902" y="75018"/>
                </a:lnTo>
                <a:close/>
              </a:path>
              <a:path w="3448050" h="171450">
                <a:moveTo>
                  <a:pt x="3390987" y="76477"/>
                </a:moveTo>
                <a:lnTo>
                  <a:pt x="3372420" y="86875"/>
                </a:lnTo>
                <a:lnTo>
                  <a:pt x="3390558" y="97895"/>
                </a:lnTo>
                <a:lnTo>
                  <a:pt x="3390987" y="76477"/>
                </a:lnTo>
                <a:close/>
              </a:path>
              <a:path w="3448050" h="171450">
                <a:moveTo>
                  <a:pt x="3353054" y="67465"/>
                </a:moveTo>
                <a:lnTo>
                  <a:pt x="3352902" y="75018"/>
                </a:lnTo>
                <a:lnTo>
                  <a:pt x="3372420" y="86875"/>
                </a:lnTo>
                <a:lnTo>
                  <a:pt x="3390987" y="76477"/>
                </a:lnTo>
                <a:lnTo>
                  <a:pt x="3391154" y="68138"/>
                </a:lnTo>
                <a:lnTo>
                  <a:pt x="3353054" y="67465"/>
                </a:lnTo>
                <a:close/>
              </a:path>
              <a:path w="3448050" h="171450">
                <a:moveTo>
                  <a:pt x="3413895" y="67465"/>
                </a:moveTo>
                <a:lnTo>
                  <a:pt x="3353054" y="67465"/>
                </a:lnTo>
                <a:lnTo>
                  <a:pt x="3391154" y="68138"/>
                </a:lnTo>
                <a:lnTo>
                  <a:pt x="3390987" y="76477"/>
                </a:lnTo>
                <a:lnTo>
                  <a:pt x="3400932" y="70906"/>
                </a:lnTo>
                <a:lnTo>
                  <a:pt x="3419566" y="70906"/>
                </a:lnTo>
                <a:lnTo>
                  <a:pt x="3413895" y="67465"/>
                </a:lnTo>
                <a:close/>
              </a:path>
              <a:path w="3448050" h="171450">
                <a:moveTo>
                  <a:pt x="3299829" y="0"/>
                </a:moveTo>
                <a:lnTo>
                  <a:pt x="3292538" y="348"/>
                </a:lnTo>
                <a:lnTo>
                  <a:pt x="3285914" y="3407"/>
                </a:lnTo>
                <a:lnTo>
                  <a:pt x="3280791" y="8968"/>
                </a:lnTo>
                <a:lnTo>
                  <a:pt x="3278231" y="16084"/>
                </a:lnTo>
                <a:lnTo>
                  <a:pt x="3278600" y="23380"/>
                </a:lnTo>
                <a:lnTo>
                  <a:pt x="3281683" y="30014"/>
                </a:lnTo>
                <a:lnTo>
                  <a:pt x="3287268" y="35143"/>
                </a:lnTo>
                <a:lnTo>
                  <a:pt x="3352902" y="75018"/>
                </a:lnTo>
                <a:lnTo>
                  <a:pt x="3353054" y="67465"/>
                </a:lnTo>
                <a:lnTo>
                  <a:pt x="3413895" y="67465"/>
                </a:lnTo>
                <a:lnTo>
                  <a:pt x="3306953" y="2568"/>
                </a:lnTo>
                <a:lnTo>
                  <a:pt x="329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333113" y="6140297"/>
            <a:ext cx="108521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5" b="1">
                <a:solidFill>
                  <a:srgbClr val="0000CC"/>
                </a:solidFill>
                <a:latin typeface="Comic Sans MS"/>
                <a:cs typeface="Comic Sans MS"/>
              </a:rPr>
              <a:t>&lt;&lt;destroy&gt;&gt;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33600" y="3130410"/>
            <a:ext cx="3850640" cy="3574415"/>
            <a:chOff x="2133600" y="3130410"/>
            <a:chExt cx="3850640" cy="3574415"/>
          </a:xfrm>
        </p:grpSpPr>
        <p:sp>
          <p:nvSpPr>
            <p:cNvPr id="37" name="object 37"/>
            <p:cNvSpPr/>
            <p:nvPr/>
          </p:nvSpPr>
          <p:spPr>
            <a:xfrm>
              <a:off x="5666994" y="6450749"/>
              <a:ext cx="288290" cy="225425"/>
            </a:xfrm>
            <a:custGeom>
              <a:avLst/>
              <a:gdLst/>
              <a:ahLst/>
              <a:cxnLst/>
              <a:rect l="l" t="t" r="r" b="b"/>
              <a:pathLst>
                <a:path w="288289" h="225425">
                  <a:moveTo>
                    <a:pt x="0" y="0"/>
                  </a:moveTo>
                  <a:lnTo>
                    <a:pt x="288163" y="225132"/>
                  </a:lnTo>
                </a:path>
                <a:path w="288289" h="225425">
                  <a:moveTo>
                    <a:pt x="0" y="220472"/>
                  </a:moveTo>
                  <a:lnTo>
                    <a:pt x="288163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33600" y="3130410"/>
              <a:ext cx="501408" cy="821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155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36155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15"/>
              <a:t>Borrow </a:t>
            </a:r>
            <a:r>
              <a:rPr dirty="0" spc="5"/>
              <a:t>Book </a:t>
            </a:r>
            <a:r>
              <a:rPr dirty="0"/>
              <a:t>Use Case</a:t>
            </a:r>
            <a:r>
              <a:rPr dirty="0" spc="-114"/>
              <a:t> </a:t>
            </a:r>
            <a:r>
              <a:rPr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156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8563" y="1314450"/>
            <a:ext cx="1517650" cy="1065530"/>
            <a:chOff x="1968563" y="1314450"/>
            <a:chExt cx="1517650" cy="1065530"/>
          </a:xfrm>
        </p:grpSpPr>
        <p:sp>
          <p:nvSpPr>
            <p:cNvPr id="5" name="object 5"/>
            <p:cNvSpPr/>
            <p:nvPr/>
          </p:nvSpPr>
          <p:spPr>
            <a:xfrm>
              <a:off x="1973326" y="1319212"/>
              <a:ext cx="1508125" cy="1056005"/>
            </a:xfrm>
            <a:custGeom>
              <a:avLst/>
              <a:gdLst/>
              <a:ahLst/>
              <a:cxnLst/>
              <a:rect l="l" t="t" r="r" b="b"/>
              <a:pathLst>
                <a:path w="1508125" h="1056005">
                  <a:moveTo>
                    <a:pt x="1508125" y="0"/>
                  </a:moveTo>
                  <a:lnTo>
                    <a:pt x="0" y="0"/>
                  </a:lnTo>
                  <a:lnTo>
                    <a:pt x="0" y="1055687"/>
                  </a:lnTo>
                  <a:lnTo>
                    <a:pt x="1508125" y="1055687"/>
                  </a:lnTo>
                  <a:lnTo>
                    <a:pt x="15081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73326" y="1319212"/>
              <a:ext cx="1508125" cy="1056005"/>
            </a:xfrm>
            <a:custGeom>
              <a:avLst/>
              <a:gdLst/>
              <a:ahLst/>
              <a:cxnLst/>
              <a:rect l="l" t="t" r="r" b="b"/>
              <a:pathLst>
                <a:path w="1508125" h="1056005">
                  <a:moveTo>
                    <a:pt x="0" y="1055687"/>
                  </a:moveTo>
                  <a:lnTo>
                    <a:pt x="1508125" y="1055687"/>
                  </a:lnTo>
                  <a:lnTo>
                    <a:pt x="1508125" y="0"/>
                  </a:lnTo>
                  <a:lnTo>
                    <a:pt x="0" y="0"/>
                  </a:lnTo>
                  <a:lnTo>
                    <a:pt x="0" y="1055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78088" y="1323975"/>
            <a:ext cx="1524000" cy="74676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3810" rIns="0" bIns="0" rtlCol="0" vert="horz">
            <a:spAutoFit/>
          </a:bodyPr>
          <a:lstStyle/>
          <a:p>
            <a:pPr marR="12065"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indent="328930">
              <a:lnSpc>
                <a:spcPct val="101299"/>
              </a:lnSpc>
            </a:pPr>
            <a:r>
              <a:rPr dirty="0" u="heavy" sz="1600" spc="1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member: 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L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i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b</a:t>
            </a: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dirty="0" sz="1600" spc="25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y</a:t>
            </a: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Mem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ber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65960" y="2070607"/>
            <a:ext cx="1524000" cy="3954145"/>
            <a:chOff x="1965960" y="2070607"/>
            <a:chExt cx="1524000" cy="3954145"/>
          </a:xfrm>
        </p:grpSpPr>
        <p:sp>
          <p:nvSpPr>
            <p:cNvPr id="9" name="object 9"/>
            <p:cNvSpPr/>
            <p:nvPr/>
          </p:nvSpPr>
          <p:spPr>
            <a:xfrm>
              <a:off x="1965960" y="2070607"/>
              <a:ext cx="1524000" cy="18415"/>
            </a:xfrm>
            <a:custGeom>
              <a:avLst/>
              <a:gdLst/>
              <a:ahLst/>
              <a:cxnLst/>
              <a:rect l="l" t="t" r="r" b="b"/>
              <a:pathLst>
                <a:path w="1524000" h="18414">
                  <a:moveTo>
                    <a:pt x="152400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524000" y="18287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27325" y="2374899"/>
              <a:ext cx="0" cy="3644900"/>
            </a:xfrm>
            <a:custGeom>
              <a:avLst/>
              <a:gdLst/>
              <a:ahLst/>
              <a:cxnLst/>
              <a:rect l="l" t="t" r="r" b="b"/>
              <a:pathLst>
                <a:path w="0" h="3644900">
                  <a:moveTo>
                    <a:pt x="0" y="3165475"/>
                  </a:moveTo>
                  <a:lnTo>
                    <a:pt x="0" y="3644900"/>
                  </a:lnTo>
                </a:path>
                <a:path w="0" h="3644900">
                  <a:moveTo>
                    <a:pt x="0" y="0"/>
                  </a:moveTo>
                  <a:lnTo>
                    <a:pt x="0" y="574675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60875" y="1319161"/>
            <a:ext cx="1206500" cy="105537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dirty="0" u="heavy" sz="1600" spc="1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book:Book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4125" y="2374392"/>
            <a:ext cx="0" cy="3645535"/>
          </a:xfrm>
          <a:custGeom>
            <a:avLst/>
            <a:gdLst/>
            <a:ahLst/>
            <a:cxnLst/>
            <a:rect l="l" t="t" r="r" b="b"/>
            <a:pathLst>
              <a:path w="0" h="3645535">
                <a:moveTo>
                  <a:pt x="0" y="3069209"/>
                </a:moveTo>
                <a:lnTo>
                  <a:pt x="0" y="3645408"/>
                </a:lnTo>
              </a:path>
              <a:path w="0" h="3645535">
                <a:moveTo>
                  <a:pt x="0" y="0"/>
                </a:moveTo>
                <a:lnTo>
                  <a:pt x="0" y="2207196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72250" y="1319161"/>
            <a:ext cx="1206500" cy="105537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</a:pPr>
            <a:r>
              <a:rPr dirty="0" u="heavy" sz="1600" spc="10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:Book</a:t>
            </a:r>
            <a:endParaRPr sz="1600">
              <a:latin typeface="Comic Sans MS"/>
              <a:cs typeface="Comic Sans MS"/>
            </a:endParaRPr>
          </a:p>
          <a:p>
            <a:pPr marL="371475">
              <a:lnSpc>
                <a:spcPct val="100000"/>
              </a:lnSpc>
              <a:spcBef>
                <a:spcPts val="30"/>
              </a:spcBef>
            </a:pPr>
            <a:r>
              <a:rPr dirty="0" u="heavy" sz="1600" spc="1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Copy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19974" y="2369629"/>
            <a:ext cx="5960745" cy="3655060"/>
            <a:chOff x="1219974" y="2369629"/>
            <a:chExt cx="5960745" cy="3655060"/>
          </a:xfrm>
        </p:grpSpPr>
        <p:sp>
          <p:nvSpPr>
            <p:cNvPr id="15" name="object 15"/>
            <p:cNvSpPr/>
            <p:nvPr/>
          </p:nvSpPr>
          <p:spPr>
            <a:xfrm>
              <a:off x="7175499" y="2374392"/>
              <a:ext cx="0" cy="3645535"/>
            </a:xfrm>
            <a:custGeom>
              <a:avLst/>
              <a:gdLst/>
              <a:ahLst/>
              <a:cxnLst/>
              <a:rect l="l" t="t" r="r" b="b"/>
              <a:pathLst>
                <a:path w="0" h="3645535">
                  <a:moveTo>
                    <a:pt x="0" y="2973959"/>
                  </a:moveTo>
                  <a:lnTo>
                    <a:pt x="0" y="3645408"/>
                  </a:lnTo>
                </a:path>
                <a:path w="0" h="3645535">
                  <a:moveTo>
                    <a:pt x="0" y="0"/>
                  </a:moveTo>
                  <a:lnTo>
                    <a:pt x="0" y="2397696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974" y="2950718"/>
              <a:ext cx="1431290" cy="190500"/>
            </a:xfrm>
            <a:custGeom>
              <a:avLst/>
              <a:gdLst/>
              <a:ahLst/>
              <a:cxnLst/>
              <a:rect l="l" t="t" r="r" b="b"/>
              <a:pathLst>
                <a:path w="1431289" h="190500">
                  <a:moveTo>
                    <a:pt x="1240650" y="0"/>
                  </a:moveTo>
                  <a:lnTo>
                    <a:pt x="1240650" y="190500"/>
                  </a:lnTo>
                  <a:lnTo>
                    <a:pt x="1393050" y="114300"/>
                  </a:lnTo>
                  <a:lnTo>
                    <a:pt x="1259700" y="114300"/>
                  </a:lnTo>
                  <a:lnTo>
                    <a:pt x="1259700" y="76200"/>
                  </a:lnTo>
                  <a:lnTo>
                    <a:pt x="1393050" y="76200"/>
                  </a:lnTo>
                  <a:lnTo>
                    <a:pt x="1240650" y="0"/>
                  </a:lnTo>
                  <a:close/>
                </a:path>
                <a:path w="1431289" h="190500">
                  <a:moveTo>
                    <a:pt x="124065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40650" y="114300"/>
                  </a:lnTo>
                  <a:lnTo>
                    <a:pt x="1240650" y="76200"/>
                  </a:lnTo>
                  <a:close/>
                </a:path>
                <a:path w="1431289" h="190500">
                  <a:moveTo>
                    <a:pt x="1393050" y="76200"/>
                  </a:moveTo>
                  <a:lnTo>
                    <a:pt x="1259700" y="76200"/>
                  </a:lnTo>
                  <a:lnTo>
                    <a:pt x="1259700" y="114300"/>
                  </a:lnTo>
                  <a:lnTo>
                    <a:pt x="1393050" y="114300"/>
                  </a:lnTo>
                  <a:lnTo>
                    <a:pt x="1431150" y="95250"/>
                  </a:lnTo>
                  <a:lnTo>
                    <a:pt x="13930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51125" y="2949575"/>
              <a:ext cx="151130" cy="2590800"/>
            </a:xfrm>
            <a:custGeom>
              <a:avLst/>
              <a:gdLst/>
              <a:ahLst/>
              <a:cxnLst/>
              <a:rect l="l" t="t" r="r" b="b"/>
              <a:pathLst>
                <a:path w="151130" h="2590800">
                  <a:moveTo>
                    <a:pt x="150812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50812" y="2590800"/>
                  </a:lnTo>
                  <a:lnTo>
                    <a:pt x="1508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51125" y="2949575"/>
              <a:ext cx="151130" cy="2590800"/>
            </a:xfrm>
            <a:custGeom>
              <a:avLst/>
              <a:gdLst/>
              <a:ahLst/>
              <a:cxnLst/>
              <a:rect l="l" t="t" r="r" b="b"/>
              <a:pathLst>
                <a:path w="151130" h="2590800">
                  <a:moveTo>
                    <a:pt x="0" y="2590800"/>
                  </a:moveTo>
                  <a:lnTo>
                    <a:pt x="150812" y="2590800"/>
                  </a:lnTo>
                  <a:lnTo>
                    <a:pt x="150812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1873" y="3429635"/>
              <a:ext cx="1056005" cy="288290"/>
            </a:xfrm>
            <a:custGeom>
              <a:avLst/>
              <a:gdLst/>
              <a:ahLst/>
              <a:cxnLst/>
              <a:rect l="l" t="t" r="r" b="b"/>
              <a:pathLst>
                <a:path w="1056004" h="288289">
                  <a:moveTo>
                    <a:pt x="0" y="0"/>
                  </a:moveTo>
                  <a:lnTo>
                    <a:pt x="1055751" y="0"/>
                  </a:lnTo>
                </a:path>
                <a:path w="1056004" h="288289">
                  <a:moveTo>
                    <a:pt x="1055751" y="0"/>
                  </a:moveTo>
                  <a:lnTo>
                    <a:pt x="1055751" y="28778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44291" y="3622167"/>
              <a:ext cx="1013460" cy="190500"/>
            </a:xfrm>
            <a:custGeom>
              <a:avLst/>
              <a:gdLst/>
              <a:ahLst/>
              <a:cxnLst/>
              <a:rect l="l" t="t" r="r" b="b"/>
              <a:pathLst>
                <a:path w="1013460" h="190500">
                  <a:moveTo>
                    <a:pt x="190500" y="0"/>
                  </a:moveTo>
                  <a:lnTo>
                    <a:pt x="0" y="95249"/>
                  </a:lnTo>
                  <a:lnTo>
                    <a:pt x="190500" y="190499"/>
                  </a:lnTo>
                  <a:lnTo>
                    <a:pt x="190500" y="114299"/>
                  </a:lnTo>
                  <a:lnTo>
                    <a:pt x="171450" y="114299"/>
                  </a:lnTo>
                  <a:lnTo>
                    <a:pt x="171450" y="76199"/>
                  </a:lnTo>
                  <a:lnTo>
                    <a:pt x="190500" y="76199"/>
                  </a:lnTo>
                  <a:lnTo>
                    <a:pt x="190500" y="0"/>
                  </a:lnTo>
                  <a:close/>
                </a:path>
                <a:path w="1013460" h="190500">
                  <a:moveTo>
                    <a:pt x="190500" y="76199"/>
                  </a:moveTo>
                  <a:lnTo>
                    <a:pt x="171450" y="76199"/>
                  </a:lnTo>
                  <a:lnTo>
                    <a:pt x="171450" y="114299"/>
                  </a:lnTo>
                  <a:lnTo>
                    <a:pt x="190500" y="114299"/>
                  </a:lnTo>
                  <a:lnTo>
                    <a:pt x="190500" y="76199"/>
                  </a:lnTo>
                  <a:close/>
                </a:path>
                <a:path w="1013460" h="190500">
                  <a:moveTo>
                    <a:pt x="1013332" y="76199"/>
                  </a:moveTo>
                  <a:lnTo>
                    <a:pt x="190500" y="76199"/>
                  </a:lnTo>
                  <a:lnTo>
                    <a:pt x="190500" y="114299"/>
                  </a:lnTo>
                  <a:lnTo>
                    <a:pt x="1013332" y="114299"/>
                  </a:lnTo>
                  <a:lnTo>
                    <a:pt x="1013332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93542" y="3623551"/>
              <a:ext cx="151130" cy="575945"/>
            </a:xfrm>
            <a:custGeom>
              <a:avLst/>
              <a:gdLst/>
              <a:ahLst/>
              <a:cxnLst/>
              <a:rect l="l" t="t" r="r" b="b"/>
              <a:pathLst>
                <a:path w="151130" h="575945">
                  <a:moveTo>
                    <a:pt x="150812" y="0"/>
                  </a:moveTo>
                  <a:lnTo>
                    <a:pt x="0" y="0"/>
                  </a:lnTo>
                  <a:lnTo>
                    <a:pt x="0" y="575576"/>
                  </a:lnTo>
                  <a:lnTo>
                    <a:pt x="150812" y="575576"/>
                  </a:lnTo>
                  <a:lnTo>
                    <a:pt x="150812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93542" y="3623551"/>
              <a:ext cx="151130" cy="575945"/>
            </a:xfrm>
            <a:custGeom>
              <a:avLst/>
              <a:gdLst/>
              <a:ahLst/>
              <a:cxnLst/>
              <a:rect l="l" t="t" r="r" b="b"/>
              <a:pathLst>
                <a:path w="151130" h="575945">
                  <a:moveTo>
                    <a:pt x="0" y="575576"/>
                  </a:moveTo>
                  <a:lnTo>
                    <a:pt x="150812" y="575576"/>
                  </a:lnTo>
                  <a:lnTo>
                    <a:pt x="150812" y="0"/>
                  </a:lnTo>
                  <a:lnTo>
                    <a:pt x="0" y="0"/>
                  </a:lnTo>
                  <a:lnTo>
                    <a:pt x="0" y="5755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22044" y="2552181"/>
            <a:ext cx="3391535" cy="79375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borrow(book)</a:t>
            </a:r>
            <a:endParaRPr sz="1600">
              <a:latin typeface="Comic Sans MS"/>
              <a:cs typeface="Comic Sans MS"/>
            </a:endParaRPr>
          </a:p>
          <a:p>
            <a:pPr marL="1671955">
              <a:lnSpc>
                <a:spcPct val="100000"/>
              </a:lnSpc>
              <a:spcBef>
                <a:spcPts val="1105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ok =</a:t>
            </a:r>
            <a:r>
              <a:rPr dirty="0" sz="1600" spc="-3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canBorrow()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01873" y="4576826"/>
            <a:ext cx="4296410" cy="871855"/>
            <a:chOff x="2801873" y="4576826"/>
            <a:chExt cx="4296410" cy="871855"/>
          </a:xfrm>
        </p:grpSpPr>
        <p:sp>
          <p:nvSpPr>
            <p:cNvPr id="25" name="object 25"/>
            <p:cNvSpPr/>
            <p:nvPr/>
          </p:nvSpPr>
          <p:spPr>
            <a:xfrm>
              <a:off x="2801873" y="4581525"/>
              <a:ext cx="2170430" cy="190500"/>
            </a:xfrm>
            <a:custGeom>
              <a:avLst/>
              <a:gdLst/>
              <a:ahLst/>
              <a:cxnLst/>
              <a:rect l="l" t="t" r="r" b="b"/>
              <a:pathLst>
                <a:path w="2170429" h="190500">
                  <a:moveTo>
                    <a:pt x="1979676" y="0"/>
                  </a:moveTo>
                  <a:lnTo>
                    <a:pt x="1979676" y="190500"/>
                  </a:lnTo>
                  <a:lnTo>
                    <a:pt x="2132076" y="114300"/>
                  </a:lnTo>
                  <a:lnTo>
                    <a:pt x="1998726" y="114300"/>
                  </a:lnTo>
                  <a:lnTo>
                    <a:pt x="1998726" y="76200"/>
                  </a:lnTo>
                  <a:lnTo>
                    <a:pt x="2132076" y="76200"/>
                  </a:lnTo>
                  <a:lnTo>
                    <a:pt x="1979676" y="0"/>
                  </a:lnTo>
                  <a:close/>
                </a:path>
                <a:path w="2170429" h="190500">
                  <a:moveTo>
                    <a:pt x="1979676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979676" y="114300"/>
                  </a:lnTo>
                  <a:lnTo>
                    <a:pt x="1979676" y="76200"/>
                  </a:lnTo>
                  <a:close/>
                </a:path>
                <a:path w="2170429" h="190500">
                  <a:moveTo>
                    <a:pt x="2132076" y="76200"/>
                  </a:moveTo>
                  <a:lnTo>
                    <a:pt x="1998726" y="76200"/>
                  </a:lnTo>
                  <a:lnTo>
                    <a:pt x="1998726" y="114300"/>
                  </a:lnTo>
                  <a:lnTo>
                    <a:pt x="2132076" y="114300"/>
                  </a:lnTo>
                  <a:lnTo>
                    <a:pt x="2170176" y="95250"/>
                  </a:lnTo>
                  <a:lnTo>
                    <a:pt x="213207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989575" y="4581588"/>
              <a:ext cx="151130" cy="862330"/>
            </a:xfrm>
            <a:custGeom>
              <a:avLst/>
              <a:gdLst/>
              <a:ahLst/>
              <a:cxnLst/>
              <a:rect l="l" t="t" r="r" b="b"/>
              <a:pathLst>
                <a:path w="151129" h="862329">
                  <a:moveTo>
                    <a:pt x="150812" y="0"/>
                  </a:moveTo>
                  <a:lnTo>
                    <a:pt x="0" y="0"/>
                  </a:lnTo>
                  <a:lnTo>
                    <a:pt x="0" y="862012"/>
                  </a:lnTo>
                  <a:lnTo>
                    <a:pt x="150812" y="862012"/>
                  </a:lnTo>
                  <a:lnTo>
                    <a:pt x="1508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989575" y="4581588"/>
              <a:ext cx="151130" cy="862330"/>
            </a:xfrm>
            <a:custGeom>
              <a:avLst/>
              <a:gdLst/>
              <a:ahLst/>
              <a:cxnLst/>
              <a:rect l="l" t="t" r="r" b="b"/>
              <a:pathLst>
                <a:path w="151129" h="862329">
                  <a:moveTo>
                    <a:pt x="0" y="862012"/>
                  </a:moveTo>
                  <a:lnTo>
                    <a:pt x="150812" y="862012"/>
                  </a:lnTo>
                  <a:lnTo>
                    <a:pt x="150812" y="0"/>
                  </a:lnTo>
                  <a:lnTo>
                    <a:pt x="0" y="0"/>
                  </a:lnTo>
                  <a:lnTo>
                    <a:pt x="0" y="862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39563" y="4773422"/>
              <a:ext cx="1958339" cy="190500"/>
            </a:xfrm>
            <a:custGeom>
              <a:avLst/>
              <a:gdLst/>
              <a:ahLst/>
              <a:cxnLst/>
              <a:rect l="l" t="t" r="r" b="b"/>
              <a:pathLst>
                <a:path w="1958340" h="190500">
                  <a:moveTo>
                    <a:pt x="1767839" y="0"/>
                  </a:moveTo>
                  <a:lnTo>
                    <a:pt x="1767839" y="190500"/>
                  </a:lnTo>
                  <a:lnTo>
                    <a:pt x="1920239" y="114300"/>
                  </a:lnTo>
                  <a:lnTo>
                    <a:pt x="1786889" y="114300"/>
                  </a:lnTo>
                  <a:lnTo>
                    <a:pt x="1786889" y="76200"/>
                  </a:lnTo>
                  <a:lnTo>
                    <a:pt x="1920239" y="76200"/>
                  </a:lnTo>
                  <a:lnTo>
                    <a:pt x="1767839" y="0"/>
                  </a:lnTo>
                  <a:close/>
                </a:path>
                <a:path w="1958340" h="190500">
                  <a:moveTo>
                    <a:pt x="1767839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767839" y="114300"/>
                  </a:lnTo>
                  <a:lnTo>
                    <a:pt x="1767839" y="76200"/>
                  </a:lnTo>
                  <a:close/>
                </a:path>
                <a:path w="1958340" h="190500">
                  <a:moveTo>
                    <a:pt x="1920239" y="76200"/>
                  </a:moveTo>
                  <a:lnTo>
                    <a:pt x="1786889" y="76200"/>
                  </a:lnTo>
                  <a:lnTo>
                    <a:pt x="1786889" y="114300"/>
                  </a:lnTo>
                  <a:lnTo>
                    <a:pt x="1920239" y="114300"/>
                  </a:lnTo>
                  <a:lnTo>
                    <a:pt x="1958339" y="95250"/>
                  </a:lnTo>
                  <a:lnTo>
                    <a:pt x="1920239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858770" y="4161587"/>
            <a:ext cx="4226560" cy="62357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[ok]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borrow(member)</a:t>
            </a:r>
            <a:endParaRPr sz="1600">
              <a:latin typeface="Comic Sans MS"/>
              <a:cs typeface="Comic Sans MS"/>
            </a:endParaRPr>
          </a:p>
          <a:p>
            <a:pPr marL="2373630">
              <a:lnSpc>
                <a:spcPct val="100000"/>
              </a:lnSpc>
              <a:spcBef>
                <a:spcPts val="434"/>
              </a:spcBef>
            </a:pP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setTaken(member)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96188" y="4767326"/>
            <a:ext cx="160655" cy="586105"/>
            <a:chOff x="7096188" y="4767326"/>
            <a:chExt cx="160655" cy="586105"/>
          </a:xfrm>
        </p:grpSpPr>
        <p:sp>
          <p:nvSpPr>
            <p:cNvPr id="31" name="object 31"/>
            <p:cNvSpPr/>
            <p:nvPr/>
          </p:nvSpPr>
          <p:spPr>
            <a:xfrm>
              <a:off x="7100951" y="4772088"/>
              <a:ext cx="151130" cy="576580"/>
            </a:xfrm>
            <a:custGeom>
              <a:avLst/>
              <a:gdLst/>
              <a:ahLst/>
              <a:cxnLst/>
              <a:rect l="l" t="t" r="r" b="b"/>
              <a:pathLst>
                <a:path w="151129" h="576579">
                  <a:moveTo>
                    <a:pt x="150812" y="0"/>
                  </a:moveTo>
                  <a:lnTo>
                    <a:pt x="0" y="0"/>
                  </a:lnTo>
                  <a:lnTo>
                    <a:pt x="0" y="576262"/>
                  </a:lnTo>
                  <a:lnTo>
                    <a:pt x="150812" y="576262"/>
                  </a:lnTo>
                  <a:lnTo>
                    <a:pt x="1508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00951" y="4772088"/>
              <a:ext cx="151130" cy="576580"/>
            </a:xfrm>
            <a:custGeom>
              <a:avLst/>
              <a:gdLst/>
              <a:ahLst/>
              <a:cxnLst/>
              <a:rect l="l" t="t" r="r" b="b"/>
              <a:pathLst>
                <a:path w="151129" h="576579">
                  <a:moveTo>
                    <a:pt x="0" y="576262"/>
                  </a:moveTo>
                  <a:lnTo>
                    <a:pt x="150812" y="576262"/>
                  </a:lnTo>
                  <a:lnTo>
                    <a:pt x="150812" y="0"/>
                  </a:lnTo>
                  <a:lnTo>
                    <a:pt x="0" y="0"/>
                  </a:lnTo>
                  <a:lnTo>
                    <a:pt x="0" y="5762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41573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Collaboration</a:t>
            </a:r>
            <a:r>
              <a:rPr dirty="0" sz="3200" spc="-7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50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2790190" algn="l"/>
                <a:tab pos="4335780" algn="l"/>
                <a:tab pos="5504180" algn="l"/>
                <a:tab pos="6192520" algn="l"/>
                <a:tab pos="8055609" algn="l"/>
              </a:tabLst>
            </a:pPr>
            <a:r>
              <a:rPr dirty="0" sz="2400" spc="-25" b="1">
                <a:latin typeface="Carlito"/>
                <a:cs typeface="Carlito"/>
              </a:rPr>
              <a:t>C</a:t>
            </a:r>
            <a:r>
              <a:rPr dirty="0" sz="2400" spc="5" b="1">
                <a:latin typeface="Carlito"/>
                <a:cs typeface="Carlito"/>
              </a:rPr>
              <a:t>O</a:t>
            </a:r>
            <a:r>
              <a:rPr dirty="0" sz="2400" b="1">
                <a:latin typeface="Carlito"/>
                <a:cs typeface="Carlito"/>
              </a:rPr>
              <a:t>L</a:t>
            </a:r>
            <a:r>
              <a:rPr dirty="0" sz="2400" spc="-15" b="1">
                <a:latin typeface="Carlito"/>
                <a:cs typeface="Carlito"/>
              </a:rPr>
              <a:t>L</a:t>
            </a:r>
            <a:r>
              <a:rPr dirty="0" sz="2400" spc="5" b="1">
                <a:latin typeface="Carlito"/>
                <a:cs typeface="Carlito"/>
              </a:rPr>
              <a:t>A</a:t>
            </a:r>
            <a:r>
              <a:rPr dirty="0" sz="2400" b="1">
                <a:latin typeface="Carlito"/>
                <a:cs typeface="Carlito"/>
              </a:rPr>
              <a:t>B</a:t>
            </a:r>
            <a:r>
              <a:rPr dirty="0" sz="2400" spc="5" b="1">
                <a:latin typeface="Carlito"/>
                <a:cs typeface="Carlito"/>
              </a:rPr>
              <a:t>O</a:t>
            </a:r>
            <a:r>
              <a:rPr dirty="0" sz="2400" b="1">
                <a:latin typeface="Carlito"/>
                <a:cs typeface="Carlito"/>
              </a:rPr>
              <a:t>R</a:t>
            </a:r>
            <a:r>
              <a:rPr dirty="0" sz="2400" spc="-190" b="1">
                <a:latin typeface="Carlito"/>
                <a:cs typeface="Carlito"/>
              </a:rPr>
              <a:t>A</a:t>
            </a:r>
            <a:r>
              <a:rPr dirty="0" sz="2400" spc="5" b="1">
                <a:latin typeface="Carlito"/>
                <a:cs typeface="Carlito"/>
              </a:rPr>
              <a:t>T</a:t>
            </a:r>
            <a:r>
              <a:rPr dirty="0" sz="2400" spc="-15" b="1">
                <a:latin typeface="Carlito"/>
                <a:cs typeface="Carlito"/>
              </a:rPr>
              <a:t>I</a:t>
            </a:r>
            <a:r>
              <a:rPr dirty="0" sz="2400" spc="5" b="1">
                <a:latin typeface="Carlito"/>
                <a:cs typeface="Carlito"/>
              </a:rPr>
              <a:t>O</a:t>
            </a:r>
            <a:r>
              <a:rPr dirty="0" sz="2400" b="1">
                <a:latin typeface="Carlito"/>
                <a:cs typeface="Carlito"/>
              </a:rPr>
              <a:t>N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-5" b="1">
                <a:latin typeface="Carlito"/>
                <a:cs typeface="Carlito"/>
              </a:rPr>
              <a:t>D</a:t>
            </a:r>
            <a:r>
              <a:rPr dirty="0" sz="2400" spc="-20" b="1">
                <a:latin typeface="Carlito"/>
                <a:cs typeface="Carlito"/>
              </a:rPr>
              <a:t>I</a:t>
            </a:r>
            <a:r>
              <a:rPr dirty="0" sz="2400" spc="-15" b="1">
                <a:latin typeface="Carlito"/>
                <a:cs typeface="Carlito"/>
              </a:rPr>
              <a:t>A</a:t>
            </a:r>
            <a:r>
              <a:rPr dirty="0" sz="2400" spc="-20" b="1">
                <a:latin typeface="Carlito"/>
                <a:cs typeface="Carlito"/>
              </a:rPr>
              <a:t>G</a:t>
            </a:r>
            <a:r>
              <a:rPr dirty="0" sz="2400" b="1">
                <a:latin typeface="Carlito"/>
                <a:cs typeface="Carlito"/>
              </a:rPr>
              <a:t>RAM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1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20">
                <a:latin typeface="Carlito"/>
                <a:cs typeface="Carlito"/>
              </a:rPr>
              <a:t>la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75943"/>
            <a:ext cx="8537575" cy="537464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algn="just" marL="356870">
              <a:lnSpc>
                <a:spcPct val="100000"/>
              </a:lnSpc>
              <a:spcBef>
                <a:spcPts val="1015"/>
              </a:spcBef>
            </a:pPr>
            <a:r>
              <a:rPr dirty="0" sz="2400" spc="-5">
                <a:latin typeface="Carlito"/>
                <a:cs typeface="Carlito"/>
              </a:rPr>
              <a:t>interactions </a:t>
            </a:r>
            <a:r>
              <a:rPr dirty="0" sz="2400">
                <a:latin typeface="Carlito"/>
                <a:cs typeface="Carlito"/>
              </a:rPr>
              <a:t>among </a:t>
            </a:r>
            <a:r>
              <a:rPr dirty="0" sz="2400" spc="-5">
                <a:latin typeface="Carlito"/>
                <a:cs typeface="Carlito"/>
              </a:rPr>
              <a:t>software</a:t>
            </a:r>
            <a:r>
              <a:rPr dirty="0" sz="2400" spc="-1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000"/>
              </a:lnSpc>
              <a:spcBef>
                <a:spcPts val="12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are </a:t>
            </a:r>
            <a:r>
              <a:rPr dirty="0" sz="2400">
                <a:latin typeface="Carlito"/>
                <a:cs typeface="Carlito"/>
              </a:rPr>
              <a:t>used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understand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 spc="-10">
                <a:latin typeface="Carlito"/>
                <a:cs typeface="Carlito"/>
              </a:rPr>
              <a:t>architecture </a:t>
            </a:r>
            <a:r>
              <a:rPr dirty="0" sz="2400" spc="-5">
                <a:latin typeface="Carlito"/>
                <a:cs typeface="Carlito"/>
              </a:rPr>
              <a:t>within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15">
                <a:latin typeface="Carlito"/>
                <a:cs typeface="Carlito"/>
              </a:rPr>
              <a:t>rather </a:t>
            </a:r>
            <a:r>
              <a:rPr dirty="0" sz="2400" spc="-5">
                <a:latin typeface="Carlito"/>
                <a:cs typeface="Carlito"/>
              </a:rPr>
              <a:t>than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flow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5">
                <a:latin typeface="Carlito"/>
                <a:cs typeface="Carlito"/>
              </a:rPr>
              <a:t>message </a:t>
            </a:r>
            <a:r>
              <a:rPr dirty="0" sz="2400">
                <a:latin typeface="Carlito"/>
                <a:cs typeface="Carlito"/>
              </a:rPr>
              <a:t>as in a sequence 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  <a:p>
            <a:pPr algn="just" marL="356870" indent="-344805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</a:t>
            </a:r>
            <a:r>
              <a:rPr dirty="0" sz="2400" spc="-10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also </a:t>
            </a:r>
            <a:r>
              <a:rPr dirty="0" sz="2400" spc="-5">
                <a:latin typeface="Carlito"/>
                <a:cs typeface="Carlito"/>
              </a:rPr>
              <a:t>known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70">
                <a:latin typeface="Arial"/>
                <a:cs typeface="Arial"/>
              </a:rPr>
              <a:t>“Communication</a:t>
            </a:r>
            <a:r>
              <a:rPr dirty="0" sz="2400" spc="-285">
                <a:latin typeface="Arial"/>
                <a:cs typeface="Arial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Diagrams.</a:t>
            </a:r>
            <a:r>
              <a:rPr dirty="0" sz="2400" spc="-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algn="just" marL="356870" marR="7620" indent="-344805">
              <a:lnSpc>
                <a:spcPts val="2600"/>
              </a:lnSpc>
              <a:spcBef>
                <a:spcPts val="123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Its </a:t>
            </a:r>
            <a:r>
              <a:rPr dirty="0" sz="2400" spc="-20">
                <a:latin typeface="Carlito"/>
                <a:cs typeface="Carlito"/>
              </a:rPr>
              <a:t>syntax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similar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of sequence </a:t>
            </a:r>
            <a:r>
              <a:rPr dirty="0" sz="2400" spc="-10">
                <a:latin typeface="Carlito"/>
                <a:cs typeface="Carlito"/>
              </a:rPr>
              <a:t>diagram </a:t>
            </a:r>
            <a:r>
              <a:rPr dirty="0" sz="2400" spc="-20">
                <a:latin typeface="Carlito"/>
                <a:cs typeface="Carlito"/>
              </a:rPr>
              <a:t>except </a:t>
            </a:r>
            <a:r>
              <a:rPr dirty="0" sz="2400" spc="-15">
                <a:latin typeface="Carlito"/>
                <a:cs typeface="Carlito"/>
              </a:rPr>
              <a:t>that  </a:t>
            </a:r>
            <a:r>
              <a:rPr dirty="0" sz="2400" spc="-5">
                <a:latin typeface="Carlito"/>
                <a:cs typeface="Carlito"/>
              </a:rPr>
              <a:t>lifeline </a:t>
            </a:r>
            <a:r>
              <a:rPr dirty="0" sz="2400" spc="5">
                <a:latin typeface="Carlito"/>
                <a:cs typeface="Carlito"/>
              </a:rPr>
              <a:t>don't </a:t>
            </a:r>
            <a:r>
              <a:rPr dirty="0" sz="2400" spc="-20">
                <a:latin typeface="Carlito"/>
                <a:cs typeface="Carlito"/>
              </a:rPr>
              <a:t>have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tails.</a:t>
            </a:r>
            <a:endParaRPr sz="2400">
              <a:latin typeface="Carlito"/>
              <a:cs typeface="Carlito"/>
            </a:endParaRPr>
          </a:p>
          <a:p>
            <a:pPr algn="just" marL="356870" indent="-344805">
              <a:lnSpc>
                <a:spcPts val="2735"/>
              </a:lnSpc>
              <a:spcBef>
                <a:spcPts val="86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Messages </a:t>
            </a:r>
            <a:r>
              <a:rPr dirty="0" sz="2400">
                <a:latin typeface="Carlito"/>
                <a:cs typeface="Carlito"/>
              </a:rPr>
              <a:t>passed </a:t>
            </a:r>
            <a:r>
              <a:rPr dirty="0" sz="2400" spc="-10">
                <a:latin typeface="Carlito"/>
                <a:cs typeface="Carlito"/>
              </a:rPr>
              <a:t>over </a:t>
            </a:r>
            <a:r>
              <a:rPr dirty="0" sz="2400" spc="-5">
                <a:latin typeface="Carlito"/>
                <a:cs typeface="Carlito"/>
              </a:rPr>
              <a:t>sequencing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5">
                <a:latin typeface="Carlito"/>
                <a:cs typeface="Carlito"/>
              </a:rPr>
              <a:t>indicated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numbering</a:t>
            </a:r>
            <a:r>
              <a:rPr dirty="0" sz="2400" spc="1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each</a:t>
            </a:r>
            <a:endParaRPr sz="2400">
              <a:latin typeface="Carlito"/>
              <a:cs typeface="Carlito"/>
            </a:endParaRPr>
          </a:p>
          <a:p>
            <a:pPr algn="just"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message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hierarchically.</a:t>
            </a:r>
            <a:endParaRPr sz="2400">
              <a:latin typeface="Carlito"/>
              <a:cs typeface="Carlito"/>
            </a:endParaRPr>
          </a:p>
          <a:p>
            <a:pPr algn="just" marL="356870" indent="-344805">
              <a:lnSpc>
                <a:spcPts val="2735"/>
              </a:lnSpc>
              <a:spcBef>
                <a:spcPts val="91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 spc="-10">
                <a:latin typeface="Carlito"/>
                <a:cs typeface="Carlito"/>
              </a:rPr>
              <a:t>allows </a:t>
            </a:r>
            <a:r>
              <a:rPr dirty="0" sz="2400" spc="-20">
                <a:latin typeface="Carlito"/>
                <a:cs typeface="Carlito"/>
              </a:rPr>
              <a:t>you to </a:t>
            </a:r>
            <a:r>
              <a:rPr dirty="0" sz="2400" spc="-5">
                <a:latin typeface="Carlito"/>
                <a:cs typeface="Carlito"/>
              </a:rPr>
              <a:t>focus </a:t>
            </a:r>
            <a:r>
              <a:rPr dirty="0" sz="2400" spc="-10">
                <a:latin typeface="Carlito"/>
                <a:cs typeface="Carlito"/>
              </a:rPr>
              <a:t>on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elements </a:t>
            </a:r>
            <a:r>
              <a:rPr dirty="0" sz="2400" spc="-15">
                <a:latin typeface="Carlito"/>
                <a:cs typeface="Carlito"/>
              </a:rPr>
              <a:t>rather </a:t>
            </a:r>
            <a:r>
              <a:rPr dirty="0" sz="2400" spc="-5">
                <a:latin typeface="Carlito"/>
                <a:cs typeface="Carlito"/>
              </a:rPr>
              <a:t>than </a:t>
            </a:r>
            <a:r>
              <a:rPr dirty="0" sz="2400" spc="-10">
                <a:latin typeface="Carlito"/>
                <a:cs typeface="Carlito"/>
              </a:rPr>
              <a:t>focusing on</a:t>
            </a:r>
            <a:r>
              <a:rPr dirty="0" sz="2400" spc="3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algn="just"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message </a:t>
            </a:r>
            <a:r>
              <a:rPr dirty="0" sz="2400" spc="5">
                <a:latin typeface="Carlito"/>
                <a:cs typeface="Carlito"/>
              </a:rPr>
              <a:t>flow </a:t>
            </a:r>
            <a:r>
              <a:rPr dirty="0" sz="2400">
                <a:latin typeface="Carlito"/>
                <a:cs typeface="Carlito"/>
              </a:rPr>
              <a:t>as described 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sequence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  <a:p>
            <a:pPr algn="just" marL="356870" marR="5715" indent="-344805">
              <a:lnSpc>
                <a:spcPts val="2590"/>
              </a:lnSpc>
              <a:spcBef>
                <a:spcPts val="124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Sequence </a:t>
            </a:r>
            <a:r>
              <a:rPr dirty="0" sz="2400" spc="-5">
                <a:latin typeface="Carlito"/>
                <a:cs typeface="Carlito"/>
              </a:rPr>
              <a:t>diagrams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easily </a:t>
            </a:r>
            <a:r>
              <a:rPr dirty="0" sz="2400" spc="-15">
                <a:latin typeface="Carlito"/>
                <a:cs typeface="Carlito"/>
              </a:rPr>
              <a:t>converted </a:t>
            </a:r>
            <a:r>
              <a:rPr dirty="0" sz="2400" spc="-20">
                <a:latin typeface="Carlito"/>
                <a:cs typeface="Carlito"/>
              </a:rPr>
              <a:t>into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collaboration  </a:t>
            </a: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collaboration diagrams </a:t>
            </a:r>
            <a:r>
              <a:rPr dirty="0" sz="2400" spc="-10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not </a:t>
            </a:r>
            <a:r>
              <a:rPr dirty="0" sz="2400" spc="-10">
                <a:latin typeface="Carlito"/>
                <a:cs typeface="Carlito"/>
              </a:rPr>
              <a:t>very</a:t>
            </a:r>
            <a:r>
              <a:rPr dirty="0" sz="2400" spc="-1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expressive.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6062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Collaboration</a:t>
            </a:r>
            <a:r>
              <a:rPr dirty="0" spc="-80"/>
              <a:t> </a:t>
            </a:r>
            <a:r>
              <a:rPr dirty="0" spc="-10"/>
              <a:t>diagram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39" y="6424676"/>
            <a:ext cx="62915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www.guru99.com/interaction-collaboration-sequence-diagrams-examples.html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758" y="3886873"/>
            <a:ext cx="850900" cy="1000125"/>
          </a:xfrm>
          <a:custGeom>
            <a:avLst/>
            <a:gdLst/>
            <a:ahLst/>
            <a:cxnLst/>
            <a:rect l="l" t="t" r="r" b="b"/>
            <a:pathLst>
              <a:path w="850900" h="1000125">
                <a:moveTo>
                  <a:pt x="850823" y="0"/>
                </a:moveTo>
                <a:lnTo>
                  <a:pt x="0" y="0"/>
                </a:lnTo>
                <a:lnTo>
                  <a:pt x="0" y="999578"/>
                </a:lnTo>
                <a:lnTo>
                  <a:pt x="850823" y="999578"/>
                </a:lnTo>
                <a:lnTo>
                  <a:pt x="8508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758" y="3886873"/>
            <a:ext cx="850900" cy="1000125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68580" marR="91440">
              <a:lnSpc>
                <a:spcPct val="103299"/>
              </a:lnSpc>
            </a:pPr>
            <a:r>
              <a:rPr dirty="0" sz="1200" spc="5" b="1">
                <a:latin typeface="Comic Sans MS"/>
                <a:cs typeface="Comic Sans MS"/>
              </a:rPr>
              <a:t>: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Library </a:t>
            </a:r>
            <a:r>
              <a:rPr dirty="0" sz="1200" spc="5" b="1">
                <a:latin typeface="Comic Sans MS"/>
                <a:cs typeface="Comic Sans MS"/>
              </a:rPr>
              <a:t> 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u</a:t>
            </a:r>
            <a:r>
              <a:rPr dirty="0" u="sng" sz="1200" spc="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4067" y="3886873"/>
            <a:ext cx="850900" cy="1000125"/>
          </a:xfrm>
          <a:custGeom>
            <a:avLst/>
            <a:gdLst/>
            <a:ahLst/>
            <a:cxnLst/>
            <a:rect l="l" t="t" r="r" b="b"/>
            <a:pathLst>
              <a:path w="850900" h="1000125">
                <a:moveTo>
                  <a:pt x="850823" y="0"/>
                </a:moveTo>
                <a:lnTo>
                  <a:pt x="0" y="0"/>
                </a:lnTo>
                <a:lnTo>
                  <a:pt x="0" y="999578"/>
                </a:lnTo>
                <a:lnTo>
                  <a:pt x="850823" y="999578"/>
                </a:lnTo>
                <a:lnTo>
                  <a:pt x="8508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4067" y="3886873"/>
            <a:ext cx="850900" cy="1000125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117475" rIns="0" bIns="0" rtlCol="0" vert="horz">
            <a:spAutoFit/>
          </a:bodyPr>
          <a:lstStyle/>
          <a:p>
            <a:pPr marL="69215" marR="32384">
              <a:lnSpc>
                <a:spcPct val="102299"/>
              </a:lnSpc>
              <a:spcBef>
                <a:spcPts val="925"/>
              </a:spcBef>
            </a:pPr>
            <a:r>
              <a:rPr dirty="0" sz="1200" spc="5" b="1">
                <a:latin typeface="Comic Sans MS"/>
                <a:cs typeface="Comic Sans MS"/>
              </a:rPr>
              <a:t>: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Library </a:t>
            </a:r>
            <a:r>
              <a:rPr dirty="0" sz="1200" spc="5" b="1">
                <a:latin typeface="Comic Sans MS"/>
                <a:cs typeface="Comic Sans MS"/>
              </a:rPr>
              <a:t> 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Book </a:t>
            </a:r>
            <a:r>
              <a:rPr dirty="0" sz="1200" spc="10" b="1">
                <a:latin typeface="Comic Sans MS"/>
                <a:cs typeface="Comic Sans MS"/>
              </a:rPr>
              <a:t> 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Renewal </a:t>
            </a:r>
            <a:r>
              <a:rPr dirty="0" sz="1200" spc="10" b="1">
                <a:latin typeface="Comic Sans MS"/>
                <a:cs typeface="Comic Sans MS"/>
              </a:rPr>
              <a:t> </a:t>
            </a:r>
            <a:r>
              <a:rPr dirty="0" u="sng" sz="1200" spc="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dirty="0" u="sng" sz="1200" spc="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oll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5516" y="2072474"/>
            <a:ext cx="785495" cy="998219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9850" marR="81915">
              <a:lnSpc>
                <a:spcPct val="102600"/>
              </a:lnSpc>
            </a:pPr>
            <a:r>
              <a:rPr dirty="0" sz="1200" spc="5" b="1">
                <a:latin typeface="Comic Sans MS"/>
                <a:cs typeface="Comic Sans MS"/>
              </a:rPr>
              <a:t>: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Library </a:t>
            </a:r>
            <a:r>
              <a:rPr dirty="0" sz="1200" spc="5" b="1">
                <a:latin typeface="Comic Sans MS"/>
                <a:cs typeface="Comic Sans MS"/>
              </a:rPr>
              <a:t> 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Book </a:t>
            </a:r>
            <a:r>
              <a:rPr dirty="0" sz="1200" spc="10" b="1">
                <a:latin typeface="Comic Sans MS"/>
                <a:cs typeface="Comic Sans MS"/>
              </a:rPr>
              <a:t> 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g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</a:t>
            </a:r>
            <a:r>
              <a:rPr dirty="0" u="sng" sz="1200" spc="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72672" y="834389"/>
            <a:ext cx="663575" cy="895985"/>
            <a:chOff x="4872672" y="834389"/>
            <a:chExt cx="663575" cy="895985"/>
          </a:xfrm>
        </p:grpSpPr>
        <p:sp>
          <p:nvSpPr>
            <p:cNvPr id="8" name="object 8"/>
            <p:cNvSpPr/>
            <p:nvPr/>
          </p:nvSpPr>
          <p:spPr>
            <a:xfrm>
              <a:off x="4877434" y="839152"/>
              <a:ext cx="654050" cy="886460"/>
            </a:xfrm>
            <a:custGeom>
              <a:avLst/>
              <a:gdLst/>
              <a:ahLst/>
              <a:cxnLst/>
              <a:rect l="l" t="t" r="r" b="b"/>
              <a:pathLst>
                <a:path w="654050" h="886460">
                  <a:moveTo>
                    <a:pt x="653554" y="0"/>
                  </a:moveTo>
                  <a:lnTo>
                    <a:pt x="0" y="0"/>
                  </a:lnTo>
                  <a:lnTo>
                    <a:pt x="0" y="885888"/>
                  </a:lnTo>
                  <a:lnTo>
                    <a:pt x="653554" y="885888"/>
                  </a:lnTo>
                  <a:lnTo>
                    <a:pt x="6535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77434" y="839152"/>
              <a:ext cx="654050" cy="886460"/>
            </a:xfrm>
            <a:custGeom>
              <a:avLst/>
              <a:gdLst/>
              <a:ahLst/>
              <a:cxnLst/>
              <a:rect l="l" t="t" r="r" b="b"/>
              <a:pathLst>
                <a:path w="654050" h="886460">
                  <a:moveTo>
                    <a:pt x="0" y="885888"/>
                  </a:moveTo>
                  <a:lnTo>
                    <a:pt x="653554" y="885888"/>
                  </a:lnTo>
                  <a:lnTo>
                    <a:pt x="653554" y="0"/>
                  </a:lnTo>
                  <a:lnTo>
                    <a:pt x="0" y="0"/>
                  </a:lnTo>
                  <a:lnTo>
                    <a:pt x="0" y="88588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935092" y="1167511"/>
            <a:ext cx="438784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5" b="1">
                <a:latin typeface="Comic Sans MS"/>
                <a:cs typeface="Comic Sans MS"/>
              </a:rPr>
              <a:t>:</a:t>
            </a:r>
            <a:r>
              <a:rPr dirty="0" u="sng" sz="12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Book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70844" y="5701258"/>
            <a:ext cx="795020" cy="905510"/>
            <a:chOff x="4470844" y="5701258"/>
            <a:chExt cx="795020" cy="905510"/>
          </a:xfrm>
        </p:grpSpPr>
        <p:sp>
          <p:nvSpPr>
            <p:cNvPr id="12" name="object 12"/>
            <p:cNvSpPr/>
            <p:nvPr/>
          </p:nvSpPr>
          <p:spPr>
            <a:xfrm>
              <a:off x="4475607" y="5706021"/>
              <a:ext cx="785495" cy="895985"/>
            </a:xfrm>
            <a:custGeom>
              <a:avLst/>
              <a:gdLst/>
              <a:ahLst/>
              <a:cxnLst/>
              <a:rect l="l" t="t" r="r" b="b"/>
              <a:pathLst>
                <a:path w="785495" h="895984">
                  <a:moveTo>
                    <a:pt x="785469" y="0"/>
                  </a:moveTo>
                  <a:lnTo>
                    <a:pt x="0" y="0"/>
                  </a:lnTo>
                  <a:lnTo>
                    <a:pt x="0" y="895362"/>
                  </a:lnTo>
                  <a:lnTo>
                    <a:pt x="785469" y="895362"/>
                  </a:lnTo>
                  <a:lnTo>
                    <a:pt x="7854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75607" y="5706021"/>
              <a:ext cx="785495" cy="895985"/>
            </a:xfrm>
            <a:custGeom>
              <a:avLst/>
              <a:gdLst/>
              <a:ahLst/>
              <a:cxnLst/>
              <a:rect l="l" t="t" r="r" b="b"/>
              <a:pathLst>
                <a:path w="785495" h="895984">
                  <a:moveTo>
                    <a:pt x="0" y="895362"/>
                  </a:moveTo>
                  <a:lnTo>
                    <a:pt x="785469" y="895362"/>
                  </a:lnTo>
                  <a:lnTo>
                    <a:pt x="785469" y="0"/>
                  </a:lnTo>
                  <a:lnTo>
                    <a:pt x="0" y="0"/>
                  </a:lnTo>
                  <a:lnTo>
                    <a:pt x="0" y="895362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33138" y="5947968"/>
            <a:ext cx="635635" cy="4013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75"/>
              </a:spcBef>
            </a:pPr>
            <a:r>
              <a:rPr dirty="0" sz="1200" spc="5" b="1">
                <a:latin typeface="Comic Sans MS"/>
                <a:cs typeface="Comic Sans MS"/>
              </a:rPr>
              <a:t>: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ib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y </a:t>
            </a:r>
            <a:r>
              <a:rPr dirty="0" sz="1200" spc="10" b="1">
                <a:latin typeface="Comic Sans MS"/>
                <a:cs typeface="Comic Sans MS"/>
              </a:rPr>
              <a:t> 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</a:t>
            </a:r>
            <a:r>
              <a:rPr dirty="0" u="sng" sz="1200" spc="2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984" y="3866769"/>
            <a:ext cx="1041400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1:</a:t>
            </a:r>
            <a:r>
              <a:rPr dirty="0" sz="1200" spc="-80" b="1">
                <a:latin typeface="Comic Sans MS"/>
                <a:cs typeface="Comic Sans MS"/>
              </a:rPr>
              <a:t> </a:t>
            </a:r>
            <a:r>
              <a:rPr dirty="0" sz="1200" spc="15" b="1">
                <a:latin typeface="Comic Sans MS"/>
                <a:cs typeface="Comic Sans MS"/>
              </a:rPr>
              <a:t>renewBook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911" y="4361179"/>
            <a:ext cx="760730" cy="4013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70"/>
              </a:spcBef>
            </a:pPr>
            <a:r>
              <a:rPr dirty="0" sz="1200" spc="10" b="1">
                <a:latin typeface="Comic Sans MS"/>
                <a:cs typeface="Comic Sans MS"/>
              </a:rPr>
              <a:t>3:</a:t>
            </a:r>
            <a:r>
              <a:rPr dirty="0" sz="1200" spc="-85" b="1">
                <a:latin typeface="Comic Sans MS"/>
                <a:cs typeface="Comic Sans MS"/>
              </a:rPr>
              <a:t> </a:t>
            </a:r>
            <a:r>
              <a:rPr dirty="0" sz="1200" spc="5" b="1">
                <a:latin typeface="Comic Sans MS"/>
                <a:cs typeface="Comic Sans MS"/>
              </a:rPr>
              <a:t>display  </a:t>
            </a:r>
            <a:r>
              <a:rPr dirty="0" sz="1200" spc="5" b="1">
                <a:latin typeface="Comic Sans MS"/>
                <a:cs typeface="Comic Sans MS"/>
              </a:rPr>
              <a:t>Bo</a:t>
            </a:r>
            <a:r>
              <a:rPr dirty="0" sz="1200" spc="20" b="1">
                <a:latin typeface="Comic Sans MS"/>
                <a:cs typeface="Comic Sans MS"/>
              </a:rPr>
              <a:t>rr</a:t>
            </a:r>
            <a:r>
              <a:rPr dirty="0" sz="1200" spc="10" b="1">
                <a:latin typeface="Comic Sans MS"/>
                <a:cs typeface="Comic Sans MS"/>
              </a:rPr>
              <a:t>o</a:t>
            </a:r>
            <a:r>
              <a:rPr dirty="0" sz="1200" spc="5" b="1">
                <a:latin typeface="Comic Sans MS"/>
                <a:cs typeface="Comic Sans MS"/>
              </a:rPr>
              <a:t>wi</a:t>
            </a:r>
            <a:r>
              <a:rPr dirty="0" sz="1200" spc="15" b="1">
                <a:latin typeface="Comic Sans MS"/>
                <a:cs typeface="Comic Sans MS"/>
              </a:rPr>
              <a:t>n</a:t>
            </a:r>
            <a:r>
              <a:rPr dirty="0" sz="1200" spc="10" b="1">
                <a:latin typeface="Comic Sans MS"/>
                <a:cs typeface="Comic Sans MS"/>
              </a:rPr>
              <a:t>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8108" y="5056378"/>
            <a:ext cx="112458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4:</a:t>
            </a:r>
            <a:r>
              <a:rPr dirty="0" sz="1200" spc="-55" b="1">
                <a:latin typeface="Comic Sans MS"/>
                <a:cs typeface="Comic Sans MS"/>
              </a:rPr>
              <a:t> </a:t>
            </a:r>
            <a:r>
              <a:rPr dirty="0" sz="1200" spc="10" b="1">
                <a:latin typeface="Comic Sans MS"/>
                <a:cs typeface="Comic Sans MS"/>
              </a:rPr>
              <a:t>selectBooks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4308" y="3144773"/>
            <a:ext cx="79692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8:</a:t>
            </a:r>
            <a:r>
              <a:rPr dirty="0" sz="1200" spc="-65" b="1">
                <a:latin typeface="Comic Sans MS"/>
                <a:cs typeface="Comic Sans MS"/>
              </a:rPr>
              <a:t> </a:t>
            </a:r>
            <a:r>
              <a:rPr dirty="0" sz="1200" spc="5" b="1">
                <a:latin typeface="Comic Sans MS"/>
                <a:cs typeface="Comic Sans MS"/>
              </a:rPr>
              <a:t>apology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4444" y="5783071"/>
            <a:ext cx="91122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5" b="1">
                <a:latin typeface="Comic Sans MS"/>
                <a:cs typeface="Comic Sans MS"/>
              </a:rPr>
              <a:t>12:</a:t>
            </a:r>
            <a:r>
              <a:rPr dirty="0" sz="1200" spc="-60" b="1">
                <a:latin typeface="Comic Sans MS"/>
                <a:cs typeface="Comic Sans MS"/>
              </a:rPr>
              <a:t> </a:t>
            </a:r>
            <a:r>
              <a:rPr dirty="0" sz="1200" spc="10" b="1">
                <a:latin typeface="Comic Sans MS"/>
                <a:cs typeface="Comic Sans MS"/>
              </a:rPr>
              <a:t>confirm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2935" y="5238115"/>
            <a:ext cx="188023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0" b="1">
                <a:latin typeface="Comic Sans MS"/>
                <a:cs typeface="Comic Sans MS"/>
              </a:rPr>
              <a:t>2:</a:t>
            </a:r>
            <a:r>
              <a:rPr dirty="0" sz="1200" spc="-20" b="1">
                <a:latin typeface="Comic Sans MS"/>
                <a:cs typeface="Comic Sans MS"/>
              </a:rPr>
              <a:t> </a:t>
            </a:r>
            <a:r>
              <a:rPr dirty="0" sz="1200" spc="10" b="1">
                <a:latin typeface="Comic Sans MS"/>
                <a:cs typeface="Comic Sans MS"/>
              </a:rPr>
              <a:t>findMemberBorrowing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6045" y="3236467"/>
            <a:ext cx="683260" cy="4013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75"/>
              </a:spcBef>
            </a:pPr>
            <a:r>
              <a:rPr dirty="0" sz="1200" spc="10" b="1">
                <a:latin typeface="Comic Sans MS"/>
                <a:cs typeface="Comic Sans MS"/>
              </a:rPr>
              <a:t>5: book  </a:t>
            </a:r>
            <a:r>
              <a:rPr dirty="0" sz="1200" spc="5" b="1">
                <a:latin typeface="Comic Sans MS"/>
                <a:cs typeface="Comic Sans MS"/>
              </a:rPr>
              <a:t>S</a:t>
            </a:r>
            <a:r>
              <a:rPr dirty="0" sz="1200" spc="20" b="1">
                <a:latin typeface="Comic Sans MS"/>
                <a:cs typeface="Comic Sans MS"/>
              </a:rPr>
              <a:t>e</a:t>
            </a:r>
            <a:r>
              <a:rPr dirty="0" sz="1200" spc="5" b="1">
                <a:latin typeface="Comic Sans MS"/>
                <a:cs typeface="Comic Sans MS"/>
              </a:rPr>
              <a:t>l</a:t>
            </a:r>
            <a:r>
              <a:rPr dirty="0" sz="1200" spc="20" b="1">
                <a:latin typeface="Comic Sans MS"/>
                <a:cs typeface="Comic Sans MS"/>
              </a:rPr>
              <a:t>e</a:t>
            </a:r>
            <a:r>
              <a:rPr dirty="0" sz="1200" spc="5" b="1">
                <a:latin typeface="Comic Sans MS"/>
                <a:cs typeface="Comic Sans MS"/>
              </a:rPr>
              <a:t>ct</a:t>
            </a:r>
            <a:r>
              <a:rPr dirty="0" sz="1200" spc="15" b="1">
                <a:latin typeface="Comic Sans MS"/>
                <a:cs typeface="Comic Sans MS"/>
              </a:rPr>
              <a:t>e</a:t>
            </a:r>
            <a:r>
              <a:rPr dirty="0" sz="1200" spc="10" b="1">
                <a:latin typeface="Comic Sans MS"/>
                <a:cs typeface="Comic Sans MS"/>
              </a:rPr>
              <a:t>d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0517" y="1255267"/>
            <a:ext cx="69913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6: *</a:t>
            </a:r>
            <a:r>
              <a:rPr dirty="0" sz="1200" spc="-80" b="1">
                <a:latin typeface="Comic Sans MS"/>
                <a:cs typeface="Comic Sans MS"/>
              </a:rPr>
              <a:t> </a:t>
            </a:r>
            <a:r>
              <a:rPr dirty="0" sz="1200" spc="5" b="1">
                <a:latin typeface="Comic Sans MS"/>
                <a:cs typeface="Comic Sans MS"/>
              </a:rPr>
              <a:t>find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8802" y="1822449"/>
            <a:ext cx="755650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9:</a:t>
            </a:r>
            <a:r>
              <a:rPr dirty="0" sz="1200" spc="-65" b="1">
                <a:latin typeface="Comic Sans MS"/>
                <a:cs typeface="Comic Sans MS"/>
              </a:rPr>
              <a:t> </a:t>
            </a:r>
            <a:r>
              <a:rPr dirty="0" sz="1200" spc="5" b="1">
                <a:latin typeface="Comic Sans MS"/>
                <a:cs typeface="Comic Sans MS"/>
              </a:rPr>
              <a:t>update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8569" y="2599689"/>
            <a:ext cx="802640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latin typeface="Comic Sans MS"/>
                <a:cs typeface="Comic Sans MS"/>
              </a:rPr>
              <a:t>[</a:t>
            </a:r>
            <a:r>
              <a:rPr dirty="0" sz="1200" spc="20" b="1">
                <a:latin typeface="Comic Sans MS"/>
                <a:cs typeface="Comic Sans MS"/>
              </a:rPr>
              <a:t>re</a:t>
            </a:r>
            <a:r>
              <a:rPr dirty="0" sz="1200" spc="10" b="1">
                <a:latin typeface="Comic Sans MS"/>
                <a:cs typeface="Comic Sans MS"/>
              </a:rPr>
              <a:t>s</a:t>
            </a:r>
            <a:r>
              <a:rPr dirty="0" sz="1200" spc="20" b="1">
                <a:latin typeface="Comic Sans MS"/>
                <a:cs typeface="Comic Sans MS"/>
              </a:rPr>
              <a:t>er</a:t>
            </a:r>
            <a:r>
              <a:rPr dirty="0" sz="1200" spc="10" b="1">
                <a:latin typeface="Comic Sans MS"/>
                <a:cs typeface="Comic Sans MS"/>
              </a:rPr>
              <a:t>v</a:t>
            </a:r>
            <a:r>
              <a:rPr dirty="0" sz="1200" spc="20" b="1">
                <a:latin typeface="Comic Sans MS"/>
                <a:cs typeface="Comic Sans MS"/>
              </a:rPr>
              <a:t>e</a:t>
            </a:r>
            <a:r>
              <a:rPr dirty="0" sz="1200" spc="5" b="1">
                <a:latin typeface="Comic Sans MS"/>
                <a:cs typeface="Comic Sans MS"/>
              </a:rPr>
              <a:t>d]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5126" y="3694531"/>
            <a:ext cx="873760" cy="572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">
              <a:lnSpc>
                <a:spcPct val="149500"/>
              </a:lnSpc>
              <a:spcBef>
                <a:spcPts val="95"/>
              </a:spcBef>
            </a:pPr>
            <a:r>
              <a:rPr dirty="0" sz="1200" b="1">
                <a:latin typeface="Comic Sans MS"/>
                <a:cs typeface="Comic Sans MS"/>
              </a:rPr>
              <a:t>[</a:t>
            </a:r>
            <a:r>
              <a:rPr dirty="0" sz="1200" spc="20" b="1">
                <a:latin typeface="Comic Sans MS"/>
                <a:cs typeface="Comic Sans MS"/>
              </a:rPr>
              <a:t>re</a:t>
            </a:r>
            <a:r>
              <a:rPr dirty="0" sz="1200" spc="10" b="1">
                <a:latin typeface="Comic Sans MS"/>
                <a:cs typeface="Comic Sans MS"/>
              </a:rPr>
              <a:t>s</a:t>
            </a:r>
            <a:r>
              <a:rPr dirty="0" sz="1200" spc="20" b="1">
                <a:latin typeface="Comic Sans MS"/>
                <a:cs typeface="Comic Sans MS"/>
              </a:rPr>
              <a:t>er</a:t>
            </a:r>
            <a:r>
              <a:rPr dirty="0" sz="1200" spc="10" b="1">
                <a:latin typeface="Comic Sans MS"/>
                <a:cs typeface="Comic Sans MS"/>
              </a:rPr>
              <a:t>v</a:t>
            </a:r>
            <a:r>
              <a:rPr dirty="0" sz="1200" spc="20" b="1">
                <a:latin typeface="Comic Sans MS"/>
                <a:cs typeface="Comic Sans MS"/>
              </a:rPr>
              <a:t>e</a:t>
            </a:r>
            <a:r>
              <a:rPr dirty="0" sz="1200" spc="5" b="1">
                <a:latin typeface="Comic Sans MS"/>
                <a:cs typeface="Comic Sans MS"/>
              </a:rPr>
              <a:t>d]  </a:t>
            </a:r>
            <a:r>
              <a:rPr dirty="0" sz="1200" spc="10" b="1">
                <a:latin typeface="Comic Sans MS"/>
                <a:cs typeface="Comic Sans MS"/>
              </a:rPr>
              <a:t>7:</a:t>
            </a:r>
            <a:r>
              <a:rPr dirty="0" sz="1200" spc="-35" b="1">
                <a:latin typeface="Comic Sans MS"/>
                <a:cs typeface="Comic Sans MS"/>
              </a:rPr>
              <a:t> </a:t>
            </a:r>
            <a:r>
              <a:rPr dirty="0" sz="1200" spc="5" b="1">
                <a:latin typeface="Comic Sans MS"/>
                <a:cs typeface="Comic Sans MS"/>
              </a:rPr>
              <a:t>apology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71113" y="3140201"/>
            <a:ext cx="588010" cy="401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5" b="1">
                <a:latin typeface="Comic Sans MS"/>
                <a:cs typeface="Comic Sans MS"/>
              </a:rPr>
              <a:t>10: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5" b="1">
                <a:latin typeface="Comic Sans MS"/>
                <a:cs typeface="Comic Sans MS"/>
              </a:rPr>
              <a:t>c</a:t>
            </a:r>
            <a:r>
              <a:rPr dirty="0" sz="1200" spc="10" b="1">
                <a:latin typeface="Comic Sans MS"/>
                <a:cs typeface="Comic Sans MS"/>
              </a:rPr>
              <a:t>o</a:t>
            </a:r>
            <a:r>
              <a:rPr dirty="0" sz="1200" spc="15" b="1">
                <a:latin typeface="Comic Sans MS"/>
                <a:cs typeface="Comic Sans MS"/>
              </a:rPr>
              <a:t>n</a:t>
            </a:r>
            <a:r>
              <a:rPr dirty="0" sz="1200" spc="5" b="1">
                <a:latin typeface="Comic Sans MS"/>
                <a:cs typeface="Comic Sans MS"/>
              </a:rPr>
              <a:t>f</a:t>
            </a:r>
            <a:r>
              <a:rPr dirty="0" sz="1200" spc="-5" b="1">
                <a:latin typeface="Comic Sans MS"/>
                <a:cs typeface="Comic Sans MS"/>
              </a:rPr>
              <a:t>i</a:t>
            </a:r>
            <a:r>
              <a:rPr dirty="0" sz="1200" spc="20" b="1">
                <a:latin typeface="Comic Sans MS"/>
                <a:cs typeface="Comic Sans MS"/>
              </a:rPr>
              <a:t>r</a:t>
            </a:r>
            <a:r>
              <a:rPr dirty="0" sz="1200" spc="15" b="1">
                <a:latin typeface="Comic Sans MS"/>
                <a:cs typeface="Comic Sans MS"/>
              </a:rPr>
              <a:t>m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28697" y="6058001"/>
            <a:ext cx="185864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b="1">
                <a:latin typeface="Comic Sans MS"/>
                <a:cs typeface="Comic Sans MS"/>
              </a:rPr>
              <a:t>updateMemberBorrowing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614" y="1049210"/>
            <a:ext cx="5659755" cy="5412105"/>
            <a:chOff x="394614" y="1049210"/>
            <a:chExt cx="5659755" cy="5412105"/>
          </a:xfrm>
        </p:grpSpPr>
        <p:sp>
          <p:nvSpPr>
            <p:cNvPr id="29" name="object 29"/>
            <p:cNvSpPr/>
            <p:nvPr/>
          </p:nvSpPr>
          <p:spPr>
            <a:xfrm>
              <a:off x="1004582" y="4160012"/>
              <a:ext cx="1308735" cy="456565"/>
            </a:xfrm>
            <a:custGeom>
              <a:avLst/>
              <a:gdLst/>
              <a:ahLst/>
              <a:cxnLst/>
              <a:rect l="l" t="t" r="r" b="b"/>
              <a:pathLst>
                <a:path w="1308735" h="456564">
                  <a:moveTo>
                    <a:pt x="0" y="0"/>
                  </a:moveTo>
                  <a:lnTo>
                    <a:pt x="1308341" y="1650"/>
                  </a:lnTo>
                </a:path>
                <a:path w="1308735" h="456564">
                  <a:moveTo>
                    <a:pt x="0" y="454787"/>
                  </a:moveTo>
                  <a:lnTo>
                    <a:pt x="1308341" y="456438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61665" y="4703063"/>
              <a:ext cx="1313180" cy="1254125"/>
            </a:xfrm>
            <a:custGeom>
              <a:avLst/>
              <a:gdLst/>
              <a:ahLst/>
              <a:cxnLst/>
              <a:rect l="l" t="t" r="r" b="b"/>
              <a:pathLst>
                <a:path w="1313179" h="1254125">
                  <a:moveTo>
                    <a:pt x="1254456" y="1204780"/>
                  </a:moveTo>
                  <a:lnTo>
                    <a:pt x="1231392" y="1228953"/>
                  </a:lnTo>
                  <a:lnTo>
                    <a:pt x="1312799" y="1254036"/>
                  </a:lnTo>
                  <a:lnTo>
                    <a:pt x="1298247" y="1213561"/>
                  </a:lnTo>
                  <a:lnTo>
                    <a:pt x="1263650" y="1213561"/>
                  </a:lnTo>
                  <a:lnTo>
                    <a:pt x="1254456" y="1204780"/>
                  </a:lnTo>
                  <a:close/>
                </a:path>
                <a:path w="1313179" h="1254125">
                  <a:moveTo>
                    <a:pt x="1260923" y="1198002"/>
                  </a:moveTo>
                  <a:lnTo>
                    <a:pt x="1254456" y="1204780"/>
                  </a:lnTo>
                  <a:lnTo>
                    <a:pt x="1263650" y="1213561"/>
                  </a:lnTo>
                  <a:lnTo>
                    <a:pt x="1270127" y="1206792"/>
                  </a:lnTo>
                  <a:lnTo>
                    <a:pt x="1260923" y="1198002"/>
                  </a:lnTo>
                  <a:close/>
                </a:path>
                <a:path w="1313179" h="1254125">
                  <a:moveTo>
                    <a:pt x="1283970" y="1173848"/>
                  </a:moveTo>
                  <a:lnTo>
                    <a:pt x="1260923" y="1198002"/>
                  </a:lnTo>
                  <a:lnTo>
                    <a:pt x="1270127" y="1206792"/>
                  </a:lnTo>
                  <a:lnTo>
                    <a:pt x="1263650" y="1213561"/>
                  </a:lnTo>
                  <a:lnTo>
                    <a:pt x="1298247" y="1213561"/>
                  </a:lnTo>
                  <a:lnTo>
                    <a:pt x="1283970" y="1173848"/>
                  </a:lnTo>
                  <a:close/>
                </a:path>
                <a:path w="1313179" h="1254125">
                  <a:moveTo>
                    <a:pt x="6477" y="0"/>
                  </a:moveTo>
                  <a:lnTo>
                    <a:pt x="0" y="6731"/>
                  </a:lnTo>
                  <a:lnTo>
                    <a:pt x="1254456" y="1204780"/>
                  </a:lnTo>
                  <a:lnTo>
                    <a:pt x="1260923" y="1198002"/>
                  </a:lnTo>
                  <a:lnTo>
                    <a:pt x="6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37451" y="4593463"/>
              <a:ext cx="2018664" cy="649605"/>
            </a:xfrm>
            <a:custGeom>
              <a:avLst/>
              <a:gdLst/>
              <a:ahLst/>
              <a:cxnLst/>
              <a:rect l="l" t="t" r="r" b="b"/>
              <a:pathLst>
                <a:path w="2018664" h="649604">
                  <a:moveTo>
                    <a:pt x="2018169" y="0"/>
                  </a:moveTo>
                  <a:lnTo>
                    <a:pt x="2012962" y="6095"/>
                  </a:lnTo>
                  <a:lnTo>
                    <a:pt x="2007755" y="12445"/>
                  </a:lnTo>
                  <a:lnTo>
                    <a:pt x="2002167" y="18668"/>
                  </a:lnTo>
                  <a:lnTo>
                    <a:pt x="1965865" y="59341"/>
                  </a:lnTo>
                  <a:lnTo>
                    <a:pt x="1928807" y="98731"/>
                  </a:lnTo>
                  <a:lnTo>
                    <a:pt x="1891030" y="136832"/>
                  </a:lnTo>
                  <a:lnTo>
                    <a:pt x="1852573" y="173636"/>
                  </a:lnTo>
                  <a:lnTo>
                    <a:pt x="1813474" y="209135"/>
                  </a:lnTo>
                  <a:lnTo>
                    <a:pt x="1773769" y="243320"/>
                  </a:lnTo>
                  <a:lnTo>
                    <a:pt x="1733498" y="276184"/>
                  </a:lnTo>
                  <a:lnTo>
                    <a:pt x="1692698" y="307720"/>
                  </a:lnTo>
                  <a:lnTo>
                    <a:pt x="1651406" y="337918"/>
                  </a:lnTo>
                  <a:lnTo>
                    <a:pt x="1609662" y="366772"/>
                  </a:lnTo>
                  <a:lnTo>
                    <a:pt x="1567502" y="394273"/>
                  </a:lnTo>
                  <a:lnTo>
                    <a:pt x="1524965" y="420413"/>
                  </a:lnTo>
                  <a:lnTo>
                    <a:pt x="1482088" y="445184"/>
                  </a:lnTo>
                  <a:lnTo>
                    <a:pt x="1438910" y="468579"/>
                  </a:lnTo>
                  <a:lnTo>
                    <a:pt x="1395467" y="490590"/>
                  </a:lnTo>
                  <a:lnTo>
                    <a:pt x="1351799" y="511208"/>
                  </a:lnTo>
                  <a:lnTo>
                    <a:pt x="1307943" y="530426"/>
                  </a:lnTo>
                  <a:lnTo>
                    <a:pt x="1263936" y="548236"/>
                  </a:lnTo>
                  <a:lnTo>
                    <a:pt x="1219818" y="564630"/>
                  </a:lnTo>
                  <a:lnTo>
                    <a:pt x="1175625" y="579599"/>
                  </a:lnTo>
                  <a:lnTo>
                    <a:pt x="1131395" y="593137"/>
                  </a:lnTo>
                  <a:lnTo>
                    <a:pt x="1087167" y="605235"/>
                  </a:lnTo>
                  <a:lnTo>
                    <a:pt x="1042978" y="615885"/>
                  </a:lnTo>
                  <a:lnTo>
                    <a:pt x="998866" y="625079"/>
                  </a:lnTo>
                  <a:lnTo>
                    <a:pt x="954869" y="632810"/>
                  </a:lnTo>
                  <a:lnTo>
                    <a:pt x="911025" y="639069"/>
                  </a:lnTo>
                  <a:lnTo>
                    <a:pt x="867371" y="643849"/>
                  </a:lnTo>
                  <a:lnTo>
                    <a:pt x="823947" y="647141"/>
                  </a:lnTo>
                  <a:lnTo>
                    <a:pt x="780788" y="648938"/>
                  </a:lnTo>
                  <a:lnTo>
                    <a:pt x="737935" y="649232"/>
                  </a:lnTo>
                  <a:lnTo>
                    <a:pt x="695423" y="648014"/>
                  </a:lnTo>
                  <a:lnTo>
                    <a:pt x="653292" y="645278"/>
                  </a:lnTo>
                  <a:lnTo>
                    <a:pt x="611578" y="641015"/>
                  </a:lnTo>
                  <a:lnTo>
                    <a:pt x="570321" y="635216"/>
                  </a:lnTo>
                  <a:lnTo>
                    <a:pt x="529557" y="627875"/>
                  </a:lnTo>
                  <a:lnTo>
                    <a:pt x="489325" y="618983"/>
                  </a:lnTo>
                  <a:lnTo>
                    <a:pt x="449663" y="608533"/>
                  </a:lnTo>
                  <a:lnTo>
                    <a:pt x="410608" y="596516"/>
                  </a:lnTo>
                  <a:lnTo>
                    <a:pt x="372198" y="582924"/>
                  </a:lnTo>
                  <a:lnTo>
                    <a:pt x="334472" y="567750"/>
                  </a:lnTo>
                  <a:lnTo>
                    <a:pt x="297466" y="550986"/>
                  </a:lnTo>
                  <a:lnTo>
                    <a:pt x="261220" y="532623"/>
                  </a:lnTo>
                  <a:lnTo>
                    <a:pt x="225770" y="512655"/>
                  </a:lnTo>
                  <a:lnTo>
                    <a:pt x="191155" y="491072"/>
                  </a:lnTo>
                  <a:lnTo>
                    <a:pt x="157412" y="467867"/>
                  </a:lnTo>
                  <a:lnTo>
                    <a:pt x="124580" y="443032"/>
                  </a:lnTo>
                  <a:lnTo>
                    <a:pt x="92697" y="416560"/>
                  </a:lnTo>
                  <a:lnTo>
                    <a:pt x="44729" y="371633"/>
                  </a:lnTo>
                  <a:lnTo>
                    <a:pt x="21959" y="347801"/>
                  </a:lnTo>
                  <a:lnTo>
                    <a:pt x="0" y="323088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99376" y="4613020"/>
              <a:ext cx="2406650" cy="1000125"/>
            </a:xfrm>
            <a:custGeom>
              <a:avLst/>
              <a:gdLst/>
              <a:ahLst/>
              <a:cxnLst/>
              <a:rect l="l" t="t" r="r" b="b"/>
              <a:pathLst>
                <a:path w="2406650" h="1000125">
                  <a:moveTo>
                    <a:pt x="2406307" y="0"/>
                  </a:moveTo>
                  <a:lnTo>
                    <a:pt x="2382307" y="43654"/>
                  </a:lnTo>
                  <a:lnTo>
                    <a:pt x="2357140" y="86796"/>
                  </a:lnTo>
                  <a:lnTo>
                    <a:pt x="2330826" y="129394"/>
                  </a:lnTo>
                  <a:lnTo>
                    <a:pt x="2303383" y="171414"/>
                  </a:lnTo>
                  <a:lnTo>
                    <a:pt x="2274830" y="212826"/>
                  </a:lnTo>
                  <a:lnTo>
                    <a:pt x="2245186" y="253595"/>
                  </a:lnTo>
                  <a:lnTo>
                    <a:pt x="2214469" y="293690"/>
                  </a:lnTo>
                  <a:lnTo>
                    <a:pt x="2182699" y="333079"/>
                  </a:lnTo>
                  <a:lnTo>
                    <a:pt x="2149894" y="371728"/>
                  </a:lnTo>
                  <a:lnTo>
                    <a:pt x="2113756" y="412218"/>
                  </a:lnTo>
                  <a:lnTo>
                    <a:pt x="2076868" y="451434"/>
                  </a:lnTo>
                  <a:lnTo>
                    <a:pt x="2039267" y="489367"/>
                  </a:lnTo>
                  <a:lnTo>
                    <a:pt x="2000990" y="526010"/>
                  </a:lnTo>
                  <a:lnTo>
                    <a:pt x="1962075" y="561355"/>
                  </a:lnTo>
                  <a:lnTo>
                    <a:pt x="1922560" y="595394"/>
                  </a:lnTo>
                  <a:lnTo>
                    <a:pt x="1882483" y="628119"/>
                  </a:lnTo>
                  <a:lnTo>
                    <a:pt x="1841880" y="659523"/>
                  </a:lnTo>
                  <a:lnTo>
                    <a:pt x="1800790" y="689597"/>
                  </a:lnTo>
                  <a:lnTo>
                    <a:pt x="1759251" y="718333"/>
                  </a:lnTo>
                  <a:lnTo>
                    <a:pt x="1717300" y="745724"/>
                  </a:lnTo>
                  <a:lnTo>
                    <a:pt x="1674975" y="771761"/>
                  </a:lnTo>
                  <a:lnTo>
                    <a:pt x="1632313" y="796437"/>
                  </a:lnTo>
                  <a:lnTo>
                    <a:pt x="1589352" y="819744"/>
                  </a:lnTo>
                  <a:lnTo>
                    <a:pt x="1546131" y="841674"/>
                  </a:lnTo>
                  <a:lnTo>
                    <a:pt x="1502685" y="862219"/>
                  </a:lnTo>
                  <a:lnTo>
                    <a:pt x="1459054" y="881371"/>
                  </a:lnTo>
                  <a:lnTo>
                    <a:pt x="1415275" y="899123"/>
                  </a:lnTo>
                  <a:lnTo>
                    <a:pt x="1371385" y="915466"/>
                  </a:lnTo>
                  <a:lnTo>
                    <a:pt x="1327422" y="930392"/>
                  </a:lnTo>
                  <a:lnTo>
                    <a:pt x="1283425" y="943894"/>
                  </a:lnTo>
                  <a:lnTo>
                    <a:pt x="1239430" y="955964"/>
                  </a:lnTo>
                  <a:lnTo>
                    <a:pt x="1195475" y="966593"/>
                  </a:lnTo>
                  <a:lnTo>
                    <a:pt x="1151598" y="975775"/>
                  </a:lnTo>
                  <a:lnTo>
                    <a:pt x="1107836" y="983500"/>
                  </a:lnTo>
                  <a:lnTo>
                    <a:pt x="1064228" y="989761"/>
                  </a:lnTo>
                  <a:lnTo>
                    <a:pt x="1020810" y="994551"/>
                  </a:lnTo>
                  <a:lnTo>
                    <a:pt x="977622" y="997861"/>
                  </a:lnTo>
                  <a:lnTo>
                    <a:pt x="934699" y="999684"/>
                  </a:lnTo>
                  <a:lnTo>
                    <a:pt x="892080" y="1000011"/>
                  </a:lnTo>
                  <a:lnTo>
                    <a:pt x="849803" y="998834"/>
                  </a:lnTo>
                  <a:lnTo>
                    <a:pt x="807906" y="996147"/>
                  </a:lnTo>
                  <a:lnTo>
                    <a:pt x="766425" y="991940"/>
                  </a:lnTo>
                  <a:lnTo>
                    <a:pt x="725399" y="986206"/>
                  </a:lnTo>
                  <a:lnTo>
                    <a:pt x="684865" y="978937"/>
                  </a:lnTo>
                  <a:lnTo>
                    <a:pt x="644861" y="970125"/>
                  </a:lnTo>
                  <a:lnTo>
                    <a:pt x="605425" y="959763"/>
                  </a:lnTo>
                  <a:lnTo>
                    <a:pt x="566594" y="947842"/>
                  </a:lnTo>
                  <a:lnTo>
                    <a:pt x="528406" y="934355"/>
                  </a:lnTo>
                  <a:lnTo>
                    <a:pt x="490899" y="919293"/>
                  </a:lnTo>
                  <a:lnTo>
                    <a:pt x="454110" y="902648"/>
                  </a:lnTo>
                  <a:lnTo>
                    <a:pt x="418077" y="884414"/>
                  </a:lnTo>
                  <a:lnTo>
                    <a:pt x="382837" y="864581"/>
                  </a:lnTo>
                  <a:lnTo>
                    <a:pt x="348429" y="843142"/>
                  </a:lnTo>
                  <a:lnTo>
                    <a:pt x="314891" y="820090"/>
                  </a:lnTo>
                  <a:lnTo>
                    <a:pt x="282258" y="795416"/>
                  </a:lnTo>
                  <a:lnTo>
                    <a:pt x="250571" y="769111"/>
                  </a:lnTo>
                  <a:lnTo>
                    <a:pt x="215160" y="736585"/>
                  </a:lnTo>
                  <a:lnTo>
                    <a:pt x="181562" y="702200"/>
                  </a:lnTo>
                  <a:lnTo>
                    <a:pt x="149811" y="666011"/>
                  </a:lnTo>
                  <a:lnTo>
                    <a:pt x="119940" y="628069"/>
                  </a:lnTo>
                  <a:lnTo>
                    <a:pt x="91984" y="588426"/>
                  </a:lnTo>
                  <a:lnTo>
                    <a:pt x="65978" y="547134"/>
                  </a:lnTo>
                  <a:lnTo>
                    <a:pt x="41956" y="504247"/>
                  </a:lnTo>
                  <a:lnTo>
                    <a:pt x="19952" y="459815"/>
                  </a:lnTo>
                  <a:lnTo>
                    <a:pt x="0" y="413892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3730" y="3168178"/>
              <a:ext cx="2425065" cy="1035685"/>
            </a:xfrm>
            <a:custGeom>
              <a:avLst/>
              <a:gdLst/>
              <a:ahLst/>
              <a:cxnLst/>
              <a:rect l="l" t="t" r="r" b="b"/>
              <a:pathLst>
                <a:path w="2425065" h="1035685">
                  <a:moveTo>
                    <a:pt x="0" y="1035521"/>
                  </a:moveTo>
                  <a:lnTo>
                    <a:pt x="22550" y="992195"/>
                  </a:lnTo>
                  <a:lnTo>
                    <a:pt x="46258" y="949336"/>
                  </a:lnTo>
                  <a:lnTo>
                    <a:pt x="71103" y="906975"/>
                  </a:lnTo>
                  <a:lnTo>
                    <a:pt x="97065" y="865144"/>
                  </a:lnTo>
                  <a:lnTo>
                    <a:pt x="124125" y="823876"/>
                  </a:lnTo>
                  <a:lnTo>
                    <a:pt x="152260" y="783202"/>
                  </a:lnTo>
                  <a:lnTo>
                    <a:pt x="181451" y="743154"/>
                  </a:lnTo>
                  <a:lnTo>
                    <a:pt x="211678" y="703765"/>
                  </a:lnTo>
                  <a:lnTo>
                    <a:pt x="242920" y="665066"/>
                  </a:lnTo>
                  <a:lnTo>
                    <a:pt x="275158" y="627089"/>
                  </a:lnTo>
                  <a:lnTo>
                    <a:pt x="311261" y="586641"/>
                  </a:lnTo>
                  <a:lnTo>
                    <a:pt x="348116" y="547467"/>
                  </a:lnTo>
                  <a:lnTo>
                    <a:pt x="385685" y="509575"/>
                  </a:lnTo>
                  <a:lnTo>
                    <a:pt x="423931" y="472974"/>
                  </a:lnTo>
                  <a:lnTo>
                    <a:pt x="462815" y="437671"/>
                  </a:lnTo>
                  <a:lnTo>
                    <a:pt x="502300" y="403674"/>
                  </a:lnTo>
                  <a:lnTo>
                    <a:pt x="542349" y="370990"/>
                  </a:lnTo>
                  <a:lnTo>
                    <a:pt x="582923" y="339629"/>
                  </a:lnTo>
                  <a:lnTo>
                    <a:pt x="623985" y="309597"/>
                  </a:lnTo>
                  <a:lnTo>
                    <a:pt x="665498" y="280902"/>
                  </a:lnTo>
                  <a:lnTo>
                    <a:pt x="707423" y="253553"/>
                  </a:lnTo>
                  <a:lnTo>
                    <a:pt x="749724" y="227557"/>
                  </a:lnTo>
                  <a:lnTo>
                    <a:pt x="792362" y="202922"/>
                  </a:lnTo>
                  <a:lnTo>
                    <a:pt x="835299" y="179657"/>
                  </a:lnTo>
                  <a:lnTo>
                    <a:pt x="878499" y="157767"/>
                  </a:lnTo>
                  <a:lnTo>
                    <a:pt x="921923" y="137263"/>
                  </a:lnTo>
                  <a:lnTo>
                    <a:pt x="965534" y="118151"/>
                  </a:lnTo>
                  <a:lnTo>
                    <a:pt x="1009294" y="100440"/>
                  </a:lnTo>
                  <a:lnTo>
                    <a:pt x="1053165" y="84137"/>
                  </a:lnTo>
                  <a:lnTo>
                    <a:pt x="1097110" y="69250"/>
                  </a:lnTo>
                  <a:lnTo>
                    <a:pt x="1141092" y="55787"/>
                  </a:lnTo>
                  <a:lnTo>
                    <a:pt x="1185071" y="43756"/>
                  </a:lnTo>
                  <a:lnTo>
                    <a:pt x="1229012" y="33164"/>
                  </a:lnTo>
                  <a:lnTo>
                    <a:pt x="1272876" y="24021"/>
                  </a:lnTo>
                  <a:lnTo>
                    <a:pt x="1316625" y="16333"/>
                  </a:lnTo>
                  <a:lnTo>
                    <a:pt x="1360222" y="10108"/>
                  </a:lnTo>
                  <a:lnTo>
                    <a:pt x="1403629" y="5354"/>
                  </a:lnTo>
                  <a:lnTo>
                    <a:pt x="1446809" y="2080"/>
                  </a:lnTo>
                  <a:lnTo>
                    <a:pt x="1489723" y="292"/>
                  </a:lnTo>
                  <a:lnTo>
                    <a:pt x="1532335" y="0"/>
                  </a:lnTo>
                  <a:lnTo>
                    <a:pt x="1574606" y="1210"/>
                  </a:lnTo>
                  <a:lnTo>
                    <a:pt x="1616499" y="3930"/>
                  </a:lnTo>
                  <a:lnTo>
                    <a:pt x="1657976" y="8169"/>
                  </a:lnTo>
                  <a:lnTo>
                    <a:pt x="1699000" y="13934"/>
                  </a:lnTo>
                  <a:lnTo>
                    <a:pt x="1739533" y="21234"/>
                  </a:lnTo>
                  <a:lnTo>
                    <a:pt x="1779537" y="30075"/>
                  </a:lnTo>
                  <a:lnTo>
                    <a:pt x="1818974" y="40467"/>
                  </a:lnTo>
                  <a:lnTo>
                    <a:pt x="1857808" y="52416"/>
                  </a:lnTo>
                  <a:lnTo>
                    <a:pt x="1895999" y="65931"/>
                  </a:lnTo>
                  <a:lnTo>
                    <a:pt x="1933511" y="81019"/>
                  </a:lnTo>
                  <a:lnTo>
                    <a:pt x="1970306" y="97689"/>
                  </a:lnTo>
                  <a:lnTo>
                    <a:pt x="2006347" y="115948"/>
                  </a:lnTo>
                  <a:lnTo>
                    <a:pt x="2041595" y="135804"/>
                  </a:lnTo>
                  <a:lnTo>
                    <a:pt x="2076013" y="157265"/>
                  </a:lnTo>
                  <a:lnTo>
                    <a:pt x="2109563" y="180339"/>
                  </a:lnTo>
                  <a:lnTo>
                    <a:pt x="2142208" y="205034"/>
                  </a:lnTo>
                  <a:lnTo>
                    <a:pt x="2173909" y="231357"/>
                  </a:lnTo>
                  <a:lnTo>
                    <a:pt x="2209337" y="263884"/>
                  </a:lnTo>
                  <a:lnTo>
                    <a:pt x="2242953" y="298268"/>
                  </a:lnTo>
                  <a:lnTo>
                    <a:pt x="2274724" y="334458"/>
                  </a:lnTo>
                  <a:lnTo>
                    <a:pt x="2304617" y="372400"/>
                  </a:lnTo>
                  <a:lnTo>
                    <a:pt x="2332597" y="412043"/>
                  </a:lnTo>
                  <a:lnTo>
                    <a:pt x="2358633" y="453334"/>
                  </a:lnTo>
                  <a:lnTo>
                    <a:pt x="2382690" y="496222"/>
                  </a:lnTo>
                  <a:lnTo>
                    <a:pt x="2404735" y="540653"/>
                  </a:lnTo>
                  <a:lnTo>
                    <a:pt x="2424734" y="586576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61284" y="3064128"/>
              <a:ext cx="1054100" cy="1461135"/>
            </a:xfrm>
            <a:custGeom>
              <a:avLst/>
              <a:gdLst/>
              <a:ahLst/>
              <a:cxnLst/>
              <a:rect l="l" t="t" r="r" b="b"/>
              <a:pathLst>
                <a:path w="1054100" h="1461135">
                  <a:moveTo>
                    <a:pt x="3683" y="917448"/>
                  </a:moveTo>
                  <a:lnTo>
                    <a:pt x="660781" y="0"/>
                  </a:lnTo>
                </a:path>
                <a:path w="1054100" h="1461135">
                  <a:moveTo>
                    <a:pt x="1054100" y="6350"/>
                  </a:moveTo>
                  <a:lnTo>
                    <a:pt x="0" y="1460754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01826" y="3033648"/>
              <a:ext cx="2746375" cy="3073400"/>
            </a:xfrm>
            <a:custGeom>
              <a:avLst/>
              <a:gdLst/>
              <a:ahLst/>
              <a:cxnLst/>
              <a:rect l="l" t="t" r="r" b="b"/>
              <a:pathLst>
                <a:path w="2746375" h="3073400">
                  <a:moveTo>
                    <a:pt x="252742" y="3039859"/>
                  </a:moveTo>
                  <a:lnTo>
                    <a:pt x="197967" y="3039859"/>
                  </a:lnTo>
                  <a:lnTo>
                    <a:pt x="185229" y="3039859"/>
                  </a:lnTo>
                  <a:lnTo>
                    <a:pt x="185013" y="3073209"/>
                  </a:lnTo>
                  <a:lnTo>
                    <a:pt x="252742" y="3039859"/>
                  </a:lnTo>
                  <a:close/>
                </a:path>
                <a:path w="2746375" h="3073400">
                  <a:moveTo>
                    <a:pt x="261467" y="3035566"/>
                  </a:moveTo>
                  <a:lnTo>
                    <a:pt x="185521" y="2997022"/>
                  </a:lnTo>
                  <a:lnTo>
                    <a:pt x="185293" y="3030423"/>
                  </a:lnTo>
                  <a:lnTo>
                    <a:pt x="50" y="3029305"/>
                  </a:lnTo>
                  <a:lnTo>
                    <a:pt x="0" y="3038665"/>
                  </a:lnTo>
                  <a:lnTo>
                    <a:pt x="185229" y="3039783"/>
                  </a:lnTo>
                  <a:lnTo>
                    <a:pt x="197967" y="3039859"/>
                  </a:lnTo>
                  <a:lnTo>
                    <a:pt x="252895" y="3039783"/>
                  </a:lnTo>
                  <a:lnTo>
                    <a:pt x="261467" y="3035566"/>
                  </a:lnTo>
                  <a:close/>
                </a:path>
                <a:path w="2746375" h="3073400">
                  <a:moveTo>
                    <a:pt x="526516" y="1849755"/>
                  </a:moveTo>
                  <a:lnTo>
                    <a:pt x="269887" y="1850974"/>
                  </a:lnTo>
                  <a:lnTo>
                    <a:pt x="269722" y="1817497"/>
                  </a:lnTo>
                  <a:lnTo>
                    <a:pt x="193649" y="1855978"/>
                  </a:lnTo>
                  <a:lnTo>
                    <a:pt x="270103" y="1893697"/>
                  </a:lnTo>
                  <a:lnTo>
                    <a:pt x="269925" y="1860296"/>
                  </a:lnTo>
                  <a:lnTo>
                    <a:pt x="526516" y="1859026"/>
                  </a:lnTo>
                  <a:lnTo>
                    <a:pt x="526516" y="1849755"/>
                  </a:lnTo>
                  <a:close/>
                </a:path>
                <a:path w="2746375" h="3073400">
                  <a:moveTo>
                    <a:pt x="591921" y="41529"/>
                  </a:moveTo>
                  <a:lnTo>
                    <a:pt x="591794" y="32131"/>
                  </a:lnTo>
                  <a:lnTo>
                    <a:pt x="332752" y="33350"/>
                  </a:lnTo>
                  <a:lnTo>
                    <a:pt x="332587" y="0"/>
                  </a:lnTo>
                  <a:lnTo>
                    <a:pt x="256641" y="38354"/>
                  </a:lnTo>
                  <a:lnTo>
                    <a:pt x="332968" y="76200"/>
                  </a:lnTo>
                  <a:lnTo>
                    <a:pt x="332790" y="42799"/>
                  </a:lnTo>
                  <a:lnTo>
                    <a:pt x="591921" y="41529"/>
                  </a:lnTo>
                  <a:close/>
                </a:path>
                <a:path w="2746375" h="3073400">
                  <a:moveTo>
                    <a:pt x="643585" y="1223899"/>
                  </a:moveTo>
                  <a:lnTo>
                    <a:pt x="588873" y="1223899"/>
                  </a:lnTo>
                  <a:lnTo>
                    <a:pt x="576135" y="1223899"/>
                  </a:lnTo>
                  <a:lnTo>
                    <a:pt x="575919" y="1257173"/>
                  </a:lnTo>
                  <a:lnTo>
                    <a:pt x="643585" y="1223899"/>
                  </a:lnTo>
                  <a:close/>
                </a:path>
                <a:path w="2746375" h="3073400">
                  <a:moveTo>
                    <a:pt x="644550" y="2313559"/>
                  </a:moveTo>
                  <a:lnTo>
                    <a:pt x="590016" y="2313559"/>
                  </a:lnTo>
                  <a:lnTo>
                    <a:pt x="577354" y="2313559"/>
                  </a:lnTo>
                  <a:lnTo>
                    <a:pt x="577189" y="2346960"/>
                  </a:lnTo>
                  <a:lnTo>
                    <a:pt x="644550" y="2313559"/>
                  </a:lnTo>
                  <a:close/>
                </a:path>
                <a:path w="2746375" h="3073400">
                  <a:moveTo>
                    <a:pt x="652373" y="1219581"/>
                  </a:moveTo>
                  <a:lnTo>
                    <a:pt x="576427" y="1180973"/>
                  </a:lnTo>
                  <a:lnTo>
                    <a:pt x="576199" y="1214437"/>
                  </a:lnTo>
                  <a:lnTo>
                    <a:pt x="392150" y="1213358"/>
                  </a:lnTo>
                  <a:lnTo>
                    <a:pt x="392150" y="1222629"/>
                  </a:lnTo>
                  <a:lnTo>
                    <a:pt x="576135" y="1223822"/>
                  </a:lnTo>
                  <a:lnTo>
                    <a:pt x="588873" y="1223899"/>
                  </a:lnTo>
                  <a:lnTo>
                    <a:pt x="643750" y="1223822"/>
                  </a:lnTo>
                  <a:lnTo>
                    <a:pt x="652373" y="1219581"/>
                  </a:lnTo>
                  <a:close/>
                </a:path>
                <a:path w="2746375" h="3073400">
                  <a:moveTo>
                    <a:pt x="653516" y="2309114"/>
                  </a:moveTo>
                  <a:lnTo>
                    <a:pt x="577570" y="2270760"/>
                  </a:lnTo>
                  <a:lnTo>
                    <a:pt x="577392" y="2304237"/>
                  </a:lnTo>
                  <a:lnTo>
                    <a:pt x="261467" y="2302891"/>
                  </a:lnTo>
                  <a:lnTo>
                    <a:pt x="261467" y="2312289"/>
                  </a:lnTo>
                  <a:lnTo>
                    <a:pt x="577354" y="2313521"/>
                  </a:lnTo>
                  <a:lnTo>
                    <a:pt x="590016" y="2313559"/>
                  </a:lnTo>
                  <a:lnTo>
                    <a:pt x="644639" y="2313521"/>
                  </a:lnTo>
                  <a:lnTo>
                    <a:pt x="653516" y="2309114"/>
                  </a:lnTo>
                  <a:close/>
                </a:path>
                <a:path w="2746375" h="3073400">
                  <a:moveTo>
                    <a:pt x="2224506" y="486918"/>
                  </a:moveTo>
                  <a:lnTo>
                    <a:pt x="2149703" y="527570"/>
                  </a:lnTo>
                  <a:lnTo>
                    <a:pt x="2177135" y="546696"/>
                  </a:lnTo>
                  <a:lnTo>
                    <a:pt x="2023465" y="766826"/>
                  </a:lnTo>
                  <a:lnTo>
                    <a:pt x="2031085" y="772160"/>
                  </a:lnTo>
                  <a:lnTo>
                    <a:pt x="2184768" y="552005"/>
                  </a:lnTo>
                  <a:lnTo>
                    <a:pt x="2212187" y="571119"/>
                  </a:lnTo>
                  <a:lnTo>
                    <a:pt x="2217267" y="536333"/>
                  </a:lnTo>
                  <a:lnTo>
                    <a:pt x="2224506" y="486918"/>
                  </a:lnTo>
                  <a:close/>
                </a:path>
                <a:path w="2746375" h="3073400">
                  <a:moveTo>
                    <a:pt x="2746095" y="2580779"/>
                  </a:moveTo>
                  <a:lnTo>
                    <a:pt x="2733002" y="2537968"/>
                  </a:lnTo>
                  <a:lnTo>
                    <a:pt x="2721203" y="2499360"/>
                  </a:lnTo>
                  <a:lnTo>
                    <a:pt x="2696959" y="2522436"/>
                  </a:lnTo>
                  <a:lnTo>
                    <a:pt x="2489301" y="2304415"/>
                  </a:lnTo>
                  <a:lnTo>
                    <a:pt x="2482570" y="2310765"/>
                  </a:lnTo>
                  <a:lnTo>
                    <a:pt x="2690253" y="2528824"/>
                  </a:lnTo>
                  <a:lnTo>
                    <a:pt x="2665958" y="2551938"/>
                  </a:lnTo>
                  <a:lnTo>
                    <a:pt x="2746095" y="2580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488055" y="3067812"/>
              <a:ext cx="141859" cy="200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664201" y="2126106"/>
              <a:ext cx="168528" cy="247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338827" y="1527682"/>
              <a:ext cx="217170" cy="285750"/>
            </a:xfrm>
            <a:custGeom>
              <a:avLst/>
              <a:gdLst/>
              <a:ahLst/>
              <a:cxnLst/>
              <a:rect l="l" t="t" r="r" b="b"/>
              <a:pathLst>
                <a:path w="217170" h="285750">
                  <a:moveTo>
                    <a:pt x="167092" y="58043"/>
                  </a:moveTo>
                  <a:lnTo>
                    <a:pt x="0" y="279780"/>
                  </a:lnTo>
                  <a:lnTo>
                    <a:pt x="7493" y="285495"/>
                  </a:lnTo>
                  <a:lnTo>
                    <a:pt x="174559" y="63670"/>
                  </a:lnTo>
                  <a:lnTo>
                    <a:pt x="167092" y="58043"/>
                  </a:lnTo>
                  <a:close/>
                </a:path>
                <a:path w="217170" h="285750">
                  <a:moveTo>
                    <a:pt x="207884" y="47878"/>
                  </a:moveTo>
                  <a:lnTo>
                    <a:pt x="174751" y="47878"/>
                  </a:lnTo>
                  <a:lnTo>
                    <a:pt x="182245" y="53466"/>
                  </a:lnTo>
                  <a:lnTo>
                    <a:pt x="174559" y="63670"/>
                  </a:lnTo>
                  <a:lnTo>
                    <a:pt x="201295" y="83819"/>
                  </a:lnTo>
                  <a:lnTo>
                    <a:pt x="207884" y="47878"/>
                  </a:lnTo>
                  <a:close/>
                </a:path>
                <a:path w="217170" h="285750">
                  <a:moveTo>
                    <a:pt x="174751" y="47878"/>
                  </a:moveTo>
                  <a:lnTo>
                    <a:pt x="167092" y="58043"/>
                  </a:lnTo>
                  <a:lnTo>
                    <a:pt x="174559" y="63670"/>
                  </a:lnTo>
                  <a:lnTo>
                    <a:pt x="182245" y="53466"/>
                  </a:lnTo>
                  <a:lnTo>
                    <a:pt x="174751" y="47878"/>
                  </a:lnTo>
                  <a:close/>
                </a:path>
                <a:path w="217170" h="285750">
                  <a:moveTo>
                    <a:pt x="216662" y="0"/>
                  </a:moveTo>
                  <a:lnTo>
                    <a:pt x="140462" y="37972"/>
                  </a:lnTo>
                  <a:lnTo>
                    <a:pt x="167092" y="58043"/>
                  </a:lnTo>
                  <a:lnTo>
                    <a:pt x="174751" y="47878"/>
                  </a:lnTo>
                  <a:lnTo>
                    <a:pt x="207884" y="47878"/>
                  </a:lnTo>
                  <a:lnTo>
                    <a:pt x="216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617340" y="3973702"/>
              <a:ext cx="135762" cy="1938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53206" y="4870703"/>
              <a:ext cx="1447800" cy="1585595"/>
            </a:xfrm>
            <a:custGeom>
              <a:avLst/>
              <a:gdLst/>
              <a:ahLst/>
              <a:cxnLst/>
              <a:rect l="l" t="t" r="r" b="b"/>
              <a:pathLst>
                <a:path w="1447800" h="1585595">
                  <a:moveTo>
                    <a:pt x="1447419" y="1578698"/>
                  </a:moveTo>
                  <a:lnTo>
                    <a:pt x="1447419" y="1578864"/>
                  </a:lnTo>
                  <a:lnTo>
                    <a:pt x="1447292" y="1578711"/>
                  </a:lnTo>
                  <a:lnTo>
                    <a:pt x="1407225" y="1582729"/>
                  </a:lnTo>
                  <a:lnTo>
                    <a:pt x="1367258" y="1584947"/>
                  </a:lnTo>
                  <a:lnTo>
                    <a:pt x="1327415" y="1585392"/>
                  </a:lnTo>
                  <a:lnTo>
                    <a:pt x="1287716" y="1584086"/>
                  </a:lnTo>
                  <a:lnTo>
                    <a:pt x="1248186" y="1581054"/>
                  </a:lnTo>
                  <a:lnTo>
                    <a:pt x="1208846" y="1576322"/>
                  </a:lnTo>
                  <a:lnTo>
                    <a:pt x="1169719" y="1569913"/>
                  </a:lnTo>
                  <a:lnTo>
                    <a:pt x="1130827" y="1561852"/>
                  </a:lnTo>
                  <a:lnTo>
                    <a:pt x="1092192" y="1552164"/>
                  </a:lnTo>
                  <a:lnTo>
                    <a:pt x="1053838" y="1540872"/>
                  </a:lnTo>
                  <a:lnTo>
                    <a:pt x="1015787" y="1528002"/>
                  </a:lnTo>
                  <a:lnTo>
                    <a:pt x="978061" y="1513578"/>
                  </a:lnTo>
                  <a:lnTo>
                    <a:pt x="940682" y="1497625"/>
                  </a:lnTo>
                  <a:lnTo>
                    <a:pt x="903674" y="1480166"/>
                  </a:lnTo>
                  <a:lnTo>
                    <a:pt x="867058" y="1461227"/>
                  </a:lnTo>
                  <a:lnTo>
                    <a:pt x="830858" y="1440831"/>
                  </a:lnTo>
                  <a:lnTo>
                    <a:pt x="795095" y="1419004"/>
                  </a:lnTo>
                  <a:lnTo>
                    <a:pt x="759792" y="1395770"/>
                  </a:lnTo>
                  <a:lnTo>
                    <a:pt x="724971" y="1371154"/>
                  </a:lnTo>
                  <a:lnTo>
                    <a:pt x="690656" y="1345179"/>
                  </a:lnTo>
                  <a:lnTo>
                    <a:pt x="656868" y="1317871"/>
                  </a:lnTo>
                  <a:lnTo>
                    <a:pt x="623630" y="1289254"/>
                  </a:lnTo>
                  <a:lnTo>
                    <a:pt x="590964" y="1259352"/>
                  </a:lnTo>
                  <a:lnTo>
                    <a:pt x="558894" y="1228190"/>
                  </a:lnTo>
                  <a:lnTo>
                    <a:pt x="527440" y="1195792"/>
                  </a:lnTo>
                  <a:lnTo>
                    <a:pt x="496627" y="1162183"/>
                  </a:lnTo>
                  <a:lnTo>
                    <a:pt x="466476" y="1127388"/>
                  </a:lnTo>
                  <a:lnTo>
                    <a:pt x="437010" y="1091430"/>
                  </a:lnTo>
                  <a:lnTo>
                    <a:pt x="408251" y="1054335"/>
                  </a:lnTo>
                  <a:lnTo>
                    <a:pt x="380222" y="1016127"/>
                  </a:lnTo>
                  <a:lnTo>
                    <a:pt x="352945" y="976830"/>
                  </a:lnTo>
                  <a:lnTo>
                    <a:pt x="326443" y="936469"/>
                  </a:lnTo>
                  <a:lnTo>
                    <a:pt x="300738" y="895068"/>
                  </a:lnTo>
                  <a:lnTo>
                    <a:pt x="275853" y="852652"/>
                  </a:lnTo>
                  <a:lnTo>
                    <a:pt x="251810" y="809246"/>
                  </a:lnTo>
                  <a:lnTo>
                    <a:pt x="228632" y="764873"/>
                  </a:lnTo>
                  <a:lnTo>
                    <a:pt x="206340" y="719558"/>
                  </a:lnTo>
                  <a:lnTo>
                    <a:pt x="184959" y="673327"/>
                  </a:lnTo>
                  <a:lnTo>
                    <a:pt x="164509" y="626203"/>
                  </a:lnTo>
                  <a:lnTo>
                    <a:pt x="145014" y="578210"/>
                  </a:lnTo>
                  <a:lnTo>
                    <a:pt x="126496" y="529374"/>
                  </a:lnTo>
                  <a:lnTo>
                    <a:pt x="108978" y="479719"/>
                  </a:lnTo>
                  <a:lnTo>
                    <a:pt x="92482" y="429269"/>
                  </a:lnTo>
                  <a:lnTo>
                    <a:pt x="77030" y="378049"/>
                  </a:lnTo>
                  <a:lnTo>
                    <a:pt x="62645" y="326083"/>
                  </a:lnTo>
                  <a:lnTo>
                    <a:pt x="49349" y="273396"/>
                  </a:lnTo>
                  <a:lnTo>
                    <a:pt x="37165" y="220012"/>
                  </a:lnTo>
                  <a:lnTo>
                    <a:pt x="26116" y="165956"/>
                  </a:lnTo>
                  <a:lnTo>
                    <a:pt x="16224" y="111252"/>
                  </a:lnTo>
                  <a:lnTo>
                    <a:pt x="7511" y="55925"/>
                  </a:lnTo>
                  <a:lnTo>
                    <a:pt x="0" y="0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489578" y="5792787"/>
              <a:ext cx="264795" cy="276860"/>
            </a:xfrm>
            <a:custGeom>
              <a:avLst/>
              <a:gdLst/>
              <a:ahLst/>
              <a:cxnLst/>
              <a:rect l="l" t="t" r="r" b="b"/>
              <a:pathLst>
                <a:path w="264795" h="276860">
                  <a:moveTo>
                    <a:pt x="208676" y="224636"/>
                  </a:moveTo>
                  <a:lnTo>
                    <a:pt x="184531" y="247713"/>
                  </a:lnTo>
                  <a:lnTo>
                    <a:pt x="264795" y="276428"/>
                  </a:lnTo>
                  <a:lnTo>
                    <a:pt x="251619" y="233781"/>
                  </a:lnTo>
                  <a:lnTo>
                    <a:pt x="217424" y="233781"/>
                  </a:lnTo>
                  <a:lnTo>
                    <a:pt x="208676" y="224636"/>
                  </a:lnTo>
                  <a:close/>
                </a:path>
                <a:path w="264795" h="276860">
                  <a:moveTo>
                    <a:pt x="215486" y="218127"/>
                  </a:moveTo>
                  <a:lnTo>
                    <a:pt x="208676" y="224636"/>
                  </a:lnTo>
                  <a:lnTo>
                    <a:pt x="217424" y="233781"/>
                  </a:lnTo>
                  <a:lnTo>
                    <a:pt x="224282" y="227317"/>
                  </a:lnTo>
                  <a:lnTo>
                    <a:pt x="215486" y="218127"/>
                  </a:lnTo>
                  <a:close/>
                </a:path>
                <a:path w="264795" h="276860">
                  <a:moveTo>
                    <a:pt x="239649" y="195033"/>
                  </a:moveTo>
                  <a:lnTo>
                    <a:pt x="215486" y="218127"/>
                  </a:lnTo>
                  <a:lnTo>
                    <a:pt x="224282" y="227317"/>
                  </a:lnTo>
                  <a:lnTo>
                    <a:pt x="217424" y="233781"/>
                  </a:lnTo>
                  <a:lnTo>
                    <a:pt x="251619" y="233781"/>
                  </a:lnTo>
                  <a:lnTo>
                    <a:pt x="239649" y="195033"/>
                  </a:lnTo>
                  <a:close/>
                </a:path>
                <a:path w="264795" h="276860">
                  <a:moveTo>
                    <a:pt x="6731" y="0"/>
                  </a:moveTo>
                  <a:lnTo>
                    <a:pt x="0" y="6477"/>
                  </a:lnTo>
                  <a:lnTo>
                    <a:pt x="208676" y="224636"/>
                  </a:lnTo>
                  <a:lnTo>
                    <a:pt x="215486" y="218127"/>
                  </a:lnTo>
                  <a:lnTo>
                    <a:pt x="6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061713" y="1053972"/>
              <a:ext cx="1988185" cy="1622425"/>
            </a:xfrm>
            <a:custGeom>
              <a:avLst/>
              <a:gdLst/>
              <a:ahLst/>
              <a:cxnLst/>
              <a:rect l="l" t="t" r="r" b="b"/>
              <a:pathLst>
                <a:path w="1988185" h="1622425">
                  <a:moveTo>
                    <a:pt x="0" y="1016888"/>
                  </a:moveTo>
                  <a:lnTo>
                    <a:pt x="815721" y="0"/>
                  </a:lnTo>
                </a:path>
                <a:path w="1988185" h="1622425">
                  <a:moveTo>
                    <a:pt x="488950" y="1312164"/>
                  </a:moveTo>
                  <a:lnTo>
                    <a:pt x="973074" y="671067"/>
                  </a:lnTo>
                </a:path>
                <a:path w="1988185" h="1622425">
                  <a:moveTo>
                    <a:pt x="1360424" y="1622298"/>
                  </a:moveTo>
                  <a:lnTo>
                    <a:pt x="1987854" y="1622298"/>
                  </a:lnTo>
                  <a:lnTo>
                    <a:pt x="1987854" y="1074166"/>
                  </a:lnTo>
                  <a:lnTo>
                    <a:pt x="1360424" y="1074166"/>
                  </a:lnTo>
                  <a:lnTo>
                    <a:pt x="1360424" y="162229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424859" y="2132819"/>
            <a:ext cx="620395" cy="5391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890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15"/>
              </a:spcBef>
            </a:pPr>
            <a:r>
              <a:rPr dirty="0" sz="900" b="1">
                <a:latin typeface="Comic Sans MS"/>
                <a:cs typeface="Comic Sans MS"/>
              </a:rPr>
              <a:t>:</a:t>
            </a:r>
            <a:r>
              <a:rPr dirty="0" u="sng" sz="9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Library</a:t>
            </a:r>
            <a:endParaRPr sz="900">
              <a:latin typeface="Comic Sans MS"/>
              <a:cs typeface="Comic Sans MS"/>
            </a:endParaRPr>
          </a:p>
          <a:p>
            <a:pPr marL="67310">
              <a:lnSpc>
                <a:spcPct val="100000"/>
              </a:lnSpc>
            </a:pPr>
            <a:r>
              <a:rPr dirty="0" u="sng" sz="9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Boundary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54420" y="2128139"/>
            <a:ext cx="628015" cy="5486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70485" marR="131445">
              <a:lnSpc>
                <a:spcPct val="100000"/>
              </a:lnSpc>
              <a:spcBef>
                <a:spcPts val="455"/>
              </a:spcBef>
            </a:pPr>
            <a:r>
              <a:rPr dirty="0" sz="700" spc="-10" b="1">
                <a:latin typeface="Comic Sans MS"/>
                <a:cs typeface="Comic Sans MS"/>
              </a:rPr>
              <a:t>: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Library </a:t>
            </a:r>
            <a:r>
              <a:rPr dirty="0" sz="700" spc="-10" b="1">
                <a:latin typeface="Comic Sans MS"/>
                <a:cs typeface="Comic Sans MS"/>
              </a:rPr>
              <a:t> </a:t>
            </a:r>
            <a:r>
              <a:rPr dirty="0" u="sng" sz="700" spc="-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Book </a:t>
            </a:r>
            <a:r>
              <a:rPr dirty="0" sz="700" spc="-15" b="1">
                <a:latin typeface="Comic Sans MS"/>
                <a:cs typeface="Comic Sans MS"/>
              </a:rPr>
              <a:t> </a:t>
            </a:r>
            <a:r>
              <a:rPr dirty="0" u="sng" sz="7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Renewa</a:t>
            </a:r>
            <a:r>
              <a:rPr dirty="0" sz="700" spc="-5" b="1">
                <a:latin typeface="Comic Sans MS"/>
                <a:cs typeface="Comic Sans MS"/>
              </a:rPr>
              <a:t>l  </a:t>
            </a:r>
            <a:r>
              <a:rPr dirty="0" u="sng" sz="7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on</a:t>
            </a:r>
            <a:r>
              <a:rPr dirty="0" u="sng" sz="7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ro</a:t>
            </a:r>
            <a:r>
              <a:rPr dirty="0" u="sng" sz="7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ll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7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7209" y="2128139"/>
            <a:ext cx="628015" cy="5486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L="71120" marR="194945">
              <a:lnSpc>
                <a:spcPct val="100000"/>
              </a:lnSpc>
            </a:pPr>
            <a:r>
              <a:rPr dirty="0" sz="700" b="1">
                <a:latin typeface="Comic Sans MS"/>
                <a:cs typeface="Comic Sans MS"/>
              </a:rPr>
              <a:t>:</a:t>
            </a:r>
            <a:r>
              <a:rPr dirty="0" u="sng" sz="7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</a:t>
            </a:r>
            <a:r>
              <a:rPr dirty="0" u="sng" sz="700" spc="-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rary </a:t>
            </a:r>
            <a:r>
              <a:rPr dirty="0" sz="700" spc="-10" b="1">
                <a:latin typeface="Comic Sans MS"/>
                <a:cs typeface="Comic Sans MS"/>
              </a:rPr>
              <a:t> </a:t>
            </a:r>
            <a:r>
              <a:rPr dirty="0" u="sng" sz="700" spc="-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Book </a:t>
            </a:r>
            <a:r>
              <a:rPr dirty="0" sz="700" spc="-15" b="1">
                <a:latin typeface="Comic Sans MS"/>
                <a:cs typeface="Comic Sans MS"/>
              </a:rPr>
              <a:t> </a:t>
            </a:r>
            <a:r>
              <a:rPr dirty="0" u="sng" sz="7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700" spc="-1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g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is</a:t>
            </a:r>
            <a:r>
              <a:rPr dirty="0" u="sng" sz="70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</a:t>
            </a:r>
            <a:r>
              <a:rPr dirty="0" u="sng" sz="700" spc="-10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dirty="0" u="sng" sz="7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19492" y="2128139"/>
            <a:ext cx="628015" cy="5486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dirty="0" sz="1100" spc="-5" b="1">
                <a:latin typeface="Comic Sans MS"/>
                <a:cs typeface="Comic Sans MS"/>
              </a:rPr>
              <a:t>: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Book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346884" y="2123376"/>
            <a:ext cx="637540" cy="558165"/>
            <a:chOff x="8346884" y="2123376"/>
            <a:chExt cx="637540" cy="558165"/>
          </a:xfrm>
        </p:grpSpPr>
        <p:sp>
          <p:nvSpPr>
            <p:cNvPr id="48" name="object 48"/>
            <p:cNvSpPr/>
            <p:nvPr/>
          </p:nvSpPr>
          <p:spPr>
            <a:xfrm>
              <a:off x="8351646" y="2128139"/>
              <a:ext cx="628015" cy="548640"/>
            </a:xfrm>
            <a:custGeom>
              <a:avLst/>
              <a:gdLst/>
              <a:ahLst/>
              <a:cxnLst/>
              <a:rect l="l" t="t" r="r" b="b"/>
              <a:pathLst>
                <a:path w="628015" h="548639">
                  <a:moveTo>
                    <a:pt x="627430" y="0"/>
                  </a:moveTo>
                  <a:lnTo>
                    <a:pt x="0" y="0"/>
                  </a:lnTo>
                  <a:lnTo>
                    <a:pt x="0" y="548131"/>
                  </a:lnTo>
                  <a:lnTo>
                    <a:pt x="627430" y="548131"/>
                  </a:lnTo>
                  <a:lnTo>
                    <a:pt x="6274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51646" y="2128139"/>
              <a:ext cx="628015" cy="548640"/>
            </a:xfrm>
            <a:custGeom>
              <a:avLst/>
              <a:gdLst/>
              <a:ahLst/>
              <a:cxnLst/>
              <a:rect l="l" t="t" r="r" b="b"/>
              <a:pathLst>
                <a:path w="628015" h="548639">
                  <a:moveTo>
                    <a:pt x="0" y="548131"/>
                  </a:moveTo>
                  <a:lnTo>
                    <a:pt x="627430" y="548131"/>
                  </a:lnTo>
                  <a:lnTo>
                    <a:pt x="627430" y="0"/>
                  </a:lnTo>
                  <a:lnTo>
                    <a:pt x="0" y="0"/>
                  </a:lnTo>
                  <a:lnTo>
                    <a:pt x="0" y="548131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468994" y="2390013"/>
              <a:ext cx="405765" cy="9525"/>
            </a:xfrm>
            <a:custGeom>
              <a:avLst/>
              <a:gdLst/>
              <a:ahLst/>
              <a:cxnLst/>
              <a:rect l="l" t="t" r="r" b="b"/>
              <a:pathLst>
                <a:path w="405765" h="9525">
                  <a:moveTo>
                    <a:pt x="40538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05383" y="914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8410447" y="2247087"/>
            <a:ext cx="480059" cy="3022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b="1">
                <a:latin typeface="Comic Sans MS"/>
                <a:cs typeface="Comic Sans MS"/>
              </a:rPr>
              <a:t>:Library</a:t>
            </a:r>
            <a:endParaRPr sz="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u="sng" sz="900" spc="5" b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Member</a:t>
            </a:r>
            <a:endParaRPr sz="900">
              <a:latin typeface="Comic Sans MS"/>
              <a:cs typeface="Comic Sans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696140" y="2666511"/>
            <a:ext cx="3009900" cy="2460625"/>
            <a:chOff x="5696140" y="2666511"/>
            <a:chExt cx="3009900" cy="2460625"/>
          </a:xfrm>
        </p:grpSpPr>
        <p:sp>
          <p:nvSpPr>
            <p:cNvPr id="53" name="object 53"/>
            <p:cNvSpPr/>
            <p:nvPr/>
          </p:nvSpPr>
          <p:spPr>
            <a:xfrm>
              <a:off x="5700903" y="2726055"/>
              <a:ext cx="70485" cy="2341880"/>
            </a:xfrm>
            <a:custGeom>
              <a:avLst/>
              <a:gdLst/>
              <a:ahLst/>
              <a:cxnLst/>
              <a:rect l="l" t="t" r="r" b="b"/>
              <a:pathLst>
                <a:path w="70485" h="2341879">
                  <a:moveTo>
                    <a:pt x="69861" y="0"/>
                  </a:moveTo>
                  <a:lnTo>
                    <a:pt x="0" y="0"/>
                  </a:lnTo>
                  <a:lnTo>
                    <a:pt x="0" y="2341372"/>
                  </a:lnTo>
                  <a:lnTo>
                    <a:pt x="69861" y="2341372"/>
                  </a:lnTo>
                  <a:lnTo>
                    <a:pt x="6986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700903" y="2726055"/>
              <a:ext cx="70485" cy="2341880"/>
            </a:xfrm>
            <a:custGeom>
              <a:avLst/>
              <a:gdLst/>
              <a:ahLst/>
              <a:cxnLst/>
              <a:rect l="l" t="t" r="r" b="b"/>
              <a:pathLst>
                <a:path w="70485" h="2341879">
                  <a:moveTo>
                    <a:pt x="0" y="2341372"/>
                  </a:moveTo>
                  <a:lnTo>
                    <a:pt x="69861" y="2341372"/>
                  </a:lnTo>
                  <a:lnTo>
                    <a:pt x="69861" y="0"/>
                  </a:lnTo>
                  <a:lnTo>
                    <a:pt x="0" y="0"/>
                  </a:lnTo>
                  <a:lnTo>
                    <a:pt x="0" y="2341372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735828" y="2676271"/>
              <a:ext cx="635" cy="2441575"/>
            </a:xfrm>
            <a:custGeom>
              <a:avLst/>
              <a:gdLst/>
              <a:ahLst/>
              <a:cxnLst/>
              <a:rect l="l" t="t" r="r" b="b"/>
              <a:pathLst>
                <a:path w="635" h="2441575">
                  <a:moveTo>
                    <a:pt x="0" y="0"/>
                  </a:moveTo>
                  <a:lnTo>
                    <a:pt x="635" y="2441066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469062" y="2671591"/>
              <a:ext cx="0" cy="2450465"/>
            </a:xfrm>
            <a:custGeom>
              <a:avLst/>
              <a:gdLst/>
              <a:ahLst/>
              <a:cxnLst/>
              <a:rect l="l" t="t" r="r" b="b"/>
              <a:pathLst>
                <a:path w="0" h="2450465">
                  <a:moveTo>
                    <a:pt x="0" y="2297030"/>
                  </a:moveTo>
                  <a:lnTo>
                    <a:pt x="0" y="2450427"/>
                  </a:lnTo>
                </a:path>
                <a:path w="0" h="2450465">
                  <a:moveTo>
                    <a:pt x="0" y="0"/>
                  </a:moveTo>
                  <a:lnTo>
                    <a:pt x="0" y="204324"/>
                  </a:lnTo>
                </a:path>
              </a:pathLst>
            </a:custGeom>
            <a:ln w="999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201281" y="2671591"/>
              <a:ext cx="0" cy="2450465"/>
            </a:xfrm>
            <a:custGeom>
              <a:avLst/>
              <a:gdLst/>
              <a:ahLst/>
              <a:cxnLst/>
              <a:rect l="l" t="t" r="r" b="b"/>
              <a:pathLst>
                <a:path w="0" h="2450465">
                  <a:moveTo>
                    <a:pt x="0" y="2048364"/>
                  </a:moveTo>
                  <a:lnTo>
                    <a:pt x="0" y="2450427"/>
                  </a:lnTo>
                </a:path>
                <a:path w="0" h="2450465">
                  <a:moveTo>
                    <a:pt x="0" y="0"/>
                  </a:moveTo>
                  <a:lnTo>
                    <a:pt x="0" y="552812"/>
                  </a:lnTo>
                </a:path>
              </a:pathLst>
            </a:custGeom>
            <a:ln w="1012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933499" y="2671591"/>
              <a:ext cx="0" cy="2450465"/>
            </a:xfrm>
            <a:custGeom>
              <a:avLst/>
              <a:gdLst/>
              <a:ahLst/>
              <a:cxnLst/>
              <a:rect l="l" t="t" r="r" b="b"/>
              <a:pathLst>
                <a:path w="0" h="2450465">
                  <a:moveTo>
                    <a:pt x="0" y="1947526"/>
                  </a:moveTo>
                  <a:lnTo>
                    <a:pt x="0" y="2450427"/>
                  </a:lnTo>
                </a:path>
                <a:path w="0" h="2450465">
                  <a:moveTo>
                    <a:pt x="0" y="0"/>
                  </a:moveTo>
                  <a:lnTo>
                    <a:pt x="0" y="652507"/>
                  </a:lnTo>
                </a:path>
              </a:pathLst>
            </a:custGeom>
            <a:ln w="999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666416" y="2671591"/>
              <a:ext cx="0" cy="2450465"/>
            </a:xfrm>
            <a:custGeom>
              <a:avLst/>
              <a:gdLst/>
              <a:ahLst/>
              <a:cxnLst/>
              <a:rect l="l" t="t" r="r" b="b"/>
              <a:pathLst>
                <a:path w="0" h="2450465">
                  <a:moveTo>
                    <a:pt x="0" y="2196192"/>
                  </a:moveTo>
                  <a:lnTo>
                    <a:pt x="0" y="2450427"/>
                  </a:lnTo>
                </a:path>
                <a:path w="0" h="2450465">
                  <a:moveTo>
                    <a:pt x="0" y="502901"/>
                  </a:moveTo>
                  <a:lnTo>
                    <a:pt x="0" y="1947551"/>
                  </a:lnTo>
                </a:path>
                <a:path w="0" h="2450465">
                  <a:moveTo>
                    <a:pt x="0" y="0"/>
                  </a:moveTo>
                  <a:lnTo>
                    <a:pt x="0" y="254260"/>
                  </a:lnTo>
                </a:path>
              </a:pathLst>
            </a:custGeom>
            <a:ln w="999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433820" y="2875915"/>
              <a:ext cx="70485" cy="2092960"/>
            </a:xfrm>
            <a:custGeom>
              <a:avLst/>
              <a:gdLst/>
              <a:ahLst/>
              <a:cxnLst/>
              <a:rect l="l" t="t" r="r" b="b"/>
              <a:pathLst>
                <a:path w="70484" h="2092960">
                  <a:moveTo>
                    <a:pt x="69861" y="0"/>
                  </a:moveTo>
                  <a:lnTo>
                    <a:pt x="0" y="0"/>
                  </a:lnTo>
                  <a:lnTo>
                    <a:pt x="0" y="2092706"/>
                  </a:lnTo>
                  <a:lnTo>
                    <a:pt x="69861" y="2092706"/>
                  </a:lnTo>
                  <a:lnTo>
                    <a:pt x="6986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433820" y="2875915"/>
              <a:ext cx="70485" cy="2092960"/>
            </a:xfrm>
            <a:custGeom>
              <a:avLst/>
              <a:gdLst/>
              <a:ahLst/>
              <a:cxnLst/>
              <a:rect l="l" t="t" r="r" b="b"/>
              <a:pathLst>
                <a:path w="70484" h="2092960">
                  <a:moveTo>
                    <a:pt x="0" y="2092706"/>
                  </a:moveTo>
                  <a:lnTo>
                    <a:pt x="69861" y="2092706"/>
                  </a:lnTo>
                  <a:lnTo>
                    <a:pt x="69861" y="0"/>
                  </a:lnTo>
                  <a:lnTo>
                    <a:pt x="0" y="0"/>
                  </a:lnTo>
                  <a:lnTo>
                    <a:pt x="0" y="2092706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165975" y="3224403"/>
              <a:ext cx="70485" cy="1496060"/>
            </a:xfrm>
            <a:custGeom>
              <a:avLst/>
              <a:gdLst/>
              <a:ahLst/>
              <a:cxnLst/>
              <a:rect l="l" t="t" r="r" b="b"/>
              <a:pathLst>
                <a:path w="70484" h="1496060">
                  <a:moveTo>
                    <a:pt x="69861" y="0"/>
                  </a:moveTo>
                  <a:lnTo>
                    <a:pt x="0" y="0"/>
                  </a:lnTo>
                  <a:lnTo>
                    <a:pt x="0" y="1495552"/>
                  </a:lnTo>
                  <a:lnTo>
                    <a:pt x="69861" y="1495552"/>
                  </a:lnTo>
                  <a:lnTo>
                    <a:pt x="6986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165975" y="3224403"/>
              <a:ext cx="70485" cy="1496060"/>
            </a:xfrm>
            <a:custGeom>
              <a:avLst/>
              <a:gdLst/>
              <a:ahLst/>
              <a:cxnLst/>
              <a:rect l="l" t="t" r="r" b="b"/>
              <a:pathLst>
                <a:path w="70484" h="1496060">
                  <a:moveTo>
                    <a:pt x="0" y="1495552"/>
                  </a:moveTo>
                  <a:lnTo>
                    <a:pt x="69861" y="1495552"/>
                  </a:lnTo>
                  <a:lnTo>
                    <a:pt x="69861" y="0"/>
                  </a:lnTo>
                  <a:lnTo>
                    <a:pt x="0" y="0"/>
                  </a:lnTo>
                  <a:lnTo>
                    <a:pt x="0" y="1495552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898892" y="3324098"/>
              <a:ext cx="70485" cy="1295400"/>
            </a:xfrm>
            <a:custGeom>
              <a:avLst/>
              <a:gdLst/>
              <a:ahLst/>
              <a:cxnLst/>
              <a:rect l="l" t="t" r="r" b="b"/>
              <a:pathLst>
                <a:path w="70484" h="1295400">
                  <a:moveTo>
                    <a:pt x="69861" y="0"/>
                  </a:moveTo>
                  <a:lnTo>
                    <a:pt x="0" y="0"/>
                  </a:lnTo>
                  <a:lnTo>
                    <a:pt x="0" y="1295019"/>
                  </a:lnTo>
                  <a:lnTo>
                    <a:pt x="69861" y="1295019"/>
                  </a:lnTo>
                  <a:lnTo>
                    <a:pt x="6986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898892" y="3324098"/>
              <a:ext cx="70485" cy="1295400"/>
            </a:xfrm>
            <a:custGeom>
              <a:avLst/>
              <a:gdLst/>
              <a:ahLst/>
              <a:cxnLst/>
              <a:rect l="l" t="t" r="r" b="b"/>
              <a:pathLst>
                <a:path w="70484" h="1295400">
                  <a:moveTo>
                    <a:pt x="0" y="1295019"/>
                  </a:moveTo>
                  <a:lnTo>
                    <a:pt x="69861" y="1295019"/>
                  </a:lnTo>
                  <a:lnTo>
                    <a:pt x="69861" y="0"/>
                  </a:lnTo>
                  <a:lnTo>
                    <a:pt x="0" y="0"/>
                  </a:lnTo>
                  <a:lnTo>
                    <a:pt x="0" y="1295019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631174" y="2925851"/>
              <a:ext cx="70485" cy="248920"/>
            </a:xfrm>
            <a:custGeom>
              <a:avLst/>
              <a:gdLst/>
              <a:ahLst/>
              <a:cxnLst/>
              <a:rect l="l" t="t" r="r" b="b"/>
              <a:pathLst>
                <a:path w="70484" h="248919">
                  <a:moveTo>
                    <a:pt x="69861" y="0"/>
                  </a:moveTo>
                  <a:lnTo>
                    <a:pt x="0" y="0"/>
                  </a:lnTo>
                  <a:lnTo>
                    <a:pt x="0" y="248640"/>
                  </a:lnTo>
                  <a:lnTo>
                    <a:pt x="69861" y="248640"/>
                  </a:lnTo>
                  <a:lnTo>
                    <a:pt x="6986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631174" y="2925851"/>
              <a:ext cx="70485" cy="248920"/>
            </a:xfrm>
            <a:custGeom>
              <a:avLst/>
              <a:gdLst/>
              <a:ahLst/>
              <a:cxnLst/>
              <a:rect l="l" t="t" r="r" b="b"/>
              <a:pathLst>
                <a:path w="70484" h="248919">
                  <a:moveTo>
                    <a:pt x="0" y="248640"/>
                  </a:moveTo>
                  <a:lnTo>
                    <a:pt x="69861" y="248640"/>
                  </a:lnTo>
                  <a:lnTo>
                    <a:pt x="69861" y="0"/>
                  </a:lnTo>
                  <a:lnTo>
                    <a:pt x="0" y="0"/>
                  </a:lnTo>
                  <a:lnTo>
                    <a:pt x="0" y="24864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631174" y="4619142"/>
              <a:ext cx="70485" cy="248920"/>
            </a:xfrm>
            <a:custGeom>
              <a:avLst/>
              <a:gdLst/>
              <a:ahLst/>
              <a:cxnLst/>
              <a:rect l="l" t="t" r="r" b="b"/>
              <a:pathLst>
                <a:path w="70484" h="248920">
                  <a:moveTo>
                    <a:pt x="69861" y="0"/>
                  </a:moveTo>
                  <a:lnTo>
                    <a:pt x="0" y="0"/>
                  </a:lnTo>
                  <a:lnTo>
                    <a:pt x="0" y="248640"/>
                  </a:lnTo>
                  <a:lnTo>
                    <a:pt x="69861" y="248640"/>
                  </a:lnTo>
                  <a:lnTo>
                    <a:pt x="6986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631174" y="4619142"/>
              <a:ext cx="70485" cy="248920"/>
            </a:xfrm>
            <a:custGeom>
              <a:avLst/>
              <a:gdLst/>
              <a:ahLst/>
              <a:cxnLst/>
              <a:rect l="l" t="t" r="r" b="b"/>
              <a:pathLst>
                <a:path w="70484" h="248920">
                  <a:moveTo>
                    <a:pt x="0" y="248640"/>
                  </a:moveTo>
                  <a:lnTo>
                    <a:pt x="69861" y="248640"/>
                  </a:lnTo>
                  <a:lnTo>
                    <a:pt x="69861" y="0"/>
                  </a:lnTo>
                  <a:lnTo>
                    <a:pt x="0" y="0"/>
                  </a:lnTo>
                  <a:lnTo>
                    <a:pt x="0" y="24864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70753" y="2938398"/>
              <a:ext cx="2860040" cy="2018664"/>
            </a:xfrm>
            <a:custGeom>
              <a:avLst/>
              <a:gdLst/>
              <a:ahLst/>
              <a:cxnLst/>
              <a:rect l="l" t="t" r="r" b="b"/>
              <a:pathLst>
                <a:path w="2860040" h="2018664">
                  <a:moveTo>
                    <a:pt x="663067" y="1976501"/>
                  </a:moveTo>
                  <a:lnTo>
                    <a:pt x="76263" y="1975637"/>
                  </a:lnTo>
                  <a:lnTo>
                    <a:pt x="76327" y="1942211"/>
                  </a:lnTo>
                  <a:lnTo>
                    <a:pt x="0" y="1980184"/>
                  </a:lnTo>
                  <a:lnTo>
                    <a:pt x="76200" y="2018411"/>
                  </a:lnTo>
                  <a:lnTo>
                    <a:pt x="76250" y="1985035"/>
                  </a:lnTo>
                  <a:lnTo>
                    <a:pt x="663067" y="1985899"/>
                  </a:lnTo>
                  <a:lnTo>
                    <a:pt x="663067" y="1976501"/>
                  </a:lnTo>
                  <a:close/>
                </a:path>
                <a:path w="2860040" h="2018664">
                  <a:moveTo>
                    <a:pt x="663067" y="1029081"/>
                  </a:moveTo>
                  <a:lnTo>
                    <a:pt x="76263" y="1028217"/>
                  </a:lnTo>
                  <a:lnTo>
                    <a:pt x="76327" y="994791"/>
                  </a:lnTo>
                  <a:lnTo>
                    <a:pt x="0" y="1032764"/>
                  </a:lnTo>
                  <a:lnTo>
                    <a:pt x="76200" y="1070991"/>
                  </a:lnTo>
                  <a:lnTo>
                    <a:pt x="76250" y="1037615"/>
                  </a:lnTo>
                  <a:lnTo>
                    <a:pt x="663067" y="1038479"/>
                  </a:lnTo>
                  <a:lnTo>
                    <a:pt x="663067" y="1029081"/>
                  </a:lnTo>
                  <a:close/>
                </a:path>
                <a:path w="2860040" h="2018664">
                  <a:moveTo>
                    <a:pt x="663067" y="435737"/>
                  </a:moveTo>
                  <a:lnTo>
                    <a:pt x="586867" y="397510"/>
                  </a:lnTo>
                  <a:lnTo>
                    <a:pt x="586803" y="430898"/>
                  </a:lnTo>
                  <a:lnTo>
                    <a:pt x="0" y="430022"/>
                  </a:lnTo>
                  <a:lnTo>
                    <a:pt x="0" y="439420"/>
                  </a:lnTo>
                  <a:lnTo>
                    <a:pt x="586790" y="440296"/>
                  </a:lnTo>
                  <a:lnTo>
                    <a:pt x="586740" y="473710"/>
                  </a:lnTo>
                  <a:lnTo>
                    <a:pt x="653872" y="440309"/>
                  </a:lnTo>
                  <a:lnTo>
                    <a:pt x="663067" y="435737"/>
                  </a:lnTo>
                  <a:close/>
                </a:path>
                <a:path w="2860040" h="2018664">
                  <a:moveTo>
                    <a:pt x="663067" y="231394"/>
                  </a:moveTo>
                  <a:lnTo>
                    <a:pt x="76263" y="230530"/>
                  </a:lnTo>
                  <a:lnTo>
                    <a:pt x="76327" y="197104"/>
                  </a:lnTo>
                  <a:lnTo>
                    <a:pt x="0" y="235077"/>
                  </a:lnTo>
                  <a:lnTo>
                    <a:pt x="76200" y="273304"/>
                  </a:lnTo>
                  <a:lnTo>
                    <a:pt x="76250" y="239928"/>
                  </a:lnTo>
                  <a:lnTo>
                    <a:pt x="663067" y="240665"/>
                  </a:lnTo>
                  <a:lnTo>
                    <a:pt x="663067" y="231394"/>
                  </a:lnTo>
                  <a:close/>
                </a:path>
                <a:path w="2860040" h="2018664">
                  <a:moveTo>
                    <a:pt x="663067" y="38227"/>
                  </a:moveTo>
                  <a:lnTo>
                    <a:pt x="586867" y="0"/>
                  </a:lnTo>
                  <a:lnTo>
                    <a:pt x="586803" y="33515"/>
                  </a:lnTo>
                  <a:lnTo>
                    <a:pt x="0" y="32639"/>
                  </a:lnTo>
                  <a:lnTo>
                    <a:pt x="0" y="42037"/>
                  </a:lnTo>
                  <a:lnTo>
                    <a:pt x="586790" y="42786"/>
                  </a:lnTo>
                  <a:lnTo>
                    <a:pt x="586740" y="76200"/>
                  </a:lnTo>
                  <a:lnTo>
                    <a:pt x="653872" y="42799"/>
                  </a:lnTo>
                  <a:lnTo>
                    <a:pt x="663067" y="38227"/>
                  </a:lnTo>
                  <a:close/>
                </a:path>
                <a:path w="2860040" h="2018664">
                  <a:moveTo>
                    <a:pt x="1395222" y="1577213"/>
                  </a:moveTo>
                  <a:lnTo>
                    <a:pt x="808418" y="1576349"/>
                  </a:lnTo>
                  <a:lnTo>
                    <a:pt x="808469" y="1542923"/>
                  </a:lnTo>
                  <a:lnTo>
                    <a:pt x="732269" y="1580896"/>
                  </a:lnTo>
                  <a:lnTo>
                    <a:pt x="808342" y="1619123"/>
                  </a:lnTo>
                  <a:lnTo>
                    <a:pt x="808405" y="1585747"/>
                  </a:lnTo>
                  <a:lnTo>
                    <a:pt x="1395222" y="1586484"/>
                  </a:lnTo>
                  <a:lnTo>
                    <a:pt x="1395222" y="1577213"/>
                  </a:lnTo>
                  <a:close/>
                </a:path>
                <a:path w="2860040" h="2018664">
                  <a:moveTo>
                    <a:pt x="1395222" y="829437"/>
                  </a:moveTo>
                  <a:lnTo>
                    <a:pt x="808418" y="828573"/>
                  </a:lnTo>
                  <a:lnTo>
                    <a:pt x="808469" y="795147"/>
                  </a:lnTo>
                  <a:lnTo>
                    <a:pt x="732269" y="833120"/>
                  </a:lnTo>
                  <a:lnTo>
                    <a:pt x="808342" y="871347"/>
                  </a:lnTo>
                  <a:lnTo>
                    <a:pt x="808405" y="837971"/>
                  </a:lnTo>
                  <a:lnTo>
                    <a:pt x="1395222" y="838708"/>
                  </a:lnTo>
                  <a:lnTo>
                    <a:pt x="1395222" y="829437"/>
                  </a:lnTo>
                  <a:close/>
                </a:path>
                <a:path w="2860040" h="2018664">
                  <a:moveTo>
                    <a:pt x="1395222" y="536448"/>
                  </a:moveTo>
                  <a:lnTo>
                    <a:pt x="1319149" y="498221"/>
                  </a:lnTo>
                  <a:lnTo>
                    <a:pt x="1319085" y="531736"/>
                  </a:lnTo>
                  <a:lnTo>
                    <a:pt x="732269" y="530860"/>
                  </a:lnTo>
                  <a:lnTo>
                    <a:pt x="732269" y="540258"/>
                  </a:lnTo>
                  <a:lnTo>
                    <a:pt x="1319072" y="541007"/>
                  </a:lnTo>
                  <a:lnTo>
                    <a:pt x="1319022" y="574421"/>
                  </a:lnTo>
                  <a:lnTo>
                    <a:pt x="1386039" y="541020"/>
                  </a:lnTo>
                  <a:lnTo>
                    <a:pt x="1395222" y="536448"/>
                  </a:lnTo>
                  <a:close/>
                </a:path>
                <a:path w="2860040" h="2018664">
                  <a:moveTo>
                    <a:pt x="2128139" y="1133602"/>
                  </a:moveTo>
                  <a:lnTo>
                    <a:pt x="2052066" y="1095375"/>
                  </a:lnTo>
                  <a:lnTo>
                    <a:pt x="2052002" y="1128763"/>
                  </a:lnTo>
                  <a:lnTo>
                    <a:pt x="1465199" y="1127887"/>
                  </a:lnTo>
                  <a:lnTo>
                    <a:pt x="1465072" y="1137285"/>
                  </a:lnTo>
                  <a:lnTo>
                    <a:pt x="2051989" y="1138161"/>
                  </a:lnTo>
                  <a:lnTo>
                    <a:pt x="2051939" y="1171575"/>
                  </a:lnTo>
                  <a:lnTo>
                    <a:pt x="2118957" y="1138174"/>
                  </a:lnTo>
                  <a:lnTo>
                    <a:pt x="2128139" y="1133602"/>
                  </a:lnTo>
                  <a:close/>
                </a:path>
                <a:path w="2860040" h="2018664">
                  <a:moveTo>
                    <a:pt x="2128139" y="686181"/>
                  </a:moveTo>
                  <a:lnTo>
                    <a:pt x="2052066" y="647954"/>
                  </a:lnTo>
                  <a:lnTo>
                    <a:pt x="2052002" y="681469"/>
                  </a:lnTo>
                  <a:lnTo>
                    <a:pt x="1465199" y="680593"/>
                  </a:lnTo>
                  <a:lnTo>
                    <a:pt x="1465072" y="689991"/>
                  </a:lnTo>
                  <a:lnTo>
                    <a:pt x="2051989" y="690740"/>
                  </a:lnTo>
                  <a:lnTo>
                    <a:pt x="2051939" y="724154"/>
                  </a:lnTo>
                  <a:lnTo>
                    <a:pt x="2118957" y="690753"/>
                  </a:lnTo>
                  <a:lnTo>
                    <a:pt x="2128139" y="686181"/>
                  </a:lnTo>
                  <a:close/>
                </a:path>
                <a:path w="2860040" h="2018664">
                  <a:moveTo>
                    <a:pt x="2859786" y="1881378"/>
                  </a:moveTo>
                  <a:lnTo>
                    <a:pt x="2783586" y="1843278"/>
                  </a:lnTo>
                  <a:lnTo>
                    <a:pt x="2783522" y="1876679"/>
                  </a:lnTo>
                  <a:lnTo>
                    <a:pt x="732269" y="1875790"/>
                  </a:lnTo>
                  <a:lnTo>
                    <a:pt x="732269" y="1885061"/>
                  </a:lnTo>
                  <a:lnTo>
                    <a:pt x="2783509" y="1885950"/>
                  </a:lnTo>
                  <a:lnTo>
                    <a:pt x="2783459" y="1919478"/>
                  </a:lnTo>
                  <a:lnTo>
                    <a:pt x="2850616" y="1885950"/>
                  </a:lnTo>
                  <a:lnTo>
                    <a:pt x="2859786" y="1881378"/>
                  </a:lnTo>
                  <a:close/>
                </a:path>
                <a:path w="2860040" h="2018664">
                  <a:moveTo>
                    <a:pt x="2859786" y="86233"/>
                  </a:moveTo>
                  <a:lnTo>
                    <a:pt x="2783586" y="48133"/>
                  </a:lnTo>
                  <a:lnTo>
                    <a:pt x="2783522" y="81534"/>
                  </a:lnTo>
                  <a:lnTo>
                    <a:pt x="732269" y="80645"/>
                  </a:lnTo>
                  <a:lnTo>
                    <a:pt x="732269" y="90043"/>
                  </a:lnTo>
                  <a:lnTo>
                    <a:pt x="2783509" y="90932"/>
                  </a:lnTo>
                  <a:lnTo>
                    <a:pt x="2783459" y="124333"/>
                  </a:lnTo>
                  <a:lnTo>
                    <a:pt x="2850362" y="90932"/>
                  </a:lnTo>
                  <a:lnTo>
                    <a:pt x="2859786" y="86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5841238" y="2860370"/>
            <a:ext cx="40830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renewBook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14186" y="3033776"/>
            <a:ext cx="6292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displayBorrowing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46445" y="3241040"/>
            <a:ext cx="4527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s</a:t>
            </a:r>
            <a:r>
              <a:rPr dirty="0" sz="600" b="1">
                <a:latin typeface="Comic Sans MS"/>
                <a:cs typeface="Comic Sans MS"/>
              </a:rPr>
              <a:t>elect</a:t>
            </a:r>
            <a:r>
              <a:rPr dirty="0" sz="600" spc="5" b="1">
                <a:latin typeface="Comic Sans MS"/>
                <a:cs typeface="Comic Sans MS"/>
              </a:rPr>
              <a:t>B</a:t>
            </a:r>
            <a:r>
              <a:rPr dirty="0" sz="600" spc="-5" b="1">
                <a:latin typeface="Comic Sans MS"/>
                <a:cs typeface="Comic Sans MS"/>
              </a:rPr>
              <a:t>oo</a:t>
            </a:r>
            <a:r>
              <a:rPr dirty="0" sz="600" spc="10" b="1">
                <a:latin typeface="Comic Sans MS"/>
                <a:cs typeface="Comic Sans MS"/>
              </a:rPr>
              <a:t>k</a:t>
            </a:r>
            <a:r>
              <a:rPr dirty="0" sz="600" b="1">
                <a:latin typeface="Comic Sans MS"/>
                <a:cs typeface="Comic Sans MS"/>
              </a:rPr>
              <a:t>s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86703" y="3760470"/>
            <a:ext cx="4019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[reserved]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07151" y="4010025"/>
            <a:ext cx="2901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Comic Sans MS"/>
                <a:cs typeface="Comic Sans MS"/>
              </a:rPr>
              <a:t>a</a:t>
            </a:r>
            <a:r>
              <a:rPr dirty="0" sz="600" spc="-10" b="1">
                <a:latin typeface="Comic Sans MS"/>
                <a:cs typeface="Comic Sans MS"/>
              </a:rPr>
              <a:t>p</a:t>
            </a:r>
            <a:r>
              <a:rPr dirty="0" sz="600" spc="-5" b="1">
                <a:latin typeface="Comic Sans MS"/>
                <a:cs typeface="Comic Sans MS"/>
              </a:rPr>
              <a:t>o</a:t>
            </a:r>
            <a:r>
              <a:rPr dirty="0" sz="600" b="1">
                <a:latin typeface="Comic Sans MS"/>
                <a:cs typeface="Comic Sans MS"/>
              </a:rPr>
              <a:t>l</a:t>
            </a:r>
            <a:r>
              <a:rPr dirty="0" sz="600" spc="-5" b="1">
                <a:latin typeface="Comic Sans MS"/>
                <a:cs typeface="Comic Sans MS"/>
              </a:rPr>
              <a:t>o</a:t>
            </a:r>
            <a:r>
              <a:rPr dirty="0" sz="600" spc="-10" b="1">
                <a:latin typeface="Comic Sans MS"/>
                <a:cs typeface="Comic Sans MS"/>
              </a:rPr>
              <a:t>g</a:t>
            </a:r>
            <a:r>
              <a:rPr dirty="0" sz="600" b="1">
                <a:latin typeface="Comic Sans MS"/>
                <a:cs typeface="Comic Sans MS"/>
              </a:rPr>
              <a:t>y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2203" y="4766564"/>
            <a:ext cx="300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Comic Sans MS"/>
                <a:cs typeface="Comic Sans MS"/>
              </a:rPr>
              <a:t>c</a:t>
            </a:r>
            <a:r>
              <a:rPr dirty="0" sz="600" spc="-5" b="1">
                <a:latin typeface="Comic Sans MS"/>
                <a:cs typeface="Comic Sans MS"/>
              </a:rPr>
              <a:t>on</a:t>
            </a:r>
            <a:r>
              <a:rPr dirty="0" sz="600" spc="5" b="1">
                <a:latin typeface="Comic Sans MS"/>
                <a:cs typeface="Comic Sans MS"/>
              </a:rPr>
              <a:t>f</a:t>
            </a:r>
            <a:r>
              <a:rPr dirty="0" sz="600" spc="-5" b="1">
                <a:latin typeface="Comic Sans MS"/>
                <a:cs typeface="Comic Sans MS"/>
              </a:rPr>
              <a:t>irm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24496" y="2881071"/>
            <a:ext cx="84963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find</a:t>
            </a:r>
            <a:r>
              <a:rPr dirty="0" sz="600" spc="-45" b="1">
                <a:latin typeface="Comic Sans MS"/>
                <a:cs typeface="Comic Sans MS"/>
              </a:rPr>
              <a:t> </a:t>
            </a:r>
            <a:r>
              <a:rPr dirty="0" sz="600" spc="-5" b="1">
                <a:latin typeface="Comic Sans MS"/>
                <a:cs typeface="Comic Sans MS"/>
              </a:rPr>
              <a:t>MemberBorrowing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41389" y="3317494"/>
            <a:ext cx="51498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bookSelected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81113" y="3490976"/>
            <a:ext cx="2438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Comic Sans MS"/>
                <a:cs typeface="Comic Sans MS"/>
              </a:rPr>
              <a:t>*</a:t>
            </a:r>
            <a:r>
              <a:rPr dirty="0" sz="600" spc="-65" b="1">
                <a:latin typeface="Comic Sans MS"/>
                <a:cs typeface="Comic Sans MS"/>
              </a:rPr>
              <a:t> </a:t>
            </a:r>
            <a:r>
              <a:rPr dirty="0" sz="600" spc="-5" b="1">
                <a:latin typeface="Comic Sans MS"/>
                <a:cs typeface="Comic Sans MS"/>
              </a:rPr>
              <a:t>find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416800" y="3928109"/>
            <a:ext cx="272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update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07809" y="3561333"/>
            <a:ext cx="401955" cy="31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[reserved]</a:t>
            </a:r>
            <a:endParaRPr sz="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Comic Sans MS"/>
              <a:cs typeface="Comic Sans MS"/>
            </a:endParaRPr>
          </a:p>
          <a:p>
            <a:pPr marL="44450">
              <a:lnSpc>
                <a:spcPct val="100000"/>
              </a:lnSpc>
            </a:pPr>
            <a:r>
              <a:rPr dirty="0" sz="600" spc="-5" b="1">
                <a:latin typeface="Comic Sans MS"/>
                <a:cs typeface="Comic Sans MS"/>
              </a:rPr>
              <a:t>apology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80454" y="4384929"/>
            <a:ext cx="300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Comic Sans MS"/>
                <a:cs typeface="Comic Sans MS"/>
              </a:rPr>
              <a:t>c</a:t>
            </a:r>
            <a:r>
              <a:rPr dirty="0" sz="600" spc="-5" b="1">
                <a:latin typeface="Comic Sans MS"/>
                <a:cs typeface="Comic Sans MS"/>
              </a:rPr>
              <a:t>on</a:t>
            </a:r>
            <a:r>
              <a:rPr dirty="0" sz="600" spc="5" b="1">
                <a:latin typeface="Comic Sans MS"/>
                <a:cs typeface="Comic Sans MS"/>
              </a:rPr>
              <a:t>f</a:t>
            </a:r>
            <a:r>
              <a:rPr dirty="0" sz="600" spc="-5" b="1">
                <a:latin typeface="Comic Sans MS"/>
                <a:cs typeface="Comic Sans MS"/>
              </a:rPr>
              <a:t>irm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03211" y="4858004"/>
            <a:ext cx="9194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Comic Sans MS"/>
                <a:cs typeface="Comic Sans MS"/>
              </a:rPr>
              <a:t>updateMemberBorrowing</a:t>
            </a:r>
            <a:endParaRPr sz="600">
              <a:latin typeface="Comic Sans MS"/>
              <a:cs typeface="Comic Sans M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397500" y="1959864"/>
            <a:ext cx="3683000" cy="3310890"/>
            <a:chOff x="5397500" y="1959864"/>
            <a:chExt cx="3683000" cy="3310890"/>
          </a:xfrm>
        </p:grpSpPr>
        <p:sp>
          <p:nvSpPr>
            <p:cNvPr id="85" name="object 85"/>
            <p:cNvSpPr/>
            <p:nvPr/>
          </p:nvSpPr>
          <p:spPr>
            <a:xfrm>
              <a:off x="5410200" y="1972564"/>
              <a:ext cx="3657600" cy="3285490"/>
            </a:xfrm>
            <a:custGeom>
              <a:avLst/>
              <a:gdLst/>
              <a:ahLst/>
              <a:cxnLst/>
              <a:rect l="l" t="t" r="r" b="b"/>
              <a:pathLst>
                <a:path w="3657600" h="3285490">
                  <a:moveTo>
                    <a:pt x="0" y="3285236"/>
                  </a:moveTo>
                  <a:lnTo>
                    <a:pt x="3657600" y="3285236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3285236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511925" y="3123946"/>
              <a:ext cx="2118995" cy="100330"/>
            </a:xfrm>
            <a:custGeom>
              <a:avLst/>
              <a:gdLst/>
              <a:ahLst/>
              <a:cxnLst/>
              <a:rect l="l" t="t" r="r" b="b"/>
              <a:pathLst>
                <a:path w="2118995" h="100330">
                  <a:moveTo>
                    <a:pt x="2118486" y="31750"/>
                  </a:moveTo>
                  <a:lnTo>
                    <a:pt x="2080386" y="32003"/>
                  </a:lnTo>
                  <a:lnTo>
                    <a:pt x="2080514" y="41528"/>
                  </a:lnTo>
                  <a:lnTo>
                    <a:pt x="2118614" y="41275"/>
                  </a:lnTo>
                  <a:lnTo>
                    <a:pt x="2118486" y="31750"/>
                  </a:lnTo>
                  <a:close/>
                </a:path>
                <a:path w="2118995" h="100330">
                  <a:moveTo>
                    <a:pt x="2051811" y="32257"/>
                  </a:moveTo>
                  <a:lnTo>
                    <a:pt x="2013711" y="32512"/>
                  </a:lnTo>
                  <a:lnTo>
                    <a:pt x="2013839" y="42037"/>
                  </a:lnTo>
                  <a:lnTo>
                    <a:pt x="2051939" y="41782"/>
                  </a:lnTo>
                  <a:lnTo>
                    <a:pt x="2051811" y="32257"/>
                  </a:lnTo>
                  <a:close/>
                </a:path>
                <a:path w="2118995" h="100330">
                  <a:moveTo>
                    <a:pt x="1985136" y="32638"/>
                  </a:moveTo>
                  <a:lnTo>
                    <a:pt x="1947036" y="32892"/>
                  </a:lnTo>
                  <a:lnTo>
                    <a:pt x="1947164" y="42417"/>
                  </a:lnTo>
                  <a:lnTo>
                    <a:pt x="1985264" y="42163"/>
                  </a:lnTo>
                  <a:lnTo>
                    <a:pt x="1985136" y="32638"/>
                  </a:lnTo>
                  <a:close/>
                </a:path>
                <a:path w="2118995" h="100330">
                  <a:moveTo>
                    <a:pt x="1918461" y="33146"/>
                  </a:moveTo>
                  <a:lnTo>
                    <a:pt x="1880361" y="33400"/>
                  </a:lnTo>
                  <a:lnTo>
                    <a:pt x="1880489" y="42925"/>
                  </a:lnTo>
                  <a:lnTo>
                    <a:pt x="1918589" y="42671"/>
                  </a:lnTo>
                  <a:lnTo>
                    <a:pt x="1918461" y="33146"/>
                  </a:lnTo>
                  <a:close/>
                </a:path>
                <a:path w="2118995" h="100330">
                  <a:moveTo>
                    <a:pt x="1851786" y="33527"/>
                  </a:moveTo>
                  <a:lnTo>
                    <a:pt x="1813686" y="33781"/>
                  </a:lnTo>
                  <a:lnTo>
                    <a:pt x="1813814" y="43306"/>
                  </a:lnTo>
                  <a:lnTo>
                    <a:pt x="1851914" y="43052"/>
                  </a:lnTo>
                  <a:lnTo>
                    <a:pt x="1851786" y="33527"/>
                  </a:lnTo>
                  <a:close/>
                </a:path>
                <a:path w="2118995" h="100330">
                  <a:moveTo>
                    <a:pt x="1785111" y="33908"/>
                  </a:moveTo>
                  <a:lnTo>
                    <a:pt x="1747011" y="34162"/>
                  </a:lnTo>
                  <a:lnTo>
                    <a:pt x="1747139" y="43687"/>
                  </a:lnTo>
                  <a:lnTo>
                    <a:pt x="1785239" y="43433"/>
                  </a:lnTo>
                  <a:lnTo>
                    <a:pt x="1785111" y="33908"/>
                  </a:lnTo>
                  <a:close/>
                </a:path>
                <a:path w="2118995" h="100330">
                  <a:moveTo>
                    <a:pt x="1718436" y="34416"/>
                  </a:moveTo>
                  <a:lnTo>
                    <a:pt x="1680336" y="34670"/>
                  </a:lnTo>
                  <a:lnTo>
                    <a:pt x="1680464" y="44195"/>
                  </a:lnTo>
                  <a:lnTo>
                    <a:pt x="1718564" y="43941"/>
                  </a:lnTo>
                  <a:lnTo>
                    <a:pt x="1718436" y="34416"/>
                  </a:lnTo>
                  <a:close/>
                </a:path>
                <a:path w="2118995" h="100330">
                  <a:moveTo>
                    <a:pt x="1651761" y="34798"/>
                  </a:moveTo>
                  <a:lnTo>
                    <a:pt x="1613661" y="35051"/>
                  </a:lnTo>
                  <a:lnTo>
                    <a:pt x="1613789" y="44576"/>
                  </a:lnTo>
                  <a:lnTo>
                    <a:pt x="1651889" y="44323"/>
                  </a:lnTo>
                  <a:lnTo>
                    <a:pt x="1651761" y="34798"/>
                  </a:lnTo>
                  <a:close/>
                </a:path>
                <a:path w="2118995" h="100330">
                  <a:moveTo>
                    <a:pt x="1585086" y="35305"/>
                  </a:moveTo>
                  <a:lnTo>
                    <a:pt x="1546986" y="35559"/>
                  </a:lnTo>
                  <a:lnTo>
                    <a:pt x="1547114" y="45084"/>
                  </a:lnTo>
                  <a:lnTo>
                    <a:pt x="1585214" y="44830"/>
                  </a:lnTo>
                  <a:lnTo>
                    <a:pt x="1585086" y="35305"/>
                  </a:lnTo>
                  <a:close/>
                </a:path>
                <a:path w="2118995" h="100330">
                  <a:moveTo>
                    <a:pt x="1518411" y="35687"/>
                  </a:moveTo>
                  <a:lnTo>
                    <a:pt x="1480311" y="35940"/>
                  </a:lnTo>
                  <a:lnTo>
                    <a:pt x="1480439" y="45465"/>
                  </a:lnTo>
                  <a:lnTo>
                    <a:pt x="1518539" y="45212"/>
                  </a:lnTo>
                  <a:lnTo>
                    <a:pt x="1518411" y="35687"/>
                  </a:lnTo>
                  <a:close/>
                </a:path>
                <a:path w="2118995" h="100330">
                  <a:moveTo>
                    <a:pt x="1451736" y="36194"/>
                  </a:moveTo>
                  <a:lnTo>
                    <a:pt x="1413636" y="36449"/>
                  </a:lnTo>
                  <a:lnTo>
                    <a:pt x="1413764" y="45974"/>
                  </a:lnTo>
                  <a:lnTo>
                    <a:pt x="1451864" y="45719"/>
                  </a:lnTo>
                  <a:lnTo>
                    <a:pt x="1451736" y="36194"/>
                  </a:lnTo>
                  <a:close/>
                </a:path>
                <a:path w="2118995" h="100330">
                  <a:moveTo>
                    <a:pt x="1385061" y="36575"/>
                  </a:moveTo>
                  <a:lnTo>
                    <a:pt x="1346961" y="36829"/>
                  </a:lnTo>
                  <a:lnTo>
                    <a:pt x="1347089" y="46354"/>
                  </a:lnTo>
                  <a:lnTo>
                    <a:pt x="1385189" y="46100"/>
                  </a:lnTo>
                  <a:lnTo>
                    <a:pt x="1385061" y="36575"/>
                  </a:lnTo>
                  <a:close/>
                </a:path>
                <a:path w="2118995" h="100330">
                  <a:moveTo>
                    <a:pt x="1318386" y="37083"/>
                  </a:moveTo>
                  <a:lnTo>
                    <a:pt x="1280286" y="37337"/>
                  </a:lnTo>
                  <a:lnTo>
                    <a:pt x="1280414" y="46862"/>
                  </a:lnTo>
                  <a:lnTo>
                    <a:pt x="1318514" y="46608"/>
                  </a:lnTo>
                  <a:lnTo>
                    <a:pt x="1318386" y="37083"/>
                  </a:lnTo>
                  <a:close/>
                </a:path>
                <a:path w="2118995" h="100330">
                  <a:moveTo>
                    <a:pt x="1251711" y="37464"/>
                  </a:moveTo>
                  <a:lnTo>
                    <a:pt x="1213611" y="37718"/>
                  </a:lnTo>
                  <a:lnTo>
                    <a:pt x="1213739" y="47243"/>
                  </a:lnTo>
                  <a:lnTo>
                    <a:pt x="1251839" y="46989"/>
                  </a:lnTo>
                  <a:lnTo>
                    <a:pt x="1251711" y="37464"/>
                  </a:lnTo>
                  <a:close/>
                </a:path>
                <a:path w="2118995" h="100330">
                  <a:moveTo>
                    <a:pt x="1185036" y="37973"/>
                  </a:moveTo>
                  <a:lnTo>
                    <a:pt x="1146936" y="38226"/>
                  </a:lnTo>
                  <a:lnTo>
                    <a:pt x="1147064" y="47751"/>
                  </a:lnTo>
                  <a:lnTo>
                    <a:pt x="1185164" y="47498"/>
                  </a:lnTo>
                  <a:lnTo>
                    <a:pt x="1185036" y="37973"/>
                  </a:lnTo>
                  <a:close/>
                </a:path>
                <a:path w="2118995" h="100330">
                  <a:moveTo>
                    <a:pt x="1118361" y="38353"/>
                  </a:moveTo>
                  <a:lnTo>
                    <a:pt x="1080261" y="38607"/>
                  </a:lnTo>
                  <a:lnTo>
                    <a:pt x="1080389" y="48132"/>
                  </a:lnTo>
                  <a:lnTo>
                    <a:pt x="1118489" y="47878"/>
                  </a:lnTo>
                  <a:lnTo>
                    <a:pt x="1118361" y="38353"/>
                  </a:lnTo>
                  <a:close/>
                </a:path>
                <a:path w="2118995" h="100330">
                  <a:moveTo>
                    <a:pt x="1051814" y="38862"/>
                  </a:moveTo>
                  <a:lnTo>
                    <a:pt x="1013714" y="38988"/>
                  </a:lnTo>
                  <a:lnTo>
                    <a:pt x="1013714" y="48513"/>
                  </a:lnTo>
                  <a:lnTo>
                    <a:pt x="1051814" y="48259"/>
                  </a:lnTo>
                  <a:lnTo>
                    <a:pt x="1051814" y="38862"/>
                  </a:lnTo>
                  <a:close/>
                </a:path>
                <a:path w="2118995" h="100330">
                  <a:moveTo>
                    <a:pt x="985139" y="39242"/>
                  </a:moveTo>
                  <a:lnTo>
                    <a:pt x="947039" y="39496"/>
                  </a:lnTo>
                  <a:lnTo>
                    <a:pt x="947039" y="49021"/>
                  </a:lnTo>
                  <a:lnTo>
                    <a:pt x="985139" y="48767"/>
                  </a:lnTo>
                  <a:lnTo>
                    <a:pt x="985139" y="39242"/>
                  </a:lnTo>
                  <a:close/>
                </a:path>
                <a:path w="2118995" h="100330">
                  <a:moveTo>
                    <a:pt x="918464" y="39624"/>
                  </a:moveTo>
                  <a:lnTo>
                    <a:pt x="880364" y="39877"/>
                  </a:lnTo>
                  <a:lnTo>
                    <a:pt x="880364" y="49402"/>
                  </a:lnTo>
                  <a:lnTo>
                    <a:pt x="918464" y="49149"/>
                  </a:lnTo>
                  <a:lnTo>
                    <a:pt x="918464" y="39624"/>
                  </a:lnTo>
                  <a:close/>
                </a:path>
                <a:path w="2118995" h="100330">
                  <a:moveTo>
                    <a:pt x="851789" y="40131"/>
                  </a:moveTo>
                  <a:lnTo>
                    <a:pt x="813689" y="40386"/>
                  </a:lnTo>
                  <a:lnTo>
                    <a:pt x="813689" y="49911"/>
                  </a:lnTo>
                  <a:lnTo>
                    <a:pt x="851789" y="49656"/>
                  </a:lnTo>
                  <a:lnTo>
                    <a:pt x="851789" y="40131"/>
                  </a:lnTo>
                  <a:close/>
                </a:path>
                <a:path w="2118995" h="100330">
                  <a:moveTo>
                    <a:pt x="785114" y="40512"/>
                  </a:moveTo>
                  <a:lnTo>
                    <a:pt x="747014" y="40766"/>
                  </a:lnTo>
                  <a:lnTo>
                    <a:pt x="747014" y="50291"/>
                  </a:lnTo>
                  <a:lnTo>
                    <a:pt x="785114" y="50037"/>
                  </a:lnTo>
                  <a:lnTo>
                    <a:pt x="785114" y="40512"/>
                  </a:lnTo>
                  <a:close/>
                </a:path>
                <a:path w="2118995" h="100330">
                  <a:moveTo>
                    <a:pt x="718439" y="41020"/>
                  </a:moveTo>
                  <a:lnTo>
                    <a:pt x="680339" y="41275"/>
                  </a:lnTo>
                  <a:lnTo>
                    <a:pt x="680339" y="50800"/>
                  </a:lnTo>
                  <a:lnTo>
                    <a:pt x="718439" y="50545"/>
                  </a:lnTo>
                  <a:lnTo>
                    <a:pt x="718439" y="41020"/>
                  </a:lnTo>
                  <a:close/>
                </a:path>
                <a:path w="2118995" h="100330">
                  <a:moveTo>
                    <a:pt x="651764" y="41401"/>
                  </a:moveTo>
                  <a:lnTo>
                    <a:pt x="613664" y="41655"/>
                  </a:lnTo>
                  <a:lnTo>
                    <a:pt x="613664" y="51180"/>
                  </a:lnTo>
                  <a:lnTo>
                    <a:pt x="651764" y="50926"/>
                  </a:lnTo>
                  <a:lnTo>
                    <a:pt x="651764" y="41401"/>
                  </a:lnTo>
                  <a:close/>
                </a:path>
                <a:path w="2118995" h="100330">
                  <a:moveTo>
                    <a:pt x="585089" y="41909"/>
                  </a:moveTo>
                  <a:lnTo>
                    <a:pt x="546989" y="42163"/>
                  </a:lnTo>
                  <a:lnTo>
                    <a:pt x="546989" y="51688"/>
                  </a:lnTo>
                  <a:lnTo>
                    <a:pt x="585089" y="51434"/>
                  </a:lnTo>
                  <a:lnTo>
                    <a:pt x="585089" y="41909"/>
                  </a:lnTo>
                  <a:close/>
                </a:path>
                <a:path w="2118995" h="100330">
                  <a:moveTo>
                    <a:pt x="518414" y="42290"/>
                  </a:moveTo>
                  <a:lnTo>
                    <a:pt x="480314" y="42544"/>
                  </a:lnTo>
                  <a:lnTo>
                    <a:pt x="480314" y="52069"/>
                  </a:lnTo>
                  <a:lnTo>
                    <a:pt x="518414" y="51815"/>
                  </a:lnTo>
                  <a:lnTo>
                    <a:pt x="518414" y="42290"/>
                  </a:lnTo>
                  <a:close/>
                </a:path>
                <a:path w="2118995" h="100330">
                  <a:moveTo>
                    <a:pt x="451739" y="42799"/>
                  </a:moveTo>
                  <a:lnTo>
                    <a:pt x="413639" y="43052"/>
                  </a:lnTo>
                  <a:lnTo>
                    <a:pt x="413639" y="52577"/>
                  </a:lnTo>
                  <a:lnTo>
                    <a:pt x="451739" y="52324"/>
                  </a:lnTo>
                  <a:lnTo>
                    <a:pt x="451739" y="42799"/>
                  </a:lnTo>
                  <a:close/>
                </a:path>
                <a:path w="2118995" h="100330">
                  <a:moveTo>
                    <a:pt x="385064" y="43179"/>
                  </a:moveTo>
                  <a:lnTo>
                    <a:pt x="346964" y="43433"/>
                  </a:lnTo>
                  <a:lnTo>
                    <a:pt x="346964" y="52958"/>
                  </a:lnTo>
                  <a:lnTo>
                    <a:pt x="385064" y="52704"/>
                  </a:lnTo>
                  <a:lnTo>
                    <a:pt x="385064" y="43179"/>
                  </a:lnTo>
                  <a:close/>
                </a:path>
                <a:path w="2118995" h="100330">
                  <a:moveTo>
                    <a:pt x="318389" y="43687"/>
                  </a:moveTo>
                  <a:lnTo>
                    <a:pt x="280289" y="43814"/>
                  </a:lnTo>
                  <a:lnTo>
                    <a:pt x="280289" y="53339"/>
                  </a:lnTo>
                  <a:lnTo>
                    <a:pt x="318389" y="53212"/>
                  </a:lnTo>
                  <a:lnTo>
                    <a:pt x="318389" y="43687"/>
                  </a:lnTo>
                  <a:close/>
                </a:path>
                <a:path w="2118995" h="100330">
                  <a:moveTo>
                    <a:pt x="251714" y="44068"/>
                  </a:moveTo>
                  <a:lnTo>
                    <a:pt x="213614" y="44323"/>
                  </a:lnTo>
                  <a:lnTo>
                    <a:pt x="213614" y="53848"/>
                  </a:lnTo>
                  <a:lnTo>
                    <a:pt x="251714" y="53593"/>
                  </a:lnTo>
                  <a:lnTo>
                    <a:pt x="251714" y="44068"/>
                  </a:lnTo>
                  <a:close/>
                </a:path>
                <a:path w="2118995" h="100330">
                  <a:moveTo>
                    <a:pt x="185039" y="44450"/>
                  </a:moveTo>
                  <a:lnTo>
                    <a:pt x="146939" y="44703"/>
                  </a:lnTo>
                  <a:lnTo>
                    <a:pt x="146939" y="54228"/>
                  </a:lnTo>
                  <a:lnTo>
                    <a:pt x="185039" y="53975"/>
                  </a:lnTo>
                  <a:lnTo>
                    <a:pt x="185039" y="44450"/>
                  </a:lnTo>
                  <a:close/>
                </a:path>
                <a:path w="2118995" h="100330">
                  <a:moveTo>
                    <a:pt x="85217" y="0"/>
                  </a:moveTo>
                  <a:lnTo>
                    <a:pt x="82930" y="1396"/>
                  </a:lnTo>
                  <a:lnTo>
                    <a:pt x="0" y="50545"/>
                  </a:lnTo>
                  <a:lnTo>
                    <a:pt x="83566" y="98551"/>
                  </a:lnTo>
                  <a:lnTo>
                    <a:pt x="85851" y="99821"/>
                  </a:lnTo>
                  <a:lnTo>
                    <a:pt x="88773" y="99059"/>
                  </a:lnTo>
                  <a:lnTo>
                    <a:pt x="90043" y="96774"/>
                  </a:lnTo>
                  <a:lnTo>
                    <a:pt x="91440" y="94487"/>
                  </a:lnTo>
                  <a:lnTo>
                    <a:pt x="90677" y="91566"/>
                  </a:lnTo>
                  <a:lnTo>
                    <a:pt x="88392" y="90296"/>
                  </a:lnTo>
                  <a:lnTo>
                    <a:pt x="27082" y="55117"/>
                  </a:lnTo>
                  <a:lnTo>
                    <a:pt x="13589" y="55117"/>
                  </a:lnTo>
                  <a:lnTo>
                    <a:pt x="13589" y="54482"/>
                  </a:lnTo>
                  <a:lnTo>
                    <a:pt x="11938" y="54482"/>
                  </a:lnTo>
                  <a:lnTo>
                    <a:pt x="11810" y="46354"/>
                  </a:lnTo>
                  <a:lnTo>
                    <a:pt x="13589" y="46354"/>
                  </a:lnTo>
                  <a:lnTo>
                    <a:pt x="13589" y="45592"/>
                  </a:lnTo>
                  <a:lnTo>
                    <a:pt x="27082" y="45503"/>
                  </a:lnTo>
                  <a:lnTo>
                    <a:pt x="87756" y="9525"/>
                  </a:lnTo>
                  <a:lnTo>
                    <a:pt x="90043" y="8254"/>
                  </a:lnTo>
                  <a:lnTo>
                    <a:pt x="90804" y="5333"/>
                  </a:lnTo>
                  <a:lnTo>
                    <a:pt x="89534" y="3048"/>
                  </a:lnTo>
                  <a:lnTo>
                    <a:pt x="88138" y="762"/>
                  </a:lnTo>
                  <a:lnTo>
                    <a:pt x="85217" y="0"/>
                  </a:lnTo>
                  <a:close/>
                </a:path>
                <a:path w="2118995" h="100330">
                  <a:moveTo>
                    <a:pt x="18841" y="50389"/>
                  </a:moveTo>
                  <a:lnTo>
                    <a:pt x="13589" y="53504"/>
                  </a:lnTo>
                  <a:lnTo>
                    <a:pt x="13589" y="55117"/>
                  </a:lnTo>
                  <a:lnTo>
                    <a:pt x="26927" y="55029"/>
                  </a:lnTo>
                  <a:lnTo>
                    <a:pt x="18841" y="50389"/>
                  </a:lnTo>
                  <a:close/>
                </a:path>
                <a:path w="2118995" h="100330">
                  <a:moveTo>
                    <a:pt x="26927" y="55029"/>
                  </a:moveTo>
                  <a:lnTo>
                    <a:pt x="13589" y="55117"/>
                  </a:lnTo>
                  <a:lnTo>
                    <a:pt x="27082" y="55117"/>
                  </a:lnTo>
                  <a:lnTo>
                    <a:pt x="26927" y="55029"/>
                  </a:lnTo>
                  <a:close/>
                </a:path>
                <a:path w="2118995" h="100330">
                  <a:moveTo>
                    <a:pt x="51689" y="45338"/>
                  </a:moveTo>
                  <a:lnTo>
                    <a:pt x="27082" y="45503"/>
                  </a:lnTo>
                  <a:lnTo>
                    <a:pt x="18841" y="50389"/>
                  </a:lnTo>
                  <a:lnTo>
                    <a:pt x="26927" y="55029"/>
                  </a:lnTo>
                  <a:lnTo>
                    <a:pt x="51689" y="54863"/>
                  </a:lnTo>
                  <a:lnTo>
                    <a:pt x="51689" y="45338"/>
                  </a:lnTo>
                  <a:close/>
                </a:path>
                <a:path w="2118995" h="100330">
                  <a:moveTo>
                    <a:pt x="118364" y="44957"/>
                  </a:moveTo>
                  <a:lnTo>
                    <a:pt x="80264" y="45212"/>
                  </a:lnTo>
                  <a:lnTo>
                    <a:pt x="80264" y="54737"/>
                  </a:lnTo>
                  <a:lnTo>
                    <a:pt x="118364" y="54482"/>
                  </a:lnTo>
                  <a:lnTo>
                    <a:pt x="118364" y="44957"/>
                  </a:lnTo>
                  <a:close/>
                </a:path>
                <a:path w="2118995" h="100330">
                  <a:moveTo>
                    <a:pt x="11810" y="46354"/>
                  </a:moveTo>
                  <a:lnTo>
                    <a:pt x="11938" y="54482"/>
                  </a:lnTo>
                  <a:lnTo>
                    <a:pt x="13589" y="53504"/>
                  </a:lnTo>
                  <a:lnTo>
                    <a:pt x="13589" y="47375"/>
                  </a:lnTo>
                  <a:lnTo>
                    <a:pt x="11810" y="46354"/>
                  </a:lnTo>
                  <a:close/>
                </a:path>
                <a:path w="2118995" h="100330">
                  <a:moveTo>
                    <a:pt x="13589" y="53504"/>
                  </a:moveTo>
                  <a:lnTo>
                    <a:pt x="11938" y="54482"/>
                  </a:lnTo>
                  <a:lnTo>
                    <a:pt x="13589" y="54482"/>
                  </a:lnTo>
                  <a:lnTo>
                    <a:pt x="13589" y="53504"/>
                  </a:lnTo>
                  <a:close/>
                </a:path>
                <a:path w="2118995" h="100330">
                  <a:moveTo>
                    <a:pt x="13589" y="47375"/>
                  </a:moveTo>
                  <a:lnTo>
                    <a:pt x="13589" y="53504"/>
                  </a:lnTo>
                  <a:lnTo>
                    <a:pt x="18841" y="50389"/>
                  </a:lnTo>
                  <a:lnTo>
                    <a:pt x="13589" y="47375"/>
                  </a:lnTo>
                  <a:close/>
                </a:path>
                <a:path w="2118995" h="100330">
                  <a:moveTo>
                    <a:pt x="27082" y="45503"/>
                  </a:moveTo>
                  <a:lnTo>
                    <a:pt x="13589" y="45592"/>
                  </a:lnTo>
                  <a:lnTo>
                    <a:pt x="13589" y="47375"/>
                  </a:lnTo>
                  <a:lnTo>
                    <a:pt x="18841" y="50389"/>
                  </a:lnTo>
                  <a:lnTo>
                    <a:pt x="27082" y="45503"/>
                  </a:lnTo>
                  <a:close/>
                </a:path>
                <a:path w="2118995" h="100330">
                  <a:moveTo>
                    <a:pt x="13589" y="46354"/>
                  </a:moveTo>
                  <a:lnTo>
                    <a:pt x="11810" y="46354"/>
                  </a:lnTo>
                  <a:lnTo>
                    <a:pt x="13589" y="47375"/>
                  </a:lnTo>
                  <a:lnTo>
                    <a:pt x="13589" y="46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307340" y="397510"/>
            <a:ext cx="780986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Collaboration Diagram </a:t>
            </a:r>
            <a:r>
              <a:rPr dirty="0" sz="2800" spc="-10"/>
              <a:t>for </a:t>
            </a:r>
            <a:r>
              <a:rPr dirty="0" sz="2800" spc="-5"/>
              <a:t>the </a:t>
            </a:r>
            <a:r>
              <a:rPr dirty="0" sz="2800" spc="-15"/>
              <a:t>renew </a:t>
            </a:r>
            <a:r>
              <a:rPr dirty="0" sz="2800"/>
              <a:t>book use</a:t>
            </a:r>
            <a:r>
              <a:rPr dirty="0" sz="2800" spc="-130"/>
              <a:t> </a:t>
            </a:r>
            <a:r>
              <a:rPr dirty="0" sz="2800" spc="-10"/>
              <a:t>case[1]</a:t>
            </a:r>
            <a:endParaRPr sz="2800"/>
          </a:p>
        </p:txBody>
      </p:sp>
      <p:sp>
        <p:nvSpPr>
          <p:cNvPr id="89" name="object 8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159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274447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25" b="1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r>
              <a:rPr dirty="0" sz="3200" spc="-5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8535670" cy="31483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Rumbaugh defines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that:</a:t>
            </a:r>
            <a:endParaRPr sz="2400">
              <a:latin typeface="Carlito"/>
              <a:cs typeface="Carlito"/>
            </a:endParaRPr>
          </a:p>
          <a:p>
            <a:pPr algn="just" marL="469900" marR="6350">
              <a:lnSpc>
                <a:spcPct val="100000"/>
              </a:lnSpc>
              <a:spcBef>
                <a:spcPts val="535"/>
              </a:spcBef>
            </a:pPr>
            <a:r>
              <a:rPr dirty="0" sz="2200" spc="5" i="1">
                <a:latin typeface="Carlito"/>
                <a:cs typeface="Carlito"/>
              </a:rPr>
              <a:t>"A </a:t>
            </a:r>
            <a:r>
              <a:rPr dirty="0" sz="2200" spc="-20" i="1">
                <a:latin typeface="Carlito"/>
                <a:cs typeface="Carlito"/>
              </a:rPr>
              <a:t>state </a:t>
            </a:r>
            <a:r>
              <a:rPr dirty="0" sz="2200" i="1">
                <a:latin typeface="Carlito"/>
                <a:cs typeface="Carlito"/>
              </a:rPr>
              <a:t>is </a:t>
            </a:r>
            <a:r>
              <a:rPr dirty="0" sz="2200" spc="-15" i="1">
                <a:latin typeface="Carlito"/>
                <a:cs typeface="Carlito"/>
              </a:rPr>
              <a:t>an </a:t>
            </a:r>
            <a:r>
              <a:rPr dirty="0" sz="2200" spc="-10" i="1">
                <a:latin typeface="Carlito"/>
                <a:cs typeface="Carlito"/>
              </a:rPr>
              <a:t>abstraction </a:t>
            </a:r>
            <a:r>
              <a:rPr dirty="0" sz="2200" spc="-15" i="1">
                <a:latin typeface="Carlito"/>
                <a:cs typeface="Carlito"/>
              </a:rPr>
              <a:t>of </a:t>
            </a:r>
            <a:r>
              <a:rPr dirty="0" sz="2200" i="1">
                <a:latin typeface="Carlito"/>
                <a:cs typeface="Carlito"/>
              </a:rPr>
              <a:t>the </a:t>
            </a:r>
            <a:r>
              <a:rPr dirty="0" sz="2200" spc="-10" i="1">
                <a:latin typeface="Carlito"/>
                <a:cs typeface="Carlito"/>
              </a:rPr>
              <a:t>attribute </a:t>
            </a:r>
            <a:r>
              <a:rPr dirty="0" sz="2200" spc="-5" i="1">
                <a:latin typeface="Carlito"/>
                <a:cs typeface="Carlito"/>
              </a:rPr>
              <a:t>values </a:t>
            </a:r>
            <a:r>
              <a:rPr dirty="0" sz="2200" i="1">
                <a:latin typeface="Carlito"/>
                <a:cs typeface="Carlito"/>
              </a:rPr>
              <a:t>and </a:t>
            </a:r>
            <a:r>
              <a:rPr dirty="0" sz="2200" spc="-10" i="1">
                <a:latin typeface="Carlito"/>
                <a:cs typeface="Carlito"/>
              </a:rPr>
              <a:t>links </a:t>
            </a:r>
            <a:r>
              <a:rPr dirty="0" sz="2200" i="1">
                <a:latin typeface="Carlito"/>
                <a:cs typeface="Carlito"/>
              </a:rPr>
              <a:t>of an </a:t>
            </a:r>
            <a:r>
              <a:rPr dirty="0" sz="2200" spc="-5" i="1">
                <a:latin typeface="Carlito"/>
                <a:cs typeface="Carlito"/>
              </a:rPr>
              <a:t>object.  </a:t>
            </a:r>
            <a:r>
              <a:rPr dirty="0" sz="2200" spc="-5" i="1">
                <a:latin typeface="Carlito"/>
                <a:cs typeface="Carlito"/>
              </a:rPr>
              <a:t>Sets </a:t>
            </a:r>
            <a:r>
              <a:rPr dirty="0" sz="2200" i="1">
                <a:latin typeface="Carlito"/>
                <a:cs typeface="Carlito"/>
              </a:rPr>
              <a:t>of </a:t>
            </a:r>
            <a:r>
              <a:rPr dirty="0" sz="2200" spc="-5" i="1">
                <a:latin typeface="Carlito"/>
                <a:cs typeface="Carlito"/>
              </a:rPr>
              <a:t>values are grouped </a:t>
            </a:r>
            <a:r>
              <a:rPr dirty="0" sz="2200" spc="-10" i="1">
                <a:latin typeface="Carlito"/>
                <a:cs typeface="Carlito"/>
              </a:rPr>
              <a:t>together </a:t>
            </a:r>
            <a:r>
              <a:rPr dirty="0" sz="2200" spc="-20" i="1">
                <a:latin typeface="Carlito"/>
                <a:cs typeface="Carlito"/>
              </a:rPr>
              <a:t>into </a:t>
            </a:r>
            <a:r>
              <a:rPr dirty="0" sz="2200" i="1">
                <a:latin typeface="Carlito"/>
                <a:cs typeface="Carlito"/>
              </a:rPr>
              <a:t>a </a:t>
            </a:r>
            <a:r>
              <a:rPr dirty="0" sz="2200" spc="-20" i="1">
                <a:latin typeface="Carlito"/>
                <a:cs typeface="Carlito"/>
              </a:rPr>
              <a:t>state </a:t>
            </a:r>
            <a:r>
              <a:rPr dirty="0" sz="2200" spc="-15" i="1">
                <a:latin typeface="Carlito"/>
                <a:cs typeface="Carlito"/>
              </a:rPr>
              <a:t>according </a:t>
            </a:r>
            <a:r>
              <a:rPr dirty="0" sz="2200" spc="-10" i="1">
                <a:latin typeface="Carlito"/>
                <a:cs typeface="Carlito"/>
              </a:rPr>
              <a:t>to </a:t>
            </a:r>
            <a:r>
              <a:rPr dirty="0" sz="2200" spc="-5" i="1">
                <a:latin typeface="Carlito"/>
                <a:cs typeface="Carlito"/>
              </a:rPr>
              <a:t>properties  that affect </a:t>
            </a:r>
            <a:r>
              <a:rPr dirty="0" sz="2200" i="1">
                <a:latin typeface="Carlito"/>
                <a:cs typeface="Carlito"/>
              </a:rPr>
              <a:t>the gross </a:t>
            </a:r>
            <a:r>
              <a:rPr dirty="0" sz="2200" spc="-5" i="1">
                <a:latin typeface="Carlito"/>
                <a:cs typeface="Carlito"/>
              </a:rPr>
              <a:t>behavior </a:t>
            </a:r>
            <a:r>
              <a:rPr dirty="0" sz="2200" i="1">
                <a:latin typeface="Carlito"/>
                <a:cs typeface="Carlito"/>
              </a:rPr>
              <a:t>of the</a:t>
            </a:r>
            <a:r>
              <a:rPr dirty="0" sz="2200" spc="-175" i="1">
                <a:latin typeface="Carlito"/>
                <a:cs typeface="Carlito"/>
              </a:rPr>
              <a:t> </a:t>
            </a:r>
            <a:r>
              <a:rPr dirty="0" sz="2200" spc="-5" i="1">
                <a:latin typeface="Carlito"/>
                <a:cs typeface="Carlito"/>
              </a:rPr>
              <a:t>object."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15">
                <a:latin typeface="Carlito"/>
                <a:cs typeface="Carlito"/>
              </a:rPr>
              <a:t>constraint </a:t>
            </a:r>
            <a:r>
              <a:rPr dirty="0" sz="2400">
                <a:latin typeface="Carlito"/>
                <a:cs typeface="Carlito"/>
              </a:rPr>
              <a:t>or a </a:t>
            </a:r>
            <a:r>
              <a:rPr dirty="0" sz="2400" spc="-10">
                <a:latin typeface="Carlito"/>
                <a:cs typeface="Carlito"/>
              </a:rPr>
              <a:t>situation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life cycle </a:t>
            </a:r>
            <a:r>
              <a:rPr dirty="0" sz="2400">
                <a:latin typeface="Carlito"/>
                <a:cs typeface="Carlito"/>
              </a:rPr>
              <a:t>of an </a:t>
            </a:r>
            <a:r>
              <a:rPr dirty="0" sz="2400" spc="-5">
                <a:latin typeface="Carlito"/>
                <a:cs typeface="Carlito"/>
              </a:rPr>
              <a:t>object,  </a:t>
            </a:r>
            <a:r>
              <a:rPr dirty="0" sz="2400">
                <a:latin typeface="Carlito"/>
                <a:cs typeface="Carlito"/>
              </a:rPr>
              <a:t>in which a </a:t>
            </a:r>
            <a:r>
              <a:rPr dirty="0" sz="2400" spc="-15">
                <a:latin typeface="Carlito"/>
                <a:cs typeface="Carlito"/>
              </a:rPr>
              <a:t>constraint </a:t>
            </a:r>
            <a:r>
              <a:rPr dirty="0" sz="2400">
                <a:latin typeface="Carlito"/>
                <a:cs typeface="Carlito"/>
              </a:rPr>
              <a:t>holds, the object </a:t>
            </a:r>
            <a:r>
              <a:rPr dirty="0" sz="2400" spc="-20">
                <a:latin typeface="Carlito"/>
                <a:cs typeface="Carlito"/>
              </a:rPr>
              <a:t>executes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activity </a:t>
            </a:r>
            <a:r>
              <a:rPr dirty="0" sz="2400" spc="-20">
                <a:latin typeface="Carlito"/>
                <a:cs typeface="Carlito"/>
              </a:rPr>
              <a:t>or  </a:t>
            </a:r>
            <a:r>
              <a:rPr dirty="0" sz="2400" spc="-5">
                <a:latin typeface="Carlito"/>
                <a:cs typeface="Carlito"/>
              </a:rPr>
              <a:t>waits </a:t>
            </a:r>
            <a:r>
              <a:rPr dirty="0" sz="2400" spc="-15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event.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34835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What </a:t>
            </a:r>
            <a:r>
              <a:rPr dirty="0"/>
              <a:t>is </a:t>
            </a:r>
            <a:r>
              <a:rPr dirty="0" spc="5"/>
              <a:t>a</a:t>
            </a:r>
            <a:r>
              <a:rPr dirty="0" spc="-125"/>
              <a:t> </a:t>
            </a:r>
            <a:r>
              <a:rPr dirty="0" spc="-20"/>
              <a:t>State?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162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6351219"/>
            <a:ext cx="769175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www.visual-paradigm.com/guide/uml-unified-modeling-language/what-is-state-machine-diagram/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1225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solidFill>
                  <a:srgbClr val="0000CC"/>
                </a:solidFill>
                <a:latin typeface="Carlito"/>
                <a:cs typeface="Carlito"/>
              </a:rPr>
              <a:t>State-independent </a:t>
            </a:r>
            <a:r>
              <a:rPr dirty="0" sz="2400" spc="-5" b="1">
                <a:solidFill>
                  <a:srgbClr val="0000CC"/>
                </a:solidFill>
                <a:latin typeface="Carlito"/>
                <a:cs typeface="Carlito"/>
              </a:rPr>
              <a:t>(modeless):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30">
                <a:latin typeface="Carlito"/>
                <a:cs typeface="Carlito"/>
              </a:rPr>
              <a:t>Type </a:t>
            </a:r>
            <a:r>
              <a:rPr dirty="0" sz="2000" spc="-5">
                <a:latin typeface="Carlito"/>
                <a:cs typeface="Carlito"/>
              </a:rPr>
              <a:t>of objects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20">
                <a:latin typeface="Carlito"/>
                <a:cs typeface="Carlito"/>
              </a:rPr>
              <a:t>always </a:t>
            </a:r>
            <a:r>
              <a:rPr dirty="0" sz="2000" spc="-10">
                <a:latin typeface="Carlito"/>
                <a:cs typeface="Carlito"/>
              </a:rPr>
              <a:t>respond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same </a:t>
            </a:r>
            <a:r>
              <a:rPr dirty="0" sz="2000" spc="-30">
                <a:latin typeface="Carlito"/>
                <a:cs typeface="Carlito"/>
              </a:rPr>
              <a:t>way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an</a:t>
            </a:r>
            <a:r>
              <a:rPr dirty="0" sz="2000" spc="27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event.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9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solidFill>
                  <a:srgbClr val="0000CC"/>
                </a:solidFill>
                <a:latin typeface="Carlito"/>
                <a:cs typeface="Carlito"/>
              </a:rPr>
              <a:t>State-dependent</a:t>
            </a:r>
            <a:r>
              <a:rPr dirty="0" sz="2400" spc="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Carlito"/>
                <a:cs typeface="Carlito"/>
              </a:rPr>
              <a:t>(modal):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30">
                <a:latin typeface="Carlito"/>
                <a:cs typeface="Carlito"/>
              </a:rPr>
              <a:t>Type </a:t>
            </a:r>
            <a:r>
              <a:rPr dirty="0" sz="2000">
                <a:latin typeface="Carlito"/>
                <a:cs typeface="Carlito"/>
              </a:rPr>
              <a:t>of objects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react </a:t>
            </a:r>
            <a:r>
              <a:rPr dirty="0" sz="2000" spc="-10">
                <a:latin typeface="Carlito"/>
                <a:cs typeface="Carlito"/>
              </a:rPr>
              <a:t>differently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events </a:t>
            </a:r>
            <a:r>
              <a:rPr dirty="0" sz="2000">
                <a:latin typeface="Carlito"/>
                <a:cs typeface="Carlito"/>
              </a:rPr>
              <a:t>depending </a:t>
            </a:r>
            <a:r>
              <a:rPr dirty="0" sz="2000" spc="-5">
                <a:latin typeface="Carlito"/>
                <a:cs typeface="Carlito"/>
              </a:rPr>
              <a:t>on its</a:t>
            </a:r>
            <a:r>
              <a:rPr dirty="0" sz="2000" spc="29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state </a:t>
            </a:r>
            <a:r>
              <a:rPr dirty="0" sz="2000"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mode.</a:t>
            </a:r>
            <a:endParaRPr sz="2000">
              <a:latin typeface="Carlito"/>
              <a:cs typeface="Carlito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Use </a:t>
            </a:r>
            <a:r>
              <a:rPr dirty="0" sz="2000" spc="-25" b="1">
                <a:solidFill>
                  <a:srgbClr val="000099"/>
                </a:solidFill>
                <a:latin typeface="Carlito"/>
                <a:cs typeface="Carlito"/>
              </a:rPr>
              <a:t>state </a:t>
            </a:r>
            <a:r>
              <a:rPr dirty="0" sz="2000" b="1">
                <a:solidFill>
                  <a:srgbClr val="000099"/>
                </a:solidFill>
                <a:latin typeface="Carlito"/>
                <a:cs typeface="Carlito"/>
              </a:rPr>
              <a:t>machine 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diagrams </a:t>
            </a:r>
            <a:r>
              <a:rPr dirty="0" sz="2000" spc="-15" b="1">
                <a:solidFill>
                  <a:srgbClr val="000099"/>
                </a:solidFill>
                <a:latin typeface="Carlito"/>
                <a:cs typeface="Carlito"/>
              </a:rPr>
              <a:t>for 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modeling objects </a:t>
            </a:r>
            <a:r>
              <a:rPr dirty="0" sz="2000" spc="-10" b="1">
                <a:solidFill>
                  <a:srgbClr val="000099"/>
                </a:solidFill>
                <a:latin typeface="Carlito"/>
                <a:cs typeface="Carlito"/>
              </a:rPr>
              <a:t>with complex</a:t>
            </a:r>
            <a:r>
              <a:rPr dirty="0" sz="2000" spc="70" b="1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dirty="0" sz="2000" spc="-20" b="1">
                <a:solidFill>
                  <a:srgbClr val="000099"/>
                </a:solidFill>
                <a:latin typeface="Carlito"/>
                <a:cs typeface="Carlito"/>
              </a:rPr>
              <a:t>state-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000" b="1">
                <a:solidFill>
                  <a:srgbClr val="000099"/>
                </a:solidFill>
                <a:latin typeface="Carlito"/>
                <a:cs typeface="Carlito"/>
              </a:rPr>
              <a:t>dependent</a:t>
            </a:r>
            <a:r>
              <a:rPr dirty="0" sz="2000" spc="-20" b="1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dirty="0" sz="2000" spc="-25" b="1">
                <a:solidFill>
                  <a:srgbClr val="000099"/>
                </a:solidFill>
                <a:latin typeface="Carlito"/>
                <a:cs typeface="Carlito"/>
              </a:rPr>
              <a:t>behavior.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4662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Stateless </a:t>
            </a:r>
            <a:r>
              <a:rPr dirty="0" spc="-10"/>
              <a:t>vs. </a:t>
            </a:r>
            <a:r>
              <a:rPr dirty="0" spc="-20"/>
              <a:t>Stateful</a:t>
            </a:r>
            <a:r>
              <a:rPr dirty="0" spc="-110"/>
              <a:t> </a:t>
            </a:r>
            <a:r>
              <a:rPr dirty="0"/>
              <a:t>Objects[1]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7903845" cy="173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6226175" algn="l"/>
              </a:tabLst>
            </a:pPr>
            <a:r>
              <a:rPr dirty="0" sz="2400" spc="-5">
                <a:latin typeface="Carlito"/>
                <a:cs typeface="Carlito"/>
              </a:rPr>
              <a:t>Examples </a:t>
            </a:r>
            <a:r>
              <a:rPr dirty="0" sz="2400">
                <a:latin typeface="Carlito"/>
                <a:cs typeface="Carlito"/>
              </a:rPr>
              <a:t>of some classes </a:t>
            </a:r>
            <a:r>
              <a:rPr dirty="0" sz="2400" spc="-5">
                <a:latin typeface="Carlito"/>
                <a:cs typeface="Carlito"/>
              </a:rPr>
              <a:t>that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have</a:t>
            </a:r>
            <a:r>
              <a:rPr dirty="0" sz="2400">
                <a:latin typeface="Carlito"/>
                <a:cs typeface="Carlito"/>
              </a:rPr>
              <a:t> non-trivial	</a:t>
            </a:r>
            <a:r>
              <a:rPr dirty="0" sz="2400" spc="-15">
                <a:latin typeface="Carlito"/>
                <a:cs typeface="Carlito"/>
              </a:rPr>
              <a:t>state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models: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b="1">
                <a:solidFill>
                  <a:srgbClr val="3333CC"/>
                </a:solidFill>
                <a:latin typeface="Carlito"/>
                <a:cs typeface="Carlito"/>
              </a:rPr>
              <a:t>Lift </a:t>
            </a:r>
            <a:r>
              <a:rPr dirty="0" sz="2200" spc="-5" b="1">
                <a:solidFill>
                  <a:srgbClr val="3333CC"/>
                </a:solidFill>
                <a:latin typeface="Carlito"/>
                <a:cs typeface="Carlito"/>
              </a:rPr>
              <a:t>controller: </a:t>
            </a:r>
            <a:r>
              <a:rPr dirty="0" sz="2200">
                <a:latin typeface="Carlito"/>
                <a:cs typeface="Carlito"/>
              </a:rPr>
              <a:t>Up, down,</a:t>
            </a:r>
            <a:r>
              <a:rPr dirty="0" sz="2200" spc="-12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standstill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b="1">
                <a:solidFill>
                  <a:srgbClr val="3333CC"/>
                </a:solidFill>
                <a:latin typeface="Carlito"/>
                <a:cs typeface="Carlito"/>
              </a:rPr>
              <a:t>Game </a:t>
            </a:r>
            <a:r>
              <a:rPr dirty="0" sz="2200" spc="-5" b="1">
                <a:solidFill>
                  <a:srgbClr val="3333CC"/>
                </a:solidFill>
                <a:latin typeface="Carlito"/>
                <a:cs typeface="Carlito"/>
              </a:rPr>
              <a:t>software controller: </a:t>
            </a:r>
            <a:r>
              <a:rPr dirty="0" sz="2200" spc="5">
                <a:latin typeface="Carlito"/>
                <a:cs typeface="Carlito"/>
              </a:rPr>
              <a:t>Novice, </a:t>
            </a:r>
            <a:r>
              <a:rPr dirty="0" sz="2200" spc="-5">
                <a:latin typeface="Carlito"/>
                <a:cs typeface="Carlito"/>
              </a:rPr>
              <a:t>Moderate,</a:t>
            </a:r>
            <a:r>
              <a:rPr dirty="0" sz="2200" spc="-190">
                <a:latin typeface="Carlito"/>
                <a:cs typeface="Carlito"/>
              </a:rPr>
              <a:t> </a:t>
            </a:r>
            <a:r>
              <a:rPr dirty="0" sz="2200" spc="-80">
                <a:latin typeface="Carlito"/>
                <a:cs typeface="Carlito"/>
              </a:rPr>
              <a:t>Advanced</a:t>
            </a:r>
            <a:r>
              <a:rPr dirty="0" sz="2200" spc="-8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5" b="1">
                <a:solidFill>
                  <a:srgbClr val="3333CC"/>
                </a:solidFill>
                <a:latin typeface="Carlito"/>
                <a:cs typeface="Carlito"/>
              </a:rPr>
              <a:t>GUI: </a:t>
            </a:r>
            <a:r>
              <a:rPr dirty="0" sz="2200">
                <a:latin typeface="Carlito"/>
                <a:cs typeface="Carlito"/>
              </a:rPr>
              <a:t>Active, Inactive, </a:t>
            </a:r>
            <a:r>
              <a:rPr dirty="0" sz="2200" spc="-5">
                <a:latin typeface="Carlito"/>
                <a:cs typeface="Carlito"/>
              </a:rPr>
              <a:t>clicked </a:t>
            </a:r>
            <a:r>
              <a:rPr dirty="0" sz="2200">
                <a:latin typeface="Carlito"/>
                <a:cs typeface="Carlito"/>
              </a:rPr>
              <a:t>once,</a:t>
            </a:r>
            <a:r>
              <a:rPr dirty="0" sz="2200" spc="-240">
                <a:latin typeface="Carlito"/>
                <a:cs typeface="Carlito"/>
              </a:rPr>
              <a:t> </a:t>
            </a:r>
            <a:r>
              <a:rPr dirty="0" sz="2200" spc="-68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5" b="1">
                <a:solidFill>
                  <a:srgbClr val="3333CC"/>
                </a:solidFill>
                <a:latin typeface="Carlito"/>
                <a:cs typeface="Carlito"/>
              </a:rPr>
              <a:t>Robot </a:t>
            </a:r>
            <a:r>
              <a:rPr dirty="0" sz="2200" spc="-5" b="1">
                <a:solidFill>
                  <a:srgbClr val="3333CC"/>
                </a:solidFill>
                <a:latin typeface="Carlito"/>
                <a:cs typeface="Carlito"/>
              </a:rPr>
              <a:t>controller: </a:t>
            </a:r>
            <a:r>
              <a:rPr dirty="0" sz="2200" spc="-5">
                <a:latin typeface="Carlito"/>
                <a:cs typeface="Carlito"/>
              </a:rPr>
              <a:t>Obstacle, </a:t>
            </a:r>
            <a:r>
              <a:rPr dirty="0" sz="2200" spc="-30">
                <a:latin typeface="Carlito"/>
                <a:cs typeface="Carlito"/>
              </a:rPr>
              <a:t>clear, </a:t>
            </a:r>
            <a:r>
              <a:rPr dirty="0" sz="2200" spc="-5">
                <a:latin typeface="Carlito"/>
                <a:cs typeface="Carlito"/>
              </a:rPr>
              <a:t>difficult</a:t>
            </a:r>
            <a:r>
              <a:rPr dirty="0" sz="2200" spc="-105">
                <a:latin typeface="Carlito"/>
                <a:cs typeface="Carlito"/>
              </a:rPr>
              <a:t> </a:t>
            </a:r>
            <a:r>
              <a:rPr dirty="0" sz="2200" spc="-95">
                <a:latin typeface="Carlito"/>
                <a:cs typeface="Carlito"/>
              </a:rPr>
              <a:t>terrain</a:t>
            </a:r>
            <a:r>
              <a:rPr dirty="0" sz="2200" spc="-95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77697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0"/>
              <a:t>Stateful</a:t>
            </a:r>
            <a:r>
              <a:rPr dirty="0" spc="-95"/>
              <a:t> </a:t>
            </a:r>
            <a:r>
              <a:rPr dirty="0" spc="-5"/>
              <a:t>Classes[1]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5399" y="1552473"/>
            <a:ext cx="1199515" cy="30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>
                <a:latin typeface="Carlito"/>
                <a:cs typeface="Carlito"/>
              </a:rPr>
              <a:t>left,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Right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16925"/>
            <a:ext cx="5241290" cy="358140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Movement: </a:t>
            </a:r>
            <a:r>
              <a:rPr dirty="0" sz="2400">
                <a:latin typeface="Carlito"/>
                <a:cs typeface="Carlito"/>
              </a:rPr>
              <a:t>On,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OFF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Direction: </a:t>
            </a:r>
            <a:r>
              <a:rPr dirty="0" sz="2400" spc="-10">
                <a:latin typeface="Carlito"/>
                <a:cs typeface="Carlito"/>
              </a:rPr>
              <a:t>Forward,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Backward,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Left </a:t>
            </a:r>
            <a:r>
              <a:rPr dirty="0" sz="2400" spc="5">
                <a:latin typeface="Carlito"/>
                <a:cs typeface="Carlito"/>
              </a:rPr>
              <a:t>hand: </a:t>
            </a:r>
            <a:r>
              <a:rPr dirty="0" sz="2400">
                <a:latin typeface="Carlito"/>
                <a:cs typeface="Carlito"/>
              </a:rPr>
              <a:t>Raised,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Down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Right </a:t>
            </a:r>
            <a:r>
              <a:rPr dirty="0" sz="2400" spc="5">
                <a:latin typeface="Carlito"/>
                <a:cs typeface="Carlito"/>
              </a:rPr>
              <a:t>hand: </a:t>
            </a:r>
            <a:r>
              <a:rPr dirty="0" sz="2400">
                <a:latin typeface="Carlito"/>
                <a:cs typeface="Carlito"/>
              </a:rPr>
              <a:t>Raised,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down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Head: </a:t>
            </a:r>
            <a:r>
              <a:rPr dirty="0" sz="2400" spc="-5">
                <a:latin typeface="Carlito"/>
                <a:cs typeface="Carlito"/>
              </a:rPr>
              <a:t>Straight, </a:t>
            </a:r>
            <a:r>
              <a:rPr dirty="0" sz="2400" spc="5">
                <a:latin typeface="Carlito"/>
                <a:cs typeface="Carlito"/>
              </a:rPr>
              <a:t>turned </a:t>
            </a:r>
            <a:r>
              <a:rPr dirty="0" sz="2400">
                <a:latin typeface="Carlito"/>
                <a:cs typeface="Carlito"/>
              </a:rPr>
              <a:t>left, </a:t>
            </a:r>
            <a:r>
              <a:rPr dirty="0" sz="2400" spc="5">
                <a:latin typeface="Carlito"/>
                <a:cs typeface="Carlito"/>
              </a:rPr>
              <a:t>turned</a:t>
            </a:r>
            <a:r>
              <a:rPr dirty="0" sz="2400" spc="-2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right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Headlight: On,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Off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3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5">
                <a:latin typeface="Carlito"/>
                <a:cs typeface="Carlito"/>
              </a:rPr>
              <a:t>Turn: </a:t>
            </a:r>
            <a:r>
              <a:rPr dirty="0" sz="2400" spc="-5">
                <a:latin typeface="Carlito"/>
                <a:cs typeface="Carlito"/>
              </a:rPr>
              <a:t>Left, Right,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Straight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1236" y="2057400"/>
            <a:ext cx="1633474" cy="2955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46145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Robot: </a:t>
            </a:r>
            <a:r>
              <a:rPr dirty="0" sz="3600" spc="-25"/>
              <a:t>State</a:t>
            </a:r>
            <a:r>
              <a:rPr dirty="0" sz="3600" spc="-45"/>
              <a:t> </a:t>
            </a:r>
            <a:r>
              <a:rPr dirty="0" sz="3600" spc="-20"/>
              <a:t>Variables[1]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786790" y="6466738"/>
            <a:ext cx="132461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UML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Dynamic</a:t>
            </a:r>
            <a:r>
              <a:rPr dirty="0" sz="1200" spc="-65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Model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3098" y="1106512"/>
            <a:ext cx="3856354" cy="83121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93345" marR="237490">
              <a:lnSpc>
                <a:spcPct val="100000"/>
              </a:lnSpc>
              <a:spcBef>
                <a:spcPts val="244"/>
              </a:spcBef>
            </a:pPr>
            <a:r>
              <a:rPr dirty="0" sz="2400" b="1">
                <a:solidFill>
                  <a:srgbClr val="3333CC"/>
                </a:solidFill>
                <a:latin typeface="Comic Sans MS"/>
                <a:cs typeface="Comic Sans MS"/>
              </a:rPr>
              <a:t>How many </a:t>
            </a:r>
            <a:r>
              <a:rPr dirty="0" sz="2400" spc="-5" b="1">
                <a:solidFill>
                  <a:srgbClr val="3333CC"/>
                </a:solidFill>
                <a:latin typeface="Comic Sans MS"/>
                <a:cs typeface="Comic Sans MS"/>
              </a:rPr>
              <a:t>states in</a:t>
            </a:r>
            <a:r>
              <a:rPr dirty="0" sz="2400" spc="-150" b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Comic Sans MS"/>
                <a:cs typeface="Comic Sans MS"/>
              </a:rPr>
              <a:t>the  </a:t>
            </a:r>
            <a:r>
              <a:rPr dirty="0" sz="2400" b="1">
                <a:solidFill>
                  <a:srgbClr val="3333CC"/>
                </a:solidFill>
                <a:latin typeface="Comic Sans MS"/>
                <a:cs typeface="Comic Sans MS"/>
              </a:rPr>
              <a:t>state machine</a:t>
            </a:r>
            <a:r>
              <a:rPr dirty="0" sz="2400" spc="-80" b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Comic Sans MS"/>
                <a:cs typeface="Comic Sans MS"/>
              </a:rPr>
              <a:t>model?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1198" y="5257800"/>
            <a:ext cx="3310254" cy="109791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3345" marR="247650">
              <a:lnSpc>
                <a:spcPct val="101400"/>
              </a:lnSpc>
              <a:spcBef>
                <a:spcPts val="254"/>
              </a:spcBef>
            </a:pPr>
            <a:r>
              <a:rPr dirty="0" sz="2150" spc="15" b="1">
                <a:solidFill>
                  <a:srgbClr val="0000CC"/>
                </a:solidFill>
                <a:latin typeface="Comic Sans MS"/>
                <a:cs typeface="Comic Sans MS"/>
              </a:rPr>
              <a:t>FSM: exponential</a:t>
            </a:r>
            <a:r>
              <a:rPr dirty="0" sz="2150" spc="-10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150" spc="15" b="1">
                <a:solidFill>
                  <a:srgbClr val="0000CC"/>
                </a:solidFill>
                <a:latin typeface="Comic Sans MS"/>
                <a:cs typeface="Comic Sans MS"/>
              </a:rPr>
              <a:t>rise  in </a:t>
            </a:r>
            <a:r>
              <a:rPr dirty="0" sz="2150" spc="20" b="1">
                <a:solidFill>
                  <a:srgbClr val="0000CC"/>
                </a:solidFill>
                <a:latin typeface="Comic Sans MS"/>
                <a:cs typeface="Comic Sans MS"/>
              </a:rPr>
              <a:t>number </a:t>
            </a:r>
            <a:r>
              <a:rPr dirty="0" sz="2150" spc="15" b="1">
                <a:solidFill>
                  <a:srgbClr val="0000CC"/>
                </a:solidFill>
                <a:latin typeface="Comic Sans MS"/>
                <a:cs typeface="Comic Sans MS"/>
              </a:rPr>
              <a:t>of states  </a:t>
            </a:r>
            <a:r>
              <a:rPr dirty="0" sz="2150" spc="10" b="1">
                <a:solidFill>
                  <a:srgbClr val="0000CC"/>
                </a:solidFill>
                <a:latin typeface="Comic Sans MS"/>
                <a:cs typeface="Comic Sans MS"/>
              </a:rPr>
              <a:t>with </a:t>
            </a:r>
            <a:r>
              <a:rPr dirty="0" sz="2150" spc="15" b="1">
                <a:solidFill>
                  <a:srgbClr val="0000CC"/>
                </a:solidFill>
                <a:latin typeface="Comic Sans MS"/>
                <a:cs typeface="Comic Sans MS"/>
              </a:rPr>
              <a:t>state</a:t>
            </a:r>
            <a:r>
              <a:rPr dirty="0" sz="2150" spc="-5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150" spc="15" b="1">
                <a:solidFill>
                  <a:srgbClr val="0000CC"/>
                </a:solidFill>
                <a:latin typeface="Comic Sans MS"/>
                <a:cs typeface="Comic Sans MS"/>
              </a:rPr>
              <a:t>variables</a:t>
            </a:r>
            <a:endParaRPr sz="2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0421"/>
            <a:ext cx="238252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Association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44" y="816686"/>
            <a:ext cx="8457565" cy="295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854075" algn="l"/>
                <a:tab pos="2399665" algn="l"/>
                <a:tab pos="2747645" algn="l"/>
                <a:tab pos="3061335" algn="l"/>
                <a:tab pos="4415155" algn="l"/>
                <a:tab pos="6040120" algn="l"/>
                <a:tab pos="6720205" algn="l"/>
                <a:tab pos="7924165" algn="l"/>
              </a:tabLst>
            </a:pPr>
            <a:r>
              <a:rPr dirty="0" sz="2400">
                <a:latin typeface="Carlito"/>
                <a:cs typeface="Carlito"/>
              </a:rPr>
              <a:t>An	</a:t>
            </a:r>
            <a:r>
              <a:rPr dirty="0" sz="2400" spc="-5" i="1">
                <a:latin typeface="Carlito"/>
                <a:cs typeface="Carlito"/>
              </a:rPr>
              <a:t>association	</a:t>
            </a:r>
            <a:r>
              <a:rPr dirty="0" sz="2400" i="1">
                <a:latin typeface="Carlito"/>
                <a:cs typeface="Carlito"/>
              </a:rPr>
              <a:t>is	a	</a:t>
            </a:r>
            <a:r>
              <a:rPr dirty="0" sz="2400" spc="-10" i="1">
                <a:latin typeface="Carlito"/>
                <a:cs typeface="Carlito"/>
              </a:rPr>
              <a:t>structural	</a:t>
            </a:r>
            <a:r>
              <a:rPr dirty="0" sz="2400" spc="-5" i="1">
                <a:latin typeface="Carlito"/>
                <a:cs typeface="Carlito"/>
              </a:rPr>
              <a:t>relationship	that	</a:t>
            </a:r>
            <a:r>
              <a:rPr dirty="0" sz="2400" i="1">
                <a:latin typeface="Carlito"/>
                <a:cs typeface="Carlito"/>
              </a:rPr>
              <a:t>specifies	</a:t>
            </a:r>
            <a:r>
              <a:rPr dirty="0" sz="2400" spc="-10" i="1">
                <a:latin typeface="Carlito"/>
                <a:cs typeface="Carlito"/>
              </a:rPr>
              <a:t>that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 i="1">
                <a:latin typeface="Carlito"/>
                <a:cs typeface="Carlito"/>
              </a:rPr>
              <a:t>objects of </a:t>
            </a:r>
            <a:r>
              <a:rPr dirty="0" sz="2400" spc="-10" i="1">
                <a:latin typeface="Carlito"/>
                <a:cs typeface="Carlito"/>
              </a:rPr>
              <a:t>one </a:t>
            </a:r>
            <a:r>
              <a:rPr dirty="0" sz="2400" spc="-5" i="1">
                <a:latin typeface="Carlito"/>
                <a:cs typeface="Carlito"/>
              </a:rPr>
              <a:t>thing are </a:t>
            </a:r>
            <a:r>
              <a:rPr dirty="0" sz="2400" spc="-10" i="1">
                <a:latin typeface="Carlito"/>
                <a:cs typeface="Carlito"/>
              </a:rPr>
              <a:t>connected to </a:t>
            </a:r>
            <a:r>
              <a:rPr dirty="0" sz="2400" spc="-5">
                <a:latin typeface="Carlito"/>
                <a:cs typeface="Carlito"/>
              </a:rPr>
              <a:t>objects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85">
                <a:latin typeface="Carlito"/>
                <a:cs typeface="Carlito"/>
              </a:rPr>
              <a:t> </a:t>
            </a:r>
            <a:r>
              <a:rPr dirty="0" sz="2400" spc="-30">
                <a:latin typeface="Carlito"/>
                <a:cs typeface="Carlito"/>
              </a:rPr>
              <a:t>another.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algn="just" marL="356870" marR="5715" indent="-344805">
              <a:lnSpc>
                <a:spcPct val="901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association </a:t>
            </a:r>
            <a:r>
              <a:rPr dirty="0" sz="2400" spc="-15">
                <a:latin typeface="Carlito"/>
                <a:cs typeface="Carlito"/>
              </a:rPr>
              <a:t>can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>
                <a:latin typeface="Carlito"/>
                <a:cs typeface="Carlito"/>
              </a:rPr>
              <a:t>a name, and </a:t>
            </a:r>
            <a:r>
              <a:rPr dirty="0" sz="2400" spc="-15">
                <a:latin typeface="Carlito"/>
                <a:cs typeface="Carlito"/>
              </a:rPr>
              <a:t>you </a:t>
            </a:r>
            <a:r>
              <a:rPr dirty="0" sz="2400" spc="-10">
                <a:latin typeface="Carlito"/>
                <a:cs typeface="Carlito"/>
              </a:rPr>
              <a:t>use that </a:t>
            </a:r>
            <a:r>
              <a:rPr dirty="0" sz="2400">
                <a:latin typeface="Carlito"/>
                <a:cs typeface="Carlito"/>
              </a:rPr>
              <a:t>name </a:t>
            </a:r>
            <a:r>
              <a:rPr dirty="0" sz="2400" spc="-15">
                <a:latin typeface="Carlito"/>
                <a:cs typeface="Carlito"/>
              </a:rPr>
              <a:t>to  </a:t>
            </a:r>
            <a:r>
              <a:rPr dirty="0" sz="2400">
                <a:latin typeface="Carlito"/>
                <a:cs typeface="Carlito"/>
              </a:rPr>
              <a:t>describe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nature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relationship. </a:t>
            </a:r>
            <a:r>
              <a:rPr dirty="0" sz="2400">
                <a:latin typeface="Carlito"/>
                <a:cs typeface="Carlito"/>
              </a:rPr>
              <a:t>So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there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5">
                <a:latin typeface="Carlito"/>
                <a:cs typeface="Carlito"/>
              </a:rPr>
              <a:t>no  </a:t>
            </a:r>
            <a:r>
              <a:rPr dirty="0" sz="2400">
                <a:latin typeface="Carlito"/>
                <a:cs typeface="Carlito"/>
              </a:rPr>
              <a:t>ambiguity about its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meaning.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000">
              <a:latin typeface="Carlito"/>
              <a:cs typeface="Carlito"/>
            </a:endParaRPr>
          </a:p>
          <a:p>
            <a:pPr algn="just" marL="356870" marR="5080" indent="-344805">
              <a:lnSpc>
                <a:spcPts val="2590"/>
              </a:lnSpc>
              <a:spcBef>
                <a:spcPts val="5"/>
              </a:spcBef>
              <a:buFont typeface="Wingdings"/>
              <a:buChar char=""/>
              <a:tabLst>
                <a:tab pos="427355" algn="l"/>
              </a:tabLst>
            </a:pPr>
            <a:r>
              <a:rPr dirty="0"/>
              <a:t>	</a:t>
            </a:r>
            <a:r>
              <a:rPr dirty="0" sz="2400" spc="-15">
                <a:latin typeface="Carlito"/>
                <a:cs typeface="Carlito"/>
              </a:rPr>
              <a:t>you can </a:t>
            </a:r>
            <a:r>
              <a:rPr dirty="0" sz="2400" spc="-10">
                <a:latin typeface="Carlito"/>
                <a:cs typeface="Carlito"/>
              </a:rPr>
              <a:t>give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direction to </a:t>
            </a:r>
            <a:r>
              <a:rPr dirty="0" sz="2400" spc="-5">
                <a:latin typeface="Carlito"/>
                <a:cs typeface="Carlito"/>
              </a:rPr>
              <a:t>the name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 spc="-10">
                <a:latin typeface="Carlito"/>
                <a:cs typeface="Carlito"/>
              </a:rPr>
              <a:t>providing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direction  </a:t>
            </a:r>
            <a:r>
              <a:rPr dirty="0" sz="2400">
                <a:latin typeface="Carlito"/>
                <a:cs typeface="Carlito"/>
              </a:rPr>
              <a:t>triangle </a:t>
            </a:r>
            <a:r>
              <a:rPr dirty="0" sz="2400" spc="-5">
                <a:latin typeface="Carlito"/>
                <a:cs typeface="Carlito"/>
              </a:rPr>
              <a:t>that points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direction </a:t>
            </a:r>
            <a:r>
              <a:rPr dirty="0" sz="2400" spc="-15">
                <a:latin typeface="Carlito"/>
                <a:cs typeface="Carlito"/>
              </a:rPr>
              <a:t>you </a:t>
            </a:r>
            <a:r>
              <a:rPr dirty="0" sz="2400" spc="-5">
                <a:latin typeface="Carlito"/>
                <a:cs typeface="Carlito"/>
              </a:rPr>
              <a:t>intend </a:t>
            </a:r>
            <a:r>
              <a:rPr dirty="0" sz="2400" spc="-10">
                <a:latin typeface="Carlito"/>
                <a:cs typeface="Carlito"/>
              </a:rPr>
              <a:t>to read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name.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1382" y="3810037"/>
            <a:ext cx="5623706" cy="275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3140"/>
            <a:ext cx="8538845" cy="3447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-20">
                <a:latin typeface="Carlito"/>
                <a:cs typeface="Carlito"/>
              </a:rPr>
              <a:t>Traditional </a:t>
            </a:r>
            <a:r>
              <a:rPr dirty="0" sz="2800" spc="-10">
                <a:latin typeface="Carlito"/>
                <a:cs typeface="Carlito"/>
              </a:rPr>
              <a:t>programs </a:t>
            </a:r>
            <a:r>
              <a:rPr dirty="0" sz="2800" spc="-15">
                <a:latin typeface="Carlito"/>
                <a:cs typeface="Carlito"/>
              </a:rPr>
              <a:t>have </a:t>
            </a:r>
            <a:r>
              <a:rPr dirty="0" sz="2800">
                <a:latin typeface="Carlito"/>
                <a:cs typeface="Carlito"/>
              </a:rPr>
              <a:t>single </a:t>
            </a:r>
            <a:r>
              <a:rPr dirty="0" sz="2800" spc="5">
                <a:latin typeface="Carlito"/>
                <a:cs typeface="Carlito"/>
              </a:rPr>
              <a:t>flow of</a:t>
            </a:r>
            <a:r>
              <a:rPr dirty="0" sz="2800" spc="-22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Represented </a:t>
            </a:r>
            <a:r>
              <a:rPr dirty="0" sz="2400">
                <a:latin typeface="Carlito"/>
                <a:cs typeface="Carlito"/>
              </a:rPr>
              <a:t>using </a:t>
            </a:r>
            <a:r>
              <a:rPr dirty="0" sz="2400" spc="-5">
                <a:latin typeface="Carlito"/>
                <a:cs typeface="Carlito"/>
              </a:rPr>
              <a:t>flowchart </a:t>
            </a:r>
            <a:r>
              <a:rPr dirty="0" sz="2400">
                <a:latin typeface="Carlito"/>
                <a:cs typeface="Carlito"/>
              </a:rPr>
              <a:t>or activity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"/>
            </a:pPr>
            <a:endParaRPr sz="2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-15">
                <a:latin typeface="Carlito"/>
                <a:cs typeface="Carlito"/>
              </a:rPr>
              <a:t>Event-driven systems</a:t>
            </a:r>
            <a:r>
              <a:rPr dirty="0" sz="2800" spc="-6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756285" algn="l"/>
                <a:tab pos="756920" algn="l"/>
                <a:tab pos="6741795" algn="l"/>
              </a:tabLst>
            </a:pPr>
            <a:r>
              <a:rPr dirty="0" sz="2400" spc="-5">
                <a:solidFill>
                  <a:srgbClr val="0000CC"/>
                </a:solidFill>
                <a:latin typeface="Carlito"/>
                <a:cs typeface="Carlito"/>
              </a:rPr>
              <a:t>I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 spc="2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spc="-30">
                <a:solidFill>
                  <a:srgbClr val="0000CC"/>
                </a:solidFill>
                <a:latin typeface="Carlito"/>
                <a:cs typeface="Carlito"/>
              </a:rPr>
              <a:t>c</a:t>
            </a:r>
            <a:r>
              <a:rPr dirty="0" sz="2400" spc="5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sz="2400" spc="-35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t</a:t>
            </a:r>
            <a:r>
              <a:rPr dirty="0" sz="2400" spc="-45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a</a:t>
            </a:r>
            <a:r>
              <a:rPr dirty="0" sz="2400" spc="-45">
                <a:solidFill>
                  <a:srgbClr val="0000CC"/>
                </a:solidFill>
                <a:latin typeface="Carlito"/>
                <a:cs typeface="Carlito"/>
              </a:rPr>
              <a:t>s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t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, 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d</a:t>
            </a:r>
            <a:r>
              <a:rPr dirty="0" sz="2400" spc="-20">
                <a:solidFill>
                  <a:srgbClr val="0000CC"/>
                </a:solidFill>
                <a:latin typeface="Carlito"/>
                <a:cs typeface="Carlito"/>
              </a:rPr>
              <a:t>e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p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e</a:t>
            </a:r>
            <a:r>
              <a:rPr dirty="0" sz="2400" spc="20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d</a:t>
            </a:r>
            <a:r>
              <a:rPr dirty="0" sz="2400" spc="-25">
                <a:solidFill>
                  <a:srgbClr val="0000CC"/>
                </a:solidFill>
                <a:latin typeface="Carlito"/>
                <a:cs typeface="Carlito"/>
              </a:rPr>
              <a:t>i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g </a:t>
            </a:r>
            <a:r>
              <a:rPr dirty="0" sz="2400" spc="-20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 spc="2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an</a:t>
            </a:r>
            <a:r>
              <a:rPr dirty="0" sz="2400" spc="-1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e</a:t>
            </a:r>
            <a:r>
              <a:rPr dirty="0" sz="2400" spc="-20">
                <a:solidFill>
                  <a:srgbClr val="0000CC"/>
                </a:solidFill>
                <a:latin typeface="Carlito"/>
                <a:cs typeface="Carlito"/>
              </a:rPr>
              <a:t>v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ent</a:t>
            </a:r>
            <a:r>
              <a:rPr dirty="0" sz="2400" spc="-15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c</a:t>
            </a:r>
            <a:r>
              <a:rPr dirty="0" sz="2400" spc="-10">
                <a:solidFill>
                  <a:srgbClr val="0000CC"/>
                </a:solidFill>
                <a:latin typeface="Carlito"/>
                <a:cs typeface="Carlito"/>
              </a:rPr>
              <a:t>c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u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2400" spc="-15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2400" spc="-20">
                <a:solidFill>
                  <a:srgbClr val="0000CC"/>
                </a:solidFill>
                <a:latin typeface="Carlito"/>
                <a:cs typeface="Carlito"/>
              </a:rPr>
              <a:t>e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ce,	</a:t>
            </a:r>
            <a:r>
              <a:rPr dirty="0" sz="2400" spc="-55">
                <a:solidFill>
                  <a:srgbClr val="0000CC"/>
                </a:solidFill>
                <a:latin typeface="Carlito"/>
                <a:cs typeface="Carlito"/>
              </a:rPr>
              <a:t>c</a:t>
            </a:r>
            <a:r>
              <a:rPr dirty="0" sz="2400" spc="5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2400" spc="-15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esp</a:t>
            </a:r>
            <a:r>
              <a:rPr dirty="0" sz="2400" spc="5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sz="2400" spc="10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 spc="-15">
                <a:solidFill>
                  <a:srgbClr val="0000CC"/>
                </a:solidFill>
                <a:latin typeface="Carlito"/>
                <a:cs typeface="Carlito"/>
              </a:rPr>
              <a:t>d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i</a:t>
            </a:r>
            <a:r>
              <a:rPr dirty="0" sz="2400" spc="15">
                <a:solidFill>
                  <a:srgbClr val="0000CC"/>
                </a:solidFill>
                <a:latin typeface="Carlito"/>
                <a:cs typeface="Carlito"/>
              </a:rPr>
              <a:t>n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g 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handler is</a:t>
            </a:r>
            <a:r>
              <a:rPr dirty="0" sz="2400" spc="-65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Carlito"/>
                <a:cs typeface="Carlito"/>
              </a:rPr>
              <a:t>activated</a:t>
            </a:r>
            <a:endParaRPr sz="2400">
              <a:latin typeface="Carlito"/>
              <a:cs typeface="Carlito"/>
            </a:endParaRPr>
          </a:p>
          <a:p>
            <a:pPr lvl="1" marL="756285" marR="889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  <a:tab pos="2482215" algn="l"/>
                <a:tab pos="2628265" algn="l"/>
                <a:tab pos="3518535" algn="l"/>
                <a:tab pos="4372610" algn="l"/>
                <a:tab pos="5863590" algn="l"/>
                <a:tab pos="7232650" algn="l"/>
                <a:tab pos="8101965" algn="l"/>
              </a:tabLst>
            </a:pPr>
            <a:r>
              <a:rPr dirty="0" sz="2400" spc="5">
                <a:latin typeface="Carlito"/>
                <a:cs typeface="Carlito"/>
              </a:rPr>
              <a:t>P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15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ese	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5">
                <a:latin typeface="Carlito"/>
                <a:cs typeface="Carlito"/>
              </a:rPr>
              <a:t>d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al	a</a:t>
            </a:r>
            <a:r>
              <a:rPr dirty="0" sz="2400" spc="15">
                <a:latin typeface="Carlito"/>
                <a:cs typeface="Carlito"/>
              </a:rPr>
              <a:t>p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5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h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-10">
                <a:latin typeface="Carlito"/>
                <a:cs typeface="Carlito"/>
              </a:rPr>
              <a:t>ft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n	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t  </a:t>
            </a:r>
            <a:r>
              <a:rPr dirty="0" sz="2400">
                <a:latin typeface="Carlito"/>
                <a:cs typeface="Carlito"/>
              </a:rPr>
              <a:t>suitable,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	</a:t>
            </a:r>
            <a:r>
              <a:rPr dirty="0" sz="2400" spc="-10">
                <a:latin typeface="Carlito"/>
                <a:cs typeface="Carlito"/>
              </a:rPr>
              <a:t>would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least cause </a:t>
            </a:r>
            <a:r>
              <a:rPr dirty="0" sz="2400" spc="-10">
                <a:latin typeface="Carlito"/>
                <a:cs typeface="Carlito"/>
              </a:rPr>
              <a:t>wasteful</a:t>
            </a:r>
            <a:r>
              <a:rPr dirty="0" sz="2400" spc="-1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computations.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10" b="1">
                <a:solidFill>
                  <a:srgbClr val="9B2C1F"/>
                </a:solidFill>
                <a:latin typeface="Carlito"/>
                <a:cs typeface="Carlito"/>
              </a:rPr>
              <a:t>Represented </a:t>
            </a:r>
            <a:r>
              <a:rPr dirty="0" sz="2400" b="1">
                <a:solidFill>
                  <a:srgbClr val="9B2C1F"/>
                </a:solidFill>
                <a:latin typeface="Carlito"/>
                <a:cs typeface="Carlito"/>
              </a:rPr>
              <a:t>using </a:t>
            </a:r>
            <a:r>
              <a:rPr dirty="0" sz="2400" spc="-20" b="1">
                <a:solidFill>
                  <a:srgbClr val="9B2C1F"/>
                </a:solidFill>
                <a:latin typeface="Carlito"/>
                <a:cs typeface="Carlito"/>
              </a:rPr>
              <a:t>state</a:t>
            </a:r>
            <a:r>
              <a:rPr dirty="0" sz="2400" spc="-60" b="1">
                <a:solidFill>
                  <a:srgbClr val="9B2C1F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9B2C1F"/>
                </a:solidFill>
                <a:latin typeface="Carlito"/>
                <a:cs typeface="Carlito"/>
              </a:rPr>
              <a:t>machines.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90830"/>
            <a:ext cx="780605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/>
              <a:t>State </a:t>
            </a:r>
            <a:r>
              <a:rPr dirty="0" sz="3200" spc="-15"/>
              <a:t>Diagram </a:t>
            </a:r>
            <a:r>
              <a:rPr dirty="0" sz="3200" spc="-30"/>
              <a:t>for </a:t>
            </a:r>
            <a:r>
              <a:rPr dirty="0" sz="3200" spc="-15"/>
              <a:t>Event-Based</a:t>
            </a:r>
            <a:r>
              <a:rPr dirty="0" sz="3200" spc="105"/>
              <a:t> </a:t>
            </a:r>
            <a:r>
              <a:rPr dirty="0" sz="3200" spc="-15"/>
              <a:t>Programming[1]</a:t>
            </a:r>
            <a:endParaRPr sz="320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3713" y="2081049"/>
            <a:ext cx="2840245" cy="303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815" y="888568"/>
            <a:ext cx="5396865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chart </a:t>
            </a:r>
            <a:r>
              <a:rPr dirty="0" sz="2400" spc="-15">
                <a:latin typeface="Carlito"/>
                <a:cs typeface="Carlito"/>
              </a:rPr>
              <a:t>avoids two </a:t>
            </a:r>
            <a:r>
              <a:rPr dirty="0" sz="2400" spc="-5">
                <a:latin typeface="Carlito"/>
                <a:cs typeface="Carlito"/>
              </a:rPr>
              <a:t>problems of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FSM: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20">
                <a:solidFill>
                  <a:srgbClr val="0000CC"/>
                </a:solidFill>
                <a:latin typeface="Carlito"/>
                <a:cs typeface="Carlito"/>
              </a:rPr>
              <a:t>State</a:t>
            </a:r>
            <a:r>
              <a:rPr dirty="0" sz="2000" spc="35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00CC"/>
                </a:solidFill>
                <a:latin typeface="Carlito"/>
                <a:cs typeface="Carlito"/>
              </a:rPr>
              <a:t>explosion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0000CC"/>
                </a:solidFill>
                <a:latin typeface="Carlito"/>
                <a:cs typeface="Carlito"/>
              </a:rPr>
              <a:t>Lack of support </a:t>
            </a:r>
            <a:r>
              <a:rPr dirty="0" sz="2000" spc="-25">
                <a:solidFill>
                  <a:srgbClr val="0000CC"/>
                </a:solidFill>
                <a:latin typeface="Carlito"/>
                <a:cs typeface="Carlito"/>
              </a:rPr>
              <a:t>for </a:t>
            </a:r>
            <a:r>
              <a:rPr dirty="0" sz="2000" spc="-15">
                <a:solidFill>
                  <a:srgbClr val="0000CC"/>
                </a:solidFill>
                <a:latin typeface="Carlito"/>
                <a:cs typeface="Carlito"/>
              </a:rPr>
              <a:t>representing</a:t>
            </a:r>
            <a:r>
              <a:rPr dirty="0" sz="2000" spc="105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00CC"/>
                </a:solidFill>
                <a:latin typeface="Carlito"/>
                <a:cs typeface="Carlito"/>
              </a:rPr>
              <a:t>concurrency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615" y="216230"/>
            <a:ext cx="416432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0"/>
              <a:t>State </a:t>
            </a:r>
            <a:r>
              <a:rPr dirty="0"/>
              <a:t>Chart</a:t>
            </a:r>
            <a:r>
              <a:rPr dirty="0" spc="-105"/>
              <a:t> </a:t>
            </a:r>
            <a:r>
              <a:rPr dirty="0" spc="-10"/>
              <a:t>Diagram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10861" y="420446"/>
            <a:ext cx="8216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2400" spc="1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2400" spc="-745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167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229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basic </a:t>
            </a:r>
            <a:r>
              <a:rPr dirty="0" sz="2400" spc="-5">
                <a:latin typeface="Carlito"/>
                <a:cs typeface="Carlito"/>
              </a:rPr>
              <a:t>purpose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20" b="1">
                <a:latin typeface="Carlito"/>
                <a:cs typeface="Carlito"/>
              </a:rPr>
              <a:t>state </a:t>
            </a:r>
            <a:r>
              <a:rPr dirty="0" sz="2400" spc="-10" b="1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portray </a:t>
            </a:r>
            <a:r>
              <a:rPr dirty="0" sz="2400" spc="-10">
                <a:latin typeface="Carlito"/>
                <a:cs typeface="Carlito"/>
              </a:rPr>
              <a:t>various  </a:t>
            </a:r>
            <a:r>
              <a:rPr dirty="0" sz="2400" spc="-5">
                <a:latin typeface="Carlito"/>
                <a:cs typeface="Carlito"/>
              </a:rPr>
              <a:t>changes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class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not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processes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5">
                <a:latin typeface="Carlito"/>
                <a:cs typeface="Carlito"/>
              </a:rPr>
              <a:t>commands  causing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changes.</a:t>
            </a:r>
            <a:endParaRPr sz="24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35">
                <a:latin typeface="Carlito"/>
                <a:cs typeface="Carlito"/>
              </a:rPr>
              <a:t>However,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 b="1">
                <a:latin typeface="Carlito"/>
                <a:cs typeface="Carlito"/>
              </a:rPr>
              <a:t>flowchart </a:t>
            </a:r>
            <a:r>
              <a:rPr dirty="0" sz="2400" spc="-10">
                <a:latin typeface="Carlito"/>
                <a:cs typeface="Carlito"/>
              </a:rPr>
              <a:t>on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other hand </a:t>
            </a:r>
            <a:r>
              <a:rPr dirty="0" sz="2400" spc="-20">
                <a:latin typeface="Carlito"/>
                <a:cs typeface="Carlito"/>
              </a:rPr>
              <a:t>portrays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processes 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5">
                <a:latin typeface="Carlito"/>
                <a:cs typeface="Carlito"/>
              </a:rPr>
              <a:t>commands </a:t>
            </a:r>
            <a:r>
              <a:rPr dirty="0" sz="2400" spc="-10">
                <a:latin typeface="Carlito"/>
                <a:cs typeface="Carlito"/>
              </a:rPr>
              <a:t>that on </a:t>
            </a:r>
            <a:r>
              <a:rPr dirty="0" sz="2400" spc="-15">
                <a:latin typeface="Carlito"/>
                <a:cs typeface="Carlito"/>
              </a:rPr>
              <a:t>execution </a:t>
            </a:r>
            <a:r>
              <a:rPr dirty="0" sz="2400" spc="-5">
                <a:latin typeface="Carlito"/>
                <a:cs typeface="Carlito"/>
              </a:rPr>
              <a:t>change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of class or an  object 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90830"/>
            <a:ext cx="8011159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0"/>
              <a:t>Difference </a:t>
            </a:r>
            <a:r>
              <a:rPr dirty="0" sz="3200" spc="-15"/>
              <a:t>between </a:t>
            </a:r>
            <a:r>
              <a:rPr dirty="0" sz="3200" spc="-30"/>
              <a:t>state </a:t>
            </a:r>
            <a:r>
              <a:rPr dirty="0" sz="3200" spc="-15"/>
              <a:t>diagram </a:t>
            </a:r>
            <a:r>
              <a:rPr dirty="0" sz="3200" spc="-5"/>
              <a:t>and</a:t>
            </a:r>
            <a:r>
              <a:rPr dirty="0" sz="3200" spc="215"/>
              <a:t> </a:t>
            </a:r>
            <a:r>
              <a:rPr dirty="0" sz="3200" spc="-10"/>
              <a:t>flowchart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381000" y="2904099"/>
            <a:ext cx="8532495" cy="3642360"/>
            <a:chOff x="381000" y="2904099"/>
            <a:chExt cx="8532495" cy="3642360"/>
          </a:xfrm>
        </p:grpSpPr>
        <p:sp>
          <p:nvSpPr>
            <p:cNvPr id="5" name="object 5"/>
            <p:cNvSpPr/>
            <p:nvPr/>
          </p:nvSpPr>
          <p:spPr>
            <a:xfrm>
              <a:off x="381000" y="3505199"/>
              <a:ext cx="5133975" cy="190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34496" y="2904099"/>
              <a:ext cx="2678742" cy="3642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424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5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state</a:t>
            </a:r>
            <a:r>
              <a:rPr dirty="0" sz="2400" spc="1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machine</a:t>
            </a:r>
            <a:r>
              <a:rPr dirty="0" sz="2400" spc="1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models</a:t>
            </a:r>
            <a:r>
              <a:rPr dirty="0" sz="2400" spc="12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1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possible</a:t>
            </a:r>
            <a:r>
              <a:rPr dirty="0" sz="2400" spc="15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life</a:t>
            </a:r>
            <a:r>
              <a:rPr dirty="0" sz="2400" spc="1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histories</a:t>
            </a:r>
            <a:r>
              <a:rPr dirty="0" sz="2400" spc="1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an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object</a:t>
            </a:r>
            <a:r>
              <a:rPr dirty="0" sz="2400" spc="13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state </a:t>
            </a:r>
            <a:r>
              <a:rPr dirty="0" sz="2200" spc="5">
                <a:latin typeface="Carlito"/>
                <a:cs typeface="Carlito"/>
              </a:rPr>
              <a:t>machine </a:t>
            </a:r>
            <a:r>
              <a:rPr dirty="0" sz="2200" spc="-5">
                <a:latin typeface="Carlito"/>
                <a:cs typeface="Carlito"/>
              </a:rPr>
              <a:t>contains </a:t>
            </a:r>
            <a:r>
              <a:rPr dirty="0" sz="2200" spc="-15">
                <a:latin typeface="Carlito"/>
                <a:cs typeface="Carlito"/>
              </a:rPr>
              <a:t>states </a:t>
            </a:r>
            <a:r>
              <a:rPr dirty="0" sz="2200">
                <a:latin typeface="Carlito"/>
                <a:cs typeface="Carlito"/>
              </a:rPr>
              <a:t>connected </a:t>
            </a:r>
            <a:r>
              <a:rPr dirty="0" sz="2200" spc="-5">
                <a:latin typeface="Carlito"/>
                <a:cs typeface="Carlito"/>
              </a:rPr>
              <a:t>by</a:t>
            </a:r>
            <a:r>
              <a:rPr dirty="0" sz="2200" spc="-2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transitions.</a:t>
            </a:r>
            <a:endParaRPr sz="2200">
              <a:latin typeface="Carlito"/>
              <a:cs typeface="Carlito"/>
            </a:endParaRPr>
          </a:p>
          <a:p>
            <a:pPr lvl="1" marL="756285" marR="7620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  <a:tab pos="1414780" algn="l"/>
                <a:tab pos="2101215" algn="l"/>
                <a:tab pos="3061335" algn="l"/>
                <a:tab pos="3323590" algn="l"/>
                <a:tab pos="4552315" algn="l"/>
                <a:tab pos="5201920" algn="l"/>
                <a:tab pos="6567805" algn="l"/>
                <a:tab pos="7037070" algn="l"/>
                <a:tab pos="7400290" algn="l"/>
              </a:tabLst>
            </a:pPr>
            <a:r>
              <a:rPr dirty="0" sz="2200" spc="-10">
                <a:latin typeface="Carlito"/>
                <a:cs typeface="Carlito"/>
              </a:rPr>
              <a:t>Each	</a:t>
            </a:r>
            <a:r>
              <a:rPr dirty="0" sz="2200" spc="-20">
                <a:latin typeface="Carlito"/>
                <a:cs typeface="Carlito"/>
              </a:rPr>
              <a:t>state	</a:t>
            </a:r>
            <a:r>
              <a:rPr dirty="0" sz="2200">
                <a:latin typeface="Carlito"/>
                <a:cs typeface="Carlito"/>
              </a:rPr>
              <a:t>models	a	</a:t>
            </a:r>
            <a:r>
              <a:rPr dirty="0" sz="2200" spc="-5">
                <a:latin typeface="Carlito"/>
                <a:cs typeface="Carlito"/>
              </a:rPr>
              <a:t>period </a:t>
            </a:r>
            <a:r>
              <a:rPr dirty="0" sz="2200" spc="1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of	</a:t>
            </a:r>
            <a:r>
              <a:rPr dirty="0" sz="2200" spc="-5">
                <a:latin typeface="Carlito"/>
                <a:cs typeface="Carlito"/>
              </a:rPr>
              <a:t>time	during  </a:t>
            </a:r>
            <a:r>
              <a:rPr dirty="0" sz="2200">
                <a:latin typeface="Carlito"/>
                <a:cs typeface="Carlito"/>
              </a:rPr>
              <a:t>the	</a:t>
            </a:r>
            <a:r>
              <a:rPr dirty="0" sz="2200" spc="-25">
                <a:latin typeface="Carlito"/>
                <a:cs typeface="Carlito"/>
              </a:rPr>
              <a:t>life	</a:t>
            </a:r>
            <a:r>
              <a:rPr dirty="0" sz="2200" spc="5">
                <a:latin typeface="Carlito"/>
                <a:cs typeface="Carlito"/>
              </a:rPr>
              <a:t>of	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5">
                <a:latin typeface="Carlito"/>
                <a:cs typeface="Carlito"/>
              </a:rPr>
              <a:t>object  </a:t>
            </a:r>
            <a:r>
              <a:rPr dirty="0" sz="2200">
                <a:latin typeface="Carlito"/>
                <a:cs typeface="Carlito"/>
              </a:rPr>
              <a:t>during which </a:t>
            </a:r>
            <a:r>
              <a:rPr dirty="0" sz="2200" spc="-5">
                <a:latin typeface="Carlito"/>
                <a:cs typeface="Carlito"/>
              </a:rPr>
              <a:t>it satisfies </a:t>
            </a:r>
            <a:r>
              <a:rPr dirty="0" sz="2200">
                <a:latin typeface="Carlito"/>
                <a:cs typeface="Carlito"/>
              </a:rPr>
              <a:t>certain</a:t>
            </a:r>
            <a:r>
              <a:rPr dirty="0" sz="2200" spc="-15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conditions.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marR="889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When an </a:t>
            </a:r>
            <a:r>
              <a:rPr dirty="0" sz="2400" spc="-5">
                <a:latin typeface="Carlito"/>
                <a:cs typeface="Carlito"/>
              </a:rPr>
              <a:t>event </a:t>
            </a:r>
            <a:r>
              <a:rPr dirty="0" sz="2400" spc="-10">
                <a:latin typeface="Carlito"/>
                <a:cs typeface="Carlito"/>
              </a:rPr>
              <a:t>occurs, </a:t>
            </a:r>
            <a:r>
              <a:rPr dirty="0" sz="2400" spc="-15">
                <a:latin typeface="Carlito"/>
                <a:cs typeface="Carlito"/>
              </a:rPr>
              <a:t>it may </a:t>
            </a:r>
            <a:r>
              <a:rPr dirty="0" sz="2400" spc="-5">
                <a:latin typeface="Carlito"/>
                <a:cs typeface="Carlito"/>
              </a:rPr>
              <a:t>cause </a:t>
            </a:r>
            <a:r>
              <a:rPr dirty="0" sz="2400">
                <a:latin typeface="Carlito"/>
                <a:cs typeface="Carlito"/>
              </a:rPr>
              <a:t>the firing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transition that  </a:t>
            </a:r>
            <a:r>
              <a:rPr dirty="0" sz="2400" spc="-20">
                <a:latin typeface="Carlito"/>
                <a:cs typeface="Carlito"/>
              </a:rPr>
              <a:t>takes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object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 new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5">
                <a:latin typeface="Carlito"/>
                <a:cs typeface="Carlito"/>
              </a:rPr>
              <a:t>When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transition fires, 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15">
                <a:latin typeface="Carlito"/>
                <a:cs typeface="Carlito"/>
              </a:rPr>
              <a:t>effect </a:t>
            </a:r>
            <a:r>
              <a:rPr dirty="0" sz="2200">
                <a:latin typeface="Carlito"/>
                <a:cs typeface="Carlito"/>
              </a:rPr>
              <a:t>(action </a:t>
            </a:r>
            <a:r>
              <a:rPr dirty="0" sz="2200" spc="-5">
                <a:latin typeface="Carlito"/>
                <a:cs typeface="Carlito"/>
              </a:rPr>
              <a:t>or activity) </a:t>
            </a:r>
            <a:r>
              <a:rPr dirty="0" sz="2200" spc="-10">
                <a:latin typeface="Carlito"/>
                <a:cs typeface="Carlito"/>
              </a:rPr>
              <a:t>attached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the  </a:t>
            </a:r>
            <a:r>
              <a:rPr dirty="0" sz="2200" spc="-5">
                <a:latin typeface="Carlito"/>
                <a:cs typeface="Carlito"/>
              </a:rPr>
              <a:t>transition </a:t>
            </a:r>
            <a:r>
              <a:rPr dirty="0" sz="2200" spc="-10">
                <a:latin typeface="Carlito"/>
                <a:cs typeface="Carlito"/>
              </a:rPr>
              <a:t>may </a:t>
            </a:r>
            <a:r>
              <a:rPr dirty="0" sz="2200" spc="-5">
                <a:latin typeface="Carlito"/>
                <a:cs typeface="Carlito"/>
              </a:rPr>
              <a:t>be</a:t>
            </a:r>
            <a:r>
              <a:rPr dirty="0" sz="2200" spc="-8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executed.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5">
                <a:latin typeface="Carlito"/>
                <a:cs typeface="Carlito"/>
              </a:rPr>
              <a:t>State </a:t>
            </a:r>
            <a:r>
              <a:rPr dirty="0" sz="2200" spc="5">
                <a:latin typeface="Carlito"/>
                <a:cs typeface="Carlito"/>
              </a:rPr>
              <a:t>machines </a:t>
            </a:r>
            <a:r>
              <a:rPr dirty="0" sz="2200" spc="-5">
                <a:latin typeface="Carlito"/>
                <a:cs typeface="Carlito"/>
              </a:rPr>
              <a:t>are </a:t>
            </a:r>
            <a:r>
              <a:rPr dirty="0" sz="2200">
                <a:latin typeface="Carlito"/>
                <a:cs typeface="Carlito"/>
              </a:rPr>
              <a:t>shown as </a:t>
            </a:r>
            <a:r>
              <a:rPr dirty="0" sz="2200" spc="-15">
                <a:latin typeface="Carlito"/>
                <a:cs typeface="Carlito"/>
              </a:rPr>
              <a:t>state </a:t>
            </a:r>
            <a:r>
              <a:rPr dirty="0" sz="2200" spc="5">
                <a:latin typeface="Carlito"/>
                <a:cs typeface="Carlito"/>
              </a:rPr>
              <a:t>machine</a:t>
            </a:r>
            <a:r>
              <a:rPr dirty="0" sz="2200" spc="-19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diagrams.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4044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State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 spc="-10"/>
              <a:t>Diagram[4]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071"/>
            <a:ext cx="8534400" cy="28816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 is a </a:t>
            </a:r>
            <a:r>
              <a:rPr dirty="0" sz="2400" spc="-10">
                <a:latin typeface="Carlito"/>
                <a:cs typeface="Carlito"/>
              </a:rPr>
              <a:t>graph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states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transitions.</a:t>
            </a:r>
            <a:endParaRPr sz="2400">
              <a:latin typeface="Carlito"/>
              <a:cs typeface="Carlito"/>
            </a:endParaRPr>
          </a:p>
          <a:p>
            <a:pPr marL="356870" marR="6985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Usually a </a:t>
            </a:r>
            <a:r>
              <a:rPr dirty="0" sz="2400" spc="-20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machine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attached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 class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describes the  response of an </a:t>
            </a:r>
            <a:r>
              <a:rPr dirty="0" sz="2400" spc="-5">
                <a:latin typeface="Carlito"/>
                <a:cs typeface="Carlito"/>
              </a:rPr>
              <a:t>instance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class </a:t>
            </a:r>
            <a:r>
              <a:rPr dirty="0" sz="2400" spc="-5">
                <a:latin typeface="Carlito"/>
                <a:cs typeface="Carlito"/>
              </a:rPr>
              <a:t>to events </a:t>
            </a:r>
            <a:r>
              <a:rPr dirty="0" sz="2400">
                <a:latin typeface="Carlito"/>
                <a:cs typeface="Carlito"/>
              </a:rPr>
              <a:t>that it</a:t>
            </a:r>
            <a:r>
              <a:rPr dirty="0" sz="2400" spc="-2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receives.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machines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-5">
                <a:latin typeface="Carlito"/>
                <a:cs typeface="Carlito"/>
              </a:rPr>
              <a:t>also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10">
                <a:latin typeface="Carlito"/>
                <a:cs typeface="Carlito"/>
              </a:rPr>
              <a:t>attached to behaviors,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cases,</a:t>
            </a:r>
            <a:r>
              <a:rPr dirty="0" sz="2400" spc="5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collaborations to </a:t>
            </a:r>
            <a:r>
              <a:rPr dirty="0" sz="2400">
                <a:latin typeface="Carlito"/>
                <a:cs typeface="Carlito"/>
              </a:rPr>
              <a:t>describe </a:t>
            </a:r>
            <a:r>
              <a:rPr dirty="0" sz="2400" spc="5">
                <a:latin typeface="Carlito"/>
                <a:cs typeface="Carlito"/>
              </a:rPr>
              <a:t>their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execution.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Example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 </a:t>
            </a:r>
            <a:r>
              <a:rPr dirty="0" sz="2400" spc="-5">
                <a:latin typeface="Carlito"/>
                <a:cs typeface="Carlito"/>
              </a:rPr>
              <a:t>diagram that</a:t>
            </a:r>
            <a:r>
              <a:rPr dirty="0" sz="2400" spc="-204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shows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history </a:t>
            </a:r>
            <a:r>
              <a:rPr dirty="0" sz="2000" spc="-5">
                <a:latin typeface="Carlito"/>
                <a:cs typeface="Carlito"/>
              </a:rPr>
              <a:t>of a </a:t>
            </a:r>
            <a:r>
              <a:rPr dirty="0" sz="2000" spc="-15">
                <a:latin typeface="Carlito"/>
                <a:cs typeface="Carlito"/>
              </a:rPr>
              <a:t>ticket to 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performance.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4044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State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 spc="-10"/>
              <a:t>Diagram[4]</a:t>
            </a:r>
          </a:p>
        </p:txBody>
      </p:sp>
      <p:sp>
        <p:nvSpPr>
          <p:cNvPr id="4" name="object 4"/>
          <p:cNvSpPr/>
          <p:nvPr/>
        </p:nvSpPr>
        <p:spPr>
          <a:xfrm>
            <a:off x="1961396" y="3939947"/>
            <a:ext cx="5706815" cy="2500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6305" cy="496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object is </a:t>
            </a:r>
            <a:r>
              <a:rPr dirty="0" sz="2400" spc="-15">
                <a:latin typeface="Carlito"/>
                <a:cs typeface="Carlito"/>
              </a:rPr>
              <a:t>examined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isolation.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Event</a:t>
            </a:r>
            <a:endParaRPr sz="2400">
              <a:latin typeface="Carlito"/>
              <a:cs typeface="Carlito"/>
            </a:endParaRPr>
          </a:p>
          <a:p>
            <a:pPr lvl="1" marL="756285" marR="10795" indent="-287020">
              <a:lnSpc>
                <a:spcPts val="216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20">
                <a:latin typeface="Carlito"/>
                <a:cs typeface="Carlito"/>
              </a:rPr>
              <a:t>Any </a:t>
            </a:r>
            <a:r>
              <a:rPr dirty="0" sz="2000" spc="-10">
                <a:latin typeface="Carlito"/>
                <a:cs typeface="Carlito"/>
              </a:rPr>
              <a:t>external </a:t>
            </a:r>
            <a:r>
              <a:rPr dirty="0" sz="2000">
                <a:latin typeface="Carlito"/>
                <a:cs typeface="Carlito"/>
              </a:rPr>
              <a:t>influence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rest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world </a:t>
            </a:r>
            <a:r>
              <a:rPr dirty="0" sz="2000" spc="10">
                <a:latin typeface="Carlito"/>
                <a:cs typeface="Carlito"/>
              </a:rPr>
              <a:t>is </a:t>
            </a:r>
            <a:r>
              <a:rPr dirty="0" sz="2000" spc="-10">
                <a:latin typeface="Carlito"/>
                <a:cs typeface="Carlito"/>
              </a:rPr>
              <a:t>summarized </a:t>
            </a:r>
            <a:r>
              <a:rPr dirty="0" sz="2000" spc="10">
                <a:latin typeface="Carlito"/>
                <a:cs typeface="Carlito"/>
              </a:rPr>
              <a:t>as </a:t>
            </a:r>
            <a:r>
              <a:rPr dirty="0" sz="2000">
                <a:latin typeface="Carlito"/>
                <a:cs typeface="Carlito"/>
              </a:rPr>
              <a:t>an  </a:t>
            </a:r>
            <a:r>
              <a:rPr dirty="0" sz="2000" spc="-15">
                <a:latin typeface="Carlito"/>
                <a:cs typeface="Carlito"/>
              </a:rPr>
              <a:t>event.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ts val="2280"/>
              </a:lnSpc>
              <a:spcBef>
                <a:spcPts val="2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When the object detects an </a:t>
            </a:r>
            <a:r>
              <a:rPr dirty="0" sz="2000" spc="-10">
                <a:latin typeface="Carlito"/>
                <a:cs typeface="Carlito"/>
              </a:rPr>
              <a:t>event, </a:t>
            </a:r>
            <a:r>
              <a:rPr dirty="0" sz="2000" spc="10">
                <a:latin typeface="Carlito"/>
                <a:cs typeface="Carlito"/>
              </a:rPr>
              <a:t>it </a:t>
            </a:r>
            <a:r>
              <a:rPr dirty="0" sz="2000" spc="-5">
                <a:latin typeface="Carlito"/>
                <a:cs typeface="Carlito"/>
              </a:rPr>
              <a:t>responds in a </a:t>
            </a:r>
            <a:r>
              <a:rPr dirty="0" sz="2000" spc="-30">
                <a:latin typeface="Carlito"/>
                <a:cs typeface="Carlito"/>
              </a:rPr>
              <a:t>way </a:t>
            </a:r>
            <a:r>
              <a:rPr dirty="0" sz="200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depends on</a:t>
            </a:r>
            <a:r>
              <a:rPr dirty="0" sz="2000" spc="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its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280"/>
              </a:lnSpc>
            </a:pPr>
            <a:r>
              <a:rPr dirty="0" sz="2000" spc="-10">
                <a:latin typeface="Carlito"/>
                <a:cs typeface="Carlito"/>
              </a:rPr>
              <a:t>current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state.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response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-5">
                <a:latin typeface="Carlito"/>
                <a:cs typeface="Carlito"/>
              </a:rPr>
              <a:t>include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execution of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20">
                <a:latin typeface="Carlito"/>
                <a:cs typeface="Carlito"/>
              </a:rPr>
              <a:t>effect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change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 new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 is a </a:t>
            </a:r>
            <a:r>
              <a:rPr dirty="0" sz="2400" spc="-10">
                <a:latin typeface="Carlito"/>
                <a:cs typeface="Carlito"/>
              </a:rPr>
              <a:t>localized </a:t>
            </a:r>
            <a:r>
              <a:rPr dirty="0" sz="2400">
                <a:latin typeface="Carlito"/>
                <a:cs typeface="Carlito"/>
              </a:rPr>
              <a:t>view of an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view that </a:t>
            </a:r>
            <a:r>
              <a:rPr dirty="0" sz="2000" spc="-15">
                <a:latin typeface="Carlito"/>
                <a:cs typeface="Carlito"/>
              </a:rPr>
              <a:t>separates </a:t>
            </a:r>
            <a:r>
              <a:rPr dirty="0" sz="2000" spc="-5">
                <a:latin typeface="Carlito"/>
                <a:cs typeface="Carlito"/>
              </a:rPr>
              <a:t>it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20">
                <a:latin typeface="Carlito"/>
                <a:cs typeface="Carlito"/>
              </a:rPr>
              <a:t>rest </a:t>
            </a:r>
            <a:r>
              <a:rPr dirty="0" sz="2000" spc="-5">
                <a:latin typeface="Carlito"/>
                <a:cs typeface="Carlito"/>
              </a:rPr>
              <a:t>of the</a:t>
            </a:r>
            <a:r>
              <a:rPr dirty="0" sz="2000" spc="20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world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and </a:t>
            </a:r>
            <a:r>
              <a:rPr dirty="0" sz="2000" spc="-15">
                <a:latin typeface="Carlito"/>
                <a:cs typeface="Carlito"/>
              </a:rPr>
              <a:t>examines </a:t>
            </a:r>
            <a:r>
              <a:rPr dirty="0" sz="2000" spc="-5">
                <a:latin typeface="Carlito"/>
                <a:cs typeface="Carlito"/>
              </a:rPr>
              <a:t>its </a:t>
            </a:r>
            <a:r>
              <a:rPr dirty="0" sz="2000" spc="-10">
                <a:latin typeface="Carlito"/>
                <a:cs typeface="Carlito"/>
              </a:rPr>
              <a:t>behavior </a:t>
            </a:r>
            <a:r>
              <a:rPr dirty="0" sz="2000" spc="-5">
                <a:latin typeface="Carlito"/>
                <a:cs typeface="Carlito"/>
              </a:rPr>
              <a:t>in</a:t>
            </a:r>
            <a:r>
              <a:rPr dirty="0" sz="2000" spc="7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isolation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4044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State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 spc="-10"/>
              <a:t>Diagram[4]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171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5" b="1">
                <a:latin typeface="Carlito"/>
                <a:cs typeface="Carlito"/>
              </a:rPr>
              <a:t>State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10">
                <a:latin typeface="Carlito"/>
                <a:cs typeface="Carlito"/>
              </a:rPr>
              <a:t>rounded rectangle to represent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0">
                <a:latin typeface="Carlito"/>
                <a:cs typeface="Carlito"/>
              </a:rPr>
              <a:t>state.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5">
                <a:latin typeface="Carlito"/>
                <a:cs typeface="Carlito"/>
              </a:rPr>
              <a:t>state  </a:t>
            </a:r>
            <a:r>
              <a:rPr dirty="0" sz="2400" spc="-5">
                <a:latin typeface="Carlito"/>
                <a:cs typeface="Carlito"/>
              </a:rPr>
              <a:t>represents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conditions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0">
                <a:latin typeface="Carlito"/>
                <a:cs typeface="Carlito"/>
              </a:rPr>
              <a:t>circumstances of an </a:t>
            </a:r>
            <a:r>
              <a:rPr dirty="0" sz="2400">
                <a:latin typeface="Carlito"/>
                <a:cs typeface="Carlito"/>
              </a:rPr>
              <a:t>object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a class  </a:t>
            </a:r>
            <a:r>
              <a:rPr dirty="0" sz="2400" spc="-10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instant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87597"/>
            <a:ext cx="85356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Initial </a:t>
            </a:r>
            <a:r>
              <a:rPr dirty="0" sz="2400" spc="-20" b="1">
                <a:latin typeface="Carlito"/>
                <a:cs typeface="Carlito"/>
              </a:rPr>
              <a:t>state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5">
                <a:latin typeface="Carlito"/>
                <a:cs typeface="Carlito"/>
              </a:rPr>
              <a:t>black </a:t>
            </a:r>
            <a:r>
              <a:rPr dirty="0" sz="2400">
                <a:latin typeface="Carlito"/>
                <a:cs typeface="Carlito"/>
              </a:rPr>
              <a:t>filled </a:t>
            </a:r>
            <a:r>
              <a:rPr dirty="0" sz="2400" spc="-10">
                <a:latin typeface="Carlito"/>
                <a:cs typeface="Carlito"/>
              </a:rPr>
              <a:t>circle represent </a:t>
            </a:r>
            <a:r>
              <a:rPr dirty="0" sz="2400">
                <a:latin typeface="Carlito"/>
                <a:cs typeface="Carlito"/>
              </a:rPr>
              <a:t>the initial </a:t>
            </a:r>
            <a:r>
              <a:rPr dirty="0" sz="2400" spc="-25">
                <a:latin typeface="Carlito"/>
                <a:cs typeface="Carlito"/>
              </a:rPr>
              <a:t>state 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15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or a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070805"/>
            <a:ext cx="85280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097915" algn="l"/>
                <a:tab pos="1860550" algn="l"/>
                <a:tab pos="2150110" algn="l"/>
                <a:tab pos="2698750" algn="l"/>
                <a:tab pos="3265804" algn="l"/>
                <a:tab pos="3546475" algn="l"/>
                <a:tab pos="4299585" algn="l"/>
                <a:tab pos="5085715" algn="l"/>
                <a:tab pos="6003925" algn="l"/>
                <a:tab pos="6284595" algn="l"/>
                <a:tab pos="7070725" algn="l"/>
                <a:tab pos="8260080" algn="l"/>
              </a:tabLst>
            </a:pPr>
            <a:r>
              <a:rPr dirty="0" sz="2400" b="1">
                <a:latin typeface="Carlito"/>
                <a:cs typeface="Carlito"/>
              </a:rPr>
              <a:t>F</a:t>
            </a:r>
            <a:r>
              <a:rPr dirty="0" sz="2400" spc="10" b="1">
                <a:latin typeface="Carlito"/>
                <a:cs typeface="Carlito"/>
              </a:rPr>
              <a:t>i</a:t>
            </a:r>
            <a:r>
              <a:rPr dirty="0" sz="2400" spc="5" b="1">
                <a:latin typeface="Carlito"/>
                <a:cs typeface="Carlito"/>
              </a:rPr>
              <a:t>n</a:t>
            </a:r>
            <a:r>
              <a:rPr dirty="0" sz="2400" spc="-10" b="1">
                <a:latin typeface="Carlito"/>
                <a:cs typeface="Carlito"/>
              </a:rPr>
              <a:t>a</a:t>
            </a:r>
            <a:r>
              <a:rPr dirty="0" sz="2400" b="1">
                <a:latin typeface="Carlito"/>
                <a:cs typeface="Carlito"/>
              </a:rPr>
              <a:t>l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-20" b="1">
                <a:latin typeface="Carlito"/>
                <a:cs typeface="Carlito"/>
              </a:rPr>
              <a:t>s</a:t>
            </a:r>
            <a:r>
              <a:rPr dirty="0" sz="2400" spc="-15" b="1">
                <a:latin typeface="Carlito"/>
                <a:cs typeface="Carlito"/>
              </a:rPr>
              <a:t>t</a:t>
            </a:r>
            <a:r>
              <a:rPr dirty="0" sz="2400" spc="-35" b="1">
                <a:latin typeface="Carlito"/>
                <a:cs typeface="Carlito"/>
              </a:rPr>
              <a:t>a</a:t>
            </a:r>
            <a:r>
              <a:rPr dirty="0" sz="2400" spc="-15" b="1">
                <a:latin typeface="Carlito"/>
                <a:cs typeface="Carlito"/>
              </a:rPr>
              <a:t>t</a:t>
            </a:r>
            <a:r>
              <a:rPr dirty="0" sz="2400" b="1">
                <a:latin typeface="Carlito"/>
                <a:cs typeface="Carlito"/>
              </a:rPr>
              <a:t>e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b="1">
                <a:latin typeface="Carlito"/>
                <a:cs typeface="Carlito"/>
              </a:rPr>
              <a:t>–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-95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ill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ci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cle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c</a:t>
            </a:r>
            <a:r>
              <a:rPr dirty="0" sz="2400" spc="-3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cle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on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5">
                <a:latin typeface="Carlito"/>
                <a:cs typeface="Carlito"/>
              </a:rPr>
              <a:t>to  </a:t>
            </a:r>
            <a:r>
              <a:rPr dirty="0" sz="2400" spc="-5">
                <a:latin typeface="Carlito"/>
                <a:cs typeface="Carlito"/>
              </a:rPr>
              <a:t>represent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final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</a:t>
            </a:r>
            <a:r>
              <a:rPr dirty="0" sz="2400" spc="-2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7908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Basic </a:t>
            </a:r>
            <a:r>
              <a:rPr dirty="0" sz="3600" spc="-10"/>
              <a:t>components </a:t>
            </a:r>
            <a:r>
              <a:rPr dirty="0" sz="3600" spc="-5"/>
              <a:t>of </a:t>
            </a:r>
            <a:r>
              <a:rPr dirty="0" sz="3600"/>
              <a:t>a </a:t>
            </a:r>
            <a:r>
              <a:rPr dirty="0" sz="3600" spc="-20"/>
              <a:t>statechart</a:t>
            </a:r>
            <a:r>
              <a:rPr dirty="0" sz="3600" spc="-40"/>
              <a:t> </a:t>
            </a:r>
            <a:r>
              <a:rPr dirty="0" sz="3600" spc="-15"/>
              <a:t>diagram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3247263" y="2133650"/>
            <a:ext cx="1676400" cy="4467225"/>
            <a:chOff x="3247263" y="2133650"/>
            <a:chExt cx="1676400" cy="4467225"/>
          </a:xfrm>
        </p:grpSpPr>
        <p:sp>
          <p:nvSpPr>
            <p:cNvPr id="7" name="object 7"/>
            <p:cNvSpPr/>
            <p:nvPr/>
          </p:nvSpPr>
          <p:spPr>
            <a:xfrm>
              <a:off x="3818001" y="4267263"/>
              <a:ext cx="534987" cy="534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18687" y="5867400"/>
              <a:ext cx="733425" cy="733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47263" y="2133650"/>
              <a:ext cx="1676400" cy="8451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3324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5">
                <a:latin typeface="Carlito"/>
                <a:cs typeface="Carlito"/>
              </a:rPr>
              <a:t>rounded rectangle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represent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composite </a:t>
            </a:r>
            <a:r>
              <a:rPr dirty="0" sz="2400" spc="-15">
                <a:latin typeface="Carlito"/>
                <a:cs typeface="Carlito"/>
              </a:rPr>
              <a:t>state</a:t>
            </a:r>
            <a:r>
              <a:rPr dirty="0" sz="2400" spc="-1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also.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237431"/>
            <a:ext cx="8537575" cy="29692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composite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that has </a:t>
            </a:r>
            <a:r>
              <a:rPr dirty="0" sz="2400" spc="5">
                <a:latin typeface="Carlito"/>
                <a:cs typeface="Carlito"/>
              </a:rPr>
              <a:t>been </a:t>
            </a:r>
            <a:r>
              <a:rPr dirty="0" sz="2400">
                <a:latin typeface="Carlito"/>
                <a:cs typeface="Carlito"/>
              </a:rPr>
              <a:t>decomposed </a:t>
            </a:r>
            <a:r>
              <a:rPr dirty="0" sz="2400" spc="-5">
                <a:latin typeface="Carlito"/>
                <a:cs typeface="Carlito"/>
              </a:rPr>
              <a:t>into</a:t>
            </a:r>
            <a:r>
              <a:rPr dirty="0" sz="2400" spc="-3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regions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each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which </a:t>
            </a:r>
            <a:r>
              <a:rPr dirty="0" sz="2000" spc="-10">
                <a:latin typeface="Carlito"/>
                <a:cs typeface="Carlito"/>
              </a:rPr>
              <a:t>contains </a:t>
            </a:r>
            <a:r>
              <a:rPr dirty="0" sz="2000">
                <a:latin typeface="Carlito"/>
                <a:cs typeface="Carlito"/>
              </a:rPr>
              <a:t>one or </a:t>
            </a:r>
            <a:r>
              <a:rPr dirty="0" sz="2000" spc="-15">
                <a:latin typeface="Carlito"/>
                <a:cs typeface="Carlito"/>
              </a:rPr>
              <a:t>more </a:t>
            </a:r>
            <a:r>
              <a:rPr dirty="0" sz="2000" spc="-10">
                <a:latin typeface="Carlito"/>
                <a:cs typeface="Carlito"/>
              </a:rPr>
              <a:t>direct</a:t>
            </a:r>
            <a:r>
              <a:rPr dirty="0" sz="2000" spc="8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sub-states.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decomposition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5">
                <a:latin typeface="Carlito"/>
                <a:cs typeface="Carlito"/>
              </a:rPr>
              <a:t>non-orthogonal </a:t>
            </a:r>
            <a:r>
              <a:rPr dirty="0" sz="2400" spc="-20">
                <a:latin typeface="Carlito"/>
                <a:cs typeface="Carlito"/>
              </a:rPr>
              <a:t>state into </a:t>
            </a:r>
            <a:r>
              <a:rPr dirty="0" sz="2400" spc="-5">
                <a:latin typeface="Carlito"/>
                <a:cs typeface="Carlito"/>
              </a:rPr>
              <a:t>direct</a:t>
            </a:r>
            <a:r>
              <a:rPr dirty="0" sz="2400" spc="35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sub-states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similar to specialization </a:t>
            </a:r>
            <a:r>
              <a:rPr dirty="0" sz="2400">
                <a:latin typeface="Carlito"/>
                <a:cs typeface="Carlito"/>
              </a:rPr>
              <a:t>of a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outer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decomposed </a:t>
            </a:r>
            <a:r>
              <a:rPr dirty="0" sz="2400" spc="-15">
                <a:latin typeface="Carlito"/>
                <a:cs typeface="Carlito"/>
              </a:rPr>
              <a:t>into several </a:t>
            </a:r>
            <a:r>
              <a:rPr dirty="0" sz="2400">
                <a:latin typeface="Carlito"/>
                <a:cs typeface="Carlito"/>
              </a:rPr>
              <a:t>inner </a:t>
            </a:r>
            <a:r>
              <a:rPr dirty="0" sz="2400" spc="-20">
                <a:latin typeface="Carlito"/>
                <a:cs typeface="Carlito"/>
              </a:rPr>
              <a:t>states, </a:t>
            </a:r>
            <a:r>
              <a:rPr dirty="0" sz="2400" spc="-10">
                <a:latin typeface="Carlito"/>
                <a:cs typeface="Carlito"/>
              </a:rPr>
              <a:t>each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5">
                <a:latin typeface="Carlito"/>
                <a:cs typeface="Carlito"/>
              </a:rPr>
              <a:t>inherits the </a:t>
            </a:r>
            <a:r>
              <a:rPr dirty="0" sz="2400">
                <a:latin typeface="Carlito"/>
                <a:cs typeface="Carlito"/>
              </a:rPr>
              <a:t>transitions 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outer</a:t>
            </a:r>
            <a:r>
              <a:rPr dirty="0" sz="2400" spc="-28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3680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Composite</a:t>
            </a:r>
            <a:r>
              <a:rPr dirty="0" spc="-70"/>
              <a:t> </a:t>
            </a:r>
            <a:r>
              <a:rPr dirty="0" spc="-35"/>
              <a:t>state</a:t>
            </a:r>
          </a:p>
        </p:txBody>
      </p:sp>
      <p:sp>
        <p:nvSpPr>
          <p:cNvPr id="5" name="object 5"/>
          <p:cNvSpPr/>
          <p:nvPr/>
        </p:nvSpPr>
        <p:spPr>
          <a:xfrm>
            <a:off x="3505200" y="1295400"/>
            <a:ext cx="1892866" cy="1468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489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Only one </a:t>
            </a:r>
            <a:r>
              <a:rPr dirty="0" sz="2400" spc="-10">
                <a:latin typeface="Carlito"/>
                <a:cs typeface="Carlito"/>
              </a:rPr>
              <a:t>direct </a:t>
            </a:r>
            <a:r>
              <a:rPr dirty="0" sz="2400" spc="-20">
                <a:latin typeface="Carlito"/>
                <a:cs typeface="Carlito"/>
              </a:rPr>
              <a:t>sub-state </a:t>
            </a:r>
            <a:r>
              <a:rPr dirty="0" sz="2400">
                <a:latin typeface="Carlito"/>
                <a:cs typeface="Carlito"/>
              </a:rPr>
              <a:t>per </a:t>
            </a:r>
            <a:r>
              <a:rPr dirty="0" sz="2400" spc="-5">
                <a:latin typeface="Carlito"/>
                <a:cs typeface="Carlito"/>
              </a:rPr>
              <a:t>non-orthogonal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active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one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outer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10">
                <a:latin typeface="Carlito"/>
                <a:cs typeface="Carlito"/>
              </a:rPr>
              <a:t>represents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condition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being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15">
                <a:latin typeface="Carlito"/>
                <a:cs typeface="Carlito"/>
              </a:rPr>
              <a:t>any </a:t>
            </a:r>
            <a:r>
              <a:rPr dirty="0" sz="2400" spc="-5">
                <a:latin typeface="Carlito"/>
                <a:cs typeface="Carlito"/>
              </a:rPr>
              <a:t>one</a:t>
            </a:r>
            <a:r>
              <a:rPr dirty="0" sz="2400" spc="7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the inner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decomposition of an orthogonal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into </a:t>
            </a:r>
            <a:r>
              <a:rPr dirty="0" sz="2200">
                <a:latin typeface="Carlito"/>
                <a:cs typeface="Carlito"/>
              </a:rPr>
              <a:t>orthogonal </a:t>
            </a:r>
            <a:r>
              <a:rPr dirty="0" sz="2200" spc="-5">
                <a:latin typeface="Carlito"/>
                <a:cs typeface="Carlito"/>
              </a:rPr>
              <a:t>regions represents independent</a:t>
            </a:r>
            <a:r>
              <a:rPr dirty="0" sz="2200" spc="-19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computation.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2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When an orthogonal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entered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number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15">
                <a:latin typeface="Carlito"/>
                <a:cs typeface="Carlito"/>
              </a:rPr>
              <a:t>control </a:t>
            </a:r>
            <a:r>
              <a:rPr dirty="0" sz="2200" spc="-10">
                <a:latin typeface="Carlito"/>
                <a:cs typeface="Carlito"/>
              </a:rPr>
              <a:t>threads </a:t>
            </a:r>
            <a:r>
              <a:rPr dirty="0" sz="2200" spc="-5">
                <a:latin typeface="Carlito"/>
                <a:cs typeface="Carlito"/>
              </a:rPr>
              <a:t>increases </a:t>
            </a:r>
            <a:r>
              <a:rPr dirty="0" sz="2200" spc="-10">
                <a:latin typeface="Carlito"/>
                <a:cs typeface="Carlito"/>
              </a:rPr>
              <a:t>due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direct sub-state </a:t>
            </a:r>
            <a:r>
              <a:rPr dirty="0" sz="2200" spc="-5">
                <a:latin typeface="Carlito"/>
                <a:cs typeface="Carlito"/>
              </a:rPr>
              <a:t>in  </a:t>
            </a:r>
            <a:r>
              <a:rPr dirty="0" sz="2200" spc="5">
                <a:latin typeface="Carlito"/>
                <a:cs typeface="Carlito"/>
              </a:rPr>
              <a:t>each </a:t>
            </a:r>
            <a:r>
              <a:rPr dirty="0" sz="2200">
                <a:latin typeface="Carlito"/>
                <a:cs typeface="Carlito"/>
              </a:rPr>
              <a:t>orthogonal region becomes</a:t>
            </a:r>
            <a:r>
              <a:rPr dirty="0" sz="2200" spc="-204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active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9782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Composite</a:t>
            </a:r>
            <a:r>
              <a:rPr dirty="0" spc="-45"/>
              <a:t> </a:t>
            </a:r>
            <a:r>
              <a:rPr dirty="0" spc="-20"/>
              <a:t>State[4]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174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981199"/>
            <a:ext cx="3962400" cy="451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853567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5">
                <a:latin typeface="Carlito"/>
                <a:cs typeface="Carlito"/>
              </a:rPr>
              <a:t>partition </a:t>
            </a:r>
            <a:r>
              <a:rPr dirty="0" sz="2400" spc="-10">
                <a:latin typeface="Carlito"/>
                <a:cs typeface="Carlito"/>
              </a:rPr>
              <a:t>working </a:t>
            </a:r>
            <a:r>
              <a:rPr dirty="0" sz="2400">
                <a:latin typeface="Carlito"/>
                <a:cs typeface="Carlito"/>
              </a:rPr>
              <a:t>and idle as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and encapsulate the  detailed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inside each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them. The </a:t>
            </a:r>
            <a:r>
              <a:rPr dirty="0" sz="2400" spc="-10">
                <a:latin typeface="Carlito"/>
                <a:cs typeface="Carlito"/>
              </a:rPr>
              <a:t>transition </a:t>
            </a:r>
            <a:r>
              <a:rPr dirty="0" sz="2400" spc="-5">
                <a:latin typeface="Carlito"/>
                <a:cs typeface="Carlito"/>
              </a:rPr>
              <a:t>will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made  between working </a:t>
            </a:r>
            <a:r>
              <a:rPr dirty="0" sz="2400" spc="5">
                <a:latin typeface="Carlito"/>
                <a:cs typeface="Carlito"/>
              </a:rPr>
              <a:t>and ideal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90830"/>
            <a:ext cx="773684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5"/>
              <a:t>How </a:t>
            </a:r>
            <a:r>
              <a:rPr dirty="0" sz="3200" spc="-10"/>
              <a:t>to </a:t>
            </a:r>
            <a:r>
              <a:rPr dirty="0" sz="3200" spc="-5"/>
              <a:t>Use </a:t>
            </a:r>
            <a:r>
              <a:rPr dirty="0" sz="3200" spc="-15"/>
              <a:t>Super-State </a:t>
            </a:r>
            <a:r>
              <a:rPr dirty="0" sz="3200" spc="-5"/>
              <a:t>/ </a:t>
            </a:r>
            <a:r>
              <a:rPr dirty="0" sz="3200" spc="-15"/>
              <a:t>Sub-State </a:t>
            </a:r>
            <a:r>
              <a:rPr dirty="0" sz="3200" spc="-30"/>
              <a:t>for</a:t>
            </a:r>
            <a:r>
              <a:rPr dirty="0" sz="3200" spc="125"/>
              <a:t> </a:t>
            </a:r>
            <a:r>
              <a:rPr dirty="0" sz="3200" spc="-55"/>
              <a:t>Toaster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54939" y="6424676"/>
            <a:ext cx="6981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www.visual-paradigm.com/guide/uml-unified-modeling-language/about-state-diagrams/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485" y="3412743"/>
            <a:ext cx="5428601" cy="312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05562"/>
            <a:ext cx="25273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A</a:t>
            </a:r>
            <a:r>
              <a:rPr dirty="0" spc="60"/>
              <a:t>g</a:t>
            </a:r>
            <a:r>
              <a:rPr dirty="0"/>
              <a:t>g</a:t>
            </a:r>
            <a:r>
              <a:rPr dirty="0" spc="-45"/>
              <a:t>r</a:t>
            </a:r>
            <a:r>
              <a:rPr dirty="0" spc="5"/>
              <a:t>e</a:t>
            </a:r>
            <a:r>
              <a:rPr dirty="0" spc="-65"/>
              <a:t>g</a:t>
            </a:r>
            <a:r>
              <a:rPr dirty="0" spc="-45"/>
              <a:t>a</a:t>
            </a:r>
            <a:r>
              <a:rPr dirty="0"/>
              <a:t>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853262"/>
            <a:ext cx="8536305" cy="273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715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Sometimes, </a:t>
            </a:r>
            <a:r>
              <a:rPr dirty="0" sz="2400" spc="-10">
                <a:latin typeface="Carlito"/>
                <a:cs typeface="Carlito"/>
              </a:rPr>
              <a:t>you </a:t>
            </a:r>
            <a:r>
              <a:rPr dirty="0" sz="2400" spc="-5">
                <a:latin typeface="Carlito"/>
                <a:cs typeface="Carlito"/>
              </a:rPr>
              <a:t>will </a:t>
            </a:r>
            <a:r>
              <a:rPr dirty="0" sz="2400" spc="-20">
                <a:latin typeface="Carlito"/>
                <a:cs typeface="Carlito"/>
              </a:rPr>
              <a:t>want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model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10">
                <a:latin typeface="Arial"/>
                <a:cs typeface="Arial"/>
              </a:rPr>
              <a:t>"whole/part“ </a:t>
            </a:r>
            <a:r>
              <a:rPr dirty="0" sz="2400" spc="-10">
                <a:latin typeface="Carlito"/>
                <a:cs typeface="Carlito"/>
              </a:rPr>
              <a:t>relationship,  </a:t>
            </a:r>
            <a:r>
              <a:rPr dirty="0" sz="2400">
                <a:latin typeface="Carlito"/>
                <a:cs typeface="Carlito"/>
              </a:rPr>
              <a:t>in which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class </a:t>
            </a:r>
            <a:r>
              <a:rPr dirty="0" sz="2400" spc="-10">
                <a:latin typeface="Carlito"/>
                <a:cs typeface="Carlito"/>
              </a:rPr>
              <a:t>represents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larger </a:t>
            </a:r>
            <a:r>
              <a:rPr dirty="0" sz="2400">
                <a:latin typeface="Carlito"/>
                <a:cs typeface="Carlito"/>
              </a:rPr>
              <a:t>thing </a:t>
            </a:r>
            <a:r>
              <a:rPr dirty="0" sz="2400" spc="-5">
                <a:latin typeface="Carlito"/>
                <a:cs typeface="Carlito"/>
              </a:rPr>
              <a:t>(the </a:t>
            </a:r>
            <a:r>
              <a:rPr dirty="0" sz="2400">
                <a:latin typeface="Carlito"/>
                <a:cs typeface="Carlito"/>
              </a:rPr>
              <a:t>"whole"), which  </a:t>
            </a:r>
            <a:r>
              <a:rPr dirty="0" sz="2400" spc="-10">
                <a:latin typeface="Carlito"/>
                <a:cs typeface="Carlito"/>
              </a:rPr>
              <a:t>consists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smaller </a:t>
            </a:r>
            <a:r>
              <a:rPr dirty="0" sz="2400" spc="5">
                <a:latin typeface="Carlito"/>
                <a:cs typeface="Carlito"/>
              </a:rPr>
              <a:t>things </a:t>
            </a:r>
            <a:r>
              <a:rPr dirty="0" sz="2400">
                <a:latin typeface="Carlito"/>
                <a:cs typeface="Carlito"/>
              </a:rPr>
              <a:t>(the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"parts").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This kind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relationship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called </a:t>
            </a:r>
            <a:r>
              <a:rPr dirty="0" sz="2400" spc="-10">
                <a:latin typeface="Carlito"/>
                <a:cs typeface="Carlito"/>
              </a:rPr>
              <a:t>aggregation, </a:t>
            </a:r>
            <a:r>
              <a:rPr dirty="0" sz="2400" spc="-5">
                <a:latin typeface="Carlito"/>
                <a:cs typeface="Carlito"/>
              </a:rPr>
              <a:t>which </a:t>
            </a:r>
            <a:r>
              <a:rPr dirty="0" sz="2400" spc="-10">
                <a:latin typeface="Carlito"/>
                <a:cs typeface="Carlito"/>
              </a:rPr>
              <a:t>represents </a:t>
            </a:r>
            <a:r>
              <a:rPr dirty="0" sz="2400">
                <a:latin typeface="Carlito"/>
                <a:cs typeface="Carlito"/>
              </a:rPr>
              <a:t>a  "has-a" </a:t>
            </a:r>
            <a:r>
              <a:rPr dirty="0" sz="2400" spc="-5">
                <a:latin typeface="Carlito"/>
                <a:cs typeface="Carlito"/>
              </a:rPr>
              <a:t>relationship, </a:t>
            </a:r>
            <a:r>
              <a:rPr dirty="0" sz="2400">
                <a:latin typeface="Carlito"/>
                <a:cs typeface="Carlito"/>
              </a:rPr>
              <a:t>meaning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15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the whole has  </a:t>
            </a:r>
            <a:r>
              <a:rPr dirty="0" sz="2400">
                <a:latin typeface="Carlito"/>
                <a:cs typeface="Carlito"/>
              </a:rPr>
              <a:t>objects 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part.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8210" cy="317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which </a:t>
            </a:r>
            <a:r>
              <a:rPr dirty="0" sz="2400">
                <a:latin typeface="Carlito"/>
                <a:cs typeface="Carlito"/>
              </a:rPr>
              <a:t>has </a:t>
            </a:r>
            <a:r>
              <a:rPr dirty="0" sz="2400" spc="-15">
                <a:latin typeface="Carlito"/>
                <a:cs typeface="Carlito"/>
              </a:rPr>
              <a:t>substates </a:t>
            </a:r>
            <a:r>
              <a:rPr dirty="0" sz="2400" spc="-10">
                <a:latin typeface="Carlito"/>
                <a:cs typeface="Carlito"/>
              </a:rPr>
              <a:t>(nested </a:t>
            </a:r>
            <a:r>
              <a:rPr dirty="0" sz="2400" spc="-15">
                <a:latin typeface="Carlito"/>
                <a:cs typeface="Carlito"/>
              </a:rPr>
              <a:t>states)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called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composite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Substates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nested to </a:t>
            </a:r>
            <a:r>
              <a:rPr dirty="0" sz="2400" spc="-10">
                <a:latin typeface="Carlito"/>
                <a:cs typeface="Carlito"/>
              </a:rPr>
              <a:t>any</a:t>
            </a:r>
            <a:r>
              <a:rPr dirty="0" sz="2400" spc="-1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level.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nested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-10">
                <a:latin typeface="Carlito"/>
                <a:cs typeface="Carlito"/>
              </a:rPr>
              <a:t>most </a:t>
            </a:r>
            <a:r>
              <a:rPr dirty="0" sz="2400" spc="-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initial </a:t>
            </a:r>
            <a:r>
              <a:rPr dirty="0" sz="2400" spc="-25">
                <a:latin typeface="Carlito"/>
                <a:cs typeface="Carlito"/>
              </a:rPr>
              <a:t>state</a:t>
            </a:r>
            <a:r>
              <a:rPr dirty="0" sz="2400" spc="3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one final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Substates </a:t>
            </a:r>
            <a:r>
              <a:rPr dirty="0" sz="2400" spc="-20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simplify </a:t>
            </a:r>
            <a:r>
              <a:rPr dirty="0" sz="2400" spc="-15">
                <a:latin typeface="Carlito"/>
                <a:cs typeface="Carlito"/>
              </a:rPr>
              <a:t>complex </a:t>
            </a:r>
            <a:r>
              <a:rPr dirty="0" sz="2400" spc="-5">
                <a:latin typeface="Carlito"/>
                <a:cs typeface="Carlito"/>
              </a:rPr>
              <a:t>flat </a:t>
            </a:r>
            <a:r>
              <a:rPr dirty="0" sz="2400" spc="-20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machines </a:t>
            </a:r>
            <a:r>
              <a:rPr dirty="0" sz="2400" spc="10">
                <a:latin typeface="Carlito"/>
                <a:cs typeface="Carlito"/>
              </a:rPr>
              <a:t>by  </a:t>
            </a:r>
            <a:r>
              <a:rPr dirty="0" sz="2400">
                <a:latin typeface="Carlito"/>
                <a:cs typeface="Carlito"/>
              </a:rPr>
              <a:t>showing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some </a:t>
            </a:r>
            <a:r>
              <a:rPr dirty="0" sz="2400" spc="-25">
                <a:latin typeface="Carlito"/>
                <a:cs typeface="Carlito"/>
              </a:rPr>
              <a:t>states </a:t>
            </a:r>
            <a:r>
              <a:rPr dirty="0" sz="2400" spc="-5">
                <a:latin typeface="Carlito"/>
                <a:cs typeface="Carlito"/>
              </a:rPr>
              <a:t>are only possible within </a:t>
            </a:r>
            <a:r>
              <a:rPr dirty="0" sz="2400">
                <a:latin typeface="Carlito"/>
                <a:cs typeface="Carlito"/>
              </a:rPr>
              <a:t>a particular  </a:t>
            </a:r>
            <a:r>
              <a:rPr dirty="0" sz="2400" spc="-15">
                <a:latin typeface="Carlito"/>
                <a:cs typeface="Carlito"/>
              </a:rPr>
              <a:t>context </a:t>
            </a:r>
            <a:r>
              <a:rPr dirty="0" sz="2400">
                <a:latin typeface="Carlito"/>
                <a:cs typeface="Carlito"/>
              </a:rPr>
              <a:t>(the enclosing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state).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0078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S</a:t>
            </a:r>
            <a:r>
              <a:rPr dirty="0" spc="15"/>
              <a:t>u</a:t>
            </a:r>
            <a:r>
              <a:rPr dirty="0" spc="-15"/>
              <a:t>b</a:t>
            </a:r>
            <a:r>
              <a:rPr dirty="0" spc="-55"/>
              <a:t>s</a:t>
            </a:r>
            <a:r>
              <a:rPr dirty="0" spc="-45"/>
              <a:t>t</a:t>
            </a:r>
            <a:r>
              <a:rPr dirty="0" spc="-45"/>
              <a:t>a</a:t>
            </a:r>
            <a:r>
              <a:rPr dirty="0" spc="-45"/>
              <a:t>t</a:t>
            </a:r>
            <a:r>
              <a:rPr dirty="0"/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4343400" y="3733774"/>
            <a:ext cx="4572000" cy="2608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2444" y="6351219"/>
            <a:ext cx="769175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www.visual-paradigm.com/guide/uml-unified-modeling-language/what-is-state-machine-diagram/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Concurrent </a:t>
            </a:r>
            <a:r>
              <a:rPr dirty="0" sz="2400" spc="-10">
                <a:latin typeface="Carlito"/>
                <a:cs typeface="Carlito"/>
              </a:rPr>
              <a:t>Sub-states are </a:t>
            </a:r>
            <a:r>
              <a:rPr dirty="0" sz="2400" spc="-5">
                <a:latin typeface="Carlito"/>
                <a:cs typeface="Carlito"/>
              </a:rPr>
              <a:t>independent and </a:t>
            </a:r>
            <a:r>
              <a:rPr dirty="0" sz="2400" spc="-10">
                <a:latin typeface="Carlito"/>
                <a:cs typeface="Carlito"/>
              </a:rPr>
              <a:t>can complete </a:t>
            </a:r>
            <a:r>
              <a:rPr dirty="0" sz="2400" spc="-45">
                <a:latin typeface="Carlito"/>
                <a:cs typeface="Carlito"/>
              </a:rPr>
              <a:t>at  </a:t>
            </a:r>
            <a:r>
              <a:rPr dirty="0" sz="2400" spc="-15">
                <a:latin typeface="Carlito"/>
                <a:cs typeface="Carlito"/>
              </a:rPr>
              <a:t>different </a:t>
            </a:r>
            <a:r>
              <a:rPr dirty="0" sz="2400">
                <a:latin typeface="Carlito"/>
                <a:cs typeface="Carlito"/>
              </a:rPr>
              <a:t>times and </a:t>
            </a:r>
            <a:r>
              <a:rPr dirty="0" sz="2400" spc="-5">
                <a:latin typeface="Carlito"/>
                <a:cs typeface="Carlito"/>
              </a:rPr>
              <a:t>each </a:t>
            </a:r>
            <a:r>
              <a:rPr dirty="0" sz="2400" spc="-15">
                <a:latin typeface="Carlito"/>
                <a:cs typeface="Carlito"/>
              </a:rPr>
              <a:t>sub-state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5">
                <a:latin typeface="Carlito"/>
                <a:cs typeface="Carlito"/>
              </a:rPr>
              <a:t>separated </a:t>
            </a:r>
            <a:r>
              <a:rPr dirty="0" sz="2400" spc="-10">
                <a:latin typeface="Carlito"/>
                <a:cs typeface="Carlito"/>
              </a:rPr>
              <a:t>from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others 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a dashed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line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2561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Concurrent </a:t>
            </a:r>
            <a:r>
              <a:rPr dirty="0" spc="-15"/>
              <a:t>Sub-States </a:t>
            </a:r>
            <a:r>
              <a:rPr dirty="0" spc="5"/>
              <a:t>and</a:t>
            </a:r>
            <a:r>
              <a:rPr dirty="0" spc="-125"/>
              <a:t> </a:t>
            </a:r>
            <a:r>
              <a:rPr dirty="0" spc="-5"/>
              <a:t>Regions</a:t>
            </a:r>
          </a:p>
        </p:txBody>
      </p:sp>
      <p:sp>
        <p:nvSpPr>
          <p:cNvPr id="4" name="object 4"/>
          <p:cNvSpPr/>
          <p:nvPr/>
        </p:nvSpPr>
        <p:spPr>
          <a:xfrm>
            <a:off x="2438400" y="2286038"/>
            <a:ext cx="3886200" cy="3909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24676"/>
            <a:ext cx="6981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www.visual-paradigm.com/guide/uml-unified-modeling-language/about-state-diagrams/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03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following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machine </a:t>
            </a:r>
            <a:r>
              <a:rPr dirty="0" sz="2400" spc="-10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models </a:t>
            </a:r>
            <a:r>
              <a:rPr dirty="0" sz="2400" spc="-15">
                <a:latin typeface="Carlito"/>
                <a:cs typeface="Carlito"/>
              </a:rPr>
              <a:t>an </a:t>
            </a:r>
            <a:r>
              <a:rPr dirty="0" sz="2400">
                <a:latin typeface="Carlito"/>
                <a:cs typeface="Carlito"/>
              </a:rPr>
              <a:t>auction </a:t>
            </a:r>
            <a:r>
              <a:rPr dirty="0" sz="2400" spc="-5">
                <a:latin typeface="Carlito"/>
                <a:cs typeface="Carlito"/>
              </a:rPr>
              <a:t>with </a:t>
            </a:r>
            <a:r>
              <a:rPr dirty="0" sz="2400" spc="-10">
                <a:latin typeface="Carlito"/>
                <a:cs typeface="Carlito"/>
              </a:rPr>
              <a:t>two  concurrent </a:t>
            </a:r>
            <a:r>
              <a:rPr dirty="0" sz="2400" spc="-15">
                <a:latin typeface="Carlito"/>
                <a:cs typeface="Carlito"/>
              </a:rPr>
              <a:t>substates: </a:t>
            </a:r>
            <a:r>
              <a:rPr dirty="0" sz="2400" spc="-5">
                <a:latin typeface="Carlito"/>
                <a:cs typeface="Carlito"/>
              </a:rPr>
              <a:t>processing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bid and </a:t>
            </a:r>
            <a:r>
              <a:rPr dirty="0" sz="2400">
                <a:latin typeface="Carlito"/>
                <a:cs typeface="Carlito"/>
              </a:rPr>
              <a:t>authorizing the  </a:t>
            </a:r>
            <a:r>
              <a:rPr dirty="0" sz="2400" spc="-10">
                <a:latin typeface="Carlito"/>
                <a:cs typeface="Carlito"/>
              </a:rPr>
              <a:t>payment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limit.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5191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Concurrent</a:t>
            </a:r>
            <a:r>
              <a:rPr dirty="0" spc="-80"/>
              <a:t> </a:t>
            </a:r>
            <a:r>
              <a:rPr dirty="0" spc="-25"/>
              <a:t>State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3352800"/>
            <a:ext cx="7191375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236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Unless </a:t>
            </a:r>
            <a:r>
              <a:rPr dirty="0" sz="2400" spc="-5">
                <a:latin typeface="Carlito"/>
                <a:cs typeface="Carlito"/>
              </a:rPr>
              <a:t>otherwise </a:t>
            </a:r>
            <a:r>
              <a:rPr dirty="0" sz="2400">
                <a:latin typeface="Carlito"/>
                <a:cs typeface="Carlito"/>
              </a:rPr>
              <a:t>specified, </a:t>
            </a:r>
            <a:r>
              <a:rPr dirty="0" sz="2400" spc="-5">
                <a:latin typeface="Carlito"/>
                <a:cs typeface="Carlito"/>
              </a:rPr>
              <a:t>when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transition </a:t>
            </a:r>
            <a:r>
              <a:rPr dirty="0" sz="2400" spc="-15">
                <a:latin typeface="Carlito"/>
                <a:cs typeface="Carlito"/>
              </a:rPr>
              <a:t>enters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composite  </a:t>
            </a:r>
            <a:r>
              <a:rPr dirty="0" sz="2400" spc="-15">
                <a:latin typeface="Carlito"/>
                <a:cs typeface="Carlito"/>
              </a:rPr>
              <a:t>state,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action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nested </a:t>
            </a:r>
            <a:r>
              <a:rPr dirty="0" sz="2400" spc="-20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 </a:t>
            </a:r>
            <a:r>
              <a:rPr dirty="0" sz="2400" spc="-15">
                <a:latin typeface="Carlito"/>
                <a:cs typeface="Carlito"/>
              </a:rPr>
              <a:t>starts </a:t>
            </a:r>
            <a:r>
              <a:rPr dirty="0" sz="2400" spc="-10">
                <a:latin typeface="Carlito"/>
                <a:cs typeface="Carlito"/>
              </a:rPr>
              <a:t>over </a:t>
            </a:r>
            <a:r>
              <a:rPr dirty="0" sz="2400" spc="-15">
                <a:latin typeface="Carlito"/>
                <a:cs typeface="Carlito"/>
              </a:rPr>
              <a:t>again </a:t>
            </a:r>
            <a:r>
              <a:rPr dirty="0" sz="2400" spc="-45">
                <a:latin typeface="Carlito"/>
                <a:cs typeface="Carlito"/>
              </a:rPr>
              <a:t>at  </a:t>
            </a:r>
            <a:r>
              <a:rPr dirty="0" sz="2400" spc="5">
                <a:latin typeface="Carlito"/>
                <a:cs typeface="Carlito"/>
              </a:rPr>
              <a:t>the initial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(unless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transition </a:t>
            </a:r>
            <a:r>
              <a:rPr dirty="0" sz="2400" spc="-10">
                <a:latin typeface="Carlito"/>
                <a:cs typeface="Carlito"/>
              </a:rPr>
              <a:t>targets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sub-state</a:t>
            </a:r>
            <a:r>
              <a:rPr dirty="0" sz="2400" spc="-4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directly).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635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History </a:t>
            </a:r>
            <a:r>
              <a:rPr dirty="0" sz="2400" spc="-15">
                <a:latin typeface="Carlito"/>
                <a:cs typeface="Carlito"/>
              </a:rPr>
              <a:t>states </a:t>
            </a:r>
            <a:r>
              <a:rPr dirty="0" sz="2400" spc="-5">
                <a:latin typeface="Carlito"/>
                <a:cs typeface="Carlito"/>
              </a:rPr>
              <a:t>allow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re-enter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last </a:t>
            </a:r>
            <a:r>
              <a:rPr dirty="0" sz="2400" spc="-5">
                <a:latin typeface="Carlito"/>
                <a:cs typeface="Carlito"/>
              </a:rPr>
              <a:t>sub- 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 spc="-15">
                <a:latin typeface="Carlito"/>
                <a:cs typeface="Carlito"/>
              </a:rPr>
              <a:t>was </a:t>
            </a:r>
            <a:r>
              <a:rPr dirty="0" sz="2400" spc="-5">
                <a:latin typeface="Carlito"/>
                <a:cs typeface="Carlito"/>
              </a:rPr>
              <a:t>active </a:t>
            </a:r>
            <a:r>
              <a:rPr dirty="0" sz="2400">
                <a:latin typeface="Carlito"/>
                <a:cs typeface="Carlito"/>
              </a:rPr>
              <a:t>prior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leaving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composite</a:t>
            </a:r>
            <a:r>
              <a:rPr dirty="0" sz="2400" spc="-22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86512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History</a:t>
            </a:r>
            <a:r>
              <a:rPr dirty="0" spc="-65"/>
              <a:t> </a:t>
            </a:r>
            <a:r>
              <a:rPr dirty="0" spc="-20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1981200" y="3399282"/>
            <a:ext cx="5046726" cy="3001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24676"/>
            <a:ext cx="6981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www.visual-paradigm.com/guide/uml-unified-modeling-language/about-state-diagrams/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20" b="1">
                <a:latin typeface="Carlito"/>
                <a:cs typeface="Carlito"/>
              </a:rPr>
              <a:t>Transition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5">
                <a:latin typeface="Carlito"/>
                <a:cs typeface="Carlito"/>
              </a:rPr>
              <a:t>solid </a:t>
            </a:r>
            <a:r>
              <a:rPr dirty="0" sz="2400" spc="-10">
                <a:latin typeface="Carlito"/>
                <a:cs typeface="Carlito"/>
              </a:rPr>
              <a:t>arrow to represent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transition </a:t>
            </a:r>
            <a:r>
              <a:rPr dirty="0" sz="2400" spc="5">
                <a:latin typeface="Carlito"/>
                <a:cs typeface="Carlito"/>
              </a:rPr>
              <a:t>or  </a:t>
            </a:r>
            <a:r>
              <a:rPr dirty="0" sz="2400" spc="-5">
                <a:latin typeface="Carlito"/>
                <a:cs typeface="Carlito"/>
              </a:rPr>
              <a:t>change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control </a:t>
            </a:r>
            <a:r>
              <a:rPr dirty="0" sz="2400" spc="-10">
                <a:latin typeface="Carlito"/>
                <a:cs typeface="Carlito"/>
              </a:rPr>
              <a:t>from </a:t>
            </a:r>
            <a:r>
              <a:rPr dirty="0" sz="2400" spc="-5">
                <a:latin typeface="Carlito"/>
                <a:cs typeface="Carlito"/>
              </a:rPr>
              <a:t>one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30">
                <a:latin typeface="Carlito"/>
                <a:cs typeface="Carlito"/>
              </a:rPr>
              <a:t>another.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arrow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labelled  </a:t>
            </a:r>
            <a:r>
              <a:rPr dirty="0" sz="2400">
                <a:latin typeface="Carlito"/>
                <a:cs typeface="Carlito"/>
              </a:rPr>
              <a:t>with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event </a:t>
            </a: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-5">
                <a:latin typeface="Carlito"/>
                <a:cs typeface="Carlito"/>
              </a:rPr>
              <a:t>causes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change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87597"/>
            <a:ext cx="853757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Self </a:t>
            </a:r>
            <a:r>
              <a:rPr dirty="0" sz="2400" spc="-5" b="1">
                <a:latin typeface="Carlito"/>
                <a:cs typeface="Carlito"/>
              </a:rPr>
              <a:t>transition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5">
                <a:latin typeface="Carlito"/>
                <a:cs typeface="Carlito"/>
              </a:rPr>
              <a:t>solid </a:t>
            </a:r>
            <a:r>
              <a:rPr dirty="0" sz="2400" spc="-15">
                <a:latin typeface="Carlito"/>
                <a:cs typeface="Carlito"/>
              </a:rPr>
              <a:t>arrow </a:t>
            </a:r>
            <a:r>
              <a:rPr dirty="0" sz="2400" spc="-5">
                <a:latin typeface="Carlito"/>
                <a:cs typeface="Carlito"/>
              </a:rPr>
              <a:t>pointing back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state  </a:t>
            </a:r>
            <a:r>
              <a:rPr dirty="0" sz="2400">
                <a:latin typeface="Carlito"/>
                <a:cs typeface="Carlito"/>
              </a:rPr>
              <a:t>itself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represent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self transition. </a:t>
            </a:r>
            <a:r>
              <a:rPr dirty="0" sz="2400" spc="-5">
                <a:latin typeface="Carlito"/>
                <a:cs typeface="Carlito"/>
              </a:rPr>
              <a:t>There </a:t>
            </a:r>
            <a:r>
              <a:rPr dirty="0" sz="2400" spc="-10">
                <a:latin typeface="Carlito"/>
                <a:cs typeface="Carlito"/>
              </a:rPr>
              <a:t>might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>
                <a:latin typeface="Carlito"/>
                <a:cs typeface="Carlito"/>
              </a:rPr>
              <a:t>scenarios  </a:t>
            </a:r>
            <a:r>
              <a:rPr dirty="0" sz="2400" spc="-5">
                <a:latin typeface="Carlito"/>
                <a:cs typeface="Carlito"/>
              </a:rPr>
              <a:t>when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10">
                <a:latin typeface="Carlito"/>
                <a:cs typeface="Carlito"/>
              </a:rPr>
              <a:t>of the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>
                <a:latin typeface="Carlito"/>
                <a:cs typeface="Carlito"/>
              </a:rPr>
              <a:t>does </a:t>
            </a:r>
            <a:r>
              <a:rPr dirty="0" sz="2400" spc="-5">
                <a:latin typeface="Carlito"/>
                <a:cs typeface="Carlito"/>
              </a:rPr>
              <a:t>not change upon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>
                <a:latin typeface="Carlito"/>
                <a:cs typeface="Carlito"/>
              </a:rPr>
              <a:t>occurrence </a:t>
            </a:r>
            <a:r>
              <a:rPr dirty="0" sz="2400" spc="-10">
                <a:latin typeface="Carlito"/>
                <a:cs typeface="Carlito"/>
              </a:rPr>
              <a:t>of an event.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self </a:t>
            </a:r>
            <a:r>
              <a:rPr dirty="0" sz="2400" spc="-5">
                <a:latin typeface="Carlito"/>
                <a:cs typeface="Carlito"/>
              </a:rPr>
              <a:t>transitions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represent </a:t>
            </a:r>
            <a:r>
              <a:rPr dirty="0" sz="2400" spc="-10">
                <a:latin typeface="Carlito"/>
                <a:cs typeface="Carlito"/>
              </a:rPr>
              <a:t>such  </a:t>
            </a:r>
            <a:r>
              <a:rPr dirty="0" sz="2400" spc="-5">
                <a:latin typeface="Carlito"/>
                <a:cs typeface="Carlito"/>
              </a:rPr>
              <a:t>cases.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7908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Basic </a:t>
            </a:r>
            <a:r>
              <a:rPr dirty="0" sz="3600" spc="-10"/>
              <a:t>components </a:t>
            </a:r>
            <a:r>
              <a:rPr dirty="0" sz="3600" spc="-5"/>
              <a:t>of </a:t>
            </a:r>
            <a:r>
              <a:rPr dirty="0" sz="3600"/>
              <a:t>a </a:t>
            </a:r>
            <a:r>
              <a:rPr dirty="0" sz="3600" spc="-20"/>
              <a:t>statechart</a:t>
            </a:r>
            <a:r>
              <a:rPr dirty="0" sz="3600" spc="-40"/>
              <a:t> </a:t>
            </a:r>
            <a:r>
              <a:rPr dirty="0" sz="3600" spc="-15"/>
              <a:t>diagram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2057400" y="2133600"/>
            <a:ext cx="5235575" cy="4419600"/>
            <a:chOff x="2057400" y="2133600"/>
            <a:chExt cx="5235575" cy="4419600"/>
          </a:xfrm>
        </p:grpSpPr>
        <p:sp>
          <p:nvSpPr>
            <p:cNvPr id="6" name="object 6"/>
            <p:cNvSpPr/>
            <p:nvPr/>
          </p:nvSpPr>
          <p:spPr>
            <a:xfrm>
              <a:off x="2057400" y="2133600"/>
              <a:ext cx="5235321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06191" y="5199238"/>
              <a:ext cx="2225362" cy="13539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246"/>
            <a:ext cx="8536305" cy="54610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External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transition.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5">
                <a:latin typeface="Carlito"/>
                <a:cs typeface="Carlito"/>
              </a:rPr>
              <a:t>external transition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5">
                <a:latin typeface="Carlito"/>
                <a:cs typeface="Carlito"/>
              </a:rPr>
              <a:t>transition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5">
                <a:latin typeface="Carlito"/>
                <a:cs typeface="Carlito"/>
              </a:rPr>
              <a:t>changes </a:t>
            </a:r>
            <a:r>
              <a:rPr dirty="0" sz="2200">
                <a:latin typeface="Carlito"/>
                <a:cs typeface="Carlito"/>
              </a:rPr>
              <a:t>the active</a:t>
            </a:r>
            <a:r>
              <a:rPr dirty="0" sz="2200" spc="-254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state.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This is the most </a:t>
            </a:r>
            <a:r>
              <a:rPr dirty="0" sz="2200" spc="5">
                <a:latin typeface="Carlito"/>
                <a:cs typeface="Carlito"/>
              </a:rPr>
              <a:t>common </a:t>
            </a:r>
            <a:r>
              <a:rPr dirty="0" sz="2200">
                <a:latin typeface="Carlito"/>
                <a:cs typeface="Carlito"/>
              </a:rPr>
              <a:t>kind </a:t>
            </a:r>
            <a:r>
              <a:rPr dirty="0" sz="2200" spc="5">
                <a:latin typeface="Carlito"/>
                <a:cs typeface="Carlito"/>
              </a:rPr>
              <a:t>of</a:t>
            </a:r>
            <a:r>
              <a:rPr dirty="0" sz="2200" spc="-21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transition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15">
                <a:latin typeface="Carlito"/>
                <a:cs typeface="Carlito"/>
              </a:rPr>
              <a:t>drawn </a:t>
            </a:r>
            <a:r>
              <a:rPr dirty="0" sz="2200">
                <a:latin typeface="Carlito"/>
                <a:cs typeface="Carlito"/>
              </a:rPr>
              <a:t>as an arrow </a:t>
            </a:r>
            <a:r>
              <a:rPr dirty="0" sz="2200" spc="-5">
                <a:latin typeface="Carlito"/>
                <a:cs typeface="Carlito"/>
              </a:rPr>
              <a:t>from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source </a:t>
            </a:r>
            <a:r>
              <a:rPr dirty="0" sz="2200" spc="-15">
                <a:latin typeface="Carlito"/>
                <a:cs typeface="Carlito"/>
              </a:rPr>
              <a:t>state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target</a:t>
            </a:r>
            <a:r>
              <a:rPr dirty="0" sz="2200" spc="-19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state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5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Properties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External</a:t>
            </a:r>
            <a:r>
              <a:rPr dirty="0" sz="2200" spc="-13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Transition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20">
                <a:latin typeface="Carlito"/>
                <a:cs typeface="Carlito"/>
              </a:rPr>
              <a:t>Trigger</a:t>
            </a:r>
            <a:r>
              <a:rPr dirty="0" sz="2200" spc="-1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Event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The trigger specifies the </a:t>
            </a:r>
            <a:r>
              <a:rPr dirty="0" sz="2200" spc="-5">
                <a:latin typeface="Carlito"/>
                <a:cs typeface="Carlito"/>
              </a:rPr>
              <a:t>event that </a:t>
            </a:r>
            <a:r>
              <a:rPr dirty="0" sz="2200">
                <a:latin typeface="Carlito"/>
                <a:cs typeface="Carlito"/>
              </a:rPr>
              <a:t>enables 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-20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transition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510"/>
              </a:lnSpc>
              <a:spcBef>
                <a:spcPts val="265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1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event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may</a:t>
            </a:r>
            <a:r>
              <a:rPr dirty="0" sz="2200" spc="13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have</a:t>
            </a:r>
            <a:r>
              <a:rPr dirty="0" sz="2200" spc="12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parameters</a:t>
            </a:r>
            <a:r>
              <a:rPr dirty="0" sz="2200" spc="114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which</a:t>
            </a:r>
            <a:r>
              <a:rPr dirty="0" sz="2200" spc="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are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available</a:t>
            </a:r>
            <a:r>
              <a:rPr dirty="0" sz="2200" spc="110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to</a:t>
            </a:r>
            <a:r>
              <a:rPr dirty="0" sz="2200" spc="13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an</a:t>
            </a:r>
            <a:r>
              <a:rPr dirty="0" sz="2200" spc="120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effect</a:t>
            </a:r>
            <a:endParaRPr sz="2200">
              <a:latin typeface="Carlito"/>
              <a:cs typeface="Carlito"/>
            </a:endParaRPr>
          </a:p>
          <a:p>
            <a:pPr marL="1156335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specified as </a:t>
            </a:r>
            <a:r>
              <a:rPr dirty="0" sz="2200" spc="-5">
                <a:latin typeface="Carlito"/>
                <a:cs typeface="Carlito"/>
              </a:rPr>
              <a:t>part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1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transition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Guard</a:t>
            </a:r>
            <a:r>
              <a:rPr dirty="0" sz="2200" spc="-4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Condition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transition </a:t>
            </a:r>
            <a:r>
              <a:rPr dirty="0" sz="2200" spc="-10">
                <a:latin typeface="Carlito"/>
                <a:cs typeface="Carlito"/>
              </a:rPr>
              <a:t>may </a:t>
            </a:r>
            <a:r>
              <a:rPr dirty="0" sz="2200" spc="-15">
                <a:latin typeface="Carlito"/>
                <a:cs typeface="Carlito"/>
              </a:rPr>
              <a:t>have </a:t>
            </a:r>
            <a:r>
              <a:rPr dirty="0" sz="2200" spc="5">
                <a:latin typeface="Carlito"/>
                <a:cs typeface="Carlito"/>
              </a:rPr>
              <a:t>Boolean </a:t>
            </a:r>
            <a:r>
              <a:rPr dirty="0" sz="2200" spc="-5">
                <a:latin typeface="Carlito"/>
                <a:cs typeface="Carlito"/>
              </a:rPr>
              <a:t>expression called guard</a:t>
            </a:r>
            <a:r>
              <a:rPr dirty="0" sz="2200" spc="-21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condition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510"/>
              </a:lnSpc>
              <a:spcBef>
                <a:spcPts val="270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It  </a:t>
            </a:r>
            <a:r>
              <a:rPr dirty="0" sz="2200" spc="-10">
                <a:latin typeface="Carlito"/>
                <a:cs typeface="Carlito"/>
              </a:rPr>
              <a:t>may  </a:t>
            </a:r>
            <a:r>
              <a:rPr dirty="0" sz="2200" spc="-15">
                <a:latin typeface="Carlito"/>
                <a:cs typeface="Carlito"/>
              </a:rPr>
              <a:t>reference  </a:t>
            </a:r>
            <a:r>
              <a:rPr dirty="0" sz="2200" spc="-10">
                <a:latin typeface="Carlito"/>
                <a:cs typeface="Carlito"/>
              </a:rPr>
              <a:t>attributes  </a:t>
            </a:r>
            <a:r>
              <a:rPr dirty="0" sz="2200" spc="5">
                <a:latin typeface="Carlito"/>
                <a:cs typeface="Carlito"/>
              </a:rPr>
              <a:t>of  </a:t>
            </a:r>
            <a:r>
              <a:rPr dirty="0" sz="2200">
                <a:latin typeface="Carlito"/>
                <a:cs typeface="Carlito"/>
              </a:rPr>
              <a:t>the  </a:t>
            </a:r>
            <a:r>
              <a:rPr dirty="0" sz="2200" spc="-5">
                <a:latin typeface="Carlito"/>
                <a:cs typeface="Carlito"/>
              </a:rPr>
              <a:t>object  that  </a:t>
            </a:r>
            <a:r>
              <a:rPr dirty="0" sz="2200" spc="5">
                <a:latin typeface="Carlito"/>
                <a:cs typeface="Carlito"/>
              </a:rPr>
              <a:t>owns 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state</a:t>
            </a:r>
            <a:endParaRPr sz="2200">
              <a:latin typeface="Carlito"/>
              <a:cs typeface="Carlito"/>
            </a:endParaRPr>
          </a:p>
          <a:p>
            <a:pPr marL="1156335">
              <a:lnSpc>
                <a:spcPts val="2510"/>
              </a:lnSpc>
            </a:pPr>
            <a:r>
              <a:rPr dirty="0" sz="2200" spc="5">
                <a:latin typeface="Carlito"/>
                <a:cs typeface="Carlito"/>
              </a:rPr>
              <a:t>machine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15">
                <a:latin typeface="Carlito"/>
                <a:cs typeface="Carlito"/>
              </a:rPr>
              <a:t>parameters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trigger</a:t>
            </a:r>
            <a:r>
              <a:rPr dirty="0" sz="2200" spc="-17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event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4307" y="6466738"/>
            <a:ext cx="254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181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6320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Transition[4]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825" y="1677115"/>
            <a:ext cx="6880175" cy="4247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4293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External</a:t>
            </a:r>
            <a:r>
              <a:rPr dirty="0" spc="-125"/>
              <a:t> </a:t>
            </a:r>
            <a:r>
              <a:rPr dirty="0" spc="-25"/>
              <a:t>Transition[4]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183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5708"/>
            <a:ext cx="5248275" cy="5558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356870" marR="5080" indent="-344805">
              <a:lnSpc>
                <a:spcPct val="90000"/>
              </a:lnSpc>
              <a:spcBef>
                <a:spcPts val="3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200" spc="-10" b="1">
                <a:latin typeface="Carlito"/>
                <a:cs typeface="Carlito"/>
              </a:rPr>
              <a:t>Fork </a:t>
            </a:r>
            <a:r>
              <a:rPr dirty="0" sz="2200" spc="5" b="1">
                <a:latin typeface="Carlito"/>
                <a:cs typeface="Carlito"/>
              </a:rPr>
              <a:t>– </a:t>
            </a:r>
            <a:r>
              <a:rPr dirty="0" sz="2200" spc="-30">
                <a:latin typeface="Carlito"/>
                <a:cs typeface="Carlito"/>
              </a:rPr>
              <a:t>We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rounded </a:t>
            </a:r>
            <a:r>
              <a:rPr dirty="0" sz="2200">
                <a:latin typeface="Carlito"/>
                <a:cs typeface="Carlito"/>
              </a:rPr>
              <a:t>solid </a:t>
            </a:r>
            <a:r>
              <a:rPr dirty="0" sz="2200" spc="-10">
                <a:latin typeface="Carlito"/>
                <a:cs typeface="Carlito"/>
              </a:rPr>
              <a:t>rectangular  </a:t>
            </a:r>
            <a:r>
              <a:rPr dirty="0" sz="2200">
                <a:latin typeface="Carlito"/>
                <a:cs typeface="Carlito"/>
              </a:rPr>
              <a:t>bar </a:t>
            </a:r>
            <a:r>
              <a:rPr dirty="0" sz="2200" spc="-10">
                <a:latin typeface="Carlito"/>
                <a:cs typeface="Carlito"/>
              </a:rPr>
              <a:t>to represent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Fork </a:t>
            </a:r>
            <a:r>
              <a:rPr dirty="0" sz="2200" spc="-5">
                <a:latin typeface="Carlito"/>
                <a:cs typeface="Carlito"/>
              </a:rPr>
              <a:t>notation </a:t>
            </a:r>
            <a:r>
              <a:rPr dirty="0" sz="2200" spc="-10">
                <a:latin typeface="Carlito"/>
                <a:cs typeface="Carlito"/>
              </a:rPr>
              <a:t>with  </a:t>
            </a:r>
            <a:r>
              <a:rPr dirty="0" sz="2200" spc="-5">
                <a:latin typeface="Carlito"/>
                <a:cs typeface="Carlito"/>
              </a:rPr>
              <a:t>incoming </a:t>
            </a:r>
            <a:r>
              <a:rPr dirty="0" sz="2200" spc="-10">
                <a:latin typeface="Carlito"/>
                <a:cs typeface="Carlito"/>
              </a:rPr>
              <a:t>arrow 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parent </a:t>
            </a:r>
            <a:r>
              <a:rPr dirty="0" sz="2200" spc="-20">
                <a:latin typeface="Carlito"/>
                <a:cs typeface="Carlito"/>
              </a:rPr>
              <a:t>state </a:t>
            </a:r>
            <a:r>
              <a:rPr dirty="0" sz="2200" spc="-10">
                <a:latin typeface="Carlito"/>
                <a:cs typeface="Carlito"/>
              </a:rPr>
              <a:t>and  </a:t>
            </a:r>
            <a:r>
              <a:rPr dirty="0" sz="2200">
                <a:latin typeface="Carlito"/>
                <a:cs typeface="Carlito"/>
              </a:rPr>
              <a:t>outgoing </a:t>
            </a:r>
            <a:r>
              <a:rPr dirty="0" sz="2200" spc="-15">
                <a:latin typeface="Carlito"/>
                <a:cs typeface="Carlito"/>
              </a:rPr>
              <a:t>arrows towards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newly  </a:t>
            </a:r>
            <a:r>
              <a:rPr dirty="0" sz="2200" spc="-5">
                <a:latin typeface="Carlito"/>
                <a:cs typeface="Carlito"/>
              </a:rPr>
              <a:t>created</a:t>
            </a:r>
            <a:r>
              <a:rPr dirty="0" sz="2200" spc="-6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states.</a:t>
            </a:r>
            <a:endParaRPr sz="2200">
              <a:latin typeface="Carlito"/>
              <a:cs typeface="Carlito"/>
            </a:endParaRPr>
          </a:p>
          <a:p>
            <a:pPr algn="just" lvl="1" marL="756285" marR="11430" indent="-287020">
              <a:lnSpc>
                <a:spcPts val="2160"/>
              </a:lnSpc>
              <a:spcBef>
                <a:spcPts val="52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 spc="-45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use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20">
                <a:latin typeface="Carlito"/>
                <a:cs typeface="Carlito"/>
              </a:rPr>
              <a:t>fork </a:t>
            </a:r>
            <a:r>
              <a:rPr dirty="0" sz="2000" spc="-10">
                <a:latin typeface="Carlito"/>
                <a:cs typeface="Carlito"/>
              </a:rPr>
              <a:t>notation </a:t>
            </a:r>
            <a:r>
              <a:rPr dirty="0" sz="2000" spc="-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represent </a:t>
            </a:r>
            <a:r>
              <a:rPr dirty="0" sz="2000" spc="-5">
                <a:latin typeface="Carlito"/>
                <a:cs typeface="Carlito"/>
              </a:rPr>
              <a:t>a  </a:t>
            </a:r>
            <a:r>
              <a:rPr dirty="0" sz="2000" spc="-20">
                <a:latin typeface="Carlito"/>
                <a:cs typeface="Carlito"/>
              </a:rPr>
              <a:t>state </a:t>
            </a:r>
            <a:r>
              <a:rPr dirty="0" sz="2000" spc="-5">
                <a:latin typeface="Carlito"/>
                <a:cs typeface="Carlito"/>
              </a:rPr>
              <a:t>splitting </a:t>
            </a:r>
            <a:r>
              <a:rPr dirty="0" sz="2000" spc="-15">
                <a:latin typeface="Carlito"/>
                <a:cs typeface="Carlito"/>
              </a:rPr>
              <a:t>into two </a:t>
            </a:r>
            <a:r>
              <a:rPr dirty="0" sz="2000" spc="-5">
                <a:latin typeface="Carlito"/>
                <a:cs typeface="Carlito"/>
              </a:rPr>
              <a:t>or </a:t>
            </a:r>
            <a:r>
              <a:rPr dirty="0" sz="2000" spc="-15">
                <a:latin typeface="Carlito"/>
                <a:cs typeface="Carlito"/>
              </a:rPr>
              <a:t>more </a:t>
            </a:r>
            <a:r>
              <a:rPr dirty="0" sz="2000" spc="-10">
                <a:latin typeface="Carlito"/>
                <a:cs typeface="Carlito"/>
              </a:rPr>
              <a:t>concurrent  </a:t>
            </a:r>
            <a:r>
              <a:rPr dirty="0" sz="2000" spc="-25">
                <a:latin typeface="Carlito"/>
                <a:cs typeface="Carlito"/>
              </a:rPr>
              <a:t>states.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0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200" spc="-5" b="1">
                <a:latin typeface="Carlito"/>
                <a:cs typeface="Carlito"/>
              </a:rPr>
              <a:t>Join </a:t>
            </a:r>
            <a:r>
              <a:rPr dirty="0" sz="2200" b="1">
                <a:latin typeface="Carlito"/>
                <a:cs typeface="Carlito"/>
              </a:rPr>
              <a:t>– </a:t>
            </a:r>
            <a:r>
              <a:rPr dirty="0" sz="2200" spc="-30">
                <a:latin typeface="Carlito"/>
                <a:cs typeface="Carlito"/>
              </a:rPr>
              <a:t>We </a:t>
            </a:r>
            <a:r>
              <a:rPr dirty="0" sz="2200">
                <a:latin typeface="Carlito"/>
                <a:cs typeface="Carlito"/>
              </a:rPr>
              <a:t>use a </a:t>
            </a:r>
            <a:r>
              <a:rPr dirty="0" sz="2200" spc="-10">
                <a:latin typeface="Carlito"/>
                <a:cs typeface="Carlito"/>
              </a:rPr>
              <a:t>rounded </a:t>
            </a:r>
            <a:r>
              <a:rPr dirty="0" sz="2200">
                <a:latin typeface="Carlito"/>
                <a:cs typeface="Carlito"/>
              </a:rPr>
              <a:t>solid </a:t>
            </a:r>
            <a:r>
              <a:rPr dirty="0" sz="2200" spc="-10">
                <a:latin typeface="Carlito"/>
                <a:cs typeface="Carlito"/>
              </a:rPr>
              <a:t>rectangular  </a:t>
            </a:r>
            <a:r>
              <a:rPr dirty="0" sz="2200">
                <a:latin typeface="Carlito"/>
                <a:cs typeface="Carlito"/>
              </a:rPr>
              <a:t>bar </a:t>
            </a:r>
            <a:r>
              <a:rPr dirty="0" sz="2200" spc="-10">
                <a:latin typeface="Carlito"/>
                <a:cs typeface="Carlito"/>
              </a:rPr>
              <a:t>to represent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Join notation with  incoming </a:t>
            </a:r>
            <a:r>
              <a:rPr dirty="0" sz="2200" spc="-10">
                <a:latin typeface="Carlito"/>
                <a:cs typeface="Carlito"/>
              </a:rPr>
              <a:t>arrows </a:t>
            </a:r>
            <a:r>
              <a:rPr dirty="0" sz="2200" spc="-15">
                <a:latin typeface="Carlito"/>
                <a:cs typeface="Carlito"/>
              </a:rPr>
              <a:t>from the </a:t>
            </a:r>
            <a:r>
              <a:rPr dirty="0" sz="2200" spc="-5">
                <a:latin typeface="Carlito"/>
                <a:cs typeface="Carlito"/>
              </a:rPr>
              <a:t>joining </a:t>
            </a:r>
            <a:r>
              <a:rPr dirty="0" sz="2200" spc="-15">
                <a:latin typeface="Carlito"/>
                <a:cs typeface="Carlito"/>
              </a:rPr>
              <a:t>states 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outgoing </a:t>
            </a:r>
            <a:r>
              <a:rPr dirty="0" sz="2200" spc="-10">
                <a:latin typeface="Carlito"/>
                <a:cs typeface="Carlito"/>
              </a:rPr>
              <a:t>arrow </a:t>
            </a:r>
            <a:r>
              <a:rPr dirty="0" sz="2200" spc="-20">
                <a:latin typeface="Carlito"/>
                <a:cs typeface="Carlito"/>
              </a:rPr>
              <a:t>towards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common  goal</a:t>
            </a:r>
            <a:r>
              <a:rPr dirty="0" sz="2200" spc="-3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state.</a:t>
            </a:r>
            <a:endParaRPr sz="2200">
              <a:latin typeface="Carlito"/>
              <a:cs typeface="Carlito"/>
            </a:endParaRPr>
          </a:p>
          <a:p>
            <a:pPr algn="just" lvl="1" marL="756285" marR="9525" indent="-287020">
              <a:lnSpc>
                <a:spcPct val="90000"/>
              </a:lnSpc>
              <a:spcBef>
                <a:spcPts val="484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 spc="-45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use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join </a:t>
            </a:r>
            <a:r>
              <a:rPr dirty="0" sz="2000" spc="-10">
                <a:latin typeface="Carlito"/>
                <a:cs typeface="Carlito"/>
              </a:rPr>
              <a:t>notation </a:t>
            </a:r>
            <a:r>
              <a:rPr dirty="0" sz="2000" spc="-5">
                <a:latin typeface="Carlito"/>
                <a:cs typeface="Carlito"/>
              </a:rPr>
              <a:t>when </a:t>
            </a:r>
            <a:r>
              <a:rPr dirty="0" sz="2000" spc="-15">
                <a:latin typeface="Carlito"/>
                <a:cs typeface="Carlito"/>
              </a:rPr>
              <a:t>two </a:t>
            </a:r>
            <a:r>
              <a:rPr dirty="0" sz="2000">
                <a:latin typeface="Carlito"/>
                <a:cs typeface="Carlito"/>
              </a:rPr>
              <a:t>or  </a:t>
            </a:r>
            <a:r>
              <a:rPr dirty="0" sz="2000" spc="-15">
                <a:latin typeface="Carlito"/>
                <a:cs typeface="Carlito"/>
              </a:rPr>
              <a:t>more states </a:t>
            </a:r>
            <a:r>
              <a:rPr dirty="0" sz="2000" spc="-5">
                <a:latin typeface="Carlito"/>
                <a:cs typeface="Carlito"/>
              </a:rPr>
              <a:t>concurrently </a:t>
            </a:r>
            <a:r>
              <a:rPr dirty="0" sz="2000" spc="-15">
                <a:latin typeface="Carlito"/>
                <a:cs typeface="Carlito"/>
              </a:rPr>
              <a:t>converge into  </a:t>
            </a:r>
            <a:r>
              <a:rPr dirty="0" sz="2000" spc="-5">
                <a:latin typeface="Carlito"/>
                <a:cs typeface="Carlito"/>
              </a:rPr>
              <a:t>one on the occurrence of an </a:t>
            </a:r>
            <a:r>
              <a:rPr dirty="0" sz="2000" spc="-15">
                <a:latin typeface="Carlito"/>
                <a:cs typeface="Carlito"/>
              </a:rPr>
              <a:t>event </a:t>
            </a:r>
            <a:r>
              <a:rPr dirty="0" sz="2000">
                <a:latin typeface="Carlito"/>
                <a:cs typeface="Carlito"/>
              </a:rPr>
              <a:t>or  </a:t>
            </a:r>
            <a:r>
              <a:rPr dirty="0" sz="2000" spc="-15">
                <a:latin typeface="Carlito"/>
                <a:cs typeface="Carlito"/>
              </a:rPr>
              <a:t>events.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7908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Basic </a:t>
            </a:r>
            <a:r>
              <a:rPr dirty="0" sz="3600" spc="-10"/>
              <a:t>components </a:t>
            </a:r>
            <a:r>
              <a:rPr dirty="0" sz="3600" spc="-5"/>
              <a:t>of </a:t>
            </a:r>
            <a:r>
              <a:rPr dirty="0" sz="3600"/>
              <a:t>a </a:t>
            </a:r>
            <a:r>
              <a:rPr dirty="0" sz="3600" spc="-20"/>
              <a:t>statechart</a:t>
            </a:r>
            <a:r>
              <a:rPr dirty="0" sz="3600" spc="-40"/>
              <a:t> </a:t>
            </a:r>
            <a:r>
              <a:rPr dirty="0" sz="3600" spc="-15"/>
              <a:t>diagram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5867400" y="1066800"/>
            <a:ext cx="3060700" cy="5210175"/>
            <a:chOff x="5867400" y="1066800"/>
            <a:chExt cx="3060700" cy="5210175"/>
          </a:xfrm>
        </p:grpSpPr>
        <p:sp>
          <p:nvSpPr>
            <p:cNvPr id="5" name="object 5"/>
            <p:cNvSpPr/>
            <p:nvPr/>
          </p:nvSpPr>
          <p:spPr>
            <a:xfrm>
              <a:off x="5867400" y="1066800"/>
              <a:ext cx="3048000" cy="2288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7400" y="3810000"/>
              <a:ext cx="3060446" cy="2466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38276"/>
            <a:ext cx="8536940" cy="5516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6870" algn="l"/>
                <a:tab pos="357505" algn="l"/>
                <a:tab pos="1314450" algn="l"/>
              </a:tabLst>
            </a:pPr>
            <a:r>
              <a:rPr dirty="0" sz="2200" b="1">
                <a:latin typeface="Carlito"/>
                <a:cs typeface="Carlito"/>
              </a:rPr>
              <a:t>Signal</a:t>
            </a:r>
            <a:r>
              <a:rPr dirty="0" sz="2200" spc="-40" b="1">
                <a:latin typeface="Carlito"/>
                <a:cs typeface="Carlito"/>
              </a:rPr>
              <a:t> </a:t>
            </a:r>
            <a:r>
              <a:rPr dirty="0" sz="2200" b="1">
                <a:latin typeface="Carlito"/>
                <a:cs typeface="Carlito"/>
              </a:rPr>
              <a:t>:	sname(a:T)</a:t>
            </a:r>
            <a:endParaRPr sz="2200">
              <a:latin typeface="Carlito"/>
              <a:cs typeface="Carlito"/>
            </a:endParaRPr>
          </a:p>
          <a:p>
            <a:pPr algn="r" lvl="1" marL="286385" marR="8890" indent="-286385">
              <a:lnSpc>
                <a:spcPts val="2160"/>
              </a:lnSpc>
              <a:spcBef>
                <a:spcPts val="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1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signal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 spc="10">
                <a:latin typeface="Carlito"/>
                <a:cs typeface="Carlito"/>
              </a:rPr>
              <a:t>is</a:t>
            </a:r>
            <a:r>
              <a:rPr dirty="0" sz="2000" spc="1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kind</a:t>
            </a:r>
            <a:r>
              <a:rPr dirty="0" sz="2000" spc="17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of</a:t>
            </a:r>
            <a:r>
              <a:rPr dirty="0" sz="2000" spc="1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classifier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that</a:t>
            </a:r>
            <a:r>
              <a:rPr dirty="0" sz="2000" spc="17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is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explicitly</a:t>
            </a:r>
            <a:r>
              <a:rPr dirty="0" sz="2000" spc="17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intended</a:t>
            </a:r>
            <a:r>
              <a:rPr dirty="0" sz="2000" spc="16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as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20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communication</a:t>
            </a:r>
            <a:endParaRPr sz="2000">
              <a:latin typeface="Carlito"/>
              <a:cs typeface="Carlito"/>
            </a:endParaRPr>
          </a:p>
          <a:p>
            <a:pPr algn="r" marR="34290">
              <a:lnSpc>
                <a:spcPts val="2160"/>
              </a:lnSpc>
            </a:pPr>
            <a:r>
              <a:rPr dirty="0" sz="2000" spc="-10">
                <a:latin typeface="Carlito"/>
                <a:cs typeface="Carlito"/>
              </a:rPr>
              <a:t>vehicle </a:t>
            </a:r>
            <a:r>
              <a:rPr dirty="0" sz="2000" spc="-15">
                <a:latin typeface="Carlito"/>
                <a:cs typeface="Carlito"/>
              </a:rPr>
              <a:t>between two </a:t>
            </a:r>
            <a:r>
              <a:rPr dirty="0" sz="2000" spc="-5">
                <a:latin typeface="Carlito"/>
                <a:cs typeface="Carlito"/>
              </a:rPr>
              <a:t>objects, </a:t>
            </a:r>
            <a:r>
              <a:rPr dirty="0" sz="2000" spc="-10">
                <a:latin typeface="Carlito"/>
                <a:cs typeface="Carlito"/>
              </a:rPr>
              <a:t>asynchronous communication </a:t>
            </a:r>
            <a:r>
              <a:rPr dirty="0" sz="2000" spc="-5">
                <a:latin typeface="Carlito"/>
                <a:cs typeface="Carlito"/>
              </a:rPr>
              <a:t>among</a:t>
            </a:r>
            <a:r>
              <a:rPr dirty="0" sz="2000" spc="22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objects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55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b="1">
                <a:latin typeface="Carlito"/>
                <a:cs typeface="Carlito"/>
              </a:rPr>
              <a:t>Call </a:t>
            </a:r>
            <a:r>
              <a:rPr dirty="0" sz="2200" spc="-10" b="1">
                <a:latin typeface="Carlito"/>
                <a:cs typeface="Carlito"/>
              </a:rPr>
              <a:t>event:</a:t>
            </a:r>
            <a:r>
              <a:rPr dirty="0" sz="2200" spc="-4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op(a:T)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16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 call </a:t>
            </a:r>
            <a:r>
              <a:rPr dirty="0" sz="2000" spc="-15">
                <a:latin typeface="Carlito"/>
                <a:cs typeface="Carlito"/>
              </a:rPr>
              <a:t>event </a:t>
            </a:r>
            <a:r>
              <a:rPr dirty="0" sz="2000" spc="5">
                <a:latin typeface="Carlito"/>
                <a:cs typeface="Carlito"/>
              </a:rPr>
              <a:t>is </a:t>
            </a:r>
            <a:r>
              <a:rPr dirty="0" sz="2000" spc="-5">
                <a:latin typeface="Carlito"/>
                <a:cs typeface="Carlito"/>
              </a:rPr>
              <a:t>the reception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synchronous </a:t>
            </a:r>
            <a:r>
              <a:rPr dirty="0" sz="2000" spc="-5">
                <a:latin typeface="Carlito"/>
                <a:cs typeface="Carlito"/>
              </a:rPr>
              <a:t>call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3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operation </a:t>
            </a:r>
            <a:r>
              <a:rPr dirty="0" sz="2000">
                <a:latin typeface="Carlito"/>
                <a:cs typeface="Carlito"/>
              </a:rPr>
              <a:t>by an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dirty="0" sz="2000" spc="-5"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  <a:p>
            <a:pPr algn="just" lvl="1" marL="756285" marR="12065" indent="-287020">
              <a:lnSpc>
                <a:spcPct val="80000"/>
              </a:lnSpc>
              <a:spcBef>
                <a:spcPts val="48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The receiving </a:t>
            </a:r>
            <a:r>
              <a:rPr dirty="0" sz="2000">
                <a:latin typeface="Carlito"/>
                <a:cs typeface="Carlito"/>
              </a:rPr>
              <a:t>class chooses </a:t>
            </a:r>
            <a:r>
              <a:rPr dirty="0" sz="2000" spc="-5">
                <a:latin typeface="Carlito"/>
                <a:cs typeface="Carlito"/>
              </a:rPr>
              <a:t>whether an </a:t>
            </a:r>
            <a:r>
              <a:rPr dirty="0" sz="2000" spc="-10">
                <a:latin typeface="Carlito"/>
                <a:cs typeface="Carlito"/>
              </a:rPr>
              <a:t>operation </a:t>
            </a:r>
            <a:r>
              <a:rPr dirty="0" sz="2000" spc="-5">
                <a:latin typeface="Carlito"/>
                <a:cs typeface="Carlito"/>
              </a:rPr>
              <a:t>will </a:t>
            </a:r>
            <a:r>
              <a:rPr dirty="0" sz="2000" spc="10">
                <a:latin typeface="Carlito"/>
                <a:cs typeface="Carlito"/>
              </a:rPr>
              <a:t>be </a:t>
            </a:r>
            <a:r>
              <a:rPr dirty="0" sz="2000" spc="-5">
                <a:latin typeface="Carlito"/>
                <a:cs typeface="Carlito"/>
              </a:rPr>
              <a:t>implemented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a  method or a </a:t>
            </a:r>
            <a:r>
              <a:rPr dirty="0" sz="2000" spc="-10">
                <a:latin typeface="Carlito"/>
                <a:cs typeface="Carlito"/>
              </a:rPr>
              <a:t>call </a:t>
            </a:r>
            <a:r>
              <a:rPr dirty="0" sz="2000" spc="-15">
                <a:latin typeface="Carlito"/>
                <a:cs typeface="Carlito"/>
              </a:rPr>
              <a:t>event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is triggered in a </a:t>
            </a:r>
            <a:r>
              <a:rPr dirty="0" sz="2000" spc="-20">
                <a:latin typeface="Carlito"/>
                <a:cs typeface="Carlito"/>
              </a:rPr>
              <a:t>state </a:t>
            </a:r>
            <a:r>
              <a:rPr dirty="0" sz="2000">
                <a:latin typeface="Carlito"/>
                <a:cs typeface="Carlito"/>
              </a:rPr>
              <a:t>machine </a:t>
            </a:r>
            <a:r>
              <a:rPr dirty="0" sz="2000" spc="-5">
                <a:latin typeface="Carlito"/>
                <a:cs typeface="Carlito"/>
              </a:rPr>
              <a:t>(or possibly  both).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31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 b="1">
                <a:latin typeface="Carlito"/>
                <a:cs typeface="Carlito"/>
              </a:rPr>
              <a:t>Change </a:t>
            </a:r>
            <a:r>
              <a:rPr dirty="0" sz="2200" spc="-10" b="1">
                <a:latin typeface="Carlito"/>
                <a:cs typeface="Carlito"/>
              </a:rPr>
              <a:t>event:</a:t>
            </a:r>
            <a:r>
              <a:rPr dirty="0" sz="2200" spc="-10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when(exp)</a:t>
            </a:r>
            <a:endParaRPr sz="2200">
              <a:latin typeface="Carlito"/>
              <a:cs typeface="Carlito"/>
            </a:endParaRPr>
          </a:p>
          <a:p>
            <a:pPr lvl="1" marL="756285" marR="8890" indent="-287020">
              <a:lnSpc>
                <a:spcPts val="1920"/>
              </a:lnSpc>
              <a:spcBef>
                <a:spcPts val="4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 change </a:t>
            </a:r>
            <a:r>
              <a:rPr dirty="0" sz="2000" spc="-15">
                <a:latin typeface="Carlito"/>
                <a:cs typeface="Carlito"/>
              </a:rPr>
              <a:t>event </a:t>
            </a:r>
            <a:r>
              <a:rPr dirty="0" sz="2000" spc="-5">
                <a:latin typeface="Carlito"/>
                <a:cs typeface="Carlito"/>
              </a:rPr>
              <a:t>is the satisfaction of a </a:t>
            </a:r>
            <a:r>
              <a:rPr dirty="0" sz="2000" spc="-10">
                <a:latin typeface="Carlito"/>
                <a:cs typeface="Carlito"/>
              </a:rPr>
              <a:t>Boolean expression that </a:t>
            </a:r>
            <a:r>
              <a:rPr dirty="0" sz="2000" spc="-5">
                <a:latin typeface="Carlito"/>
                <a:cs typeface="Carlito"/>
              </a:rPr>
              <a:t>depends </a:t>
            </a:r>
            <a:r>
              <a:rPr dirty="0" sz="2000">
                <a:latin typeface="Carlito"/>
                <a:cs typeface="Carlito"/>
              </a:rPr>
              <a:t>on  </a:t>
            </a:r>
            <a:r>
              <a:rPr dirty="0" sz="2000" spc="-10">
                <a:latin typeface="Carlito"/>
                <a:cs typeface="Carlito"/>
              </a:rPr>
              <a:t>designated attribute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values.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This is a </a:t>
            </a:r>
            <a:r>
              <a:rPr dirty="0" sz="2000" spc="-15">
                <a:latin typeface="Carlito"/>
                <a:cs typeface="Carlito"/>
              </a:rPr>
              <a:t>declarative </a:t>
            </a:r>
            <a:r>
              <a:rPr dirty="0" sz="2000" spc="-30">
                <a:latin typeface="Carlito"/>
                <a:cs typeface="Carlito"/>
              </a:rPr>
              <a:t>way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wait </a:t>
            </a:r>
            <a:r>
              <a:rPr dirty="0" sz="2000" spc="-5">
                <a:latin typeface="Carlito"/>
                <a:cs typeface="Carlito"/>
              </a:rPr>
              <a:t>until a condition is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satisfied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5" b="1">
                <a:latin typeface="Carlito"/>
                <a:cs typeface="Carlito"/>
              </a:rPr>
              <a:t>Time </a:t>
            </a:r>
            <a:r>
              <a:rPr dirty="0" sz="2200" spc="-10" b="1">
                <a:latin typeface="Carlito"/>
                <a:cs typeface="Carlito"/>
              </a:rPr>
              <a:t>event:</a:t>
            </a:r>
            <a:r>
              <a:rPr dirty="0" sz="2200" spc="-6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after(time)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Time </a:t>
            </a:r>
            <a:r>
              <a:rPr dirty="0" sz="2000" spc="-15">
                <a:latin typeface="Carlito"/>
                <a:cs typeface="Carlito"/>
              </a:rPr>
              <a:t>events represent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passage </a:t>
            </a:r>
            <a:r>
              <a:rPr dirty="0" sz="2000" spc="-5">
                <a:latin typeface="Carlito"/>
                <a:cs typeface="Carlito"/>
              </a:rPr>
              <a:t>of</a:t>
            </a:r>
            <a:r>
              <a:rPr dirty="0" sz="2000" spc="20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lvl="1" marL="756285" marR="5080" indent="-287020">
              <a:lnSpc>
                <a:spcPts val="1920"/>
              </a:lnSpc>
              <a:spcBef>
                <a:spcPts val="4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>
                <a:latin typeface="Carlito"/>
                <a:cs typeface="Carlito"/>
              </a:rPr>
              <a:t>time </a:t>
            </a:r>
            <a:r>
              <a:rPr dirty="0" sz="2000" spc="-15">
                <a:latin typeface="Carlito"/>
                <a:cs typeface="Carlito"/>
              </a:rPr>
              <a:t>event can </a:t>
            </a:r>
            <a:r>
              <a:rPr dirty="0" sz="2000">
                <a:latin typeface="Carlito"/>
                <a:cs typeface="Carlito"/>
              </a:rPr>
              <a:t>be specified </a:t>
            </a:r>
            <a:r>
              <a:rPr dirty="0" sz="2000" spc="-5">
                <a:latin typeface="Carlito"/>
                <a:cs typeface="Carlito"/>
              </a:rPr>
              <a:t>either in absolute mode </a:t>
            </a:r>
            <a:r>
              <a:rPr dirty="0" sz="2000">
                <a:latin typeface="Carlito"/>
                <a:cs typeface="Carlito"/>
              </a:rPr>
              <a:t>(time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day) </a:t>
            </a:r>
            <a:r>
              <a:rPr dirty="0" sz="2000">
                <a:latin typeface="Carlito"/>
                <a:cs typeface="Carlito"/>
              </a:rPr>
              <a:t>or  </a:t>
            </a:r>
            <a:r>
              <a:rPr dirty="0" sz="2000" spc="-15">
                <a:latin typeface="Carlito"/>
                <a:cs typeface="Carlito"/>
              </a:rPr>
              <a:t>relative </a:t>
            </a:r>
            <a:r>
              <a:rPr dirty="0" sz="2000" spc="-5">
                <a:latin typeface="Carlito"/>
                <a:cs typeface="Carlito"/>
              </a:rPr>
              <a:t>mode </a:t>
            </a:r>
            <a:r>
              <a:rPr dirty="0" sz="2000" spc="-10">
                <a:latin typeface="Carlito"/>
                <a:cs typeface="Carlito"/>
              </a:rPr>
              <a:t>(time </a:t>
            </a:r>
            <a:r>
              <a:rPr dirty="0" sz="2000" spc="-5">
                <a:latin typeface="Carlito"/>
                <a:cs typeface="Carlito"/>
              </a:rPr>
              <a:t>elapsed since a </a:t>
            </a:r>
            <a:r>
              <a:rPr dirty="0" sz="2000" spc="-15">
                <a:latin typeface="Carlito"/>
                <a:cs typeface="Carlito"/>
              </a:rPr>
              <a:t>given</a:t>
            </a:r>
            <a:r>
              <a:rPr dirty="0" sz="2000" spc="19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event).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1932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EVENTS[4]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185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76020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20"/>
              <a:t>temperature</a:t>
            </a:r>
            <a:r>
              <a:rPr dirty="0" spc="-120"/>
              <a:t> </a:t>
            </a:r>
            <a:r>
              <a:rPr dirty="0" spc="-15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87464" y="990600"/>
            <a:ext cx="8854567" cy="5553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4939" y="6424676"/>
            <a:ext cx="6981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www.visual-paradigm.com/guide/uml-unified-modeling-language/about-state-diagrams/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64541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53262"/>
            <a:ext cx="8536940" cy="311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2055495" algn="l"/>
                <a:tab pos="3006725" algn="l"/>
                <a:tab pos="3646804" algn="l"/>
                <a:tab pos="4083050" algn="l"/>
                <a:tab pos="4988560" algn="l"/>
                <a:tab pos="5641340" algn="l"/>
                <a:tab pos="6085840" algn="l"/>
                <a:tab pos="6360795" algn="l"/>
                <a:tab pos="7004050" algn="l"/>
                <a:tab pos="7391400" algn="l"/>
                <a:tab pos="8049895" algn="l"/>
              </a:tabLst>
            </a:pPr>
            <a:r>
              <a:rPr dirty="0" sz="2400" spc="-5">
                <a:latin typeface="Carlito"/>
                <a:cs typeface="Carlito"/>
              </a:rPr>
              <a:t>Com</a:t>
            </a:r>
            <a:r>
              <a:rPr dirty="0" sz="2400" spc="1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on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15">
                <a:latin typeface="Carlito"/>
                <a:cs typeface="Carlito"/>
              </a:rPr>
              <a:t>b</a:t>
            </a:r>
            <a:r>
              <a:rPr dirty="0" sz="2400" spc="-5">
                <a:latin typeface="Carlito"/>
                <a:cs typeface="Carlito"/>
              </a:rPr>
              <a:t>j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ct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art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ly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composite </a:t>
            </a:r>
            <a:r>
              <a:rPr dirty="0" sz="2400" spc="-10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This is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 spc="-20">
                <a:latin typeface="Carlito"/>
                <a:cs typeface="Carlito"/>
              </a:rPr>
              <a:t>contrast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simple aggregation,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 spc="-10">
                <a:latin typeface="Carlito"/>
                <a:cs typeface="Carlito"/>
              </a:rPr>
              <a:t>which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part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10">
                <a:latin typeface="Carlito"/>
                <a:cs typeface="Carlito"/>
              </a:rPr>
              <a:t>be </a:t>
            </a:r>
            <a:r>
              <a:rPr dirty="0" sz="2400" spc="5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shared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 spc="-10">
                <a:latin typeface="Carlito"/>
                <a:cs typeface="Carlito"/>
              </a:rPr>
              <a:t>several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wholes.</a:t>
            </a:r>
            <a:endParaRPr sz="2400">
              <a:latin typeface="Carlito"/>
              <a:cs typeface="Carlito"/>
            </a:endParaRPr>
          </a:p>
          <a:p>
            <a:pPr algn="just" marL="356870" marR="5715" indent="-344805">
              <a:lnSpc>
                <a:spcPct val="100000"/>
              </a:lnSpc>
              <a:spcBef>
                <a:spcPts val="202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In addition,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10">
                <a:latin typeface="Carlito"/>
                <a:cs typeface="Carlito"/>
              </a:rPr>
              <a:t>composite aggregation,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whole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responsible  </a:t>
            </a: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disposition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its </a:t>
            </a:r>
            <a:r>
              <a:rPr dirty="0" sz="2400">
                <a:latin typeface="Carlito"/>
                <a:cs typeface="Carlito"/>
              </a:rPr>
              <a:t>parts, </a:t>
            </a:r>
            <a:r>
              <a:rPr dirty="0" sz="2400" spc="-10">
                <a:latin typeface="Carlito"/>
                <a:cs typeface="Carlito"/>
              </a:rPr>
              <a:t>which </a:t>
            </a:r>
            <a:r>
              <a:rPr dirty="0" sz="2400" spc="5">
                <a:latin typeface="Carlito"/>
                <a:cs typeface="Carlito"/>
              </a:rPr>
              <a:t>means </a:t>
            </a:r>
            <a:r>
              <a:rPr dirty="0" sz="2400" spc="-15">
                <a:latin typeface="Carlito"/>
                <a:cs typeface="Carlito"/>
              </a:rPr>
              <a:t>that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composite  </a:t>
            </a:r>
            <a:r>
              <a:rPr dirty="0" sz="2400" spc="-5">
                <a:latin typeface="Carlito"/>
                <a:cs typeface="Carlito"/>
              </a:rPr>
              <a:t>must manage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creation </a:t>
            </a:r>
            <a:r>
              <a:rPr dirty="0" sz="2400">
                <a:latin typeface="Carlito"/>
                <a:cs typeface="Carlito"/>
              </a:rPr>
              <a:t>and destruction of its</a:t>
            </a:r>
            <a:r>
              <a:rPr dirty="0" sz="2400" spc="-2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parts.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4038650"/>
            <a:ext cx="4625894" cy="258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035" cy="287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Identify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initial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final terminating</a:t>
            </a:r>
            <a:r>
              <a:rPr dirty="0" sz="2400" spc="-35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Identify the </a:t>
            </a:r>
            <a:r>
              <a:rPr dirty="0" sz="2400" spc="-5">
                <a:latin typeface="Carlito"/>
                <a:cs typeface="Carlito"/>
              </a:rPr>
              <a:t>possible </a:t>
            </a:r>
            <a:r>
              <a:rPr dirty="0" sz="2400" spc="-15">
                <a:latin typeface="Carlito"/>
                <a:cs typeface="Carlito"/>
              </a:rPr>
              <a:t>states in </a:t>
            </a:r>
            <a:r>
              <a:rPr dirty="0" sz="2400">
                <a:latin typeface="Carlito"/>
                <a:cs typeface="Carlito"/>
              </a:rPr>
              <a:t>which the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20">
                <a:latin typeface="Carlito"/>
                <a:cs typeface="Carlito"/>
              </a:rPr>
              <a:t>exist  </a:t>
            </a:r>
            <a:r>
              <a:rPr dirty="0" sz="2400">
                <a:latin typeface="Carlito"/>
                <a:cs typeface="Carlito"/>
              </a:rPr>
              <a:t>(boundary </a:t>
            </a:r>
            <a:r>
              <a:rPr dirty="0" sz="2400" spc="-5">
                <a:latin typeface="Carlito"/>
                <a:cs typeface="Carlito"/>
              </a:rPr>
              <a:t>values corresponding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different </a:t>
            </a:r>
            <a:r>
              <a:rPr dirty="0" sz="2400" spc="-10">
                <a:latin typeface="Carlito"/>
                <a:cs typeface="Carlito"/>
              </a:rPr>
              <a:t>attributes </a:t>
            </a:r>
            <a:r>
              <a:rPr dirty="0" sz="2400" spc="-5">
                <a:latin typeface="Carlito"/>
                <a:cs typeface="Carlito"/>
              </a:rPr>
              <a:t>guide </a:t>
            </a:r>
            <a:r>
              <a:rPr dirty="0" sz="2400" spc="5">
                <a:latin typeface="Carlito"/>
                <a:cs typeface="Carlito"/>
              </a:rPr>
              <a:t>us </a:t>
            </a:r>
            <a:r>
              <a:rPr dirty="0" sz="2400" spc="-25">
                <a:latin typeface="Carlito"/>
                <a:cs typeface="Carlito"/>
              </a:rPr>
              <a:t>in  </a:t>
            </a:r>
            <a:r>
              <a:rPr dirty="0" sz="2400">
                <a:latin typeface="Carlito"/>
                <a:cs typeface="Carlito"/>
              </a:rPr>
              <a:t>identifying </a:t>
            </a:r>
            <a:r>
              <a:rPr dirty="0" sz="2400" spc="-10">
                <a:latin typeface="Carlito"/>
                <a:cs typeface="Carlito"/>
              </a:rPr>
              <a:t>different</a:t>
            </a:r>
            <a:r>
              <a:rPr dirty="0" sz="2400" spc="-1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states).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Label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events </a:t>
            </a:r>
            <a:r>
              <a:rPr dirty="0" sz="2400">
                <a:latin typeface="Carlito"/>
                <a:cs typeface="Carlito"/>
              </a:rPr>
              <a:t>which trigger these</a:t>
            </a:r>
            <a:r>
              <a:rPr dirty="0" sz="2400" spc="-1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transitions.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4871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Steps </a:t>
            </a:r>
            <a:r>
              <a:rPr dirty="0" spc="-20"/>
              <a:t>to draw </a:t>
            </a:r>
            <a:r>
              <a:rPr dirty="0" spc="5"/>
              <a:t>a </a:t>
            </a:r>
            <a:r>
              <a:rPr dirty="0" spc="-35"/>
              <a:t>state </a:t>
            </a:r>
            <a:r>
              <a:rPr dirty="0" spc="-10"/>
              <a:t>diagram</a:t>
            </a:r>
            <a:r>
              <a:rPr dirty="0" spc="-150"/>
              <a:t> </a:t>
            </a:r>
            <a:r>
              <a:rPr dirty="0" spc="-229">
                <a:latin typeface="Arial"/>
                <a:cs typeface="Arial"/>
              </a:rPr>
              <a:t>–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42950"/>
            <a:ext cx="7471561" cy="6615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896162"/>
            <a:ext cx="7696200" cy="5744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17930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15"/>
              <a:t>Ticket-selling</a:t>
            </a:r>
            <a:r>
              <a:rPr dirty="0" spc="-114"/>
              <a:t> </a:t>
            </a:r>
            <a:r>
              <a:rPr dirty="0"/>
              <a:t>Machine[4]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98276"/>
            <a:ext cx="8141334" cy="143827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55"/>
              </a:spcBef>
              <a:buFont typeface="Wingdings"/>
              <a:buChar char=""/>
              <a:tabLst>
                <a:tab pos="356870" algn="l"/>
                <a:tab pos="357505" algn="l"/>
                <a:tab pos="1456690" algn="l"/>
              </a:tabLst>
            </a:pPr>
            <a:r>
              <a:rPr dirty="0" sz="2800">
                <a:latin typeface="Carlito"/>
                <a:cs typeface="Carlito"/>
              </a:rPr>
              <a:t>Model	</a:t>
            </a:r>
            <a:r>
              <a:rPr dirty="0" sz="2800" spc="5">
                <a:latin typeface="Carlito"/>
                <a:cs typeface="Carlito"/>
              </a:rPr>
              <a:t>a </a:t>
            </a:r>
            <a:r>
              <a:rPr dirty="0" sz="2800" spc="-20">
                <a:latin typeface="Carlito"/>
                <a:cs typeface="Carlito"/>
              </a:rPr>
              <a:t>keyboard </a:t>
            </a:r>
            <a:r>
              <a:rPr dirty="0" sz="2800">
                <a:latin typeface="Carlito"/>
                <a:cs typeface="Carlito"/>
              </a:rPr>
              <a:t>using </a:t>
            </a:r>
            <a:r>
              <a:rPr dirty="0" sz="2800" spc="5">
                <a:latin typeface="Carlito"/>
                <a:cs typeface="Carlito"/>
              </a:rPr>
              <a:t>UML </a:t>
            </a:r>
            <a:r>
              <a:rPr dirty="0" sz="2800" spc="-20">
                <a:latin typeface="Carlito"/>
                <a:cs typeface="Carlito"/>
              </a:rPr>
              <a:t>state </a:t>
            </a:r>
            <a:r>
              <a:rPr dirty="0" sz="2800" spc="-5">
                <a:latin typeface="Carlito"/>
                <a:cs typeface="Carlito"/>
              </a:rPr>
              <a:t>machine</a:t>
            </a:r>
            <a:r>
              <a:rPr dirty="0" sz="2800" spc="1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diagram: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20">
                <a:latin typeface="Carlito"/>
                <a:cs typeface="Carlito"/>
              </a:rPr>
              <a:t>Transmits </a:t>
            </a:r>
            <a:r>
              <a:rPr dirty="0" sz="2400" spc="-35">
                <a:latin typeface="Carlito"/>
                <a:cs typeface="Carlito"/>
              </a:rPr>
              <a:t>key </a:t>
            </a:r>
            <a:r>
              <a:rPr dirty="0" sz="2400" spc="-5">
                <a:latin typeface="Carlito"/>
                <a:cs typeface="Carlito"/>
              </a:rPr>
              <a:t>code on </a:t>
            </a:r>
            <a:r>
              <a:rPr dirty="0" sz="2400">
                <a:latin typeface="Carlito"/>
                <a:cs typeface="Carlito"/>
              </a:rPr>
              <a:t>each </a:t>
            </a:r>
            <a:r>
              <a:rPr dirty="0" sz="2400" spc="-35">
                <a:latin typeface="Carlito"/>
                <a:cs typeface="Carlito"/>
              </a:rPr>
              <a:t>key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stroke.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Breaks </a:t>
            </a:r>
            <a:r>
              <a:rPr dirty="0" sz="2400">
                <a:latin typeface="Carlito"/>
                <a:cs typeface="Carlito"/>
              </a:rPr>
              <a:t>down </a:t>
            </a:r>
            <a:r>
              <a:rPr dirty="0" sz="2400" spc="-5">
                <a:latin typeface="Carlito"/>
                <a:cs typeface="Carlito"/>
              </a:rPr>
              <a:t>after </a:t>
            </a:r>
            <a:r>
              <a:rPr dirty="0" sz="2400">
                <a:latin typeface="Carlito"/>
                <a:cs typeface="Carlito"/>
              </a:rPr>
              <a:t>entering 100,000 </a:t>
            </a:r>
            <a:r>
              <a:rPr dirty="0" sz="2400" spc="-35">
                <a:latin typeface="Carlito"/>
                <a:cs typeface="Carlito"/>
              </a:rPr>
              <a:t>key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strokes.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8041"/>
            <a:ext cx="5422265" cy="6223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900" spc="-5"/>
              <a:t>Example: </a:t>
            </a:r>
            <a:r>
              <a:rPr dirty="0" sz="3900" spc="-15"/>
              <a:t>Keyboard</a:t>
            </a:r>
            <a:r>
              <a:rPr dirty="0" sz="3900" spc="-140"/>
              <a:t> </a:t>
            </a:r>
            <a:r>
              <a:rPr dirty="0" sz="3900" spc="-30"/>
              <a:t>strokes</a:t>
            </a:r>
            <a:endParaRPr sz="3900"/>
          </a:p>
        </p:txBody>
      </p:sp>
      <p:grpSp>
        <p:nvGrpSpPr>
          <p:cNvPr id="4" name="object 4"/>
          <p:cNvGrpSpPr/>
          <p:nvPr/>
        </p:nvGrpSpPr>
        <p:grpSpPr>
          <a:xfrm>
            <a:off x="2357120" y="3211195"/>
            <a:ext cx="1789430" cy="1075690"/>
            <a:chOff x="2357120" y="3211195"/>
            <a:chExt cx="1789430" cy="1075690"/>
          </a:xfrm>
        </p:grpSpPr>
        <p:sp>
          <p:nvSpPr>
            <p:cNvPr id="5" name="object 5"/>
            <p:cNvSpPr/>
            <p:nvPr/>
          </p:nvSpPr>
          <p:spPr>
            <a:xfrm>
              <a:off x="2369820" y="3223895"/>
              <a:ext cx="1764030" cy="1050290"/>
            </a:xfrm>
            <a:custGeom>
              <a:avLst/>
              <a:gdLst/>
              <a:ahLst/>
              <a:cxnLst/>
              <a:rect l="l" t="t" r="r" b="b"/>
              <a:pathLst>
                <a:path w="1764029" h="1050289">
                  <a:moveTo>
                    <a:pt x="1249553" y="0"/>
                  </a:moveTo>
                  <a:lnTo>
                    <a:pt x="514223" y="0"/>
                  </a:lnTo>
                  <a:lnTo>
                    <a:pt x="467422" y="2101"/>
                  </a:lnTo>
                  <a:lnTo>
                    <a:pt x="421797" y="8285"/>
                  </a:lnTo>
                  <a:lnTo>
                    <a:pt x="377531" y="18370"/>
                  </a:lnTo>
                  <a:lnTo>
                    <a:pt x="334804" y="32174"/>
                  </a:lnTo>
                  <a:lnTo>
                    <a:pt x="293798" y="49515"/>
                  </a:lnTo>
                  <a:lnTo>
                    <a:pt x="254696" y="70212"/>
                  </a:lnTo>
                  <a:lnTo>
                    <a:pt x="217678" y="94083"/>
                  </a:lnTo>
                  <a:lnTo>
                    <a:pt x="182926" y="120947"/>
                  </a:lnTo>
                  <a:lnTo>
                    <a:pt x="150621" y="150622"/>
                  </a:lnTo>
                  <a:lnTo>
                    <a:pt x="120947" y="182926"/>
                  </a:lnTo>
                  <a:lnTo>
                    <a:pt x="94083" y="217678"/>
                  </a:lnTo>
                  <a:lnTo>
                    <a:pt x="70212" y="254696"/>
                  </a:lnTo>
                  <a:lnTo>
                    <a:pt x="49515" y="293798"/>
                  </a:lnTo>
                  <a:lnTo>
                    <a:pt x="32174" y="334804"/>
                  </a:lnTo>
                  <a:lnTo>
                    <a:pt x="18370" y="377531"/>
                  </a:lnTo>
                  <a:lnTo>
                    <a:pt x="8285" y="421797"/>
                  </a:lnTo>
                  <a:lnTo>
                    <a:pt x="2101" y="467422"/>
                  </a:lnTo>
                  <a:lnTo>
                    <a:pt x="0" y="514222"/>
                  </a:lnTo>
                  <a:lnTo>
                    <a:pt x="0" y="535812"/>
                  </a:lnTo>
                  <a:lnTo>
                    <a:pt x="2101" y="582613"/>
                  </a:lnTo>
                  <a:lnTo>
                    <a:pt x="8285" y="628238"/>
                  </a:lnTo>
                  <a:lnTo>
                    <a:pt x="18370" y="672504"/>
                  </a:lnTo>
                  <a:lnTo>
                    <a:pt x="32174" y="715231"/>
                  </a:lnTo>
                  <a:lnTo>
                    <a:pt x="49515" y="756237"/>
                  </a:lnTo>
                  <a:lnTo>
                    <a:pt x="70212" y="795339"/>
                  </a:lnTo>
                  <a:lnTo>
                    <a:pt x="94083" y="832357"/>
                  </a:lnTo>
                  <a:lnTo>
                    <a:pt x="120947" y="867109"/>
                  </a:lnTo>
                  <a:lnTo>
                    <a:pt x="150622" y="899413"/>
                  </a:lnTo>
                  <a:lnTo>
                    <a:pt x="182926" y="929088"/>
                  </a:lnTo>
                  <a:lnTo>
                    <a:pt x="217678" y="955952"/>
                  </a:lnTo>
                  <a:lnTo>
                    <a:pt x="254696" y="979823"/>
                  </a:lnTo>
                  <a:lnTo>
                    <a:pt x="293798" y="1000520"/>
                  </a:lnTo>
                  <a:lnTo>
                    <a:pt x="334804" y="1017861"/>
                  </a:lnTo>
                  <a:lnTo>
                    <a:pt x="377531" y="1031665"/>
                  </a:lnTo>
                  <a:lnTo>
                    <a:pt x="421797" y="1041750"/>
                  </a:lnTo>
                  <a:lnTo>
                    <a:pt x="467422" y="1047934"/>
                  </a:lnTo>
                  <a:lnTo>
                    <a:pt x="514223" y="1050035"/>
                  </a:lnTo>
                  <a:lnTo>
                    <a:pt x="1249553" y="1050035"/>
                  </a:lnTo>
                  <a:lnTo>
                    <a:pt x="1296373" y="1047934"/>
                  </a:lnTo>
                  <a:lnTo>
                    <a:pt x="1342016" y="1041750"/>
                  </a:lnTo>
                  <a:lnTo>
                    <a:pt x="1386298" y="1031665"/>
                  </a:lnTo>
                  <a:lnTo>
                    <a:pt x="1429039" y="1017861"/>
                  </a:lnTo>
                  <a:lnTo>
                    <a:pt x="1470056" y="1000520"/>
                  </a:lnTo>
                  <a:lnTo>
                    <a:pt x="1509169" y="979823"/>
                  </a:lnTo>
                  <a:lnTo>
                    <a:pt x="1546195" y="955952"/>
                  </a:lnTo>
                  <a:lnTo>
                    <a:pt x="1580955" y="929088"/>
                  </a:lnTo>
                  <a:lnTo>
                    <a:pt x="1613265" y="899413"/>
                  </a:lnTo>
                  <a:lnTo>
                    <a:pt x="1642944" y="867109"/>
                  </a:lnTo>
                  <a:lnTo>
                    <a:pt x="1669812" y="832357"/>
                  </a:lnTo>
                  <a:lnTo>
                    <a:pt x="1693686" y="795339"/>
                  </a:lnTo>
                  <a:lnTo>
                    <a:pt x="1714385" y="756237"/>
                  </a:lnTo>
                  <a:lnTo>
                    <a:pt x="1731727" y="715231"/>
                  </a:lnTo>
                  <a:lnTo>
                    <a:pt x="1745532" y="672504"/>
                  </a:lnTo>
                  <a:lnTo>
                    <a:pt x="1755617" y="628238"/>
                  </a:lnTo>
                  <a:lnTo>
                    <a:pt x="1761801" y="582613"/>
                  </a:lnTo>
                  <a:lnTo>
                    <a:pt x="1763903" y="535812"/>
                  </a:lnTo>
                  <a:lnTo>
                    <a:pt x="1763903" y="514222"/>
                  </a:lnTo>
                  <a:lnTo>
                    <a:pt x="1761801" y="467422"/>
                  </a:lnTo>
                  <a:lnTo>
                    <a:pt x="1755617" y="421797"/>
                  </a:lnTo>
                  <a:lnTo>
                    <a:pt x="1745532" y="377531"/>
                  </a:lnTo>
                  <a:lnTo>
                    <a:pt x="1731727" y="334804"/>
                  </a:lnTo>
                  <a:lnTo>
                    <a:pt x="1714385" y="293798"/>
                  </a:lnTo>
                  <a:lnTo>
                    <a:pt x="1693686" y="254696"/>
                  </a:lnTo>
                  <a:lnTo>
                    <a:pt x="1669812" y="217678"/>
                  </a:lnTo>
                  <a:lnTo>
                    <a:pt x="1642944" y="182926"/>
                  </a:lnTo>
                  <a:lnTo>
                    <a:pt x="1613265" y="150622"/>
                  </a:lnTo>
                  <a:lnTo>
                    <a:pt x="1580955" y="120947"/>
                  </a:lnTo>
                  <a:lnTo>
                    <a:pt x="1546195" y="94083"/>
                  </a:lnTo>
                  <a:lnTo>
                    <a:pt x="1509169" y="70212"/>
                  </a:lnTo>
                  <a:lnTo>
                    <a:pt x="1470056" y="49515"/>
                  </a:lnTo>
                  <a:lnTo>
                    <a:pt x="1429039" y="32174"/>
                  </a:lnTo>
                  <a:lnTo>
                    <a:pt x="1386298" y="18370"/>
                  </a:lnTo>
                  <a:lnTo>
                    <a:pt x="1342016" y="8285"/>
                  </a:lnTo>
                  <a:lnTo>
                    <a:pt x="1296373" y="2101"/>
                  </a:lnTo>
                  <a:lnTo>
                    <a:pt x="124955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69820" y="3223895"/>
              <a:ext cx="1764030" cy="1050290"/>
            </a:xfrm>
            <a:custGeom>
              <a:avLst/>
              <a:gdLst/>
              <a:ahLst/>
              <a:cxnLst/>
              <a:rect l="l" t="t" r="r" b="b"/>
              <a:pathLst>
                <a:path w="1764029" h="1050289">
                  <a:moveTo>
                    <a:pt x="0" y="514222"/>
                  </a:moveTo>
                  <a:lnTo>
                    <a:pt x="2101" y="467422"/>
                  </a:lnTo>
                  <a:lnTo>
                    <a:pt x="8285" y="421797"/>
                  </a:lnTo>
                  <a:lnTo>
                    <a:pt x="18370" y="377531"/>
                  </a:lnTo>
                  <a:lnTo>
                    <a:pt x="32174" y="334804"/>
                  </a:lnTo>
                  <a:lnTo>
                    <a:pt x="49515" y="293798"/>
                  </a:lnTo>
                  <a:lnTo>
                    <a:pt x="70212" y="254696"/>
                  </a:lnTo>
                  <a:lnTo>
                    <a:pt x="94083" y="217678"/>
                  </a:lnTo>
                  <a:lnTo>
                    <a:pt x="120947" y="182926"/>
                  </a:lnTo>
                  <a:lnTo>
                    <a:pt x="150621" y="150622"/>
                  </a:lnTo>
                  <a:lnTo>
                    <a:pt x="182926" y="120947"/>
                  </a:lnTo>
                  <a:lnTo>
                    <a:pt x="217678" y="94083"/>
                  </a:lnTo>
                  <a:lnTo>
                    <a:pt x="254696" y="70212"/>
                  </a:lnTo>
                  <a:lnTo>
                    <a:pt x="293798" y="49515"/>
                  </a:lnTo>
                  <a:lnTo>
                    <a:pt x="334804" y="32174"/>
                  </a:lnTo>
                  <a:lnTo>
                    <a:pt x="377531" y="18370"/>
                  </a:lnTo>
                  <a:lnTo>
                    <a:pt x="421797" y="8285"/>
                  </a:lnTo>
                  <a:lnTo>
                    <a:pt x="467422" y="2101"/>
                  </a:lnTo>
                  <a:lnTo>
                    <a:pt x="514223" y="0"/>
                  </a:lnTo>
                  <a:lnTo>
                    <a:pt x="1249553" y="0"/>
                  </a:lnTo>
                  <a:lnTo>
                    <a:pt x="1296373" y="2101"/>
                  </a:lnTo>
                  <a:lnTo>
                    <a:pt x="1342016" y="8285"/>
                  </a:lnTo>
                  <a:lnTo>
                    <a:pt x="1386298" y="18370"/>
                  </a:lnTo>
                  <a:lnTo>
                    <a:pt x="1429039" y="32174"/>
                  </a:lnTo>
                  <a:lnTo>
                    <a:pt x="1470056" y="49515"/>
                  </a:lnTo>
                  <a:lnTo>
                    <a:pt x="1509169" y="70212"/>
                  </a:lnTo>
                  <a:lnTo>
                    <a:pt x="1546195" y="94083"/>
                  </a:lnTo>
                  <a:lnTo>
                    <a:pt x="1580955" y="120947"/>
                  </a:lnTo>
                  <a:lnTo>
                    <a:pt x="1613265" y="150622"/>
                  </a:lnTo>
                  <a:lnTo>
                    <a:pt x="1642944" y="182926"/>
                  </a:lnTo>
                  <a:lnTo>
                    <a:pt x="1669812" y="217678"/>
                  </a:lnTo>
                  <a:lnTo>
                    <a:pt x="1693686" y="254696"/>
                  </a:lnTo>
                  <a:lnTo>
                    <a:pt x="1714385" y="293798"/>
                  </a:lnTo>
                  <a:lnTo>
                    <a:pt x="1731727" y="334804"/>
                  </a:lnTo>
                  <a:lnTo>
                    <a:pt x="1745532" y="377531"/>
                  </a:lnTo>
                  <a:lnTo>
                    <a:pt x="1755617" y="421797"/>
                  </a:lnTo>
                  <a:lnTo>
                    <a:pt x="1761801" y="467422"/>
                  </a:lnTo>
                  <a:lnTo>
                    <a:pt x="1763903" y="514222"/>
                  </a:lnTo>
                  <a:lnTo>
                    <a:pt x="1763903" y="535812"/>
                  </a:lnTo>
                  <a:lnTo>
                    <a:pt x="1761801" y="582613"/>
                  </a:lnTo>
                  <a:lnTo>
                    <a:pt x="1755617" y="628238"/>
                  </a:lnTo>
                  <a:lnTo>
                    <a:pt x="1745532" y="672504"/>
                  </a:lnTo>
                  <a:lnTo>
                    <a:pt x="1731727" y="715231"/>
                  </a:lnTo>
                  <a:lnTo>
                    <a:pt x="1714385" y="756237"/>
                  </a:lnTo>
                  <a:lnTo>
                    <a:pt x="1693686" y="795339"/>
                  </a:lnTo>
                  <a:lnTo>
                    <a:pt x="1669812" y="832357"/>
                  </a:lnTo>
                  <a:lnTo>
                    <a:pt x="1642944" y="867109"/>
                  </a:lnTo>
                  <a:lnTo>
                    <a:pt x="1613265" y="899413"/>
                  </a:lnTo>
                  <a:lnTo>
                    <a:pt x="1580955" y="929088"/>
                  </a:lnTo>
                  <a:lnTo>
                    <a:pt x="1546195" y="955952"/>
                  </a:lnTo>
                  <a:lnTo>
                    <a:pt x="1509169" y="979823"/>
                  </a:lnTo>
                  <a:lnTo>
                    <a:pt x="1470056" y="1000520"/>
                  </a:lnTo>
                  <a:lnTo>
                    <a:pt x="1429039" y="1017861"/>
                  </a:lnTo>
                  <a:lnTo>
                    <a:pt x="1386298" y="1031665"/>
                  </a:lnTo>
                  <a:lnTo>
                    <a:pt x="1342016" y="1041750"/>
                  </a:lnTo>
                  <a:lnTo>
                    <a:pt x="1296373" y="1047934"/>
                  </a:lnTo>
                  <a:lnTo>
                    <a:pt x="1249553" y="1050035"/>
                  </a:lnTo>
                  <a:lnTo>
                    <a:pt x="514223" y="1050035"/>
                  </a:lnTo>
                  <a:lnTo>
                    <a:pt x="467422" y="1047934"/>
                  </a:lnTo>
                  <a:lnTo>
                    <a:pt x="421797" y="1041750"/>
                  </a:lnTo>
                  <a:lnTo>
                    <a:pt x="377531" y="1031665"/>
                  </a:lnTo>
                  <a:lnTo>
                    <a:pt x="334804" y="1017861"/>
                  </a:lnTo>
                  <a:lnTo>
                    <a:pt x="293798" y="1000520"/>
                  </a:lnTo>
                  <a:lnTo>
                    <a:pt x="254696" y="979823"/>
                  </a:lnTo>
                  <a:lnTo>
                    <a:pt x="217678" y="955952"/>
                  </a:lnTo>
                  <a:lnTo>
                    <a:pt x="182926" y="929088"/>
                  </a:lnTo>
                  <a:lnTo>
                    <a:pt x="150622" y="899413"/>
                  </a:lnTo>
                  <a:lnTo>
                    <a:pt x="120947" y="867109"/>
                  </a:lnTo>
                  <a:lnTo>
                    <a:pt x="94083" y="832357"/>
                  </a:lnTo>
                  <a:lnTo>
                    <a:pt x="70212" y="795339"/>
                  </a:lnTo>
                  <a:lnTo>
                    <a:pt x="49515" y="756237"/>
                  </a:lnTo>
                  <a:lnTo>
                    <a:pt x="32174" y="715231"/>
                  </a:lnTo>
                  <a:lnTo>
                    <a:pt x="18370" y="672504"/>
                  </a:lnTo>
                  <a:lnTo>
                    <a:pt x="8285" y="628238"/>
                  </a:lnTo>
                  <a:lnTo>
                    <a:pt x="2101" y="582613"/>
                  </a:lnTo>
                  <a:lnTo>
                    <a:pt x="0" y="535812"/>
                  </a:lnTo>
                  <a:lnTo>
                    <a:pt x="0" y="51422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53105" y="3518408"/>
            <a:ext cx="1000760" cy="421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20">
                <a:solidFill>
                  <a:srgbClr val="0000CC"/>
                </a:solidFill>
                <a:latin typeface="Carlito"/>
                <a:cs typeface="Carlito"/>
              </a:rPr>
              <a:t>D</a:t>
            </a:r>
            <a:r>
              <a:rPr dirty="0" sz="2600" spc="-25">
                <a:solidFill>
                  <a:srgbClr val="0000CC"/>
                </a:solidFill>
                <a:latin typeface="Carlito"/>
                <a:cs typeface="Carlito"/>
              </a:rPr>
              <a:t>e</a:t>
            </a:r>
            <a:r>
              <a:rPr dirty="0" sz="2600" spc="-55">
                <a:solidFill>
                  <a:srgbClr val="0000CC"/>
                </a:solidFill>
                <a:latin typeface="Carlito"/>
                <a:cs typeface="Carlito"/>
              </a:rPr>
              <a:t>f</a:t>
            </a:r>
            <a:r>
              <a:rPr dirty="0" sz="2600" spc="-5">
                <a:solidFill>
                  <a:srgbClr val="0000CC"/>
                </a:solidFill>
                <a:latin typeface="Carlito"/>
                <a:cs typeface="Carlito"/>
              </a:rPr>
              <a:t>a</a:t>
            </a:r>
            <a:r>
              <a:rPr dirty="0" sz="2600" spc="5">
                <a:solidFill>
                  <a:srgbClr val="0000CC"/>
                </a:solidFill>
                <a:latin typeface="Carlito"/>
                <a:cs typeface="Carlito"/>
              </a:rPr>
              <a:t>u</a:t>
            </a:r>
            <a:r>
              <a:rPr dirty="0" sz="2600" spc="-5">
                <a:solidFill>
                  <a:srgbClr val="0000CC"/>
                </a:solidFill>
                <a:latin typeface="Carlito"/>
                <a:cs typeface="Carlito"/>
              </a:rPr>
              <a:t>lt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7096" y="4697476"/>
            <a:ext cx="1990089" cy="1075690"/>
            <a:chOff x="4967096" y="4697476"/>
            <a:chExt cx="1990089" cy="1075690"/>
          </a:xfrm>
        </p:grpSpPr>
        <p:sp>
          <p:nvSpPr>
            <p:cNvPr id="9" name="object 9"/>
            <p:cNvSpPr/>
            <p:nvPr/>
          </p:nvSpPr>
          <p:spPr>
            <a:xfrm>
              <a:off x="4979796" y="4710176"/>
              <a:ext cx="1964689" cy="1050290"/>
            </a:xfrm>
            <a:custGeom>
              <a:avLst/>
              <a:gdLst/>
              <a:ahLst/>
              <a:cxnLst/>
              <a:rect l="l" t="t" r="r" b="b"/>
              <a:pathLst>
                <a:path w="1964690" h="1050289">
                  <a:moveTo>
                    <a:pt x="1450339" y="0"/>
                  </a:moveTo>
                  <a:lnTo>
                    <a:pt x="514223" y="0"/>
                  </a:lnTo>
                  <a:lnTo>
                    <a:pt x="467422" y="2101"/>
                  </a:lnTo>
                  <a:lnTo>
                    <a:pt x="421797" y="8285"/>
                  </a:lnTo>
                  <a:lnTo>
                    <a:pt x="377531" y="18370"/>
                  </a:lnTo>
                  <a:lnTo>
                    <a:pt x="334804" y="32174"/>
                  </a:lnTo>
                  <a:lnTo>
                    <a:pt x="293798" y="49515"/>
                  </a:lnTo>
                  <a:lnTo>
                    <a:pt x="254696" y="70212"/>
                  </a:lnTo>
                  <a:lnTo>
                    <a:pt x="217678" y="94083"/>
                  </a:lnTo>
                  <a:lnTo>
                    <a:pt x="182926" y="120947"/>
                  </a:lnTo>
                  <a:lnTo>
                    <a:pt x="150622" y="150622"/>
                  </a:lnTo>
                  <a:lnTo>
                    <a:pt x="120947" y="182926"/>
                  </a:lnTo>
                  <a:lnTo>
                    <a:pt x="94083" y="217678"/>
                  </a:lnTo>
                  <a:lnTo>
                    <a:pt x="70212" y="254696"/>
                  </a:lnTo>
                  <a:lnTo>
                    <a:pt x="49515" y="293798"/>
                  </a:lnTo>
                  <a:lnTo>
                    <a:pt x="32174" y="334804"/>
                  </a:lnTo>
                  <a:lnTo>
                    <a:pt x="18370" y="377531"/>
                  </a:lnTo>
                  <a:lnTo>
                    <a:pt x="8285" y="421797"/>
                  </a:lnTo>
                  <a:lnTo>
                    <a:pt x="2101" y="467422"/>
                  </a:lnTo>
                  <a:lnTo>
                    <a:pt x="0" y="514223"/>
                  </a:lnTo>
                  <a:lnTo>
                    <a:pt x="0" y="535686"/>
                  </a:lnTo>
                  <a:lnTo>
                    <a:pt x="2101" y="582506"/>
                  </a:lnTo>
                  <a:lnTo>
                    <a:pt x="8285" y="628148"/>
                  </a:lnTo>
                  <a:lnTo>
                    <a:pt x="18370" y="672429"/>
                  </a:lnTo>
                  <a:lnTo>
                    <a:pt x="32174" y="715168"/>
                  </a:lnTo>
                  <a:lnTo>
                    <a:pt x="49515" y="756184"/>
                  </a:lnTo>
                  <a:lnTo>
                    <a:pt x="70212" y="795295"/>
                  </a:lnTo>
                  <a:lnTo>
                    <a:pt x="94083" y="832320"/>
                  </a:lnTo>
                  <a:lnTo>
                    <a:pt x="120947" y="867077"/>
                  </a:lnTo>
                  <a:lnTo>
                    <a:pt x="150621" y="899385"/>
                  </a:lnTo>
                  <a:lnTo>
                    <a:pt x="182926" y="929062"/>
                  </a:lnTo>
                  <a:lnTo>
                    <a:pt x="217678" y="955928"/>
                  </a:lnTo>
                  <a:lnTo>
                    <a:pt x="254696" y="979800"/>
                  </a:lnTo>
                  <a:lnTo>
                    <a:pt x="293798" y="1000497"/>
                  </a:lnTo>
                  <a:lnTo>
                    <a:pt x="334804" y="1017838"/>
                  </a:lnTo>
                  <a:lnTo>
                    <a:pt x="377531" y="1031641"/>
                  </a:lnTo>
                  <a:lnTo>
                    <a:pt x="421797" y="1041725"/>
                  </a:lnTo>
                  <a:lnTo>
                    <a:pt x="467422" y="1047909"/>
                  </a:lnTo>
                  <a:lnTo>
                    <a:pt x="514223" y="1050010"/>
                  </a:lnTo>
                  <a:lnTo>
                    <a:pt x="1450339" y="1050010"/>
                  </a:lnTo>
                  <a:lnTo>
                    <a:pt x="1497160" y="1047909"/>
                  </a:lnTo>
                  <a:lnTo>
                    <a:pt x="1542803" y="1041725"/>
                  </a:lnTo>
                  <a:lnTo>
                    <a:pt x="1587085" y="1031641"/>
                  </a:lnTo>
                  <a:lnTo>
                    <a:pt x="1629826" y="1017838"/>
                  </a:lnTo>
                  <a:lnTo>
                    <a:pt x="1670843" y="1000497"/>
                  </a:lnTo>
                  <a:lnTo>
                    <a:pt x="1709956" y="979800"/>
                  </a:lnTo>
                  <a:lnTo>
                    <a:pt x="1746982" y="955928"/>
                  </a:lnTo>
                  <a:lnTo>
                    <a:pt x="1781742" y="929062"/>
                  </a:lnTo>
                  <a:lnTo>
                    <a:pt x="1814052" y="899385"/>
                  </a:lnTo>
                  <a:lnTo>
                    <a:pt x="1843731" y="867077"/>
                  </a:lnTo>
                  <a:lnTo>
                    <a:pt x="1870599" y="832320"/>
                  </a:lnTo>
                  <a:lnTo>
                    <a:pt x="1894473" y="795295"/>
                  </a:lnTo>
                  <a:lnTo>
                    <a:pt x="1915172" y="756184"/>
                  </a:lnTo>
                  <a:lnTo>
                    <a:pt x="1932514" y="715168"/>
                  </a:lnTo>
                  <a:lnTo>
                    <a:pt x="1946319" y="672429"/>
                  </a:lnTo>
                  <a:lnTo>
                    <a:pt x="1956404" y="628148"/>
                  </a:lnTo>
                  <a:lnTo>
                    <a:pt x="1962588" y="582506"/>
                  </a:lnTo>
                  <a:lnTo>
                    <a:pt x="1964689" y="535686"/>
                  </a:lnTo>
                  <a:lnTo>
                    <a:pt x="1964689" y="514223"/>
                  </a:lnTo>
                  <a:lnTo>
                    <a:pt x="1962588" y="467422"/>
                  </a:lnTo>
                  <a:lnTo>
                    <a:pt x="1956404" y="421797"/>
                  </a:lnTo>
                  <a:lnTo>
                    <a:pt x="1946319" y="377531"/>
                  </a:lnTo>
                  <a:lnTo>
                    <a:pt x="1932514" y="334804"/>
                  </a:lnTo>
                  <a:lnTo>
                    <a:pt x="1915172" y="293798"/>
                  </a:lnTo>
                  <a:lnTo>
                    <a:pt x="1894473" y="254696"/>
                  </a:lnTo>
                  <a:lnTo>
                    <a:pt x="1870599" y="217678"/>
                  </a:lnTo>
                  <a:lnTo>
                    <a:pt x="1843731" y="182926"/>
                  </a:lnTo>
                  <a:lnTo>
                    <a:pt x="1814052" y="150621"/>
                  </a:lnTo>
                  <a:lnTo>
                    <a:pt x="1781742" y="120947"/>
                  </a:lnTo>
                  <a:lnTo>
                    <a:pt x="1746982" y="94083"/>
                  </a:lnTo>
                  <a:lnTo>
                    <a:pt x="1709956" y="70212"/>
                  </a:lnTo>
                  <a:lnTo>
                    <a:pt x="1670843" y="49515"/>
                  </a:lnTo>
                  <a:lnTo>
                    <a:pt x="1629826" y="32174"/>
                  </a:lnTo>
                  <a:lnTo>
                    <a:pt x="1587085" y="18370"/>
                  </a:lnTo>
                  <a:lnTo>
                    <a:pt x="1542803" y="8285"/>
                  </a:lnTo>
                  <a:lnTo>
                    <a:pt x="1497160" y="2101"/>
                  </a:lnTo>
                  <a:lnTo>
                    <a:pt x="14503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79796" y="4710176"/>
              <a:ext cx="1964689" cy="1050290"/>
            </a:xfrm>
            <a:custGeom>
              <a:avLst/>
              <a:gdLst/>
              <a:ahLst/>
              <a:cxnLst/>
              <a:rect l="l" t="t" r="r" b="b"/>
              <a:pathLst>
                <a:path w="1964690" h="1050289">
                  <a:moveTo>
                    <a:pt x="0" y="514223"/>
                  </a:moveTo>
                  <a:lnTo>
                    <a:pt x="2101" y="467422"/>
                  </a:lnTo>
                  <a:lnTo>
                    <a:pt x="8285" y="421797"/>
                  </a:lnTo>
                  <a:lnTo>
                    <a:pt x="18370" y="377531"/>
                  </a:lnTo>
                  <a:lnTo>
                    <a:pt x="32174" y="334804"/>
                  </a:lnTo>
                  <a:lnTo>
                    <a:pt x="49515" y="293798"/>
                  </a:lnTo>
                  <a:lnTo>
                    <a:pt x="70212" y="254696"/>
                  </a:lnTo>
                  <a:lnTo>
                    <a:pt x="94083" y="217678"/>
                  </a:lnTo>
                  <a:lnTo>
                    <a:pt x="120947" y="182926"/>
                  </a:lnTo>
                  <a:lnTo>
                    <a:pt x="150622" y="150622"/>
                  </a:lnTo>
                  <a:lnTo>
                    <a:pt x="182926" y="120947"/>
                  </a:lnTo>
                  <a:lnTo>
                    <a:pt x="217678" y="94083"/>
                  </a:lnTo>
                  <a:lnTo>
                    <a:pt x="254696" y="70212"/>
                  </a:lnTo>
                  <a:lnTo>
                    <a:pt x="293798" y="49515"/>
                  </a:lnTo>
                  <a:lnTo>
                    <a:pt x="334804" y="32174"/>
                  </a:lnTo>
                  <a:lnTo>
                    <a:pt x="377531" y="18370"/>
                  </a:lnTo>
                  <a:lnTo>
                    <a:pt x="421797" y="8285"/>
                  </a:lnTo>
                  <a:lnTo>
                    <a:pt x="467422" y="2101"/>
                  </a:lnTo>
                  <a:lnTo>
                    <a:pt x="514223" y="0"/>
                  </a:lnTo>
                  <a:lnTo>
                    <a:pt x="1450339" y="0"/>
                  </a:lnTo>
                  <a:lnTo>
                    <a:pt x="1497160" y="2101"/>
                  </a:lnTo>
                  <a:lnTo>
                    <a:pt x="1542803" y="8285"/>
                  </a:lnTo>
                  <a:lnTo>
                    <a:pt x="1587085" y="18370"/>
                  </a:lnTo>
                  <a:lnTo>
                    <a:pt x="1629826" y="32174"/>
                  </a:lnTo>
                  <a:lnTo>
                    <a:pt x="1670843" y="49515"/>
                  </a:lnTo>
                  <a:lnTo>
                    <a:pt x="1709956" y="70212"/>
                  </a:lnTo>
                  <a:lnTo>
                    <a:pt x="1746982" y="94083"/>
                  </a:lnTo>
                  <a:lnTo>
                    <a:pt x="1781742" y="120947"/>
                  </a:lnTo>
                  <a:lnTo>
                    <a:pt x="1814052" y="150621"/>
                  </a:lnTo>
                  <a:lnTo>
                    <a:pt x="1843731" y="182926"/>
                  </a:lnTo>
                  <a:lnTo>
                    <a:pt x="1870599" y="217678"/>
                  </a:lnTo>
                  <a:lnTo>
                    <a:pt x="1894473" y="254696"/>
                  </a:lnTo>
                  <a:lnTo>
                    <a:pt x="1915172" y="293798"/>
                  </a:lnTo>
                  <a:lnTo>
                    <a:pt x="1932514" y="334804"/>
                  </a:lnTo>
                  <a:lnTo>
                    <a:pt x="1946319" y="377531"/>
                  </a:lnTo>
                  <a:lnTo>
                    <a:pt x="1956404" y="421797"/>
                  </a:lnTo>
                  <a:lnTo>
                    <a:pt x="1962588" y="467422"/>
                  </a:lnTo>
                  <a:lnTo>
                    <a:pt x="1964689" y="514223"/>
                  </a:lnTo>
                  <a:lnTo>
                    <a:pt x="1964689" y="535686"/>
                  </a:lnTo>
                  <a:lnTo>
                    <a:pt x="1962588" y="582506"/>
                  </a:lnTo>
                  <a:lnTo>
                    <a:pt x="1956404" y="628148"/>
                  </a:lnTo>
                  <a:lnTo>
                    <a:pt x="1946319" y="672429"/>
                  </a:lnTo>
                  <a:lnTo>
                    <a:pt x="1932514" y="715168"/>
                  </a:lnTo>
                  <a:lnTo>
                    <a:pt x="1915172" y="756184"/>
                  </a:lnTo>
                  <a:lnTo>
                    <a:pt x="1894473" y="795295"/>
                  </a:lnTo>
                  <a:lnTo>
                    <a:pt x="1870599" y="832320"/>
                  </a:lnTo>
                  <a:lnTo>
                    <a:pt x="1843731" y="867077"/>
                  </a:lnTo>
                  <a:lnTo>
                    <a:pt x="1814052" y="899385"/>
                  </a:lnTo>
                  <a:lnTo>
                    <a:pt x="1781742" y="929062"/>
                  </a:lnTo>
                  <a:lnTo>
                    <a:pt x="1746982" y="955928"/>
                  </a:lnTo>
                  <a:lnTo>
                    <a:pt x="1709956" y="979800"/>
                  </a:lnTo>
                  <a:lnTo>
                    <a:pt x="1670843" y="1000497"/>
                  </a:lnTo>
                  <a:lnTo>
                    <a:pt x="1629826" y="1017838"/>
                  </a:lnTo>
                  <a:lnTo>
                    <a:pt x="1587085" y="1031641"/>
                  </a:lnTo>
                  <a:lnTo>
                    <a:pt x="1542803" y="1041725"/>
                  </a:lnTo>
                  <a:lnTo>
                    <a:pt x="1497160" y="1047909"/>
                  </a:lnTo>
                  <a:lnTo>
                    <a:pt x="1450339" y="1050010"/>
                  </a:lnTo>
                  <a:lnTo>
                    <a:pt x="514223" y="1050010"/>
                  </a:lnTo>
                  <a:lnTo>
                    <a:pt x="467422" y="1047909"/>
                  </a:lnTo>
                  <a:lnTo>
                    <a:pt x="421797" y="1041725"/>
                  </a:lnTo>
                  <a:lnTo>
                    <a:pt x="377531" y="1031641"/>
                  </a:lnTo>
                  <a:lnTo>
                    <a:pt x="334804" y="1017838"/>
                  </a:lnTo>
                  <a:lnTo>
                    <a:pt x="293798" y="1000497"/>
                  </a:lnTo>
                  <a:lnTo>
                    <a:pt x="254696" y="979800"/>
                  </a:lnTo>
                  <a:lnTo>
                    <a:pt x="217678" y="955928"/>
                  </a:lnTo>
                  <a:lnTo>
                    <a:pt x="182926" y="929062"/>
                  </a:lnTo>
                  <a:lnTo>
                    <a:pt x="150621" y="899385"/>
                  </a:lnTo>
                  <a:lnTo>
                    <a:pt x="120947" y="867077"/>
                  </a:lnTo>
                  <a:lnTo>
                    <a:pt x="94083" y="832320"/>
                  </a:lnTo>
                  <a:lnTo>
                    <a:pt x="70212" y="795295"/>
                  </a:lnTo>
                  <a:lnTo>
                    <a:pt x="49515" y="756184"/>
                  </a:lnTo>
                  <a:lnTo>
                    <a:pt x="32174" y="715168"/>
                  </a:lnTo>
                  <a:lnTo>
                    <a:pt x="18370" y="672429"/>
                  </a:lnTo>
                  <a:lnTo>
                    <a:pt x="8285" y="628148"/>
                  </a:lnTo>
                  <a:lnTo>
                    <a:pt x="2101" y="582506"/>
                  </a:lnTo>
                  <a:lnTo>
                    <a:pt x="0" y="535686"/>
                  </a:lnTo>
                  <a:lnTo>
                    <a:pt x="0" y="51422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480050" y="5005273"/>
            <a:ext cx="963294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solidFill>
                  <a:srgbClr val="0000CC"/>
                </a:solidFill>
                <a:latin typeface="Carlito"/>
                <a:cs typeface="Carlito"/>
              </a:rPr>
              <a:t>B</a:t>
            </a:r>
            <a:r>
              <a:rPr dirty="0" sz="2600" spc="-45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r>
              <a:rPr dirty="0" sz="2600" spc="-10">
                <a:solidFill>
                  <a:srgbClr val="0000CC"/>
                </a:solidFill>
                <a:latin typeface="Carlito"/>
                <a:cs typeface="Carlito"/>
              </a:rPr>
              <a:t>o</a:t>
            </a:r>
            <a:r>
              <a:rPr dirty="0" sz="2600" spc="-105">
                <a:solidFill>
                  <a:srgbClr val="0000CC"/>
                </a:solidFill>
                <a:latin typeface="Carlito"/>
                <a:cs typeface="Carlito"/>
              </a:rPr>
              <a:t>k</a:t>
            </a:r>
            <a:r>
              <a:rPr dirty="0" sz="2600" spc="-5">
                <a:solidFill>
                  <a:srgbClr val="0000CC"/>
                </a:solidFill>
                <a:latin typeface="Carlito"/>
                <a:cs typeface="Carlito"/>
              </a:rPr>
              <a:t>en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38960" y="3518789"/>
            <a:ext cx="4215765" cy="1193800"/>
            <a:chOff x="1838960" y="3518789"/>
            <a:chExt cx="4215765" cy="1193800"/>
          </a:xfrm>
        </p:grpSpPr>
        <p:sp>
          <p:nvSpPr>
            <p:cNvPr id="13" name="object 13"/>
            <p:cNvSpPr/>
            <p:nvPr/>
          </p:nvSpPr>
          <p:spPr>
            <a:xfrm>
              <a:off x="5882969" y="3748151"/>
              <a:ext cx="171450" cy="964565"/>
            </a:xfrm>
            <a:custGeom>
              <a:avLst/>
              <a:gdLst/>
              <a:ahLst/>
              <a:cxnLst/>
              <a:rect l="l" t="t" r="r" b="b"/>
              <a:pathLst>
                <a:path w="171450" h="964564">
                  <a:moveTo>
                    <a:pt x="16444" y="793190"/>
                  </a:moveTo>
                  <a:lnTo>
                    <a:pt x="9322" y="795655"/>
                  </a:lnTo>
                  <a:lnTo>
                    <a:pt x="3643" y="800633"/>
                  </a:lnTo>
                  <a:lnTo>
                    <a:pt x="464" y="807196"/>
                  </a:lnTo>
                  <a:lnTo>
                    <a:pt x="0" y="814496"/>
                  </a:lnTo>
                  <a:lnTo>
                    <a:pt x="2464" y="821690"/>
                  </a:lnTo>
                  <a:lnTo>
                    <a:pt x="85395" y="964311"/>
                  </a:lnTo>
                  <a:lnTo>
                    <a:pt x="107523" y="926465"/>
                  </a:lnTo>
                  <a:lnTo>
                    <a:pt x="66345" y="926465"/>
                  </a:lnTo>
                  <a:lnTo>
                    <a:pt x="66442" y="855961"/>
                  </a:lnTo>
                  <a:lnTo>
                    <a:pt x="35357" y="802513"/>
                  </a:lnTo>
                  <a:lnTo>
                    <a:pt x="30307" y="796833"/>
                  </a:lnTo>
                  <a:lnTo>
                    <a:pt x="23721" y="793654"/>
                  </a:lnTo>
                  <a:lnTo>
                    <a:pt x="16444" y="793190"/>
                  </a:lnTo>
                  <a:close/>
                </a:path>
                <a:path w="171450" h="964564">
                  <a:moveTo>
                    <a:pt x="66442" y="855961"/>
                  </a:moveTo>
                  <a:lnTo>
                    <a:pt x="66345" y="926465"/>
                  </a:lnTo>
                  <a:lnTo>
                    <a:pt x="104445" y="926465"/>
                  </a:lnTo>
                  <a:lnTo>
                    <a:pt x="104458" y="916940"/>
                  </a:lnTo>
                  <a:lnTo>
                    <a:pt x="69012" y="916813"/>
                  </a:lnTo>
                  <a:lnTo>
                    <a:pt x="85471" y="888682"/>
                  </a:lnTo>
                  <a:lnTo>
                    <a:pt x="66442" y="855961"/>
                  </a:lnTo>
                  <a:close/>
                </a:path>
                <a:path w="171450" h="964564">
                  <a:moveTo>
                    <a:pt x="154674" y="793317"/>
                  </a:moveTo>
                  <a:lnTo>
                    <a:pt x="104542" y="856088"/>
                  </a:lnTo>
                  <a:lnTo>
                    <a:pt x="104445" y="926465"/>
                  </a:lnTo>
                  <a:lnTo>
                    <a:pt x="107523" y="926465"/>
                  </a:lnTo>
                  <a:lnTo>
                    <a:pt x="168707" y="821817"/>
                  </a:lnTo>
                  <a:lnTo>
                    <a:pt x="171154" y="814695"/>
                  </a:lnTo>
                  <a:lnTo>
                    <a:pt x="170660" y="807418"/>
                  </a:lnTo>
                  <a:lnTo>
                    <a:pt x="167475" y="800832"/>
                  </a:lnTo>
                  <a:lnTo>
                    <a:pt x="161849" y="795782"/>
                  </a:lnTo>
                  <a:lnTo>
                    <a:pt x="154674" y="793317"/>
                  </a:lnTo>
                  <a:close/>
                </a:path>
                <a:path w="171450" h="964564">
                  <a:moveTo>
                    <a:pt x="85471" y="888682"/>
                  </a:moveTo>
                  <a:lnTo>
                    <a:pt x="69012" y="916813"/>
                  </a:lnTo>
                  <a:lnTo>
                    <a:pt x="101905" y="916940"/>
                  </a:lnTo>
                  <a:lnTo>
                    <a:pt x="85471" y="888682"/>
                  </a:lnTo>
                  <a:close/>
                </a:path>
                <a:path w="171450" h="964564">
                  <a:moveTo>
                    <a:pt x="104542" y="856088"/>
                  </a:moveTo>
                  <a:lnTo>
                    <a:pt x="85471" y="888682"/>
                  </a:lnTo>
                  <a:lnTo>
                    <a:pt x="101905" y="916940"/>
                  </a:lnTo>
                  <a:lnTo>
                    <a:pt x="104458" y="916940"/>
                  </a:lnTo>
                  <a:lnTo>
                    <a:pt x="104542" y="856088"/>
                  </a:lnTo>
                  <a:close/>
                </a:path>
                <a:path w="171450" h="964564">
                  <a:moveTo>
                    <a:pt x="67615" y="0"/>
                  </a:moveTo>
                  <a:lnTo>
                    <a:pt x="66528" y="793190"/>
                  </a:lnTo>
                  <a:lnTo>
                    <a:pt x="66515" y="856088"/>
                  </a:lnTo>
                  <a:lnTo>
                    <a:pt x="85471" y="888682"/>
                  </a:lnTo>
                  <a:lnTo>
                    <a:pt x="104542" y="856088"/>
                  </a:lnTo>
                  <a:lnTo>
                    <a:pt x="105715" y="126"/>
                  </a:lnTo>
                  <a:lnTo>
                    <a:pt x="67615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9280" y="3537839"/>
              <a:ext cx="564515" cy="3175"/>
            </a:xfrm>
            <a:custGeom>
              <a:avLst/>
              <a:gdLst/>
              <a:ahLst/>
              <a:cxnLst/>
              <a:rect l="l" t="t" r="r" b="b"/>
              <a:pathLst>
                <a:path w="564514" h="3175">
                  <a:moveTo>
                    <a:pt x="0" y="0"/>
                  </a:moveTo>
                  <a:lnTo>
                    <a:pt x="564514" y="3175"/>
                  </a:lnTo>
                </a:path>
              </a:pathLst>
            </a:custGeom>
            <a:ln w="381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9280" y="3979618"/>
              <a:ext cx="635000" cy="171450"/>
            </a:xfrm>
            <a:custGeom>
              <a:avLst/>
              <a:gdLst/>
              <a:ahLst/>
              <a:cxnLst/>
              <a:rect l="l" t="t" r="r" b="b"/>
              <a:pathLst>
                <a:path w="635000" h="171450">
                  <a:moveTo>
                    <a:pt x="526447" y="104708"/>
                  </a:moveTo>
                  <a:lnTo>
                    <a:pt x="473075" y="135689"/>
                  </a:lnTo>
                  <a:lnTo>
                    <a:pt x="467395" y="140739"/>
                  </a:lnTo>
                  <a:lnTo>
                    <a:pt x="464216" y="147325"/>
                  </a:lnTo>
                  <a:lnTo>
                    <a:pt x="463752" y="154602"/>
                  </a:lnTo>
                  <a:lnTo>
                    <a:pt x="466217" y="161724"/>
                  </a:lnTo>
                  <a:lnTo>
                    <a:pt x="471195" y="167405"/>
                  </a:lnTo>
                  <a:lnTo>
                    <a:pt x="477758" y="170598"/>
                  </a:lnTo>
                  <a:lnTo>
                    <a:pt x="485058" y="171100"/>
                  </a:lnTo>
                  <a:lnTo>
                    <a:pt x="492251" y="168709"/>
                  </a:lnTo>
                  <a:lnTo>
                    <a:pt x="602111" y="104828"/>
                  </a:lnTo>
                  <a:lnTo>
                    <a:pt x="526447" y="104708"/>
                  </a:lnTo>
                  <a:close/>
                </a:path>
                <a:path w="635000" h="171450">
                  <a:moveTo>
                    <a:pt x="559217" y="85686"/>
                  </a:moveTo>
                  <a:lnTo>
                    <a:pt x="526447" y="104708"/>
                  </a:lnTo>
                  <a:lnTo>
                    <a:pt x="597026" y="104828"/>
                  </a:lnTo>
                  <a:lnTo>
                    <a:pt x="597026" y="102161"/>
                  </a:lnTo>
                  <a:lnTo>
                    <a:pt x="587375" y="102161"/>
                  </a:lnTo>
                  <a:lnTo>
                    <a:pt x="559217" y="85686"/>
                  </a:lnTo>
                  <a:close/>
                </a:path>
                <a:path w="635000" h="171450">
                  <a:moveTo>
                    <a:pt x="485312" y="0"/>
                  </a:moveTo>
                  <a:lnTo>
                    <a:pt x="478012" y="450"/>
                  </a:lnTo>
                  <a:lnTo>
                    <a:pt x="471449" y="3591"/>
                  </a:lnTo>
                  <a:lnTo>
                    <a:pt x="466470" y="9197"/>
                  </a:lnTo>
                  <a:lnTo>
                    <a:pt x="464004" y="16392"/>
                  </a:lnTo>
                  <a:lnTo>
                    <a:pt x="464454" y="23707"/>
                  </a:lnTo>
                  <a:lnTo>
                    <a:pt x="467596" y="30307"/>
                  </a:lnTo>
                  <a:lnTo>
                    <a:pt x="473201" y="35359"/>
                  </a:lnTo>
                  <a:lnTo>
                    <a:pt x="526610" y="66608"/>
                  </a:lnTo>
                  <a:lnTo>
                    <a:pt x="597026" y="66728"/>
                  </a:lnTo>
                  <a:lnTo>
                    <a:pt x="597026" y="104828"/>
                  </a:lnTo>
                  <a:lnTo>
                    <a:pt x="602111" y="104828"/>
                  </a:lnTo>
                  <a:lnTo>
                    <a:pt x="634872" y="85778"/>
                  </a:lnTo>
                  <a:lnTo>
                    <a:pt x="492506" y="2466"/>
                  </a:lnTo>
                  <a:lnTo>
                    <a:pt x="485312" y="0"/>
                  </a:lnTo>
                  <a:close/>
                </a:path>
                <a:path w="635000" h="171450">
                  <a:moveTo>
                    <a:pt x="0" y="65712"/>
                  </a:moveTo>
                  <a:lnTo>
                    <a:pt x="0" y="103812"/>
                  </a:lnTo>
                  <a:lnTo>
                    <a:pt x="526447" y="104708"/>
                  </a:lnTo>
                  <a:lnTo>
                    <a:pt x="559217" y="85686"/>
                  </a:lnTo>
                  <a:lnTo>
                    <a:pt x="526610" y="66608"/>
                  </a:lnTo>
                  <a:lnTo>
                    <a:pt x="0" y="65712"/>
                  </a:lnTo>
                  <a:close/>
                </a:path>
                <a:path w="635000" h="171450">
                  <a:moveTo>
                    <a:pt x="587501" y="69268"/>
                  </a:moveTo>
                  <a:lnTo>
                    <a:pt x="559217" y="85686"/>
                  </a:lnTo>
                  <a:lnTo>
                    <a:pt x="587375" y="102161"/>
                  </a:lnTo>
                  <a:lnTo>
                    <a:pt x="587501" y="69268"/>
                  </a:lnTo>
                  <a:close/>
                </a:path>
                <a:path w="635000" h="171450">
                  <a:moveTo>
                    <a:pt x="597026" y="69268"/>
                  </a:moveTo>
                  <a:lnTo>
                    <a:pt x="587501" y="69268"/>
                  </a:lnTo>
                  <a:lnTo>
                    <a:pt x="587375" y="102161"/>
                  </a:lnTo>
                  <a:lnTo>
                    <a:pt x="597026" y="102161"/>
                  </a:lnTo>
                  <a:lnTo>
                    <a:pt x="597026" y="69268"/>
                  </a:lnTo>
                  <a:close/>
                </a:path>
                <a:path w="635000" h="171450">
                  <a:moveTo>
                    <a:pt x="526610" y="66608"/>
                  </a:moveTo>
                  <a:lnTo>
                    <a:pt x="559217" y="85686"/>
                  </a:lnTo>
                  <a:lnTo>
                    <a:pt x="587501" y="69268"/>
                  </a:lnTo>
                  <a:lnTo>
                    <a:pt x="597026" y="69268"/>
                  </a:lnTo>
                  <a:lnTo>
                    <a:pt x="597026" y="66728"/>
                  </a:lnTo>
                  <a:lnTo>
                    <a:pt x="526610" y="6660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58010" y="3537839"/>
              <a:ext cx="2540" cy="527050"/>
            </a:xfrm>
            <a:custGeom>
              <a:avLst/>
              <a:gdLst/>
              <a:ahLst/>
              <a:cxnLst/>
              <a:rect l="l" t="t" r="r" b="b"/>
              <a:pathLst>
                <a:path w="2539" h="527050">
                  <a:moveTo>
                    <a:pt x="2539" y="0"/>
                  </a:moveTo>
                  <a:lnTo>
                    <a:pt x="0" y="526542"/>
                  </a:lnTo>
                </a:path>
              </a:pathLst>
            </a:custGeom>
            <a:ln w="381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111625" y="3467480"/>
            <a:ext cx="24752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410" algn="l"/>
              </a:tabLst>
            </a:pPr>
            <a:r>
              <a:rPr dirty="0" u="heavy" sz="1900" spc="-5">
                <a:solidFill>
                  <a:srgbClr val="0033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>
                <a:solidFill>
                  <a:srgbClr val="0033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900" spc="-5">
                <a:solidFill>
                  <a:srgbClr val="003300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KeyStroke[n=100</a:t>
            </a:r>
            <a:r>
              <a:rPr dirty="0" sz="1900" spc="-5">
                <a:solidFill>
                  <a:srgbClr val="003300"/>
                </a:solidFill>
                <a:latin typeface="Times New Roman"/>
                <a:cs typeface="Times New Roman"/>
              </a:rPr>
              <a:t>,000]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6693" y="4114291"/>
            <a:ext cx="1843405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5">
                <a:solidFill>
                  <a:srgbClr val="003300"/>
                </a:solidFill>
                <a:latin typeface="Times New Roman"/>
                <a:cs typeface="Times New Roman"/>
              </a:rPr>
              <a:t>keyStroke/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solidFill>
                  <a:srgbClr val="003300"/>
                </a:solidFill>
                <a:latin typeface="Times New Roman"/>
                <a:cs typeface="Times New Roman"/>
              </a:rPr>
              <a:t>n++, </a:t>
            </a:r>
            <a:r>
              <a:rPr dirty="0" sz="1900" spc="-5">
                <a:solidFill>
                  <a:srgbClr val="003300"/>
                </a:solidFill>
                <a:latin typeface="Times New Roman"/>
                <a:cs typeface="Times New Roman"/>
              </a:rPr>
              <a:t>transmit</a:t>
            </a:r>
            <a:r>
              <a:rPr dirty="0" sz="1900" spc="-11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3300"/>
                </a:solidFill>
                <a:latin typeface="Times New Roman"/>
                <a:cs typeface="Times New Roman"/>
              </a:rPr>
              <a:t>code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69669" y="2319147"/>
            <a:ext cx="7166609" cy="4280535"/>
            <a:chOff x="1169669" y="2319147"/>
            <a:chExt cx="7166609" cy="4280535"/>
          </a:xfrm>
        </p:grpSpPr>
        <p:sp>
          <p:nvSpPr>
            <p:cNvPr id="20" name="object 20"/>
            <p:cNvSpPr/>
            <p:nvPr/>
          </p:nvSpPr>
          <p:spPr>
            <a:xfrm>
              <a:off x="1182369" y="2331847"/>
              <a:ext cx="413384" cy="412115"/>
            </a:xfrm>
            <a:custGeom>
              <a:avLst/>
              <a:gdLst/>
              <a:ahLst/>
              <a:cxnLst/>
              <a:rect l="l" t="t" r="r" b="b"/>
              <a:pathLst>
                <a:path w="413384" h="412114">
                  <a:moveTo>
                    <a:pt x="206502" y="0"/>
                  </a:moveTo>
                  <a:lnTo>
                    <a:pt x="159153" y="5439"/>
                  </a:lnTo>
                  <a:lnTo>
                    <a:pt x="115688" y="20933"/>
                  </a:lnTo>
                  <a:lnTo>
                    <a:pt x="77346" y="45246"/>
                  </a:lnTo>
                  <a:lnTo>
                    <a:pt x="45366" y="77144"/>
                  </a:lnTo>
                  <a:lnTo>
                    <a:pt x="20989" y="115392"/>
                  </a:lnTo>
                  <a:lnTo>
                    <a:pt x="5453" y="158753"/>
                  </a:lnTo>
                  <a:lnTo>
                    <a:pt x="0" y="205993"/>
                  </a:lnTo>
                  <a:lnTo>
                    <a:pt x="5453" y="253234"/>
                  </a:lnTo>
                  <a:lnTo>
                    <a:pt x="20989" y="296595"/>
                  </a:lnTo>
                  <a:lnTo>
                    <a:pt x="45366" y="334843"/>
                  </a:lnTo>
                  <a:lnTo>
                    <a:pt x="77346" y="366741"/>
                  </a:lnTo>
                  <a:lnTo>
                    <a:pt x="115688" y="391054"/>
                  </a:lnTo>
                  <a:lnTo>
                    <a:pt x="159153" y="406548"/>
                  </a:lnTo>
                  <a:lnTo>
                    <a:pt x="206502" y="411988"/>
                  </a:lnTo>
                  <a:lnTo>
                    <a:pt x="253850" y="406548"/>
                  </a:lnTo>
                  <a:lnTo>
                    <a:pt x="297315" y="391054"/>
                  </a:lnTo>
                  <a:lnTo>
                    <a:pt x="335657" y="366741"/>
                  </a:lnTo>
                  <a:lnTo>
                    <a:pt x="367637" y="334843"/>
                  </a:lnTo>
                  <a:lnTo>
                    <a:pt x="392014" y="296595"/>
                  </a:lnTo>
                  <a:lnTo>
                    <a:pt x="407550" y="253234"/>
                  </a:lnTo>
                  <a:lnTo>
                    <a:pt x="413004" y="205993"/>
                  </a:lnTo>
                  <a:lnTo>
                    <a:pt x="407550" y="158753"/>
                  </a:lnTo>
                  <a:lnTo>
                    <a:pt x="392014" y="115392"/>
                  </a:lnTo>
                  <a:lnTo>
                    <a:pt x="367637" y="77144"/>
                  </a:lnTo>
                  <a:lnTo>
                    <a:pt x="335657" y="45246"/>
                  </a:lnTo>
                  <a:lnTo>
                    <a:pt x="297315" y="20933"/>
                  </a:lnTo>
                  <a:lnTo>
                    <a:pt x="253850" y="5439"/>
                  </a:lnTo>
                  <a:lnTo>
                    <a:pt x="2065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82369" y="2331847"/>
              <a:ext cx="413384" cy="412115"/>
            </a:xfrm>
            <a:custGeom>
              <a:avLst/>
              <a:gdLst/>
              <a:ahLst/>
              <a:cxnLst/>
              <a:rect l="l" t="t" r="r" b="b"/>
              <a:pathLst>
                <a:path w="413384" h="412114">
                  <a:moveTo>
                    <a:pt x="0" y="205993"/>
                  </a:moveTo>
                  <a:lnTo>
                    <a:pt x="5453" y="158753"/>
                  </a:lnTo>
                  <a:lnTo>
                    <a:pt x="20989" y="115392"/>
                  </a:lnTo>
                  <a:lnTo>
                    <a:pt x="45366" y="77144"/>
                  </a:lnTo>
                  <a:lnTo>
                    <a:pt x="77346" y="45246"/>
                  </a:lnTo>
                  <a:lnTo>
                    <a:pt x="115688" y="20933"/>
                  </a:lnTo>
                  <a:lnTo>
                    <a:pt x="159153" y="5439"/>
                  </a:lnTo>
                  <a:lnTo>
                    <a:pt x="206502" y="0"/>
                  </a:lnTo>
                  <a:lnTo>
                    <a:pt x="253850" y="5439"/>
                  </a:lnTo>
                  <a:lnTo>
                    <a:pt x="297315" y="20933"/>
                  </a:lnTo>
                  <a:lnTo>
                    <a:pt x="335657" y="45246"/>
                  </a:lnTo>
                  <a:lnTo>
                    <a:pt x="367637" y="77144"/>
                  </a:lnTo>
                  <a:lnTo>
                    <a:pt x="392014" y="115392"/>
                  </a:lnTo>
                  <a:lnTo>
                    <a:pt x="407550" y="158753"/>
                  </a:lnTo>
                  <a:lnTo>
                    <a:pt x="413004" y="205993"/>
                  </a:lnTo>
                  <a:lnTo>
                    <a:pt x="407550" y="253234"/>
                  </a:lnTo>
                  <a:lnTo>
                    <a:pt x="392014" y="296595"/>
                  </a:lnTo>
                  <a:lnTo>
                    <a:pt x="367637" y="334843"/>
                  </a:lnTo>
                  <a:lnTo>
                    <a:pt x="335657" y="366741"/>
                  </a:lnTo>
                  <a:lnTo>
                    <a:pt x="297315" y="391054"/>
                  </a:lnTo>
                  <a:lnTo>
                    <a:pt x="253850" y="406548"/>
                  </a:lnTo>
                  <a:lnTo>
                    <a:pt x="206502" y="411988"/>
                  </a:lnTo>
                  <a:lnTo>
                    <a:pt x="159153" y="406548"/>
                  </a:lnTo>
                  <a:lnTo>
                    <a:pt x="115688" y="391054"/>
                  </a:lnTo>
                  <a:lnTo>
                    <a:pt x="77346" y="366741"/>
                  </a:lnTo>
                  <a:lnTo>
                    <a:pt x="45366" y="334843"/>
                  </a:lnTo>
                  <a:lnTo>
                    <a:pt x="20989" y="296595"/>
                  </a:lnTo>
                  <a:lnTo>
                    <a:pt x="5453" y="253234"/>
                  </a:lnTo>
                  <a:lnTo>
                    <a:pt x="0" y="2059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64741" y="2508123"/>
              <a:ext cx="1772285" cy="763270"/>
            </a:xfrm>
            <a:custGeom>
              <a:avLst/>
              <a:gdLst/>
              <a:ahLst/>
              <a:cxnLst/>
              <a:rect l="l" t="t" r="r" b="b"/>
              <a:pathLst>
                <a:path w="1772285" h="763270">
                  <a:moveTo>
                    <a:pt x="1691383" y="727137"/>
                  </a:moveTo>
                  <a:lnTo>
                    <a:pt x="1637665" y="734440"/>
                  </a:lnTo>
                  <a:lnTo>
                    <a:pt x="1632204" y="741679"/>
                  </a:lnTo>
                  <a:lnTo>
                    <a:pt x="1633220" y="749426"/>
                  </a:lnTo>
                  <a:lnTo>
                    <a:pt x="1634363" y="757301"/>
                  </a:lnTo>
                  <a:lnTo>
                    <a:pt x="1641475" y="762762"/>
                  </a:lnTo>
                  <a:lnTo>
                    <a:pt x="1754128" y="747394"/>
                  </a:lnTo>
                  <a:lnTo>
                    <a:pt x="1740281" y="747394"/>
                  </a:lnTo>
                  <a:lnTo>
                    <a:pt x="1691383" y="727137"/>
                  </a:lnTo>
                  <a:close/>
                </a:path>
                <a:path w="1772285" h="763270">
                  <a:moveTo>
                    <a:pt x="1719463" y="723296"/>
                  </a:moveTo>
                  <a:lnTo>
                    <a:pt x="1691383" y="727137"/>
                  </a:lnTo>
                  <a:lnTo>
                    <a:pt x="1740281" y="747394"/>
                  </a:lnTo>
                  <a:lnTo>
                    <a:pt x="1742171" y="742823"/>
                  </a:lnTo>
                  <a:lnTo>
                    <a:pt x="1734312" y="742823"/>
                  </a:lnTo>
                  <a:lnTo>
                    <a:pt x="1719463" y="723296"/>
                  </a:lnTo>
                  <a:close/>
                </a:path>
                <a:path w="1772285" h="763270">
                  <a:moveTo>
                    <a:pt x="1683258" y="638937"/>
                  </a:moveTo>
                  <a:lnTo>
                    <a:pt x="1677035" y="643763"/>
                  </a:lnTo>
                  <a:lnTo>
                    <a:pt x="1670685" y="648462"/>
                  </a:lnTo>
                  <a:lnTo>
                    <a:pt x="1669542" y="657478"/>
                  </a:lnTo>
                  <a:lnTo>
                    <a:pt x="1674241" y="663828"/>
                  </a:lnTo>
                  <a:lnTo>
                    <a:pt x="1702291" y="700715"/>
                  </a:lnTo>
                  <a:lnTo>
                    <a:pt x="1751203" y="720978"/>
                  </a:lnTo>
                  <a:lnTo>
                    <a:pt x="1740281" y="747394"/>
                  </a:lnTo>
                  <a:lnTo>
                    <a:pt x="1754128" y="747394"/>
                  </a:lnTo>
                  <a:lnTo>
                    <a:pt x="1771904" y="744981"/>
                  </a:lnTo>
                  <a:lnTo>
                    <a:pt x="1697101" y="646429"/>
                  </a:lnTo>
                  <a:lnTo>
                    <a:pt x="1692275" y="640206"/>
                  </a:lnTo>
                  <a:lnTo>
                    <a:pt x="1683258" y="638937"/>
                  </a:lnTo>
                  <a:close/>
                </a:path>
                <a:path w="1772285" h="763270">
                  <a:moveTo>
                    <a:pt x="1743837" y="719963"/>
                  </a:moveTo>
                  <a:lnTo>
                    <a:pt x="1719463" y="723296"/>
                  </a:lnTo>
                  <a:lnTo>
                    <a:pt x="1734312" y="742823"/>
                  </a:lnTo>
                  <a:lnTo>
                    <a:pt x="1743837" y="719963"/>
                  </a:lnTo>
                  <a:close/>
                </a:path>
                <a:path w="1772285" h="763270">
                  <a:moveTo>
                    <a:pt x="1748750" y="719963"/>
                  </a:moveTo>
                  <a:lnTo>
                    <a:pt x="1743837" y="719963"/>
                  </a:lnTo>
                  <a:lnTo>
                    <a:pt x="1734312" y="742823"/>
                  </a:lnTo>
                  <a:lnTo>
                    <a:pt x="1742171" y="742823"/>
                  </a:lnTo>
                  <a:lnTo>
                    <a:pt x="1751203" y="720978"/>
                  </a:lnTo>
                  <a:lnTo>
                    <a:pt x="1748750" y="719963"/>
                  </a:lnTo>
                  <a:close/>
                </a:path>
                <a:path w="1772285" h="763270">
                  <a:moveTo>
                    <a:pt x="10922" y="0"/>
                  </a:moveTo>
                  <a:lnTo>
                    <a:pt x="0" y="26415"/>
                  </a:lnTo>
                  <a:lnTo>
                    <a:pt x="1691383" y="727137"/>
                  </a:lnTo>
                  <a:lnTo>
                    <a:pt x="1719463" y="723296"/>
                  </a:lnTo>
                  <a:lnTo>
                    <a:pt x="1702291" y="700715"/>
                  </a:lnTo>
                  <a:lnTo>
                    <a:pt x="10922" y="0"/>
                  </a:lnTo>
                  <a:close/>
                </a:path>
                <a:path w="1772285" h="763270">
                  <a:moveTo>
                    <a:pt x="1702291" y="700715"/>
                  </a:moveTo>
                  <a:lnTo>
                    <a:pt x="1719463" y="723296"/>
                  </a:lnTo>
                  <a:lnTo>
                    <a:pt x="1743837" y="719963"/>
                  </a:lnTo>
                  <a:lnTo>
                    <a:pt x="1748750" y="719963"/>
                  </a:lnTo>
                  <a:lnTo>
                    <a:pt x="1702291" y="700715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32089" y="6092520"/>
              <a:ext cx="412115" cy="410845"/>
            </a:xfrm>
            <a:custGeom>
              <a:avLst/>
              <a:gdLst/>
              <a:ahLst/>
              <a:cxnLst/>
              <a:rect l="l" t="t" r="r" b="b"/>
              <a:pathLst>
                <a:path w="412115" h="410845">
                  <a:moveTo>
                    <a:pt x="205866" y="0"/>
                  </a:moveTo>
                  <a:lnTo>
                    <a:pt x="158673" y="5424"/>
                  </a:lnTo>
                  <a:lnTo>
                    <a:pt x="115345" y="20877"/>
                  </a:lnTo>
                  <a:lnTo>
                    <a:pt x="77121" y="45123"/>
                  </a:lnTo>
                  <a:lnTo>
                    <a:pt x="45236" y="76932"/>
                  </a:lnTo>
                  <a:lnTo>
                    <a:pt x="20930" y="115069"/>
                  </a:lnTo>
                  <a:lnTo>
                    <a:pt x="5438" y="158301"/>
                  </a:lnTo>
                  <a:lnTo>
                    <a:pt x="0" y="205397"/>
                  </a:lnTo>
                  <a:lnTo>
                    <a:pt x="5438" y="252492"/>
                  </a:lnTo>
                  <a:lnTo>
                    <a:pt x="20930" y="295724"/>
                  </a:lnTo>
                  <a:lnTo>
                    <a:pt x="45236" y="333861"/>
                  </a:lnTo>
                  <a:lnTo>
                    <a:pt x="77121" y="365670"/>
                  </a:lnTo>
                  <a:lnTo>
                    <a:pt x="115345" y="389917"/>
                  </a:lnTo>
                  <a:lnTo>
                    <a:pt x="158673" y="405369"/>
                  </a:lnTo>
                  <a:lnTo>
                    <a:pt x="205866" y="410794"/>
                  </a:lnTo>
                  <a:lnTo>
                    <a:pt x="253053" y="405369"/>
                  </a:lnTo>
                  <a:lnTo>
                    <a:pt x="296362" y="389917"/>
                  </a:lnTo>
                  <a:lnTo>
                    <a:pt x="334562" y="365670"/>
                  </a:lnTo>
                  <a:lnTo>
                    <a:pt x="366420" y="333861"/>
                  </a:lnTo>
                  <a:lnTo>
                    <a:pt x="390701" y="295724"/>
                  </a:lnTo>
                  <a:lnTo>
                    <a:pt x="406175" y="252492"/>
                  </a:lnTo>
                  <a:lnTo>
                    <a:pt x="411606" y="205397"/>
                  </a:lnTo>
                  <a:lnTo>
                    <a:pt x="406175" y="158301"/>
                  </a:lnTo>
                  <a:lnTo>
                    <a:pt x="390701" y="115069"/>
                  </a:lnTo>
                  <a:lnTo>
                    <a:pt x="366420" y="76932"/>
                  </a:lnTo>
                  <a:lnTo>
                    <a:pt x="334562" y="45123"/>
                  </a:lnTo>
                  <a:lnTo>
                    <a:pt x="296362" y="20877"/>
                  </a:lnTo>
                  <a:lnTo>
                    <a:pt x="253053" y="5424"/>
                  </a:lnTo>
                  <a:lnTo>
                    <a:pt x="205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32089" y="6092520"/>
              <a:ext cx="412115" cy="410845"/>
            </a:xfrm>
            <a:custGeom>
              <a:avLst/>
              <a:gdLst/>
              <a:ahLst/>
              <a:cxnLst/>
              <a:rect l="l" t="t" r="r" b="b"/>
              <a:pathLst>
                <a:path w="412115" h="410845">
                  <a:moveTo>
                    <a:pt x="0" y="205397"/>
                  </a:moveTo>
                  <a:lnTo>
                    <a:pt x="5438" y="158301"/>
                  </a:lnTo>
                  <a:lnTo>
                    <a:pt x="20930" y="115069"/>
                  </a:lnTo>
                  <a:lnTo>
                    <a:pt x="45236" y="76932"/>
                  </a:lnTo>
                  <a:lnTo>
                    <a:pt x="77121" y="45123"/>
                  </a:lnTo>
                  <a:lnTo>
                    <a:pt x="115345" y="20877"/>
                  </a:lnTo>
                  <a:lnTo>
                    <a:pt x="158673" y="5424"/>
                  </a:lnTo>
                  <a:lnTo>
                    <a:pt x="205866" y="0"/>
                  </a:lnTo>
                  <a:lnTo>
                    <a:pt x="253053" y="5424"/>
                  </a:lnTo>
                  <a:lnTo>
                    <a:pt x="296362" y="20877"/>
                  </a:lnTo>
                  <a:lnTo>
                    <a:pt x="334562" y="45123"/>
                  </a:lnTo>
                  <a:lnTo>
                    <a:pt x="366420" y="76932"/>
                  </a:lnTo>
                  <a:lnTo>
                    <a:pt x="390701" y="115069"/>
                  </a:lnTo>
                  <a:lnTo>
                    <a:pt x="406175" y="158301"/>
                  </a:lnTo>
                  <a:lnTo>
                    <a:pt x="411606" y="205397"/>
                  </a:lnTo>
                  <a:lnTo>
                    <a:pt x="406175" y="252492"/>
                  </a:lnTo>
                  <a:lnTo>
                    <a:pt x="390701" y="295724"/>
                  </a:lnTo>
                  <a:lnTo>
                    <a:pt x="366420" y="333861"/>
                  </a:lnTo>
                  <a:lnTo>
                    <a:pt x="334562" y="365670"/>
                  </a:lnTo>
                  <a:lnTo>
                    <a:pt x="296362" y="389917"/>
                  </a:lnTo>
                  <a:lnTo>
                    <a:pt x="253053" y="405369"/>
                  </a:lnTo>
                  <a:lnTo>
                    <a:pt x="205866" y="410794"/>
                  </a:lnTo>
                  <a:lnTo>
                    <a:pt x="158673" y="405369"/>
                  </a:lnTo>
                  <a:lnTo>
                    <a:pt x="115345" y="389917"/>
                  </a:lnTo>
                  <a:lnTo>
                    <a:pt x="77121" y="365670"/>
                  </a:lnTo>
                  <a:lnTo>
                    <a:pt x="45236" y="333861"/>
                  </a:lnTo>
                  <a:lnTo>
                    <a:pt x="20930" y="295724"/>
                  </a:lnTo>
                  <a:lnTo>
                    <a:pt x="5438" y="252492"/>
                  </a:lnTo>
                  <a:lnTo>
                    <a:pt x="0" y="20539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07376" y="5992126"/>
              <a:ext cx="624205" cy="602615"/>
            </a:xfrm>
            <a:custGeom>
              <a:avLst/>
              <a:gdLst/>
              <a:ahLst/>
              <a:cxnLst/>
              <a:rect l="l" t="t" r="r" b="b"/>
              <a:pathLst>
                <a:path w="624204" h="602615">
                  <a:moveTo>
                    <a:pt x="0" y="301180"/>
                  </a:moveTo>
                  <a:lnTo>
                    <a:pt x="4083" y="252325"/>
                  </a:lnTo>
                  <a:lnTo>
                    <a:pt x="15906" y="205981"/>
                  </a:lnTo>
                  <a:lnTo>
                    <a:pt x="34824" y="162767"/>
                  </a:lnTo>
                  <a:lnTo>
                    <a:pt x="60195" y="123304"/>
                  </a:lnTo>
                  <a:lnTo>
                    <a:pt x="91376" y="88211"/>
                  </a:lnTo>
                  <a:lnTo>
                    <a:pt x="127723" y="58108"/>
                  </a:lnTo>
                  <a:lnTo>
                    <a:pt x="168593" y="33615"/>
                  </a:lnTo>
                  <a:lnTo>
                    <a:pt x="213343" y="15353"/>
                  </a:lnTo>
                  <a:lnTo>
                    <a:pt x="261330" y="3941"/>
                  </a:lnTo>
                  <a:lnTo>
                    <a:pt x="311912" y="0"/>
                  </a:lnTo>
                  <a:lnTo>
                    <a:pt x="362493" y="3941"/>
                  </a:lnTo>
                  <a:lnTo>
                    <a:pt x="410480" y="15353"/>
                  </a:lnTo>
                  <a:lnTo>
                    <a:pt x="455230" y="33615"/>
                  </a:lnTo>
                  <a:lnTo>
                    <a:pt x="496100" y="58108"/>
                  </a:lnTo>
                  <a:lnTo>
                    <a:pt x="532447" y="88211"/>
                  </a:lnTo>
                  <a:lnTo>
                    <a:pt x="563628" y="123304"/>
                  </a:lnTo>
                  <a:lnTo>
                    <a:pt x="588999" y="162767"/>
                  </a:lnTo>
                  <a:lnTo>
                    <a:pt x="607917" y="205981"/>
                  </a:lnTo>
                  <a:lnTo>
                    <a:pt x="619740" y="252325"/>
                  </a:lnTo>
                  <a:lnTo>
                    <a:pt x="623824" y="301180"/>
                  </a:lnTo>
                  <a:lnTo>
                    <a:pt x="619740" y="350031"/>
                  </a:lnTo>
                  <a:lnTo>
                    <a:pt x="607917" y="396373"/>
                  </a:lnTo>
                  <a:lnTo>
                    <a:pt x="588999" y="439585"/>
                  </a:lnTo>
                  <a:lnTo>
                    <a:pt x="563628" y="479046"/>
                  </a:lnTo>
                  <a:lnTo>
                    <a:pt x="532447" y="514138"/>
                  </a:lnTo>
                  <a:lnTo>
                    <a:pt x="496100" y="544240"/>
                  </a:lnTo>
                  <a:lnTo>
                    <a:pt x="455230" y="568732"/>
                  </a:lnTo>
                  <a:lnTo>
                    <a:pt x="410480" y="586994"/>
                  </a:lnTo>
                  <a:lnTo>
                    <a:pt x="362493" y="598406"/>
                  </a:lnTo>
                  <a:lnTo>
                    <a:pt x="311912" y="602348"/>
                  </a:lnTo>
                  <a:lnTo>
                    <a:pt x="261330" y="598406"/>
                  </a:lnTo>
                  <a:lnTo>
                    <a:pt x="213343" y="586994"/>
                  </a:lnTo>
                  <a:lnTo>
                    <a:pt x="168593" y="568732"/>
                  </a:lnTo>
                  <a:lnTo>
                    <a:pt x="127723" y="544240"/>
                  </a:lnTo>
                  <a:lnTo>
                    <a:pt x="91376" y="514138"/>
                  </a:lnTo>
                  <a:lnTo>
                    <a:pt x="60195" y="479046"/>
                  </a:lnTo>
                  <a:lnTo>
                    <a:pt x="34824" y="439585"/>
                  </a:lnTo>
                  <a:lnTo>
                    <a:pt x="15906" y="396373"/>
                  </a:lnTo>
                  <a:lnTo>
                    <a:pt x="4083" y="350031"/>
                  </a:lnTo>
                  <a:lnTo>
                    <a:pt x="0" y="3011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24091" y="5472811"/>
              <a:ext cx="974090" cy="607060"/>
            </a:xfrm>
            <a:custGeom>
              <a:avLst/>
              <a:gdLst/>
              <a:ahLst/>
              <a:cxnLst/>
              <a:rect l="l" t="t" r="r" b="b"/>
              <a:pathLst>
                <a:path w="974090" h="607060">
                  <a:moveTo>
                    <a:pt x="809625" y="565353"/>
                  </a:moveTo>
                  <a:lnTo>
                    <a:pt x="802159" y="566689"/>
                  </a:lnTo>
                  <a:lnTo>
                    <a:pt x="796004" y="570639"/>
                  </a:lnTo>
                  <a:lnTo>
                    <a:pt x="791801" y="576604"/>
                  </a:lnTo>
                  <a:lnTo>
                    <a:pt x="790193" y="583984"/>
                  </a:lnTo>
                  <a:lnTo>
                    <a:pt x="791501" y="591428"/>
                  </a:lnTo>
                  <a:lnTo>
                    <a:pt x="795416" y="597569"/>
                  </a:lnTo>
                  <a:lnTo>
                    <a:pt x="801356" y="601782"/>
                  </a:lnTo>
                  <a:lnTo>
                    <a:pt x="808735" y="603440"/>
                  </a:lnTo>
                  <a:lnTo>
                    <a:pt x="973708" y="607059"/>
                  </a:lnTo>
                  <a:lnTo>
                    <a:pt x="971818" y="603542"/>
                  </a:lnTo>
                  <a:lnTo>
                    <a:pt x="931544" y="603542"/>
                  </a:lnTo>
                  <a:lnTo>
                    <a:pt x="871468" y="566707"/>
                  </a:lnTo>
                  <a:lnTo>
                    <a:pt x="809625" y="565353"/>
                  </a:lnTo>
                  <a:close/>
                </a:path>
                <a:path w="974090" h="607060">
                  <a:moveTo>
                    <a:pt x="871468" y="566707"/>
                  </a:moveTo>
                  <a:lnTo>
                    <a:pt x="931544" y="603542"/>
                  </a:lnTo>
                  <a:lnTo>
                    <a:pt x="935980" y="596315"/>
                  </a:lnTo>
                  <a:lnTo>
                    <a:pt x="924686" y="596315"/>
                  </a:lnTo>
                  <a:lnTo>
                    <a:pt x="909230" y="567534"/>
                  </a:lnTo>
                  <a:lnTo>
                    <a:pt x="871468" y="566707"/>
                  </a:lnTo>
                  <a:close/>
                </a:path>
                <a:path w="974090" h="607060">
                  <a:moveTo>
                    <a:pt x="877065" y="451746"/>
                  </a:moveTo>
                  <a:lnTo>
                    <a:pt x="869823" y="453936"/>
                  </a:lnTo>
                  <a:lnTo>
                    <a:pt x="864004" y="458757"/>
                  </a:lnTo>
                  <a:lnTo>
                    <a:pt x="860615" y="465218"/>
                  </a:lnTo>
                  <a:lnTo>
                    <a:pt x="859893" y="472486"/>
                  </a:lnTo>
                  <a:lnTo>
                    <a:pt x="862076" y="479729"/>
                  </a:lnTo>
                  <a:lnTo>
                    <a:pt x="891311" y="534168"/>
                  </a:lnTo>
                  <a:lnTo>
                    <a:pt x="951483" y="571055"/>
                  </a:lnTo>
                  <a:lnTo>
                    <a:pt x="931544" y="603542"/>
                  </a:lnTo>
                  <a:lnTo>
                    <a:pt x="971818" y="603542"/>
                  </a:lnTo>
                  <a:lnTo>
                    <a:pt x="895603" y="461708"/>
                  </a:lnTo>
                  <a:lnTo>
                    <a:pt x="890789" y="455882"/>
                  </a:lnTo>
                  <a:lnTo>
                    <a:pt x="884332" y="452478"/>
                  </a:lnTo>
                  <a:lnTo>
                    <a:pt x="877065" y="451746"/>
                  </a:lnTo>
                  <a:close/>
                </a:path>
                <a:path w="974090" h="607060">
                  <a:moveTo>
                    <a:pt x="909230" y="567534"/>
                  </a:moveTo>
                  <a:lnTo>
                    <a:pt x="924686" y="596315"/>
                  </a:lnTo>
                  <a:lnTo>
                    <a:pt x="941831" y="568248"/>
                  </a:lnTo>
                  <a:lnTo>
                    <a:pt x="909230" y="567534"/>
                  </a:lnTo>
                  <a:close/>
                </a:path>
                <a:path w="974090" h="607060">
                  <a:moveTo>
                    <a:pt x="891311" y="534168"/>
                  </a:moveTo>
                  <a:lnTo>
                    <a:pt x="909230" y="567534"/>
                  </a:lnTo>
                  <a:lnTo>
                    <a:pt x="941831" y="568248"/>
                  </a:lnTo>
                  <a:lnTo>
                    <a:pt x="924686" y="596315"/>
                  </a:lnTo>
                  <a:lnTo>
                    <a:pt x="935980" y="596315"/>
                  </a:lnTo>
                  <a:lnTo>
                    <a:pt x="951483" y="571055"/>
                  </a:lnTo>
                  <a:lnTo>
                    <a:pt x="891311" y="534168"/>
                  </a:lnTo>
                  <a:close/>
                </a:path>
                <a:path w="974090" h="607060">
                  <a:moveTo>
                    <a:pt x="19938" y="0"/>
                  </a:moveTo>
                  <a:lnTo>
                    <a:pt x="0" y="32384"/>
                  </a:lnTo>
                  <a:lnTo>
                    <a:pt x="871468" y="566707"/>
                  </a:lnTo>
                  <a:lnTo>
                    <a:pt x="909230" y="567534"/>
                  </a:lnTo>
                  <a:lnTo>
                    <a:pt x="891311" y="534168"/>
                  </a:lnTo>
                  <a:lnTo>
                    <a:pt x="19938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" y="318643"/>
            <a:ext cx="784987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/>
              <a:t>Example: </a:t>
            </a:r>
            <a:r>
              <a:rPr dirty="0" sz="2900"/>
              <a:t>GUI </a:t>
            </a:r>
            <a:r>
              <a:rPr dirty="0" sz="2900" spc="-5"/>
              <a:t>Accepts </a:t>
            </a:r>
            <a:r>
              <a:rPr dirty="0" sz="2900"/>
              <a:t>only Balanced </a:t>
            </a:r>
            <a:r>
              <a:rPr dirty="0" sz="2900" spc="-15"/>
              <a:t>Parentheses</a:t>
            </a:r>
            <a:r>
              <a:rPr dirty="0" sz="2900" spc="-210"/>
              <a:t> </a:t>
            </a:r>
            <a:r>
              <a:rPr dirty="0" sz="2900" spc="5"/>
              <a:t>[1]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824037" y="3114675"/>
            <a:ext cx="6284912" cy="26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3786" y="821246"/>
            <a:ext cx="5552440" cy="23279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Inputs </a:t>
            </a:r>
            <a:r>
              <a:rPr dirty="0" sz="2400" spc="-10">
                <a:latin typeface="Carlito"/>
                <a:cs typeface="Carlito"/>
              </a:rPr>
              <a:t>are </a:t>
            </a:r>
            <a:r>
              <a:rPr dirty="0" sz="2400" spc="-15">
                <a:latin typeface="Carlito"/>
                <a:cs typeface="Carlito"/>
              </a:rPr>
              <a:t>any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characters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No </a:t>
            </a:r>
            <a:r>
              <a:rPr dirty="0" sz="2400" spc="-5">
                <a:latin typeface="Carlito"/>
                <a:cs typeface="Carlito"/>
              </a:rPr>
              <a:t>nesting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parentheses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6870" algn="l"/>
                <a:tab pos="357505" algn="l"/>
                <a:tab pos="2015489" algn="l"/>
                <a:tab pos="3470275" algn="l"/>
              </a:tabLst>
            </a:pPr>
            <a:r>
              <a:rPr dirty="0" sz="2400" spc="-125">
                <a:latin typeface="Arial"/>
                <a:cs typeface="Arial"/>
              </a:rPr>
              <a:t>No</a:t>
            </a:r>
            <a:r>
              <a:rPr dirty="0" sz="2400" spc="125">
                <a:latin typeface="Arial"/>
                <a:cs typeface="Arial"/>
              </a:rPr>
              <a:t> </a:t>
            </a:r>
            <a:r>
              <a:rPr dirty="0" sz="2400" spc="45">
                <a:latin typeface="Arial"/>
                <a:cs typeface="Arial"/>
              </a:rPr>
              <a:t>“output”	</a:t>
            </a:r>
            <a:r>
              <a:rPr dirty="0" sz="2400" spc="-20">
                <a:latin typeface="Arial"/>
                <a:cs typeface="Arial"/>
              </a:rPr>
              <a:t>other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than	</a:t>
            </a:r>
            <a:r>
              <a:rPr dirty="0" sz="2400" spc="-140">
                <a:latin typeface="Arial"/>
                <a:cs typeface="Arial"/>
              </a:rPr>
              <a:t>any </a:t>
            </a:r>
            <a:r>
              <a:rPr dirty="0" sz="2400" spc="-80">
                <a:latin typeface="Arial"/>
                <a:cs typeface="Arial"/>
              </a:rPr>
              <a:t>state</a:t>
            </a:r>
            <a:r>
              <a:rPr dirty="0" sz="2400" spc="-254">
                <a:latin typeface="Arial"/>
                <a:cs typeface="Arial"/>
              </a:rPr>
              <a:t> </a:t>
            </a:r>
            <a:r>
              <a:rPr dirty="0" sz="2400" spc="-15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Arial"/>
              <a:cs typeface="Arial"/>
            </a:endParaRPr>
          </a:p>
          <a:p>
            <a:pPr algn="r" marR="365760">
              <a:lnSpc>
                <a:spcPct val="100000"/>
              </a:lnSpc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2500" y="3624198"/>
            <a:ext cx="111823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Balanced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8290" y="3492500"/>
            <a:ext cx="1118870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300" spc="-5">
                <a:latin typeface="Times New Roman"/>
                <a:cs typeface="Times New Roman"/>
              </a:rPr>
              <a:t>Not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300">
                <a:latin typeface="Times New Roman"/>
                <a:cs typeface="Times New Roman"/>
              </a:rPr>
              <a:t>Balanced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4290" y="4455033"/>
            <a:ext cx="1447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0230" y="5579465"/>
            <a:ext cx="2038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3173" y="5600191"/>
            <a:ext cx="2038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7491" y="3754152"/>
            <a:ext cx="858519" cy="1254760"/>
          </a:xfrm>
          <a:prstGeom prst="rect">
            <a:avLst/>
          </a:prstGeom>
        </p:spPr>
        <p:txBody>
          <a:bodyPr wrap="square" lIns="0" tIns="200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start</a:t>
            </a:r>
            <a:endParaRPr sz="28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1480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800" spc="5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" y="367411"/>
            <a:ext cx="7646034" cy="421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10"/>
              <a:t>Example: GUI </a:t>
            </a:r>
            <a:r>
              <a:rPr dirty="0" sz="2600" spc="-5"/>
              <a:t>Accepts only </a:t>
            </a:r>
            <a:r>
              <a:rPr dirty="0" sz="2600" spc="-15"/>
              <a:t>upto </a:t>
            </a:r>
            <a:r>
              <a:rPr dirty="0" sz="2600" spc="-5"/>
              <a:t>3 </a:t>
            </a:r>
            <a:r>
              <a:rPr dirty="0" sz="2600" spc="-15"/>
              <a:t>Nested</a:t>
            </a:r>
            <a:r>
              <a:rPr dirty="0" sz="2600" spc="50"/>
              <a:t> </a:t>
            </a:r>
            <a:r>
              <a:rPr dirty="0" sz="2600" spc="-10"/>
              <a:t>parentheses[1]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40739" y="5377992"/>
            <a:ext cx="298450" cy="68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>
                <a:solidFill>
                  <a:srgbClr val="9B2C1F"/>
                </a:solidFill>
                <a:latin typeface="Times New Roman"/>
                <a:cs typeface="Times New Roman"/>
              </a:rPr>
              <a:t>*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0066" y="2352294"/>
            <a:ext cx="1149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(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5486" y="2352294"/>
            <a:ext cx="1149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(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7595" y="2352294"/>
            <a:ext cx="1149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(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913" y="2179637"/>
            <a:ext cx="8802611" cy="3749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188" y="3251072"/>
            <a:ext cx="48450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latin typeface="Times New Roman"/>
                <a:cs typeface="Times New Roman"/>
              </a:rPr>
              <a:t>s</a:t>
            </a:r>
            <a:r>
              <a:rPr dirty="0" sz="2100" spc="-20">
                <a:latin typeface="Times New Roman"/>
                <a:cs typeface="Times New Roman"/>
              </a:rPr>
              <a:t>t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-10">
                <a:latin typeface="Times New Roman"/>
                <a:cs typeface="Times New Roman"/>
              </a:rPr>
              <a:t>r</a:t>
            </a:r>
            <a:r>
              <a:rPr dirty="0" sz="210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192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4041" y="3416934"/>
            <a:ext cx="1149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9590" y="3416934"/>
            <a:ext cx="1149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9710" y="3416934"/>
            <a:ext cx="1149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9750" y="2971546"/>
            <a:ext cx="41592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5">
                <a:latin typeface="Times New Roman"/>
                <a:cs typeface="Times New Roman"/>
              </a:rPr>
              <a:t>OK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930" y="4801870"/>
            <a:ext cx="59055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">
                <a:latin typeface="Times New Roman"/>
                <a:cs typeface="Times New Roman"/>
              </a:rPr>
              <a:t>E</a:t>
            </a:r>
            <a:r>
              <a:rPr dirty="0" sz="2100" spc="-10">
                <a:latin typeface="Times New Roman"/>
                <a:cs typeface="Times New Roman"/>
              </a:rPr>
              <a:t>rr</a:t>
            </a:r>
            <a:r>
              <a:rPr dirty="0" sz="2100" spc="5">
                <a:latin typeface="Times New Roman"/>
                <a:cs typeface="Times New Roman"/>
              </a:rPr>
              <a:t>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6291" y="3906773"/>
            <a:ext cx="11493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9710" y="3652469"/>
            <a:ext cx="298450" cy="68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>
                <a:solidFill>
                  <a:srgbClr val="9B2C1F"/>
                </a:solidFill>
                <a:latin typeface="Times New Roman"/>
                <a:cs typeface="Times New Roman"/>
              </a:rPr>
              <a:t>*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819" y="3652469"/>
            <a:ext cx="298450" cy="68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>
                <a:solidFill>
                  <a:srgbClr val="9B2C1F"/>
                </a:solidFill>
                <a:latin typeface="Times New Roman"/>
                <a:cs typeface="Times New Roman"/>
              </a:rPr>
              <a:t>*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7494" y="3652469"/>
            <a:ext cx="298450" cy="68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>
                <a:solidFill>
                  <a:srgbClr val="9B2C1F"/>
                </a:solidFill>
                <a:latin typeface="Times New Roman"/>
                <a:cs typeface="Times New Roman"/>
              </a:rPr>
              <a:t>*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9221" y="3652469"/>
            <a:ext cx="298450" cy="68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>
                <a:solidFill>
                  <a:srgbClr val="9B2C1F"/>
                </a:solidFill>
                <a:latin typeface="Times New Roman"/>
                <a:cs typeface="Times New Roman"/>
              </a:rPr>
              <a:t>*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21626" y="4070680"/>
            <a:ext cx="114935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>
                <a:solidFill>
                  <a:srgbClr val="9B2C1F"/>
                </a:solidFill>
                <a:latin typeface="Times New Roman"/>
                <a:cs typeface="Times New Roman"/>
              </a:rPr>
              <a:t>(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4270" y="3005785"/>
            <a:ext cx="6553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>
                <a:latin typeface="Times New Roman"/>
                <a:cs typeface="Times New Roman"/>
              </a:rPr>
              <a:t>Wait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7117" y="2969717"/>
            <a:ext cx="6553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>
                <a:latin typeface="Times New Roman"/>
                <a:cs typeface="Times New Roman"/>
              </a:rPr>
              <a:t>Wait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1142" y="2969717"/>
            <a:ext cx="6546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5">
                <a:latin typeface="Times New Roman"/>
                <a:cs typeface="Times New Roman"/>
              </a:rPr>
              <a:t>Wait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35" y="894410"/>
            <a:ext cx="8284209" cy="147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0895" indent="-4184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10895" algn="l"/>
                <a:tab pos="811530" algn="l"/>
              </a:tabLst>
            </a:pPr>
            <a:r>
              <a:rPr dirty="0" sz="2400" b="1">
                <a:solidFill>
                  <a:srgbClr val="003300"/>
                </a:solidFill>
                <a:latin typeface="Carlito"/>
                <a:cs typeface="Carlito"/>
              </a:rPr>
              <a:t>How </a:t>
            </a:r>
            <a:r>
              <a:rPr dirty="0" sz="2400" spc="-15" b="1">
                <a:solidFill>
                  <a:srgbClr val="003300"/>
                </a:solidFill>
                <a:latin typeface="Carlito"/>
                <a:cs typeface="Carlito"/>
              </a:rPr>
              <a:t>can </a:t>
            </a:r>
            <a:r>
              <a:rPr dirty="0" sz="2400" spc="-10" b="1">
                <a:solidFill>
                  <a:srgbClr val="003300"/>
                </a:solidFill>
                <a:latin typeface="Carlito"/>
                <a:cs typeface="Carlito"/>
              </a:rPr>
              <a:t>we </a:t>
            </a:r>
            <a:r>
              <a:rPr dirty="0" sz="2400" spc="-15" b="1">
                <a:solidFill>
                  <a:srgbClr val="003300"/>
                </a:solidFill>
                <a:latin typeface="Carlito"/>
                <a:cs typeface="Carlito"/>
              </a:rPr>
              <a:t>extend </a:t>
            </a:r>
            <a:r>
              <a:rPr dirty="0" sz="2400" b="1">
                <a:solidFill>
                  <a:srgbClr val="003300"/>
                </a:solidFill>
                <a:latin typeface="Carlito"/>
                <a:cs typeface="Carlito"/>
              </a:rPr>
              <a:t>this </a:t>
            </a:r>
            <a:r>
              <a:rPr dirty="0" sz="2400" spc="-5" b="1">
                <a:solidFill>
                  <a:srgbClr val="003300"/>
                </a:solidFill>
                <a:latin typeface="Carlito"/>
                <a:cs typeface="Carlito"/>
              </a:rPr>
              <a:t>machine </a:t>
            </a:r>
            <a:r>
              <a:rPr dirty="0" sz="2400" spc="-10" b="1">
                <a:solidFill>
                  <a:srgbClr val="003300"/>
                </a:solidFill>
                <a:latin typeface="Carlito"/>
                <a:cs typeface="Carlito"/>
              </a:rPr>
              <a:t>to </a:t>
            </a:r>
            <a:r>
              <a:rPr dirty="0" sz="2400" b="1">
                <a:solidFill>
                  <a:srgbClr val="003300"/>
                </a:solidFill>
                <a:latin typeface="Carlito"/>
                <a:cs typeface="Carlito"/>
              </a:rPr>
              <a:t>handle </a:t>
            </a:r>
            <a:r>
              <a:rPr dirty="0" sz="2400" spc="-5" b="1">
                <a:solidFill>
                  <a:srgbClr val="003300"/>
                </a:solidFill>
                <a:latin typeface="Carlito"/>
                <a:cs typeface="Carlito"/>
              </a:rPr>
              <a:t>arbitrarily</a:t>
            </a:r>
            <a:r>
              <a:rPr dirty="0" sz="2400" spc="-95" b="1">
                <a:solidFill>
                  <a:srgbClr val="003300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003300"/>
                </a:solidFill>
                <a:latin typeface="Carlito"/>
                <a:cs typeface="Carlito"/>
              </a:rPr>
              <a:t>deep</a:t>
            </a:r>
            <a:endParaRPr sz="2400">
              <a:latin typeface="Carlito"/>
              <a:cs typeface="Carlito"/>
            </a:endParaRPr>
          </a:p>
          <a:p>
            <a:pPr marL="810895">
              <a:lnSpc>
                <a:spcPct val="100000"/>
              </a:lnSpc>
            </a:pPr>
            <a:r>
              <a:rPr dirty="0" sz="2400" spc="-5" b="1">
                <a:solidFill>
                  <a:srgbClr val="003300"/>
                </a:solidFill>
                <a:latin typeface="Carlito"/>
                <a:cs typeface="Carlito"/>
              </a:rPr>
              <a:t>nesting </a:t>
            </a:r>
            <a:r>
              <a:rPr dirty="0" sz="2400" b="1">
                <a:solidFill>
                  <a:srgbClr val="003300"/>
                </a:solidFill>
                <a:latin typeface="Carlito"/>
                <a:cs typeface="Carlito"/>
              </a:rPr>
              <a:t>of</a:t>
            </a:r>
            <a:r>
              <a:rPr dirty="0" sz="2400" spc="-30" b="1">
                <a:solidFill>
                  <a:srgbClr val="003300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003300"/>
                </a:solidFill>
                <a:latin typeface="Carlito"/>
                <a:cs typeface="Carlito"/>
              </a:rPr>
              <a:t>parentheses?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0000CC"/>
                </a:solidFill>
                <a:latin typeface="Times New Roman"/>
                <a:cs typeface="Times New Roman"/>
              </a:rPr>
              <a:t>end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786" y="937082"/>
            <a:ext cx="75736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A </a:t>
            </a:r>
            <a:r>
              <a:rPr dirty="0" sz="2400" spc="-20" b="1">
                <a:solidFill>
                  <a:srgbClr val="006600"/>
                </a:solidFill>
                <a:latin typeface="Carlito"/>
                <a:cs typeface="Carlito"/>
              </a:rPr>
              <a:t>state 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machine, 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but not </a:t>
            </a:r>
            <a:r>
              <a:rPr dirty="0" sz="2400" spc="-10" b="1" i="1">
                <a:solidFill>
                  <a:srgbClr val="006600"/>
                </a:solidFill>
                <a:latin typeface="Carlito"/>
                <a:cs typeface="Carlito"/>
              </a:rPr>
              <a:t>just 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a </a:t>
            </a:r>
            <a:r>
              <a:rPr dirty="0" sz="2400" spc="-20" b="1">
                <a:solidFill>
                  <a:srgbClr val="006600"/>
                </a:solidFill>
                <a:latin typeface="Carlito"/>
                <a:cs typeface="Carlito"/>
              </a:rPr>
              <a:t>state 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machine </a:t>
            </a:r>
            <a:r>
              <a:rPr dirty="0" sz="2400" b="1">
                <a:solidFill>
                  <a:srgbClr val="006600"/>
                </a:solidFill>
                <a:latin typeface="Carlito"/>
                <a:cs typeface="Carlito"/>
              </a:rPr>
              <a:t>--- </a:t>
            </a:r>
            <a:r>
              <a:rPr dirty="0" sz="2400" spc="-5" b="1">
                <a:solidFill>
                  <a:srgbClr val="006600"/>
                </a:solidFill>
                <a:latin typeface="Carlito"/>
                <a:cs typeface="Carlito"/>
              </a:rPr>
              <a:t>an</a:t>
            </a:r>
            <a:r>
              <a:rPr dirty="0" sz="2400" spc="-20" b="1">
                <a:solidFill>
                  <a:srgbClr val="006600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006600"/>
                </a:solidFill>
                <a:latin typeface="Carlito"/>
                <a:cs typeface="Carlito"/>
              </a:rPr>
              <a:t>EFSM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586" y="218059"/>
            <a:ext cx="800417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How </a:t>
            </a:r>
            <a:r>
              <a:rPr dirty="0" spc="-25"/>
              <a:t>to </a:t>
            </a:r>
            <a:r>
              <a:rPr dirty="0" spc="5"/>
              <a:t>Model </a:t>
            </a:r>
            <a:r>
              <a:rPr dirty="0" spc="-15"/>
              <a:t>Nested</a:t>
            </a:r>
            <a:r>
              <a:rPr dirty="0" spc="-55"/>
              <a:t> </a:t>
            </a:r>
            <a:r>
              <a:rPr dirty="0" spc="-10"/>
              <a:t>parentheses?[1]</a:t>
            </a:r>
          </a:p>
        </p:txBody>
      </p:sp>
      <p:sp>
        <p:nvSpPr>
          <p:cNvPr id="4" name="object 4"/>
          <p:cNvSpPr/>
          <p:nvPr/>
        </p:nvSpPr>
        <p:spPr>
          <a:xfrm>
            <a:off x="793750" y="2872994"/>
            <a:ext cx="7227431" cy="238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4128" y="2815844"/>
            <a:ext cx="1212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(/count=1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0351" y="4588255"/>
            <a:ext cx="179895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solidFill>
                  <a:srgbClr val="0000CC"/>
                </a:solidFill>
                <a:latin typeface="Times New Roman"/>
                <a:cs typeface="Times New Roman"/>
              </a:rPr>
              <a:t>)[count==1]</a:t>
            </a:r>
            <a:r>
              <a:rPr dirty="0" sz="1600" spc="-1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600" spc="5">
                <a:solidFill>
                  <a:srgbClr val="0000CC"/>
                </a:solidFill>
                <a:latin typeface="Times New Roman"/>
                <a:cs typeface="Times New Roman"/>
              </a:rPr>
              <a:t>/count=0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8997" y="2526918"/>
            <a:ext cx="98361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0000CC"/>
                </a:solidFill>
                <a:latin typeface="Times New Roman"/>
                <a:cs typeface="Times New Roman"/>
              </a:rPr>
              <a:t>(/count++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5797" y="4731257"/>
            <a:ext cx="1632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[count&gt;1]/</a:t>
            </a:r>
            <a:r>
              <a:rPr dirty="0" sz="1600" spc="-9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count--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786" y="3646373"/>
            <a:ext cx="549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sta</a:t>
            </a:r>
            <a:r>
              <a:rPr dirty="0" sz="2400" spc="-1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9629" y="3665601"/>
            <a:ext cx="5384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latin typeface="Times New Roman"/>
                <a:cs typeface="Times New Roman"/>
              </a:rPr>
              <a:t>OK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6705" y="3685997"/>
            <a:ext cx="6889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45">
                <a:latin typeface="Times New Roman"/>
                <a:cs typeface="Times New Roman"/>
              </a:rPr>
              <a:t>W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339" y="4602556"/>
            <a:ext cx="5422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800" spc="5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5064" y="899236"/>
            <a:ext cx="2399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In a chess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game: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4" y="1268349"/>
            <a:ext cx="4824095" cy="693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4069" indent="-344805">
              <a:lnSpc>
                <a:spcPts val="2395"/>
              </a:lnSpc>
              <a:spcBef>
                <a:spcPts val="9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000" spc="-5">
                <a:latin typeface="Carlito"/>
                <a:cs typeface="Carlito"/>
              </a:rPr>
              <a:t>Black and </a:t>
            </a:r>
            <a:r>
              <a:rPr dirty="0" sz="2000" spc="-10">
                <a:latin typeface="Carlito"/>
                <a:cs typeface="Carlito"/>
              </a:rPr>
              <a:t>white sides </a:t>
            </a:r>
            <a:r>
              <a:rPr dirty="0" sz="2000" spc="-25">
                <a:latin typeface="Carlito"/>
                <a:cs typeface="Carlito"/>
              </a:rPr>
              <a:t>take </a:t>
            </a:r>
            <a:r>
              <a:rPr dirty="0" sz="2000" spc="-5">
                <a:latin typeface="Carlito"/>
                <a:cs typeface="Carlito"/>
              </a:rPr>
              <a:t>turn </a:t>
            </a:r>
            <a:r>
              <a:rPr dirty="0" sz="2000" spc="-15">
                <a:latin typeface="Carlito"/>
                <a:cs typeface="Carlito"/>
              </a:rPr>
              <a:t>to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40">
                <a:latin typeface="Carlito"/>
                <a:cs typeface="Carlito"/>
              </a:rPr>
              <a:t>play.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87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game </a:t>
            </a:r>
            <a:r>
              <a:rPr dirty="0" sz="2400">
                <a:latin typeface="Carlito"/>
                <a:cs typeface="Carlito"/>
              </a:rPr>
              <a:t>ends </a:t>
            </a:r>
            <a:r>
              <a:rPr dirty="0" sz="2400" spc="-10">
                <a:latin typeface="Carlito"/>
                <a:cs typeface="Carlito"/>
              </a:rPr>
              <a:t>anytime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when: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2264" y="1939289"/>
            <a:ext cx="3522345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5">
                <a:latin typeface="Carlito"/>
                <a:cs typeface="Carlito"/>
              </a:rPr>
              <a:t>Either </a:t>
            </a:r>
            <a:r>
              <a:rPr dirty="0" sz="2000" spc="-10">
                <a:latin typeface="Carlito"/>
                <a:cs typeface="Carlito"/>
              </a:rPr>
              <a:t>there </a:t>
            </a:r>
            <a:r>
              <a:rPr dirty="0" sz="2000" spc="-5">
                <a:latin typeface="Carlito"/>
                <a:cs typeface="Carlito"/>
              </a:rPr>
              <a:t>is a </a:t>
            </a:r>
            <a:r>
              <a:rPr dirty="0" sz="2000" spc="-10">
                <a:latin typeface="Carlito"/>
                <a:cs typeface="Carlito"/>
              </a:rPr>
              <a:t>checkmate,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15">
                <a:latin typeface="Carlito"/>
                <a:cs typeface="Carlito"/>
              </a:rPr>
              <a:t>There </a:t>
            </a:r>
            <a:r>
              <a:rPr dirty="0" sz="2000" spc="-5">
                <a:latin typeface="Carlito"/>
                <a:cs typeface="Carlito"/>
              </a:rPr>
              <a:t>is a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stalemate.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90830"/>
            <a:ext cx="406654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/>
              <a:t>Example: </a:t>
            </a:r>
            <a:r>
              <a:rPr dirty="0" sz="3200" spc="-5"/>
              <a:t>Chase</a:t>
            </a:r>
            <a:r>
              <a:rPr dirty="0" sz="3200" spc="-15"/>
              <a:t> </a:t>
            </a:r>
            <a:r>
              <a:rPr dirty="0" sz="3200" spc="-10"/>
              <a:t>game[1]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271005" y="1475041"/>
            <a:ext cx="7125334" cy="5139055"/>
            <a:chOff x="271005" y="1475041"/>
            <a:chExt cx="7125334" cy="5139055"/>
          </a:xfrm>
        </p:grpSpPr>
        <p:sp>
          <p:nvSpPr>
            <p:cNvPr id="7" name="object 7"/>
            <p:cNvSpPr/>
            <p:nvPr/>
          </p:nvSpPr>
          <p:spPr>
            <a:xfrm>
              <a:off x="454431" y="1479803"/>
              <a:ext cx="3136900" cy="5129530"/>
            </a:xfrm>
            <a:custGeom>
              <a:avLst/>
              <a:gdLst/>
              <a:ahLst/>
              <a:cxnLst/>
              <a:rect l="l" t="t" r="r" b="b"/>
              <a:pathLst>
                <a:path w="3136900" h="5129530">
                  <a:moveTo>
                    <a:pt x="2613888" y="0"/>
                  </a:moveTo>
                  <a:lnTo>
                    <a:pt x="522782" y="0"/>
                  </a:lnTo>
                  <a:lnTo>
                    <a:pt x="475199" y="2136"/>
                  </a:lnTo>
                  <a:lnTo>
                    <a:pt x="428812" y="8422"/>
                  </a:lnTo>
                  <a:lnTo>
                    <a:pt x="383807" y="18674"/>
                  </a:lnTo>
                  <a:lnTo>
                    <a:pt x="340368" y="32706"/>
                  </a:lnTo>
                  <a:lnTo>
                    <a:pt x="298679" y="50334"/>
                  </a:lnTo>
                  <a:lnTo>
                    <a:pt x="258925" y="71374"/>
                  </a:lnTo>
                  <a:lnTo>
                    <a:pt x="221291" y="95640"/>
                  </a:lnTo>
                  <a:lnTo>
                    <a:pt x="185961" y="122948"/>
                  </a:lnTo>
                  <a:lnTo>
                    <a:pt x="153120" y="153114"/>
                  </a:lnTo>
                  <a:lnTo>
                    <a:pt x="122953" y="185953"/>
                  </a:lnTo>
                  <a:lnTo>
                    <a:pt x="95643" y="221280"/>
                  </a:lnTo>
                  <a:lnTo>
                    <a:pt x="71375" y="258910"/>
                  </a:lnTo>
                  <a:lnTo>
                    <a:pt x="50335" y="298660"/>
                  </a:lnTo>
                  <a:lnTo>
                    <a:pt x="32706" y="340344"/>
                  </a:lnTo>
                  <a:lnTo>
                    <a:pt x="18674" y="383778"/>
                  </a:lnTo>
                  <a:lnTo>
                    <a:pt x="8422" y="428777"/>
                  </a:lnTo>
                  <a:lnTo>
                    <a:pt x="2136" y="475156"/>
                  </a:lnTo>
                  <a:lnTo>
                    <a:pt x="0" y="522732"/>
                  </a:lnTo>
                  <a:lnTo>
                    <a:pt x="0" y="4606175"/>
                  </a:lnTo>
                  <a:lnTo>
                    <a:pt x="2136" y="4653759"/>
                  </a:lnTo>
                  <a:lnTo>
                    <a:pt x="8422" y="4700145"/>
                  </a:lnTo>
                  <a:lnTo>
                    <a:pt x="18674" y="4745150"/>
                  </a:lnTo>
                  <a:lnTo>
                    <a:pt x="32706" y="4788590"/>
                  </a:lnTo>
                  <a:lnTo>
                    <a:pt x="50335" y="4830279"/>
                  </a:lnTo>
                  <a:lnTo>
                    <a:pt x="71375" y="4870032"/>
                  </a:lnTo>
                  <a:lnTo>
                    <a:pt x="95643" y="4907666"/>
                  </a:lnTo>
                  <a:lnTo>
                    <a:pt x="122953" y="4942996"/>
                  </a:lnTo>
                  <a:lnTo>
                    <a:pt x="153120" y="4975837"/>
                  </a:lnTo>
                  <a:lnTo>
                    <a:pt x="185961" y="5006005"/>
                  </a:lnTo>
                  <a:lnTo>
                    <a:pt x="221291" y="5033315"/>
                  </a:lnTo>
                  <a:lnTo>
                    <a:pt x="258925" y="5057582"/>
                  </a:lnTo>
                  <a:lnTo>
                    <a:pt x="298679" y="5078622"/>
                  </a:lnTo>
                  <a:lnTo>
                    <a:pt x="340368" y="5096251"/>
                  </a:lnTo>
                  <a:lnTo>
                    <a:pt x="383807" y="5110283"/>
                  </a:lnTo>
                  <a:lnTo>
                    <a:pt x="428812" y="5120535"/>
                  </a:lnTo>
                  <a:lnTo>
                    <a:pt x="475199" y="5126822"/>
                  </a:lnTo>
                  <a:lnTo>
                    <a:pt x="522782" y="5128958"/>
                  </a:lnTo>
                  <a:lnTo>
                    <a:pt x="2613888" y="5128958"/>
                  </a:lnTo>
                  <a:lnTo>
                    <a:pt x="2661464" y="5126822"/>
                  </a:lnTo>
                  <a:lnTo>
                    <a:pt x="2707843" y="5120535"/>
                  </a:lnTo>
                  <a:lnTo>
                    <a:pt x="2752842" y="5110283"/>
                  </a:lnTo>
                  <a:lnTo>
                    <a:pt x="2796276" y="5096251"/>
                  </a:lnTo>
                  <a:lnTo>
                    <a:pt x="2837960" y="5078622"/>
                  </a:lnTo>
                  <a:lnTo>
                    <a:pt x="2877709" y="5057582"/>
                  </a:lnTo>
                  <a:lnTo>
                    <a:pt x="2915340" y="5033315"/>
                  </a:lnTo>
                  <a:lnTo>
                    <a:pt x="2950667" y="5006005"/>
                  </a:lnTo>
                  <a:lnTo>
                    <a:pt x="2983506" y="4975837"/>
                  </a:lnTo>
                  <a:lnTo>
                    <a:pt x="3013672" y="4942996"/>
                  </a:lnTo>
                  <a:lnTo>
                    <a:pt x="3040980" y="4907666"/>
                  </a:lnTo>
                  <a:lnTo>
                    <a:pt x="3065246" y="4870032"/>
                  </a:lnTo>
                  <a:lnTo>
                    <a:pt x="3086286" y="4830279"/>
                  </a:lnTo>
                  <a:lnTo>
                    <a:pt x="3103914" y="4788590"/>
                  </a:lnTo>
                  <a:lnTo>
                    <a:pt x="3117946" y="4745150"/>
                  </a:lnTo>
                  <a:lnTo>
                    <a:pt x="3128197" y="4700145"/>
                  </a:lnTo>
                  <a:lnTo>
                    <a:pt x="3134484" y="4653759"/>
                  </a:lnTo>
                  <a:lnTo>
                    <a:pt x="3136620" y="4606175"/>
                  </a:lnTo>
                  <a:lnTo>
                    <a:pt x="3136620" y="522732"/>
                  </a:lnTo>
                  <a:lnTo>
                    <a:pt x="3134484" y="475156"/>
                  </a:lnTo>
                  <a:lnTo>
                    <a:pt x="3128197" y="428777"/>
                  </a:lnTo>
                  <a:lnTo>
                    <a:pt x="3117946" y="383778"/>
                  </a:lnTo>
                  <a:lnTo>
                    <a:pt x="3103914" y="340344"/>
                  </a:lnTo>
                  <a:lnTo>
                    <a:pt x="3086286" y="298660"/>
                  </a:lnTo>
                  <a:lnTo>
                    <a:pt x="3065246" y="258910"/>
                  </a:lnTo>
                  <a:lnTo>
                    <a:pt x="3040980" y="221280"/>
                  </a:lnTo>
                  <a:lnTo>
                    <a:pt x="3013672" y="185953"/>
                  </a:lnTo>
                  <a:lnTo>
                    <a:pt x="2983506" y="153114"/>
                  </a:lnTo>
                  <a:lnTo>
                    <a:pt x="2950667" y="122948"/>
                  </a:lnTo>
                  <a:lnTo>
                    <a:pt x="2915340" y="95640"/>
                  </a:lnTo>
                  <a:lnTo>
                    <a:pt x="2877709" y="71374"/>
                  </a:lnTo>
                  <a:lnTo>
                    <a:pt x="2837960" y="50334"/>
                  </a:lnTo>
                  <a:lnTo>
                    <a:pt x="2796276" y="32706"/>
                  </a:lnTo>
                  <a:lnTo>
                    <a:pt x="2752842" y="18674"/>
                  </a:lnTo>
                  <a:lnTo>
                    <a:pt x="2707843" y="8422"/>
                  </a:lnTo>
                  <a:lnTo>
                    <a:pt x="2661464" y="2136"/>
                  </a:lnTo>
                  <a:lnTo>
                    <a:pt x="261388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4431" y="1479803"/>
              <a:ext cx="3136900" cy="5129530"/>
            </a:xfrm>
            <a:custGeom>
              <a:avLst/>
              <a:gdLst/>
              <a:ahLst/>
              <a:cxnLst/>
              <a:rect l="l" t="t" r="r" b="b"/>
              <a:pathLst>
                <a:path w="3136900" h="5129530">
                  <a:moveTo>
                    <a:pt x="0" y="522732"/>
                  </a:moveTo>
                  <a:lnTo>
                    <a:pt x="2136" y="475156"/>
                  </a:lnTo>
                  <a:lnTo>
                    <a:pt x="8422" y="428777"/>
                  </a:lnTo>
                  <a:lnTo>
                    <a:pt x="18674" y="383778"/>
                  </a:lnTo>
                  <a:lnTo>
                    <a:pt x="32706" y="340344"/>
                  </a:lnTo>
                  <a:lnTo>
                    <a:pt x="50335" y="298660"/>
                  </a:lnTo>
                  <a:lnTo>
                    <a:pt x="71375" y="258910"/>
                  </a:lnTo>
                  <a:lnTo>
                    <a:pt x="95643" y="221280"/>
                  </a:lnTo>
                  <a:lnTo>
                    <a:pt x="122953" y="185953"/>
                  </a:lnTo>
                  <a:lnTo>
                    <a:pt x="153120" y="153114"/>
                  </a:lnTo>
                  <a:lnTo>
                    <a:pt x="185961" y="122948"/>
                  </a:lnTo>
                  <a:lnTo>
                    <a:pt x="221291" y="95640"/>
                  </a:lnTo>
                  <a:lnTo>
                    <a:pt x="258925" y="71374"/>
                  </a:lnTo>
                  <a:lnTo>
                    <a:pt x="298679" y="50334"/>
                  </a:lnTo>
                  <a:lnTo>
                    <a:pt x="340368" y="32706"/>
                  </a:lnTo>
                  <a:lnTo>
                    <a:pt x="383807" y="18674"/>
                  </a:lnTo>
                  <a:lnTo>
                    <a:pt x="428812" y="8422"/>
                  </a:lnTo>
                  <a:lnTo>
                    <a:pt x="475199" y="2136"/>
                  </a:lnTo>
                  <a:lnTo>
                    <a:pt x="522782" y="0"/>
                  </a:lnTo>
                  <a:lnTo>
                    <a:pt x="2613888" y="0"/>
                  </a:lnTo>
                  <a:lnTo>
                    <a:pt x="2661464" y="2136"/>
                  </a:lnTo>
                  <a:lnTo>
                    <a:pt x="2707843" y="8422"/>
                  </a:lnTo>
                  <a:lnTo>
                    <a:pt x="2752842" y="18674"/>
                  </a:lnTo>
                  <a:lnTo>
                    <a:pt x="2796276" y="32706"/>
                  </a:lnTo>
                  <a:lnTo>
                    <a:pt x="2837960" y="50334"/>
                  </a:lnTo>
                  <a:lnTo>
                    <a:pt x="2877709" y="71374"/>
                  </a:lnTo>
                  <a:lnTo>
                    <a:pt x="2915340" y="95640"/>
                  </a:lnTo>
                  <a:lnTo>
                    <a:pt x="2950667" y="122948"/>
                  </a:lnTo>
                  <a:lnTo>
                    <a:pt x="2983506" y="153114"/>
                  </a:lnTo>
                  <a:lnTo>
                    <a:pt x="3013672" y="185953"/>
                  </a:lnTo>
                  <a:lnTo>
                    <a:pt x="3040980" y="221280"/>
                  </a:lnTo>
                  <a:lnTo>
                    <a:pt x="3065246" y="258910"/>
                  </a:lnTo>
                  <a:lnTo>
                    <a:pt x="3086286" y="298660"/>
                  </a:lnTo>
                  <a:lnTo>
                    <a:pt x="3103914" y="340344"/>
                  </a:lnTo>
                  <a:lnTo>
                    <a:pt x="3117946" y="383778"/>
                  </a:lnTo>
                  <a:lnTo>
                    <a:pt x="3128197" y="428777"/>
                  </a:lnTo>
                  <a:lnTo>
                    <a:pt x="3134484" y="475156"/>
                  </a:lnTo>
                  <a:lnTo>
                    <a:pt x="3136620" y="522732"/>
                  </a:lnTo>
                  <a:lnTo>
                    <a:pt x="3136620" y="4606175"/>
                  </a:lnTo>
                  <a:lnTo>
                    <a:pt x="3134484" y="4653759"/>
                  </a:lnTo>
                  <a:lnTo>
                    <a:pt x="3128197" y="4700145"/>
                  </a:lnTo>
                  <a:lnTo>
                    <a:pt x="3117946" y="4745150"/>
                  </a:lnTo>
                  <a:lnTo>
                    <a:pt x="3103914" y="4788590"/>
                  </a:lnTo>
                  <a:lnTo>
                    <a:pt x="3086286" y="4830279"/>
                  </a:lnTo>
                  <a:lnTo>
                    <a:pt x="3065246" y="4870032"/>
                  </a:lnTo>
                  <a:lnTo>
                    <a:pt x="3040980" y="4907666"/>
                  </a:lnTo>
                  <a:lnTo>
                    <a:pt x="3013672" y="4942996"/>
                  </a:lnTo>
                  <a:lnTo>
                    <a:pt x="2983506" y="4975837"/>
                  </a:lnTo>
                  <a:lnTo>
                    <a:pt x="2950667" y="5006005"/>
                  </a:lnTo>
                  <a:lnTo>
                    <a:pt x="2915340" y="5033315"/>
                  </a:lnTo>
                  <a:lnTo>
                    <a:pt x="2877709" y="5057582"/>
                  </a:lnTo>
                  <a:lnTo>
                    <a:pt x="2837960" y="5078622"/>
                  </a:lnTo>
                  <a:lnTo>
                    <a:pt x="2796276" y="5096251"/>
                  </a:lnTo>
                  <a:lnTo>
                    <a:pt x="2752842" y="5110283"/>
                  </a:lnTo>
                  <a:lnTo>
                    <a:pt x="2707843" y="5120535"/>
                  </a:lnTo>
                  <a:lnTo>
                    <a:pt x="2661464" y="5126822"/>
                  </a:lnTo>
                  <a:lnTo>
                    <a:pt x="2613888" y="5128958"/>
                  </a:lnTo>
                  <a:lnTo>
                    <a:pt x="522782" y="5128958"/>
                  </a:lnTo>
                  <a:lnTo>
                    <a:pt x="475199" y="5126822"/>
                  </a:lnTo>
                  <a:lnTo>
                    <a:pt x="428812" y="5120535"/>
                  </a:lnTo>
                  <a:lnTo>
                    <a:pt x="383807" y="5110283"/>
                  </a:lnTo>
                  <a:lnTo>
                    <a:pt x="340368" y="5096251"/>
                  </a:lnTo>
                  <a:lnTo>
                    <a:pt x="298679" y="5078622"/>
                  </a:lnTo>
                  <a:lnTo>
                    <a:pt x="258925" y="5057582"/>
                  </a:lnTo>
                  <a:lnTo>
                    <a:pt x="221291" y="5033315"/>
                  </a:lnTo>
                  <a:lnTo>
                    <a:pt x="185961" y="5006005"/>
                  </a:lnTo>
                  <a:lnTo>
                    <a:pt x="153120" y="4975837"/>
                  </a:lnTo>
                  <a:lnTo>
                    <a:pt x="122953" y="4942996"/>
                  </a:lnTo>
                  <a:lnTo>
                    <a:pt x="95643" y="4907666"/>
                  </a:lnTo>
                  <a:lnTo>
                    <a:pt x="71375" y="4870032"/>
                  </a:lnTo>
                  <a:lnTo>
                    <a:pt x="50335" y="4830279"/>
                  </a:lnTo>
                  <a:lnTo>
                    <a:pt x="32706" y="4788590"/>
                  </a:lnTo>
                  <a:lnTo>
                    <a:pt x="18674" y="4745150"/>
                  </a:lnTo>
                  <a:lnTo>
                    <a:pt x="8422" y="4700145"/>
                  </a:lnTo>
                  <a:lnTo>
                    <a:pt x="2136" y="4653759"/>
                  </a:lnTo>
                  <a:lnTo>
                    <a:pt x="0" y="4606175"/>
                  </a:lnTo>
                  <a:lnTo>
                    <a:pt x="0" y="5227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02575" y="1678812"/>
              <a:ext cx="1797050" cy="1207770"/>
            </a:xfrm>
            <a:custGeom>
              <a:avLst/>
              <a:gdLst/>
              <a:ahLst/>
              <a:cxnLst/>
              <a:rect l="l" t="t" r="r" b="b"/>
              <a:pathLst>
                <a:path w="1797050" h="1207770">
                  <a:moveTo>
                    <a:pt x="1595615" y="0"/>
                  </a:moveTo>
                  <a:lnTo>
                    <a:pt x="201282" y="0"/>
                  </a:lnTo>
                  <a:lnTo>
                    <a:pt x="155142" y="5318"/>
                  </a:lnTo>
                  <a:lnTo>
                    <a:pt x="112780" y="20468"/>
                  </a:lnTo>
                  <a:lnTo>
                    <a:pt x="75407" y="44237"/>
                  </a:lnTo>
                  <a:lnTo>
                    <a:pt x="44232" y="75415"/>
                  </a:lnTo>
                  <a:lnTo>
                    <a:pt x="20465" y="112791"/>
                  </a:lnTo>
                  <a:lnTo>
                    <a:pt x="5318" y="155154"/>
                  </a:lnTo>
                  <a:lnTo>
                    <a:pt x="0" y="201295"/>
                  </a:lnTo>
                  <a:lnTo>
                    <a:pt x="0" y="1006475"/>
                  </a:lnTo>
                  <a:lnTo>
                    <a:pt x="5318" y="1052615"/>
                  </a:lnTo>
                  <a:lnTo>
                    <a:pt x="20465" y="1094978"/>
                  </a:lnTo>
                  <a:lnTo>
                    <a:pt x="44232" y="1132354"/>
                  </a:lnTo>
                  <a:lnTo>
                    <a:pt x="75407" y="1163532"/>
                  </a:lnTo>
                  <a:lnTo>
                    <a:pt x="112780" y="1187301"/>
                  </a:lnTo>
                  <a:lnTo>
                    <a:pt x="155142" y="1202451"/>
                  </a:lnTo>
                  <a:lnTo>
                    <a:pt x="201282" y="1207770"/>
                  </a:lnTo>
                  <a:lnTo>
                    <a:pt x="1595615" y="1207770"/>
                  </a:lnTo>
                  <a:lnTo>
                    <a:pt x="1641795" y="1202451"/>
                  </a:lnTo>
                  <a:lnTo>
                    <a:pt x="1684174" y="1187301"/>
                  </a:lnTo>
                  <a:lnTo>
                    <a:pt x="1721548" y="1163532"/>
                  </a:lnTo>
                  <a:lnTo>
                    <a:pt x="1752713" y="1132354"/>
                  </a:lnTo>
                  <a:lnTo>
                    <a:pt x="1776464" y="1094978"/>
                  </a:lnTo>
                  <a:lnTo>
                    <a:pt x="1791598" y="1052615"/>
                  </a:lnTo>
                  <a:lnTo>
                    <a:pt x="1796910" y="1006475"/>
                  </a:lnTo>
                  <a:lnTo>
                    <a:pt x="1796910" y="201295"/>
                  </a:lnTo>
                  <a:lnTo>
                    <a:pt x="1791598" y="155154"/>
                  </a:lnTo>
                  <a:lnTo>
                    <a:pt x="1776464" y="112791"/>
                  </a:lnTo>
                  <a:lnTo>
                    <a:pt x="1752713" y="75415"/>
                  </a:lnTo>
                  <a:lnTo>
                    <a:pt x="1721548" y="44237"/>
                  </a:lnTo>
                  <a:lnTo>
                    <a:pt x="1684174" y="20468"/>
                  </a:lnTo>
                  <a:lnTo>
                    <a:pt x="1641795" y="5318"/>
                  </a:lnTo>
                  <a:lnTo>
                    <a:pt x="159561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02575" y="1678812"/>
              <a:ext cx="1797050" cy="1207770"/>
            </a:xfrm>
            <a:custGeom>
              <a:avLst/>
              <a:gdLst/>
              <a:ahLst/>
              <a:cxnLst/>
              <a:rect l="l" t="t" r="r" b="b"/>
              <a:pathLst>
                <a:path w="1797050" h="1207770">
                  <a:moveTo>
                    <a:pt x="0" y="201295"/>
                  </a:moveTo>
                  <a:lnTo>
                    <a:pt x="5318" y="155154"/>
                  </a:lnTo>
                  <a:lnTo>
                    <a:pt x="20465" y="112791"/>
                  </a:lnTo>
                  <a:lnTo>
                    <a:pt x="44232" y="75415"/>
                  </a:lnTo>
                  <a:lnTo>
                    <a:pt x="75407" y="44237"/>
                  </a:lnTo>
                  <a:lnTo>
                    <a:pt x="112780" y="20468"/>
                  </a:lnTo>
                  <a:lnTo>
                    <a:pt x="155142" y="5318"/>
                  </a:lnTo>
                  <a:lnTo>
                    <a:pt x="201282" y="0"/>
                  </a:lnTo>
                  <a:lnTo>
                    <a:pt x="1595615" y="0"/>
                  </a:lnTo>
                  <a:lnTo>
                    <a:pt x="1641795" y="5318"/>
                  </a:lnTo>
                  <a:lnTo>
                    <a:pt x="1684174" y="20468"/>
                  </a:lnTo>
                  <a:lnTo>
                    <a:pt x="1721548" y="44237"/>
                  </a:lnTo>
                  <a:lnTo>
                    <a:pt x="1752713" y="75415"/>
                  </a:lnTo>
                  <a:lnTo>
                    <a:pt x="1776464" y="112791"/>
                  </a:lnTo>
                  <a:lnTo>
                    <a:pt x="1791598" y="155154"/>
                  </a:lnTo>
                  <a:lnTo>
                    <a:pt x="1796910" y="201295"/>
                  </a:lnTo>
                  <a:lnTo>
                    <a:pt x="1796910" y="1006475"/>
                  </a:lnTo>
                  <a:lnTo>
                    <a:pt x="1791598" y="1052615"/>
                  </a:lnTo>
                  <a:lnTo>
                    <a:pt x="1776464" y="1094978"/>
                  </a:lnTo>
                  <a:lnTo>
                    <a:pt x="1752713" y="1132354"/>
                  </a:lnTo>
                  <a:lnTo>
                    <a:pt x="1721548" y="1163532"/>
                  </a:lnTo>
                  <a:lnTo>
                    <a:pt x="1684174" y="1187301"/>
                  </a:lnTo>
                  <a:lnTo>
                    <a:pt x="1641795" y="1202451"/>
                  </a:lnTo>
                  <a:lnTo>
                    <a:pt x="1595615" y="1207770"/>
                  </a:lnTo>
                  <a:lnTo>
                    <a:pt x="201282" y="1207770"/>
                  </a:lnTo>
                  <a:lnTo>
                    <a:pt x="155142" y="1202451"/>
                  </a:lnTo>
                  <a:lnTo>
                    <a:pt x="112780" y="1187301"/>
                  </a:lnTo>
                  <a:lnTo>
                    <a:pt x="75407" y="1163532"/>
                  </a:lnTo>
                  <a:lnTo>
                    <a:pt x="44232" y="1132354"/>
                  </a:lnTo>
                  <a:lnTo>
                    <a:pt x="20465" y="1094978"/>
                  </a:lnTo>
                  <a:lnTo>
                    <a:pt x="5318" y="1052615"/>
                  </a:lnTo>
                  <a:lnTo>
                    <a:pt x="0" y="1006475"/>
                  </a:lnTo>
                  <a:lnTo>
                    <a:pt x="0" y="2012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69327" y="5100446"/>
              <a:ext cx="1797050" cy="1213485"/>
            </a:xfrm>
            <a:custGeom>
              <a:avLst/>
              <a:gdLst/>
              <a:ahLst/>
              <a:cxnLst/>
              <a:rect l="l" t="t" r="r" b="b"/>
              <a:pathLst>
                <a:path w="1797050" h="1213485">
                  <a:moveTo>
                    <a:pt x="1594700" y="0"/>
                  </a:moveTo>
                  <a:lnTo>
                    <a:pt x="202145" y="0"/>
                  </a:lnTo>
                  <a:lnTo>
                    <a:pt x="155802" y="5334"/>
                  </a:lnTo>
                  <a:lnTo>
                    <a:pt x="113256" y="20533"/>
                  </a:lnTo>
                  <a:lnTo>
                    <a:pt x="75723" y="44387"/>
                  </a:lnTo>
                  <a:lnTo>
                    <a:pt x="44416" y="75687"/>
                  </a:lnTo>
                  <a:lnTo>
                    <a:pt x="20550" y="113226"/>
                  </a:lnTo>
                  <a:lnTo>
                    <a:pt x="5339" y="155794"/>
                  </a:lnTo>
                  <a:lnTo>
                    <a:pt x="0" y="202183"/>
                  </a:lnTo>
                  <a:lnTo>
                    <a:pt x="0" y="1010932"/>
                  </a:lnTo>
                  <a:lnTo>
                    <a:pt x="5339" y="1057299"/>
                  </a:lnTo>
                  <a:lnTo>
                    <a:pt x="20550" y="1099862"/>
                  </a:lnTo>
                  <a:lnTo>
                    <a:pt x="44416" y="1137407"/>
                  </a:lnTo>
                  <a:lnTo>
                    <a:pt x="75723" y="1168721"/>
                  </a:lnTo>
                  <a:lnTo>
                    <a:pt x="113256" y="1192590"/>
                  </a:lnTo>
                  <a:lnTo>
                    <a:pt x="155802" y="1207801"/>
                  </a:lnTo>
                  <a:lnTo>
                    <a:pt x="202145" y="1213142"/>
                  </a:lnTo>
                  <a:lnTo>
                    <a:pt x="1594700" y="1213142"/>
                  </a:lnTo>
                  <a:lnTo>
                    <a:pt x="1641090" y="1207801"/>
                  </a:lnTo>
                  <a:lnTo>
                    <a:pt x="1683658" y="1192590"/>
                  </a:lnTo>
                  <a:lnTo>
                    <a:pt x="1721197" y="1168721"/>
                  </a:lnTo>
                  <a:lnTo>
                    <a:pt x="1752497" y="1137407"/>
                  </a:lnTo>
                  <a:lnTo>
                    <a:pt x="1776351" y="1099862"/>
                  </a:lnTo>
                  <a:lnTo>
                    <a:pt x="1791550" y="1057299"/>
                  </a:lnTo>
                  <a:lnTo>
                    <a:pt x="1796884" y="1010932"/>
                  </a:lnTo>
                  <a:lnTo>
                    <a:pt x="1796884" y="202183"/>
                  </a:lnTo>
                  <a:lnTo>
                    <a:pt x="1791550" y="155794"/>
                  </a:lnTo>
                  <a:lnTo>
                    <a:pt x="1776351" y="113226"/>
                  </a:lnTo>
                  <a:lnTo>
                    <a:pt x="1752497" y="75687"/>
                  </a:lnTo>
                  <a:lnTo>
                    <a:pt x="1721197" y="44387"/>
                  </a:lnTo>
                  <a:lnTo>
                    <a:pt x="1683658" y="20533"/>
                  </a:lnTo>
                  <a:lnTo>
                    <a:pt x="1641090" y="5334"/>
                  </a:lnTo>
                  <a:lnTo>
                    <a:pt x="15947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69327" y="5100446"/>
              <a:ext cx="1797050" cy="1213485"/>
            </a:xfrm>
            <a:custGeom>
              <a:avLst/>
              <a:gdLst/>
              <a:ahLst/>
              <a:cxnLst/>
              <a:rect l="l" t="t" r="r" b="b"/>
              <a:pathLst>
                <a:path w="1797050" h="1213485">
                  <a:moveTo>
                    <a:pt x="0" y="202183"/>
                  </a:moveTo>
                  <a:lnTo>
                    <a:pt x="5339" y="155794"/>
                  </a:lnTo>
                  <a:lnTo>
                    <a:pt x="20550" y="113226"/>
                  </a:lnTo>
                  <a:lnTo>
                    <a:pt x="44416" y="75687"/>
                  </a:lnTo>
                  <a:lnTo>
                    <a:pt x="75723" y="44387"/>
                  </a:lnTo>
                  <a:lnTo>
                    <a:pt x="113256" y="20533"/>
                  </a:lnTo>
                  <a:lnTo>
                    <a:pt x="155802" y="5334"/>
                  </a:lnTo>
                  <a:lnTo>
                    <a:pt x="202145" y="0"/>
                  </a:lnTo>
                  <a:lnTo>
                    <a:pt x="1594700" y="0"/>
                  </a:lnTo>
                  <a:lnTo>
                    <a:pt x="1641090" y="5334"/>
                  </a:lnTo>
                  <a:lnTo>
                    <a:pt x="1683658" y="20533"/>
                  </a:lnTo>
                  <a:lnTo>
                    <a:pt x="1721197" y="44387"/>
                  </a:lnTo>
                  <a:lnTo>
                    <a:pt x="1752497" y="75687"/>
                  </a:lnTo>
                  <a:lnTo>
                    <a:pt x="1776351" y="113226"/>
                  </a:lnTo>
                  <a:lnTo>
                    <a:pt x="1791550" y="155794"/>
                  </a:lnTo>
                  <a:lnTo>
                    <a:pt x="1796884" y="202183"/>
                  </a:lnTo>
                  <a:lnTo>
                    <a:pt x="1796884" y="1010932"/>
                  </a:lnTo>
                  <a:lnTo>
                    <a:pt x="1791550" y="1057299"/>
                  </a:lnTo>
                  <a:lnTo>
                    <a:pt x="1776351" y="1099862"/>
                  </a:lnTo>
                  <a:lnTo>
                    <a:pt x="1752497" y="1137407"/>
                  </a:lnTo>
                  <a:lnTo>
                    <a:pt x="1721197" y="1168721"/>
                  </a:lnTo>
                  <a:lnTo>
                    <a:pt x="1683658" y="1192590"/>
                  </a:lnTo>
                  <a:lnTo>
                    <a:pt x="1641090" y="1207801"/>
                  </a:lnTo>
                  <a:lnTo>
                    <a:pt x="1594700" y="1213142"/>
                  </a:lnTo>
                  <a:lnTo>
                    <a:pt x="202145" y="1213142"/>
                  </a:lnTo>
                  <a:lnTo>
                    <a:pt x="155802" y="1207801"/>
                  </a:lnTo>
                  <a:lnTo>
                    <a:pt x="113256" y="1192590"/>
                  </a:lnTo>
                  <a:lnTo>
                    <a:pt x="75723" y="1168721"/>
                  </a:lnTo>
                  <a:lnTo>
                    <a:pt x="44416" y="1137407"/>
                  </a:lnTo>
                  <a:lnTo>
                    <a:pt x="20550" y="1099862"/>
                  </a:lnTo>
                  <a:lnTo>
                    <a:pt x="5339" y="1057299"/>
                  </a:lnTo>
                  <a:lnTo>
                    <a:pt x="0" y="1010932"/>
                  </a:lnTo>
                  <a:lnTo>
                    <a:pt x="0" y="2021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2163" y="2886455"/>
              <a:ext cx="1247775" cy="2219960"/>
            </a:xfrm>
            <a:custGeom>
              <a:avLst/>
              <a:gdLst/>
              <a:ahLst/>
              <a:cxnLst/>
              <a:rect l="l" t="t" r="r" b="b"/>
              <a:pathLst>
                <a:path w="1247775" h="2219960">
                  <a:moveTo>
                    <a:pt x="171208" y="148856"/>
                  </a:moveTo>
                  <a:lnTo>
                    <a:pt x="168732" y="141732"/>
                  </a:lnTo>
                  <a:lnTo>
                    <a:pt x="106578" y="37592"/>
                  </a:lnTo>
                  <a:lnTo>
                    <a:pt x="84150" y="0"/>
                  </a:lnTo>
                  <a:lnTo>
                    <a:pt x="2362" y="143383"/>
                  </a:lnTo>
                  <a:lnTo>
                    <a:pt x="0" y="150583"/>
                  </a:lnTo>
                  <a:lnTo>
                    <a:pt x="596" y="157886"/>
                  </a:lnTo>
                  <a:lnTo>
                    <a:pt x="3873" y="164439"/>
                  </a:lnTo>
                  <a:lnTo>
                    <a:pt x="9601" y="169418"/>
                  </a:lnTo>
                  <a:lnTo>
                    <a:pt x="16713" y="171780"/>
                  </a:lnTo>
                  <a:lnTo>
                    <a:pt x="23977" y="171196"/>
                  </a:lnTo>
                  <a:lnTo>
                    <a:pt x="30530" y="167957"/>
                  </a:lnTo>
                  <a:lnTo>
                    <a:pt x="35509" y="162306"/>
                  </a:lnTo>
                  <a:lnTo>
                    <a:pt x="66179" y="108458"/>
                  </a:lnTo>
                  <a:lnTo>
                    <a:pt x="87198" y="2219579"/>
                  </a:lnTo>
                  <a:lnTo>
                    <a:pt x="125298" y="2219198"/>
                  </a:lnTo>
                  <a:lnTo>
                    <a:pt x="104279" y="108191"/>
                  </a:lnTo>
                  <a:lnTo>
                    <a:pt x="135966" y="161290"/>
                  </a:lnTo>
                  <a:lnTo>
                    <a:pt x="141008" y="166878"/>
                  </a:lnTo>
                  <a:lnTo>
                    <a:pt x="147612" y="169976"/>
                  </a:lnTo>
                  <a:lnTo>
                    <a:pt x="154927" y="170383"/>
                  </a:lnTo>
                  <a:lnTo>
                    <a:pt x="162128" y="167894"/>
                  </a:lnTo>
                  <a:lnTo>
                    <a:pt x="167703" y="162775"/>
                  </a:lnTo>
                  <a:lnTo>
                    <a:pt x="170802" y="156146"/>
                  </a:lnTo>
                  <a:lnTo>
                    <a:pt x="171208" y="148856"/>
                  </a:lnTo>
                  <a:close/>
                </a:path>
                <a:path w="1247775" h="2219960">
                  <a:moveTo>
                    <a:pt x="1247571" y="2064385"/>
                  </a:moveTo>
                  <a:lnTo>
                    <a:pt x="1247089" y="2057107"/>
                  </a:lnTo>
                  <a:lnTo>
                    <a:pt x="1243926" y="2050516"/>
                  </a:lnTo>
                  <a:lnTo>
                    <a:pt x="1238326" y="2045462"/>
                  </a:lnTo>
                  <a:lnTo>
                    <a:pt x="1231125" y="2042998"/>
                  </a:lnTo>
                  <a:lnTo>
                    <a:pt x="1223822" y="2043468"/>
                  </a:lnTo>
                  <a:lnTo>
                    <a:pt x="1217269" y="2046643"/>
                  </a:lnTo>
                  <a:lnTo>
                    <a:pt x="1212291" y="2052320"/>
                  </a:lnTo>
                  <a:lnTo>
                    <a:pt x="1181049" y="2105888"/>
                  </a:lnTo>
                  <a:lnTo>
                    <a:pt x="1181049" y="127"/>
                  </a:lnTo>
                  <a:lnTo>
                    <a:pt x="1142949" y="127"/>
                  </a:lnTo>
                  <a:lnTo>
                    <a:pt x="1142949" y="2105660"/>
                  </a:lnTo>
                  <a:lnTo>
                    <a:pt x="1111834" y="2052320"/>
                  </a:lnTo>
                  <a:lnTo>
                    <a:pt x="1106779" y="2046643"/>
                  </a:lnTo>
                  <a:lnTo>
                    <a:pt x="1100188" y="2043468"/>
                  </a:lnTo>
                  <a:lnTo>
                    <a:pt x="1092911" y="2042998"/>
                  </a:lnTo>
                  <a:lnTo>
                    <a:pt x="1085799" y="2045462"/>
                  </a:lnTo>
                  <a:lnTo>
                    <a:pt x="1080109" y="2050516"/>
                  </a:lnTo>
                  <a:lnTo>
                    <a:pt x="1076934" y="2057107"/>
                  </a:lnTo>
                  <a:lnTo>
                    <a:pt x="1076464" y="2064385"/>
                  </a:lnTo>
                  <a:lnTo>
                    <a:pt x="1078941" y="2071497"/>
                  </a:lnTo>
                  <a:lnTo>
                    <a:pt x="1161999" y="2213991"/>
                  </a:lnTo>
                  <a:lnTo>
                    <a:pt x="1184008" y="2176272"/>
                  </a:lnTo>
                  <a:lnTo>
                    <a:pt x="1245184" y="2071497"/>
                  </a:lnTo>
                  <a:lnTo>
                    <a:pt x="1247571" y="206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93332" y="3543299"/>
              <a:ext cx="798195" cy="884555"/>
            </a:xfrm>
            <a:custGeom>
              <a:avLst/>
              <a:gdLst/>
              <a:ahLst/>
              <a:cxnLst/>
              <a:rect l="l" t="t" r="r" b="b"/>
              <a:pathLst>
                <a:path w="798195" h="884554">
                  <a:moveTo>
                    <a:pt x="399034" y="0"/>
                  </a:moveTo>
                  <a:lnTo>
                    <a:pt x="352504" y="2973"/>
                  </a:lnTo>
                  <a:lnTo>
                    <a:pt x="307550" y="11672"/>
                  </a:lnTo>
                  <a:lnTo>
                    <a:pt x="264470" y="25766"/>
                  </a:lnTo>
                  <a:lnTo>
                    <a:pt x="223564" y="44923"/>
                  </a:lnTo>
                  <a:lnTo>
                    <a:pt x="185132" y="68812"/>
                  </a:lnTo>
                  <a:lnTo>
                    <a:pt x="149473" y="97101"/>
                  </a:lnTo>
                  <a:lnTo>
                    <a:pt x="116887" y="129460"/>
                  </a:lnTo>
                  <a:lnTo>
                    <a:pt x="87674" y="165557"/>
                  </a:lnTo>
                  <a:lnTo>
                    <a:pt x="62133" y="205061"/>
                  </a:lnTo>
                  <a:lnTo>
                    <a:pt x="40564" y="247640"/>
                  </a:lnTo>
                  <a:lnTo>
                    <a:pt x="23266" y="292964"/>
                  </a:lnTo>
                  <a:lnTo>
                    <a:pt x="10540" y="340700"/>
                  </a:lnTo>
                  <a:lnTo>
                    <a:pt x="2685" y="390518"/>
                  </a:lnTo>
                  <a:lnTo>
                    <a:pt x="0" y="442087"/>
                  </a:lnTo>
                  <a:lnTo>
                    <a:pt x="2685" y="493631"/>
                  </a:lnTo>
                  <a:lnTo>
                    <a:pt x="10540" y="543433"/>
                  </a:lnTo>
                  <a:lnTo>
                    <a:pt x="23266" y="591159"/>
                  </a:lnTo>
                  <a:lnTo>
                    <a:pt x="40564" y="636477"/>
                  </a:lnTo>
                  <a:lnTo>
                    <a:pt x="62133" y="679056"/>
                  </a:lnTo>
                  <a:lnTo>
                    <a:pt x="87674" y="718563"/>
                  </a:lnTo>
                  <a:lnTo>
                    <a:pt x="116887" y="754665"/>
                  </a:lnTo>
                  <a:lnTo>
                    <a:pt x="149473" y="787032"/>
                  </a:lnTo>
                  <a:lnTo>
                    <a:pt x="185132" y="815330"/>
                  </a:lnTo>
                  <a:lnTo>
                    <a:pt x="223564" y="839228"/>
                  </a:lnTo>
                  <a:lnTo>
                    <a:pt x="264470" y="858394"/>
                  </a:lnTo>
                  <a:lnTo>
                    <a:pt x="307550" y="872494"/>
                  </a:lnTo>
                  <a:lnTo>
                    <a:pt x="352504" y="881198"/>
                  </a:lnTo>
                  <a:lnTo>
                    <a:pt x="399034" y="884174"/>
                  </a:lnTo>
                  <a:lnTo>
                    <a:pt x="445563" y="881198"/>
                  </a:lnTo>
                  <a:lnTo>
                    <a:pt x="490517" y="872494"/>
                  </a:lnTo>
                  <a:lnTo>
                    <a:pt x="533597" y="858394"/>
                  </a:lnTo>
                  <a:lnTo>
                    <a:pt x="574503" y="839228"/>
                  </a:lnTo>
                  <a:lnTo>
                    <a:pt x="612935" y="815330"/>
                  </a:lnTo>
                  <a:lnTo>
                    <a:pt x="648594" y="787032"/>
                  </a:lnTo>
                  <a:lnTo>
                    <a:pt x="681180" y="754665"/>
                  </a:lnTo>
                  <a:lnTo>
                    <a:pt x="710393" y="718563"/>
                  </a:lnTo>
                  <a:lnTo>
                    <a:pt x="735934" y="679056"/>
                  </a:lnTo>
                  <a:lnTo>
                    <a:pt x="744034" y="663067"/>
                  </a:lnTo>
                  <a:lnTo>
                    <a:pt x="399034" y="663067"/>
                  </a:lnTo>
                  <a:lnTo>
                    <a:pt x="353312" y="657230"/>
                  </a:lnTo>
                  <a:lnTo>
                    <a:pt x="311326" y="640606"/>
                  </a:lnTo>
                  <a:lnTo>
                    <a:pt x="274280" y="614521"/>
                  </a:lnTo>
                  <a:lnTo>
                    <a:pt x="243374" y="580300"/>
                  </a:lnTo>
                  <a:lnTo>
                    <a:pt x="219810" y="539269"/>
                  </a:lnTo>
                  <a:lnTo>
                    <a:pt x="204790" y="492756"/>
                  </a:lnTo>
                  <a:lnTo>
                    <a:pt x="199517" y="442087"/>
                  </a:lnTo>
                  <a:lnTo>
                    <a:pt x="204790" y="391410"/>
                  </a:lnTo>
                  <a:lnTo>
                    <a:pt x="219810" y="344879"/>
                  </a:lnTo>
                  <a:lnTo>
                    <a:pt x="243374" y="303823"/>
                  </a:lnTo>
                  <a:lnTo>
                    <a:pt x="274280" y="269575"/>
                  </a:lnTo>
                  <a:lnTo>
                    <a:pt x="311326" y="243465"/>
                  </a:lnTo>
                  <a:lnTo>
                    <a:pt x="353312" y="226823"/>
                  </a:lnTo>
                  <a:lnTo>
                    <a:pt x="399034" y="220980"/>
                  </a:lnTo>
                  <a:lnTo>
                    <a:pt x="743998" y="220980"/>
                  </a:lnTo>
                  <a:lnTo>
                    <a:pt x="735934" y="205061"/>
                  </a:lnTo>
                  <a:lnTo>
                    <a:pt x="710393" y="165557"/>
                  </a:lnTo>
                  <a:lnTo>
                    <a:pt x="681180" y="129460"/>
                  </a:lnTo>
                  <a:lnTo>
                    <a:pt x="648594" y="97101"/>
                  </a:lnTo>
                  <a:lnTo>
                    <a:pt x="612935" y="68812"/>
                  </a:lnTo>
                  <a:lnTo>
                    <a:pt x="574503" y="44923"/>
                  </a:lnTo>
                  <a:lnTo>
                    <a:pt x="533597" y="25766"/>
                  </a:lnTo>
                  <a:lnTo>
                    <a:pt x="490517" y="11672"/>
                  </a:lnTo>
                  <a:lnTo>
                    <a:pt x="445563" y="2973"/>
                  </a:lnTo>
                  <a:lnTo>
                    <a:pt x="399034" y="0"/>
                  </a:lnTo>
                  <a:close/>
                </a:path>
                <a:path w="798195" h="884554">
                  <a:moveTo>
                    <a:pt x="743998" y="220980"/>
                  </a:moveTo>
                  <a:lnTo>
                    <a:pt x="399034" y="220980"/>
                  </a:lnTo>
                  <a:lnTo>
                    <a:pt x="444795" y="226823"/>
                  </a:lnTo>
                  <a:lnTo>
                    <a:pt x="486796" y="243465"/>
                  </a:lnTo>
                  <a:lnTo>
                    <a:pt x="523840" y="269575"/>
                  </a:lnTo>
                  <a:lnTo>
                    <a:pt x="554733" y="303823"/>
                  </a:lnTo>
                  <a:lnTo>
                    <a:pt x="578279" y="344879"/>
                  </a:lnTo>
                  <a:lnTo>
                    <a:pt x="593284" y="391410"/>
                  </a:lnTo>
                  <a:lnTo>
                    <a:pt x="598551" y="442087"/>
                  </a:lnTo>
                  <a:lnTo>
                    <a:pt x="593284" y="492756"/>
                  </a:lnTo>
                  <a:lnTo>
                    <a:pt x="578279" y="539269"/>
                  </a:lnTo>
                  <a:lnTo>
                    <a:pt x="554733" y="580300"/>
                  </a:lnTo>
                  <a:lnTo>
                    <a:pt x="523840" y="614521"/>
                  </a:lnTo>
                  <a:lnTo>
                    <a:pt x="486796" y="640606"/>
                  </a:lnTo>
                  <a:lnTo>
                    <a:pt x="444795" y="657230"/>
                  </a:lnTo>
                  <a:lnTo>
                    <a:pt x="399034" y="663067"/>
                  </a:lnTo>
                  <a:lnTo>
                    <a:pt x="744034" y="663067"/>
                  </a:lnTo>
                  <a:lnTo>
                    <a:pt x="774801" y="591159"/>
                  </a:lnTo>
                  <a:lnTo>
                    <a:pt x="787527" y="543433"/>
                  </a:lnTo>
                  <a:lnTo>
                    <a:pt x="795382" y="493631"/>
                  </a:lnTo>
                  <a:lnTo>
                    <a:pt x="798068" y="442087"/>
                  </a:lnTo>
                  <a:lnTo>
                    <a:pt x="795382" y="390518"/>
                  </a:lnTo>
                  <a:lnTo>
                    <a:pt x="787527" y="340700"/>
                  </a:lnTo>
                  <a:lnTo>
                    <a:pt x="774801" y="292964"/>
                  </a:lnTo>
                  <a:lnTo>
                    <a:pt x="757503" y="247640"/>
                  </a:lnTo>
                  <a:lnTo>
                    <a:pt x="743998" y="22098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93332" y="3543299"/>
              <a:ext cx="798195" cy="884555"/>
            </a:xfrm>
            <a:custGeom>
              <a:avLst/>
              <a:gdLst/>
              <a:ahLst/>
              <a:cxnLst/>
              <a:rect l="l" t="t" r="r" b="b"/>
              <a:pathLst>
                <a:path w="798195" h="884554">
                  <a:moveTo>
                    <a:pt x="0" y="442087"/>
                  </a:moveTo>
                  <a:lnTo>
                    <a:pt x="2685" y="390518"/>
                  </a:lnTo>
                  <a:lnTo>
                    <a:pt x="10540" y="340700"/>
                  </a:lnTo>
                  <a:lnTo>
                    <a:pt x="23266" y="292964"/>
                  </a:lnTo>
                  <a:lnTo>
                    <a:pt x="40564" y="247640"/>
                  </a:lnTo>
                  <a:lnTo>
                    <a:pt x="62133" y="205061"/>
                  </a:lnTo>
                  <a:lnTo>
                    <a:pt x="87674" y="165557"/>
                  </a:lnTo>
                  <a:lnTo>
                    <a:pt x="116887" y="129460"/>
                  </a:lnTo>
                  <a:lnTo>
                    <a:pt x="149473" y="97101"/>
                  </a:lnTo>
                  <a:lnTo>
                    <a:pt x="185132" y="68812"/>
                  </a:lnTo>
                  <a:lnTo>
                    <a:pt x="223564" y="44923"/>
                  </a:lnTo>
                  <a:lnTo>
                    <a:pt x="264470" y="25766"/>
                  </a:lnTo>
                  <a:lnTo>
                    <a:pt x="307550" y="11672"/>
                  </a:lnTo>
                  <a:lnTo>
                    <a:pt x="352504" y="2973"/>
                  </a:lnTo>
                  <a:lnTo>
                    <a:pt x="399034" y="0"/>
                  </a:lnTo>
                  <a:lnTo>
                    <a:pt x="445563" y="2973"/>
                  </a:lnTo>
                  <a:lnTo>
                    <a:pt x="490517" y="11672"/>
                  </a:lnTo>
                  <a:lnTo>
                    <a:pt x="533597" y="25766"/>
                  </a:lnTo>
                  <a:lnTo>
                    <a:pt x="574503" y="44923"/>
                  </a:lnTo>
                  <a:lnTo>
                    <a:pt x="612935" y="68812"/>
                  </a:lnTo>
                  <a:lnTo>
                    <a:pt x="648594" y="97101"/>
                  </a:lnTo>
                  <a:lnTo>
                    <a:pt x="681180" y="129460"/>
                  </a:lnTo>
                  <a:lnTo>
                    <a:pt x="710393" y="165557"/>
                  </a:lnTo>
                  <a:lnTo>
                    <a:pt x="735934" y="205061"/>
                  </a:lnTo>
                  <a:lnTo>
                    <a:pt x="757503" y="247640"/>
                  </a:lnTo>
                  <a:lnTo>
                    <a:pt x="774801" y="292964"/>
                  </a:lnTo>
                  <a:lnTo>
                    <a:pt x="787527" y="340700"/>
                  </a:lnTo>
                  <a:lnTo>
                    <a:pt x="795382" y="390518"/>
                  </a:lnTo>
                  <a:lnTo>
                    <a:pt x="798068" y="442087"/>
                  </a:lnTo>
                  <a:lnTo>
                    <a:pt x="795382" y="493631"/>
                  </a:lnTo>
                  <a:lnTo>
                    <a:pt x="787527" y="543433"/>
                  </a:lnTo>
                  <a:lnTo>
                    <a:pt x="774801" y="591159"/>
                  </a:lnTo>
                  <a:lnTo>
                    <a:pt x="757503" y="636477"/>
                  </a:lnTo>
                  <a:lnTo>
                    <a:pt x="735934" y="679056"/>
                  </a:lnTo>
                  <a:lnTo>
                    <a:pt x="710393" y="718563"/>
                  </a:lnTo>
                  <a:lnTo>
                    <a:pt x="681180" y="754665"/>
                  </a:lnTo>
                  <a:lnTo>
                    <a:pt x="648594" y="787032"/>
                  </a:lnTo>
                  <a:lnTo>
                    <a:pt x="612935" y="815330"/>
                  </a:lnTo>
                  <a:lnTo>
                    <a:pt x="574503" y="839228"/>
                  </a:lnTo>
                  <a:lnTo>
                    <a:pt x="533597" y="858394"/>
                  </a:lnTo>
                  <a:lnTo>
                    <a:pt x="490517" y="872494"/>
                  </a:lnTo>
                  <a:lnTo>
                    <a:pt x="445563" y="881198"/>
                  </a:lnTo>
                  <a:lnTo>
                    <a:pt x="399034" y="884174"/>
                  </a:lnTo>
                  <a:lnTo>
                    <a:pt x="352504" y="881198"/>
                  </a:lnTo>
                  <a:lnTo>
                    <a:pt x="307550" y="872494"/>
                  </a:lnTo>
                  <a:lnTo>
                    <a:pt x="264470" y="858394"/>
                  </a:lnTo>
                  <a:lnTo>
                    <a:pt x="223564" y="839228"/>
                  </a:lnTo>
                  <a:lnTo>
                    <a:pt x="185132" y="815330"/>
                  </a:lnTo>
                  <a:lnTo>
                    <a:pt x="149473" y="787032"/>
                  </a:lnTo>
                  <a:lnTo>
                    <a:pt x="116887" y="754665"/>
                  </a:lnTo>
                  <a:lnTo>
                    <a:pt x="87674" y="718563"/>
                  </a:lnTo>
                  <a:lnTo>
                    <a:pt x="62133" y="679056"/>
                  </a:lnTo>
                  <a:lnTo>
                    <a:pt x="40564" y="636477"/>
                  </a:lnTo>
                  <a:lnTo>
                    <a:pt x="23266" y="591159"/>
                  </a:lnTo>
                  <a:lnTo>
                    <a:pt x="10540" y="543433"/>
                  </a:lnTo>
                  <a:lnTo>
                    <a:pt x="2685" y="493631"/>
                  </a:lnTo>
                  <a:lnTo>
                    <a:pt x="0" y="442087"/>
                  </a:lnTo>
                  <a:close/>
                </a:path>
                <a:path w="798195" h="884554">
                  <a:moveTo>
                    <a:pt x="199517" y="442087"/>
                  </a:moveTo>
                  <a:lnTo>
                    <a:pt x="204790" y="492756"/>
                  </a:lnTo>
                  <a:lnTo>
                    <a:pt x="219810" y="539269"/>
                  </a:lnTo>
                  <a:lnTo>
                    <a:pt x="243374" y="580300"/>
                  </a:lnTo>
                  <a:lnTo>
                    <a:pt x="274280" y="614521"/>
                  </a:lnTo>
                  <a:lnTo>
                    <a:pt x="311326" y="640606"/>
                  </a:lnTo>
                  <a:lnTo>
                    <a:pt x="353312" y="657230"/>
                  </a:lnTo>
                  <a:lnTo>
                    <a:pt x="399034" y="663067"/>
                  </a:lnTo>
                  <a:lnTo>
                    <a:pt x="444795" y="657230"/>
                  </a:lnTo>
                  <a:lnTo>
                    <a:pt x="486796" y="640606"/>
                  </a:lnTo>
                  <a:lnTo>
                    <a:pt x="523840" y="614521"/>
                  </a:lnTo>
                  <a:lnTo>
                    <a:pt x="554733" y="580300"/>
                  </a:lnTo>
                  <a:lnTo>
                    <a:pt x="578279" y="539269"/>
                  </a:lnTo>
                  <a:lnTo>
                    <a:pt x="593284" y="492756"/>
                  </a:lnTo>
                  <a:lnTo>
                    <a:pt x="598551" y="442087"/>
                  </a:lnTo>
                  <a:lnTo>
                    <a:pt x="593284" y="391410"/>
                  </a:lnTo>
                  <a:lnTo>
                    <a:pt x="578279" y="344879"/>
                  </a:lnTo>
                  <a:lnTo>
                    <a:pt x="554733" y="303823"/>
                  </a:lnTo>
                  <a:lnTo>
                    <a:pt x="523840" y="269575"/>
                  </a:lnTo>
                  <a:lnTo>
                    <a:pt x="486796" y="243465"/>
                  </a:lnTo>
                  <a:lnTo>
                    <a:pt x="444795" y="226823"/>
                  </a:lnTo>
                  <a:lnTo>
                    <a:pt x="399034" y="220980"/>
                  </a:lnTo>
                  <a:lnTo>
                    <a:pt x="353312" y="226823"/>
                  </a:lnTo>
                  <a:lnTo>
                    <a:pt x="311326" y="243465"/>
                  </a:lnTo>
                  <a:lnTo>
                    <a:pt x="274280" y="269575"/>
                  </a:lnTo>
                  <a:lnTo>
                    <a:pt x="243374" y="303823"/>
                  </a:lnTo>
                  <a:lnTo>
                    <a:pt x="219810" y="344879"/>
                  </a:lnTo>
                  <a:lnTo>
                    <a:pt x="204790" y="391410"/>
                  </a:lnTo>
                  <a:lnTo>
                    <a:pt x="199517" y="4420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1005" y="2167635"/>
              <a:ext cx="6426835" cy="2927350"/>
            </a:xfrm>
            <a:custGeom>
              <a:avLst/>
              <a:gdLst/>
              <a:ahLst/>
              <a:cxnLst/>
              <a:rect l="l" t="t" r="r" b="b"/>
              <a:pathLst>
                <a:path w="6426834" h="2927350">
                  <a:moveTo>
                    <a:pt x="931659" y="113665"/>
                  </a:moveTo>
                  <a:lnTo>
                    <a:pt x="798309" y="16510"/>
                  </a:lnTo>
                  <a:lnTo>
                    <a:pt x="791438" y="13398"/>
                  </a:lnTo>
                  <a:lnTo>
                    <a:pt x="784136" y="13131"/>
                  </a:lnTo>
                  <a:lnTo>
                    <a:pt x="777278" y="15608"/>
                  </a:lnTo>
                  <a:lnTo>
                    <a:pt x="771702" y="20701"/>
                  </a:lnTo>
                  <a:lnTo>
                    <a:pt x="768540" y="27584"/>
                  </a:lnTo>
                  <a:lnTo>
                    <a:pt x="768273" y="34899"/>
                  </a:lnTo>
                  <a:lnTo>
                    <a:pt x="770763" y="41783"/>
                  </a:lnTo>
                  <a:lnTo>
                    <a:pt x="775881" y="47371"/>
                  </a:lnTo>
                  <a:lnTo>
                    <a:pt x="825906" y="83794"/>
                  </a:lnTo>
                  <a:lnTo>
                    <a:pt x="3860" y="0"/>
                  </a:lnTo>
                  <a:lnTo>
                    <a:pt x="0" y="37846"/>
                  </a:lnTo>
                  <a:lnTo>
                    <a:pt x="822185" y="121653"/>
                  </a:lnTo>
                  <a:lnTo>
                    <a:pt x="765695" y="147320"/>
                  </a:lnTo>
                  <a:lnTo>
                    <a:pt x="759548" y="151739"/>
                  </a:lnTo>
                  <a:lnTo>
                    <a:pt x="755726" y="157949"/>
                  </a:lnTo>
                  <a:lnTo>
                    <a:pt x="754519" y="165138"/>
                  </a:lnTo>
                  <a:lnTo>
                    <a:pt x="756221" y="172466"/>
                  </a:lnTo>
                  <a:lnTo>
                    <a:pt x="760653" y="178638"/>
                  </a:lnTo>
                  <a:lnTo>
                    <a:pt x="766876" y="182473"/>
                  </a:lnTo>
                  <a:lnTo>
                    <a:pt x="774077" y="183692"/>
                  </a:lnTo>
                  <a:lnTo>
                    <a:pt x="781456" y="181991"/>
                  </a:lnTo>
                  <a:lnTo>
                    <a:pt x="898423" y="128778"/>
                  </a:lnTo>
                  <a:lnTo>
                    <a:pt x="931659" y="113665"/>
                  </a:lnTo>
                  <a:close/>
                </a:path>
                <a:path w="6426834" h="2927350">
                  <a:moveTo>
                    <a:pt x="6341885" y="1823847"/>
                  </a:moveTo>
                  <a:lnTo>
                    <a:pt x="6221234" y="1711325"/>
                  </a:lnTo>
                  <a:lnTo>
                    <a:pt x="6214757" y="1707349"/>
                  </a:lnTo>
                  <a:lnTo>
                    <a:pt x="6207531" y="1706206"/>
                  </a:lnTo>
                  <a:lnTo>
                    <a:pt x="6200419" y="1707845"/>
                  </a:lnTo>
                  <a:lnTo>
                    <a:pt x="6194310" y="1712214"/>
                  </a:lnTo>
                  <a:lnTo>
                    <a:pt x="6190323" y="1718691"/>
                  </a:lnTo>
                  <a:lnTo>
                    <a:pt x="6189180" y="1725917"/>
                  </a:lnTo>
                  <a:lnTo>
                    <a:pt x="6190818" y="1733029"/>
                  </a:lnTo>
                  <a:lnTo>
                    <a:pt x="6195199" y="1739138"/>
                  </a:lnTo>
                  <a:lnTo>
                    <a:pt x="6240437" y="1781352"/>
                  </a:lnTo>
                  <a:lnTo>
                    <a:pt x="3324237" y="1121410"/>
                  </a:lnTo>
                  <a:lnTo>
                    <a:pt x="3315855" y="1158621"/>
                  </a:lnTo>
                  <a:lnTo>
                    <a:pt x="6231953" y="1818576"/>
                  </a:lnTo>
                  <a:lnTo>
                    <a:pt x="6173101" y="1837182"/>
                  </a:lnTo>
                  <a:lnTo>
                    <a:pt x="6166472" y="1840852"/>
                  </a:lnTo>
                  <a:lnTo>
                    <a:pt x="6161925" y="1846554"/>
                  </a:lnTo>
                  <a:lnTo>
                    <a:pt x="6159843" y="1853552"/>
                  </a:lnTo>
                  <a:lnTo>
                    <a:pt x="6160655" y="1861058"/>
                  </a:lnTo>
                  <a:lnTo>
                    <a:pt x="6164313" y="1867687"/>
                  </a:lnTo>
                  <a:lnTo>
                    <a:pt x="6170015" y="1872234"/>
                  </a:lnTo>
                  <a:lnTo>
                    <a:pt x="6177013" y="1874316"/>
                  </a:lnTo>
                  <a:lnTo>
                    <a:pt x="6184531" y="1873504"/>
                  </a:lnTo>
                  <a:lnTo>
                    <a:pt x="6309284" y="1834134"/>
                  </a:lnTo>
                  <a:lnTo>
                    <a:pt x="6341885" y="1823847"/>
                  </a:lnTo>
                  <a:close/>
                </a:path>
                <a:path w="6426834" h="2927350">
                  <a:moveTo>
                    <a:pt x="6426340" y="2128393"/>
                  </a:moveTo>
                  <a:lnTo>
                    <a:pt x="6394285" y="2119122"/>
                  </a:lnTo>
                  <a:lnTo>
                    <a:pt x="6267843" y="2082546"/>
                  </a:lnTo>
                  <a:lnTo>
                    <a:pt x="6260350" y="2081936"/>
                  </a:lnTo>
                  <a:lnTo>
                    <a:pt x="6253429" y="2084171"/>
                  </a:lnTo>
                  <a:lnTo>
                    <a:pt x="6247828" y="2088845"/>
                  </a:lnTo>
                  <a:lnTo>
                    <a:pt x="6244348" y="2095500"/>
                  </a:lnTo>
                  <a:lnTo>
                    <a:pt x="6243701" y="2103069"/>
                  </a:lnTo>
                  <a:lnTo>
                    <a:pt x="6245911" y="2110028"/>
                  </a:lnTo>
                  <a:lnTo>
                    <a:pt x="6250571" y="2115629"/>
                  </a:lnTo>
                  <a:lnTo>
                    <a:pt x="6257290" y="2119122"/>
                  </a:lnTo>
                  <a:lnTo>
                    <a:pt x="6316612" y="2136317"/>
                  </a:lnTo>
                  <a:lnTo>
                    <a:pt x="3315474" y="2889885"/>
                  </a:lnTo>
                  <a:lnTo>
                    <a:pt x="3324745" y="2926842"/>
                  </a:lnTo>
                  <a:lnTo>
                    <a:pt x="6326149" y="2173198"/>
                  </a:lnTo>
                  <a:lnTo>
                    <a:pt x="6281813" y="2216531"/>
                  </a:lnTo>
                  <a:lnTo>
                    <a:pt x="6277495" y="2222792"/>
                  </a:lnTo>
                  <a:lnTo>
                    <a:pt x="6275997" y="2229955"/>
                  </a:lnTo>
                  <a:lnTo>
                    <a:pt x="6277305" y="2237130"/>
                  </a:lnTo>
                  <a:lnTo>
                    <a:pt x="6281432" y="2243455"/>
                  </a:lnTo>
                  <a:lnTo>
                    <a:pt x="6287681" y="2247722"/>
                  </a:lnTo>
                  <a:lnTo>
                    <a:pt x="6294844" y="2249220"/>
                  </a:lnTo>
                  <a:lnTo>
                    <a:pt x="6302019" y="2247938"/>
                  </a:lnTo>
                  <a:lnTo>
                    <a:pt x="6308344" y="2243836"/>
                  </a:lnTo>
                  <a:lnTo>
                    <a:pt x="6426340" y="212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31060" y="1855746"/>
            <a:ext cx="1048385" cy="897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marR="5080" indent="-243840">
              <a:lnSpc>
                <a:spcPct val="110000"/>
              </a:lnSpc>
              <a:spcBef>
                <a:spcPts val="100"/>
              </a:spcBef>
            </a:pPr>
            <a:r>
              <a:rPr dirty="0" sz="2600" spc="-35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Times New Roman"/>
                <a:cs typeface="Times New Roman"/>
              </a:rPr>
              <a:t>hite</a:t>
            </a:r>
            <a:r>
              <a:rPr dirty="0" sz="2600" spc="-140">
                <a:latin typeface="Times New Roman"/>
                <a:cs typeface="Times New Roman"/>
              </a:rPr>
              <a:t>’</a:t>
            </a:r>
            <a:r>
              <a:rPr dirty="0" sz="2600" spc="-5">
                <a:latin typeface="Times New Roman"/>
                <a:cs typeface="Times New Roman"/>
              </a:rPr>
              <a:t>s  </a:t>
            </a:r>
            <a:r>
              <a:rPr dirty="0" sz="2600" spc="-5">
                <a:latin typeface="Times New Roman"/>
                <a:cs typeface="Times New Roman"/>
              </a:rPr>
              <a:t>turn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7827" y="3500450"/>
            <a:ext cx="788035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Times New Roman"/>
                <a:cs typeface="Times New Roman"/>
              </a:rPr>
              <a:t>white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latin typeface="Times New Roman"/>
                <a:cs typeface="Times New Roman"/>
              </a:rPr>
              <a:t>mo</a:t>
            </a:r>
            <a:r>
              <a:rPr dirty="0" sz="2300" spc="-25">
                <a:latin typeface="Times New Roman"/>
                <a:cs typeface="Times New Roman"/>
              </a:rPr>
              <a:t>v</a:t>
            </a:r>
            <a:r>
              <a:rPr dirty="0" sz="2300" spc="5">
                <a:latin typeface="Times New Roman"/>
                <a:cs typeface="Times New Roman"/>
              </a:rPr>
              <a:t>e</a:t>
            </a:r>
            <a:r>
              <a:rPr dirty="0" sz="230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523" y="3618357"/>
            <a:ext cx="788670" cy="72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black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300">
                <a:latin typeface="Times New Roman"/>
                <a:cs typeface="Times New Roman"/>
              </a:rPr>
              <a:t>mo</a:t>
            </a:r>
            <a:r>
              <a:rPr dirty="0" sz="2300" spc="-25">
                <a:latin typeface="Times New Roman"/>
                <a:cs typeface="Times New Roman"/>
              </a:rPr>
              <a:t>v</a:t>
            </a:r>
            <a:r>
              <a:rPr dirty="0" sz="2300">
                <a:latin typeface="Times New Roman"/>
                <a:cs typeface="Times New Roman"/>
              </a:rPr>
              <a:t>e</a:t>
            </a:r>
            <a:r>
              <a:rPr dirty="0" sz="230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7169" y="5323738"/>
            <a:ext cx="1015365" cy="817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Times New Roman"/>
                <a:cs typeface="Times New Roman"/>
              </a:rPr>
              <a:t>Black</a:t>
            </a:r>
            <a:r>
              <a:rPr dirty="0" sz="2600" spc="-140">
                <a:latin typeface="Times New Roman"/>
                <a:cs typeface="Times New Roman"/>
              </a:rPr>
              <a:t>’</a:t>
            </a:r>
            <a:r>
              <a:rPr dirty="0" sz="2600" spc="-5">
                <a:latin typeface="Times New Roman"/>
                <a:cs typeface="Times New Roman"/>
              </a:rPr>
              <a:t>s  </a:t>
            </a:r>
            <a:r>
              <a:rPr dirty="0" sz="2600" spc="-5">
                <a:latin typeface="Times New Roman"/>
                <a:cs typeface="Times New Roman"/>
              </a:rPr>
              <a:t>turn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7637" y="2123630"/>
            <a:ext cx="7067550" cy="3115945"/>
            <a:chOff x="147637" y="2123630"/>
            <a:chExt cx="7067550" cy="3115945"/>
          </a:xfrm>
        </p:grpSpPr>
        <p:sp>
          <p:nvSpPr>
            <p:cNvPr id="22" name="object 22"/>
            <p:cNvSpPr/>
            <p:nvPr/>
          </p:nvSpPr>
          <p:spPr>
            <a:xfrm>
              <a:off x="4265403" y="4844184"/>
              <a:ext cx="1216296" cy="394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03370" y="3144011"/>
              <a:ext cx="1080373" cy="378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7637" y="2123630"/>
              <a:ext cx="191020" cy="1855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88784" y="3719321"/>
              <a:ext cx="421640" cy="530860"/>
            </a:xfrm>
            <a:custGeom>
              <a:avLst/>
              <a:gdLst/>
              <a:ahLst/>
              <a:cxnLst/>
              <a:rect l="l" t="t" r="r" b="b"/>
              <a:pathLst>
                <a:path w="421640" h="530860">
                  <a:moveTo>
                    <a:pt x="210566" y="0"/>
                  </a:moveTo>
                  <a:lnTo>
                    <a:pt x="168118" y="5388"/>
                  </a:lnTo>
                  <a:lnTo>
                    <a:pt x="128587" y="20845"/>
                  </a:lnTo>
                  <a:lnTo>
                    <a:pt x="92819" y="45307"/>
                  </a:lnTo>
                  <a:lnTo>
                    <a:pt x="61658" y="77708"/>
                  </a:lnTo>
                  <a:lnTo>
                    <a:pt x="35950" y="116985"/>
                  </a:lnTo>
                  <a:lnTo>
                    <a:pt x="16541" y="162073"/>
                  </a:lnTo>
                  <a:lnTo>
                    <a:pt x="4276" y="211910"/>
                  </a:lnTo>
                  <a:lnTo>
                    <a:pt x="0" y="265429"/>
                  </a:lnTo>
                  <a:lnTo>
                    <a:pt x="4276" y="318907"/>
                  </a:lnTo>
                  <a:lnTo>
                    <a:pt x="16541" y="368712"/>
                  </a:lnTo>
                  <a:lnTo>
                    <a:pt x="35950" y="413778"/>
                  </a:lnTo>
                  <a:lnTo>
                    <a:pt x="61658" y="453040"/>
                  </a:lnTo>
                  <a:lnTo>
                    <a:pt x="92819" y="485432"/>
                  </a:lnTo>
                  <a:lnTo>
                    <a:pt x="128587" y="509889"/>
                  </a:lnTo>
                  <a:lnTo>
                    <a:pt x="168118" y="525344"/>
                  </a:lnTo>
                  <a:lnTo>
                    <a:pt x="210566" y="530732"/>
                  </a:lnTo>
                  <a:lnTo>
                    <a:pt x="253013" y="525344"/>
                  </a:lnTo>
                  <a:lnTo>
                    <a:pt x="292544" y="509889"/>
                  </a:lnTo>
                  <a:lnTo>
                    <a:pt x="328312" y="485432"/>
                  </a:lnTo>
                  <a:lnTo>
                    <a:pt x="359473" y="453040"/>
                  </a:lnTo>
                  <a:lnTo>
                    <a:pt x="385181" y="413778"/>
                  </a:lnTo>
                  <a:lnTo>
                    <a:pt x="404590" y="368712"/>
                  </a:lnTo>
                  <a:lnTo>
                    <a:pt x="416855" y="318907"/>
                  </a:lnTo>
                  <a:lnTo>
                    <a:pt x="421132" y="265429"/>
                  </a:lnTo>
                  <a:lnTo>
                    <a:pt x="416855" y="211910"/>
                  </a:lnTo>
                  <a:lnTo>
                    <a:pt x="404590" y="162073"/>
                  </a:lnTo>
                  <a:lnTo>
                    <a:pt x="385181" y="116985"/>
                  </a:lnTo>
                  <a:lnTo>
                    <a:pt x="359473" y="77708"/>
                  </a:lnTo>
                  <a:lnTo>
                    <a:pt x="328312" y="45307"/>
                  </a:lnTo>
                  <a:lnTo>
                    <a:pt x="292544" y="20845"/>
                  </a:lnTo>
                  <a:lnTo>
                    <a:pt x="253013" y="5388"/>
                  </a:lnTo>
                  <a:lnTo>
                    <a:pt x="210566" y="0"/>
                  </a:lnTo>
                  <a:close/>
                </a:path>
              </a:pathLst>
            </a:custGeom>
            <a:solidFill>
              <a:srgbClr val="6963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88784" y="3719321"/>
              <a:ext cx="421640" cy="530860"/>
            </a:xfrm>
            <a:custGeom>
              <a:avLst/>
              <a:gdLst/>
              <a:ahLst/>
              <a:cxnLst/>
              <a:rect l="l" t="t" r="r" b="b"/>
              <a:pathLst>
                <a:path w="421640" h="530860">
                  <a:moveTo>
                    <a:pt x="0" y="265429"/>
                  </a:moveTo>
                  <a:lnTo>
                    <a:pt x="4276" y="211910"/>
                  </a:lnTo>
                  <a:lnTo>
                    <a:pt x="16541" y="162073"/>
                  </a:lnTo>
                  <a:lnTo>
                    <a:pt x="35950" y="116985"/>
                  </a:lnTo>
                  <a:lnTo>
                    <a:pt x="61658" y="77708"/>
                  </a:lnTo>
                  <a:lnTo>
                    <a:pt x="92819" y="45307"/>
                  </a:lnTo>
                  <a:lnTo>
                    <a:pt x="128587" y="20845"/>
                  </a:lnTo>
                  <a:lnTo>
                    <a:pt x="168118" y="5388"/>
                  </a:lnTo>
                  <a:lnTo>
                    <a:pt x="210566" y="0"/>
                  </a:lnTo>
                  <a:lnTo>
                    <a:pt x="253013" y="5388"/>
                  </a:lnTo>
                  <a:lnTo>
                    <a:pt x="292544" y="20845"/>
                  </a:lnTo>
                  <a:lnTo>
                    <a:pt x="328312" y="45307"/>
                  </a:lnTo>
                  <a:lnTo>
                    <a:pt x="359473" y="77708"/>
                  </a:lnTo>
                  <a:lnTo>
                    <a:pt x="385181" y="116985"/>
                  </a:lnTo>
                  <a:lnTo>
                    <a:pt x="404590" y="162073"/>
                  </a:lnTo>
                  <a:lnTo>
                    <a:pt x="416855" y="211910"/>
                  </a:lnTo>
                  <a:lnTo>
                    <a:pt x="421132" y="265429"/>
                  </a:lnTo>
                  <a:lnTo>
                    <a:pt x="416855" y="318907"/>
                  </a:lnTo>
                  <a:lnTo>
                    <a:pt x="404590" y="368712"/>
                  </a:lnTo>
                  <a:lnTo>
                    <a:pt x="385181" y="413778"/>
                  </a:lnTo>
                  <a:lnTo>
                    <a:pt x="359473" y="453040"/>
                  </a:lnTo>
                  <a:lnTo>
                    <a:pt x="328312" y="485432"/>
                  </a:lnTo>
                  <a:lnTo>
                    <a:pt x="292544" y="509889"/>
                  </a:lnTo>
                  <a:lnTo>
                    <a:pt x="253013" y="525344"/>
                  </a:lnTo>
                  <a:lnTo>
                    <a:pt x="210566" y="530732"/>
                  </a:lnTo>
                  <a:lnTo>
                    <a:pt x="168118" y="525344"/>
                  </a:lnTo>
                  <a:lnTo>
                    <a:pt x="128587" y="509889"/>
                  </a:lnTo>
                  <a:lnTo>
                    <a:pt x="92819" y="485432"/>
                  </a:lnTo>
                  <a:lnTo>
                    <a:pt x="61658" y="453040"/>
                  </a:lnTo>
                  <a:lnTo>
                    <a:pt x="35950" y="413778"/>
                  </a:lnTo>
                  <a:lnTo>
                    <a:pt x="16541" y="368712"/>
                  </a:lnTo>
                  <a:lnTo>
                    <a:pt x="4276" y="318907"/>
                  </a:lnTo>
                  <a:lnTo>
                    <a:pt x="0" y="265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95502" y="1066812"/>
            <a:ext cx="1207135" cy="372745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20"/>
              </a:spcBef>
            </a:pPr>
            <a:r>
              <a:rPr dirty="0" sz="2300" spc="-5">
                <a:latin typeface="Arial"/>
                <a:cs typeface="Arial"/>
              </a:rPr>
              <a:t>Chess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757" y="957148"/>
            <a:ext cx="5683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ase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65693"/>
            <a:ext cx="780986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25099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384300" algn="l"/>
                <a:tab pos="1982470" algn="l"/>
                <a:tab pos="3128645" algn="l"/>
                <a:tab pos="4598035" algn="l"/>
                <a:tab pos="5247640" algn="l"/>
                <a:tab pos="6253480" algn="l"/>
                <a:tab pos="7037070" algn="l"/>
                <a:tab pos="7364095" algn="l"/>
              </a:tabLst>
            </a:pPr>
            <a:r>
              <a:rPr dirty="0" sz="2400" spc="-5">
                <a:latin typeface="Carlito"/>
                <a:cs typeface="Carlito"/>
              </a:rPr>
              <a:t>Coll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ct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ac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,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nd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on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esul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om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se  </a:t>
            </a:r>
            <a:r>
              <a:rPr dirty="0" sz="2400">
                <a:latin typeface="Carlito"/>
                <a:cs typeface="Carlito"/>
              </a:rPr>
              <a:t>description.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384693"/>
            <a:ext cx="8535670" cy="3062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25099"/>
              </a:lnSpc>
              <a:spcBef>
                <a:spcPts val="95"/>
              </a:spcBef>
              <a:buFont typeface="Wingdings"/>
              <a:buChar char=""/>
              <a:tabLst>
                <a:tab pos="356870" algn="l"/>
                <a:tab pos="357505" algn="l"/>
                <a:tab pos="1610360" algn="l"/>
                <a:tab pos="1991360" algn="l"/>
                <a:tab pos="3644265" algn="l"/>
                <a:tab pos="5222875" algn="l"/>
                <a:tab pos="6007100" algn="l"/>
                <a:tab pos="6933565" algn="l"/>
                <a:tab pos="8055609" algn="l"/>
              </a:tabLst>
            </a:pP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20">
                <a:latin typeface="Carlito"/>
                <a:cs typeface="Carlito"/>
              </a:rPr>
              <a:t>v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l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p	a	</a:t>
            </a:r>
            <a:r>
              <a:rPr dirty="0" sz="2400" spc="-15">
                <a:latin typeface="Carlito"/>
                <a:cs typeface="Carlito"/>
              </a:rPr>
              <a:t>p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l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m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5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-</a:t>
            </a:r>
            <a:r>
              <a:rPr dirty="0" sz="2400">
                <a:latin typeface="Carlito"/>
                <a:cs typeface="Carlito"/>
              </a:rPr>
              <a:t>c</a:t>
            </a:r>
            <a:r>
              <a:rPr dirty="0" sz="2400" spc="-1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-10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h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	ac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s	and  </a:t>
            </a:r>
            <a:r>
              <a:rPr dirty="0" sz="2400">
                <a:latin typeface="Carlito"/>
                <a:cs typeface="Carlito"/>
              </a:rPr>
              <a:t>conditions as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events,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results and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3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Consider </a:t>
            </a:r>
            <a:r>
              <a:rPr dirty="0" sz="2400" spc="-10">
                <a:latin typeface="Carlito"/>
                <a:cs typeface="Carlito"/>
              </a:rPr>
              <a:t>any </a:t>
            </a:r>
            <a:r>
              <a:rPr dirty="0" sz="2400" spc="-5">
                <a:latin typeface="Carlito"/>
                <a:cs typeface="Carlito"/>
              </a:rPr>
              <a:t>alternative external events </a:t>
            </a:r>
            <a:r>
              <a:rPr dirty="0" sz="2400" spc="5">
                <a:latin typeface="Carlito"/>
                <a:cs typeface="Carlito"/>
              </a:rPr>
              <a:t>not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2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7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218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Refine </a:t>
            </a:r>
            <a:r>
              <a:rPr dirty="0" sz="2400" spc="-5">
                <a:latin typeface="Carlito"/>
                <a:cs typeface="Carlito"/>
              </a:rPr>
              <a:t>into </a:t>
            </a:r>
            <a:r>
              <a:rPr dirty="0" sz="2400" spc="-10">
                <a:latin typeface="Carlito"/>
                <a:cs typeface="Carlito"/>
              </a:rPr>
              <a:t>hierarchical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concurrent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state-charts.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9108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Developing </a:t>
            </a:r>
            <a:r>
              <a:rPr dirty="0" sz="3600" spc="-15"/>
              <a:t>State-charts from </a:t>
            </a:r>
            <a:r>
              <a:rPr dirty="0" sz="3600"/>
              <a:t>Use</a:t>
            </a:r>
            <a:r>
              <a:rPr dirty="0" sz="3600" spc="-60"/>
              <a:t> </a:t>
            </a:r>
            <a:r>
              <a:rPr dirty="0" sz="3600" spc="-5"/>
              <a:t>Cases[1]</a:t>
            </a:r>
            <a:endParaRPr sz="360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432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Draw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chart </a:t>
            </a: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of an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 spc="-35">
                <a:latin typeface="Carlito"/>
                <a:cs typeface="Carlito"/>
              </a:rPr>
              <a:t>elevator.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elevator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 spc="-5">
                <a:latin typeface="Carlito"/>
                <a:cs typeface="Carlito"/>
              </a:rPr>
              <a:t>default </a:t>
            </a:r>
            <a:r>
              <a:rPr dirty="0" sz="2400" spc="-10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ground</a:t>
            </a:r>
            <a:r>
              <a:rPr dirty="0" sz="2400" spc="-250">
                <a:latin typeface="Carlito"/>
                <a:cs typeface="Carlito"/>
              </a:rPr>
              <a:t> </a:t>
            </a:r>
            <a:r>
              <a:rPr dirty="0" sz="2400" spc="-40">
                <a:latin typeface="Carlito"/>
                <a:cs typeface="Carlito"/>
              </a:rPr>
              <a:t>floor.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 spc="-10">
                <a:latin typeface="Carlito"/>
                <a:cs typeface="Carlito"/>
              </a:rPr>
              <a:t>moves </a:t>
            </a:r>
            <a:r>
              <a:rPr dirty="0" sz="2400" spc="5">
                <a:latin typeface="Carlito"/>
                <a:cs typeface="Carlito"/>
              </a:rPr>
              <a:t>up </a:t>
            </a:r>
            <a:r>
              <a:rPr dirty="0" sz="2400" spc="-10">
                <a:latin typeface="Carlito"/>
                <a:cs typeface="Carlito"/>
              </a:rPr>
              <a:t>when an up </a:t>
            </a:r>
            <a:r>
              <a:rPr dirty="0" sz="2400" spc="-15">
                <a:latin typeface="Carlito"/>
                <a:cs typeface="Carlito"/>
              </a:rPr>
              <a:t>button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pressed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halts when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required </a:t>
            </a:r>
            <a:r>
              <a:rPr dirty="0" sz="2400">
                <a:latin typeface="Carlito"/>
                <a:cs typeface="Carlito"/>
              </a:rPr>
              <a:t>floor is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reached.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When a </a:t>
            </a:r>
            <a:r>
              <a:rPr dirty="0" sz="2400" spc="-5">
                <a:latin typeface="Carlito"/>
                <a:cs typeface="Carlito"/>
              </a:rPr>
              <a:t>button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lower </a:t>
            </a:r>
            <a:r>
              <a:rPr dirty="0" sz="2400">
                <a:latin typeface="Carlito"/>
                <a:cs typeface="Carlito"/>
              </a:rPr>
              <a:t>floor is</a:t>
            </a:r>
            <a:r>
              <a:rPr dirty="0" sz="2400" spc="-1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pressed: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 spc="5">
                <a:latin typeface="Carlito"/>
                <a:cs typeface="Carlito"/>
              </a:rPr>
              <a:t>moves </a:t>
            </a:r>
            <a:r>
              <a:rPr dirty="0" sz="2200">
                <a:latin typeface="Carlito"/>
                <a:cs typeface="Carlito"/>
              </a:rPr>
              <a:t>down and </a:t>
            </a:r>
            <a:r>
              <a:rPr dirty="0" sz="2200" spc="-5">
                <a:latin typeface="Carlito"/>
                <a:cs typeface="Carlito"/>
              </a:rPr>
              <a:t>halts </a:t>
            </a:r>
            <a:r>
              <a:rPr dirty="0" sz="2200">
                <a:latin typeface="Carlito"/>
                <a:cs typeface="Carlito"/>
              </a:rPr>
              <a:t>when the </a:t>
            </a:r>
            <a:r>
              <a:rPr dirty="0" sz="2200" spc="-5">
                <a:latin typeface="Carlito"/>
                <a:cs typeface="Carlito"/>
              </a:rPr>
              <a:t>required </a:t>
            </a:r>
            <a:r>
              <a:rPr dirty="0" sz="2200" spc="5">
                <a:latin typeface="Carlito"/>
                <a:cs typeface="Carlito"/>
              </a:rPr>
              <a:t>floor </a:t>
            </a:r>
            <a:r>
              <a:rPr dirty="0" sz="2200">
                <a:latin typeface="Carlito"/>
                <a:cs typeface="Carlito"/>
              </a:rPr>
              <a:t>is</a:t>
            </a:r>
            <a:r>
              <a:rPr dirty="0" sz="2200" spc="-2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reached.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1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When it is inactive </a:t>
            </a:r>
            <a:r>
              <a:rPr dirty="0" sz="2400" spc="-10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5">
                <a:latin typeface="Carlito"/>
                <a:cs typeface="Carlito"/>
              </a:rPr>
              <a:t>floor </a:t>
            </a: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-5">
                <a:latin typeface="Carlito"/>
                <a:cs typeface="Carlito"/>
              </a:rPr>
              <a:t>more </a:t>
            </a:r>
            <a:r>
              <a:rPr dirty="0" sz="2400" spc="5">
                <a:latin typeface="Carlito"/>
                <a:cs typeface="Carlito"/>
              </a:rPr>
              <a:t>than 10</a:t>
            </a:r>
            <a:r>
              <a:rPr dirty="0" sz="2400" spc="-2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minutes:</a:t>
            </a:r>
            <a:endParaRPr sz="2400">
              <a:latin typeface="Carlito"/>
              <a:cs typeface="Carlito"/>
            </a:endParaRPr>
          </a:p>
          <a:p>
            <a:pPr lvl="1" marL="820419" indent="-35115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820419" algn="l"/>
                <a:tab pos="821055" algn="l"/>
              </a:tabLst>
            </a:pPr>
            <a:r>
              <a:rPr dirty="0" sz="2200">
                <a:latin typeface="Carlito"/>
                <a:cs typeface="Carlito"/>
              </a:rPr>
              <a:t>It </a:t>
            </a:r>
            <a:r>
              <a:rPr dirty="0" sz="2200" spc="5">
                <a:latin typeface="Carlito"/>
                <a:cs typeface="Carlito"/>
              </a:rPr>
              <a:t>moves </a:t>
            </a:r>
            <a:r>
              <a:rPr dirty="0" sz="2200">
                <a:latin typeface="Carlito"/>
                <a:cs typeface="Carlito"/>
              </a:rPr>
              <a:t>down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ground</a:t>
            </a:r>
            <a:r>
              <a:rPr dirty="0" sz="2200" spc="-175">
                <a:latin typeface="Carlito"/>
                <a:cs typeface="Carlito"/>
              </a:rPr>
              <a:t> </a:t>
            </a:r>
            <a:r>
              <a:rPr dirty="0" sz="2200" spc="-35">
                <a:latin typeface="Carlito"/>
                <a:cs typeface="Carlito"/>
              </a:rPr>
              <a:t>floor.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6301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0"/>
              <a:t>Exercise</a:t>
            </a:r>
            <a:r>
              <a:rPr dirty="0" spc="-100"/>
              <a:t> </a:t>
            </a:r>
            <a:r>
              <a:rPr dirty="0"/>
              <a:t>2[1]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68" y="218312"/>
            <a:ext cx="4347210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Association </a:t>
            </a:r>
            <a:r>
              <a:rPr dirty="0" spc="-40"/>
              <a:t>Types</a:t>
            </a:r>
            <a:r>
              <a:rPr dirty="0" spc="-95"/>
              <a:t> </a:t>
            </a:r>
            <a:r>
              <a:rPr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60080"/>
            <a:ext cx="3940810" cy="108521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7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solidFill>
                  <a:srgbClr val="0000CC"/>
                </a:solidFill>
                <a:latin typeface="Carlito"/>
                <a:cs typeface="Carlito"/>
              </a:rPr>
              <a:t>aggregation: </a:t>
            </a:r>
            <a:r>
              <a:rPr dirty="0" sz="2400" b="1">
                <a:latin typeface="Carlito"/>
                <a:cs typeface="Carlito"/>
              </a:rPr>
              <a:t>"is part</a:t>
            </a:r>
            <a:r>
              <a:rPr dirty="0" sz="2400" spc="-4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of"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Symbolized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empty</a:t>
            </a:r>
            <a:r>
              <a:rPr dirty="0" sz="2000" spc="-3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diamond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370835"/>
            <a:ext cx="3187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solidFill>
                  <a:srgbClr val="0000CC"/>
                </a:solidFill>
                <a:latin typeface="Carlito"/>
                <a:cs typeface="Carlito"/>
              </a:rPr>
              <a:t>composition: </a:t>
            </a:r>
            <a:r>
              <a:rPr dirty="0" sz="2000" spc="-10" b="1">
                <a:latin typeface="Carlito"/>
                <a:cs typeface="Carlito"/>
              </a:rPr>
              <a:t>is </a:t>
            </a:r>
            <a:r>
              <a:rPr dirty="0" sz="2000" b="1">
                <a:latin typeface="Carlito"/>
                <a:cs typeface="Carlito"/>
              </a:rPr>
              <a:t>made</a:t>
            </a:r>
            <a:r>
              <a:rPr dirty="0" sz="2000" spc="-120" b="1">
                <a:latin typeface="Carlito"/>
                <a:cs typeface="Carlito"/>
              </a:rPr>
              <a:t> </a:t>
            </a:r>
            <a:r>
              <a:rPr dirty="0" sz="2000" spc="5" b="1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2744266"/>
            <a:ext cx="4131310" cy="144399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10">
                <a:latin typeface="Carlito"/>
                <a:cs typeface="Carlito"/>
              </a:rPr>
              <a:t>Stronger </a:t>
            </a:r>
            <a:r>
              <a:rPr dirty="0" sz="2000" spc="-15">
                <a:latin typeface="Carlito"/>
                <a:cs typeface="Carlito"/>
              </a:rPr>
              <a:t>version </a:t>
            </a:r>
            <a:r>
              <a:rPr dirty="0" sz="2000" spc="-5">
                <a:latin typeface="Carlito"/>
                <a:cs typeface="Carlito"/>
              </a:rPr>
              <a:t>of</a:t>
            </a:r>
            <a:r>
              <a:rPr dirty="0" sz="2000" spc="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aggregation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10">
                <a:solidFill>
                  <a:srgbClr val="00330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003300"/>
                </a:solidFill>
                <a:latin typeface="Carlito"/>
                <a:cs typeface="Carlito"/>
              </a:rPr>
              <a:t>parts </a:t>
            </a:r>
            <a:r>
              <a:rPr dirty="0" sz="2000" spc="-15">
                <a:solidFill>
                  <a:srgbClr val="003300"/>
                </a:solidFill>
                <a:latin typeface="Carlito"/>
                <a:cs typeface="Carlito"/>
              </a:rPr>
              <a:t>live </a:t>
            </a:r>
            <a:r>
              <a:rPr dirty="0" sz="2000" spc="-5">
                <a:solidFill>
                  <a:srgbClr val="003300"/>
                </a:solidFill>
                <a:latin typeface="Carlito"/>
                <a:cs typeface="Carlito"/>
              </a:rPr>
              <a:t>and die with the</a:t>
            </a:r>
            <a:r>
              <a:rPr dirty="0" sz="2000" spc="120">
                <a:solidFill>
                  <a:srgbClr val="00330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003300"/>
                </a:solidFill>
                <a:latin typeface="Carlito"/>
                <a:cs typeface="Carlito"/>
              </a:rPr>
              <a:t>whole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15">
                <a:latin typeface="Carlito"/>
                <a:cs typeface="Carlito"/>
              </a:rPr>
              <a:t>Symbolized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filled</a:t>
            </a:r>
            <a:r>
              <a:rPr dirty="0" sz="2000" spc="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diamond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600406"/>
            <a:ext cx="3903979" cy="1085215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7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solidFill>
                  <a:srgbClr val="0000CC"/>
                </a:solidFill>
                <a:latin typeface="Carlito"/>
                <a:cs typeface="Carlito"/>
              </a:rPr>
              <a:t>dependency: </a:t>
            </a:r>
            <a:r>
              <a:rPr dirty="0" sz="2400" spc="-5" b="1">
                <a:latin typeface="Carlito"/>
                <a:cs typeface="Carlito"/>
              </a:rPr>
              <a:t>Depends</a:t>
            </a:r>
            <a:r>
              <a:rPr dirty="0" sz="2400" spc="-35" b="1">
                <a:latin typeface="Carlito"/>
                <a:cs typeface="Carlito"/>
              </a:rPr>
              <a:t> </a:t>
            </a:r>
            <a:r>
              <a:rPr dirty="0" sz="2400" spc="5" b="1">
                <a:latin typeface="Carlito"/>
                <a:cs typeface="Carlito"/>
              </a:rPr>
              <a:t>on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Carlito"/>
                <a:cs typeface="Carlito"/>
              </a:rPr>
              <a:t>Represented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10">
                <a:latin typeface="Carlito"/>
                <a:cs typeface="Carlito"/>
              </a:rPr>
              <a:t>dotted</a:t>
            </a:r>
            <a:r>
              <a:rPr dirty="0" sz="2000" spc="-5">
                <a:latin typeface="Carlito"/>
                <a:cs typeface="Carlito"/>
              </a:rPr>
              <a:t> </a:t>
            </a:r>
            <a:r>
              <a:rPr dirty="0" sz="2000" spc="-30">
                <a:latin typeface="Carlito"/>
                <a:cs typeface="Carlito"/>
              </a:rPr>
              <a:t>arrow.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7396" y="1764919"/>
            <a:ext cx="1333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5669" y="1418589"/>
            <a:ext cx="1333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7626" y="906399"/>
            <a:ext cx="717550" cy="603250"/>
            <a:chOff x="7167626" y="906399"/>
            <a:chExt cx="717550" cy="603250"/>
          </a:xfrm>
        </p:grpSpPr>
        <p:sp>
          <p:nvSpPr>
            <p:cNvPr id="10" name="object 10"/>
            <p:cNvSpPr/>
            <p:nvPr/>
          </p:nvSpPr>
          <p:spPr>
            <a:xfrm>
              <a:off x="7177151" y="915924"/>
              <a:ext cx="698500" cy="584200"/>
            </a:xfrm>
            <a:custGeom>
              <a:avLst/>
              <a:gdLst/>
              <a:ahLst/>
              <a:cxnLst/>
              <a:rect l="l" t="t" r="r" b="b"/>
              <a:pathLst>
                <a:path w="698500" h="584200">
                  <a:moveTo>
                    <a:pt x="698500" y="0"/>
                  </a:moveTo>
                  <a:lnTo>
                    <a:pt x="0" y="0"/>
                  </a:lnTo>
                  <a:lnTo>
                    <a:pt x="0" y="584200"/>
                  </a:lnTo>
                  <a:lnTo>
                    <a:pt x="698500" y="584200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77151" y="915924"/>
              <a:ext cx="698500" cy="584200"/>
            </a:xfrm>
            <a:custGeom>
              <a:avLst/>
              <a:gdLst/>
              <a:ahLst/>
              <a:cxnLst/>
              <a:rect l="l" t="t" r="r" b="b"/>
              <a:pathLst>
                <a:path w="698500" h="584200">
                  <a:moveTo>
                    <a:pt x="0" y="584200"/>
                  </a:moveTo>
                  <a:lnTo>
                    <a:pt x="698500" y="584200"/>
                  </a:lnTo>
                  <a:lnTo>
                    <a:pt x="698500" y="0"/>
                  </a:lnTo>
                  <a:lnTo>
                    <a:pt x="0" y="0"/>
                  </a:lnTo>
                  <a:lnTo>
                    <a:pt x="0" y="584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177151" y="915924"/>
            <a:ext cx="698500" cy="41465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6540">
              <a:lnSpc>
                <a:spcPts val="1675"/>
              </a:lnSpc>
            </a:pPr>
            <a:r>
              <a:rPr dirty="0" sz="1400" spc="-5" b="1">
                <a:latin typeface="Comic Sans MS"/>
                <a:cs typeface="Comic Sans MS"/>
              </a:rPr>
              <a:t>Car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77151" y="1320546"/>
            <a:ext cx="698500" cy="851535"/>
            <a:chOff x="7177151" y="1320546"/>
            <a:chExt cx="698500" cy="851535"/>
          </a:xfrm>
        </p:grpSpPr>
        <p:sp>
          <p:nvSpPr>
            <p:cNvPr id="14" name="object 14"/>
            <p:cNvSpPr/>
            <p:nvPr/>
          </p:nvSpPr>
          <p:spPr>
            <a:xfrm>
              <a:off x="7177151" y="1320546"/>
              <a:ext cx="698500" cy="19050"/>
            </a:xfrm>
            <a:custGeom>
              <a:avLst/>
              <a:gdLst/>
              <a:ahLst/>
              <a:cxnLst/>
              <a:rect l="l" t="t" r="r" b="b"/>
              <a:pathLst>
                <a:path w="698500" h="19050">
                  <a:moveTo>
                    <a:pt x="0" y="19050"/>
                  </a:moveTo>
                  <a:lnTo>
                    <a:pt x="698500" y="19050"/>
                  </a:lnTo>
                  <a:lnTo>
                    <a:pt x="698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28052" y="1671701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w="0" h="490855">
                  <a:moveTo>
                    <a:pt x="0" y="0"/>
                  </a:moveTo>
                  <a:lnTo>
                    <a:pt x="0" y="4904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40676" y="1520825"/>
              <a:ext cx="173355" cy="151130"/>
            </a:xfrm>
            <a:custGeom>
              <a:avLst/>
              <a:gdLst/>
              <a:ahLst/>
              <a:cxnLst/>
              <a:rect l="l" t="t" r="r" b="b"/>
              <a:pathLst>
                <a:path w="173354" h="151130">
                  <a:moveTo>
                    <a:pt x="0" y="75437"/>
                  </a:moveTo>
                  <a:lnTo>
                    <a:pt x="86487" y="0"/>
                  </a:lnTo>
                  <a:lnTo>
                    <a:pt x="172974" y="75437"/>
                  </a:lnTo>
                  <a:lnTo>
                    <a:pt x="86487" y="150875"/>
                  </a:lnTo>
                  <a:lnTo>
                    <a:pt x="0" y="754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891398" y="1743837"/>
            <a:ext cx="91059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dirty="0" sz="1400" spc="-5" b="1">
                <a:solidFill>
                  <a:srgbClr val="0000CC"/>
                </a:solidFill>
                <a:latin typeface="Comic Sans MS"/>
                <a:cs typeface="Comic Sans MS"/>
              </a:rPr>
              <a:t>gg</a:t>
            </a:r>
            <a:r>
              <a:rPr dirty="0" sz="1400" spc="-10" b="1">
                <a:solidFill>
                  <a:srgbClr val="0000CC"/>
                </a:solidFill>
                <a:latin typeface="Comic Sans MS"/>
                <a:cs typeface="Comic Sans MS"/>
              </a:rPr>
              <a:t>r</a:t>
            </a:r>
            <a:r>
              <a:rPr dirty="0" sz="1400" spc="-15" b="1">
                <a:solidFill>
                  <a:srgbClr val="0000CC"/>
                </a:solidFill>
                <a:latin typeface="Comic Sans MS"/>
                <a:cs typeface="Comic Sans MS"/>
              </a:rPr>
              <a:t>e</a:t>
            </a:r>
            <a:r>
              <a:rPr dirty="0" sz="1400" spc="-5" b="1">
                <a:solidFill>
                  <a:srgbClr val="0000CC"/>
                </a:solidFill>
                <a:latin typeface="Comic Sans MS"/>
                <a:cs typeface="Comic Sans MS"/>
              </a:rPr>
              <a:t>g</a:t>
            </a:r>
            <a:r>
              <a:rPr dirty="0" sz="1400" spc="-15" b="1">
                <a:solidFill>
                  <a:srgbClr val="0000CC"/>
                </a:solidFill>
                <a:latin typeface="Comic Sans MS"/>
                <a:cs typeface="Comic Sans MS"/>
              </a:rPr>
              <a:t>ati</a:t>
            </a:r>
            <a:r>
              <a:rPr dirty="0" sz="1400" spc="-5" b="1">
                <a:solidFill>
                  <a:srgbClr val="0000CC"/>
                </a:solidFill>
                <a:latin typeface="Comic Sans MS"/>
                <a:cs typeface="Comic Sans MS"/>
              </a:rPr>
              <a:t>o  </a:t>
            </a:r>
            <a:r>
              <a:rPr dirty="0" sz="1400" spc="-5" b="1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97167" y="1612264"/>
            <a:ext cx="1234440" cy="4532630"/>
          </a:xfrm>
          <a:custGeom>
            <a:avLst/>
            <a:gdLst/>
            <a:ahLst/>
            <a:cxnLst/>
            <a:rect l="l" t="t" r="r" b="b"/>
            <a:pathLst>
              <a:path w="1234440" h="4532630">
                <a:moveTo>
                  <a:pt x="57150" y="4375467"/>
                </a:moveTo>
                <a:lnTo>
                  <a:pt x="0" y="4375467"/>
                </a:lnTo>
                <a:lnTo>
                  <a:pt x="0" y="4432617"/>
                </a:lnTo>
                <a:lnTo>
                  <a:pt x="57150" y="4432617"/>
                </a:lnTo>
                <a:lnTo>
                  <a:pt x="57150" y="4375467"/>
                </a:lnTo>
                <a:close/>
              </a:path>
              <a:path w="1234440" h="4532630">
                <a:moveTo>
                  <a:pt x="171450" y="4375467"/>
                </a:moveTo>
                <a:lnTo>
                  <a:pt x="114300" y="4375467"/>
                </a:lnTo>
                <a:lnTo>
                  <a:pt x="114300" y="4432617"/>
                </a:lnTo>
                <a:lnTo>
                  <a:pt x="171450" y="4432617"/>
                </a:lnTo>
                <a:lnTo>
                  <a:pt x="171450" y="4375467"/>
                </a:lnTo>
                <a:close/>
              </a:path>
              <a:path w="1234440" h="4532630">
                <a:moveTo>
                  <a:pt x="285750" y="4375467"/>
                </a:moveTo>
                <a:lnTo>
                  <a:pt x="228600" y="4375467"/>
                </a:lnTo>
                <a:lnTo>
                  <a:pt x="228600" y="4432617"/>
                </a:lnTo>
                <a:lnTo>
                  <a:pt x="285750" y="4432617"/>
                </a:lnTo>
                <a:lnTo>
                  <a:pt x="285750" y="4375467"/>
                </a:lnTo>
                <a:close/>
              </a:path>
              <a:path w="1234440" h="4532630">
                <a:moveTo>
                  <a:pt x="400050" y="4375467"/>
                </a:moveTo>
                <a:lnTo>
                  <a:pt x="342900" y="4375467"/>
                </a:lnTo>
                <a:lnTo>
                  <a:pt x="342900" y="4432617"/>
                </a:lnTo>
                <a:lnTo>
                  <a:pt x="400050" y="4432617"/>
                </a:lnTo>
                <a:lnTo>
                  <a:pt x="400050" y="4375467"/>
                </a:lnTo>
                <a:close/>
              </a:path>
              <a:path w="1234440" h="4532630">
                <a:moveTo>
                  <a:pt x="514350" y="4375467"/>
                </a:moveTo>
                <a:lnTo>
                  <a:pt x="457200" y="4375467"/>
                </a:lnTo>
                <a:lnTo>
                  <a:pt x="457200" y="4432617"/>
                </a:lnTo>
                <a:lnTo>
                  <a:pt x="514350" y="4432617"/>
                </a:lnTo>
                <a:lnTo>
                  <a:pt x="514350" y="4375467"/>
                </a:lnTo>
                <a:close/>
              </a:path>
              <a:path w="1234440" h="4532630">
                <a:moveTo>
                  <a:pt x="628650" y="4375467"/>
                </a:moveTo>
                <a:lnTo>
                  <a:pt x="571500" y="4375467"/>
                </a:lnTo>
                <a:lnTo>
                  <a:pt x="571500" y="4432617"/>
                </a:lnTo>
                <a:lnTo>
                  <a:pt x="628650" y="4432617"/>
                </a:lnTo>
                <a:lnTo>
                  <a:pt x="628650" y="4375467"/>
                </a:lnTo>
                <a:close/>
              </a:path>
              <a:path w="1234440" h="4532630">
                <a:moveTo>
                  <a:pt x="742950" y="4375467"/>
                </a:moveTo>
                <a:lnTo>
                  <a:pt x="685800" y="4375467"/>
                </a:lnTo>
                <a:lnTo>
                  <a:pt x="685800" y="4432617"/>
                </a:lnTo>
                <a:lnTo>
                  <a:pt x="742950" y="4432617"/>
                </a:lnTo>
                <a:lnTo>
                  <a:pt x="742950" y="4375467"/>
                </a:lnTo>
                <a:close/>
              </a:path>
              <a:path w="1234440" h="4532630">
                <a:moveTo>
                  <a:pt x="857250" y="4375467"/>
                </a:moveTo>
                <a:lnTo>
                  <a:pt x="800100" y="4375467"/>
                </a:lnTo>
                <a:lnTo>
                  <a:pt x="800100" y="4432617"/>
                </a:lnTo>
                <a:lnTo>
                  <a:pt x="857250" y="4432617"/>
                </a:lnTo>
                <a:lnTo>
                  <a:pt x="857250" y="4375467"/>
                </a:lnTo>
                <a:close/>
              </a:path>
              <a:path w="1234440" h="4532630">
                <a:moveTo>
                  <a:pt x="971550" y="4375467"/>
                </a:moveTo>
                <a:lnTo>
                  <a:pt x="914400" y="4375467"/>
                </a:lnTo>
                <a:lnTo>
                  <a:pt x="914400" y="4432617"/>
                </a:lnTo>
                <a:lnTo>
                  <a:pt x="971550" y="4432617"/>
                </a:lnTo>
                <a:lnTo>
                  <a:pt x="971550" y="4375467"/>
                </a:lnTo>
                <a:close/>
              </a:path>
              <a:path w="1234440" h="4532630">
                <a:moveTo>
                  <a:pt x="1144651" y="4404042"/>
                </a:moveTo>
                <a:lnTo>
                  <a:pt x="1095667" y="4375467"/>
                </a:lnTo>
                <a:lnTo>
                  <a:pt x="930910" y="4279354"/>
                </a:lnTo>
                <a:lnTo>
                  <a:pt x="920178" y="4275696"/>
                </a:lnTo>
                <a:lnTo>
                  <a:pt x="909256" y="4276407"/>
                </a:lnTo>
                <a:lnTo>
                  <a:pt x="899363" y="4281170"/>
                </a:lnTo>
                <a:lnTo>
                  <a:pt x="891794" y="4289641"/>
                </a:lnTo>
                <a:lnTo>
                  <a:pt x="888161" y="4300385"/>
                </a:lnTo>
                <a:lnTo>
                  <a:pt x="888885" y="4311320"/>
                </a:lnTo>
                <a:lnTo>
                  <a:pt x="893622" y="4321187"/>
                </a:lnTo>
                <a:lnTo>
                  <a:pt x="902081" y="4328719"/>
                </a:lnTo>
                <a:lnTo>
                  <a:pt x="1028700" y="4402582"/>
                </a:lnTo>
                <a:lnTo>
                  <a:pt x="1031227" y="4404042"/>
                </a:lnTo>
                <a:lnTo>
                  <a:pt x="1028700" y="4402582"/>
                </a:lnTo>
                <a:lnTo>
                  <a:pt x="1028700" y="4405528"/>
                </a:lnTo>
                <a:lnTo>
                  <a:pt x="902081" y="4479379"/>
                </a:lnTo>
                <a:lnTo>
                  <a:pt x="893622" y="4486922"/>
                </a:lnTo>
                <a:lnTo>
                  <a:pt x="888885" y="4496790"/>
                </a:lnTo>
                <a:lnTo>
                  <a:pt x="888161" y="4507725"/>
                </a:lnTo>
                <a:lnTo>
                  <a:pt x="891794" y="4518457"/>
                </a:lnTo>
                <a:lnTo>
                  <a:pt x="899363" y="4526940"/>
                </a:lnTo>
                <a:lnTo>
                  <a:pt x="909256" y="4531703"/>
                </a:lnTo>
                <a:lnTo>
                  <a:pt x="920178" y="4532414"/>
                </a:lnTo>
                <a:lnTo>
                  <a:pt x="930910" y="4528744"/>
                </a:lnTo>
                <a:lnTo>
                  <a:pt x="1095667" y="4432617"/>
                </a:lnTo>
                <a:lnTo>
                  <a:pt x="1144651" y="4404042"/>
                </a:lnTo>
                <a:close/>
              </a:path>
              <a:path w="1234440" h="4532630">
                <a:moveTo>
                  <a:pt x="1234440" y="107061"/>
                </a:moveTo>
                <a:lnTo>
                  <a:pt x="865974" y="27940"/>
                </a:lnTo>
                <a:lnTo>
                  <a:pt x="866546" y="25273"/>
                </a:lnTo>
                <a:lnTo>
                  <a:pt x="871982" y="0"/>
                </a:lnTo>
                <a:lnTo>
                  <a:pt x="789432" y="21209"/>
                </a:lnTo>
                <a:lnTo>
                  <a:pt x="855980" y="74549"/>
                </a:lnTo>
                <a:lnTo>
                  <a:pt x="861974" y="46596"/>
                </a:lnTo>
                <a:lnTo>
                  <a:pt x="1230376" y="125730"/>
                </a:lnTo>
                <a:lnTo>
                  <a:pt x="1234440" y="107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120001" y="2160587"/>
            <a:ext cx="830580" cy="45275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90"/>
              </a:spcBef>
            </a:pPr>
            <a:r>
              <a:rPr dirty="0" sz="1400" spc="-10" b="1">
                <a:latin typeface="Carlito"/>
                <a:cs typeface="Carlito"/>
              </a:rPr>
              <a:t>Engine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19800" y="5605881"/>
            <a:ext cx="777875" cy="87121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wrap="square" lIns="0" tIns="162560" rIns="0" bIns="0" rtlCol="0" vert="horz">
            <a:spAutoFit/>
          </a:bodyPr>
          <a:lstStyle/>
          <a:p>
            <a:pPr marL="123189" marR="19050">
              <a:lnSpc>
                <a:spcPct val="100699"/>
              </a:lnSpc>
              <a:spcBef>
                <a:spcPts val="1280"/>
              </a:spcBef>
            </a:pPr>
            <a:r>
              <a:rPr dirty="0" sz="1350" spc="-5" b="1">
                <a:latin typeface="Comic Sans MS"/>
                <a:cs typeface="Comic Sans MS"/>
              </a:rPr>
              <a:t>L</a:t>
            </a:r>
            <a:r>
              <a:rPr dirty="0" sz="1350" spc="5" b="1">
                <a:latin typeface="Comic Sans MS"/>
                <a:cs typeface="Comic Sans MS"/>
              </a:rPr>
              <a:t>ot</a:t>
            </a:r>
            <a:r>
              <a:rPr dirty="0" sz="1350" spc="10" b="1">
                <a:latin typeface="Comic Sans MS"/>
                <a:cs typeface="Comic Sans MS"/>
              </a:rPr>
              <a:t>t</a:t>
            </a:r>
            <a:r>
              <a:rPr dirty="0" sz="1350" spc="5" b="1">
                <a:latin typeface="Comic Sans MS"/>
                <a:cs typeface="Comic Sans MS"/>
              </a:rPr>
              <a:t>e</a:t>
            </a:r>
            <a:r>
              <a:rPr dirty="0" sz="1350" spc="-5" b="1">
                <a:latin typeface="Comic Sans MS"/>
                <a:cs typeface="Comic Sans MS"/>
              </a:rPr>
              <a:t>r</a:t>
            </a:r>
            <a:r>
              <a:rPr dirty="0" sz="1350" spc="5" b="1">
                <a:latin typeface="Comic Sans MS"/>
                <a:cs typeface="Comic Sans MS"/>
              </a:rPr>
              <a:t>y  </a:t>
            </a:r>
            <a:r>
              <a:rPr dirty="0" sz="1350" spc="5" b="1">
                <a:latin typeface="Comic Sans MS"/>
                <a:cs typeface="Comic Sans MS"/>
              </a:rPr>
              <a:t>Ticket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42833" y="5605881"/>
            <a:ext cx="776605" cy="871219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dirty="0" sz="1350" spc="5" b="1">
                <a:latin typeface="Comic Sans MS"/>
                <a:cs typeface="Comic Sans MS"/>
              </a:rPr>
              <a:t>Random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30973" y="5218557"/>
            <a:ext cx="97790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b="1">
                <a:solidFill>
                  <a:srgbClr val="0000CC"/>
                </a:solidFill>
                <a:latin typeface="Comic Sans MS"/>
                <a:cs typeface="Comic Sans MS"/>
              </a:rPr>
              <a:t>dependency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39406" y="5470652"/>
            <a:ext cx="91440" cy="403860"/>
          </a:xfrm>
          <a:custGeom>
            <a:avLst/>
            <a:gdLst/>
            <a:ahLst/>
            <a:cxnLst/>
            <a:rect l="l" t="t" r="r" b="b"/>
            <a:pathLst>
              <a:path w="91440" h="403860">
                <a:moveTo>
                  <a:pt x="43899" y="329001"/>
                </a:moveTo>
                <a:lnTo>
                  <a:pt x="15494" y="332816"/>
                </a:lnTo>
                <a:lnTo>
                  <a:pt x="63500" y="403263"/>
                </a:lnTo>
                <a:lnTo>
                  <a:pt x="84588" y="341591"/>
                </a:lnTo>
                <a:lnTo>
                  <a:pt x="45593" y="341591"/>
                </a:lnTo>
                <a:lnTo>
                  <a:pt x="43899" y="329001"/>
                </a:lnTo>
                <a:close/>
              </a:path>
              <a:path w="91440" h="403860">
                <a:moveTo>
                  <a:pt x="62696" y="326477"/>
                </a:moveTo>
                <a:lnTo>
                  <a:pt x="43899" y="329001"/>
                </a:lnTo>
                <a:lnTo>
                  <a:pt x="45593" y="341591"/>
                </a:lnTo>
                <a:lnTo>
                  <a:pt x="64389" y="339064"/>
                </a:lnTo>
                <a:lnTo>
                  <a:pt x="62696" y="326477"/>
                </a:lnTo>
                <a:close/>
              </a:path>
              <a:path w="91440" h="403860">
                <a:moveTo>
                  <a:pt x="91059" y="322668"/>
                </a:moveTo>
                <a:lnTo>
                  <a:pt x="62696" y="326477"/>
                </a:lnTo>
                <a:lnTo>
                  <a:pt x="64389" y="339064"/>
                </a:lnTo>
                <a:lnTo>
                  <a:pt x="45593" y="341591"/>
                </a:lnTo>
                <a:lnTo>
                  <a:pt x="84588" y="341591"/>
                </a:lnTo>
                <a:lnTo>
                  <a:pt x="91059" y="322668"/>
                </a:lnTo>
                <a:close/>
              </a:path>
              <a:path w="91440" h="403860">
                <a:moveTo>
                  <a:pt x="18796" y="0"/>
                </a:moveTo>
                <a:lnTo>
                  <a:pt x="0" y="2540"/>
                </a:lnTo>
                <a:lnTo>
                  <a:pt x="43899" y="329001"/>
                </a:lnTo>
                <a:lnTo>
                  <a:pt x="62696" y="326477"/>
                </a:lnTo>
                <a:lnTo>
                  <a:pt x="18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107301" y="4205274"/>
          <a:ext cx="787400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/>
              </a:tblGrid>
              <a:tr h="286207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5" b="1">
                          <a:latin typeface="Comic Sans MS"/>
                          <a:cs typeface="Comic Sans MS"/>
                        </a:rPr>
                        <a:t>Page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95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196201" y="3028886"/>
            <a:ext cx="609600" cy="47180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95"/>
              </a:spcBef>
            </a:pPr>
            <a:r>
              <a:rPr dirty="0" sz="1400" spc="-5" b="1">
                <a:latin typeface="Carlito"/>
                <a:cs typeface="Carlito"/>
              </a:rPr>
              <a:t>Book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71615" y="3503803"/>
            <a:ext cx="1000760" cy="687705"/>
            <a:chOff x="6571615" y="3503803"/>
            <a:chExt cx="1000760" cy="687705"/>
          </a:xfrm>
        </p:grpSpPr>
        <p:sp>
          <p:nvSpPr>
            <p:cNvPr id="27" name="object 27"/>
            <p:cNvSpPr/>
            <p:nvPr/>
          </p:nvSpPr>
          <p:spPr>
            <a:xfrm>
              <a:off x="7473696" y="3757422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w="0" h="433704">
                  <a:moveTo>
                    <a:pt x="0" y="0"/>
                  </a:moveTo>
                  <a:lnTo>
                    <a:pt x="0" y="43357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74001" y="3513074"/>
              <a:ext cx="198374" cy="253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71615" y="3503803"/>
              <a:ext cx="691515" cy="191135"/>
            </a:xfrm>
            <a:custGeom>
              <a:avLst/>
              <a:gdLst/>
              <a:ahLst/>
              <a:cxnLst/>
              <a:rect l="l" t="t" r="r" b="b"/>
              <a:pathLst>
                <a:path w="691515" h="191135">
                  <a:moveTo>
                    <a:pt x="614853" y="163074"/>
                  </a:moveTo>
                  <a:lnTo>
                    <a:pt x="608329" y="190881"/>
                  </a:lnTo>
                  <a:lnTo>
                    <a:pt x="691133" y="171196"/>
                  </a:lnTo>
                  <a:lnTo>
                    <a:pt x="684883" y="165989"/>
                  </a:lnTo>
                  <a:lnTo>
                    <a:pt x="627252" y="165989"/>
                  </a:lnTo>
                  <a:lnTo>
                    <a:pt x="614853" y="163074"/>
                  </a:lnTo>
                  <a:close/>
                </a:path>
                <a:path w="691515" h="191135">
                  <a:moveTo>
                    <a:pt x="619201" y="144538"/>
                  </a:moveTo>
                  <a:lnTo>
                    <a:pt x="614853" y="163074"/>
                  </a:lnTo>
                  <a:lnTo>
                    <a:pt x="627252" y="165989"/>
                  </a:lnTo>
                  <a:lnTo>
                    <a:pt x="631570" y="147447"/>
                  </a:lnTo>
                  <a:lnTo>
                    <a:pt x="619201" y="144538"/>
                  </a:lnTo>
                  <a:close/>
                </a:path>
                <a:path w="691515" h="191135">
                  <a:moveTo>
                    <a:pt x="625728" y="116713"/>
                  </a:moveTo>
                  <a:lnTo>
                    <a:pt x="619201" y="144538"/>
                  </a:lnTo>
                  <a:lnTo>
                    <a:pt x="631570" y="147447"/>
                  </a:lnTo>
                  <a:lnTo>
                    <a:pt x="627252" y="165989"/>
                  </a:lnTo>
                  <a:lnTo>
                    <a:pt x="684883" y="165989"/>
                  </a:lnTo>
                  <a:lnTo>
                    <a:pt x="625728" y="116713"/>
                  </a:lnTo>
                  <a:close/>
                </a:path>
                <a:path w="691515" h="191135">
                  <a:moveTo>
                    <a:pt x="4444" y="0"/>
                  </a:moveTo>
                  <a:lnTo>
                    <a:pt x="0" y="18542"/>
                  </a:lnTo>
                  <a:lnTo>
                    <a:pt x="614853" y="163074"/>
                  </a:lnTo>
                  <a:lnTo>
                    <a:pt x="619201" y="144538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061964" y="3180969"/>
            <a:ext cx="9893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0000CC"/>
                </a:solidFill>
                <a:latin typeface="Comic Sans MS"/>
                <a:cs typeface="Comic Sans MS"/>
              </a:rPr>
              <a:t>composition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13446" y="3946982"/>
            <a:ext cx="11938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omic Sans MS"/>
                <a:cs typeface="Comic Sans MS"/>
              </a:rPr>
              <a:t>*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7421" y="3440125"/>
            <a:ext cx="13398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9194800" cy="6908800"/>
            <a:chOff x="-25400" y="0"/>
            <a:chExt cx="9194800" cy="6908800"/>
          </a:xfrm>
        </p:grpSpPr>
        <p:sp>
          <p:nvSpPr>
            <p:cNvPr id="3" name="object 3"/>
            <p:cNvSpPr/>
            <p:nvPr/>
          </p:nvSpPr>
          <p:spPr>
            <a:xfrm>
              <a:off x="2616707" y="1148714"/>
              <a:ext cx="1728470" cy="915035"/>
            </a:xfrm>
            <a:custGeom>
              <a:avLst/>
              <a:gdLst/>
              <a:ahLst/>
              <a:cxnLst/>
              <a:rect l="l" t="t" r="r" b="b"/>
              <a:pathLst>
                <a:path w="1728470" h="915035">
                  <a:moveTo>
                    <a:pt x="1575689" y="0"/>
                  </a:moveTo>
                  <a:lnTo>
                    <a:pt x="152400" y="0"/>
                  </a:lnTo>
                  <a:lnTo>
                    <a:pt x="104217" y="7779"/>
                  </a:lnTo>
                  <a:lnTo>
                    <a:pt x="62380" y="29439"/>
                  </a:lnTo>
                  <a:lnTo>
                    <a:pt x="29394" y="62462"/>
                  </a:lnTo>
                  <a:lnTo>
                    <a:pt x="7766" y="104331"/>
                  </a:lnTo>
                  <a:lnTo>
                    <a:pt x="0" y="152526"/>
                  </a:lnTo>
                  <a:lnTo>
                    <a:pt x="0" y="762126"/>
                  </a:lnTo>
                  <a:lnTo>
                    <a:pt x="7766" y="810309"/>
                  </a:lnTo>
                  <a:lnTo>
                    <a:pt x="29394" y="852146"/>
                  </a:lnTo>
                  <a:lnTo>
                    <a:pt x="62380" y="885132"/>
                  </a:lnTo>
                  <a:lnTo>
                    <a:pt x="104217" y="906760"/>
                  </a:lnTo>
                  <a:lnTo>
                    <a:pt x="152400" y="914526"/>
                  </a:lnTo>
                  <a:lnTo>
                    <a:pt x="1575689" y="914526"/>
                  </a:lnTo>
                  <a:lnTo>
                    <a:pt x="1623871" y="906760"/>
                  </a:lnTo>
                  <a:lnTo>
                    <a:pt x="1665708" y="885132"/>
                  </a:lnTo>
                  <a:lnTo>
                    <a:pt x="1698694" y="852146"/>
                  </a:lnTo>
                  <a:lnTo>
                    <a:pt x="1720322" y="810309"/>
                  </a:lnTo>
                  <a:lnTo>
                    <a:pt x="1728089" y="762126"/>
                  </a:lnTo>
                  <a:lnTo>
                    <a:pt x="1728089" y="152526"/>
                  </a:lnTo>
                  <a:lnTo>
                    <a:pt x="1720322" y="104331"/>
                  </a:lnTo>
                  <a:lnTo>
                    <a:pt x="1698694" y="62462"/>
                  </a:lnTo>
                  <a:lnTo>
                    <a:pt x="1665708" y="29439"/>
                  </a:lnTo>
                  <a:lnTo>
                    <a:pt x="1623871" y="7779"/>
                  </a:lnTo>
                  <a:lnTo>
                    <a:pt x="15756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16707" y="1148714"/>
              <a:ext cx="1728470" cy="915035"/>
            </a:xfrm>
            <a:custGeom>
              <a:avLst/>
              <a:gdLst/>
              <a:ahLst/>
              <a:cxnLst/>
              <a:rect l="l" t="t" r="r" b="b"/>
              <a:pathLst>
                <a:path w="1728470" h="915035">
                  <a:moveTo>
                    <a:pt x="0" y="152526"/>
                  </a:moveTo>
                  <a:lnTo>
                    <a:pt x="7766" y="104331"/>
                  </a:lnTo>
                  <a:lnTo>
                    <a:pt x="29394" y="62462"/>
                  </a:lnTo>
                  <a:lnTo>
                    <a:pt x="62380" y="29439"/>
                  </a:lnTo>
                  <a:lnTo>
                    <a:pt x="104217" y="7779"/>
                  </a:lnTo>
                  <a:lnTo>
                    <a:pt x="152400" y="0"/>
                  </a:lnTo>
                  <a:lnTo>
                    <a:pt x="1575689" y="0"/>
                  </a:lnTo>
                  <a:lnTo>
                    <a:pt x="1623871" y="7779"/>
                  </a:lnTo>
                  <a:lnTo>
                    <a:pt x="1665708" y="29439"/>
                  </a:lnTo>
                  <a:lnTo>
                    <a:pt x="1698694" y="62462"/>
                  </a:lnTo>
                  <a:lnTo>
                    <a:pt x="1720322" y="104331"/>
                  </a:lnTo>
                  <a:lnTo>
                    <a:pt x="1728089" y="152526"/>
                  </a:lnTo>
                  <a:lnTo>
                    <a:pt x="1728089" y="762126"/>
                  </a:lnTo>
                  <a:lnTo>
                    <a:pt x="1720322" y="810309"/>
                  </a:lnTo>
                  <a:lnTo>
                    <a:pt x="1698694" y="852146"/>
                  </a:lnTo>
                  <a:lnTo>
                    <a:pt x="1665708" y="885132"/>
                  </a:lnTo>
                  <a:lnTo>
                    <a:pt x="1623871" y="906760"/>
                  </a:lnTo>
                  <a:lnTo>
                    <a:pt x="1575689" y="914526"/>
                  </a:lnTo>
                  <a:lnTo>
                    <a:pt x="152400" y="914526"/>
                  </a:lnTo>
                  <a:lnTo>
                    <a:pt x="104217" y="906760"/>
                  </a:lnTo>
                  <a:lnTo>
                    <a:pt x="62380" y="885132"/>
                  </a:lnTo>
                  <a:lnTo>
                    <a:pt x="29394" y="852146"/>
                  </a:lnTo>
                  <a:lnTo>
                    <a:pt x="7766" y="810309"/>
                  </a:lnTo>
                  <a:lnTo>
                    <a:pt x="0" y="762126"/>
                  </a:lnTo>
                  <a:lnTo>
                    <a:pt x="0" y="152526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829814" y="1264666"/>
            <a:ext cx="1238250" cy="668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100" spc="5">
                <a:latin typeface="Times New Roman"/>
                <a:cs typeface="Times New Roman"/>
              </a:rPr>
              <a:t>On</a:t>
            </a:r>
            <a:r>
              <a:rPr dirty="0" sz="2100" spc="-10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Ground</a:t>
            </a:r>
            <a:endParaRPr sz="2100">
              <a:latin typeface="Times New Roman"/>
              <a:cs typeface="Times New Roman"/>
            </a:endParaRPr>
          </a:p>
          <a:p>
            <a:pPr algn="ctr" marL="62230">
              <a:lnSpc>
                <a:spcPct val="100000"/>
              </a:lnSpc>
              <a:spcBef>
                <a:spcPts val="5"/>
              </a:spcBef>
            </a:pPr>
            <a:r>
              <a:rPr dirty="0" sz="2100" spc="-10"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48539" y="4479988"/>
            <a:ext cx="1737995" cy="781685"/>
            <a:chOff x="6348539" y="4479988"/>
            <a:chExt cx="1737995" cy="781685"/>
          </a:xfrm>
        </p:grpSpPr>
        <p:sp>
          <p:nvSpPr>
            <p:cNvPr id="7" name="object 7"/>
            <p:cNvSpPr/>
            <p:nvPr/>
          </p:nvSpPr>
          <p:spPr>
            <a:xfrm>
              <a:off x="6353302" y="4484751"/>
              <a:ext cx="1728470" cy="772160"/>
            </a:xfrm>
            <a:custGeom>
              <a:avLst/>
              <a:gdLst/>
              <a:ahLst/>
              <a:cxnLst/>
              <a:rect l="l" t="t" r="r" b="b"/>
              <a:pathLst>
                <a:path w="1728470" h="772160">
                  <a:moveTo>
                    <a:pt x="1599565" y="0"/>
                  </a:moveTo>
                  <a:lnTo>
                    <a:pt x="128650" y="0"/>
                  </a:lnTo>
                  <a:lnTo>
                    <a:pt x="78599" y="10118"/>
                  </a:lnTo>
                  <a:lnTo>
                    <a:pt x="37703" y="37703"/>
                  </a:lnTo>
                  <a:lnTo>
                    <a:pt x="10118" y="78599"/>
                  </a:lnTo>
                  <a:lnTo>
                    <a:pt x="0" y="128650"/>
                  </a:lnTo>
                  <a:lnTo>
                    <a:pt x="0" y="643255"/>
                  </a:lnTo>
                  <a:lnTo>
                    <a:pt x="10118" y="693306"/>
                  </a:lnTo>
                  <a:lnTo>
                    <a:pt x="37703" y="734202"/>
                  </a:lnTo>
                  <a:lnTo>
                    <a:pt x="78599" y="761787"/>
                  </a:lnTo>
                  <a:lnTo>
                    <a:pt x="128650" y="771906"/>
                  </a:lnTo>
                  <a:lnTo>
                    <a:pt x="1599565" y="771906"/>
                  </a:lnTo>
                  <a:lnTo>
                    <a:pt x="1649616" y="761787"/>
                  </a:lnTo>
                  <a:lnTo>
                    <a:pt x="1690512" y="734202"/>
                  </a:lnTo>
                  <a:lnTo>
                    <a:pt x="1718097" y="693306"/>
                  </a:lnTo>
                  <a:lnTo>
                    <a:pt x="1728216" y="643255"/>
                  </a:lnTo>
                  <a:lnTo>
                    <a:pt x="1728216" y="128650"/>
                  </a:lnTo>
                  <a:lnTo>
                    <a:pt x="1718097" y="78599"/>
                  </a:lnTo>
                  <a:lnTo>
                    <a:pt x="1690512" y="37703"/>
                  </a:lnTo>
                  <a:lnTo>
                    <a:pt x="1649616" y="10118"/>
                  </a:lnTo>
                  <a:lnTo>
                    <a:pt x="159956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53302" y="4484751"/>
              <a:ext cx="1728470" cy="772160"/>
            </a:xfrm>
            <a:custGeom>
              <a:avLst/>
              <a:gdLst/>
              <a:ahLst/>
              <a:cxnLst/>
              <a:rect l="l" t="t" r="r" b="b"/>
              <a:pathLst>
                <a:path w="1728470" h="772160">
                  <a:moveTo>
                    <a:pt x="0" y="128650"/>
                  </a:moveTo>
                  <a:lnTo>
                    <a:pt x="10118" y="78599"/>
                  </a:lnTo>
                  <a:lnTo>
                    <a:pt x="37703" y="37703"/>
                  </a:lnTo>
                  <a:lnTo>
                    <a:pt x="78599" y="10118"/>
                  </a:lnTo>
                  <a:lnTo>
                    <a:pt x="128650" y="0"/>
                  </a:lnTo>
                  <a:lnTo>
                    <a:pt x="1599565" y="0"/>
                  </a:lnTo>
                  <a:lnTo>
                    <a:pt x="1649616" y="10118"/>
                  </a:lnTo>
                  <a:lnTo>
                    <a:pt x="1690512" y="37703"/>
                  </a:lnTo>
                  <a:lnTo>
                    <a:pt x="1718097" y="78599"/>
                  </a:lnTo>
                  <a:lnTo>
                    <a:pt x="1728216" y="128650"/>
                  </a:lnTo>
                  <a:lnTo>
                    <a:pt x="1728216" y="643255"/>
                  </a:lnTo>
                  <a:lnTo>
                    <a:pt x="1718097" y="693306"/>
                  </a:lnTo>
                  <a:lnTo>
                    <a:pt x="1690512" y="734202"/>
                  </a:lnTo>
                  <a:lnTo>
                    <a:pt x="1649616" y="761787"/>
                  </a:lnTo>
                  <a:lnTo>
                    <a:pt x="1599565" y="771906"/>
                  </a:lnTo>
                  <a:lnTo>
                    <a:pt x="128650" y="771906"/>
                  </a:lnTo>
                  <a:lnTo>
                    <a:pt x="78599" y="761787"/>
                  </a:lnTo>
                  <a:lnTo>
                    <a:pt x="37703" y="734202"/>
                  </a:lnTo>
                  <a:lnTo>
                    <a:pt x="10118" y="693306"/>
                  </a:lnTo>
                  <a:lnTo>
                    <a:pt x="0" y="643255"/>
                  </a:lnTo>
                  <a:lnTo>
                    <a:pt x="0" y="12865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999858" y="4690998"/>
            <a:ext cx="43751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35">
                <a:latin typeface="Times New Roman"/>
                <a:cs typeface="Times New Roman"/>
              </a:rPr>
              <a:t>I</a:t>
            </a:r>
            <a:r>
              <a:rPr dirty="0" sz="2100" spc="5">
                <a:latin typeface="Times New Roman"/>
                <a:cs typeface="Times New Roman"/>
              </a:rPr>
              <a:t>d</a:t>
            </a:r>
            <a:r>
              <a:rPr dirty="0" sz="2100" spc="-15">
                <a:latin typeface="Times New Roman"/>
                <a:cs typeface="Times New Roman"/>
              </a:rPr>
              <a:t>l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29090" y="4479988"/>
            <a:ext cx="1737995" cy="1151255"/>
            <a:chOff x="2629090" y="4479988"/>
            <a:chExt cx="1737995" cy="1151255"/>
          </a:xfrm>
        </p:grpSpPr>
        <p:sp>
          <p:nvSpPr>
            <p:cNvPr id="11" name="object 11"/>
            <p:cNvSpPr/>
            <p:nvPr/>
          </p:nvSpPr>
          <p:spPr>
            <a:xfrm>
              <a:off x="2633852" y="4484751"/>
              <a:ext cx="1728470" cy="1141730"/>
            </a:xfrm>
            <a:custGeom>
              <a:avLst/>
              <a:gdLst/>
              <a:ahLst/>
              <a:cxnLst/>
              <a:rect l="l" t="t" r="r" b="b"/>
              <a:pathLst>
                <a:path w="1728470" h="1141729">
                  <a:moveTo>
                    <a:pt x="1537970" y="0"/>
                  </a:moveTo>
                  <a:lnTo>
                    <a:pt x="190246" y="0"/>
                  </a:lnTo>
                  <a:lnTo>
                    <a:pt x="146637" y="5026"/>
                  </a:lnTo>
                  <a:lnTo>
                    <a:pt x="106598" y="19343"/>
                  </a:lnTo>
                  <a:lnTo>
                    <a:pt x="71274" y="41807"/>
                  </a:lnTo>
                  <a:lnTo>
                    <a:pt x="41807" y="71274"/>
                  </a:lnTo>
                  <a:lnTo>
                    <a:pt x="19343" y="106598"/>
                  </a:lnTo>
                  <a:lnTo>
                    <a:pt x="5026" y="146637"/>
                  </a:lnTo>
                  <a:lnTo>
                    <a:pt x="0" y="190246"/>
                  </a:lnTo>
                  <a:lnTo>
                    <a:pt x="0" y="951103"/>
                  </a:lnTo>
                  <a:lnTo>
                    <a:pt x="5026" y="994711"/>
                  </a:lnTo>
                  <a:lnTo>
                    <a:pt x="19343" y="1034747"/>
                  </a:lnTo>
                  <a:lnTo>
                    <a:pt x="41807" y="1070069"/>
                  </a:lnTo>
                  <a:lnTo>
                    <a:pt x="71274" y="1099533"/>
                  </a:lnTo>
                  <a:lnTo>
                    <a:pt x="106598" y="1121994"/>
                  </a:lnTo>
                  <a:lnTo>
                    <a:pt x="146637" y="1136310"/>
                  </a:lnTo>
                  <a:lnTo>
                    <a:pt x="190246" y="1141336"/>
                  </a:lnTo>
                  <a:lnTo>
                    <a:pt x="1537970" y="1141336"/>
                  </a:lnTo>
                  <a:lnTo>
                    <a:pt x="1581578" y="1136310"/>
                  </a:lnTo>
                  <a:lnTo>
                    <a:pt x="1621617" y="1121994"/>
                  </a:lnTo>
                  <a:lnTo>
                    <a:pt x="1656941" y="1099533"/>
                  </a:lnTo>
                  <a:lnTo>
                    <a:pt x="1686408" y="1070069"/>
                  </a:lnTo>
                  <a:lnTo>
                    <a:pt x="1708872" y="1034747"/>
                  </a:lnTo>
                  <a:lnTo>
                    <a:pt x="1723189" y="994711"/>
                  </a:lnTo>
                  <a:lnTo>
                    <a:pt x="1728216" y="951103"/>
                  </a:lnTo>
                  <a:lnTo>
                    <a:pt x="1728216" y="190246"/>
                  </a:lnTo>
                  <a:lnTo>
                    <a:pt x="1723189" y="146637"/>
                  </a:lnTo>
                  <a:lnTo>
                    <a:pt x="1708872" y="106598"/>
                  </a:lnTo>
                  <a:lnTo>
                    <a:pt x="1686408" y="71274"/>
                  </a:lnTo>
                  <a:lnTo>
                    <a:pt x="1656941" y="41807"/>
                  </a:lnTo>
                  <a:lnTo>
                    <a:pt x="1621617" y="19343"/>
                  </a:lnTo>
                  <a:lnTo>
                    <a:pt x="1581578" y="5026"/>
                  </a:lnTo>
                  <a:lnTo>
                    <a:pt x="15379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33852" y="4484751"/>
              <a:ext cx="1728470" cy="1141730"/>
            </a:xfrm>
            <a:custGeom>
              <a:avLst/>
              <a:gdLst/>
              <a:ahLst/>
              <a:cxnLst/>
              <a:rect l="l" t="t" r="r" b="b"/>
              <a:pathLst>
                <a:path w="1728470" h="1141729">
                  <a:moveTo>
                    <a:pt x="0" y="190246"/>
                  </a:moveTo>
                  <a:lnTo>
                    <a:pt x="5026" y="146637"/>
                  </a:lnTo>
                  <a:lnTo>
                    <a:pt x="19343" y="106598"/>
                  </a:lnTo>
                  <a:lnTo>
                    <a:pt x="41807" y="71274"/>
                  </a:lnTo>
                  <a:lnTo>
                    <a:pt x="71274" y="41807"/>
                  </a:lnTo>
                  <a:lnTo>
                    <a:pt x="106598" y="19343"/>
                  </a:lnTo>
                  <a:lnTo>
                    <a:pt x="146637" y="5026"/>
                  </a:lnTo>
                  <a:lnTo>
                    <a:pt x="190246" y="0"/>
                  </a:lnTo>
                  <a:lnTo>
                    <a:pt x="1537970" y="0"/>
                  </a:lnTo>
                  <a:lnTo>
                    <a:pt x="1581578" y="5026"/>
                  </a:lnTo>
                  <a:lnTo>
                    <a:pt x="1621617" y="19343"/>
                  </a:lnTo>
                  <a:lnTo>
                    <a:pt x="1656941" y="41807"/>
                  </a:lnTo>
                  <a:lnTo>
                    <a:pt x="1686408" y="71274"/>
                  </a:lnTo>
                  <a:lnTo>
                    <a:pt x="1708872" y="106598"/>
                  </a:lnTo>
                  <a:lnTo>
                    <a:pt x="1723189" y="146637"/>
                  </a:lnTo>
                  <a:lnTo>
                    <a:pt x="1728216" y="190246"/>
                  </a:lnTo>
                  <a:lnTo>
                    <a:pt x="1728216" y="951103"/>
                  </a:lnTo>
                  <a:lnTo>
                    <a:pt x="1723189" y="994711"/>
                  </a:lnTo>
                  <a:lnTo>
                    <a:pt x="1708872" y="1034747"/>
                  </a:lnTo>
                  <a:lnTo>
                    <a:pt x="1686408" y="1070069"/>
                  </a:lnTo>
                  <a:lnTo>
                    <a:pt x="1656941" y="1099533"/>
                  </a:lnTo>
                  <a:lnTo>
                    <a:pt x="1621617" y="1121994"/>
                  </a:lnTo>
                  <a:lnTo>
                    <a:pt x="1581578" y="1136310"/>
                  </a:lnTo>
                  <a:lnTo>
                    <a:pt x="1537970" y="1141336"/>
                  </a:lnTo>
                  <a:lnTo>
                    <a:pt x="190246" y="1141336"/>
                  </a:lnTo>
                  <a:lnTo>
                    <a:pt x="146637" y="1136310"/>
                  </a:lnTo>
                  <a:lnTo>
                    <a:pt x="106598" y="1121994"/>
                  </a:lnTo>
                  <a:lnTo>
                    <a:pt x="71274" y="1099533"/>
                  </a:lnTo>
                  <a:lnTo>
                    <a:pt x="41807" y="1070069"/>
                  </a:lnTo>
                  <a:lnTo>
                    <a:pt x="19343" y="1034747"/>
                  </a:lnTo>
                  <a:lnTo>
                    <a:pt x="5026" y="994711"/>
                  </a:lnTo>
                  <a:lnTo>
                    <a:pt x="0" y="951103"/>
                  </a:lnTo>
                  <a:lnTo>
                    <a:pt x="0" y="190246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028950" y="4715636"/>
            <a:ext cx="869950" cy="668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10"/>
              </a:spcBef>
            </a:pPr>
            <a:r>
              <a:rPr dirty="0" sz="2100" spc="5">
                <a:latin typeface="Times New Roman"/>
                <a:cs typeface="Times New Roman"/>
              </a:rPr>
              <a:t>Mo</a:t>
            </a:r>
            <a:r>
              <a:rPr dirty="0" sz="2100" spc="-25">
                <a:latin typeface="Times New Roman"/>
                <a:cs typeface="Times New Roman"/>
              </a:rPr>
              <a:t>v</a:t>
            </a:r>
            <a:r>
              <a:rPr dirty="0" sz="2100" spc="-15">
                <a:latin typeface="Times New Roman"/>
                <a:cs typeface="Times New Roman"/>
              </a:rPr>
              <a:t>i</a:t>
            </a:r>
            <a:r>
              <a:rPr dirty="0" sz="2100">
                <a:latin typeface="Times New Roman"/>
                <a:cs typeface="Times New Roman"/>
              </a:rPr>
              <a:t>ng  </a:t>
            </a:r>
            <a:r>
              <a:rPr dirty="0" sz="2100">
                <a:latin typeface="Times New Roman"/>
                <a:cs typeface="Times New Roman"/>
              </a:rPr>
              <a:t>Down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65989" y="1160970"/>
            <a:ext cx="1737995" cy="887730"/>
            <a:chOff x="6265989" y="1160970"/>
            <a:chExt cx="1737995" cy="887730"/>
          </a:xfrm>
        </p:grpSpPr>
        <p:sp>
          <p:nvSpPr>
            <p:cNvPr id="15" name="object 15"/>
            <p:cNvSpPr/>
            <p:nvPr/>
          </p:nvSpPr>
          <p:spPr>
            <a:xfrm>
              <a:off x="6270752" y="1165733"/>
              <a:ext cx="1728470" cy="878205"/>
            </a:xfrm>
            <a:custGeom>
              <a:avLst/>
              <a:gdLst/>
              <a:ahLst/>
              <a:cxnLst/>
              <a:rect l="l" t="t" r="r" b="b"/>
              <a:pathLst>
                <a:path w="1728470" h="878205">
                  <a:moveTo>
                    <a:pt x="1581912" y="0"/>
                  </a:moveTo>
                  <a:lnTo>
                    <a:pt x="146303" y="0"/>
                  </a:lnTo>
                  <a:lnTo>
                    <a:pt x="100071" y="7461"/>
                  </a:lnTo>
                  <a:lnTo>
                    <a:pt x="59911" y="28236"/>
                  </a:lnTo>
                  <a:lnTo>
                    <a:pt x="28236" y="59911"/>
                  </a:lnTo>
                  <a:lnTo>
                    <a:pt x="7461" y="100071"/>
                  </a:lnTo>
                  <a:lnTo>
                    <a:pt x="0" y="146303"/>
                  </a:lnTo>
                  <a:lnTo>
                    <a:pt x="0" y="731646"/>
                  </a:lnTo>
                  <a:lnTo>
                    <a:pt x="7461" y="777879"/>
                  </a:lnTo>
                  <a:lnTo>
                    <a:pt x="28236" y="818039"/>
                  </a:lnTo>
                  <a:lnTo>
                    <a:pt x="59911" y="849714"/>
                  </a:lnTo>
                  <a:lnTo>
                    <a:pt x="100071" y="870489"/>
                  </a:lnTo>
                  <a:lnTo>
                    <a:pt x="146303" y="877951"/>
                  </a:lnTo>
                  <a:lnTo>
                    <a:pt x="1581912" y="877951"/>
                  </a:lnTo>
                  <a:lnTo>
                    <a:pt x="1628144" y="870489"/>
                  </a:lnTo>
                  <a:lnTo>
                    <a:pt x="1668304" y="849714"/>
                  </a:lnTo>
                  <a:lnTo>
                    <a:pt x="1699979" y="818039"/>
                  </a:lnTo>
                  <a:lnTo>
                    <a:pt x="1720754" y="777879"/>
                  </a:lnTo>
                  <a:lnTo>
                    <a:pt x="1728216" y="731646"/>
                  </a:lnTo>
                  <a:lnTo>
                    <a:pt x="1728216" y="146303"/>
                  </a:lnTo>
                  <a:lnTo>
                    <a:pt x="1720754" y="100071"/>
                  </a:lnTo>
                  <a:lnTo>
                    <a:pt x="1699979" y="59911"/>
                  </a:lnTo>
                  <a:lnTo>
                    <a:pt x="1668304" y="28236"/>
                  </a:lnTo>
                  <a:lnTo>
                    <a:pt x="1628144" y="7461"/>
                  </a:lnTo>
                  <a:lnTo>
                    <a:pt x="15819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70752" y="1165733"/>
              <a:ext cx="1728470" cy="878205"/>
            </a:xfrm>
            <a:custGeom>
              <a:avLst/>
              <a:gdLst/>
              <a:ahLst/>
              <a:cxnLst/>
              <a:rect l="l" t="t" r="r" b="b"/>
              <a:pathLst>
                <a:path w="1728470" h="878205">
                  <a:moveTo>
                    <a:pt x="0" y="146303"/>
                  </a:moveTo>
                  <a:lnTo>
                    <a:pt x="7461" y="100071"/>
                  </a:lnTo>
                  <a:lnTo>
                    <a:pt x="28236" y="59911"/>
                  </a:lnTo>
                  <a:lnTo>
                    <a:pt x="59911" y="28236"/>
                  </a:lnTo>
                  <a:lnTo>
                    <a:pt x="100071" y="7461"/>
                  </a:lnTo>
                  <a:lnTo>
                    <a:pt x="146303" y="0"/>
                  </a:lnTo>
                  <a:lnTo>
                    <a:pt x="1581912" y="0"/>
                  </a:lnTo>
                  <a:lnTo>
                    <a:pt x="1628144" y="7461"/>
                  </a:lnTo>
                  <a:lnTo>
                    <a:pt x="1668304" y="28236"/>
                  </a:lnTo>
                  <a:lnTo>
                    <a:pt x="1699979" y="59911"/>
                  </a:lnTo>
                  <a:lnTo>
                    <a:pt x="1720754" y="100071"/>
                  </a:lnTo>
                  <a:lnTo>
                    <a:pt x="1728216" y="146303"/>
                  </a:lnTo>
                  <a:lnTo>
                    <a:pt x="1728216" y="731646"/>
                  </a:lnTo>
                  <a:lnTo>
                    <a:pt x="1720754" y="777879"/>
                  </a:lnTo>
                  <a:lnTo>
                    <a:pt x="1699979" y="818039"/>
                  </a:lnTo>
                  <a:lnTo>
                    <a:pt x="1668304" y="849714"/>
                  </a:lnTo>
                  <a:lnTo>
                    <a:pt x="1628144" y="870489"/>
                  </a:lnTo>
                  <a:lnTo>
                    <a:pt x="1581912" y="877951"/>
                  </a:lnTo>
                  <a:lnTo>
                    <a:pt x="146303" y="877951"/>
                  </a:lnTo>
                  <a:lnTo>
                    <a:pt x="100071" y="870489"/>
                  </a:lnTo>
                  <a:lnTo>
                    <a:pt x="59911" y="849714"/>
                  </a:lnTo>
                  <a:lnTo>
                    <a:pt x="28236" y="818039"/>
                  </a:lnTo>
                  <a:lnTo>
                    <a:pt x="7461" y="777879"/>
                  </a:lnTo>
                  <a:lnTo>
                    <a:pt x="0" y="731646"/>
                  </a:lnTo>
                  <a:lnTo>
                    <a:pt x="0" y="146303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669405" y="1263522"/>
            <a:ext cx="869950" cy="668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100" spc="5">
                <a:latin typeface="Times New Roman"/>
                <a:cs typeface="Times New Roman"/>
              </a:rPr>
              <a:t>Mo</a:t>
            </a:r>
            <a:r>
              <a:rPr dirty="0" sz="2100" spc="-25">
                <a:latin typeface="Times New Roman"/>
                <a:cs typeface="Times New Roman"/>
              </a:rPr>
              <a:t>v</a:t>
            </a:r>
            <a:r>
              <a:rPr dirty="0" sz="2100" spc="-15">
                <a:latin typeface="Times New Roman"/>
                <a:cs typeface="Times New Roman"/>
              </a:rPr>
              <a:t>i</a:t>
            </a:r>
            <a:r>
              <a:rPr dirty="0" sz="2100" spc="5">
                <a:latin typeface="Times New Roman"/>
                <a:cs typeface="Times New Roman"/>
              </a:rPr>
              <a:t>ng</a:t>
            </a:r>
            <a:endParaRPr sz="2100">
              <a:latin typeface="Times New Roman"/>
              <a:cs typeface="Times New Roman"/>
            </a:endParaRPr>
          </a:p>
          <a:p>
            <a:pPr algn="ctr" marL="66040">
              <a:lnSpc>
                <a:spcPct val="100000"/>
              </a:lnSpc>
              <a:spcBef>
                <a:spcPts val="5"/>
              </a:spcBef>
            </a:pPr>
            <a:r>
              <a:rPr dirty="0" sz="2100" spc="10">
                <a:latin typeface="Times New Roman"/>
                <a:cs typeface="Times New Roman"/>
              </a:rPr>
              <a:t>Up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8264" y="2811970"/>
            <a:ext cx="1737995" cy="975360"/>
            <a:chOff x="488264" y="2811970"/>
            <a:chExt cx="1737995" cy="975360"/>
          </a:xfrm>
        </p:grpSpPr>
        <p:sp>
          <p:nvSpPr>
            <p:cNvPr id="19" name="object 19"/>
            <p:cNvSpPr/>
            <p:nvPr/>
          </p:nvSpPr>
          <p:spPr>
            <a:xfrm>
              <a:off x="493026" y="2816732"/>
              <a:ext cx="1728470" cy="965835"/>
            </a:xfrm>
            <a:custGeom>
              <a:avLst/>
              <a:gdLst/>
              <a:ahLst/>
              <a:cxnLst/>
              <a:rect l="l" t="t" r="r" b="b"/>
              <a:pathLst>
                <a:path w="1728470" h="965835">
                  <a:moveTo>
                    <a:pt x="1567167" y="0"/>
                  </a:moveTo>
                  <a:lnTo>
                    <a:pt x="160947" y="0"/>
                  </a:lnTo>
                  <a:lnTo>
                    <a:pt x="118161" y="5754"/>
                  </a:lnTo>
                  <a:lnTo>
                    <a:pt x="79714" y="21994"/>
                  </a:lnTo>
                  <a:lnTo>
                    <a:pt x="47140" y="47180"/>
                  </a:lnTo>
                  <a:lnTo>
                    <a:pt x="21974" y="79774"/>
                  </a:lnTo>
                  <a:lnTo>
                    <a:pt x="5749" y="118239"/>
                  </a:lnTo>
                  <a:lnTo>
                    <a:pt x="0" y="161036"/>
                  </a:lnTo>
                  <a:lnTo>
                    <a:pt x="0" y="804798"/>
                  </a:lnTo>
                  <a:lnTo>
                    <a:pt x="5749" y="847586"/>
                  </a:lnTo>
                  <a:lnTo>
                    <a:pt x="21974" y="886027"/>
                  </a:lnTo>
                  <a:lnTo>
                    <a:pt x="47140" y="918590"/>
                  </a:lnTo>
                  <a:lnTo>
                    <a:pt x="79714" y="943746"/>
                  </a:lnTo>
                  <a:lnTo>
                    <a:pt x="118161" y="959962"/>
                  </a:lnTo>
                  <a:lnTo>
                    <a:pt x="160947" y="965707"/>
                  </a:lnTo>
                  <a:lnTo>
                    <a:pt x="1567167" y="965707"/>
                  </a:lnTo>
                  <a:lnTo>
                    <a:pt x="1609963" y="959962"/>
                  </a:lnTo>
                  <a:lnTo>
                    <a:pt x="1648428" y="943746"/>
                  </a:lnTo>
                  <a:lnTo>
                    <a:pt x="1681022" y="918590"/>
                  </a:lnTo>
                  <a:lnTo>
                    <a:pt x="1706208" y="886027"/>
                  </a:lnTo>
                  <a:lnTo>
                    <a:pt x="1722448" y="847586"/>
                  </a:lnTo>
                  <a:lnTo>
                    <a:pt x="1728203" y="804798"/>
                  </a:lnTo>
                  <a:lnTo>
                    <a:pt x="1728203" y="161036"/>
                  </a:lnTo>
                  <a:lnTo>
                    <a:pt x="1722448" y="118239"/>
                  </a:lnTo>
                  <a:lnTo>
                    <a:pt x="1706208" y="79774"/>
                  </a:lnTo>
                  <a:lnTo>
                    <a:pt x="1681022" y="47180"/>
                  </a:lnTo>
                  <a:lnTo>
                    <a:pt x="1648428" y="21994"/>
                  </a:lnTo>
                  <a:lnTo>
                    <a:pt x="1609963" y="5754"/>
                  </a:lnTo>
                  <a:lnTo>
                    <a:pt x="15671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026" y="2816732"/>
              <a:ext cx="1728470" cy="965835"/>
            </a:xfrm>
            <a:custGeom>
              <a:avLst/>
              <a:gdLst/>
              <a:ahLst/>
              <a:cxnLst/>
              <a:rect l="l" t="t" r="r" b="b"/>
              <a:pathLst>
                <a:path w="1728470" h="965835">
                  <a:moveTo>
                    <a:pt x="0" y="161036"/>
                  </a:moveTo>
                  <a:lnTo>
                    <a:pt x="5749" y="118239"/>
                  </a:lnTo>
                  <a:lnTo>
                    <a:pt x="21974" y="79774"/>
                  </a:lnTo>
                  <a:lnTo>
                    <a:pt x="47140" y="47180"/>
                  </a:lnTo>
                  <a:lnTo>
                    <a:pt x="79714" y="21994"/>
                  </a:lnTo>
                  <a:lnTo>
                    <a:pt x="118161" y="5754"/>
                  </a:lnTo>
                  <a:lnTo>
                    <a:pt x="160947" y="0"/>
                  </a:lnTo>
                  <a:lnTo>
                    <a:pt x="1567167" y="0"/>
                  </a:lnTo>
                  <a:lnTo>
                    <a:pt x="1609963" y="5754"/>
                  </a:lnTo>
                  <a:lnTo>
                    <a:pt x="1648428" y="21994"/>
                  </a:lnTo>
                  <a:lnTo>
                    <a:pt x="1681022" y="47180"/>
                  </a:lnTo>
                  <a:lnTo>
                    <a:pt x="1706208" y="79774"/>
                  </a:lnTo>
                  <a:lnTo>
                    <a:pt x="1722448" y="118239"/>
                  </a:lnTo>
                  <a:lnTo>
                    <a:pt x="1728203" y="161036"/>
                  </a:lnTo>
                  <a:lnTo>
                    <a:pt x="1728203" y="804798"/>
                  </a:lnTo>
                  <a:lnTo>
                    <a:pt x="1722448" y="847586"/>
                  </a:lnTo>
                  <a:lnTo>
                    <a:pt x="1706208" y="886027"/>
                  </a:lnTo>
                  <a:lnTo>
                    <a:pt x="1681022" y="918590"/>
                  </a:lnTo>
                  <a:lnTo>
                    <a:pt x="1648428" y="943746"/>
                  </a:lnTo>
                  <a:lnTo>
                    <a:pt x="1609963" y="959962"/>
                  </a:lnTo>
                  <a:lnTo>
                    <a:pt x="1567167" y="965707"/>
                  </a:lnTo>
                  <a:lnTo>
                    <a:pt x="160947" y="965707"/>
                  </a:lnTo>
                  <a:lnTo>
                    <a:pt x="118161" y="959962"/>
                  </a:lnTo>
                  <a:lnTo>
                    <a:pt x="79714" y="943746"/>
                  </a:lnTo>
                  <a:lnTo>
                    <a:pt x="47140" y="918590"/>
                  </a:lnTo>
                  <a:lnTo>
                    <a:pt x="21974" y="886027"/>
                  </a:lnTo>
                  <a:lnTo>
                    <a:pt x="5749" y="847586"/>
                  </a:lnTo>
                  <a:lnTo>
                    <a:pt x="0" y="804798"/>
                  </a:lnTo>
                  <a:lnTo>
                    <a:pt x="0" y="161036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19455" y="2959100"/>
            <a:ext cx="1480185" cy="668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10"/>
              </a:spcBef>
            </a:pPr>
            <a:r>
              <a:rPr dirty="0" sz="2100" spc="-5">
                <a:latin typeface="Times New Roman"/>
                <a:cs typeface="Times New Roman"/>
              </a:rPr>
              <a:t>Moving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5">
                <a:latin typeface="Times New Roman"/>
                <a:cs typeface="Times New Roman"/>
              </a:rPr>
              <a:t>Ground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25956" y="1231836"/>
            <a:ext cx="283210" cy="300355"/>
            <a:chOff x="1225956" y="1231836"/>
            <a:chExt cx="283210" cy="300355"/>
          </a:xfrm>
        </p:grpSpPr>
        <p:sp>
          <p:nvSpPr>
            <p:cNvPr id="23" name="object 23"/>
            <p:cNvSpPr/>
            <p:nvPr/>
          </p:nvSpPr>
          <p:spPr>
            <a:xfrm>
              <a:off x="1230718" y="1236599"/>
              <a:ext cx="273685" cy="290830"/>
            </a:xfrm>
            <a:custGeom>
              <a:avLst/>
              <a:gdLst/>
              <a:ahLst/>
              <a:cxnLst/>
              <a:rect l="l" t="t" r="r" b="b"/>
              <a:pathLst>
                <a:path w="273684" h="290830">
                  <a:moveTo>
                    <a:pt x="136690" y="0"/>
                  </a:moveTo>
                  <a:lnTo>
                    <a:pt x="93506" y="7405"/>
                  </a:lnTo>
                  <a:lnTo>
                    <a:pt x="55985" y="28033"/>
                  </a:lnTo>
                  <a:lnTo>
                    <a:pt x="26388" y="59500"/>
                  </a:lnTo>
                  <a:lnTo>
                    <a:pt x="6973" y="99421"/>
                  </a:lnTo>
                  <a:lnTo>
                    <a:pt x="0" y="145414"/>
                  </a:lnTo>
                  <a:lnTo>
                    <a:pt x="6973" y="191359"/>
                  </a:lnTo>
                  <a:lnTo>
                    <a:pt x="26388" y="231275"/>
                  </a:lnTo>
                  <a:lnTo>
                    <a:pt x="55985" y="262759"/>
                  </a:lnTo>
                  <a:lnTo>
                    <a:pt x="93506" y="283412"/>
                  </a:lnTo>
                  <a:lnTo>
                    <a:pt x="136690" y="290829"/>
                  </a:lnTo>
                  <a:lnTo>
                    <a:pt x="179932" y="283412"/>
                  </a:lnTo>
                  <a:lnTo>
                    <a:pt x="217480" y="262759"/>
                  </a:lnTo>
                  <a:lnTo>
                    <a:pt x="247085" y="231275"/>
                  </a:lnTo>
                  <a:lnTo>
                    <a:pt x="266498" y="191359"/>
                  </a:lnTo>
                  <a:lnTo>
                    <a:pt x="273469" y="145414"/>
                  </a:lnTo>
                  <a:lnTo>
                    <a:pt x="266498" y="99421"/>
                  </a:lnTo>
                  <a:lnTo>
                    <a:pt x="247085" y="59500"/>
                  </a:lnTo>
                  <a:lnTo>
                    <a:pt x="217480" y="28033"/>
                  </a:lnTo>
                  <a:lnTo>
                    <a:pt x="179932" y="7405"/>
                  </a:lnTo>
                  <a:lnTo>
                    <a:pt x="13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30718" y="1236599"/>
              <a:ext cx="273685" cy="290830"/>
            </a:xfrm>
            <a:custGeom>
              <a:avLst/>
              <a:gdLst/>
              <a:ahLst/>
              <a:cxnLst/>
              <a:rect l="l" t="t" r="r" b="b"/>
              <a:pathLst>
                <a:path w="273684" h="290830">
                  <a:moveTo>
                    <a:pt x="0" y="145414"/>
                  </a:moveTo>
                  <a:lnTo>
                    <a:pt x="6973" y="99421"/>
                  </a:lnTo>
                  <a:lnTo>
                    <a:pt x="26388" y="59500"/>
                  </a:lnTo>
                  <a:lnTo>
                    <a:pt x="55985" y="28033"/>
                  </a:lnTo>
                  <a:lnTo>
                    <a:pt x="93506" y="7405"/>
                  </a:lnTo>
                  <a:lnTo>
                    <a:pt x="136690" y="0"/>
                  </a:lnTo>
                  <a:lnTo>
                    <a:pt x="179932" y="7405"/>
                  </a:lnTo>
                  <a:lnTo>
                    <a:pt x="217480" y="28033"/>
                  </a:lnTo>
                  <a:lnTo>
                    <a:pt x="247085" y="59500"/>
                  </a:lnTo>
                  <a:lnTo>
                    <a:pt x="266498" y="99421"/>
                  </a:lnTo>
                  <a:lnTo>
                    <a:pt x="273469" y="145414"/>
                  </a:lnTo>
                  <a:lnTo>
                    <a:pt x="266498" y="191359"/>
                  </a:lnTo>
                  <a:lnTo>
                    <a:pt x="247085" y="231275"/>
                  </a:lnTo>
                  <a:lnTo>
                    <a:pt x="217480" y="262759"/>
                  </a:lnTo>
                  <a:lnTo>
                    <a:pt x="179932" y="283412"/>
                  </a:lnTo>
                  <a:lnTo>
                    <a:pt x="136690" y="290829"/>
                  </a:lnTo>
                  <a:lnTo>
                    <a:pt x="93506" y="283412"/>
                  </a:lnTo>
                  <a:lnTo>
                    <a:pt x="55985" y="262759"/>
                  </a:lnTo>
                  <a:lnTo>
                    <a:pt x="26388" y="231275"/>
                  </a:lnTo>
                  <a:lnTo>
                    <a:pt x="6973" y="191359"/>
                  </a:lnTo>
                  <a:lnTo>
                    <a:pt x="0" y="145414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760721" y="1248536"/>
            <a:ext cx="877569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>
                <a:solidFill>
                  <a:srgbClr val="0000CC"/>
                </a:solidFill>
                <a:latin typeface="Times New Roman"/>
                <a:cs typeface="Times New Roman"/>
              </a:rPr>
              <a:t>up</a:t>
            </a:r>
            <a:r>
              <a:rPr dirty="0" sz="2100" spc="-9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100" spc="-5">
                <a:solidFill>
                  <a:srgbClr val="0000CC"/>
                </a:solidFill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43025" y="1311909"/>
            <a:ext cx="6309995" cy="3173095"/>
          </a:xfrm>
          <a:custGeom>
            <a:avLst/>
            <a:gdLst/>
            <a:ahLst/>
            <a:cxnLst/>
            <a:rect l="l" t="t" r="r" b="b"/>
            <a:pathLst>
              <a:path w="6309995" h="3173095">
                <a:moveTo>
                  <a:pt x="1273302" y="66040"/>
                </a:moveTo>
                <a:lnTo>
                  <a:pt x="1248778" y="51816"/>
                </a:lnTo>
                <a:lnTo>
                  <a:pt x="1159383" y="0"/>
                </a:lnTo>
                <a:lnTo>
                  <a:pt x="1150620" y="2413"/>
                </a:lnTo>
                <a:lnTo>
                  <a:pt x="1146683" y="9144"/>
                </a:lnTo>
                <a:lnTo>
                  <a:pt x="1142746" y="16002"/>
                </a:lnTo>
                <a:lnTo>
                  <a:pt x="1145032" y="24765"/>
                </a:lnTo>
                <a:lnTo>
                  <a:pt x="1191996" y="51968"/>
                </a:lnTo>
                <a:lnTo>
                  <a:pt x="160274" y="54864"/>
                </a:lnTo>
                <a:lnTo>
                  <a:pt x="160401" y="83439"/>
                </a:lnTo>
                <a:lnTo>
                  <a:pt x="1192060" y="80543"/>
                </a:lnTo>
                <a:lnTo>
                  <a:pt x="1152017" y="104013"/>
                </a:lnTo>
                <a:lnTo>
                  <a:pt x="1145286" y="108077"/>
                </a:lnTo>
                <a:lnTo>
                  <a:pt x="1143000" y="116840"/>
                </a:lnTo>
                <a:lnTo>
                  <a:pt x="1146937" y="123571"/>
                </a:lnTo>
                <a:lnTo>
                  <a:pt x="1151001" y="130429"/>
                </a:lnTo>
                <a:lnTo>
                  <a:pt x="1159764" y="132715"/>
                </a:lnTo>
                <a:lnTo>
                  <a:pt x="1166495" y="128651"/>
                </a:lnTo>
                <a:lnTo>
                  <a:pt x="1273302" y="66040"/>
                </a:lnTo>
                <a:close/>
              </a:path>
              <a:path w="6309995" h="3173095">
                <a:moveTo>
                  <a:pt x="1290701" y="451739"/>
                </a:moveTo>
                <a:lnTo>
                  <a:pt x="1266253" y="437515"/>
                </a:lnTo>
                <a:lnTo>
                  <a:pt x="1183767" y="389509"/>
                </a:lnTo>
                <a:lnTo>
                  <a:pt x="1177036" y="385445"/>
                </a:lnTo>
                <a:lnTo>
                  <a:pt x="1168273" y="387731"/>
                </a:lnTo>
                <a:lnTo>
                  <a:pt x="1164336" y="394589"/>
                </a:lnTo>
                <a:lnTo>
                  <a:pt x="1160272" y="401447"/>
                </a:lnTo>
                <a:lnTo>
                  <a:pt x="1162558" y="410210"/>
                </a:lnTo>
                <a:lnTo>
                  <a:pt x="1209395" y="437515"/>
                </a:lnTo>
                <a:lnTo>
                  <a:pt x="6350" y="437515"/>
                </a:lnTo>
                <a:lnTo>
                  <a:pt x="0" y="443865"/>
                </a:lnTo>
                <a:lnTo>
                  <a:pt x="0" y="1505839"/>
                </a:lnTo>
                <a:lnTo>
                  <a:pt x="28575" y="1505839"/>
                </a:lnTo>
                <a:lnTo>
                  <a:pt x="28575" y="466090"/>
                </a:lnTo>
                <a:lnTo>
                  <a:pt x="1209395" y="466090"/>
                </a:lnTo>
                <a:lnTo>
                  <a:pt x="1162558" y="493395"/>
                </a:lnTo>
                <a:lnTo>
                  <a:pt x="1160272" y="502158"/>
                </a:lnTo>
                <a:lnTo>
                  <a:pt x="1164336" y="509016"/>
                </a:lnTo>
                <a:lnTo>
                  <a:pt x="1168273" y="515874"/>
                </a:lnTo>
                <a:lnTo>
                  <a:pt x="1177036" y="518160"/>
                </a:lnTo>
                <a:lnTo>
                  <a:pt x="1183767" y="514096"/>
                </a:lnTo>
                <a:lnTo>
                  <a:pt x="1266088" y="466090"/>
                </a:lnTo>
                <a:lnTo>
                  <a:pt x="1290701" y="451739"/>
                </a:lnTo>
                <a:close/>
              </a:path>
              <a:path w="6309995" h="3173095">
                <a:moveTo>
                  <a:pt x="4927727" y="292989"/>
                </a:moveTo>
                <a:lnTo>
                  <a:pt x="4903279" y="278765"/>
                </a:lnTo>
                <a:lnTo>
                  <a:pt x="4813935" y="226822"/>
                </a:lnTo>
                <a:lnTo>
                  <a:pt x="4805172" y="229108"/>
                </a:lnTo>
                <a:lnTo>
                  <a:pt x="4801235" y="235966"/>
                </a:lnTo>
                <a:lnTo>
                  <a:pt x="4797171" y="242824"/>
                </a:lnTo>
                <a:lnTo>
                  <a:pt x="4799584" y="251460"/>
                </a:lnTo>
                <a:lnTo>
                  <a:pt x="4806315" y="255524"/>
                </a:lnTo>
                <a:lnTo>
                  <a:pt x="4846358" y="278815"/>
                </a:lnTo>
                <a:lnTo>
                  <a:pt x="3001899" y="280289"/>
                </a:lnTo>
                <a:lnTo>
                  <a:pt x="3002026" y="308864"/>
                </a:lnTo>
                <a:lnTo>
                  <a:pt x="4846561" y="307390"/>
                </a:lnTo>
                <a:lnTo>
                  <a:pt x="4806442" y="330835"/>
                </a:lnTo>
                <a:lnTo>
                  <a:pt x="4799584" y="334772"/>
                </a:lnTo>
                <a:lnTo>
                  <a:pt x="4797298" y="343535"/>
                </a:lnTo>
                <a:lnTo>
                  <a:pt x="4801235" y="350393"/>
                </a:lnTo>
                <a:lnTo>
                  <a:pt x="4805299" y="357124"/>
                </a:lnTo>
                <a:lnTo>
                  <a:pt x="4814062" y="359410"/>
                </a:lnTo>
                <a:lnTo>
                  <a:pt x="4927727" y="292989"/>
                </a:lnTo>
                <a:close/>
              </a:path>
              <a:path w="6309995" h="3173095">
                <a:moveTo>
                  <a:pt x="5484495" y="3059176"/>
                </a:moveTo>
                <a:lnTo>
                  <a:pt x="5482209" y="3050413"/>
                </a:lnTo>
                <a:lnTo>
                  <a:pt x="5475351" y="3046476"/>
                </a:lnTo>
                <a:lnTo>
                  <a:pt x="5468493" y="3042412"/>
                </a:lnTo>
                <a:lnTo>
                  <a:pt x="5459730" y="3044698"/>
                </a:lnTo>
                <a:lnTo>
                  <a:pt x="5455793" y="3051556"/>
                </a:lnTo>
                <a:lnTo>
                  <a:pt x="5432425" y="3091599"/>
                </a:lnTo>
                <a:lnTo>
                  <a:pt x="5432425" y="715264"/>
                </a:lnTo>
                <a:lnTo>
                  <a:pt x="5403850" y="715264"/>
                </a:lnTo>
                <a:lnTo>
                  <a:pt x="5403850" y="3091599"/>
                </a:lnTo>
                <a:lnTo>
                  <a:pt x="5380482" y="3051556"/>
                </a:lnTo>
                <a:lnTo>
                  <a:pt x="5376545" y="3044698"/>
                </a:lnTo>
                <a:lnTo>
                  <a:pt x="5367782" y="3042412"/>
                </a:lnTo>
                <a:lnTo>
                  <a:pt x="5360924" y="3046476"/>
                </a:lnTo>
                <a:lnTo>
                  <a:pt x="5354066" y="3050413"/>
                </a:lnTo>
                <a:lnTo>
                  <a:pt x="5351780" y="3059176"/>
                </a:lnTo>
                <a:lnTo>
                  <a:pt x="5355844" y="3065907"/>
                </a:lnTo>
                <a:lnTo>
                  <a:pt x="5418074" y="3172841"/>
                </a:lnTo>
                <a:lnTo>
                  <a:pt x="5434584" y="3144520"/>
                </a:lnTo>
                <a:lnTo>
                  <a:pt x="5480431" y="3065907"/>
                </a:lnTo>
                <a:lnTo>
                  <a:pt x="5484495" y="3059176"/>
                </a:lnTo>
                <a:close/>
              </a:path>
              <a:path w="6309995" h="3173095">
                <a:moveTo>
                  <a:pt x="6309995" y="828929"/>
                </a:moveTo>
                <a:lnTo>
                  <a:pt x="6305931" y="822198"/>
                </a:lnTo>
                <a:lnTo>
                  <a:pt x="6260084" y="743585"/>
                </a:lnTo>
                <a:lnTo>
                  <a:pt x="6243574" y="715264"/>
                </a:lnTo>
                <a:lnTo>
                  <a:pt x="6181344" y="822198"/>
                </a:lnTo>
                <a:lnTo>
                  <a:pt x="6177280" y="828929"/>
                </a:lnTo>
                <a:lnTo>
                  <a:pt x="6179566" y="837692"/>
                </a:lnTo>
                <a:lnTo>
                  <a:pt x="6186424" y="841629"/>
                </a:lnTo>
                <a:lnTo>
                  <a:pt x="6193282" y="845693"/>
                </a:lnTo>
                <a:lnTo>
                  <a:pt x="6202045" y="843407"/>
                </a:lnTo>
                <a:lnTo>
                  <a:pt x="6205982" y="836549"/>
                </a:lnTo>
                <a:lnTo>
                  <a:pt x="6229350" y="796518"/>
                </a:lnTo>
                <a:lnTo>
                  <a:pt x="6229350" y="3172841"/>
                </a:lnTo>
                <a:lnTo>
                  <a:pt x="6257925" y="3172841"/>
                </a:lnTo>
                <a:lnTo>
                  <a:pt x="6257925" y="796518"/>
                </a:lnTo>
                <a:lnTo>
                  <a:pt x="6281293" y="836549"/>
                </a:lnTo>
                <a:lnTo>
                  <a:pt x="6285230" y="843407"/>
                </a:lnTo>
                <a:lnTo>
                  <a:pt x="6293993" y="845693"/>
                </a:lnTo>
                <a:lnTo>
                  <a:pt x="6300851" y="841629"/>
                </a:lnTo>
                <a:lnTo>
                  <a:pt x="6307709" y="837692"/>
                </a:lnTo>
                <a:lnTo>
                  <a:pt x="6309995" y="828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85913" y="2875864"/>
            <a:ext cx="876935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 spc="5">
                <a:solidFill>
                  <a:srgbClr val="0000CC"/>
                </a:solidFill>
                <a:latin typeface="Times New Roman"/>
                <a:cs typeface="Times New Roman"/>
              </a:rPr>
              <a:t>up</a:t>
            </a:r>
            <a:r>
              <a:rPr dirty="0" sz="2100" spc="-10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CC"/>
                </a:solidFill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2761" y="2772536"/>
            <a:ext cx="803910" cy="668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10">
                <a:solidFill>
                  <a:srgbClr val="0000CC"/>
                </a:solidFill>
                <a:latin typeface="Times New Roman"/>
                <a:cs typeface="Times New Roman"/>
              </a:rPr>
              <a:t>arrive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5">
                <a:solidFill>
                  <a:srgbClr val="0000CC"/>
                </a:solidFill>
                <a:latin typeface="Times New Roman"/>
                <a:cs typeface="Times New Roman"/>
              </a:rPr>
              <a:t>at</a:t>
            </a:r>
            <a:r>
              <a:rPr dirty="0" sz="21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CC"/>
                </a:solidFill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67148" y="4594605"/>
            <a:ext cx="1981835" cy="132715"/>
          </a:xfrm>
          <a:custGeom>
            <a:avLst/>
            <a:gdLst/>
            <a:ahLst/>
            <a:cxnLst/>
            <a:rect l="l" t="t" r="r" b="b"/>
            <a:pathLst>
              <a:path w="1981835" h="132714">
                <a:moveTo>
                  <a:pt x="1924662" y="66294"/>
                </a:moveTo>
                <a:lnTo>
                  <a:pt x="1853184" y="107950"/>
                </a:lnTo>
                <a:lnTo>
                  <a:pt x="1850898" y="116713"/>
                </a:lnTo>
                <a:lnTo>
                  <a:pt x="1854962" y="123444"/>
                </a:lnTo>
                <a:lnTo>
                  <a:pt x="1858899" y="130302"/>
                </a:lnTo>
                <a:lnTo>
                  <a:pt x="1867662" y="132588"/>
                </a:lnTo>
                <a:lnTo>
                  <a:pt x="1956939" y="80518"/>
                </a:lnTo>
                <a:lnTo>
                  <a:pt x="1953005" y="80518"/>
                </a:lnTo>
                <a:lnTo>
                  <a:pt x="1953005" y="78613"/>
                </a:lnTo>
                <a:lnTo>
                  <a:pt x="1945766" y="78613"/>
                </a:lnTo>
                <a:lnTo>
                  <a:pt x="1924662" y="66294"/>
                </a:lnTo>
                <a:close/>
              </a:path>
              <a:path w="1981835" h="132714">
                <a:moveTo>
                  <a:pt x="1900076" y="51943"/>
                </a:moveTo>
                <a:lnTo>
                  <a:pt x="0" y="51943"/>
                </a:lnTo>
                <a:lnTo>
                  <a:pt x="0" y="80518"/>
                </a:lnTo>
                <a:lnTo>
                  <a:pt x="1900293" y="80518"/>
                </a:lnTo>
                <a:lnTo>
                  <a:pt x="1924662" y="66294"/>
                </a:lnTo>
                <a:lnTo>
                  <a:pt x="1900076" y="51943"/>
                </a:lnTo>
                <a:close/>
              </a:path>
              <a:path w="1981835" h="132714">
                <a:moveTo>
                  <a:pt x="1956716" y="51943"/>
                </a:moveTo>
                <a:lnTo>
                  <a:pt x="1953005" y="51943"/>
                </a:lnTo>
                <a:lnTo>
                  <a:pt x="1953005" y="80518"/>
                </a:lnTo>
                <a:lnTo>
                  <a:pt x="1956939" y="80518"/>
                </a:lnTo>
                <a:lnTo>
                  <a:pt x="1981327" y="66294"/>
                </a:lnTo>
                <a:lnTo>
                  <a:pt x="1956716" y="51943"/>
                </a:lnTo>
                <a:close/>
              </a:path>
              <a:path w="1981835" h="132714">
                <a:moveTo>
                  <a:pt x="1945766" y="53975"/>
                </a:moveTo>
                <a:lnTo>
                  <a:pt x="1924662" y="66294"/>
                </a:lnTo>
                <a:lnTo>
                  <a:pt x="1945766" y="78613"/>
                </a:lnTo>
                <a:lnTo>
                  <a:pt x="1945766" y="53975"/>
                </a:lnTo>
                <a:close/>
              </a:path>
              <a:path w="1981835" h="132714">
                <a:moveTo>
                  <a:pt x="1953005" y="53975"/>
                </a:moveTo>
                <a:lnTo>
                  <a:pt x="1945766" y="53975"/>
                </a:lnTo>
                <a:lnTo>
                  <a:pt x="1945766" y="78613"/>
                </a:lnTo>
                <a:lnTo>
                  <a:pt x="1953005" y="78613"/>
                </a:lnTo>
                <a:lnTo>
                  <a:pt x="1953005" y="53975"/>
                </a:lnTo>
                <a:close/>
              </a:path>
              <a:path w="1981835" h="132714">
                <a:moveTo>
                  <a:pt x="1867662" y="0"/>
                </a:moveTo>
                <a:lnTo>
                  <a:pt x="1858899" y="2286"/>
                </a:lnTo>
                <a:lnTo>
                  <a:pt x="1854962" y="9144"/>
                </a:lnTo>
                <a:lnTo>
                  <a:pt x="1850898" y="15875"/>
                </a:lnTo>
                <a:lnTo>
                  <a:pt x="1853184" y="24638"/>
                </a:lnTo>
                <a:lnTo>
                  <a:pt x="1924662" y="66294"/>
                </a:lnTo>
                <a:lnTo>
                  <a:pt x="1945766" y="53975"/>
                </a:lnTo>
                <a:lnTo>
                  <a:pt x="1953005" y="53975"/>
                </a:lnTo>
                <a:lnTo>
                  <a:pt x="1953005" y="51943"/>
                </a:lnTo>
                <a:lnTo>
                  <a:pt x="1956716" y="51943"/>
                </a:lnTo>
                <a:lnTo>
                  <a:pt x="186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630039" y="5345988"/>
            <a:ext cx="120332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>
                <a:solidFill>
                  <a:srgbClr val="0000CC"/>
                </a:solidFill>
                <a:latin typeface="Times New Roman"/>
                <a:cs typeface="Times New Roman"/>
              </a:rPr>
              <a:t>down</a:t>
            </a:r>
            <a:r>
              <a:rPr dirty="0" sz="2100" spc="-8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100" spc="-5">
                <a:solidFill>
                  <a:srgbClr val="0000CC"/>
                </a:solidFill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4832" y="4280661"/>
            <a:ext cx="149606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10">
                <a:solidFill>
                  <a:srgbClr val="0000CC"/>
                </a:solidFill>
                <a:latin typeface="Times New Roman"/>
                <a:cs typeface="Times New Roman"/>
              </a:rPr>
              <a:t>arrive </a:t>
            </a:r>
            <a:r>
              <a:rPr dirty="0" sz="2100">
                <a:solidFill>
                  <a:srgbClr val="0000CC"/>
                </a:solidFill>
                <a:latin typeface="Times New Roman"/>
                <a:cs typeface="Times New Roman"/>
              </a:rPr>
              <a:t>at</a:t>
            </a:r>
            <a:r>
              <a:rPr dirty="0" sz="21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100" spc="-5">
                <a:solidFill>
                  <a:srgbClr val="0000CC"/>
                </a:solidFill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2719" y="1961134"/>
            <a:ext cx="803910" cy="668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10">
                <a:solidFill>
                  <a:srgbClr val="0000CC"/>
                </a:solidFill>
                <a:latin typeface="Times New Roman"/>
                <a:cs typeface="Times New Roman"/>
              </a:rPr>
              <a:t>arrive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5">
                <a:solidFill>
                  <a:srgbClr val="0000CC"/>
                </a:solidFill>
                <a:latin typeface="Times New Roman"/>
                <a:cs typeface="Times New Roman"/>
              </a:rPr>
              <a:t>at</a:t>
            </a:r>
            <a:r>
              <a:rPr dirty="0" sz="21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0000CC"/>
                </a:solidFill>
                <a:latin typeface="Times New Roman"/>
                <a:cs typeface="Times New Roman"/>
              </a:rPr>
              <a:t>floor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90955" y="3781297"/>
            <a:ext cx="5940425" cy="2670810"/>
          </a:xfrm>
          <a:custGeom>
            <a:avLst/>
            <a:gdLst/>
            <a:ahLst/>
            <a:cxnLst/>
            <a:rect l="l" t="t" r="r" b="b"/>
            <a:pathLst>
              <a:path w="5940425" h="2670810">
                <a:moveTo>
                  <a:pt x="66357" y="56773"/>
                </a:moveTo>
                <a:lnTo>
                  <a:pt x="52069" y="81250"/>
                </a:lnTo>
                <a:lnTo>
                  <a:pt x="52069" y="2664244"/>
                </a:lnTo>
                <a:lnTo>
                  <a:pt x="58419" y="2670644"/>
                </a:lnTo>
                <a:lnTo>
                  <a:pt x="5933694" y="2670644"/>
                </a:lnTo>
                <a:lnTo>
                  <a:pt x="5940044" y="2664244"/>
                </a:lnTo>
                <a:lnTo>
                  <a:pt x="5940044" y="2656357"/>
                </a:lnTo>
                <a:lnTo>
                  <a:pt x="80644" y="2656357"/>
                </a:lnTo>
                <a:lnTo>
                  <a:pt x="66293" y="2642069"/>
                </a:lnTo>
                <a:lnTo>
                  <a:pt x="80644" y="2642069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5940425" h="2670810">
                <a:moveTo>
                  <a:pt x="80644" y="2642069"/>
                </a:moveTo>
                <a:lnTo>
                  <a:pt x="66293" y="2642069"/>
                </a:lnTo>
                <a:lnTo>
                  <a:pt x="80644" y="2656357"/>
                </a:lnTo>
                <a:lnTo>
                  <a:pt x="80644" y="2642069"/>
                </a:lnTo>
                <a:close/>
              </a:path>
              <a:path w="5940425" h="2670810">
                <a:moveTo>
                  <a:pt x="5911469" y="2642069"/>
                </a:moveTo>
                <a:lnTo>
                  <a:pt x="80644" y="2642069"/>
                </a:lnTo>
                <a:lnTo>
                  <a:pt x="80644" y="2656357"/>
                </a:lnTo>
                <a:lnTo>
                  <a:pt x="5911469" y="2656357"/>
                </a:lnTo>
                <a:lnTo>
                  <a:pt x="5911469" y="2642069"/>
                </a:lnTo>
                <a:close/>
              </a:path>
              <a:path w="5940425" h="2670810">
                <a:moveTo>
                  <a:pt x="5940044" y="1474977"/>
                </a:moveTo>
                <a:lnTo>
                  <a:pt x="5911469" y="1474977"/>
                </a:lnTo>
                <a:lnTo>
                  <a:pt x="5911469" y="2656357"/>
                </a:lnTo>
                <a:lnTo>
                  <a:pt x="5925820" y="2642069"/>
                </a:lnTo>
                <a:lnTo>
                  <a:pt x="5940044" y="2642069"/>
                </a:lnTo>
                <a:lnTo>
                  <a:pt x="5940044" y="1474977"/>
                </a:lnTo>
                <a:close/>
              </a:path>
              <a:path w="5940425" h="2670810">
                <a:moveTo>
                  <a:pt x="5940044" y="2642069"/>
                </a:moveTo>
                <a:lnTo>
                  <a:pt x="5925820" y="2642069"/>
                </a:lnTo>
                <a:lnTo>
                  <a:pt x="5911469" y="2656357"/>
                </a:lnTo>
                <a:lnTo>
                  <a:pt x="5940044" y="2656357"/>
                </a:lnTo>
                <a:lnTo>
                  <a:pt x="5940044" y="2642069"/>
                </a:lnTo>
                <a:close/>
              </a:path>
              <a:path w="5940425" h="2670810">
                <a:moveTo>
                  <a:pt x="66293" y="0"/>
                </a:moveTo>
                <a:lnTo>
                  <a:pt x="4063" y="106933"/>
                </a:lnTo>
                <a:lnTo>
                  <a:pt x="0" y="113791"/>
                </a:lnTo>
                <a:lnTo>
                  <a:pt x="2285" y="122554"/>
                </a:lnTo>
                <a:lnTo>
                  <a:pt x="16001" y="130428"/>
                </a:lnTo>
                <a:lnTo>
                  <a:pt x="24764" y="128143"/>
                </a:lnTo>
                <a:lnTo>
                  <a:pt x="28701" y="121284"/>
                </a:lnTo>
                <a:lnTo>
                  <a:pt x="52069" y="81250"/>
                </a:lnTo>
                <a:lnTo>
                  <a:pt x="52069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5940425" h="2670810">
                <a:moveTo>
                  <a:pt x="82883" y="28447"/>
                </a:moveTo>
                <a:lnTo>
                  <a:pt x="80644" y="28447"/>
                </a:lnTo>
                <a:lnTo>
                  <a:pt x="80644" y="81250"/>
                </a:lnTo>
                <a:lnTo>
                  <a:pt x="104012" y="121284"/>
                </a:lnTo>
                <a:lnTo>
                  <a:pt x="107950" y="128143"/>
                </a:lnTo>
                <a:lnTo>
                  <a:pt x="116712" y="130428"/>
                </a:lnTo>
                <a:lnTo>
                  <a:pt x="130428" y="122554"/>
                </a:lnTo>
                <a:lnTo>
                  <a:pt x="132714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5940425" h="2670810">
                <a:moveTo>
                  <a:pt x="80644" y="28447"/>
                </a:moveTo>
                <a:lnTo>
                  <a:pt x="52069" y="28447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59"/>
                </a:lnTo>
                <a:lnTo>
                  <a:pt x="80644" y="35559"/>
                </a:lnTo>
                <a:lnTo>
                  <a:pt x="80644" y="28447"/>
                </a:lnTo>
                <a:close/>
              </a:path>
              <a:path w="5940425" h="2670810">
                <a:moveTo>
                  <a:pt x="80644" y="35559"/>
                </a:moveTo>
                <a:lnTo>
                  <a:pt x="78739" y="35559"/>
                </a:lnTo>
                <a:lnTo>
                  <a:pt x="66357" y="56773"/>
                </a:lnTo>
                <a:lnTo>
                  <a:pt x="80644" y="81250"/>
                </a:lnTo>
                <a:lnTo>
                  <a:pt x="80644" y="35559"/>
                </a:lnTo>
                <a:close/>
              </a:path>
              <a:path w="5940425" h="2670810">
                <a:moveTo>
                  <a:pt x="78739" y="35559"/>
                </a:moveTo>
                <a:lnTo>
                  <a:pt x="53975" y="35559"/>
                </a:lnTo>
                <a:lnTo>
                  <a:pt x="66357" y="56773"/>
                </a:lnTo>
                <a:lnTo>
                  <a:pt x="78739" y="35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31442" y="6077508"/>
            <a:ext cx="923290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 spc="-15">
                <a:solidFill>
                  <a:srgbClr val="0000CC"/>
                </a:solidFill>
                <a:latin typeface="Times New Roman"/>
                <a:cs typeface="Times New Roman"/>
              </a:rPr>
              <a:t>ti</a:t>
            </a:r>
            <a:r>
              <a:rPr dirty="0" sz="2100" spc="-3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dirty="0" sz="2100" spc="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100" spc="-3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r>
              <a:rPr dirty="0" sz="2100">
                <a:solidFill>
                  <a:srgbClr val="0000CC"/>
                </a:solidFill>
                <a:latin typeface="Times New Roman"/>
                <a:cs typeface="Times New Roman"/>
              </a:rPr>
              <a:t>out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67148" y="5260975"/>
            <a:ext cx="2394585" cy="169545"/>
          </a:xfrm>
          <a:custGeom>
            <a:avLst/>
            <a:gdLst/>
            <a:ahLst/>
            <a:cxnLst/>
            <a:rect l="l" t="t" r="r" b="b"/>
            <a:pathLst>
              <a:path w="2394584" h="169545">
                <a:moveTo>
                  <a:pt x="113664" y="36830"/>
                </a:moveTo>
                <a:lnTo>
                  <a:pt x="106934" y="40893"/>
                </a:lnTo>
                <a:lnTo>
                  <a:pt x="0" y="103124"/>
                </a:lnTo>
                <a:lnTo>
                  <a:pt x="106934" y="165481"/>
                </a:lnTo>
                <a:lnTo>
                  <a:pt x="113664" y="169544"/>
                </a:lnTo>
                <a:lnTo>
                  <a:pt x="122427" y="167259"/>
                </a:lnTo>
                <a:lnTo>
                  <a:pt x="126364" y="160400"/>
                </a:lnTo>
                <a:lnTo>
                  <a:pt x="130428" y="153543"/>
                </a:lnTo>
                <a:lnTo>
                  <a:pt x="128142" y="144780"/>
                </a:lnTo>
                <a:lnTo>
                  <a:pt x="81250" y="117475"/>
                </a:lnTo>
                <a:lnTo>
                  <a:pt x="28321" y="117475"/>
                </a:lnTo>
                <a:lnTo>
                  <a:pt x="28321" y="88900"/>
                </a:lnTo>
                <a:lnTo>
                  <a:pt x="81250" y="88900"/>
                </a:lnTo>
                <a:lnTo>
                  <a:pt x="128142" y="61594"/>
                </a:lnTo>
                <a:lnTo>
                  <a:pt x="130428" y="52831"/>
                </a:lnTo>
                <a:lnTo>
                  <a:pt x="126364" y="45974"/>
                </a:lnTo>
                <a:lnTo>
                  <a:pt x="122427" y="39115"/>
                </a:lnTo>
                <a:lnTo>
                  <a:pt x="113664" y="36830"/>
                </a:lnTo>
                <a:close/>
              </a:path>
              <a:path w="2394584" h="169545">
                <a:moveTo>
                  <a:pt x="81250" y="88900"/>
                </a:moveTo>
                <a:lnTo>
                  <a:pt x="28321" y="88900"/>
                </a:lnTo>
                <a:lnTo>
                  <a:pt x="28321" y="117475"/>
                </a:lnTo>
                <a:lnTo>
                  <a:pt x="81250" y="117475"/>
                </a:lnTo>
                <a:lnTo>
                  <a:pt x="77987" y="115569"/>
                </a:lnTo>
                <a:lnTo>
                  <a:pt x="35560" y="115569"/>
                </a:lnTo>
                <a:lnTo>
                  <a:pt x="35560" y="90805"/>
                </a:lnTo>
                <a:lnTo>
                  <a:pt x="77987" y="90805"/>
                </a:lnTo>
                <a:lnTo>
                  <a:pt x="81250" y="88900"/>
                </a:lnTo>
                <a:close/>
              </a:path>
              <a:path w="2394584" h="169545">
                <a:moveTo>
                  <a:pt x="2365121" y="88900"/>
                </a:moveTo>
                <a:lnTo>
                  <a:pt x="81250" y="88900"/>
                </a:lnTo>
                <a:lnTo>
                  <a:pt x="56773" y="103187"/>
                </a:lnTo>
                <a:lnTo>
                  <a:pt x="81250" y="117475"/>
                </a:lnTo>
                <a:lnTo>
                  <a:pt x="2387219" y="117475"/>
                </a:lnTo>
                <a:lnTo>
                  <a:pt x="2393696" y="111125"/>
                </a:lnTo>
                <a:lnTo>
                  <a:pt x="2393696" y="103124"/>
                </a:lnTo>
                <a:lnTo>
                  <a:pt x="2365121" y="103124"/>
                </a:lnTo>
                <a:lnTo>
                  <a:pt x="2365121" y="88900"/>
                </a:lnTo>
                <a:close/>
              </a:path>
              <a:path w="2394584" h="169545">
                <a:moveTo>
                  <a:pt x="35560" y="90805"/>
                </a:moveTo>
                <a:lnTo>
                  <a:pt x="35560" y="115569"/>
                </a:lnTo>
                <a:lnTo>
                  <a:pt x="56773" y="103187"/>
                </a:lnTo>
                <a:lnTo>
                  <a:pt x="35560" y="90805"/>
                </a:lnTo>
                <a:close/>
              </a:path>
              <a:path w="2394584" h="169545">
                <a:moveTo>
                  <a:pt x="56773" y="103187"/>
                </a:moveTo>
                <a:lnTo>
                  <a:pt x="35560" y="115569"/>
                </a:lnTo>
                <a:lnTo>
                  <a:pt x="77987" y="115569"/>
                </a:lnTo>
                <a:lnTo>
                  <a:pt x="56773" y="103187"/>
                </a:lnTo>
                <a:close/>
              </a:path>
              <a:path w="2394584" h="169545">
                <a:moveTo>
                  <a:pt x="77987" y="90805"/>
                </a:moveTo>
                <a:lnTo>
                  <a:pt x="35560" y="90805"/>
                </a:lnTo>
                <a:lnTo>
                  <a:pt x="56773" y="103187"/>
                </a:lnTo>
                <a:lnTo>
                  <a:pt x="77987" y="90805"/>
                </a:lnTo>
                <a:close/>
              </a:path>
              <a:path w="2394584" h="169545">
                <a:moveTo>
                  <a:pt x="2394077" y="0"/>
                </a:moveTo>
                <a:lnTo>
                  <a:pt x="2371471" y="0"/>
                </a:lnTo>
                <a:lnTo>
                  <a:pt x="2365121" y="6350"/>
                </a:lnTo>
                <a:lnTo>
                  <a:pt x="2365121" y="103124"/>
                </a:lnTo>
                <a:lnTo>
                  <a:pt x="2379345" y="88900"/>
                </a:lnTo>
                <a:lnTo>
                  <a:pt x="2393696" y="88900"/>
                </a:lnTo>
                <a:lnTo>
                  <a:pt x="2393696" y="28575"/>
                </a:lnTo>
                <a:lnTo>
                  <a:pt x="2379345" y="28575"/>
                </a:lnTo>
                <a:lnTo>
                  <a:pt x="2393696" y="14224"/>
                </a:lnTo>
                <a:lnTo>
                  <a:pt x="2394077" y="14224"/>
                </a:lnTo>
                <a:lnTo>
                  <a:pt x="2394077" y="0"/>
                </a:lnTo>
                <a:close/>
              </a:path>
              <a:path w="2394584" h="169545">
                <a:moveTo>
                  <a:pt x="2393696" y="88900"/>
                </a:moveTo>
                <a:lnTo>
                  <a:pt x="2379345" y="88900"/>
                </a:lnTo>
                <a:lnTo>
                  <a:pt x="2365121" y="103124"/>
                </a:lnTo>
                <a:lnTo>
                  <a:pt x="2393696" y="103124"/>
                </a:lnTo>
                <a:lnTo>
                  <a:pt x="2393696" y="88900"/>
                </a:lnTo>
                <a:close/>
              </a:path>
              <a:path w="2394584" h="169545">
                <a:moveTo>
                  <a:pt x="2393696" y="14224"/>
                </a:moveTo>
                <a:lnTo>
                  <a:pt x="2379345" y="28575"/>
                </a:lnTo>
                <a:lnTo>
                  <a:pt x="2393696" y="28575"/>
                </a:lnTo>
                <a:lnTo>
                  <a:pt x="2393696" y="14224"/>
                </a:lnTo>
                <a:close/>
              </a:path>
              <a:path w="2394584" h="169545">
                <a:moveTo>
                  <a:pt x="2394077" y="14224"/>
                </a:moveTo>
                <a:lnTo>
                  <a:pt x="2393696" y="14224"/>
                </a:lnTo>
                <a:lnTo>
                  <a:pt x="2393696" y="28575"/>
                </a:lnTo>
                <a:lnTo>
                  <a:pt x="2394077" y="28575"/>
                </a:lnTo>
                <a:lnTo>
                  <a:pt x="2394077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8835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Elevator: </a:t>
            </a:r>
            <a:r>
              <a:rPr dirty="0" sz="3600" spc="-25"/>
              <a:t>State </a:t>
            </a:r>
            <a:r>
              <a:rPr dirty="0" sz="3600" spc="-5"/>
              <a:t>Machine</a:t>
            </a:r>
            <a:r>
              <a:rPr dirty="0" sz="3600" spc="-20"/>
              <a:t> </a:t>
            </a:r>
            <a:r>
              <a:rPr dirty="0" sz="3600" spc="-15"/>
              <a:t>Representation[1]</a:t>
            </a:r>
            <a:endParaRPr sz="3600"/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197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315785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5" b="1">
                <a:solidFill>
                  <a:srgbClr val="FFFFFF"/>
                </a:solidFill>
                <a:latin typeface="Carlito"/>
                <a:cs typeface="Carlito"/>
              </a:rPr>
              <a:t>Activity</a:t>
            </a:r>
            <a:r>
              <a:rPr dirty="0" sz="3200" spc="-4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5335905" cy="544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activity </a:t>
            </a:r>
            <a:r>
              <a:rPr dirty="0" sz="2400" spc="-10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model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workflow depicting conditions,  </a:t>
            </a:r>
            <a:r>
              <a:rPr dirty="0" sz="2400" spc="-10">
                <a:latin typeface="Carlito"/>
                <a:cs typeface="Carlito"/>
              </a:rPr>
              <a:t>constraints, </a:t>
            </a:r>
            <a:r>
              <a:rPr dirty="0" sz="2400" spc="-5">
                <a:latin typeface="Carlito"/>
                <a:cs typeface="Carlito"/>
              </a:rPr>
              <a:t>sequential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concurrent  </a:t>
            </a:r>
            <a:r>
              <a:rPr dirty="0" sz="2400">
                <a:latin typeface="Carlito"/>
                <a:cs typeface="Carlito"/>
              </a:rPr>
              <a:t>activities.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On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other </a:t>
            </a:r>
            <a:r>
              <a:rPr dirty="0" sz="2400" spc="5">
                <a:latin typeface="Carlito"/>
                <a:cs typeface="Carlito"/>
              </a:rPr>
              <a:t>hand,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purpose of a  Use </a:t>
            </a:r>
            <a:r>
              <a:rPr dirty="0" sz="2400" spc="-5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just </a:t>
            </a:r>
            <a:r>
              <a:rPr dirty="0" sz="2400">
                <a:latin typeface="Carlito"/>
                <a:cs typeface="Carlito"/>
              </a:rPr>
              <a:t>depict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>
                <a:latin typeface="Carlito"/>
                <a:cs typeface="Carlito"/>
              </a:rPr>
              <a:t>functionality </a:t>
            </a:r>
            <a:r>
              <a:rPr dirty="0" sz="2400" spc="-5">
                <a:latin typeface="Carlito"/>
                <a:cs typeface="Carlito"/>
              </a:rPr>
              <a:t>i.e. </a:t>
            </a:r>
            <a:r>
              <a:rPr dirty="0" sz="2400" spc="-10">
                <a:latin typeface="Carlito"/>
                <a:cs typeface="Carlito"/>
              </a:rPr>
              <a:t>what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does  </a:t>
            </a:r>
            <a:r>
              <a:rPr dirty="0" sz="2400" spc="5">
                <a:latin typeface="Carlito"/>
                <a:cs typeface="Carlito"/>
              </a:rPr>
              <a:t>and not how </a:t>
            </a:r>
            <a:r>
              <a:rPr dirty="0" sz="2400">
                <a:latin typeface="Carlito"/>
                <a:cs typeface="Carlito"/>
              </a:rPr>
              <a:t>it is</a:t>
            </a:r>
            <a:r>
              <a:rPr dirty="0" sz="2400" spc="-14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done.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So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simple terms, </a:t>
            </a:r>
            <a:r>
              <a:rPr dirty="0" sz="2400" spc="-15">
                <a:latin typeface="Carlito"/>
                <a:cs typeface="Carlito"/>
              </a:rPr>
              <a:t>an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activity </a:t>
            </a:r>
            <a:r>
              <a:rPr dirty="0" sz="2400" spc="-10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shows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25">
                <a:latin typeface="Arial"/>
                <a:cs typeface="Arial"/>
              </a:rPr>
              <a:t>‘</a:t>
            </a:r>
            <a:r>
              <a:rPr dirty="0" sz="2400" spc="25" b="1">
                <a:latin typeface="Carlito"/>
                <a:cs typeface="Carlito"/>
              </a:rPr>
              <a:t>How</a:t>
            </a:r>
            <a:r>
              <a:rPr dirty="0" sz="2400" spc="25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  <a:tab pos="1506220" algn="l"/>
                <a:tab pos="1774825" algn="l"/>
                <a:tab pos="2338705" algn="l"/>
                <a:tab pos="2973070" algn="l"/>
                <a:tab pos="3814445" algn="l"/>
                <a:tab pos="4723130" algn="l"/>
                <a:tab pos="5183505" algn="l"/>
              </a:tabLst>
            </a:pPr>
            <a:r>
              <a:rPr dirty="0" sz="2200">
                <a:latin typeface="Carlito"/>
                <a:cs typeface="Carlito"/>
              </a:rPr>
              <a:t>while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5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Use</a:t>
            </a:r>
            <a:r>
              <a:rPr dirty="0" sz="2200" spc="5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ase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-25">
                <a:latin typeface="Carlito"/>
                <a:cs typeface="Carlito"/>
              </a:rPr>
              <a:t>h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 spc="-40">
                <a:latin typeface="Carlito"/>
                <a:cs typeface="Carlito"/>
              </a:rPr>
              <a:t>w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60">
                <a:latin typeface="Arial"/>
                <a:cs typeface="Arial"/>
              </a:rPr>
              <a:t>‘</a:t>
            </a:r>
            <a:r>
              <a:rPr dirty="0" sz="2200" spc="-5" b="1">
                <a:latin typeface="Carlito"/>
                <a:cs typeface="Carlito"/>
              </a:rPr>
              <a:t>Wh</a:t>
            </a:r>
            <a:r>
              <a:rPr dirty="0" sz="2200" spc="-30" b="1">
                <a:latin typeface="Carlito"/>
                <a:cs typeface="Carlito"/>
              </a:rPr>
              <a:t>a</a:t>
            </a:r>
            <a:r>
              <a:rPr dirty="0" sz="2200" spc="-5" b="1">
                <a:latin typeface="Carlito"/>
                <a:cs typeface="Carlito"/>
              </a:rPr>
              <a:t>t</a:t>
            </a:r>
            <a:r>
              <a:rPr dirty="0" sz="2200" spc="60">
                <a:latin typeface="Arial"/>
                <a:cs typeface="Arial"/>
              </a:rPr>
              <a:t>’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particular</a:t>
            </a:r>
            <a:r>
              <a:rPr dirty="0" sz="2200" spc="-6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57885"/>
            <a:ext cx="73748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8130" algn="l"/>
              </a:tabLst>
            </a:pPr>
            <a:r>
              <a:rPr dirty="0" sz="2400" spc="-10"/>
              <a:t>Difference </a:t>
            </a:r>
            <a:r>
              <a:rPr dirty="0" sz="2400" spc="-5"/>
              <a:t>between </a:t>
            </a:r>
            <a:r>
              <a:rPr dirty="0" sz="2400"/>
              <a:t>Use </a:t>
            </a:r>
            <a:r>
              <a:rPr dirty="0" sz="2400" spc="-10"/>
              <a:t>case</a:t>
            </a:r>
            <a:r>
              <a:rPr dirty="0" sz="2400" spc="5"/>
              <a:t> </a:t>
            </a:r>
            <a:r>
              <a:rPr dirty="0" sz="2400" spc="-5"/>
              <a:t>diagram</a:t>
            </a:r>
            <a:r>
              <a:rPr dirty="0" sz="2400" spc="-30"/>
              <a:t> </a:t>
            </a:r>
            <a:r>
              <a:rPr dirty="0" sz="2400" spc="5"/>
              <a:t>and	</a:t>
            </a:r>
            <a:r>
              <a:rPr dirty="0" sz="2400"/>
              <a:t>Activity</a:t>
            </a:r>
            <a:r>
              <a:rPr dirty="0" sz="2400" spc="-110"/>
              <a:t> </a:t>
            </a:r>
            <a:r>
              <a:rPr dirty="0" sz="2400" spc="-5"/>
              <a:t>diagram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038617" y="914400"/>
            <a:ext cx="3024864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254" y="812360"/>
            <a:ext cx="8683625" cy="560641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400">
                <a:latin typeface="Carlito"/>
                <a:cs typeface="Carlito"/>
              </a:rPr>
              <a:t>Not </a:t>
            </a:r>
            <a:r>
              <a:rPr dirty="0" sz="2400" spc="-5">
                <a:latin typeface="Carlito"/>
                <a:cs typeface="Carlito"/>
              </a:rPr>
              <a:t>present </a:t>
            </a:r>
            <a:r>
              <a:rPr dirty="0" sz="2400">
                <a:latin typeface="Carlito"/>
                <a:cs typeface="Carlito"/>
              </a:rPr>
              <a:t>in earlier modelling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techniques:</a:t>
            </a:r>
            <a:endParaRPr sz="2400">
              <a:latin typeface="Carlito"/>
              <a:cs typeface="Carlito"/>
            </a:endParaRPr>
          </a:p>
          <a:p>
            <a:pPr lvl="1" marL="610235" indent="-229870">
              <a:lnSpc>
                <a:spcPct val="100000"/>
              </a:lnSpc>
              <a:spcBef>
                <a:spcPts val="345"/>
              </a:spcBef>
              <a:buFont typeface="Wingdings"/>
              <a:buChar char=""/>
              <a:tabLst>
                <a:tab pos="610870" algn="l"/>
              </a:tabLst>
            </a:pPr>
            <a:r>
              <a:rPr dirty="0" sz="2200" spc="-5">
                <a:latin typeface="Carlito"/>
                <a:cs typeface="Carlito"/>
              </a:rPr>
              <a:t>Possibly </a:t>
            </a:r>
            <a:r>
              <a:rPr dirty="0" sz="2200">
                <a:latin typeface="Carlito"/>
                <a:cs typeface="Carlito"/>
              </a:rPr>
              <a:t>based </a:t>
            </a:r>
            <a:r>
              <a:rPr dirty="0" sz="2200" spc="5">
                <a:latin typeface="Carlito"/>
                <a:cs typeface="Carlito"/>
              </a:rPr>
              <a:t>on </a:t>
            </a:r>
            <a:r>
              <a:rPr dirty="0" sz="2200" spc="-5">
                <a:latin typeface="Carlito"/>
                <a:cs typeface="Carlito"/>
              </a:rPr>
              <a:t>event </a:t>
            </a:r>
            <a:r>
              <a:rPr dirty="0" sz="2200" spc="-10">
                <a:latin typeface="Carlito"/>
                <a:cs typeface="Carlito"/>
              </a:rPr>
              <a:t>diagram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Odell</a:t>
            </a:r>
            <a:r>
              <a:rPr dirty="0" sz="2200" spc="-15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[1992]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marL="287020" marR="7620" indent="-274320">
              <a:lnSpc>
                <a:spcPts val="260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400" spc="-5">
                <a:latin typeface="Carlito"/>
                <a:cs typeface="Carlito"/>
              </a:rPr>
              <a:t>Often </a:t>
            </a:r>
            <a:r>
              <a:rPr dirty="0" sz="2400" spc="-10">
                <a:latin typeface="Carlito"/>
                <a:cs typeface="Carlito"/>
              </a:rPr>
              <a:t>used to represent </a:t>
            </a:r>
            <a:r>
              <a:rPr dirty="0" sz="2400" spc="-5">
                <a:latin typeface="Carlito"/>
                <a:cs typeface="Carlito"/>
              </a:rPr>
              <a:t>processing </a:t>
            </a:r>
            <a:r>
              <a:rPr dirty="0" sz="2400" spc="-20">
                <a:latin typeface="Carlito"/>
                <a:cs typeface="Carlito"/>
              </a:rPr>
              <a:t>steps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5">
                <a:latin typeface="Carlito"/>
                <a:cs typeface="Carlito"/>
              </a:rPr>
              <a:t>single </a:t>
            </a:r>
            <a:r>
              <a:rPr dirty="0" sz="2400">
                <a:latin typeface="Carlito"/>
                <a:cs typeface="Carlito"/>
              </a:rPr>
              <a:t>or a </a:t>
            </a:r>
            <a:r>
              <a:rPr dirty="0" sz="2400" spc="-15">
                <a:latin typeface="Carlito"/>
                <a:cs typeface="Carlito"/>
              </a:rPr>
              <a:t>group </a:t>
            </a:r>
            <a:r>
              <a:rPr dirty="0" sz="2400" spc="-20">
                <a:latin typeface="Carlito"/>
                <a:cs typeface="Carlito"/>
              </a:rPr>
              <a:t>of 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cases:</a:t>
            </a:r>
            <a:endParaRPr sz="2400">
              <a:latin typeface="Carlito"/>
              <a:cs typeface="Carlito"/>
            </a:endParaRPr>
          </a:p>
          <a:p>
            <a:pPr lvl="1" marL="610235" indent="-22987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10870" algn="l"/>
              </a:tabLst>
            </a:pPr>
            <a:r>
              <a:rPr dirty="0" sz="2200" spc="-15">
                <a:latin typeface="Carlito"/>
                <a:cs typeface="Carlito"/>
              </a:rPr>
              <a:t>May </a:t>
            </a:r>
            <a:r>
              <a:rPr dirty="0" sz="2200">
                <a:latin typeface="Carlito"/>
                <a:cs typeface="Carlito"/>
              </a:rPr>
              <a:t>not </a:t>
            </a:r>
            <a:r>
              <a:rPr dirty="0" sz="2200" spc="-5">
                <a:latin typeface="Carlito"/>
                <a:cs typeface="Carlito"/>
              </a:rPr>
              <a:t>correspond </a:t>
            </a:r>
            <a:r>
              <a:rPr dirty="0" sz="2200" spc="-10">
                <a:latin typeface="Carlito"/>
                <a:cs typeface="Carlito"/>
              </a:rPr>
              <a:t>to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methods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marL="287020" marR="5080" indent="-274320">
              <a:lnSpc>
                <a:spcPts val="259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activity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10">
                <a:latin typeface="Carlito"/>
                <a:cs typeface="Carlito"/>
              </a:rPr>
              <a:t>with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internal action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has </a:t>
            </a:r>
            <a:r>
              <a:rPr dirty="0" sz="2400" spc="-5">
                <a:latin typeface="Carlito"/>
                <a:cs typeface="Carlito"/>
              </a:rPr>
              <a:t>one </a:t>
            </a:r>
            <a:r>
              <a:rPr dirty="0" sz="2400" spc="-10">
                <a:latin typeface="Carlito"/>
                <a:cs typeface="Carlito"/>
              </a:rPr>
              <a:t>or </a:t>
            </a:r>
            <a:r>
              <a:rPr dirty="0" sz="2400" spc="-20">
                <a:latin typeface="Carlito"/>
                <a:cs typeface="Carlito"/>
              </a:rPr>
              <a:t>more  </a:t>
            </a:r>
            <a:r>
              <a:rPr dirty="0" sz="2400" spc="-5">
                <a:latin typeface="Carlito"/>
                <a:cs typeface="Carlito"/>
              </a:rPr>
              <a:t>outgoing transitions, </a:t>
            </a:r>
            <a:r>
              <a:rPr dirty="0" sz="2400" spc="5">
                <a:latin typeface="Carlito"/>
                <a:cs typeface="Carlito"/>
              </a:rPr>
              <a:t>e.g.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fillOrder.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400" spc="-30">
                <a:latin typeface="Carlito"/>
                <a:cs typeface="Carlito"/>
              </a:rPr>
              <a:t>Vague </a:t>
            </a:r>
            <a:r>
              <a:rPr dirty="0" sz="2400" spc="-5">
                <a:latin typeface="Carlito"/>
                <a:cs typeface="Carlito"/>
              </a:rPr>
              <a:t>similarity </a:t>
            </a:r>
            <a:r>
              <a:rPr dirty="0" sz="2400" spc="-15">
                <a:latin typeface="Carlito"/>
                <a:cs typeface="Carlito"/>
              </a:rPr>
              <a:t>exists </a:t>
            </a:r>
            <a:r>
              <a:rPr dirty="0" sz="2400" spc="-5">
                <a:latin typeface="Carlito"/>
                <a:cs typeface="Carlito"/>
              </a:rPr>
              <a:t>with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5">
                <a:latin typeface="Carlito"/>
                <a:cs typeface="Carlito"/>
              </a:rPr>
              <a:t> flowchart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5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Carried </a:t>
            </a:r>
            <a:r>
              <a:rPr dirty="0" sz="2400">
                <a:latin typeface="Carlito"/>
                <a:cs typeface="Carlito"/>
              </a:rPr>
              <a:t>out during </a:t>
            </a:r>
            <a:r>
              <a:rPr dirty="0" sz="2400" spc="-5">
                <a:latin typeface="Carlito"/>
                <a:cs typeface="Carlito"/>
              </a:rPr>
              <a:t>requirements analysis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specification</a:t>
            </a:r>
            <a:r>
              <a:rPr dirty="0" sz="2400" spc="-15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stage.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Useful </a:t>
            </a:r>
            <a:r>
              <a:rPr dirty="0" sz="2400">
                <a:latin typeface="Carlito"/>
                <a:cs typeface="Carlito"/>
              </a:rPr>
              <a:t>in developing </a:t>
            </a:r>
            <a:r>
              <a:rPr dirty="0" sz="2400" spc="-10">
                <a:latin typeface="Carlito"/>
                <a:cs typeface="Carlito"/>
              </a:rPr>
              <a:t>interaction </a:t>
            </a:r>
            <a:r>
              <a:rPr dirty="0" sz="2400" spc="-5">
                <a:latin typeface="Carlito"/>
                <a:cs typeface="Carlito"/>
              </a:rPr>
              <a:t>diagrams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test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cases.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54" y="209499"/>
            <a:ext cx="3891915" cy="6223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900"/>
              <a:t>Activity</a:t>
            </a:r>
            <a:r>
              <a:rPr dirty="0" sz="3900" spc="-60"/>
              <a:t> </a:t>
            </a:r>
            <a:r>
              <a:rPr dirty="0" sz="3900" spc="-5"/>
              <a:t>Diagram[1]</a:t>
            </a:r>
            <a:endParaRPr sz="390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254" y="895299"/>
            <a:ext cx="8686165" cy="4058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3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activity</a:t>
            </a:r>
            <a:r>
              <a:rPr dirty="0" sz="2400" spc="3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3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32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graph</a:t>
            </a:r>
            <a:r>
              <a:rPr dirty="0" sz="2400" spc="3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3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nodes</a:t>
            </a:r>
            <a:r>
              <a:rPr dirty="0" sz="2400" spc="30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31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flows</a:t>
            </a:r>
            <a:r>
              <a:rPr dirty="0" sz="2400" spc="3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that</a:t>
            </a:r>
            <a:r>
              <a:rPr dirty="0" sz="2400" spc="34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shows</a:t>
            </a:r>
            <a:r>
              <a:rPr dirty="0" sz="2400" spc="3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the</a:t>
            </a:r>
            <a:r>
              <a:rPr dirty="0" sz="2400" spc="3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flow</a:t>
            </a:r>
            <a:r>
              <a:rPr dirty="0" sz="2400" spc="29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15">
                <a:latin typeface="Carlito"/>
                <a:cs typeface="Carlito"/>
              </a:rPr>
              <a:t>control </a:t>
            </a:r>
            <a:r>
              <a:rPr dirty="0" sz="2400">
                <a:latin typeface="Carlito"/>
                <a:cs typeface="Carlito"/>
              </a:rPr>
              <a:t>(and optionally </a:t>
            </a:r>
            <a:r>
              <a:rPr dirty="0" sz="2400" spc="-10">
                <a:latin typeface="Carlito"/>
                <a:cs typeface="Carlito"/>
              </a:rPr>
              <a:t>data) </a:t>
            </a:r>
            <a:r>
              <a:rPr dirty="0" sz="2400" spc="-5">
                <a:latin typeface="Carlito"/>
                <a:cs typeface="Carlito"/>
              </a:rPr>
              <a:t>through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steps </a:t>
            </a:r>
            <a:r>
              <a:rPr dirty="0" sz="2400">
                <a:latin typeface="Carlito"/>
                <a:cs typeface="Carlito"/>
              </a:rPr>
              <a:t>of a</a:t>
            </a:r>
            <a:r>
              <a:rPr dirty="0" sz="2400" spc="-2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computation.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Execution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steps </a:t>
            </a:r>
            <a:r>
              <a:rPr dirty="0" sz="2400" spc="-15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>
                <a:latin typeface="Carlito"/>
                <a:cs typeface="Carlito"/>
              </a:rPr>
              <a:t>both </a:t>
            </a:r>
            <a:r>
              <a:rPr dirty="0" sz="2400" spc="-10">
                <a:latin typeface="Carlito"/>
                <a:cs typeface="Carlito"/>
              </a:rPr>
              <a:t>concurrent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sequential.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activity </a:t>
            </a:r>
            <a:r>
              <a:rPr dirty="0" sz="2400" spc="-15">
                <a:latin typeface="Carlito"/>
                <a:cs typeface="Carlito"/>
              </a:rPr>
              <a:t>involves </a:t>
            </a:r>
            <a:r>
              <a:rPr dirty="0" sz="2400">
                <a:latin typeface="Carlito"/>
                <a:cs typeface="Carlito"/>
              </a:rPr>
              <a:t>both </a:t>
            </a:r>
            <a:r>
              <a:rPr dirty="0" sz="2400" spc="-10">
                <a:latin typeface="Carlito"/>
                <a:cs typeface="Carlito"/>
              </a:rPr>
              <a:t>synchronization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branching</a:t>
            </a:r>
            <a:r>
              <a:rPr dirty="0" sz="2400" spc="-1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constructs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similar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traditional </a:t>
            </a:r>
            <a:r>
              <a:rPr dirty="0" sz="2200">
                <a:latin typeface="Carlito"/>
                <a:cs typeface="Carlito"/>
              </a:rPr>
              <a:t>flow</a:t>
            </a:r>
            <a:r>
              <a:rPr dirty="0" sz="2200" spc="-114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chart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  <a:tab pos="1304925" algn="l"/>
                <a:tab pos="2076450" algn="l"/>
                <a:tab pos="3259454" algn="l"/>
                <a:tab pos="3942715" algn="l"/>
                <a:tab pos="4262755" algn="l"/>
                <a:tab pos="5098415" algn="l"/>
                <a:tab pos="5747385" algn="l"/>
                <a:tab pos="6906259" algn="l"/>
                <a:tab pos="8248015" algn="l"/>
              </a:tabLst>
            </a:pPr>
            <a:r>
              <a:rPr dirty="0" sz="2200" spc="-5">
                <a:latin typeface="Carlito"/>
                <a:cs typeface="Carlito"/>
              </a:rPr>
              <a:t>bu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m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40">
                <a:latin typeface="Carlito"/>
                <a:cs typeface="Carlito"/>
              </a:rPr>
              <a:t>w</a:t>
            </a:r>
            <a:r>
              <a:rPr dirty="0" sz="2200">
                <a:latin typeface="Carlito"/>
                <a:cs typeface="Carlito"/>
              </a:rPr>
              <a:t>erf</a:t>
            </a: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</a:t>
            </a:r>
            <a:r>
              <a:rPr dirty="0" sz="2200" spc="-5">
                <a:latin typeface="Carlito"/>
                <a:cs typeface="Carlito"/>
              </a:rPr>
              <a:t>a</a:t>
            </a:r>
            <a:r>
              <a:rPr dirty="0" sz="2200" spc="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wh</a:t>
            </a:r>
            <a:r>
              <a:rPr dirty="0" sz="2200" spc="-3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ch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ly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-5">
                <a:latin typeface="Carlito"/>
                <a:cs typeface="Carlito"/>
              </a:rPr>
              <a:t>up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rts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seq</a:t>
            </a: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2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2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al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-35">
                <a:latin typeface="Carlito"/>
                <a:cs typeface="Carlito"/>
              </a:rPr>
              <a:t>n</a:t>
            </a:r>
            <a:r>
              <a:rPr dirty="0" sz="2200" spc="5">
                <a:latin typeface="Carlito"/>
                <a:cs typeface="Carlito"/>
              </a:rPr>
              <a:t>d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-10">
                <a:latin typeface="Carlito"/>
                <a:cs typeface="Carlito"/>
              </a:rPr>
              <a:t>branching</a:t>
            </a:r>
            <a:r>
              <a:rPr dirty="0" sz="2200" spc="-3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constructs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an activity </a:t>
            </a:r>
            <a:r>
              <a:rPr dirty="0" sz="2200" spc="-5">
                <a:latin typeface="Carlito"/>
                <a:cs typeface="Carlito"/>
              </a:rPr>
              <a:t>definition </a:t>
            </a:r>
            <a:r>
              <a:rPr dirty="0" sz="2200" spc="-10">
                <a:latin typeface="Carlito"/>
                <a:cs typeface="Carlito"/>
              </a:rPr>
              <a:t>contains </a:t>
            </a:r>
            <a:r>
              <a:rPr dirty="0" sz="2200">
                <a:latin typeface="Carlito"/>
                <a:cs typeface="Carlito"/>
              </a:rPr>
              <a:t>activity</a:t>
            </a:r>
            <a:r>
              <a:rPr dirty="0" sz="2200" spc="-18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nodes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54" y="202133"/>
            <a:ext cx="40938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50"/>
              <a:t> </a:t>
            </a:r>
            <a:r>
              <a:rPr dirty="0"/>
              <a:t>[4]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397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b="1">
                <a:latin typeface="Carlito"/>
                <a:cs typeface="Carlito"/>
              </a:rPr>
              <a:t>Activity </a:t>
            </a:r>
            <a:r>
              <a:rPr dirty="0" sz="2400" spc="-15" b="1">
                <a:latin typeface="Carlito"/>
                <a:cs typeface="Carlito"/>
              </a:rPr>
              <a:t>Diagrams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illustrate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flow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control in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20">
                <a:latin typeface="Carlito"/>
                <a:cs typeface="Carlito"/>
              </a:rPr>
              <a:t>refer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steps involved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execution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use  </a:t>
            </a:r>
            <a:r>
              <a:rPr dirty="0" sz="2400" spc="-10">
                <a:latin typeface="Carlito"/>
                <a:cs typeface="Carlito"/>
              </a:rPr>
              <a:t>case.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describe or depict </a:t>
            </a:r>
            <a:r>
              <a:rPr dirty="0" sz="2400" spc="-5">
                <a:latin typeface="Carlito"/>
                <a:cs typeface="Carlito"/>
              </a:rPr>
              <a:t>what causes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particular event </a:t>
            </a:r>
            <a:r>
              <a:rPr dirty="0" sz="2400">
                <a:latin typeface="Carlito"/>
                <a:cs typeface="Carlito"/>
              </a:rPr>
              <a:t>using an  activity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activity </a:t>
            </a:r>
            <a:r>
              <a:rPr dirty="0" sz="2400" spc="-10">
                <a:latin typeface="Carlito"/>
                <a:cs typeface="Carlito"/>
              </a:rPr>
              <a:t>diagram </a:t>
            </a:r>
            <a:r>
              <a:rPr dirty="0" sz="2400" spc="-25">
                <a:latin typeface="Carlito"/>
                <a:cs typeface="Carlito"/>
              </a:rPr>
              <a:t>portrays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control </a:t>
            </a:r>
            <a:r>
              <a:rPr dirty="0" sz="2400" spc="-5">
                <a:latin typeface="Carlito"/>
                <a:cs typeface="Carlito"/>
              </a:rPr>
              <a:t>flow </a:t>
            </a:r>
            <a:r>
              <a:rPr dirty="0" sz="2400" spc="-15">
                <a:latin typeface="Carlito"/>
                <a:cs typeface="Carlito"/>
              </a:rPr>
              <a:t>from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start </a:t>
            </a:r>
            <a:r>
              <a:rPr dirty="0" sz="2400" spc="-5">
                <a:latin typeface="Carlito"/>
                <a:cs typeface="Carlito"/>
              </a:rPr>
              <a:t>point </a:t>
            </a:r>
            <a:r>
              <a:rPr dirty="0" sz="2400" spc="-10">
                <a:latin typeface="Carlito"/>
                <a:cs typeface="Carlito"/>
              </a:rPr>
              <a:t>to  </a:t>
            </a:r>
            <a:r>
              <a:rPr dirty="0" sz="2400">
                <a:latin typeface="Carlito"/>
                <a:cs typeface="Carlito"/>
              </a:rPr>
              <a:t>a finish </a:t>
            </a:r>
            <a:r>
              <a:rPr dirty="0" sz="2400" spc="-10">
                <a:latin typeface="Carlito"/>
                <a:cs typeface="Carlito"/>
              </a:rPr>
              <a:t>point showing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various </a:t>
            </a:r>
            <a:r>
              <a:rPr dirty="0" sz="2400">
                <a:latin typeface="Carlito"/>
                <a:cs typeface="Carlito"/>
              </a:rPr>
              <a:t>decision </a:t>
            </a:r>
            <a:r>
              <a:rPr dirty="0" sz="2400" spc="-10">
                <a:latin typeface="Carlito"/>
                <a:cs typeface="Carlito"/>
              </a:rPr>
              <a:t>paths that </a:t>
            </a:r>
            <a:r>
              <a:rPr dirty="0" sz="2400" spc="-20">
                <a:latin typeface="Carlito"/>
                <a:cs typeface="Carlito"/>
              </a:rPr>
              <a:t>exist </a:t>
            </a:r>
            <a:r>
              <a:rPr dirty="0" sz="2400" spc="-5">
                <a:latin typeface="Carlito"/>
                <a:cs typeface="Carlito"/>
              </a:rPr>
              <a:t>while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activity is </a:t>
            </a:r>
            <a:r>
              <a:rPr dirty="0" sz="2400" spc="5">
                <a:latin typeface="Carlito"/>
                <a:cs typeface="Carlito"/>
              </a:rPr>
              <a:t>being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executed.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41693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</a:t>
            </a:r>
            <a:r>
              <a:rPr dirty="0" spc="-85"/>
              <a:t> </a:t>
            </a:r>
            <a:r>
              <a:rPr dirty="0" spc="-10"/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044" y="6427723"/>
            <a:ext cx="60051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www.geeksforgeeks.org/unified-modeling-language-uml-activity-diagrams/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8210" cy="3983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Flowcharts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were</a:t>
            </a:r>
            <a:r>
              <a:rPr dirty="0" sz="2400" spc="1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typically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invented</a:t>
            </a:r>
            <a:r>
              <a:rPr dirty="0" sz="2400" spc="1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earlier</a:t>
            </a:r>
            <a:r>
              <a:rPr dirty="0" sz="2400" spc="1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than</a:t>
            </a:r>
            <a:r>
              <a:rPr dirty="0" sz="2400" spc="1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activity</a:t>
            </a:r>
            <a:r>
              <a:rPr dirty="0" sz="2400" spc="1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diagrams.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Non </a:t>
            </a:r>
            <a:r>
              <a:rPr dirty="0" sz="2400" spc="-10">
                <a:latin typeface="Carlito"/>
                <a:cs typeface="Carlito"/>
              </a:rPr>
              <a:t>programmers </a:t>
            </a:r>
            <a:r>
              <a:rPr dirty="0" sz="2400">
                <a:latin typeface="Carlito"/>
                <a:cs typeface="Carlito"/>
              </a:rPr>
              <a:t>use Flow charts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model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workflows.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  <a:tab pos="1271905" algn="l"/>
                <a:tab pos="2451735" algn="l"/>
                <a:tab pos="2756535" algn="l"/>
                <a:tab pos="4454525" algn="l"/>
                <a:tab pos="5104130" algn="l"/>
                <a:tab pos="5381625" algn="l"/>
                <a:tab pos="6022340" algn="l"/>
                <a:tab pos="6757034" algn="l"/>
                <a:tab pos="7141209" algn="l"/>
                <a:tab pos="8095615" algn="l"/>
              </a:tabLst>
            </a:pPr>
            <a:r>
              <a:rPr dirty="0" sz="2200" spc="-30">
                <a:latin typeface="Carlito"/>
                <a:cs typeface="Carlito"/>
              </a:rPr>
              <a:t>F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 spc="-45">
                <a:latin typeface="Carlito"/>
                <a:cs typeface="Carlito"/>
              </a:rPr>
              <a:t>x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-5">
                <a:latin typeface="Carlito"/>
                <a:cs typeface="Carlito"/>
              </a:rPr>
              <a:t>pl</a:t>
            </a:r>
            <a:r>
              <a:rPr dirty="0" sz="2200" spc="-3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: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an</a:t>
            </a: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20">
                <a:latin typeface="Carlito"/>
                <a:cs typeface="Carlito"/>
              </a:rPr>
              <a:t>ct</a:t>
            </a:r>
            <a:r>
              <a:rPr dirty="0" sz="2200" spc="-5">
                <a:latin typeface="Carlito"/>
                <a:cs typeface="Carlito"/>
              </a:rPr>
              <a:t>u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u</a:t>
            </a:r>
            <a:r>
              <a:rPr dirty="0" sz="2200" spc="-30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fl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5">
                <a:latin typeface="Carlito"/>
                <a:cs typeface="Carlito"/>
              </a:rPr>
              <a:t>w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chart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5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xpl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in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and  </a:t>
            </a:r>
            <a:r>
              <a:rPr dirty="0" sz="2200" spc="-15">
                <a:latin typeface="Carlito"/>
                <a:cs typeface="Carlito"/>
              </a:rPr>
              <a:t>illustrate </a:t>
            </a:r>
            <a:r>
              <a:rPr dirty="0" sz="2200">
                <a:latin typeface="Carlito"/>
                <a:cs typeface="Carlito"/>
              </a:rPr>
              <a:t>how a </a:t>
            </a:r>
            <a:r>
              <a:rPr dirty="0" sz="2200" spc="-5">
                <a:latin typeface="Carlito"/>
                <a:cs typeface="Carlito"/>
              </a:rPr>
              <a:t>particular product </a:t>
            </a:r>
            <a:r>
              <a:rPr dirty="0" sz="2200">
                <a:latin typeface="Carlito"/>
                <a:cs typeface="Carlito"/>
              </a:rPr>
              <a:t>is</a:t>
            </a:r>
            <a:r>
              <a:rPr dirty="0" sz="2200" spc="-1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manufactured.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algn="just" marL="356870" marR="6985" indent="-344805">
              <a:lnSpc>
                <a:spcPct val="100000"/>
              </a:lnSpc>
              <a:spcBef>
                <a:spcPts val="134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Programmers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activity </a:t>
            </a:r>
            <a:r>
              <a:rPr dirty="0" sz="2400" spc="-10">
                <a:latin typeface="Carlito"/>
                <a:cs typeface="Carlito"/>
              </a:rPr>
              <a:t>diagrams </a:t>
            </a:r>
            <a:r>
              <a:rPr dirty="0" sz="2400" spc="-5">
                <a:latin typeface="Carlito"/>
                <a:cs typeface="Carlito"/>
              </a:rPr>
              <a:t>(advanced </a:t>
            </a:r>
            <a:r>
              <a:rPr dirty="0" sz="2400" spc="-10">
                <a:latin typeface="Carlito"/>
                <a:cs typeface="Carlito"/>
              </a:rPr>
              <a:t>version </a:t>
            </a:r>
            <a:r>
              <a:rPr dirty="0" sz="2400">
                <a:latin typeface="Carlito"/>
                <a:cs typeface="Carlito"/>
              </a:rPr>
              <a:t>of a  </a:t>
            </a:r>
            <a:r>
              <a:rPr dirty="0" sz="2400" spc="-5">
                <a:latin typeface="Carlito"/>
                <a:cs typeface="Carlito"/>
              </a:rPr>
              <a:t>flowchart) to </a:t>
            </a:r>
            <a:r>
              <a:rPr dirty="0" sz="2400">
                <a:latin typeface="Carlito"/>
                <a:cs typeface="Carlito"/>
              </a:rPr>
              <a:t>depict </a:t>
            </a:r>
            <a:r>
              <a:rPr dirty="0" sz="2400" spc="-10">
                <a:latin typeface="Carlito"/>
                <a:cs typeface="Carlito"/>
              </a:rPr>
              <a:t>workflows. </a:t>
            </a:r>
            <a:r>
              <a:rPr dirty="0" sz="2400">
                <a:latin typeface="Carlito"/>
                <a:cs typeface="Carlito"/>
              </a:rPr>
              <a:t>An activity </a:t>
            </a:r>
            <a:r>
              <a:rPr dirty="0" sz="2400" spc="-10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b="1">
                <a:latin typeface="Carlito"/>
                <a:cs typeface="Carlito"/>
              </a:rPr>
              <a:t>used </a:t>
            </a:r>
            <a:r>
              <a:rPr dirty="0" sz="2400" spc="-15" b="1">
                <a:latin typeface="Carlito"/>
                <a:cs typeface="Carlito"/>
              </a:rPr>
              <a:t>by  </a:t>
            </a:r>
            <a:r>
              <a:rPr dirty="0" sz="2400" spc="-10" b="1">
                <a:latin typeface="Carlito"/>
                <a:cs typeface="Carlito"/>
              </a:rPr>
              <a:t>developers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understand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flow of </a:t>
            </a:r>
            <a:r>
              <a:rPr dirty="0" sz="2400" spc="-10">
                <a:latin typeface="Carlito"/>
                <a:cs typeface="Carlito"/>
              </a:rPr>
              <a:t>programs </a:t>
            </a:r>
            <a:r>
              <a:rPr dirty="0" sz="2400">
                <a:latin typeface="Carlito"/>
                <a:cs typeface="Carlito"/>
              </a:rPr>
              <a:t>on a high</a:t>
            </a:r>
            <a:r>
              <a:rPr dirty="0" sz="2400" spc="-2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level.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call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flowchart </a:t>
            </a:r>
            <a:r>
              <a:rPr dirty="0" sz="2400">
                <a:latin typeface="Carlito"/>
                <a:cs typeface="Carlito"/>
              </a:rPr>
              <a:t>a primitive </a:t>
            </a:r>
            <a:r>
              <a:rPr dirty="0" sz="2400" spc="-10">
                <a:latin typeface="Carlito"/>
                <a:cs typeface="Carlito"/>
              </a:rPr>
              <a:t>version </a:t>
            </a:r>
            <a:r>
              <a:rPr dirty="0" sz="2400">
                <a:latin typeface="Carlito"/>
                <a:cs typeface="Carlito"/>
              </a:rPr>
              <a:t>of an activity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743775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5"/>
              <a:t>Difference </a:t>
            </a:r>
            <a:r>
              <a:rPr dirty="0" sz="2800" spc="-10"/>
              <a:t>between </a:t>
            </a:r>
            <a:r>
              <a:rPr dirty="0" sz="2800"/>
              <a:t>Activity </a:t>
            </a:r>
            <a:r>
              <a:rPr dirty="0" sz="2800" spc="-10"/>
              <a:t>diagram </a:t>
            </a:r>
            <a:r>
              <a:rPr dirty="0" sz="2800"/>
              <a:t>and</a:t>
            </a:r>
            <a:r>
              <a:rPr dirty="0" sz="2800" spc="-15"/>
              <a:t> </a:t>
            </a:r>
            <a:r>
              <a:rPr dirty="0" sz="2800" spc="-5"/>
              <a:t>Flowchart</a:t>
            </a:r>
            <a:endParaRPr sz="280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37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Initial</a:t>
            </a:r>
            <a:r>
              <a:rPr dirty="0" sz="2400" spc="395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State:</a:t>
            </a:r>
            <a:r>
              <a:rPr dirty="0" sz="2400" spc="405" b="1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4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starting</a:t>
            </a:r>
            <a:r>
              <a:rPr dirty="0" sz="2400" spc="39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state</a:t>
            </a:r>
            <a:r>
              <a:rPr dirty="0" sz="2400" spc="38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before</a:t>
            </a:r>
            <a:r>
              <a:rPr dirty="0" sz="2400" spc="3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4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activity</a:t>
            </a:r>
            <a:r>
              <a:rPr dirty="0" sz="2400" spc="36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takes</a:t>
            </a:r>
            <a:r>
              <a:rPr dirty="0" sz="2400" spc="3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place</a:t>
            </a:r>
            <a:r>
              <a:rPr dirty="0" sz="2400" spc="39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depicted using </a:t>
            </a:r>
            <a:r>
              <a:rPr dirty="0" sz="2400" spc="5">
                <a:latin typeface="Carlito"/>
                <a:cs typeface="Carlito"/>
              </a:rPr>
              <a:t>the initial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021533"/>
            <a:ext cx="853694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Final </a:t>
            </a:r>
            <a:r>
              <a:rPr dirty="0" sz="2400" spc="-15" b="1">
                <a:latin typeface="Carlito"/>
                <a:cs typeface="Carlito"/>
              </a:rPr>
              <a:t>State </a:t>
            </a:r>
            <a:r>
              <a:rPr dirty="0" sz="2400" spc="-10" b="1">
                <a:latin typeface="Carlito"/>
                <a:cs typeface="Carlito"/>
              </a:rPr>
              <a:t>or </a:t>
            </a:r>
            <a:r>
              <a:rPr dirty="0" sz="2400" b="1">
                <a:latin typeface="Carlito"/>
                <a:cs typeface="Carlito"/>
              </a:rPr>
              <a:t>End </a:t>
            </a:r>
            <a:r>
              <a:rPr dirty="0" sz="2400" spc="-15" b="1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which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 spc="-5">
                <a:latin typeface="Carlito"/>
                <a:cs typeface="Carlito"/>
              </a:rPr>
              <a:t>reaches </a:t>
            </a:r>
            <a:r>
              <a:rPr dirty="0" sz="2400" spc="-10">
                <a:latin typeface="Carlito"/>
                <a:cs typeface="Carlito"/>
              </a:rPr>
              <a:t>when 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particular </a:t>
            </a:r>
            <a:r>
              <a:rPr dirty="0" sz="2400" spc="-10">
                <a:latin typeface="Carlito"/>
                <a:cs typeface="Carlito"/>
              </a:rPr>
              <a:t>process </a:t>
            </a:r>
            <a:r>
              <a:rPr dirty="0" sz="2400">
                <a:latin typeface="Carlito"/>
                <a:cs typeface="Carlito"/>
              </a:rPr>
              <a:t>or activity ends is </a:t>
            </a:r>
            <a:r>
              <a:rPr dirty="0" sz="2400" spc="-10">
                <a:latin typeface="Carlito"/>
                <a:cs typeface="Carlito"/>
              </a:rPr>
              <a:t>known </a:t>
            </a:r>
            <a:r>
              <a:rPr dirty="0" sz="2400">
                <a:latin typeface="Carlito"/>
                <a:cs typeface="Carlito"/>
              </a:rPr>
              <a:t>as a </a:t>
            </a:r>
            <a:r>
              <a:rPr dirty="0" sz="2400" spc="-5">
                <a:latin typeface="Carlito"/>
                <a:cs typeface="Carlito"/>
              </a:rPr>
              <a:t>Final </a:t>
            </a:r>
            <a:r>
              <a:rPr dirty="0" sz="2400" spc="-20">
                <a:latin typeface="Carlito"/>
                <a:cs typeface="Carlito"/>
              </a:rPr>
              <a:t>State </a:t>
            </a:r>
            <a:r>
              <a:rPr dirty="0" sz="2400" spc="5">
                <a:latin typeface="Carlito"/>
                <a:cs typeface="Carlito"/>
              </a:rPr>
              <a:t>or  </a:t>
            </a:r>
            <a:r>
              <a:rPr dirty="0" sz="2400">
                <a:latin typeface="Carlito"/>
                <a:cs typeface="Carlito"/>
              </a:rPr>
              <a:t>End </a:t>
            </a:r>
            <a:r>
              <a:rPr dirty="0" sz="2400" spc="-20">
                <a:latin typeface="Carlito"/>
                <a:cs typeface="Carlito"/>
              </a:rPr>
              <a:t>State.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5">
                <a:latin typeface="Carlito"/>
                <a:cs typeface="Carlito"/>
              </a:rPr>
              <a:t>filled circle within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circle </a:t>
            </a:r>
            <a:r>
              <a:rPr dirty="0" sz="2400" spc="-10">
                <a:latin typeface="Carlito"/>
                <a:cs typeface="Carlito"/>
              </a:rPr>
              <a:t>notation </a:t>
            </a:r>
            <a:r>
              <a:rPr dirty="0" sz="2400" spc="-35">
                <a:latin typeface="Carlito"/>
                <a:cs typeface="Carlito"/>
              </a:rPr>
              <a:t>to  </a:t>
            </a:r>
            <a:r>
              <a:rPr dirty="0" sz="2400" spc="-10">
                <a:latin typeface="Carlito"/>
                <a:cs typeface="Carlito"/>
              </a:rPr>
              <a:t>represent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final </a:t>
            </a:r>
            <a:r>
              <a:rPr dirty="0" sz="2400" spc="-20">
                <a:latin typeface="Carlito"/>
                <a:cs typeface="Carlito"/>
              </a:rPr>
              <a:t>state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0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machine </a:t>
            </a:r>
            <a:r>
              <a:rPr dirty="0" sz="2400" spc="-10">
                <a:latin typeface="Carlito"/>
                <a:cs typeface="Carlito"/>
              </a:rPr>
              <a:t>diagram.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or a  </a:t>
            </a:r>
            <a:r>
              <a:rPr dirty="0" sz="2400" spc="-5">
                <a:latin typeface="Carlito"/>
                <a:cs typeface="Carlito"/>
              </a:rPr>
              <a:t>process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 spc="5">
                <a:latin typeface="Carlito"/>
                <a:cs typeface="Carlito"/>
              </a:rPr>
              <a:t>multiple final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581400" y="1895475"/>
            <a:ext cx="861060" cy="4251960"/>
            <a:chOff x="3581400" y="1895475"/>
            <a:chExt cx="861060" cy="4251960"/>
          </a:xfrm>
        </p:grpSpPr>
        <p:sp>
          <p:nvSpPr>
            <p:cNvPr id="6" name="object 6"/>
            <p:cNvSpPr/>
            <p:nvPr/>
          </p:nvSpPr>
          <p:spPr>
            <a:xfrm>
              <a:off x="3731387" y="1895475"/>
              <a:ext cx="619125" cy="619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81400" y="5286375"/>
              <a:ext cx="861009" cy="8610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375410" algn="l"/>
                <a:tab pos="1838960" algn="l"/>
                <a:tab pos="3000375" algn="l"/>
                <a:tab pos="3933825" algn="l"/>
                <a:tab pos="4540250" algn="l"/>
                <a:tab pos="5936615" algn="l"/>
                <a:tab pos="6436995" algn="l"/>
                <a:tab pos="7528559" algn="l"/>
                <a:tab pos="8376284" algn="l"/>
              </a:tabLst>
            </a:pPr>
            <a:r>
              <a:rPr dirty="0" sz="2400" spc="5" b="1">
                <a:latin typeface="Carlito"/>
                <a:cs typeface="Carlito"/>
              </a:rPr>
              <a:t>A</a:t>
            </a:r>
            <a:r>
              <a:rPr dirty="0" sz="2400" spc="-5" b="1">
                <a:latin typeface="Carlito"/>
                <a:cs typeface="Carlito"/>
              </a:rPr>
              <a:t>c</a:t>
            </a:r>
            <a:r>
              <a:rPr dirty="0" sz="2400" spc="-15" b="1">
                <a:latin typeface="Carlito"/>
                <a:cs typeface="Carlito"/>
              </a:rPr>
              <a:t>t</a:t>
            </a:r>
            <a:r>
              <a:rPr dirty="0" sz="2400" spc="10" b="1">
                <a:latin typeface="Carlito"/>
                <a:cs typeface="Carlito"/>
              </a:rPr>
              <a:t>i</a:t>
            </a:r>
            <a:r>
              <a:rPr dirty="0" sz="2400" b="1">
                <a:latin typeface="Carlito"/>
                <a:cs typeface="Carlito"/>
              </a:rPr>
              <a:t>on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-20" b="1">
                <a:latin typeface="Carlito"/>
                <a:cs typeface="Carlito"/>
              </a:rPr>
              <a:t>o</a:t>
            </a:r>
            <a:r>
              <a:rPr dirty="0" sz="2400" b="1">
                <a:latin typeface="Carlito"/>
                <a:cs typeface="Carlito"/>
              </a:rPr>
              <a:t>r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5" b="1">
                <a:latin typeface="Carlito"/>
                <a:cs typeface="Carlito"/>
              </a:rPr>
              <a:t>A</a:t>
            </a:r>
            <a:r>
              <a:rPr dirty="0" sz="2400" spc="-5" b="1">
                <a:latin typeface="Carlito"/>
                <a:cs typeface="Carlito"/>
              </a:rPr>
              <a:t>c</a:t>
            </a:r>
            <a:r>
              <a:rPr dirty="0" sz="2400" spc="10" b="1">
                <a:latin typeface="Carlito"/>
                <a:cs typeface="Carlito"/>
              </a:rPr>
              <a:t>ti</a:t>
            </a:r>
            <a:r>
              <a:rPr dirty="0" sz="2400" spc="-30" b="1">
                <a:latin typeface="Carlito"/>
                <a:cs typeface="Carlito"/>
              </a:rPr>
              <a:t>v</a:t>
            </a:r>
            <a:r>
              <a:rPr dirty="0" sz="2400" spc="10" b="1">
                <a:latin typeface="Carlito"/>
                <a:cs typeface="Carlito"/>
              </a:rPr>
              <a:t>i</a:t>
            </a:r>
            <a:r>
              <a:rPr dirty="0" sz="2400" spc="5" b="1">
                <a:latin typeface="Carlito"/>
                <a:cs typeface="Carlito"/>
              </a:rPr>
              <a:t>t</a:t>
            </a:r>
            <a:r>
              <a:rPr dirty="0" sz="2400" b="1">
                <a:latin typeface="Carlito"/>
                <a:cs typeface="Carlito"/>
              </a:rPr>
              <a:t>y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b="1">
                <a:latin typeface="Carlito"/>
                <a:cs typeface="Carlito"/>
              </a:rPr>
              <a:t>S</a:t>
            </a:r>
            <a:r>
              <a:rPr dirty="0" sz="2400" spc="-25" b="1">
                <a:latin typeface="Carlito"/>
                <a:cs typeface="Carlito"/>
              </a:rPr>
              <a:t>t</a:t>
            </a:r>
            <a:r>
              <a:rPr dirty="0" sz="2400" spc="-35" b="1">
                <a:latin typeface="Carlito"/>
                <a:cs typeface="Carlito"/>
              </a:rPr>
              <a:t>a</a:t>
            </a:r>
            <a:r>
              <a:rPr dirty="0" sz="2400" spc="-15" b="1">
                <a:latin typeface="Carlito"/>
                <a:cs typeface="Carlito"/>
              </a:rPr>
              <a:t>t</a:t>
            </a:r>
            <a:r>
              <a:rPr dirty="0" sz="2400" spc="-20" b="1">
                <a:latin typeface="Carlito"/>
                <a:cs typeface="Carlito"/>
              </a:rPr>
              <a:t>e</a:t>
            </a:r>
            <a:r>
              <a:rPr dirty="0" sz="2400" b="1">
                <a:latin typeface="Carlito"/>
                <a:cs typeface="Carlito"/>
              </a:rPr>
              <a:t>: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 spc="-95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ep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4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ac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ivi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5">
                <a:latin typeface="Carlito"/>
                <a:cs typeface="Carlito"/>
              </a:rPr>
              <a:t>si</a:t>
            </a:r>
            <a:r>
              <a:rPr dirty="0" sz="2400" spc="-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rectangle </a:t>
            </a:r>
            <a:r>
              <a:rPr dirty="0" sz="2400">
                <a:latin typeface="Carlito"/>
                <a:cs typeface="Carlito"/>
              </a:rPr>
              <a:t>with </a:t>
            </a:r>
            <a:r>
              <a:rPr dirty="0" sz="2400" spc="-5">
                <a:latin typeface="Carlito"/>
                <a:cs typeface="Carlito"/>
              </a:rPr>
              <a:t>rounded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corners.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87932"/>
            <a:ext cx="8535670" cy="27819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Activity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 spc="-10">
                <a:latin typeface="Carlito"/>
                <a:cs typeface="Carlito"/>
              </a:rPr>
              <a:t>represents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execution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statement </a:t>
            </a:r>
            <a:r>
              <a:rPr dirty="0" sz="2200">
                <a:latin typeface="Carlito"/>
                <a:cs typeface="Carlito"/>
              </a:rPr>
              <a:t>in a </a:t>
            </a:r>
            <a:r>
              <a:rPr dirty="0" sz="2200" spc="-15">
                <a:latin typeface="Carlito"/>
                <a:cs typeface="Carlito"/>
              </a:rPr>
              <a:t>procedure </a:t>
            </a:r>
            <a:r>
              <a:rPr dirty="0" sz="2200" spc="5">
                <a:latin typeface="Carlito"/>
                <a:cs typeface="Carlito"/>
              </a:rPr>
              <a:t>or</a:t>
            </a:r>
            <a:r>
              <a:rPr dirty="0" sz="2200" spc="3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Carlito"/>
                <a:cs typeface="Carlito"/>
              </a:rPr>
              <a:t>performance </a:t>
            </a:r>
            <a:r>
              <a:rPr dirty="0" sz="2200" spc="5">
                <a:latin typeface="Carlito"/>
                <a:cs typeface="Carlito"/>
              </a:rPr>
              <a:t>of a </a:t>
            </a:r>
            <a:r>
              <a:rPr dirty="0" sz="2200" spc="-10">
                <a:latin typeface="Carlito"/>
                <a:cs typeface="Carlito"/>
              </a:rPr>
              <a:t>step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-14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workflow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Basically </a:t>
            </a:r>
            <a:r>
              <a:rPr dirty="0" sz="2200" spc="-15">
                <a:latin typeface="Carlito"/>
                <a:cs typeface="Carlito"/>
              </a:rPr>
              <a:t>any </a:t>
            </a:r>
            <a:r>
              <a:rPr dirty="0" sz="2200">
                <a:latin typeface="Carlito"/>
                <a:cs typeface="Carlito"/>
              </a:rPr>
              <a:t>action </a:t>
            </a:r>
            <a:r>
              <a:rPr dirty="0" sz="2200" spc="5">
                <a:latin typeface="Carlito"/>
                <a:cs typeface="Carlito"/>
              </a:rPr>
              <a:t>or </a:t>
            </a:r>
            <a:r>
              <a:rPr dirty="0" sz="2200" spc="-15">
                <a:latin typeface="Carlito"/>
                <a:cs typeface="Carlito"/>
              </a:rPr>
              <a:t>event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20">
                <a:latin typeface="Carlito"/>
                <a:cs typeface="Carlito"/>
              </a:rPr>
              <a:t>takes </a:t>
            </a:r>
            <a:r>
              <a:rPr dirty="0" sz="2200" spc="-5">
                <a:latin typeface="Carlito"/>
                <a:cs typeface="Carlito"/>
              </a:rPr>
              <a:t>place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10">
                <a:latin typeface="Carlito"/>
                <a:cs typeface="Carlito"/>
              </a:rPr>
              <a:t>represented </a:t>
            </a:r>
            <a:r>
              <a:rPr dirty="0" sz="2200" spc="-5">
                <a:latin typeface="Carlito"/>
                <a:cs typeface="Carlito"/>
              </a:rPr>
              <a:t>using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25">
                <a:latin typeface="Carlito"/>
                <a:cs typeface="Carlito"/>
              </a:rPr>
              <a:t>an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 spc="5">
                <a:latin typeface="Carlito"/>
                <a:cs typeface="Carlito"/>
              </a:rPr>
              <a:t>activity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Activity </a:t>
            </a:r>
            <a:r>
              <a:rPr dirty="0" sz="2400" spc="5">
                <a:latin typeface="Carlito"/>
                <a:cs typeface="Carlito"/>
              </a:rPr>
              <a:t>nodes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nested.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9839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</a:t>
            </a:r>
            <a:r>
              <a:rPr dirty="0" spc="-70"/>
              <a:t> </a:t>
            </a:r>
            <a:r>
              <a:rPr dirty="0" spc="-10"/>
              <a:t>Diagram[4]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208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7600" y="2057361"/>
            <a:ext cx="1838325" cy="926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383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Action </a:t>
            </a:r>
            <a:r>
              <a:rPr dirty="0" sz="2400" spc="-10" b="1">
                <a:latin typeface="Carlito"/>
                <a:cs typeface="Carlito"/>
              </a:rPr>
              <a:t>Flow or Control </a:t>
            </a:r>
            <a:r>
              <a:rPr dirty="0" sz="2400" b="1">
                <a:latin typeface="Carlito"/>
                <a:cs typeface="Carlito"/>
              </a:rPr>
              <a:t>flows – </a:t>
            </a:r>
            <a:r>
              <a:rPr dirty="0" sz="2400" spc="-5">
                <a:latin typeface="Carlito"/>
                <a:cs typeface="Carlito"/>
              </a:rPr>
              <a:t>Action </a:t>
            </a:r>
            <a:r>
              <a:rPr dirty="0" sz="2400" spc="-10">
                <a:latin typeface="Carlito"/>
                <a:cs typeface="Carlito"/>
              </a:rPr>
              <a:t>flows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5">
                <a:latin typeface="Carlito"/>
                <a:cs typeface="Carlito"/>
              </a:rPr>
              <a:t>Control </a:t>
            </a:r>
            <a:r>
              <a:rPr dirty="0" sz="2400" spc="-10">
                <a:latin typeface="Carlito"/>
                <a:cs typeface="Carlito"/>
              </a:rPr>
              <a:t>flows </a:t>
            </a:r>
            <a:r>
              <a:rPr dirty="0" sz="2400" spc="-25">
                <a:latin typeface="Carlito"/>
                <a:cs typeface="Carlito"/>
              </a:rPr>
              <a:t>are  </a:t>
            </a:r>
            <a:r>
              <a:rPr dirty="0" sz="2400" spc="-5">
                <a:latin typeface="Carlito"/>
                <a:cs typeface="Carlito"/>
              </a:rPr>
              <a:t>also </a:t>
            </a:r>
            <a:r>
              <a:rPr dirty="0" sz="2400" spc="-15">
                <a:latin typeface="Carlito"/>
                <a:cs typeface="Carlito"/>
              </a:rPr>
              <a:t>referred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10">
                <a:latin typeface="Carlito"/>
                <a:cs typeface="Carlito"/>
              </a:rPr>
              <a:t>paths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edges. They </a:t>
            </a:r>
            <a:r>
              <a:rPr dirty="0" sz="2400" spc="-5">
                <a:latin typeface="Carlito"/>
                <a:cs typeface="Carlito"/>
              </a:rPr>
              <a:t>are used to show </a:t>
            </a:r>
            <a:r>
              <a:rPr dirty="0" sz="2400" spc="10">
                <a:latin typeface="Carlito"/>
                <a:cs typeface="Carlito"/>
              </a:rPr>
              <a:t>the </a:t>
            </a:r>
            <a:r>
              <a:rPr dirty="0" sz="2400" spc="5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transition </a:t>
            </a:r>
            <a:r>
              <a:rPr dirty="0" sz="2400" spc="-10">
                <a:latin typeface="Carlito"/>
                <a:cs typeface="Carlito"/>
              </a:rPr>
              <a:t>from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activity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 spc="-5">
                <a:latin typeface="Carlito"/>
                <a:cs typeface="Carlito"/>
              </a:rPr>
              <a:t>to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another.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1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activity</a:t>
            </a:r>
            <a:r>
              <a:rPr dirty="0" sz="2400" spc="7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state</a:t>
            </a:r>
            <a:r>
              <a:rPr dirty="0" sz="2400" spc="10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can</a:t>
            </a:r>
            <a:r>
              <a:rPr dirty="0" sz="2400" spc="9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have</a:t>
            </a:r>
            <a:r>
              <a:rPr dirty="0" sz="2400" spc="114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multiple</a:t>
            </a:r>
            <a:r>
              <a:rPr dirty="0" sz="2400" spc="7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incoming</a:t>
            </a:r>
            <a:r>
              <a:rPr dirty="0" sz="2400" spc="10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and</a:t>
            </a:r>
            <a:r>
              <a:rPr dirty="0" sz="2400" spc="9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outgoing</a:t>
            </a:r>
            <a:r>
              <a:rPr dirty="0" sz="2400" spc="65" b="1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action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flows.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rlito"/>
              <a:cs typeface="Carlito"/>
            </a:endParaRPr>
          </a:p>
          <a:p>
            <a:pPr algn="just" marL="356870" marR="635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Consider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example </a:t>
            </a:r>
            <a:r>
              <a:rPr dirty="0" sz="2400" spc="-140">
                <a:latin typeface="Arial"/>
                <a:cs typeface="Arial"/>
              </a:rPr>
              <a:t>– </a:t>
            </a:r>
            <a:r>
              <a:rPr dirty="0" sz="2400" spc="-10">
                <a:latin typeface="Carlito"/>
                <a:cs typeface="Carlito"/>
              </a:rPr>
              <a:t>Here </a:t>
            </a:r>
            <a:r>
              <a:rPr dirty="0" sz="2400" spc="-5">
                <a:latin typeface="Carlito"/>
                <a:cs typeface="Carlito"/>
              </a:rPr>
              <a:t>both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states </a:t>
            </a:r>
            <a:r>
              <a:rPr dirty="0" sz="2400" spc="-10">
                <a:latin typeface="Carlito"/>
                <a:cs typeface="Carlito"/>
              </a:rPr>
              <a:t>transit </a:t>
            </a:r>
            <a:r>
              <a:rPr dirty="0" sz="2400" spc="-20">
                <a:latin typeface="Carlito"/>
                <a:cs typeface="Carlito"/>
              </a:rPr>
              <a:t>into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final 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using action flow </a:t>
            </a:r>
            <a:r>
              <a:rPr dirty="0" sz="2400" spc="-10">
                <a:latin typeface="Carlito"/>
                <a:cs typeface="Carlito"/>
              </a:rPr>
              <a:t>symbols </a:t>
            </a:r>
            <a:r>
              <a:rPr dirty="0" sz="2400" spc="-5">
                <a:latin typeface="Carlito"/>
                <a:cs typeface="Carlito"/>
              </a:rPr>
              <a:t>i.e.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arrows.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19400" y="2228850"/>
            <a:ext cx="3248025" cy="4324350"/>
            <a:chOff x="2819400" y="2228850"/>
            <a:chExt cx="3248025" cy="4324350"/>
          </a:xfrm>
        </p:grpSpPr>
        <p:sp>
          <p:nvSpPr>
            <p:cNvPr id="5" name="object 5"/>
            <p:cNvSpPr/>
            <p:nvPr/>
          </p:nvSpPr>
          <p:spPr>
            <a:xfrm>
              <a:off x="3352800" y="2228850"/>
              <a:ext cx="1914525" cy="123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4829175"/>
              <a:ext cx="3248025" cy="1724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3456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BASIC </a:t>
            </a:r>
            <a:r>
              <a:rPr dirty="0" sz="3600" spc="-40"/>
              <a:t>OBJECT-ORIENTATION</a:t>
            </a:r>
            <a:r>
              <a:rPr dirty="0" sz="3600" spc="20"/>
              <a:t> </a:t>
            </a:r>
            <a:r>
              <a:rPr dirty="0" sz="3600" spc="-15"/>
              <a:t>CONCEPTS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" y="1447800"/>
            <a:ext cx="8828659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413" y="5652147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 h="0">
                <a:moveTo>
                  <a:pt x="0" y="0"/>
                </a:moveTo>
                <a:lnTo>
                  <a:pt x="21728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84275" y="5650483"/>
            <a:ext cx="15811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680" y="5195442"/>
            <a:ext cx="2025014" cy="78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omic Sans MS"/>
                <a:cs typeface="Comic Sans MS"/>
              </a:rPr>
              <a:t>Object</a:t>
            </a:r>
            <a:r>
              <a:rPr dirty="0" sz="1600" spc="-25" b="1">
                <a:latin typeface="Comic Sans MS"/>
                <a:cs typeface="Comic Sans MS"/>
              </a:rPr>
              <a:t> </a:t>
            </a:r>
            <a:r>
              <a:rPr dirty="0" sz="1600" b="1">
                <a:latin typeface="Comic Sans MS"/>
                <a:cs typeface="Comic Sans MS"/>
              </a:rPr>
              <a:t>Association</a:t>
            </a:r>
            <a:endParaRPr sz="1600">
              <a:latin typeface="Comic Sans MS"/>
              <a:cs typeface="Comic Sans MS"/>
            </a:endParaRPr>
          </a:p>
          <a:p>
            <a:pPr algn="r" marR="5080">
              <a:lnSpc>
                <a:spcPct val="100000"/>
              </a:lnSpc>
              <a:spcBef>
                <a:spcPts val="1685"/>
              </a:spcBef>
            </a:pPr>
            <a:r>
              <a:rPr dirty="0" sz="2000" spc="-5" b="1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298" y="1304366"/>
            <a:ext cx="1412240" cy="758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 indent="-381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latin typeface="Comic Sans MS"/>
                <a:cs typeface="Comic Sans MS"/>
              </a:rPr>
              <a:t>Class  </a:t>
            </a:r>
            <a:r>
              <a:rPr dirty="0" sz="1600" spc="15" b="1">
                <a:latin typeface="Comic Sans MS"/>
                <a:cs typeface="Comic Sans MS"/>
              </a:rPr>
              <a:t>G</a:t>
            </a:r>
            <a:r>
              <a:rPr dirty="0" sz="1600" spc="-15" b="1">
                <a:latin typeface="Comic Sans MS"/>
                <a:cs typeface="Comic Sans MS"/>
              </a:rPr>
              <a:t>e</a:t>
            </a:r>
            <a:r>
              <a:rPr dirty="0" sz="1600" spc="-5" b="1">
                <a:latin typeface="Comic Sans MS"/>
                <a:cs typeface="Comic Sans MS"/>
              </a:rPr>
              <a:t>n</a:t>
            </a:r>
            <a:r>
              <a:rPr dirty="0" sz="1600" spc="-15" b="1">
                <a:latin typeface="Comic Sans MS"/>
                <a:cs typeface="Comic Sans MS"/>
              </a:rPr>
              <a:t>e</a:t>
            </a:r>
            <a:r>
              <a:rPr dirty="0" sz="1600" spc="-5" b="1">
                <a:latin typeface="Comic Sans MS"/>
                <a:cs typeface="Comic Sans MS"/>
              </a:rPr>
              <a:t>r</a:t>
            </a:r>
            <a:r>
              <a:rPr dirty="0" sz="1600" spc="-15" b="1">
                <a:latin typeface="Comic Sans MS"/>
                <a:cs typeface="Comic Sans MS"/>
              </a:rPr>
              <a:t>a</a:t>
            </a:r>
            <a:r>
              <a:rPr dirty="0" sz="1600" spc="-10" b="1">
                <a:latin typeface="Comic Sans MS"/>
                <a:cs typeface="Comic Sans MS"/>
              </a:rPr>
              <a:t>l</a:t>
            </a:r>
            <a:r>
              <a:rPr dirty="0" sz="1600" b="1">
                <a:latin typeface="Comic Sans MS"/>
                <a:cs typeface="Comic Sans MS"/>
              </a:rPr>
              <a:t>i</a:t>
            </a:r>
            <a:r>
              <a:rPr dirty="0" sz="1600" spc="-5" b="1">
                <a:latin typeface="Comic Sans MS"/>
                <a:cs typeface="Comic Sans MS"/>
              </a:rPr>
              <a:t>z</a:t>
            </a:r>
            <a:r>
              <a:rPr dirty="0" sz="1600" spc="-10" b="1">
                <a:latin typeface="Comic Sans MS"/>
                <a:cs typeface="Comic Sans MS"/>
              </a:rPr>
              <a:t>a</a:t>
            </a:r>
            <a:r>
              <a:rPr dirty="0" sz="1600" spc="5" b="1">
                <a:latin typeface="Comic Sans MS"/>
                <a:cs typeface="Comic Sans MS"/>
              </a:rPr>
              <a:t>t</a:t>
            </a:r>
            <a:r>
              <a:rPr dirty="0" sz="1600" b="1">
                <a:latin typeface="Comic Sans MS"/>
                <a:cs typeface="Comic Sans MS"/>
              </a:rPr>
              <a:t>i</a:t>
            </a:r>
            <a:r>
              <a:rPr dirty="0" sz="1600" spc="-10" b="1">
                <a:latin typeface="Comic Sans MS"/>
                <a:cs typeface="Comic Sans MS"/>
              </a:rPr>
              <a:t>o</a:t>
            </a:r>
            <a:r>
              <a:rPr dirty="0" sz="1600" b="1">
                <a:latin typeface="Comic Sans MS"/>
                <a:cs typeface="Comic Sans MS"/>
              </a:rPr>
              <a:t>n  </a:t>
            </a:r>
            <a:r>
              <a:rPr dirty="0" sz="1600" b="1">
                <a:latin typeface="Comic Sans MS"/>
                <a:cs typeface="Comic Sans MS"/>
              </a:rPr>
              <a:t>Relationship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0866" y="2287523"/>
            <a:ext cx="2487295" cy="779780"/>
            <a:chOff x="1240866" y="2287523"/>
            <a:chExt cx="2487295" cy="779780"/>
          </a:xfrm>
        </p:grpSpPr>
        <p:sp>
          <p:nvSpPr>
            <p:cNvPr id="7" name="object 7"/>
            <p:cNvSpPr/>
            <p:nvPr/>
          </p:nvSpPr>
          <p:spPr>
            <a:xfrm>
              <a:off x="1381252" y="2311399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w="0"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381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59916" y="2306573"/>
              <a:ext cx="251460" cy="317500"/>
            </a:xfrm>
            <a:custGeom>
              <a:avLst/>
              <a:gdLst/>
              <a:ahLst/>
              <a:cxnLst/>
              <a:rect l="l" t="t" r="r" b="b"/>
              <a:pathLst>
                <a:path w="251459" h="317500">
                  <a:moveTo>
                    <a:pt x="125526" y="0"/>
                  </a:moveTo>
                  <a:lnTo>
                    <a:pt x="0" y="317500"/>
                  </a:lnTo>
                  <a:lnTo>
                    <a:pt x="251002" y="317500"/>
                  </a:lnTo>
                  <a:lnTo>
                    <a:pt x="125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59916" y="2306573"/>
              <a:ext cx="251460" cy="317500"/>
            </a:xfrm>
            <a:custGeom>
              <a:avLst/>
              <a:gdLst/>
              <a:ahLst/>
              <a:cxnLst/>
              <a:rect l="l" t="t" r="r" b="b"/>
              <a:pathLst>
                <a:path w="251459" h="317500">
                  <a:moveTo>
                    <a:pt x="0" y="317500"/>
                  </a:moveTo>
                  <a:lnTo>
                    <a:pt x="125526" y="0"/>
                  </a:lnTo>
                  <a:lnTo>
                    <a:pt x="251002" y="317500"/>
                  </a:lnTo>
                  <a:lnTo>
                    <a:pt x="0" y="317500"/>
                  </a:lnTo>
                  <a:close/>
                </a:path>
              </a:pathLst>
            </a:custGeom>
            <a:ln w="381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14877" y="2573400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w="0" h="421005">
                  <a:moveTo>
                    <a:pt x="0" y="0"/>
                  </a:moveTo>
                  <a:lnTo>
                    <a:pt x="0" y="4206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64585" y="1304366"/>
            <a:ext cx="1195070" cy="758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3175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latin typeface="Comic Sans MS"/>
                <a:cs typeface="Comic Sans MS"/>
              </a:rPr>
              <a:t>Object  </a:t>
            </a:r>
            <a:r>
              <a:rPr dirty="0" sz="1600" b="1">
                <a:latin typeface="Comic Sans MS"/>
                <a:cs typeface="Comic Sans MS"/>
              </a:rPr>
              <a:t>A</a:t>
            </a:r>
            <a:r>
              <a:rPr dirty="0" sz="1600" spc="5" b="1">
                <a:latin typeface="Comic Sans MS"/>
                <a:cs typeface="Comic Sans MS"/>
              </a:rPr>
              <a:t>gg</a:t>
            </a:r>
            <a:r>
              <a:rPr dirty="0" sz="1600" spc="-5" b="1">
                <a:latin typeface="Comic Sans MS"/>
                <a:cs typeface="Comic Sans MS"/>
              </a:rPr>
              <a:t>r</a:t>
            </a:r>
            <a:r>
              <a:rPr dirty="0" sz="1600" spc="-20" b="1">
                <a:latin typeface="Comic Sans MS"/>
                <a:cs typeface="Comic Sans MS"/>
              </a:rPr>
              <a:t>e</a:t>
            </a:r>
            <a:r>
              <a:rPr dirty="0" sz="1600" spc="5" b="1">
                <a:latin typeface="Comic Sans MS"/>
                <a:cs typeface="Comic Sans MS"/>
              </a:rPr>
              <a:t>g</a:t>
            </a:r>
            <a:r>
              <a:rPr dirty="0" sz="1600" spc="-10" b="1">
                <a:latin typeface="Comic Sans MS"/>
                <a:cs typeface="Comic Sans MS"/>
              </a:rPr>
              <a:t>a</a:t>
            </a:r>
            <a:r>
              <a:rPr dirty="0" sz="1600" spc="5" b="1">
                <a:latin typeface="Comic Sans MS"/>
                <a:cs typeface="Comic Sans MS"/>
              </a:rPr>
              <a:t>t</a:t>
            </a:r>
            <a:r>
              <a:rPr dirty="0" sz="1600" b="1">
                <a:latin typeface="Comic Sans MS"/>
                <a:cs typeface="Comic Sans MS"/>
              </a:rPr>
              <a:t>i</a:t>
            </a:r>
            <a:r>
              <a:rPr dirty="0" sz="1600" spc="-10" b="1">
                <a:latin typeface="Comic Sans MS"/>
                <a:cs typeface="Comic Sans MS"/>
              </a:rPr>
              <a:t>o</a:t>
            </a:r>
            <a:r>
              <a:rPr dirty="0" sz="1600" b="1">
                <a:latin typeface="Comic Sans MS"/>
                <a:cs typeface="Comic Sans MS"/>
              </a:rPr>
              <a:t>n  </a:t>
            </a:r>
            <a:r>
              <a:rPr dirty="0" sz="1600" b="1">
                <a:latin typeface="Comic Sans MS"/>
                <a:cs typeface="Comic Sans MS"/>
              </a:rPr>
              <a:t>Association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8217" y="2300173"/>
            <a:ext cx="421005" cy="706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latin typeface="Comic Sans MS"/>
                <a:cs typeface="Comic Sans MS"/>
              </a:rPr>
              <a:t>1..*</a:t>
            </a:r>
            <a:endParaRPr sz="1600">
              <a:latin typeface="Comic Sans MS"/>
              <a:cs typeface="Comic Sans MS"/>
            </a:endParaRPr>
          </a:p>
          <a:p>
            <a:pPr marL="71755">
              <a:lnSpc>
                <a:spcPct val="100000"/>
              </a:lnSpc>
              <a:spcBef>
                <a:spcPts val="1505"/>
              </a:spcBef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5">
                <a:latin typeface="Comic Sans MS"/>
                <a:cs typeface="Comic Sans MS"/>
              </a:rPr>
              <a:t>..</a:t>
            </a:r>
            <a:r>
              <a:rPr dirty="0" sz="1600">
                <a:latin typeface="Comic Sans MS"/>
                <a:cs typeface="Comic Sans MS"/>
              </a:rPr>
              <a:t>*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4382" y="2217801"/>
            <a:ext cx="3957954" cy="778510"/>
            <a:chOff x="3564382" y="2217801"/>
            <a:chExt cx="3957954" cy="778510"/>
          </a:xfrm>
        </p:grpSpPr>
        <p:sp>
          <p:nvSpPr>
            <p:cNvPr id="14" name="object 14"/>
            <p:cNvSpPr/>
            <p:nvPr/>
          </p:nvSpPr>
          <p:spPr>
            <a:xfrm>
              <a:off x="3589782" y="2243201"/>
              <a:ext cx="264160" cy="381000"/>
            </a:xfrm>
            <a:custGeom>
              <a:avLst/>
              <a:gdLst/>
              <a:ahLst/>
              <a:cxnLst/>
              <a:rect l="l" t="t" r="r" b="b"/>
              <a:pathLst>
                <a:path w="264160" h="381000">
                  <a:moveTo>
                    <a:pt x="131952" y="0"/>
                  </a:moveTo>
                  <a:lnTo>
                    <a:pt x="0" y="190500"/>
                  </a:lnTo>
                  <a:lnTo>
                    <a:pt x="131952" y="381000"/>
                  </a:lnTo>
                  <a:lnTo>
                    <a:pt x="263778" y="190500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9782" y="2243201"/>
              <a:ext cx="264160" cy="381000"/>
            </a:xfrm>
            <a:custGeom>
              <a:avLst/>
              <a:gdLst/>
              <a:ahLst/>
              <a:cxnLst/>
              <a:rect l="l" t="t" r="r" b="b"/>
              <a:pathLst>
                <a:path w="264160" h="381000">
                  <a:moveTo>
                    <a:pt x="0" y="190500"/>
                  </a:moveTo>
                  <a:lnTo>
                    <a:pt x="131952" y="0"/>
                  </a:lnTo>
                  <a:lnTo>
                    <a:pt x="263778" y="190500"/>
                  </a:lnTo>
                  <a:lnTo>
                    <a:pt x="131952" y="381000"/>
                  </a:lnTo>
                  <a:lnTo>
                    <a:pt x="0" y="190500"/>
                  </a:lnTo>
                  <a:close/>
                </a:path>
              </a:pathLst>
            </a:custGeom>
            <a:ln w="508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08240" y="2562606"/>
              <a:ext cx="1905" cy="421005"/>
            </a:xfrm>
            <a:custGeom>
              <a:avLst/>
              <a:gdLst/>
              <a:ahLst/>
              <a:cxnLst/>
              <a:rect l="l" t="t" r="r" b="b"/>
              <a:pathLst>
                <a:path w="1904" h="421005">
                  <a:moveTo>
                    <a:pt x="0" y="0"/>
                  </a:moveTo>
                  <a:lnTo>
                    <a:pt x="1396" y="4207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862064" y="1304924"/>
            <a:ext cx="1158875" cy="758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4445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omic Sans MS"/>
                <a:cs typeface="Comic Sans MS"/>
              </a:rPr>
              <a:t>Object  </a:t>
            </a:r>
            <a:r>
              <a:rPr dirty="0" sz="1600" spc="-15" b="1">
                <a:latin typeface="Comic Sans MS"/>
                <a:cs typeface="Comic Sans MS"/>
              </a:rPr>
              <a:t>C</a:t>
            </a:r>
            <a:r>
              <a:rPr dirty="0" sz="1600" spc="-10" b="1">
                <a:latin typeface="Comic Sans MS"/>
                <a:cs typeface="Comic Sans MS"/>
              </a:rPr>
              <a:t>o</a:t>
            </a:r>
            <a:r>
              <a:rPr dirty="0" sz="1600" b="1">
                <a:latin typeface="Comic Sans MS"/>
                <a:cs typeface="Comic Sans MS"/>
              </a:rPr>
              <a:t>mposi</a:t>
            </a:r>
            <a:r>
              <a:rPr dirty="0" sz="1600" spc="5" b="1">
                <a:latin typeface="Comic Sans MS"/>
                <a:cs typeface="Comic Sans MS"/>
              </a:rPr>
              <a:t>t</a:t>
            </a:r>
            <a:r>
              <a:rPr dirty="0" sz="1600" b="1">
                <a:latin typeface="Comic Sans MS"/>
                <a:cs typeface="Comic Sans MS"/>
              </a:rPr>
              <a:t>i</a:t>
            </a:r>
            <a:r>
              <a:rPr dirty="0" sz="1600" spc="-10" b="1">
                <a:latin typeface="Comic Sans MS"/>
                <a:cs typeface="Comic Sans MS"/>
              </a:rPr>
              <a:t>o</a:t>
            </a:r>
            <a:r>
              <a:rPr dirty="0" sz="1600" b="1">
                <a:latin typeface="Comic Sans MS"/>
                <a:cs typeface="Comic Sans MS"/>
              </a:rPr>
              <a:t>n  </a:t>
            </a:r>
            <a:r>
              <a:rPr dirty="0" sz="1600" b="1">
                <a:latin typeface="Comic Sans MS"/>
                <a:cs typeface="Comic Sans MS"/>
              </a:rPr>
              <a:t>Association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7597" y="2747010"/>
            <a:ext cx="3619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0</a:t>
            </a:r>
            <a:r>
              <a:rPr dirty="0" sz="1600" spc="5">
                <a:latin typeface="Comic Sans MS"/>
                <a:cs typeface="Comic Sans MS"/>
              </a:rPr>
              <a:t>..</a:t>
            </a:r>
            <a:r>
              <a:rPr dirty="0" sz="1600">
                <a:latin typeface="Comic Sans MS"/>
                <a:cs typeface="Comic Sans MS"/>
              </a:rPr>
              <a:t>*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8167" y="2289505"/>
            <a:ext cx="11747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59142" y="2207005"/>
            <a:ext cx="314960" cy="431800"/>
            <a:chOff x="7359142" y="2207005"/>
            <a:chExt cx="314960" cy="431800"/>
          </a:xfrm>
        </p:grpSpPr>
        <p:sp>
          <p:nvSpPr>
            <p:cNvPr id="21" name="object 21"/>
            <p:cNvSpPr/>
            <p:nvPr/>
          </p:nvSpPr>
          <p:spPr>
            <a:xfrm>
              <a:off x="7384542" y="2232405"/>
              <a:ext cx="264160" cy="381000"/>
            </a:xfrm>
            <a:custGeom>
              <a:avLst/>
              <a:gdLst/>
              <a:ahLst/>
              <a:cxnLst/>
              <a:rect l="l" t="t" r="r" b="b"/>
              <a:pathLst>
                <a:path w="264159" h="381000">
                  <a:moveTo>
                    <a:pt x="131952" y="0"/>
                  </a:moveTo>
                  <a:lnTo>
                    <a:pt x="0" y="190500"/>
                  </a:lnTo>
                  <a:lnTo>
                    <a:pt x="131952" y="381000"/>
                  </a:lnTo>
                  <a:lnTo>
                    <a:pt x="263905" y="190500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6963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84542" y="2232405"/>
              <a:ext cx="264160" cy="381000"/>
            </a:xfrm>
            <a:custGeom>
              <a:avLst/>
              <a:gdLst/>
              <a:ahLst/>
              <a:cxnLst/>
              <a:rect l="l" t="t" r="r" b="b"/>
              <a:pathLst>
                <a:path w="264159" h="381000">
                  <a:moveTo>
                    <a:pt x="0" y="190500"/>
                  </a:moveTo>
                  <a:lnTo>
                    <a:pt x="131952" y="0"/>
                  </a:lnTo>
                  <a:lnTo>
                    <a:pt x="263905" y="190500"/>
                  </a:lnTo>
                  <a:lnTo>
                    <a:pt x="131952" y="381000"/>
                  </a:lnTo>
                  <a:lnTo>
                    <a:pt x="0" y="190500"/>
                  </a:lnTo>
                  <a:close/>
                </a:path>
              </a:pathLst>
            </a:custGeom>
            <a:ln w="508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163058" y="3657980"/>
            <a:ext cx="3319779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By default and </a:t>
            </a:r>
            <a:r>
              <a:rPr dirty="0" sz="1600" b="1">
                <a:solidFill>
                  <a:srgbClr val="FF0000"/>
                </a:solidFill>
                <a:latin typeface="Comic Sans MS"/>
                <a:cs typeface="Comic Sans MS"/>
              </a:rPr>
              <a:t>will </a:t>
            </a: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always </a:t>
            </a:r>
            <a:r>
              <a:rPr dirty="0" sz="1600" b="1">
                <a:solidFill>
                  <a:srgbClr val="FF0000"/>
                </a:solidFill>
                <a:latin typeface="Comic Sans MS"/>
                <a:cs typeface="Comic Sans MS"/>
              </a:rPr>
              <a:t>be</a:t>
            </a:r>
            <a:r>
              <a:rPr dirty="0" sz="1600" spc="-15" b="1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600" b="1">
                <a:solidFill>
                  <a:srgbClr val="FF0000"/>
                </a:solidFill>
                <a:latin typeface="Comic Sans MS"/>
                <a:cs typeface="Comic Sans MS"/>
              </a:rPr>
              <a:t>“1”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83479" y="2472181"/>
            <a:ext cx="1649730" cy="3419475"/>
          </a:xfrm>
          <a:custGeom>
            <a:avLst/>
            <a:gdLst/>
            <a:ahLst/>
            <a:cxnLst/>
            <a:rect l="l" t="t" r="r" b="b"/>
            <a:pathLst>
              <a:path w="1649729" h="3419475">
                <a:moveTo>
                  <a:pt x="57150" y="3262452"/>
                </a:moveTo>
                <a:lnTo>
                  <a:pt x="0" y="3262452"/>
                </a:lnTo>
                <a:lnTo>
                  <a:pt x="0" y="3319602"/>
                </a:lnTo>
                <a:lnTo>
                  <a:pt x="57150" y="3319602"/>
                </a:lnTo>
                <a:lnTo>
                  <a:pt x="57150" y="3262452"/>
                </a:lnTo>
                <a:close/>
              </a:path>
              <a:path w="1649729" h="3419475">
                <a:moveTo>
                  <a:pt x="171450" y="3262452"/>
                </a:moveTo>
                <a:lnTo>
                  <a:pt x="114300" y="3262452"/>
                </a:lnTo>
                <a:lnTo>
                  <a:pt x="114300" y="3319602"/>
                </a:lnTo>
                <a:lnTo>
                  <a:pt x="171450" y="3319602"/>
                </a:lnTo>
                <a:lnTo>
                  <a:pt x="171450" y="3262452"/>
                </a:lnTo>
                <a:close/>
              </a:path>
              <a:path w="1649729" h="3419475">
                <a:moveTo>
                  <a:pt x="285750" y="3262452"/>
                </a:moveTo>
                <a:lnTo>
                  <a:pt x="228600" y="3262452"/>
                </a:lnTo>
                <a:lnTo>
                  <a:pt x="228600" y="3319602"/>
                </a:lnTo>
                <a:lnTo>
                  <a:pt x="285750" y="3319602"/>
                </a:lnTo>
                <a:lnTo>
                  <a:pt x="285750" y="3262452"/>
                </a:lnTo>
                <a:close/>
              </a:path>
              <a:path w="1649729" h="3419475">
                <a:moveTo>
                  <a:pt x="400050" y="3262452"/>
                </a:moveTo>
                <a:lnTo>
                  <a:pt x="342900" y="3262452"/>
                </a:lnTo>
                <a:lnTo>
                  <a:pt x="342900" y="3319602"/>
                </a:lnTo>
                <a:lnTo>
                  <a:pt x="400050" y="3319602"/>
                </a:lnTo>
                <a:lnTo>
                  <a:pt x="400050" y="3262452"/>
                </a:lnTo>
                <a:close/>
              </a:path>
              <a:path w="1649729" h="3419475">
                <a:moveTo>
                  <a:pt x="514350" y="3262452"/>
                </a:moveTo>
                <a:lnTo>
                  <a:pt x="457200" y="3262452"/>
                </a:lnTo>
                <a:lnTo>
                  <a:pt x="457200" y="3319602"/>
                </a:lnTo>
                <a:lnTo>
                  <a:pt x="514350" y="3319602"/>
                </a:lnTo>
                <a:lnTo>
                  <a:pt x="514350" y="3262452"/>
                </a:lnTo>
                <a:close/>
              </a:path>
              <a:path w="1649729" h="3419475">
                <a:moveTo>
                  <a:pt x="628650" y="3262452"/>
                </a:moveTo>
                <a:lnTo>
                  <a:pt x="571500" y="3262452"/>
                </a:lnTo>
                <a:lnTo>
                  <a:pt x="571500" y="3319602"/>
                </a:lnTo>
                <a:lnTo>
                  <a:pt x="628650" y="3319602"/>
                </a:lnTo>
                <a:lnTo>
                  <a:pt x="628650" y="3262452"/>
                </a:lnTo>
                <a:close/>
              </a:path>
              <a:path w="1649729" h="3419475">
                <a:moveTo>
                  <a:pt x="742950" y="3262452"/>
                </a:moveTo>
                <a:lnTo>
                  <a:pt x="685800" y="3262452"/>
                </a:lnTo>
                <a:lnTo>
                  <a:pt x="685800" y="3319602"/>
                </a:lnTo>
                <a:lnTo>
                  <a:pt x="742950" y="3319602"/>
                </a:lnTo>
                <a:lnTo>
                  <a:pt x="742950" y="3262452"/>
                </a:lnTo>
                <a:close/>
              </a:path>
              <a:path w="1649729" h="3419475">
                <a:moveTo>
                  <a:pt x="857250" y="3262452"/>
                </a:moveTo>
                <a:lnTo>
                  <a:pt x="800100" y="3262452"/>
                </a:lnTo>
                <a:lnTo>
                  <a:pt x="800100" y="3319602"/>
                </a:lnTo>
                <a:lnTo>
                  <a:pt x="857250" y="3319602"/>
                </a:lnTo>
                <a:lnTo>
                  <a:pt x="857250" y="3262452"/>
                </a:lnTo>
                <a:close/>
              </a:path>
              <a:path w="1649729" h="3419475">
                <a:moveTo>
                  <a:pt x="971550" y="3262452"/>
                </a:moveTo>
                <a:lnTo>
                  <a:pt x="914400" y="3262452"/>
                </a:lnTo>
                <a:lnTo>
                  <a:pt x="914400" y="3319602"/>
                </a:lnTo>
                <a:lnTo>
                  <a:pt x="971550" y="3319602"/>
                </a:lnTo>
                <a:lnTo>
                  <a:pt x="971550" y="3262452"/>
                </a:lnTo>
                <a:close/>
              </a:path>
              <a:path w="1649729" h="3419475">
                <a:moveTo>
                  <a:pt x="1085850" y="3262452"/>
                </a:moveTo>
                <a:lnTo>
                  <a:pt x="1028700" y="3262452"/>
                </a:lnTo>
                <a:lnTo>
                  <a:pt x="1028700" y="3319602"/>
                </a:lnTo>
                <a:lnTo>
                  <a:pt x="1085850" y="3319602"/>
                </a:lnTo>
                <a:lnTo>
                  <a:pt x="1085850" y="3262452"/>
                </a:lnTo>
                <a:close/>
              </a:path>
              <a:path w="1649729" h="3419475">
                <a:moveTo>
                  <a:pt x="1319022" y="3291027"/>
                </a:moveTo>
                <a:lnTo>
                  <a:pt x="1270038" y="3262452"/>
                </a:lnTo>
                <a:lnTo>
                  <a:pt x="1105268" y="3166326"/>
                </a:lnTo>
                <a:lnTo>
                  <a:pt x="1094486" y="3162668"/>
                </a:lnTo>
                <a:lnTo>
                  <a:pt x="1083525" y="3163379"/>
                </a:lnTo>
                <a:lnTo>
                  <a:pt x="1073658" y="3168142"/>
                </a:lnTo>
                <a:lnTo>
                  <a:pt x="1066165" y="3176613"/>
                </a:lnTo>
                <a:lnTo>
                  <a:pt x="1062456" y="3187357"/>
                </a:lnTo>
                <a:lnTo>
                  <a:pt x="1063155" y="3198291"/>
                </a:lnTo>
                <a:lnTo>
                  <a:pt x="1067930" y="3208159"/>
                </a:lnTo>
                <a:lnTo>
                  <a:pt x="1076452" y="3215690"/>
                </a:lnTo>
                <a:lnTo>
                  <a:pt x="1156601" y="3262452"/>
                </a:lnTo>
                <a:lnTo>
                  <a:pt x="1143000" y="3262452"/>
                </a:lnTo>
                <a:lnTo>
                  <a:pt x="1143000" y="3319602"/>
                </a:lnTo>
                <a:lnTo>
                  <a:pt x="1156589" y="3319602"/>
                </a:lnTo>
                <a:lnTo>
                  <a:pt x="1200150" y="3294202"/>
                </a:lnTo>
                <a:lnTo>
                  <a:pt x="1200150" y="3287852"/>
                </a:lnTo>
                <a:lnTo>
                  <a:pt x="1205585" y="3291027"/>
                </a:lnTo>
                <a:lnTo>
                  <a:pt x="1200150" y="3294202"/>
                </a:lnTo>
                <a:lnTo>
                  <a:pt x="1076452" y="3366351"/>
                </a:lnTo>
                <a:lnTo>
                  <a:pt x="1067930" y="3373894"/>
                </a:lnTo>
                <a:lnTo>
                  <a:pt x="1063155" y="3383762"/>
                </a:lnTo>
                <a:lnTo>
                  <a:pt x="1062456" y="3394697"/>
                </a:lnTo>
                <a:lnTo>
                  <a:pt x="1066165" y="3405441"/>
                </a:lnTo>
                <a:lnTo>
                  <a:pt x="1073658" y="3413925"/>
                </a:lnTo>
                <a:lnTo>
                  <a:pt x="1083525" y="3418675"/>
                </a:lnTo>
                <a:lnTo>
                  <a:pt x="1094486" y="3419386"/>
                </a:lnTo>
                <a:lnTo>
                  <a:pt x="1105268" y="3415715"/>
                </a:lnTo>
                <a:lnTo>
                  <a:pt x="1270038" y="3319602"/>
                </a:lnTo>
                <a:lnTo>
                  <a:pt x="1319022" y="3291027"/>
                </a:lnTo>
                <a:close/>
              </a:path>
              <a:path w="1649729" h="3419475">
                <a:moveTo>
                  <a:pt x="1649730" y="0"/>
                </a:moveTo>
                <a:lnTo>
                  <a:pt x="1597914" y="23241"/>
                </a:lnTo>
                <a:lnTo>
                  <a:pt x="1612671" y="35293"/>
                </a:lnTo>
                <a:lnTo>
                  <a:pt x="655574" y="1207262"/>
                </a:lnTo>
                <a:lnTo>
                  <a:pt x="665480" y="1215263"/>
                </a:lnTo>
                <a:lnTo>
                  <a:pt x="1622539" y="43345"/>
                </a:lnTo>
                <a:lnTo>
                  <a:pt x="1637284" y="55372"/>
                </a:lnTo>
                <a:lnTo>
                  <a:pt x="1643989" y="25527"/>
                </a:lnTo>
                <a:lnTo>
                  <a:pt x="1649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742813" y="4961966"/>
            <a:ext cx="114109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 b="1">
                <a:solidFill>
                  <a:srgbClr val="0000CC"/>
                </a:solidFill>
                <a:latin typeface="Comic Sans MS"/>
                <a:cs typeface="Comic Sans MS"/>
              </a:rPr>
              <a:t>de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p</a:t>
            </a:r>
            <a:r>
              <a:rPr dirty="0" sz="1600" spc="-5" b="1">
                <a:solidFill>
                  <a:srgbClr val="0000CC"/>
                </a:solidFill>
                <a:latin typeface="Comic Sans MS"/>
                <a:cs typeface="Comic Sans MS"/>
              </a:rPr>
              <a:t>e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r>
              <a:rPr dirty="0" sz="1600" spc="-10" b="1">
                <a:solidFill>
                  <a:srgbClr val="0000CC"/>
                </a:solidFill>
                <a:latin typeface="Comic Sans MS"/>
                <a:cs typeface="Comic Sans MS"/>
              </a:rPr>
              <a:t>de</a:t>
            </a:r>
            <a:r>
              <a:rPr dirty="0" sz="1600" b="1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r>
              <a:rPr dirty="0" sz="1600" spc="-15" b="1">
                <a:solidFill>
                  <a:srgbClr val="0000CC"/>
                </a:solidFill>
                <a:latin typeface="Comic Sans MS"/>
                <a:cs typeface="Comic Sans MS"/>
              </a:rPr>
              <a:t>c</a:t>
            </a:r>
            <a:r>
              <a:rPr dirty="0" sz="1600" spc="5" b="1">
                <a:solidFill>
                  <a:srgbClr val="0000CC"/>
                </a:solidFill>
                <a:latin typeface="Comic Sans MS"/>
                <a:cs typeface="Comic Sans MS"/>
              </a:rPr>
              <a:t>y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25032" y="5217286"/>
            <a:ext cx="96520" cy="403225"/>
          </a:xfrm>
          <a:custGeom>
            <a:avLst/>
            <a:gdLst/>
            <a:ahLst/>
            <a:cxnLst/>
            <a:rect l="l" t="t" r="r" b="b"/>
            <a:pathLst>
              <a:path w="96520" h="403225">
                <a:moveTo>
                  <a:pt x="49170" y="329128"/>
                </a:moveTo>
                <a:lnTo>
                  <a:pt x="20827" y="333375"/>
                </a:lnTo>
                <a:lnTo>
                  <a:pt x="69850" y="403047"/>
                </a:lnTo>
                <a:lnTo>
                  <a:pt x="89885" y="341629"/>
                </a:lnTo>
                <a:lnTo>
                  <a:pt x="51053" y="341629"/>
                </a:lnTo>
                <a:lnTo>
                  <a:pt x="49170" y="329128"/>
                </a:lnTo>
                <a:close/>
              </a:path>
              <a:path w="96520" h="403225">
                <a:moveTo>
                  <a:pt x="67967" y="326311"/>
                </a:moveTo>
                <a:lnTo>
                  <a:pt x="49170" y="329128"/>
                </a:lnTo>
                <a:lnTo>
                  <a:pt x="51053" y="341629"/>
                </a:lnTo>
                <a:lnTo>
                  <a:pt x="69850" y="338835"/>
                </a:lnTo>
                <a:lnTo>
                  <a:pt x="67967" y="326311"/>
                </a:lnTo>
                <a:close/>
              </a:path>
              <a:path w="96520" h="403225">
                <a:moveTo>
                  <a:pt x="96265" y="322072"/>
                </a:moveTo>
                <a:lnTo>
                  <a:pt x="67967" y="326311"/>
                </a:lnTo>
                <a:lnTo>
                  <a:pt x="69850" y="338835"/>
                </a:lnTo>
                <a:lnTo>
                  <a:pt x="51053" y="341629"/>
                </a:lnTo>
                <a:lnTo>
                  <a:pt x="89885" y="341629"/>
                </a:lnTo>
                <a:lnTo>
                  <a:pt x="96265" y="322072"/>
                </a:lnTo>
                <a:close/>
              </a:path>
              <a:path w="96520" h="403225">
                <a:moveTo>
                  <a:pt x="18922" y="0"/>
                </a:moveTo>
                <a:lnTo>
                  <a:pt x="0" y="2793"/>
                </a:lnTo>
                <a:lnTo>
                  <a:pt x="49170" y="329128"/>
                </a:lnTo>
                <a:lnTo>
                  <a:pt x="67967" y="326311"/>
                </a:lnTo>
                <a:lnTo>
                  <a:pt x="18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07340" y="290830"/>
            <a:ext cx="791718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latin typeface="Comic Sans MS"/>
                <a:cs typeface="Comic Sans MS"/>
              </a:rPr>
              <a:t>UML Class </a:t>
            </a:r>
            <a:r>
              <a:rPr dirty="0" sz="3200" spc="-5">
                <a:latin typeface="Comic Sans MS"/>
                <a:cs typeface="Comic Sans MS"/>
              </a:rPr>
              <a:t>Relation Notation </a:t>
            </a:r>
            <a:r>
              <a:rPr dirty="0" sz="3200" spc="-10">
                <a:latin typeface="Comic Sans MS"/>
                <a:cs typeface="Comic Sans MS"/>
              </a:rPr>
              <a:t>Summary</a:t>
            </a:r>
            <a:r>
              <a:rPr dirty="0" sz="3200" spc="245">
                <a:latin typeface="Comic Sans MS"/>
                <a:cs typeface="Comic Sans MS"/>
              </a:rPr>
              <a:t> </a:t>
            </a:r>
            <a:r>
              <a:rPr dirty="0" sz="3200" spc="-10">
                <a:latin typeface="Comic Sans MS"/>
                <a:cs typeface="Comic Sans MS"/>
              </a:rPr>
              <a:t>[1]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Decision </a:t>
            </a:r>
            <a:r>
              <a:rPr dirty="0" sz="2400" spc="5" b="1">
                <a:latin typeface="Carlito"/>
                <a:cs typeface="Carlito"/>
              </a:rPr>
              <a:t>node </a:t>
            </a:r>
            <a:r>
              <a:rPr dirty="0" sz="2400" spc="-5" b="1">
                <a:latin typeface="Carlito"/>
                <a:cs typeface="Carlito"/>
              </a:rPr>
              <a:t>and Branching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-2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need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25">
                <a:latin typeface="Carlito"/>
                <a:cs typeface="Carlito"/>
              </a:rPr>
              <a:t>make </a:t>
            </a:r>
            <a:r>
              <a:rPr dirty="0" sz="2400">
                <a:latin typeface="Carlito"/>
                <a:cs typeface="Carlito"/>
              </a:rPr>
              <a:t>a  decision </a:t>
            </a:r>
            <a:r>
              <a:rPr dirty="0" sz="2400" spc="-15">
                <a:latin typeface="Carlito"/>
                <a:cs typeface="Carlito"/>
              </a:rPr>
              <a:t>before </a:t>
            </a:r>
            <a:r>
              <a:rPr dirty="0" sz="2400">
                <a:latin typeface="Carlito"/>
                <a:cs typeface="Carlito"/>
              </a:rPr>
              <a:t>deciding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flow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control, </a:t>
            </a:r>
            <a:r>
              <a:rPr dirty="0" sz="2400" spc="-2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decision  </a:t>
            </a:r>
            <a:r>
              <a:rPr dirty="0" sz="2400" spc="5">
                <a:latin typeface="Carlito"/>
                <a:cs typeface="Carlito"/>
              </a:rPr>
              <a:t>node.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607130"/>
            <a:ext cx="85356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Guards</a:t>
            </a:r>
            <a:r>
              <a:rPr dirty="0" sz="2400" spc="5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–</a:t>
            </a:r>
            <a:r>
              <a:rPr dirty="0" sz="2400" spc="65" b="1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Guard</a:t>
            </a:r>
            <a:r>
              <a:rPr dirty="0" sz="2400" spc="5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refers</a:t>
            </a:r>
            <a:r>
              <a:rPr dirty="0" sz="2400" spc="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</a:t>
            </a:r>
            <a:r>
              <a:rPr dirty="0" sz="2400" spc="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5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statement</a:t>
            </a:r>
            <a:r>
              <a:rPr dirty="0" sz="2400" spc="7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written</a:t>
            </a:r>
            <a:r>
              <a:rPr dirty="0" sz="2400" spc="4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next</a:t>
            </a:r>
            <a:r>
              <a:rPr dirty="0" sz="2400" spc="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</a:t>
            </a:r>
            <a:r>
              <a:rPr dirty="0" sz="2400" spc="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decision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node </a:t>
            </a:r>
            <a:r>
              <a:rPr dirty="0" sz="2400">
                <a:latin typeface="Carlito"/>
                <a:cs typeface="Carlito"/>
              </a:rPr>
              <a:t>on an </a:t>
            </a:r>
            <a:r>
              <a:rPr dirty="0" sz="2400" spc="-10">
                <a:latin typeface="Carlito"/>
                <a:cs typeface="Carlito"/>
              </a:rPr>
              <a:t>arrow </a:t>
            </a:r>
            <a:r>
              <a:rPr dirty="0" sz="2400">
                <a:latin typeface="Carlito"/>
                <a:cs typeface="Carlito"/>
              </a:rPr>
              <a:t>sometimes within square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brackets.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81200" y="1676400"/>
            <a:ext cx="3886200" cy="4997450"/>
            <a:chOff x="1981200" y="1676400"/>
            <a:chExt cx="3886200" cy="4997450"/>
          </a:xfrm>
        </p:grpSpPr>
        <p:sp>
          <p:nvSpPr>
            <p:cNvPr id="6" name="object 6"/>
            <p:cNvSpPr/>
            <p:nvPr/>
          </p:nvSpPr>
          <p:spPr>
            <a:xfrm>
              <a:off x="3505200" y="1676400"/>
              <a:ext cx="1977241" cy="18703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81200" y="4343361"/>
              <a:ext cx="3886200" cy="23299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5260975" cy="273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Fork </a:t>
            </a:r>
            <a:r>
              <a:rPr dirty="0" sz="2400" b="1">
                <a:latin typeface="Carlito"/>
                <a:cs typeface="Carlito"/>
              </a:rPr>
              <a:t>– </a:t>
            </a:r>
            <a:r>
              <a:rPr dirty="0" sz="2400" spc="-10">
                <a:latin typeface="Carlito"/>
                <a:cs typeface="Carlito"/>
              </a:rPr>
              <a:t>Fork </a:t>
            </a:r>
            <a:r>
              <a:rPr dirty="0" sz="2400" spc="-5">
                <a:latin typeface="Carlito"/>
                <a:cs typeface="Carlito"/>
              </a:rPr>
              <a:t>nodes </a:t>
            </a:r>
            <a:r>
              <a:rPr dirty="0" sz="2400" spc="-10">
                <a:latin typeface="Carlito"/>
                <a:cs typeface="Carlito"/>
              </a:rPr>
              <a:t>are used to</a:t>
            </a:r>
            <a:r>
              <a:rPr dirty="0" sz="2400" spc="3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support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concurrent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activities.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algn="r" marL="344170" marR="8890" indent="-344170">
              <a:lnSpc>
                <a:spcPct val="100000"/>
              </a:lnSpc>
              <a:buFont typeface="Wingdings"/>
              <a:buChar char=""/>
              <a:tabLst>
                <a:tab pos="3441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-20">
                <a:latin typeface="Carlito"/>
                <a:cs typeface="Carlito"/>
              </a:rPr>
              <a:t>we  </a:t>
            </a: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15">
                <a:latin typeface="Carlito"/>
                <a:cs typeface="Carlito"/>
              </a:rPr>
              <a:t>fork  </a:t>
            </a:r>
            <a:r>
              <a:rPr dirty="0" sz="2400" spc="-10">
                <a:latin typeface="Carlito"/>
                <a:cs typeface="Carlito"/>
              </a:rPr>
              <a:t>node  when </a:t>
            </a:r>
            <a:r>
              <a:rPr dirty="0" sz="2400" spc="4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both</a:t>
            </a:r>
            <a:endParaRPr sz="24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activities </a:t>
            </a:r>
            <a:r>
              <a:rPr dirty="0" sz="2400" spc="-25">
                <a:latin typeface="Carlito"/>
                <a:cs typeface="Carlito"/>
              </a:rPr>
              <a:t>get </a:t>
            </a:r>
            <a:r>
              <a:rPr dirty="0" sz="2400" spc="-15">
                <a:latin typeface="Carlito"/>
                <a:cs typeface="Carlito"/>
              </a:rPr>
              <a:t>executed</a:t>
            </a:r>
            <a:r>
              <a:rPr dirty="0" sz="2400" spc="114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concurrently</a:t>
            </a:r>
            <a:endParaRPr sz="24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i.e. </a:t>
            </a:r>
            <a:r>
              <a:rPr dirty="0" sz="2400" spc="5">
                <a:latin typeface="Carlito"/>
                <a:cs typeface="Carlito"/>
              </a:rPr>
              <a:t>no </a:t>
            </a:r>
            <a:r>
              <a:rPr dirty="0" sz="2400">
                <a:latin typeface="Carlito"/>
                <a:cs typeface="Carlito"/>
              </a:rPr>
              <a:t>decision is </a:t>
            </a:r>
            <a:r>
              <a:rPr dirty="0" sz="2400" spc="5">
                <a:latin typeface="Carlito"/>
                <a:cs typeface="Carlito"/>
              </a:rPr>
              <a:t>made </a:t>
            </a:r>
            <a:r>
              <a:rPr dirty="0" sz="2400" spc="-15">
                <a:latin typeface="Carlito"/>
                <a:cs typeface="Carlito"/>
              </a:rPr>
              <a:t>before</a:t>
            </a:r>
            <a:r>
              <a:rPr dirty="0" sz="2400" spc="3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splitting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activity </a:t>
            </a:r>
            <a:r>
              <a:rPr dirty="0" sz="2400" spc="-5">
                <a:latin typeface="Carlito"/>
                <a:cs typeface="Carlito"/>
              </a:rPr>
              <a:t>into </a:t>
            </a:r>
            <a:r>
              <a:rPr dirty="0" sz="2400" spc="-10">
                <a:latin typeface="Carlito"/>
                <a:cs typeface="Carlito"/>
              </a:rPr>
              <a:t>two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parts.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0" y="1141730"/>
            <a:ext cx="3352800" cy="4573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556387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Join – </a:t>
            </a:r>
            <a:r>
              <a:rPr dirty="0" sz="2400">
                <a:latin typeface="Carlito"/>
                <a:cs typeface="Carlito"/>
              </a:rPr>
              <a:t>Join nodes </a:t>
            </a:r>
            <a:r>
              <a:rPr dirty="0" sz="2400" spc="-20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support  concurrent </a:t>
            </a:r>
            <a:r>
              <a:rPr dirty="0" sz="2400">
                <a:latin typeface="Carlito"/>
                <a:cs typeface="Carlito"/>
              </a:rPr>
              <a:t>activities </a:t>
            </a:r>
            <a:r>
              <a:rPr dirty="0" sz="2400" spc="-15">
                <a:latin typeface="Carlito"/>
                <a:cs typeface="Carlito"/>
              </a:rPr>
              <a:t>converging </a:t>
            </a:r>
            <a:r>
              <a:rPr dirty="0" sz="2400" spc="-10">
                <a:latin typeface="Carlito"/>
                <a:cs typeface="Carlito"/>
              </a:rPr>
              <a:t>into </a:t>
            </a:r>
            <a:r>
              <a:rPr dirty="0" sz="2400" spc="5">
                <a:latin typeface="Carlito"/>
                <a:cs typeface="Carlito"/>
              </a:rPr>
              <a:t>one.  </a:t>
            </a: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-5">
                <a:latin typeface="Carlito"/>
                <a:cs typeface="Carlito"/>
              </a:rPr>
              <a:t>join </a:t>
            </a:r>
            <a:r>
              <a:rPr dirty="0" sz="2400" spc="-10">
                <a:latin typeface="Carlito"/>
                <a:cs typeface="Carlito"/>
              </a:rPr>
              <a:t>notations </a:t>
            </a:r>
            <a:r>
              <a:rPr dirty="0" sz="2400" spc="-20">
                <a:latin typeface="Carlito"/>
                <a:cs typeface="Carlito"/>
              </a:rPr>
              <a:t>we </a:t>
            </a:r>
            <a:r>
              <a:rPr dirty="0" sz="2400" spc="-25">
                <a:latin typeface="Carlito"/>
                <a:cs typeface="Carlito"/>
              </a:rPr>
              <a:t>have </a:t>
            </a:r>
            <a:r>
              <a:rPr dirty="0" sz="2400" spc="-10">
                <a:latin typeface="Carlito"/>
                <a:cs typeface="Carlito"/>
              </a:rPr>
              <a:t>two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0">
                <a:latin typeface="Carlito"/>
                <a:cs typeface="Carlito"/>
              </a:rPr>
              <a:t>more  </a:t>
            </a:r>
            <a:r>
              <a:rPr dirty="0" sz="2400">
                <a:latin typeface="Carlito"/>
                <a:cs typeface="Carlito"/>
              </a:rPr>
              <a:t>incoming </a:t>
            </a:r>
            <a:r>
              <a:rPr dirty="0" sz="2400" spc="-5">
                <a:latin typeface="Carlito"/>
                <a:cs typeface="Carlito"/>
              </a:rPr>
              <a:t>edges </a:t>
            </a:r>
            <a:r>
              <a:rPr dirty="0" sz="2400" spc="5">
                <a:latin typeface="Carlito"/>
                <a:cs typeface="Carlito"/>
              </a:rPr>
              <a:t>and one </a:t>
            </a:r>
            <a:r>
              <a:rPr dirty="0" sz="2400">
                <a:latin typeface="Carlito"/>
                <a:cs typeface="Carlito"/>
              </a:rPr>
              <a:t>outgoing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edge.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971041"/>
            <a:ext cx="2971800" cy="5658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4497705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5" b="1">
                <a:latin typeface="Carlito"/>
                <a:cs typeface="Carlito"/>
              </a:rPr>
              <a:t>Merge </a:t>
            </a:r>
            <a:r>
              <a:rPr dirty="0" sz="2400" b="1">
                <a:latin typeface="Carlito"/>
                <a:cs typeface="Carlito"/>
              </a:rPr>
              <a:t>or </a:t>
            </a:r>
            <a:r>
              <a:rPr dirty="0" sz="2400" spc="-15" b="1">
                <a:latin typeface="Carlito"/>
                <a:cs typeface="Carlito"/>
              </a:rPr>
              <a:t>Merge </a:t>
            </a:r>
            <a:r>
              <a:rPr dirty="0" sz="2400" spc="-25" b="1">
                <a:latin typeface="Carlito"/>
                <a:cs typeface="Carlito"/>
              </a:rPr>
              <a:t>Event </a:t>
            </a:r>
            <a:r>
              <a:rPr dirty="0" sz="2400" b="1">
                <a:latin typeface="Carlito"/>
                <a:cs typeface="Carlito"/>
              </a:rPr>
              <a:t>–  </a:t>
            </a:r>
            <a:r>
              <a:rPr dirty="0" sz="2400">
                <a:latin typeface="Carlito"/>
                <a:cs typeface="Carlito"/>
              </a:rPr>
              <a:t>Scenarios arise </a:t>
            </a:r>
            <a:r>
              <a:rPr dirty="0" sz="2400" spc="-5">
                <a:latin typeface="Carlito"/>
                <a:cs typeface="Carlito"/>
              </a:rPr>
              <a:t>when </a:t>
            </a:r>
            <a:r>
              <a:rPr dirty="0" sz="2400">
                <a:latin typeface="Carlito"/>
                <a:cs typeface="Carlito"/>
              </a:rPr>
              <a:t>activities  which </a:t>
            </a:r>
            <a:r>
              <a:rPr dirty="0" sz="2400" spc="-5">
                <a:latin typeface="Carlito"/>
                <a:cs typeface="Carlito"/>
              </a:rPr>
              <a:t>are not </a:t>
            </a:r>
            <a:r>
              <a:rPr dirty="0" sz="2400" spc="5">
                <a:latin typeface="Carlito"/>
                <a:cs typeface="Carlito"/>
              </a:rPr>
              <a:t>being </a:t>
            </a:r>
            <a:r>
              <a:rPr dirty="0" sz="2400" spc="-15">
                <a:latin typeface="Carlito"/>
                <a:cs typeface="Carlito"/>
              </a:rPr>
              <a:t>executed  </a:t>
            </a:r>
            <a:r>
              <a:rPr dirty="0" sz="2400" spc="-5">
                <a:latin typeface="Carlito"/>
                <a:cs typeface="Carlito"/>
              </a:rPr>
              <a:t>concurrently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merged. 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the </a:t>
            </a:r>
            <a:r>
              <a:rPr dirty="0" sz="2400" spc="-10">
                <a:latin typeface="Carlito"/>
                <a:cs typeface="Carlito"/>
              </a:rPr>
              <a:t>merge notation </a:t>
            </a:r>
            <a:r>
              <a:rPr dirty="0" sz="2400" spc="-20">
                <a:latin typeface="Carlito"/>
                <a:cs typeface="Carlito"/>
              </a:rPr>
              <a:t>for  </a:t>
            </a:r>
            <a:r>
              <a:rPr dirty="0" sz="2400">
                <a:latin typeface="Carlito"/>
                <a:cs typeface="Carlito"/>
              </a:rPr>
              <a:t>such </a:t>
            </a:r>
            <a:r>
              <a:rPr dirty="0" sz="2400" spc="-5">
                <a:latin typeface="Carlito"/>
                <a:cs typeface="Carlito"/>
              </a:rPr>
              <a:t>scenarios. </a:t>
            </a: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15">
                <a:latin typeface="Carlito"/>
                <a:cs typeface="Carlito"/>
              </a:rPr>
              <a:t>merge  </a:t>
            </a:r>
            <a:r>
              <a:rPr dirty="0" sz="2400" spc="-10">
                <a:latin typeface="Carlito"/>
                <a:cs typeface="Carlito"/>
              </a:rPr>
              <a:t>two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0">
                <a:latin typeface="Carlito"/>
                <a:cs typeface="Carlito"/>
              </a:rPr>
              <a:t>more </a:t>
            </a:r>
            <a:r>
              <a:rPr dirty="0" sz="2400">
                <a:latin typeface="Carlito"/>
                <a:cs typeface="Carlito"/>
              </a:rPr>
              <a:t>activities </a:t>
            </a:r>
            <a:r>
              <a:rPr dirty="0" sz="2400" spc="-10">
                <a:latin typeface="Carlito"/>
                <a:cs typeface="Carlito"/>
              </a:rPr>
              <a:t>into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 spc="-25">
                <a:latin typeface="Carlito"/>
                <a:cs typeface="Carlito"/>
              </a:rPr>
              <a:t>if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control </a:t>
            </a:r>
            <a:r>
              <a:rPr dirty="0" sz="2400" spc="-10">
                <a:latin typeface="Carlito"/>
                <a:cs typeface="Carlito"/>
              </a:rPr>
              <a:t>proceeds </a:t>
            </a:r>
            <a:r>
              <a:rPr dirty="0" sz="2400" spc="-15">
                <a:latin typeface="Carlito"/>
                <a:cs typeface="Carlito"/>
              </a:rPr>
              <a:t>onto </a:t>
            </a:r>
            <a:r>
              <a:rPr dirty="0" sz="2400" spc="-5">
                <a:latin typeface="Carlito"/>
                <a:cs typeface="Carlito"/>
              </a:rPr>
              <a:t>the  </a:t>
            </a:r>
            <a:r>
              <a:rPr dirty="0" sz="2400" spc="-10">
                <a:latin typeface="Carlito"/>
                <a:cs typeface="Carlito"/>
              </a:rPr>
              <a:t>next </a:t>
            </a:r>
            <a:r>
              <a:rPr dirty="0" sz="2400" spc="-5">
                <a:latin typeface="Carlito"/>
                <a:cs typeface="Carlito"/>
              </a:rPr>
              <a:t>activity irrespective </a:t>
            </a:r>
            <a:r>
              <a:rPr dirty="0" sz="2400">
                <a:latin typeface="Carlito"/>
                <a:cs typeface="Carlito"/>
              </a:rPr>
              <a:t>of the  </a:t>
            </a:r>
            <a:r>
              <a:rPr dirty="0" sz="2400" spc="-5">
                <a:latin typeface="Carlito"/>
                <a:cs typeface="Carlito"/>
              </a:rPr>
              <a:t>path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chosen.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0" y="990638"/>
            <a:ext cx="4163695" cy="540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324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swimlanes </a:t>
            </a:r>
            <a:r>
              <a:rPr dirty="0" sz="2400" spc="-10">
                <a:latin typeface="Carlito"/>
                <a:cs typeface="Carlito"/>
              </a:rPr>
              <a:t>(Partitions)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10">
                <a:latin typeface="Carlito"/>
                <a:cs typeface="Carlito"/>
              </a:rPr>
              <a:t>grouping related </a:t>
            </a:r>
            <a:r>
              <a:rPr dirty="0" sz="2400">
                <a:latin typeface="Carlito"/>
                <a:cs typeface="Carlito"/>
              </a:rPr>
              <a:t>activities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in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one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column.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Swimlanes </a:t>
            </a:r>
            <a:r>
              <a:rPr dirty="0" sz="2400" spc="-10">
                <a:latin typeface="Carlito"/>
                <a:cs typeface="Carlito"/>
              </a:rPr>
              <a:t>group related </a:t>
            </a:r>
            <a:r>
              <a:rPr dirty="0" sz="2400">
                <a:latin typeface="Carlito"/>
                <a:cs typeface="Carlito"/>
              </a:rPr>
              <a:t>activities </a:t>
            </a:r>
            <a:r>
              <a:rPr dirty="0" sz="2400" spc="-5">
                <a:latin typeface="Carlito"/>
                <a:cs typeface="Carlito"/>
              </a:rPr>
              <a:t>into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 spc="-5">
                <a:latin typeface="Carlito"/>
                <a:cs typeface="Carlito"/>
              </a:rPr>
              <a:t>column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5">
                <a:latin typeface="Carlito"/>
                <a:cs typeface="Carlito"/>
              </a:rPr>
              <a:t>one</a:t>
            </a:r>
            <a:r>
              <a:rPr dirty="0" sz="2400" spc="-235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row.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Swimlanes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vertical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horizontal.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Swimlanes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used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add </a:t>
            </a:r>
            <a:r>
              <a:rPr dirty="0" sz="2400">
                <a:latin typeface="Carlito"/>
                <a:cs typeface="Carlito"/>
              </a:rPr>
              <a:t>modularity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activity </a:t>
            </a:r>
            <a:r>
              <a:rPr dirty="0" sz="2400" spc="-10">
                <a:latin typeface="Carlito"/>
                <a:cs typeface="Carlito"/>
              </a:rPr>
              <a:t>diagram. </a:t>
            </a:r>
            <a:r>
              <a:rPr dirty="0" sz="2400" spc="-1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is  not mandatory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swimlanes.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0">
                <a:latin typeface="Arial"/>
                <a:cs typeface="Arial"/>
              </a:rPr>
              <a:t>It’s </a:t>
            </a:r>
            <a:r>
              <a:rPr dirty="0" sz="2400" spc="-5">
                <a:latin typeface="Carlito"/>
                <a:cs typeface="Carlito"/>
              </a:rPr>
              <a:t>similar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creating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function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10">
                <a:latin typeface="Carlito"/>
                <a:cs typeface="Carlito"/>
              </a:rPr>
              <a:t>program. </a:t>
            </a:r>
            <a:r>
              <a:rPr dirty="0" sz="2400" spc="-55">
                <a:latin typeface="Arial"/>
                <a:cs typeface="Arial"/>
              </a:rPr>
              <a:t>It’s </a:t>
            </a:r>
            <a:r>
              <a:rPr dirty="0" sz="2400" spc="-5">
                <a:latin typeface="Carlito"/>
                <a:cs typeface="Carlito"/>
              </a:rPr>
              <a:t>not mandatory  to </a:t>
            </a:r>
            <a:r>
              <a:rPr dirty="0" sz="2400" spc="5">
                <a:latin typeface="Carlito"/>
                <a:cs typeface="Carlito"/>
              </a:rPr>
              <a:t>do </a:t>
            </a:r>
            <a:r>
              <a:rPr dirty="0" sz="2400" spc="-15">
                <a:latin typeface="Carlito"/>
                <a:cs typeface="Carlito"/>
              </a:rPr>
              <a:t>so, </a:t>
            </a:r>
            <a:r>
              <a:rPr dirty="0" sz="2400" spc="5">
                <a:latin typeface="Carlito"/>
                <a:cs typeface="Carlito"/>
              </a:rPr>
              <a:t>but, </a:t>
            </a:r>
            <a:r>
              <a:rPr dirty="0" sz="2400">
                <a:latin typeface="Carlito"/>
                <a:cs typeface="Carlito"/>
              </a:rPr>
              <a:t>it is a </a:t>
            </a:r>
            <a:r>
              <a:rPr dirty="0" sz="2400" spc="-5">
                <a:latin typeface="Carlito"/>
                <a:cs typeface="Carlito"/>
              </a:rPr>
              <a:t>recommended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practice.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657600" y="4179785"/>
            <a:ext cx="1511508" cy="238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440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example </a:t>
            </a:r>
            <a:r>
              <a:rPr dirty="0" sz="2400" spc="-140">
                <a:latin typeface="Arial"/>
                <a:cs typeface="Arial"/>
              </a:rPr>
              <a:t>– </a:t>
            </a:r>
            <a:r>
              <a:rPr dirty="0" sz="2400" spc="-10">
                <a:latin typeface="Carlito"/>
                <a:cs typeface="Carlito"/>
              </a:rPr>
              <a:t>Here </a:t>
            </a:r>
            <a:r>
              <a:rPr dirty="0" sz="2400" spc="-15">
                <a:latin typeface="Carlito"/>
                <a:cs typeface="Carlito"/>
              </a:rPr>
              <a:t>different </a:t>
            </a:r>
            <a:r>
              <a:rPr dirty="0" sz="2400" spc="-10">
                <a:latin typeface="Carlito"/>
                <a:cs typeface="Carlito"/>
              </a:rPr>
              <a:t>set </a:t>
            </a:r>
            <a:r>
              <a:rPr dirty="0" sz="2400">
                <a:latin typeface="Carlito"/>
                <a:cs typeface="Carlito"/>
              </a:rPr>
              <a:t>of activities </a:t>
            </a:r>
            <a:r>
              <a:rPr dirty="0" sz="2400" spc="-10">
                <a:latin typeface="Carlito"/>
                <a:cs typeface="Carlito"/>
              </a:rPr>
              <a:t>are </a:t>
            </a:r>
            <a:r>
              <a:rPr dirty="0" sz="2400" spc="-15">
                <a:latin typeface="Carlito"/>
                <a:cs typeface="Carlito"/>
              </a:rPr>
              <a:t>executed </a:t>
            </a:r>
            <a:r>
              <a:rPr dirty="0" sz="2400">
                <a:latin typeface="Carlito"/>
                <a:cs typeface="Carlito"/>
              </a:rPr>
              <a:t>based  on if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number is </a:t>
            </a:r>
            <a:r>
              <a:rPr dirty="0" sz="2400" spc="5">
                <a:latin typeface="Carlito"/>
                <a:cs typeface="Carlito"/>
              </a:rPr>
              <a:t>odd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5">
                <a:latin typeface="Carlito"/>
                <a:cs typeface="Carlito"/>
              </a:rPr>
              <a:t>even. These </a:t>
            </a:r>
            <a:r>
              <a:rPr dirty="0" sz="2400">
                <a:latin typeface="Carlito"/>
                <a:cs typeface="Carlito"/>
              </a:rPr>
              <a:t>activities </a:t>
            </a:r>
            <a:r>
              <a:rPr dirty="0" sz="2400" spc="-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grouped </a:t>
            </a:r>
            <a:r>
              <a:rPr dirty="0" sz="2400" spc="-20">
                <a:latin typeface="Carlito"/>
                <a:cs typeface="Carlito"/>
              </a:rPr>
              <a:t>into 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swimlane.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1665097"/>
            <a:ext cx="4514850" cy="496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Example: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swimlane </a:t>
            </a:r>
            <a:r>
              <a:rPr dirty="0" sz="2400">
                <a:latin typeface="Carlito"/>
                <a:cs typeface="Carlito"/>
              </a:rPr>
              <a:t>is also a </a:t>
            </a:r>
            <a:r>
              <a:rPr dirty="0" sz="2400" spc="-30">
                <a:latin typeface="Carlito"/>
                <a:cs typeface="Carlito"/>
              </a:rPr>
              <a:t>way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group </a:t>
            </a:r>
            <a:r>
              <a:rPr dirty="0" sz="2400">
                <a:latin typeface="Carlito"/>
                <a:cs typeface="Carlito"/>
              </a:rPr>
              <a:t>activities </a:t>
            </a:r>
            <a:r>
              <a:rPr dirty="0" sz="2400" spc="-10">
                <a:latin typeface="Carlito"/>
                <a:cs typeface="Carlito"/>
              </a:rPr>
              <a:t>performed  </a:t>
            </a:r>
            <a:r>
              <a:rPr dirty="0" sz="2400" spc="5">
                <a:latin typeface="Carlito"/>
                <a:cs typeface="Carlito"/>
              </a:rPr>
              <a:t>by the </a:t>
            </a:r>
            <a:r>
              <a:rPr dirty="0" sz="2400" spc="-10">
                <a:latin typeface="Carlito"/>
                <a:cs typeface="Carlito"/>
              </a:rPr>
              <a:t>same actor </a:t>
            </a:r>
            <a:r>
              <a:rPr dirty="0" sz="2400">
                <a:latin typeface="Carlito"/>
                <a:cs typeface="Carlito"/>
              </a:rPr>
              <a:t>on an activity </a:t>
            </a:r>
            <a:r>
              <a:rPr dirty="0" sz="2400" spc="-5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group </a:t>
            </a:r>
            <a:r>
              <a:rPr dirty="0" sz="2400">
                <a:latin typeface="Carlito"/>
                <a:cs typeface="Carlito"/>
              </a:rPr>
              <a:t>activities in a  single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857375" y="2219325"/>
            <a:ext cx="5391150" cy="425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987" y="1002012"/>
            <a:ext cx="5764463" cy="5627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56089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Partitions </a:t>
            </a:r>
            <a:r>
              <a:rPr dirty="0" sz="3600"/>
              <a:t>and </a:t>
            </a:r>
            <a:r>
              <a:rPr dirty="0" sz="3600" spc="-5"/>
              <a:t>Object</a:t>
            </a:r>
            <a:r>
              <a:rPr dirty="0" sz="3600" spc="-20"/>
              <a:t> </a:t>
            </a:r>
            <a:r>
              <a:rPr dirty="0" sz="3600" spc="-10"/>
              <a:t>Flows[4]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236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Time</a:t>
            </a:r>
            <a:r>
              <a:rPr dirty="0" sz="2400" spc="185" b="1">
                <a:latin typeface="Carlito"/>
                <a:cs typeface="Carlito"/>
              </a:rPr>
              <a:t> </a:t>
            </a:r>
            <a:r>
              <a:rPr dirty="0" sz="2400" spc="-25" b="1">
                <a:latin typeface="Carlito"/>
                <a:cs typeface="Carlito"/>
              </a:rPr>
              <a:t>Event</a:t>
            </a:r>
            <a:r>
              <a:rPr dirty="0" sz="2400" spc="200" b="1">
                <a:latin typeface="Carlito"/>
                <a:cs typeface="Carlito"/>
              </a:rPr>
              <a:t> </a:t>
            </a:r>
            <a:r>
              <a:rPr dirty="0" sz="2400" spc="-30" b="1">
                <a:latin typeface="Carlito"/>
                <a:cs typeface="Carlito"/>
              </a:rPr>
              <a:t>:</a:t>
            </a:r>
            <a:r>
              <a:rPr dirty="0" sz="2400" spc="-30">
                <a:latin typeface="Carlito"/>
                <a:cs typeface="Carlito"/>
              </a:rPr>
              <a:t>We</a:t>
            </a:r>
            <a:r>
              <a:rPr dirty="0" sz="2400" spc="1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can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have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scenario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where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an</a:t>
            </a:r>
            <a:r>
              <a:rPr dirty="0" sz="2400" spc="1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event</a:t>
            </a:r>
            <a:r>
              <a:rPr dirty="0" sz="2400" spc="17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takes</a:t>
            </a:r>
            <a:r>
              <a:rPr dirty="0" sz="2400" spc="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some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time </a:t>
            </a:r>
            <a:r>
              <a:rPr dirty="0" sz="2400" spc="-5">
                <a:latin typeface="Carlito"/>
                <a:cs typeface="Carlito"/>
              </a:rPr>
              <a:t>to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complete.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algn="ctr" marR="202565">
              <a:lnSpc>
                <a:spcPct val="100000"/>
              </a:lnSpc>
            </a:pPr>
            <a:r>
              <a:rPr dirty="0" sz="2400"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356870" marR="4445">
              <a:lnSpc>
                <a:spcPct val="100000"/>
              </a:lnSpc>
              <a:tabLst>
                <a:tab pos="890269" algn="l"/>
                <a:tab pos="2064385" algn="l"/>
                <a:tab pos="2345055" algn="l"/>
                <a:tab pos="2854325" algn="l"/>
                <a:tab pos="3262629" algn="l"/>
                <a:tab pos="4330065" algn="l"/>
                <a:tab pos="5509895" algn="l"/>
                <a:tab pos="7336155" algn="l"/>
                <a:tab pos="7772400" algn="l"/>
              </a:tabLst>
            </a:pPr>
            <a:r>
              <a:rPr dirty="0" sz="2400" spc="-25">
                <a:latin typeface="Carlito"/>
                <a:cs typeface="Carlito"/>
              </a:rPr>
              <a:t>F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r	</a:t>
            </a:r>
            <a:r>
              <a:rPr dirty="0" sz="2400" spc="-40">
                <a:latin typeface="Carlito"/>
                <a:cs typeface="Carlito"/>
              </a:rPr>
              <a:t>e</a:t>
            </a:r>
            <a:r>
              <a:rPr dirty="0" sz="2400" spc="-55">
                <a:latin typeface="Carlito"/>
                <a:cs typeface="Carlito"/>
              </a:rPr>
              <a:t>x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m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le	</a:t>
            </a:r>
            <a:r>
              <a:rPr dirty="0" sz="2400" spc="-140">
                <a:latin typeface="Arial"/>
                <a:cs typeface="Arial"/>
              </a:rPr>
              <a:t>–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Carlito"/>
                <a:cs typeface="Carlito"/>
              </a:rPr>
              <a:t>L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-5">
                <a:latin typeface="Carlito"/>
                <a:cs typeface="Carlito"/>
              </a:rPr>
              <a:t>ss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>
                <a:latin typeface="Carlito"/>
                <a:cs typeface="Carlito"/>
              </a:rPr>
              <a:t>me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 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70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cessi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 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	an	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 spc="-25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e  </a:t>
            </a:r>
            <a:r>
              <a:rPr dirty="0" sz="2400" spc="-20">
                <a:latin typeface="Carlito"/>
                <a:cs typeface="Carlito"/>
              </a:rPr>
              <a:t>takes </a:t>
            </a:r>
            <a:r>
              <a:rPr dirty="0" sz="2400">
                <a:latin typeface="Carlito"/>
                <a:cs typeface="Carlito"/>
              </a:rPr>
              <a:t>a lot of time. Then it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represented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shown</a:t>
            </a:r>
            <a:r>
              <a:rPr dirty="0" sz="2400" spc="-22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below.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49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Activity </a:t>
            </a:r>
            <a:r>
              <a:rPr dirty="0" spc="-10"/>
              <a:t>Diagram</a:t>
            </a:r>
            <a:r>
              <a:rPr dirty="0" spc="-100"/>
              <a:t> </a:t>
            </a:r>
            <a:r>
              <a:rPr dirty="0" spc="-10"/>
              <a:t>Notations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00069" y="1743075"/>
            <a:ext cx="1152525" cy="4772025"/>
            <a:chOff x="3600069" y="1743075"/>
            <a:chExt cx="1152525" cy="4772025"/>
          </a:xfrm>
        </p:grpSpPr>
        <p:sp>
          <p:nvSpPr>
            <p:cNvPr id="5" name="object 5"/>
            <p:cNvSpPr/>
            <p:nvPr/>
          </p:nvSpPr>
          <p:spPr>
            <a:xfrm>
              <a:off x="3800094" y="1743075"/>
              <a:ext cx="866775" cy="676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00069" y="3505200"/>
              <a:ext cx="1152525" cy="300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690" y="1219200"/>
            <a:ext cx="6246751" cy="5140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41071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 </a:t>
            </a:r>
            <a:r>
              <a:rPr dirty="0" spc="-10"/>
              <a:t>Diagram</a:t>
            </a:r>
            <a:r>
              <a:rPr dirty="0" spc="-145"/>
              <a:t> </a:t>
            </a:r>
            <a:r>
              <a:rPr dirty="0" spc="-5"/>
              <a:t>[4]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2542540" cy="39046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UML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Static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model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5">
                <a:latin typeface="Carlito"/>
                <a:cs typeface="Carlito"/>
              </a:rPr>
              <a:t>Dynamic</a:t>
            </a:r>
            <a:r>
              <a:rPr dirty="0" sz="2200" spc="-16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model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UML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case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Class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5557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</a:t>
            </a:r>
            <a:r>
              <a:rPr dirty="0" spc="20"/>
              <a:t>u</a:t>
            </a:r>
            <a:r>
              <a:rPr dirty="0"/>
              <a:t>tl</a:t>
            </a:r>
            <a:r>
              <a:rPr dirty="0" spc="-15"/>
              <a:t>i</a:t>
            </a:r>
            <a:r>
              <a:rPr dirty="0"/>
              <a:t>ne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914450"/>
            <a:ext cx="5562600" cy="5721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726313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Example: Processing </a:t>
            </a:r>
            <a:r>
              <a:rPr dirty="0" sz="2800"/>
              <a:t>an </a:t>
            </a:r>
            <a:r>
              <a:rPr dirty="0" sz="2800" spc="-15"/>
              <a:t>Order by </a:t>
            </a:r>
            <a:r>
              <a:rPr dirty="0" sz="2800" spc="-5"/>
              <a:t>the </a:t>
            </a:r>
            <a:r>
              <a:rPr dirty="0" sz="2800" spc="-10"/>
              <a:t>Box</a:t>
            </a:r>
            <a:r>
              <a:rPr dirty="0" sz="2800" spc="20"/>
              <a:t> </a:t>
            </a:r>
            <a:r>
              <a:rPr dirty="0" sz="2800" spc="-5"/>
              <a:t>Office[4]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220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7870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15"/>
              <a:t>Enrollment </a:t>
            </a:r>
            <a:r>
              <a:rPr dirty="0"/>
              <a:t>in the</a:t>
            </a:r>
            <a:r>
              <a:rPr dirty="0" spc="-60"/>
              <a:t> </a:t>
            </a:r>
            <a:r>
              <a:rPr dirty="0" spc="-15"/>
              <a:t>University</a:t>
            </a:r>
          </a:p>
        </p:txBody>
      </p:sp>
      <p:sp>
        <p:nvSpPr>
          <p:cNvPr id="3" name="object 3"/>
          <p:cNvSpPr/>
          <p:nvPr/>
        </p:nvSpPr>
        <p:spPr>
          <a:xfrm>
            <a:off x="181270" y="1853397"/>
            <a:ext cx="8756810" cy="3456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37425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10"/>
              <a:t>Processing </a:t>
            </a:r>
            <a:r>
              <a:rPr dirty="0"/>
              <a:t>of </a:t>
            </a:r>
            <a:r>
              <a:rPr dirty="0" spc="5"/>
              <a:t>an </a:t>
            </a:r>
            <a:r>
              <a:rPr dirty="0" spc="-10"/>
              <a:t>Order</a:t>
            </a:r>
            <a:r>
              <a:rPr dirty="0" spc="-140"/>
              <a:t> </a:t>
            </a:r>
            <a:r>
              <a:rPr dirty="0"/>
              <a:t>[1]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200" y="900112"/>
            <a:ext cx="8810625" cy="5635625"/>
            <a:chOff x="203200" y="900112"/>
            <a:chExt cx="8810625" cy="5635625"/>
          </a:xfrm>
        </p:grpSpPr>
        <p:sp>
          <p:nvSpPr>
            <p:cNvPr id="4" name="object 4"/>
            <p:cNvSpPr/>
            <p:nvPr/>
          </p:nvSpPr>
          <p:spPr>
            <a:xfrm>
              <a:off x="217487" y="914400"/>
              <a:ext cx="8782050" cy="5607050"/>
            </a:xfrm>
            <a:custGeom>
              <a:avLst/>
              <a:gdLst/>
              <a:ahLst/>
              <a:cxnLst/>
              <a:rect l="l" t="t" r="r" b="b"/>
              <a:pathLst>
                <a:path w="8782050" h="5607050">
                  <a:moveTo>
                    <a:pt x="8782050" y="0"/>
                  </a:moveTo>
                  <a:lnTo>
                    <a:pt x="0" y="0"/>
                  </a:lnTo>
                  <a:lnTo>
                    <a:pt x="0" y="5607050"/>
                  </a:lnTo>
                  <a:lnTo>
                    <a:pt x="8782050" y="5607050"/>
                  </a:lnTo>
                  <a:lnTo>
                    <a:pt x="8782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7487" y="914400"/>
              <a:ext cx="8782050" cy="5607050"/>
            </a:xfrm>
            <a:custGeom>
              <a:avLst/>
              <a:gdLst/>
              <a:ahLst/>
              <a:cxnLst/>
              <a:rect l="l" t="t" r="r" b="b"/>
              <a:pathLst>
                <a:path w="8782050" h="5607050">
                  <a:moveTo>
                    <a:pt x="0" y="5607050"/>
                  </a:moveTo>
                  <a:lnTo>
                    <a:pt x="8782050" y="5607050"/>
                  </a:lnTo>
                  <a:lnTo>
                    <a:pt x="8782050" y="0"/>
                  </a:lnTo>
                  <a:lnTo>
                    <a:pt x="0" y="0"/>
                  </a:lnTo>
                  <a:lnTo>
                    <a:pt x="0" y="5607050"/>
                  </a:lnTo>
                  <a:close/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43775" y="1770125"/>
              <a:ext cx="938530" cy="1206500"/>
            </a:xfrm>
            <a:custGeom>
              <a:avLst/>
              <a:gdLst/>
              <a:ahLst/>
              <a:cxnLst/>
              <a:rect l="l" t="t" r="r" b="b"/>
              <a:pathLst>
                <a:path w="938529" h="1206500">
                  <a:moveTo>
                    <a:pt x="615696" y="0"/>
                  </a:moveTo>
                  <a:lnTo>
                    <a:pt x="322452" y="0"/>
                  </a:lnTo>
                  <a:lnTo>
                    <a:pt x="274810" y="3494"/>
                  </a:lnTo>
                  <a:lnTo>
                    <a:pt x="229335" y="13644"/>
                  </a:lnTo>
                  <a:lnTo>
                    <a:pt x="186528" y="29954"/>
                  </a:lnTo>
                  <a:lnTo>
                    <a:pt x="146888" y="51925"/>
                  </a:lnTo>
                  <a:lnTo>
                    <a:pt x="110913" y="79060"/>
                  </a:lnTo>
                  <a:lnTo>
                    <a:pt x="79103" y="110861"/>
                  </a:lnTo>
                  <a:lnTo>
                    <a:pt x="51957" y="146831"/>
                  </a:lnTo>
                  <a:lnTo>
                    <a:pt x="29974" y="186473"/>
                  </a:lnTo>
                  <a:lnTo>
                    <a:pt x="13654" y="229289"/>
                  </a:lnTo>
                  <a:lnTo>
                    <a:pt x="3496" y="274781"/>
                  </a:lnTo>
                  <a:lnTo>
                    <a:pt x="0" y="322452"/>
                  </a:lnTo>
                  <a:lnTo>
                    <a:pt x="0" y="883920"/>
                  </a:lnTo>
                  <a:lnTo>
                    <a:pt x="3496" y="931594"/>
                  </a:lnTo>
                  <a:lnTo>
                    <a:pt x="13654" y="977094"/>
                  </a:lnTo>
                  <a:lnTo>
                    <a:pt x="29974" y="1019922"/>
                  </a:lnTo>
                  <a:lnTo>
                    <a:pt x="51957" y="1059579"/>
                  </a:lnTo>
                  <a:lnTo>
                    <a:pt x="79103" y="1095566"/>
                  </a:lnTo>
                  <a:lnTo>
                    <a:pt x="110913" y="1127385"/>
                  </a:lnTo>
                  <a:lnTo>
                    <a:pt x="146888" y="1154536"/>
                  </a:lnTo>
                  <a:lnTo>
                    <a:pt x="186528" y="1176522"/>
                  </a:lnTo>
                  <a:lnTo>
                    <a:pt x="229335" y="1192844"/>
                  </a:lnTo>
                  <a:lnTo>
                    <a:pt x="274810" y="1203002"/>
                  </a:lnTo>
                  <a:lnTo>
                    <a:pt x="322452" y="1206500"/>
                  </a:lnTo>
                  <a:lnTo>
                    <a:pt x="615696" y="1206500"/>
                  </a:lnTo>
                  <a:lnTo>
                    <a:pt x="663370" y="1203002"/>
                  </a:lnTo>
                  <a:lnTo>
                    <a:pt x="708870" y="1192844"/>
                  </a:lnTo>
                  <a:lnTo>
                    <a:pt x="751698" y="1176522"/>
                  </a:lnTo>
                  <a:lnTo>
                    <a:pt x="791355" y="1154536"/>
                  </a:lnTo>
                  <a:lnTo>
                    <a:pt x="827342" y="1127385"/>
                  </a:lnTo>
                  <a:lnTo>
                    <a:pt x="859161" y="1095566"/>
                  </a:lnTo>
                  <a:lnTo>
                    <a:pt x="886312" y="1059579"/>
                  </a:lnTo>
                  <a:lnTo>
                    <a:pt x="908298" y="1019922"/>
                  </a:lnTo>
                  <a:lnTo>
                    <a:pt x="924620" y="977094"/>
                  </a:lnTo>
                  <a:lnTo>
                    <a:pt x="934778" y="931594"/>
                  </a:lnTo>
                  <a:lnTo>
                    <a:pt x="938276" y="883920"/>
                  </a:lnTo>
                  <a:lnTo>
                    <a:pt x="938276" y="322452"/>
                  </a:lnTo>
                  <a:lnTo>
                    <a:pt x="934778" y="274781"/>
                  </a:lnTo>
                  <a:lnTo>
                    <a:pt x="924620" y="229289"/>
                  </a:lnTo>
                  <a:lnTo>
                    <a:pt x="908298" y="186473"/>
                  </a:lnTo>
                  <a:lnTo>
                    <a:pt x="886312" y="146831"/>
                  </a:lnTo>
                  <a:lnTo>
                    <a:pt x="859161" y="110861"/>
                  </a:lnTo>
                  <a:lnTo>
                    <a:pt x="827342" y="79060"/>
                  </a:lnTo>
                  <a:lnTo>
                    <a:pt x="791355" y="51925"/>
                  </a:lnTo>
                  <a:lnTo>
                    <a:pt x="751698" y="29954"/>
                  </a:lnTo>
                  <a:lnTo>
                    <a:pt x="708870" y="13644"/>
                  </a:lnTo>
                  <a:lnTo>
                    <a:pt x="663370" y="3494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43775" y="1770125"/>
              <a:ext cx="938530" cy="1206500"/>
            </a:xfrm>
            <a:custGeom>
              <a:avLst/>
              <a:gdLst/>
              <a:ahLst/>
              <a:cxnLst/>
              <a:rect l="l" t="t" r="r" b="b"/>
              <a:pathLst>
                <a:path w="938529" h="1206500">
                  <a:moveTo>
                    <a:pt x="0" y="322452"/>
                  </a:moveTo>
                  <a:lnTo>
                    <a:pt x="3496" y="274781"/>
                  </a:lnTo>
                  <a:lnTo>
                    <a:pt x="13654" y="229289"/>
                  </a:lnTo>
                  <a:lnTo>
                    <a:pt x="29974" y="186473"/>
                  </a:lnTo>
                  <a:lnTo>
                    <a:pt x="51957" y="146831"/>
                  </a:lnTo>
                  <a:lnTo>
                    <a:pt x="79103" y="110861"/>
                  </a:lnTo>
                  <a:lnTo>
                    <a:pt x="110913" y="79060"/>
                  </a:lnTo>
                  <a:lnTo>
                    <a:pt x="146888" y="51925"/>
                  </a:lnTo>
                  <a:lnTo>
                    <a:pt x="186528" y="29954"/>
                  </a:lnTo>
                  <a:lnTo>
                    <a:pt x="229335" y="13644"/>
                  </a:lnTo>
                  <a:lnTo>
                    <a:pt x="274810" y="3494"/>
                  </a:lnTo>
                  <a:lnTo>
                    <a:pt x="322452" y="0"/>
                  </a:lnTo>
                  <a:lnTo>
                    <a:pt x="615696" y="0"/>
                  </a:lnTo>
                  <a:lnTo>
                    <a:pt x="663370" y="3494"/>
                  </a:lnTo>
                  <a:lnTo>
                    <a:pt x="708870" y="13644"/>
                  </a:lnTo>
                  <a:lnTo>
                    <a:pt x="751698" y="29954"/>
                  </a:lnTo>
                  <a:lnTo>
                    <a:pt x="791355" y="51925"/>
                  </a:lnTo>
                  <a:lnTo>
                    <a:pt x="827342" y="79060"/>
                  </a:lnTo>
                  <a:lnTo>
                    <a:pt x="859161" y="110861"/>
                  </a:lnTo>
                  <a:lnTo>
                    <a:pt x="886312" y="146831"/>
                  </a:lnTo>
                  <a:lnTo>
                    <a:pt x="908298" y="186473"/>
                  </a:lnTo>
                  <a:lnTo>
                    <a:pt x="924620" y="229289"/>
                  </a:lnTo>
                  <a:lnTo>
                    <a:pt x="934778" y="274781"/>
                  </a:lnTo>
                  <a:lnTo>
                    <a:pt x="938276" y="322452"/>
                  </a:lnTo>
                  <a:lnTo>
                    <a:pt x="938276" y="883920"/>
                  </a:lnTo>
                  <a:lnTo>
                    <a:pt x="934778" y="931594"/>
                  </a:lnTo>
                  <a:lnTo>
                    <a:pt x="924620" y="977094"/>
                  </a:lnTo>
                  <a:lnTo>
                    <a:pt x="908298" y="1019922"/>
                  </a:lnTo>
                  <a:lnTo>
                    <a:pt x="886312" y="1059579"/>
                  </a:lnTo>
                  <a:lnTo>
                    <a:pt x="859161" y="1095566"/>
                  </a:lnTo>
                  <a:lnTo>
                    <a:pt x="827342" y="1127385"/>
                  </a:lnTo>
                  <a:lnTo>
                    <a:pt x="791355" y="1154536"/>
                  </a:lnTo>
                  <a:lnTo>
                    <a:pt x="751698" y="1176522"/>
                  </a:lnTo>
                  <a:lnTo>
                    <a:pt x="708870" y="1192844"/>
                  </a:lnTo>
                  <a:lnTo>
                    <a:pt x="663370" y="1203002"/>
                  </a:lnTo>
                  <a:lnTo>
                    <a:pt x="615696" y="1206500"/>
                  </a:lnTo>
                  <a:lnTo>
                    <a:pt x="322452" y="1206500"/>
                  </a:lnTo>
                  <a:lnTo>
                    <a:pt x="274810" y="1203002"/>
                  </a:lnTo>
                  <a:lnTo>
                    <a:pt x="229335" y="1192844"/>
                  </a:lnTo>
                  <a:lnTo>
                    <a:pt x="186528" y="1176522"/>
                  </a:lnTo>
                  <a:lnTo>
                    <a:pt x="146888" y="1154536"/>
                  </a:lnTo>
                  <a:lnTo>
                    <a:pt x="110913" y="1127385"/>
                  </a:lnTo>
                  <a:lnTo>
                    <a:pt x="79103" y="1095566"/>
                  </a:lnTo>
                  <a:lnTo>
                    <a:pt x="51957" y="1059579"/>
                  </a:lnTo>
                  <a:lnTo>
                    <a:pt x="29974" y="1019922"/>
                  </a:lnTo>
                  <a:lnTo>
                    <a:pt x="13654" y="977094"/>
                  </a:lnTo>
                  <a:lnTo>
                    <a:pt x="3496" y="931594"/>
                  </a:lnTo>
                  <a:lnTo>
                    <a:pt x="0" y="883920"/>
                  </a:lnTo>
                  <a:lnTo>
                    <a:pt x="0" y="32245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75251" y="1882775"/>
              <a:ext cx="935355" cy="1173480"/>
            </a:xfrm>
            <a:custGeom>
              <a:avLst/>
              <a:gdLst/>
              <a:ahLst/>
              <a:cxnLst/>
              <a:rect l="l" t="t" r="r" b="b"/>
              <a:pathLst>
                <a:path w="935354" h="1173480">
                  <a:moveTo>
                    <a:pt x="603123" y="0"/>
                  </a:moveTo>
                  <a:lnTo>
                    <a:pt x="331724" y="0"/>
                  </a:lnTo>
                  <a:lnTo>
                    <a:pt x="282691" y="3598"/>
                  </a:lnTo>
                  <a:lnTo>
                    <a:pt x="235897" y="14051"/>
                  </a:lnTo>
                  <a:lnTo>
                    <a:pt x="191853" y="30845"/>
                  </a:lnTo>
                  <a:lnTo>
                    <a:pt x="151072" y="53467"/>
                  </a:lnTo>
                  <a:lnTo>
                    <a:pt x="114066" y="81402"/>
                  </a:lnTo>
                  <a:lnTo>
                    <a:pt x="81347" y="114138"/>
                  </a:lnTo>
                  <a:lnTo>
                    <a:pt x="53428" y="151161"/>
                  </a:lnTo>
                  <a:lnTo>
                    <a:pt x="30822" y="191957"/>
                  </a:lnTo>
                  <a:lnTo>
                    <a:pt x="14040" y="236013"/>
                  </a:lnTo>
                  <a:lnTo>
                    <a:pt x="3595" y="282815"/>
                  </a:lnTo>
                  <a:lnTo>
                    <a:pt x="0" y="331850"/>
                  </a:lnTo>
                  <a:lnTo>
                    <a:pt x="0" y="841375"/>
                  </a:lnTo>
                  <a:lnTo>
                    <a:pt x="3595" y="890410"/>
                  </a:lnTo>
                  <a:lnTo>
                    <a:pt x="14040" y="937212"/>
                  </a:lnTo>
                  <a:lnTo>
                    <a:pt x="30822" y="981268"/>
                  </a:lnTo>
                  <a:lnTo>
                    <a:pt x="53428" y="1022064"/>
                  </a:lnTo>
                  <a:lnTo>
                    <a:pt x="81347" y="1059087"/>
                  </a:lnTo>
                  <a:lnTo>
                    <a:pt x="114066" y="1091823"/>
                  </a:lnTo>
                  <a:lnTo>
                    <a:pt x="151072" y="1119758"/>
                  </a:lnTo>
                  <a:lnTo>
                    <a:pt x="191853" y="1142380"/>
                  </a:lnTo>
                  <a:lnTo>
                    <a:pt x="235897" y="1159174"/>
                  </a:lnTo>
                  <a:lnTo>
                    <a:pt x="282691" y="1169627"/>
                  </a:lnTo>
                  <a:lnTo>
                    <a:pt x="331724" y="1173226"/>
                  </a:lnTo>
                  <a:lnTo>
                    <a:pt x="603123" y="1173226"/>
                  </a:lnTo>
                  <a:lnTo>
                    <a:pt x="652158" y="1169627"/>
                  </a:lnTo>
                  <a:lnTo>
                    <a:pt x="698960" y="1159174"/>
                  </a:lnTo>
                  <a:lnTo>
                    <a:pt x="743016" y="1142380"/>
                  </a:lnTo>
                  <a:lnTo>
                    <a:pt x="783812" y="1119758"/>
                  </a:lnTo>
                  <a:lnTo>
                    <a:pt x="820835" y="1091823"/>
                  </a:lnTo>
                  <a:lnTo>
                    <a:pt x="853571" y="1059087"/>
                  </a:lnTo>
                  <a:lnTo>
                    <a:pt x="881506" y="1022064"/>
                  </a:lnTo>
                  <a:lnTo>
                    <a:pt x="904128" y="981268"/>
                  </a:lnTo>
                  <a:lnTo>
                    <a:pt x="920922" y="937212"/>
                  </a:lnTo>
                  <a:lnTo>
                    <a:pt x="931375" y="890410"/>
                  </a:lnTo>
                  <a:lnTo>
                    <a:pt x="934974" y="841375"/>
                  </a:lnTo>
                  <a:lnTo>
                    <a:pt x="934974" y="331850"/>
                  </a:lnTo>
                  <a:lnTo>
                    <a:pt x="931375" y="282815"/>
                  </a:lnTo>
                  <a:lnTo>
                    <a:pt x="920922" y="236013"/>
                  </a:lnTo>
                  <a:lnTo>
                    <a:pt x="904128" y="191957"/>
                  </a:lnTo>
                  <a:lnTo>
                    <a:pt x="881506" y="151161"/>
                  </a:lnTo>
                  <a:lnTo>
                    <a:pt x="853571" y="114138"/>
                  </a:lnTo>
                  <a:lnTo>
                    <a:pt x="820835" y="81402"/>
                  </a:lnTo>
                  <a:lnTo>
                    <a:pt x="783812" y="53467"/>
                  </a:lnTo>
                  <a:lnTo>
                    <a:pt x="743016" y="30845"/>
                  </a:lnTo>
                  <a:lnTo>
                    <a:pt x="698960" y="14051"/>
                  </a:lnTo>
                  <a:lnTo>
                    <a:pt x="652158" y="3598"/>
                  </a:lnTo>
                  <a:lnTo>
                    <a:pt x="60312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75251" y="1882775"/>
              <a:ext cx="935355" cy="1173480"/>
            </a:xfrm>
            <a:custGeom>
              <a:avLst/>
              <a:gdLst/>
              <a:ahLst/>
              <a:cxnLst/>
              <a:rect l="l" t="t" r="r" b="b"/>
              <a:pathLst>
                <a:path w="935354" h="1173480">
                  <a:moveTo>
                    <a:pt x="0" y="331850"/>
                  </a:moveTo>
                  <a:lnTo>
                    <a:pt x="3595" y="282815"/>
                  </a:lnTo>
                  <a:lnTo>
                    <a:pt x="14040" y="236013"/>
                  </a:lnTo>
                  <a:lnTo>
                    <a:pt x="30822" y="191957"/>
                  </a:lnTo>
                  <a:lnTo>
                    <a:pt x="53428" y="151161"/>
                  </a:lnTo>
                  <a:lnTo>
                    <a:pt x="81347" y="114138"/>
                  </a:lnTo>
                  <a:lnTo>
                    <a:pt x="114066" y="81402"/>
                  </a:lnTo>
                  <a:lnTo>
                    <a:pt x="151072" y="53467"/>
                  </a:lnTo>
                  <a:lnTo>
                    <a:pt x="191853" y="30845"/>
                  </a:lnTo>
                  <a:lnTo>
                    <a:pt x="235897" y="14051"/>
                  </a:lnTo>
                  <a:lnTo>
                    <a:pt x="282691" y="3598"/>
                  </a:lnTo>
                  <a:lnTo>
                    <a:pt x="331724" y="0"/>
                  </a:lnTo>
                  <a:lnTo>
                    <a:pt x="603123" y="0"/>
                  </a:lnTo>
                  <a:lnTo>
                    <a:pt x="652158" y="3598"/>
                  </a:lnTo>
                  <a:lnTo>
                    <a:pt x="698960" y="14051"/>
                  </a:lnTo>
                  <a:lnTo>
                    <a:pt x="743016" y="30845"/>
                  </a:lnTo>
                  <a:lnTo>
                    <a:pt x="783812" y="53467"/>
                  </a:lnTo>
                  <a:lnTo>
                    <a:pt x="820835" y="81402"/>
                  </a:lnTo>
                  <a:lnTo>
                    <a:pt x="853571" y="114138"/>
                  </a:lnTo>
                  <a:lnTo>
                    <a:pt x="881506" y="151161"/>
                  </a:lnTo>
                  <a:lnTo>
                    <a:pt x="904128" y="191957"/>
                  </a:lnTo>
                  <a:lnTo>
                    <a:pt x="920922" y="236013"/>
                  </a:lnTo>
                  <a:lnTo>
                    <a:pt x="931375" y="282815"/>
                  </a:lnTo>
                  <a:lnTo>
                    <a:pt x="934974" y="331850"/>
                  </a:lnTo>
                  <a:lnTo>
                    <a:pt x="934974" y="841375"/>
                  </a:lnTo>
                  <a:lnTo>
                    <a:pt x="931375" y="890410"/>
                  </a:lnTo>
                  <a:lnTo>
                    <a:pt x="920922" y="937212"/>
                  </a:lnTo>
                  <a:lnTo>
                    <a:pt x="904128" y="981268"/>
                  </a:lnTo>
                  <a:lnTo>
                    <a:pt x="881506" y="1022064"/>
                  </a:lnTo>
                  <a:lnTo>
                    <a:pt x="853571" y="1059087"/>
                  </a:lnTo>
                  <a:lnTo>
                    <a:pt x="820835" y="1091823"/>
                  </a:lnTo>
                  <a:lnTo>
                    <a:pt x="783812" y="1119758"/>
                  </a:lnTo>
                  <a:lnTo>
                    <a:pt x="743016" y="1142380"/>
                  </a:lnTo>
                  <a:lnTo>
                    <a:pt x="698960" y="1159174"/>
                  </a:lnTo>
                  <a:lnTo>
                    <a:pt x="652158" y="1169627"/>
                  </a:lnTo>
                  <a:lnTo>
                    <a:pt x="603123" y="1173226"/>
                  </a:lnTo>
                  <a:lnTo>
                    <a:pt x="331724" y="1173226"/>
                  </a:lnTo>
                  <a:lnTo>
                    <a:pt x="282691" y="1169627"/>
                  </a:lnTo>
                  <a:lnTo>
                    <a:pt x="235897" y="1159174"/>
                  </a:lnTo>
                  <a:lnTo>
                    <a:pt x="191853" y="1142380"/>
                  </a:lnTo>
                  <a:lnTo>
                    <a:pt x="151072" y="1119758"/>
                  </a:lnTo>
                  <a:lnTo>
                    <a:pt x="114066" y="1091823"/>
                  </a:lnTo>
                  <a:lnTo>
                    <a:pt x="81347" y="1059087"/>
                  </a:lnTo>
                  <a:lnTo>
                    <a:pt x="53428" y="1022064"/>
                  </a:lnTo>
                  <a:lnTo>
                    <a:pt x="30822" y="981268"/>
                  </a:lnTo>
                  <a:lnTo>
                    <a:pt x="14040" y="937212"/>
                  </a:lnTo>
                  <a:lnTo>
                    <a:pt x="3595" y="890410"/>
                  </a:lnTo>
                  <a:lnTo>
                    <a:pt x="0" y="841375"/>
                  </a:lnTo>
                  <a:lnTo>
                    <a:pt x="0" y="3318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14625" y="1882775"/>
              <a:ext cx="939800" cy="1173480"/>
            </a:xfrm>
            <a:custGeom>
              <a:avLst/>
              <a:gdLst/>
              <a:ahLst/>
              <a:cxnLst/>
              <a:rect l="l" t="t" r="r" b="b"/>
              <a:pathLst>
                <a:path w="939800" h="1173480">
                  <a:moveTo>
                    <a:pt x="606298" y="0"/>
                  </a:moveTo>
                  <a:lnTo>
                    <a:pt x="333501" y="0"/>
                  </a:lnTo>
                  <a:lnTo>
                    <a:pt x="284228" y="3616"/>
                  </a:lnTo>
                  <a:lnTo>
                    <a:pt x="237196" y="14123"/>
                  </a:lnTo>
                  <a:lnTo>
                    <a:pt x="192922" y="31002"/>
                  </a:lnTo>
                  <a:lnTo>
                    <a:pt x="151923" y="53738"/>
                  </a:lnTo>
                  <a:lnTo>
                    <a:pt x="114715" y="81815"/>
                  </a:lnTo>
                  <a:lnTo>
                    <a:pt x="81815" y="114715"/>
                  </a:lnTo>
                  <a:lnTo>
                    <a:pt x="53738" y="151923"/>
                  </a:lnTo>
                  <a:lnTo>
                    <a:pt x="31002" y="192922"/>
                  </a:lnTo>
                  <a:lnTo>
                    <a:pt x="14123" y="237196"/>
                  </a:lnTo>
                  <a:lnTo>
                    <a:pt x="3616" y="284228"/>
                  </a:lnTo>
                  <a:lnTo>
                    <a:pt x="0" y="333501"/>
                  </a:lnTo>
                  <a:lnTo>
                    <a:pt x="0" y="839724"/>
                  </a:lnTo>
                  <a:lnTo>
                    <a:pt x="3616" y="888997"/>
                  </a:lnTo>
                  <a:lnTo>
                    <a:pt x="14123" y="936029"/>
                  </a:lnTo>
                  <a:lnTo>
                    <a:pt x="31002" y="980303"/>
                  </a:lnTo>
                  <a:lnTo>
                    <a:pt x="53738" y="1021302"/>
                  </a:lnTo>
                  <a:lnTo>
                    <a:pt x="81815" y="1058510"/>
                  </a:lnTo>
                  <a:lnTo>
                    <a:pt x="114715" y="1091410"/>
                  </a:lnTo>
                  <a:lnTo>
                    <a:pt x="151923" y="1119487"/>
                  </a:lnTo>
                  <a:lnTo>
                    <a:pt x="192922" y="1142223"/>
                  </a:lnTo>
                  <a:lnTo>
                    <a:pt x="237196" y="1159102"/>
                  </a:lnTo>
                  <a:lnTo>
                    <a:pt x="284228" y="1169609"/>
                  </a:lnTo>
                  <a:lnTo>
                    <a:pt x="333501" y="1173226"/>
                  </a:lnTo>
                  <a:lnTo>
                    <a:pt x="606298" y="1173226"/>
                  </a:lnTo>
                  <a:lnTo>
                    <a:pt x="655571" y="1169609"/>
                  </a:lnTo>
                  <a:lnTo>
                    <a:pt x="702603" y="1159102"/>
                  </a:lnTo>
                  <a:lnTo>
                    <a:pt x="746877" y="1142223"/>
                  </a:lnTo>
                  <a:lnTo>
                    <a:pt x="787876" y="1119487"/>
                  </a:lnTo>
                  <a:lnTo>
                    <a:pt x="825084" y="1091410"/>
                  </a:lnTo>
                  <a:lnTo>
                    <a:pt x="857984" y="1058510"/>
                  </a:lnTo>
                  <a:lnTo>
                    <a:pt x="886061" y="1021302"/>
                  </a:lnTo>
                  <a:lnTo>
                    <a:pt x="908797" y="980303"/>
                  </a:lnTo>
                  <a:lnTo>
                    <a:pt x="925676" y="936029"/>
                  </a:lnTo>
                  <a:lnTo>
                    <a:pt x="936183" y="888997"/>
                  </a:lnTo>
                  <a:lnTo>
                    <a:pt x="939800" y="839724"/>
                  </a:lnTo>
                  <a:lnTo>
                    <a:pt x="939800" y="333501"/>
                  </a:lnTo>
                  <a:lnTo>
                    <a:pt x="936183" y="284228"/>
                  </a:lnTo>
                  <a:lnTo>
                    <a:pt x="925676" y="237196"/>
                  </a:lnTo>
                  <a:lnTo>
                    <a:pt x="908797" y="192922"/>
                  </a:lnTo>
                  <a:lnTo>
                    <a:pt x="886061" y="151923"/>
                  </a:lnTo>
                  <a:lnTo>
                    <a:pt x="857984" y="114715"/>
                  </a:lnTo>
                  <a:lnTo>
                    <a:pt x="825084" y="81815"/>
                  </a:lnTo>
                  <a:lnTo>
                    <a:pt x="787876" y="53738"/>
                  </a:lnTo>
                  <a:lnTo>
                    <a:pt x="746877" y="31002"/>
                  </a:lnTo>
                  <a:lnTo>
                    <a:pt x="702603" y="14123"/>
                  </a:lnTo>
                  <a:lnTo>
                    <a:pt x="655571" y="3616"/>
                  </a:lnTo>
                  <a:lnTo>
                    <a:pt x="60629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14625" y="1882775"/>
              <a:ext cx="939800" cy="1173480"/>
            </a:xfrm>
            <a:custGeom>
              <a:avLst/>
              <a:gdLst/>
              <a:ahLst/>
              <a:cxnLst/>
              <a:rect l="l" t="t" r="r" b="b"/>
              <a:pathLst>
                <a:path w="939800" h="1173480">
                  <a:moveTo>
                    <a:pt x="0" y="333501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1" y="0"/>
                  </a:lnTo>
                  <a:lnTo>
                    <a:pt x="606298" y="0"/>
                  </a:lnTo>
                  <a:lnTo>
                    <a:pt x="655571" y="3616"/>
                  </a:lnTo>
                  <a:lnTo>
                    <a:pt x="702603" y="14123"/>
                  </a:lnTo>
                  <a:lnTo>
                    <a:pt x="746877" y="31002"/>
                  </a:lnTo>
                  <a:lnTo>
                    <a:pt x="787876" y="53738"/>
                  </a:lnTo>
                  <a:lnTo>
                    <a:pt x="825084" y="81815"/>
                  </a:lnTo>
                  <a:lnTo>
                    <a:pt x="857984" y="114715"/>
                  </a:lnTo>
                  <a:lnTo>
                    <a:pt x="886061" y="151923"/>
                  </a:lnTo>
                  <a:lnTo>
                    <a:pt x="908797" y="192922"/>
                  </a:lnTo>
                  <a:lnTo>
                    <a:pt x="925676" y="237196"/>
                  </a:lnTo>
                  <a:lnTo>
                    <a:pt x="936183" y="284228"/>
                  </a:lnTo>
                  <a:lnTo>
                    <a:pt x="939800" y="333501"/>
                  </a:lnTo>
                  <a:lnTo>
                    <a:pt x="939800" y="839724"/>
                  </a:lnTo>
                  <a:lnTo>
                    <a:pt x="936183" y="888997"/>
                  </a:lnTo>
                  <a:lnTo>
                    <a:pt x="925676" y="936029"/>
                  </a:lnTo>
                  <a:lnTo>
                    <a:pt x="908797" y="980303"/>
                  </a:lnTo>
                  <a:lnTo>
                    <a:pt x="886061" y="1021302"/>
                  </a:lnTo>
                  <a:lnTo>
                    <a:pt x="857984" y="1058510"/>
                  </a:lnTo>
                  <a:lnTo>
                    <a:pt x="825084" y="1091410"/>
                  </a:lnTo>
                  <a:lnTo>
                    <a:pt x="787876" y="1119487"/>
                  </a:lnTo>
                  <a:lnTo>
                    <a:pt x="746877" y="1142223"/>
                  </a:lnTo>
                  <a:lnTo>
                    <a:pt x="702603" y="1159102"/>
                  </a:lnTo>
                  <a:lnTo>
                    <a:pt x="655571" y="1169609"/>
                  </a:lnTo>
                  <a:lnTo>
                    <a:pt x="606298" y="1173226"/>
                  </a:lnTo>
                  <a:lnTo>
                    <a:pt x="333501" y="1173226"/>
                  </a:lnTo>
                  <a:lnTo>
                    <a:pt x="284228" y="1169609"/>
                  </a:lnTo>
                  <a:lnTo>
                    <a:pt x="237196" y="1159102"/>
                  </a:lnTo>
                  <a:lnTo>
                    <a:pt x="192922" y="1142223"/>
                  </a:lnTo>
                  <a:lnTo>
                    <a:pt x="151923" y="1119487"/>
                  </a:lnTo>
                  <a:lnTo>
                    <a:pt x="114715" y="1091410"/>
                  </a:lnTo>
                  <a:lnTo>
                    <a:pt x="81815" y="1058510"/>
                  </a:lnTo>
                  <a:lnTo>
                    <a:pt x="53738" y="1021302"/>
                  </a:lnTo>
                  <a:lnTo>
                    <a:pt x="31002" y="980303"/>
                  </a:lnTo>
                  <a:lnTo>
                    <a:pt x="14123" y="936029"/>
                  </a:lnTo>
                  <a:lnTo>
                    <a:pt x="3616" y="888997"/>
                  </a:lnTo>
                  <a:lnTo>
                    <a:pt x="0" y="839724"/>
                  </a:lnTo>
                  <a:lnTo>
                    <a:pt x="0" y="33350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33550" y="2489200"/>
              <a:ext cx="103505" cy="1905"/>
            </a:xfrm>
            <a:custGeom>
              <a:avLst/>
              <a:gdLst/>
              <a:ahLst/>
              <a:cxnLst/>
              <a:rect l="l" t="t" r="r" b="b"/>
              <a:pathLst>
                <a:path w="103505" h="1905">
                  <a:moveTo>
                    <a:pt x="-12700" y="825"/>
                  </a:moveTo>
                  <a:lnTo>
                    <a:pt x="115950" y="825"/>
                  </a:lnTo>
                </a:path>
              </a:pathLst>
            </a:custGeom>
            <a:ln w="27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831338" y="2069668"/>
            <a:ext cx="508634" cy="6356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5"/>
              </a:spcBef>
            </a:pPr>
            <a:r>
              <a:rPr dirty="0" sz="1500" spc="-25">
                <a:latin typeface="Times New Roman"/>
                <a:cs typeface="Times New Roman"/>
              </a:rPr>
              <a:t>F</a:t>
            </a:r>
            <a:r>
              <a:rPr dirty="0" sz="1500" spc="5">
                <a:latin typeface="Times New Roman"/>
                <a:cs typeface="Times New Roman"/>
              </a:rPr>
              <a:t>i</a:t>
            </a:r>
            <a:r>
              <a:rPr dirty="0" sz="1500" spc="-15">
                <a:latin typeface="Times New Roman"/>
                <a:cs typeface="Times New Roman"/>
              </a:rPr>
              <a:t>l</a:t>
            </a:r>
            <a:r>
              <a:rPr dirty="0" sz="1500">
                <a:latin typeface="Times New Roman"/>
                <a:cs typeface="Times New Roman"/>
              </a:rPr>
              <a:t>l</a:t>
            </a:r>
            <a:endParaRPr sz="1500">
              <a:latin typeface="Times New Roman"/>
              <a:cs typeface="Times New Roman"/>
            </a:endParaRPr>
          </a:p>
          <a:p>
            <a:pPr algn="r" marR="40005">
              <a:lnSpc>
                <a:spcPct val="100000"/>
              </a:lnSpc>
              <a:spcBef>
                <a:spcPts val="1185"/>
              </a:spcBef>
            </a:pPr>
            <a:r>
              <a:rPr dirty="0" sz="1500" spc="-10">
                <a:latin typeface="Times New Roman"/>
                <a:cs typeface="Times New Roman"/>
              </a:rPr>
              <a:t>O</a:t>
            </a:r>
            <a:r>
              <a:rPr dirty="0" sz="1500">
                <a:latin typeface="Times New Roman"/>
                <a:cs typeface="Times New Roman"/>
              </a:rPr>
              <a:t>r</a:t>
            </a:r>
            <a:r>
              <a:rPr dirty="0" sz="1500" spc="15">
                <a:latin typeface="Times New Roman"/>
                <a:cs typeface="Times New Roman"/>
              </a:rPr>
              <a:t>d</a:t>
            </a:r>
            <a:r>
              <a:rPr dirty="0" sz="1500">
                <a:latin typeface="Times New Roman"/>
                <a:cs typeface="Times New Roman"/>
              </a:rPr>
              <a:t>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7303" y="2108072"/>
            <a:ext cx="520065" cy="634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Times New Roman"/>
                <a:cs typeface="Times New Roman"/>
              </a:rPr>
              <a:t>S</a:t>
            </a:r>
            <a:r>
              <a:rPr dirty="0" sz="1500" spc="10">
                <a:latin typeface="Times New Roman"/>
                <a:cs typeface="Times New Roman"/>
              </a:rPr>
              <a:t>h</a:t>
            </a:r>
            <a:r>
              <a:rPr dirty="0" sz="1500" spc="10">
                <a:latin typeface="Times New Roman"/>
                <a:cs typeface="Times New Roman"/>
              </a:rPr>
              <a:t>i</a:t>
            </a:r>
            <a:r>
              <a:rPr dirty="0" sz="1500" spc="5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  <a:p>
            <a:pPr algn="r" marR="51435">
              <a:lnSpc>
                <a:spcPct val="100000"/>
              </a:lnSpc>
              <a:spcBef>
                <a:spcPts val="1175"/>
              </a:spcBef>
            </a:pPr>
            <a:r>
              <a:rPr dirty="0" sz="1500" spc="-10">
                <a:latin typeface="Times New Roman"/>
                <a:cs typeface="Times New Roman"/>
              </a:rPr>
              <a:t>O</a:t>
            </a:r>
            <a:r>
              <a:rPr dirty="0" sz="1500">
                <a:latin typeface="Times New Roman"/>
                <a:cs typeface="Times New Roman"/>
              </a:rPr>
              <a:t>r</a:t>
            </a:r>
            <a:r>
              <a:rPr dirty="0" sz="1500" spc="15">
                <a:latin typeface="Times New Roman"/>
                <a:cs typeface="Times New Roman"/>
              </a:rPr>
              <a:t>d</a:t>
            </a:r>
            <a:r>
              <a:rPr dirty="0" sz="1500">
                <a:latin typeface="Times New Roman"/>
                <a:cs typeface="Times New Roman"/>
              </a:rPr>
              <a:t>er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8925" y="1839912"/>
            <a:ext cx="6094730" cy="4397375"/>
            <a:chOff x="288925" y="1839912"/>
            <a:chExt cx="6094730" cy="4397375"/>
          </a:xfrm>
        </p:grpSpPr>
        <p:sp>
          <p:nvSpPr>
            <p:cNvPr id="16" name="object 16"/>
            <p:cNvSpPr/>
            <p:nvPr/>
          </p:nvSpPr>
          <p:spPr>
            <a:xfrm>
              <a:off x="2446401" y="2489200"/>
              <a:ext cx="206375" cy="1905"/>
            </a:xfrm>
            <a:custGeom>
              <a:avLst/>
              <a:gdLst/>
              <a:ahLst/>
              <a:cxnLst/>
              <a:rect l="l" t="t" r="r" b="b"/>
              <a:pathLst>
                <a:path w="206375" h="1905">
                  <a:moveTo>
                    <a:pt x="-12700" y="825"/>
                  </a:moveTo>
                  <a:lnTo>
                    <a:pt x="219075" y="825"/>
                  </a:lnTo>
                </a:path>
              </a:pathLst>
            </a:custGeom>
            <a:ln w="27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27301" y="2106675"/>
              <a:ext cx="625475" cy="682625"/>
            </a:xfrm>
            <a:custGeom>
              <a:avLst/>
              <a:gdLst/>
              <a:ahLst/>
              <a:cxnLst/>
              <a:rect l="l" t="t" r="r" b="b"/>
              <a:pathLst>
                <a:path w="625475" h="682625">
                  <a:moveTo>
                    <a:pt x="419100" y="268224"/>
                  </a:moveTo>
                  <a:lnTo>
                    <a:pt x="625475" y="382524"/>
                  </a:lnTo>
                  <a:lnTo>
                    <a:pt x="419100" y="496824"/>
                  </a:lnTo>
                </a:path>
                <a:path w="625475" h="682625">
                  <a:moveTo>
                    <a:pt x="104775" y="0"/>
                  </a:moveTo>
                  <a:lnTo>
                    <a:pt x="0" y="341249"/>
                  </a:lnTo>
                  <a:lnTo>
                    <a:pt x="104775" y="682625"/>
                  </a:lnTo>
                  <a:lnTo>
                    <a:pt x="209550" y="341249"/>
                  </a:lnTo>
                  <a:lnTo>
                    <a:pt x="10477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36851" y="2489200"/>
              <a:ext cx="209550" cy="1905"/>
            </a:xfrm>
            <a:custGeom>
              <a:avLst/>
              <a:gdLst/>
              <a:ahLst/>
              <a:cxnLst/>
              <a:rect l="l" t="t" r="r" b="b"/>
              <a:pathLst>
                <a:path w="209550" h="1905">
                  <a:moveTo>
                    <a:pt x="-12700" y="825"/>
                  </a:moveTo>
                  <a:lnTo>
                    <a:pt x="222250" y="825"/>
                  </a:lnTo>
                </a:path>
              </a:pathLst>
            </a:custGeom>
            <a:ln w="27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03726" y="2449576"/>
              <a:ext cx="209550" cy="5080"/>
            </a:xfrm>
            <a:custGeom>
              <a:avLst/>
              <a:gdLst/>
              <a:ahLst/>
              <a:cxnLst/>
              <a:rect l="l" t="t" r="r" b="b"/>
              <a:pathLst>
                <a:path w="209550" h="5080">
                  <a:moveTo>
                    <a:pt x="-12700" y="2349"/>
                  </a:moveTo>
                  <a:lnTo>
                    <a:pt x="222250" y="2349"/>
                  </a:lnTo>
                </a:path>
              </a:pathLst>
            </a:custGeom>
            <a:ln w="30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24300" y="2333625"/>
              <a:ext cx="189230" cy="228600"/>
            </a:xfrm>
            <a:custGeom>
              <a:avLst/>
              <a:gdLst/>
              <a:ahLst/>
              <a:cxnLst/>
              <a:rect l="l" t="t" r="r" b="b"/>
              <a:pathLst>
                <a:path w="189229" h="228600">
                  <a:moveTo>
                    <a:pt x="0" y="0"/>
                  </a:moveTo>
                  <a:lnTo>
                    <a:pt x="188975" y="114300"/>
                  </a:ln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54425" y="2449576"/>
              <a:ext cx="249554" cy="5080"/>
            </a:xfrm>
            <a:custGeom>
              <a:avLst/>
              <a:gdLst/>
              <a:ahLst/>
              <a:cxnLst/>
              <a:rect l="l" t="t" r="r" b="b"/>
              <a:pathLst>
                <a:path w="249554" h="5080">
                  <a:moveTo>
                    <a:pt x="-12700" y="2349"/>
                  </a:moveTo>
                  <a:lnTo>
                    <a:pt x="262000" y="2349"/>
                  </a:lnTo>
                </a:path>
              </a:pathLst>
            </a:custGeom>
            <a:ln w="30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1625" y="1839912"/>
              <a:ext cx="6082030" cy="1175385"/>
            </a:xfrm>
            <a:custGeom>
              <a:avLst/>
              <a:gdLst/>
              <a:ahLst/>
              <a:cxnLst/>
              <a:rect l="l" t="t" r="r" b="b"/>
              <a:pathLst>
                <a:path w="6082030" h="1175385">
                  <a:moveTo>
                    <a:pt x="168275" y="611187"/>
                  </a:moveTo>
                  <a:lnTo>
                    <a:pt x="161658" y="551853"/>
                  </a:lnTo>
                  <a:lnTo>
                    <a:pt x="143624" y="503415"/>
                  </a:lnTo>
                  <a:lnTo>
                    <a:pt x="116878" y="470763"/>
                  </a:lnTo>
                  <a:lnTo>
                    <a:pt x="84137" y="458787"/>
                  </a:lnTo>
                  <a:lnTo>
                    <a:pt x="51384" y="470763"/>
                  </a:lnTo>
                  <a:lnTo>
                    <a:pt x="24638" y="503415"/>
                  </a:lnTo>
                  <a:lnTo>
                    <a:pt x="6604" y="551853"/>
                  </a:lnTo>
                  <a:lnTo>
                    <a:pt x="0" y="611187"/>
                  </a:lnTo>
                  <a:lnTo>
                    <a:pt x="6604" y="670534"/>
                  </a:lnTo>
                  <a:lnTo>
                    <a:pt x="24638" y="718972"/>
                  </a:lnTo>
                  <a:lnTo>
                    <a:pt x="51384" y="751624"/>
                  </a:lnTo>
                  <a:lnTo>
                    <a:pt x="84137" y="763587"/>
                  </a:lnTo>
                  <a:lnTo>
                    <a:pt x="116878" y="751624"/>
                  </a:lnTo>
                  <a:lnTo>
                    <a:pt x="143624" y="718972"/>
                  </a:lnTo>
                  <a:lnTo>
                    <a:pt x="161658" y="670534"/>
                  </a:lnTo>
                  <a:lnTo>
                    <a:pt x="168275" y="611187"/>
                  </a:lnTo>
                  <a:close/>
                </a:path>
                <a:path w="6082030" h="1175385">
                  <a:moveTo>
                    <a:pt x="6081776" y="0"/>
                  </a:moveTo>
                  <a:lnTo>
                    <a:pt x="6043676" y="0"/>
                  </a:lnTo>
                  <a:lnTo>
                    <a:pt x="6043676" y="1174813"/>
                  </a:lnTo>
                  <a:lnTo>
                    <a:pt x="6081776" y="1174813"/>
                  </a:lnTo>
                  <a:lnTo>
                    <a:pt x="6081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625" y="2298700"/>
              <a:ext cx="168275" cy="304800"/>
            </a:xfrm>
            <a:custGeom>
              <a:avLst/>
              <a:gdLst/>
              <a:ahLst/>
              <a:cxnLst/>
              <a:rect l="l" t="t" r="r" b="b"/>
              <a:pathLst>
                <a:path w="168275" h="304800">
                  <a:moveTo>
                    <a:pt x="0" y="152400"/>
                  </a:moveTo>
                  <a:lnTo>
                    <a:pt x="6611" y="93065"/>
                  </a:lnTo>
                  <a:lnTo>
                    <a:pt x="24642" y="44624"/>
                  </a:lnTo>
                  <a:lnTo>
                    <a:pt x="51386" y="11971"/>
                  </a:lnTo>
                  <a:lnTo>
                    <a:pt x="84137" y="0"/>
                  </a:lnTo>
                  <a:lnTo>
                    <a:pt x="116888" y="11971"/>
                  </a:lnTo>
                  <a:lnTo>
                    <a:pt x="143632" y="44624"/>
                  </a:lnTo>
                  <a:lnTo>
                    <a:pt x="161663" y="93065"/>
                  </a:lnTo>
                  <a:lnTo>
                    <a:pt x="168275" y="152400"/>
                  </a:lnTo>
                  <a:lnTo>
                    <a:pt x="161663" y="211734"/>
                  </a:lnTo>
                  <a:lnTo>
                    <a:pt x="143632" y="260175"/>
                  </a:lnTo>
                  <a:lnTo>
                    <a:pt x="116888" y="292828"/>
                  </a:lnTo>
                  <a:lnTo>
                    <a:pt x="84137" y="304800"/>
                  </a:lnTo>
                  <a:lnTo>
                    <a:pt x="51386" y="292828"/>
                  </a:lnTo>
                  <a:lnTo>
                    <a:pt x="24642" y="260175"/>
                  </a:lnTo>
                  <a:lnTo>
                    <a:pt x="6611" y="211734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70100" y="5051425"/>
              <a:ext cx="936625" cy="1173480"/>
            </a:xfrm>
            <a:custGeom>
              <a:avLst/>
              <a:gdLst/>
              <a:ahLst/>
              <a:cxnLst/>
              <a:rect l="l" t="t" r="r" b="b"/>
              <a:pathLst>
                <a:path w="936625" h="1173479">
                  <a:moveTo>
                    <a:pt x="604138" y="0"/>
                  </a:moveTo>
                  <a:lnTo>
                    <a:pt x="332359" y="0"/>
                  </a:lnTo>
                  <a:lnTo>
                    <a:pt x="283226" y="3604"/>
                  </a:lnTo>
                  <a:lnTo>
                    <a:pt x="236338" y="14075"/>
                  </a:lnTo>
                  <a:lnTo>
                    <a:pt x="192207" y="30897"/>
                  </a:lnTo>
                  <a:lnTo>
                    <a:pt x="151348" y="53555"/>
                  </a:lnTo>
                  <a:lnTo>
                    <a:pt x="114272" y="81536"/>
                  </a:lnTo>
                  <a:lnTo>
                    <a:pt x="81493" y="114324"/>
                  </a:lnTo>
                  <a:lnTo>
                    <a:pt x="53523" y="151404"/>
                  </a:lnTo>
                  <a:lnTo>
                    <a:pt x="30876" y="192262"/>
                  </a:lnTo>
                  <a:lnTo>
                    <a:pt x="14064" y="236384"/>
                  </a:lnTo>
                  <a:lnTo>
                    <a:pt x="3601" y="283254"/>
                  </a:lnTo>
                  <a:lnTo>
                    <a:pt x="0" y="332359"/>
                  </a:lnTo>
                  <a:lnTo>
                    <a:pt x="0" y="840790"/>
                  </a:lnTo>
                  <a:lnTo>
                    <a:pt x="3601" y="889906"/>
                  </a:lnTo>
                  <a:lnTo>
                    <a:pt x="14064" y="936784"/>
                  </a:lnTo>
                  <a:lnTo>
                    <a:pt x="30876" y="980911"/>
                  </a:lnTo>
                  <a:lnTo>
                    <a:pt x="53523" y="1021771"/>
                  </a:lnTo>
                  <a:lnTo>
                    <a:pt x="81493" y="1058851"/>
                  </a:lnTo>
                  <a:lnTo>
                    <a:pt x="114272" y="1091637"/>
                  </a:lnTo>
                  <a:lnTo>
                    <a:pt x="151348" y="1119615"/>
                  </a:lnTo>
                  <a:lnTo>
                    <a:pt x="192207" y="1142271"/>
                  </a:lnTo>
                  <a:lnTo>
                    <a:pt x="236338" y="1159090"/>
                  </a:lnTo>
                  <a:lnTo>
                    <a:pt x="283226" y="1169558"/>
                  </a:lnTo>
                  <a:lnTo>
                    <a:pt x="332359" y="1173162"/>
                  </a:lnTo>
                  <a:lnTo>
                    <a:pt x="604138" y="1173162"/>
                  </a:lnTo>
                  <a:lnTo>
                    <a:pt x="653274" y="1169558"/>
                  </a:lnTo>
                  <a:lnTo>
                    <a:pt x="700170" y="1159090"/>
                  </a:lnTo>
                  <a:lnTo>
                    <a:pt x="744313" y="1142271"/>
                  </a:lnTo>
                  <a:lnTo>
                    <a:pt x="785187" y="1119615"/>
                  </a:lnTo>
                  <a:lnTo>
                    <a:pt x="822280" y="1091637"/>
                  </a:lnTo>
                  <a:lnTo>
                    <a:pt x="855076" y="1058851"/>
                  </a:lnTo>
                  <a:lnTo>
                    <a:pt x="883063" y="1021771"/>
                  </a:lnTo>
                  <a:lnTo>
                    <a:pt x="905725" y="980911"/>
                  </a:lnTo>
                  <a:lnTo>
                    <a:pt x="922549" y="936784"/>
                  </a:lnTo>
                  <a:lnTo>
                    <a:pt x="933020" y="889906"/>
                  </a:lnTo>
                  <a:lnTo>
                    <a:pt x="936625" y="840790"/>
                  </a:lnTo>
                  <a:lnTo>
                    <a:pt x="936625" y="332359"/>
                  </a:lnTo>
                  <a:lnTo>
                    <a:pt x="933020" y="283254"/>
                  </a:lnTo>
                  <a:lnTo>
                    <a:pt x="922549" y="236384"/>
                  </a:lnTo>
                  <a:lnTo>
                    <a:pt x="905725" y="192262"/>
                  </a:lnTo>
                  <a:lnTo>
                    <a:pt x="883063" y="151404"/>
                  </a:lnTo>
                  <a:lnTo>
                    <a:pt x="855076" y="114324"/>
                  </a:lnTo>
                  <a:lnTo>
                    <a:pt x="822280" y="81536"/>
                  </a:lnTo>
                  <a:lnTo>
                    <a:pt x="785187" y="53555"/>
                  </a:lnTo>
                  <a:lnTo>
                    <a:pt x="744313" y="30897"/>
                  </a:lnTo>
                  <a:lnTo>
                    <a:pt x="700170" y="14075"/>
                  </a:lnTo>
                  <a:lnTo>
                    <a:pt x="653274" y="3604"/>
                  </a:lnTo>
                  <a:lnTo>
                    <a:pt x="60413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70100" y="5051425"/>
              <a:ext cx="936625" cy="1173480"/>
            </a:xfrm>
            <a:custGeom>
              <a:avLst/>
              <a:gdLst/>
              <a:ahLst/>
              <a:cxnLst/>
              <a:rect l="l" t="t" r="r" b="b"/>
              <a:pathLst>
                <a:path w="936625" h="1173479">
                  <a:moveTo>
                    <a:pt x="0" y="332359"/>
                  </a:moveTo>
                  <a:lnTo>
                    <a:pt x="3601" y="283254"/>
                  </a:lnTo>
                  <a:lnTo>
                    <a:pt x="14064" y="236384"/>
                  </a:lnTo>
                  <a:lnTo>
                    <a:pt x="30876" y="192262"/>
                  </a:lnTo>
                  <a:lnTo>
                    <a:pt x="53523" y="151404"/>
                  </a:lnTo>
                  <a:lnTo>
                    <a:pt x="81493" y="114324"/>
                  </a:lnTo>
                  <a:lnTo>
                    <a:pt x="114272" y="81536"/>
                  </a:lnTo>
                  <a:lnTo>
                    <a:pt x="151348" y="53555"/>
                  </a:lnTo>
                  <a:lnTo>
                    <a:pt x="192207" y="30897"/>
                  </a:lnTo>
                  <a:lnTo>
                    <a:pt x="236338" y="14075"/>
                  </a:lnTo>
                  <a:lnTo>
                    <a:pt x="283226" y="3604"/>
                  </a:lnTo>
                  <a:lnTo>
                    <a:pt x="332359" y="0"/>
                  </a:lnTo>
                  <a:lnTo>
                    <a:pt x="604138" y="0"/>
                  </a:lnTo>
                  <a:lnTo>
                    <a:pt x="653274" y="3604"/>
                  </a:lnTo>
                  <a:lnTo>
                    <a:pt x="700170" y="14075"/>
                  </a:lnTo>
                  <a:lnTo>
                    <a:pt x="744313" y="30897"/>
                  </a:lnTo>
                  <a:lnTo>
                    <a:pt x="785187" y="53555"/>
                  </a:lnTo>
                  <a:lnTo>
                    <a:pt x="822280" y="81536"/>
                  </a:lnTo>
                  <a:lnTo>
                    <a:pt x="855076" y="114324"/>
                  </a:lnTo>
                  <a:lnTo>
                    <a:pt x="883063" y="151404"/>
                  </a:lnTo>
                  <a:lnTo>
                    <a:pt x="905725" y="192262"/>
                  </a:lnTo>
                  <a:lnTo>
                    <a:pt x="922549" y="236384"/>
                  </a:lnTo>
                  <a:lnTo>
                    <a:pt x="933020" y="283254"/>
                  </a:lnTo>
                  <a:lnTo>
                    <a:pt x="936625" y="332359"/>
                  </a:lnTo>
                  <a:lnTo>
                    <a:pt x="936625" y="840790"/>
                  </a:lnTo>
                  <a:lnTo>
                    <a:pt x="933020" y="889906"/>
                  </a:lnTo>
                  <a:lnTo>
                    <a:pt x="922549" y="936784"/>
                  </a:lnTo>
                  <a:lnTo>
                    <a:pt x="905725" y="980911"/>
                  </a:lnTo>
                  <a:lnTo>
                    <a:pt x="883063" y="1021771"/>
                  </a:lnTo>
                  <a:lnTo>
                    <a:pt x="855076" y="1058851"/>
                  </a:lnTo>
                  <a:lnTo>
                    <a:pt x="822280" y="1091637"/>
                  </a:lnTo>
                  <a:lnTo>
                    <a:pt x="785187" y="1119615"/>
                  </a:lnTo>
                  <a:lnTo>
                    <a:pt x="744313" y="1142271"/>
                  </a:lnTo>
                  <a:lnTo>
                    <a:pt x="700170" y="1159090"/>
                  </a:lnTo>
                  <a:lnTo>
                    <a:pt x="653274" y="1169558"/>
                  </a:lnTo>
                  <a:lnTo>
                    <a:pt x="604138" y="1173162"/>
                  </a:lnTo>
                  <a:lnTo>
                    <a:pt x="332359" y="1173162"/>
                  </a:lnTo>
                  <a:lnTo>
                    <a:pt x="283226" y="1169558"/>
                  </a:lnTo>
                  <a:lnTo>
                    <a:pt x="236338" y="1159090"/>
                  </a:lnTo>
                  <a:lnTo>
                    <a:pt x="192207" y="1142271"/>
                  </a:lnTo>
                  <a:lnTo>
                    <a:pt x="151348" y="1119615"/>
                  </a:lnTo>
                  <a:lnTo>
                    <a:pt x="114272" y="1091637"/>
                  </a:lnTo>
                  <a:lnTo>
                    <a:pt x="81493" y="1058851"/>
                  </a:lnTo>
                  <a:lnTo>
                    <a:pt x="53523" y="1021771"/>
                  </a:lnTo>
                  <a:lnTo>
                    <a:pt x="30876" y="980911"/>
                  </a:lnTo>
                  <a:lnTo>
                    <a:pt x="14064" y="936784"/>
                  </a:lnTo>
                  <a:lnTo>
                    <a:pt x="3601" y="889906"/>
                  </a:lnTo>
                  <a:lnTo>
                    <a:pt x="0" y="840790"/>
                  </a:lnTo>
                  <a:lnTo>
                    <a:pt x="0" y="332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745360" y="5206746"/>
            <a:ext cx="41084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Times New Roman"/>
                <a:cs typeface="Times New Roman"/>
              </a:rPr>
              <a:t>Se</a:t>
            </a:r>
            <a:r>
              <a:rPr dirty="0" sz="1500" spc="15">
                <a:latin typeface="Times New Roman"/>
                <a:cs typeface="Times New Roman"/>
              </a:rPr>
              <a:t>n</a:t>
            </a:r>
            <a:r>
              <a:rPr dirty="0" sz="1500" spc="5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56333" y="5612993"/>
            <a:ext cx="598170" cy="25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spc="-5">
                <a:latin typeface="Times New Roman"/>
                <a:cs typeface="Times New Roman"/>
              </a:rPr>
              <a:t>Invoice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03875" y="5006975"/>
            <a:ext cx="960755" cy="1198880"/>
            <a:chOff x="5603875" y="5006975"/>
            <a:chExt cx="960755" cy="1198880"/>
          </a:xfrm>
        </p:grpSpPr>
        <p:sp>
          <p:nvSpPr>
            <p:cNvPr id="29" name="object 29"/>
            <p:cNvSpPr/>
            <p:nvPr/>
          </p:nvSpPr>
          <p:spPr>
            <a:xfrm>
              <a:off x="5616575" y="5019675"/>
              <a:ext cx="935355" cy="1173480"/>
            </a:xfrm>
            <a:custGeom>
              <a:avLst/>
              <a:gdLst/>
              <a:ahLst/>
              <a:cxnLst/>
              <a:rect l="l" t="t" r="r" b="b"/>
              <a:pathLst>
                <a:path w="935354" h="1173479">
                  <a:moveTo>
                    <a:pt x="603250" y="0"/>
                  </a:moveTo>
                  <a:lnTo>
                    <a:pt x="331850" y="0"/>
                  </a:lnTo>
                  <a:lnTo>
                    <a:pt x="282815" y="3598"/>
                  </a:lnTo>
                  <a:lnTo>
                    <a:pt x="236013" y="14051"/>
                  </a:lnTo>
                  <a:lnTo>
                    <a:pt x="191957" y="30845"/>
                  </a:lnTo>
                  <a:lnTo>
                    <a:pt x="151161" y="53467"/>
                  </a:lnTo>
                  <a:lnTo>
                    <a:pt x="114138" y="81402"/>
                  </a:lnTo>
                  <a:lnTo>
                    <a:pt x="81402" y="114138"/>
                  </a:lnTo>
                  <a:lnTo>
                    <a:pt x="53467" y="151161"/>
                  </a:lnTo>
                  <a:lnTo>
                    <a:pt x="30845" y="191957"/>
                  </a:lnTo>
                  <a:lnTo>
                    <a:pt x="14051" y="236013"/>
                  </a:lnTo>
                  <a:lnTo>
                    <a:pt x="3598" y="282815"/>
                  </a:lnTo>
                  <a:lnTo>
                    <a:pt x="0" y="331850"/>
                  </a:lnTo>
                  <a:lnTo>
                    <a:pt x="0" y="841349"/>
                  </a:lnTo>
                  <a:lnTo>
                    <a:pt x="3598" y="890383"/>
                  </a:lnTo>
                  <a:lnTo>
                    <a:pt x="14051" y="937183"/>
                  </a:lnTo>
                  <a:lnTo>
                    <a:pt x="30845" y="981236"/>
                  </a:lnTo>
                  <a:lnTo>
                    <a:pt x="53467" y="1022027"/>
                  </a:lnTo>
                  <a:lnTo>
                    <a:pt x="81402" y="1059045"/>
                  </a:lnTo>
                  <a:lnTo>
                    <a:pt x="114138" y="1091776"/>
                  </a:lnTo>
                  <a:lnTo>
                    <a:pt x="151161" y="1119706"/>
                  </a:lnTo>
                  <a:lnTo>
                    <a:pt x="191957" y="1142323"/>
                  </a:lnTo>
                  <a:lnTo>
                    <a:pt x="236013" y="1159114"/>
                  </a:lnTo>
                  <a:lnTo>
                    <a:pt x="282815" y="1169564"/>
                  </a:lnTo>
                  <a:lnTo>
                    <a:pt x="331850" y="1173162"/>
                  </a:lnTo>
                  <a:lnTo>
                    <a:pt x="603250" y="1173162"/>
                  </a:lnTo>
                  <a:lnTo>
                    <a:pt x="652285" y="1169564"/>
                  </a:lnTo>
                  <a:lnTo>
                    <a:pt x="699087" y="1159114"/>
                  </a:lnTo>
                  <a:lnTo>
                    <a:pt x="743143" y="1142323"/>
                  </a:lnTo>
                  <a:lnTo>
                    <a:pt x="783939" y="1119706"/>
                  </a:lnTo>
                  <a:lnTo>
                    <a:pt x="820962" y="1091776"/>
                  </a:lnTo>
                  <a:lnTo>
                    <a:pt x="853698" y="1059045"/>
                  </a:lnTo>
                  <a:lnTo>
                    <a:pt x="881633" y="1022027"/>
                  </a:lnTo>
                  <a:lnTo>
                    <a:pt x="904255" y="981236"/>
                  </a:lnTo>
                  <a:lnTo>
                    <a:pt x="921049" y="937183"/>
                  </a:lnTo>
                  <a:lnTo>
                    <a:pt x="931502" y="890383"/>
                  </a:lnTo>
                  <a:lnTo>
                    <a:pt x="935101" y="841349"/>
                  </a:lnTo>
                  <a:lnTo>
                    <a:pt x="935101" y="331850"/>
                  </a:lnTo>
                  <a:lnTo>
                    <a:pt x="931502" y="282815"/>
                  </a:lnTo>
                  <a:lnTo>
                    <a:pt x="921049" y="236013"/>
                  </a:lnTo>
                  <a:lnTo>
                    <a:pt x="904255" y="191957"/>
                  </a:lnTo>
                  <a:lnTo>
                    <a:pt x="881633" y="151161"/>
                  </a:lnTo>
                  <a:lnTo>
                    <a:pt x="853698" y="114138"/>
                  </a:lnTo>
                  <a:lnTo>
                    <a:pt x="820962" y="81402"/>
                  </a:lnTo>
                  <a:lnTo>
                    <a:pt x="783939" y="53467"/>
                  </a:lnTo>
                  <a:lnTo>
                    <a:pt x="743143" y="30845"/>
                  </a:lnTo>
                  <a:lnTo>
                    <a:pt x="699087" y="14051"/>
                  </a:lnTo>
                  <a:lnTo>
                    <a:pt x="652285" y="3598"/>
                  </a:lnTo>
                  <a:lnTo>
                    <a:pt x="6032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16575" y="5019675"/>
              <a:ext cx="935355" cy="1173480"/>
            </a:xfrm>
            <a:custGeom>
              <a:avLst/>
              <a:gdLst/>
              <a:ahLst/>
              <a:cxnLst/>
              <a:rect l="l" t="t" r="r" b="b"/>
              <a:pathLst>
                <a:path w="935354" h="1173479">
                  <a:moveTo>
                    <a:pt x="0" y="331850"/>
                  </a:moveTo>
                  <a:lnTo>
                    <a:pt x="3598" y="282815"/>
                  </a:lnTo>
                  <a:lnTo>
                    <a:pt x="14051" y="236013"/>
                  </a:lnTo>
                  <a:lnTo>
                    <a:pt x="30845" y="191957"/>
                  </a:lnTo>
                  <a:lnTo>
                    <a:pt x="53467" y="151161"/>
                  </a:lnTo>
                  <a:lnTo>
                    <a:pt x="81402" y="114138"/>
                  </a:lnTo>
                  <a:lnTo>
                    <a:pt x="114138" y="81402"/>
                  </a:lnTo>
                  <a:lnTo>
                    <a:pt x="151161" y="53467"/>
                  </a:lnTo>
                  <a:lnTo>
                    <a:pt x="191957" y="30845"/>
                  </a:lnTo>
                  <a:lnTo>
                    <a:pt x="236013" y="14051"/>
                  </a:lnTo>
                  <a:lnTo>
                    <a:pt x="282815" y="3598"/>
                  </a:lnTo>
                  <a:lnTo>
                    <a:pt x="331850" y="0"/>
                  </a:lnTo>
                  <a:lnTo>
                    <a:pt x="603250" y="0"/>
                  </a:lnTo>
                  <a:lnTo>
                    <a:pt x="652285" y="3598"/>
                  </a:lnTo>
                  <a:lnTo>
                    <a:pt x="699087" y="14051"/>
                  </a:lnTo>
                  <a:lnTo>
                    <a:pt x="743143" y="30845"/>
                  </a:lnTo>
                  <a:lnTo>
                    <a:pt x="783939" y="53467"/>
                  </a:lnTo>
                  <a:lnTo>
                    <a:pt x="820962" y="81402"/>
                  </a:lnTo>
                  <a:lnTo>
                    <a:pt x="853698" y="114138"/>
                  </a:lnTo>
                  <a:lnTo>
                    <a:pt x="881633" y="151161"/>
                  </a:lnTo>
                  <a:lnTo>
                    <a:pt x="904255" y="191957"/>
                  </a:lnTo>
                  <a:lnTo>
                    <a:pt x="921049" y="236013"/>
                  </a:lnTo>
                  <a:lnTo>
                    <a:pt x="931502" y="282815"/>
                  </a:lnTo>
                  <a:lnTo>
                    <a:pt x="935101" y="331850"/>
                  </a:lnTo>
                  <a:lnTo>
                    <a:pt x="935101" y="841349"/>
                  </a:lnTo>
                  <a:lnTo>
                    <a:pt x="931502" y="890383"/>
                  </a:lnTo>
                  <a:lnTo>
                    <a:pt x="921049" y="937183"/>
                  </a:lnTo>
                  <a:lnTo>
                    <a:pt x="904255" y="981236"/>
                  </a:lnTo>
                  <a:lnTo>
                    <a:pt x="881633" y="1022027"/>
                  </a:lnTo>
                  <a:lnTo>
                    <a:pt x="853698" y="1059045"/>
                  </a:lnTo>
                  <a:lnTo>
                    <a:pt x="820962" y="1091776"/>
                  </a:lnTo>
                  <a:lnTo>
                    <a:pt x="783939" y="1119706"/>
                  </a:lnTo>
                  <a:lnTo>
                    <a:pt x="743143" y="1142323"/>
                  </a:lnTo>
                  <a:lnTo>
                    <a:pt x="699087" y="1159114"/>
                  </a:lnTo>
                  <a:lnTo>
                    <a:pt x="652285" y="1169564"/>
                  </a:lnTo>
                  <a:lnTo>
                    <a:pt x="603250" y="1173162"/>
                  </a:lnTo>
                  <a:lnTo>
                    <a:pt x="331850" y="1173162"/>
                  </a:lnTo>
                  <a:lnTo>
                    <a:pt x="282815" y="1169564"/>
                  </a:lnTo>
                  <a:lnTo>
                    <a:pt x="236013" y="1159114"/>
                  </a:lnTo>
                  <a:lnTo>
                    <a:pt x="191957" y="1142323"/>
                  </a:lnTo>
                  <a:lnTo>
                    <a:pt x="151161" y="1119706"/>
                  </a:lnTo>
                  <a:lnTo>
                    <a:pt x="114138" y="1091776"/>
                  </a:lnTo>
                  <a:lnTo>
                    <a:pt x="81402" y="1059045"/>
                  </a:lnTo>
                  <a:lnTo>
                    <a:pt x="53467" y="1022027"/>
                  </a:lnTo>
                  <a:lnTo>
                    <a:pt x="30845" y="981236"/>
                  </a:lnTo>
                  <a:lnTo>
                    <a:pt x="14051" y="937183"/>
                  </a:lnTo>
                  <a:lnTo>
                    <a:pt x="3598" y="890383"/>
                  </a:lnTo>
                  <a:lnTo>
                    <a:pt x="0" y="841349"/>
                  </a:lnTo>
                  <a:lnTo>
                    <a:pt x="0" y="3318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667883" y="5268976"/>
            <a:ext cx="694690" cy="590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7945">
              <a:lnSpc>
                <a:spcPct val="123600"/>
              </a:lnSpc>
              <a:spcBef>
                <a:spcPts val="95"/>
              </a:spcBef>
            </a:pPr>
            <a:r>
              <a:rPr dirty="0" sz="1500">
                <a:latin typeface="Times New Roman"/>
                <a:cs typeface="Times New Roman"/>
              </a:rPr>
              <a:t>Accept  </a:t>
            </a:r>
            <a:r>
              <a:rPr dirty="0" sz="1500" spc="5">
                <a:latin typeface="Times New Roman"/>
                <a:cs typeface="Times New Roman"/>
              </a:rPr>
              <a:t>Pa</a:t>
            </a:r>
            <a:r>
              <a:rPr dirty="0" sz="1500" spc="-35">
                <a:latin typeface="Times New Roman"/>
                <a:cs typeface="Times New Roman"/>
              </a:rPr>
              <a:t>y</a:t>
            </a:r>
            <a:r>
              <a:rPr dirty="0" sz="1500" spc="5">
                <a:latin typeface="Times New Roman"/>
                <a:cs typeface="Times New Roman"/>
              </a:rPr>
              <a:t>me</a:t>
            </a:r>
            <a:r>
              <a:rPr dirty="0" sz="1500" spc="15">
                <a:latin typeface="Times New Roman"/>
                <a:cs typeface="Times New Roman"/>
              </a:rPr>
              <a:t>n</a:t>
            </a:r>
            <a:r>
              <a:rPr dirty="0" sz="150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8309" y="1323975"/>
            <a:ext cx="8564245" cy="4919980"/>
            <a:chOff x="448309" y="1323975"/>
            <a:chExt cx="8564245" cy="4919980"/>
          </a:xfrm>
        </p:grpSpPr>
        <p:sp>
          <p:nvSpPr>
            <p:cNvPr id="33" name="object 33"/>
            <p:cNvSpPr/>
            <p:nvPr/>
          </p:nvSpPr>
          <p:spPr>
            <a:xfrm>
              <a:off x="4424425" y="2298700"/>
              <a:ext cx="230504" cy="6350"/>
            </a:xfrm>
            <a:custGeom>
              <a:avLst/>
              <a:gdLst/>
              <a:ahLst/>
              <a:cxnLst/>
              <a:rect l="l" t="t" r="r" b="b"/>
              <a:pathLst>
                <a:path w="230504" h="6350">
                  <a:moveTo>
                    <a:pt x="-12700" y="3175"/>
                  </a:moveTo>
                  <a:lnTo>
                    <a:pt x="242824" y="317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22800" y="2182875"/>
              <a:ext cx="532130" cy="230504"/>
            </a:xfrm>
            <a:custGeom>
              <a:avLst/>
              <a:gdLst/>
              <a:ahLst/>
              <a:cxnLst/>
              <a:rect l="l" t="t" r="r" b="b"/>
              <a:pathLst>
                <a:path w="532129" h="230505">
                  <a:moveTo>
                    <a:pt x="323850" y="0"/>
                  </a:moveTo>
                  <a:lnTo>
                    <a:pt x="531749" y="115062"/>
                  </a:lnTo>
                  <a:lnTo>
                    <a:pt x="323850" y="230124"/>
                  </a:lnTo>
                </a:path>
                <a:path w="532129" h="230505">
                  <a:moveTo>
                    <a:pt x="0" y="115824"/>
                  </a:moveTo>
                  <a:lnTo>
                    <a:pt x="301625" y="1221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13525" y="2182875"/>
              <a:ext cx="231775" cy="6350"/>
            </a:xfrm>
            <a:custGeom>
              <a:avLst/>
              <a:gdLst/>
              <a:ahLst/>
              <a:cxnLst/>
              <a:rect l="l" t="t" r="r" b="b"/>
              <a:pathLst>
                <a:path w="231775" h="6350">
                  <a:moveTo>
                    <a:pt x="-12700" y="3175"/>
                  </a:moveTo>
                  <a:lnTo>
                    <a:pt x="244475" y="317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591175" y="2106676"/>
              <a:ext cx="754380" cy="192405"/>
            </a:xfrm>
            <a:custGeom>
              <a:avLst/>
              <a:gdLst/>
              <a:ahLst/>
              <a:cxnLst/>
              <a:rect l="l" t="t" r="r" b="b"/>
              <a:pathLst>
                <a:path w="754379" h="192405">
                  <a:moveTo>
                    <a:pt x="541401" y="0"/>
                  </a:moveTo>
                  <a:lnTo>
                    <a:pt x="754126" y="76835"/>
                  </a:lnTo>
                  <a:lnTo>
                    <a:pt x="541401" y="192024"/>
                  </a:lnTo>
                </a:path>
                <a:path w="754379" h="192405">
                  <a:moveTo>
                    <a:pt x="0" y="76200"/>
                  </a:moveTo>
                  <a:lnTo>
                    <a:pt x="522350" y="825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00224" y="2489200"/>
              <a:ext cx="227329" cy="1905"/>
            </a:xfrm>
            <a:custGeom>
              <a:avLst/>
              <a:gdLst/>
              <a:ahLst/>
              <a:cxnLst/>
              <a:rect l="l" t="t" r="r" b="b"/>
              <a:pathLst>
                <a:path w="227330" h="1905">
                  <a:moveTo>
                    <a:pt x="-12700" y="825"/>
                  </a:moveTo>
                  <a:lnTo>
                    <a:pt x="239775" y="825"/>
                  </a:lnTo>
                </a:path>
              </a:pathLst>
            </a:custGeom>
            <a:ln w="27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819274" y="2374900"/>
              <a:ext cx="208279" cy="228600"/>
            </a:xfrm>
            <a:custGeom>
              <a:avLst/>
              <a:gdLst/>
              <a:ahLst/>
              <a:cxnLst/>
              <a:rect l="l" t="t" r="r" b="b"/>
              <a:pathLst>
                <a:path w="208280" h="228600">
                  <a:moveTo>
                    <a:pt x="0" y="0"/>
                  </a:moveTo>
                  <a:lnTo>
                    <a:pt x="208025" y="114300"/>
                  </a:ln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1499" y="2449575"/>
              <a:ext cx="203200" cy="5080"/>
            </a:xfrm>
            <a:custGeom>
              <a:avLst/>
              <a:gdLst/>
              <a:ahLst/>
              <a:cxnLst/>
              <a:rect l="l" t="t" r="r" b="b"/>
              <a:pathLst>
                <a:path w="203200" h="5080">
                  <a:moveTo>
                    <a:pt x="-12700" y="2349"/>
                  </a:moveTo>
                  <a:lnTo>
                    <a:pt x="215900" y="2349"/>
                  </a:lnTo>
                </a:path>
              </a:pathLst>
            </a:custGeom>
            <a:ln w="30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90549" y="2333625"/>
              <a:ext cx="184150" cy="228600"/>
            </a:xfrm>
            <a:custGeom>
              <a:avLst/>
              <a:gdLst/>
              <a:ahLst/>
              <a:cxnLst/>
              <a:rect l="l" t="t" r="r" b="b"/>
              <a:pathLst>
                <a:path w="184150" h="228600">
                  <a:moveTo>
                    <a:pt x="0" y="0"/>
                  </a:moveTo>
                  <a:lnTo>
                    <a:pt x="184150" y="114300"/>
                  </a:ln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63549" y="2449575"/>
              <a:ext cx="107950" cy="5080"/>
            </a:xfrm>
            <a:custGeom>
              <a:avLst/>
              <a:gdLst/>
              <a:ahLst/>
              <a:cxnLst/>
              <a:rect l="l" t="t" r="r" b="b"/>
              <a:pathLst>
                <a:path w="107950" h="5080">
                  <a:moveTo>
                    <a:pt x="-12700" y="2349"/>
                  </a:moveTo>
                  <a:lnTo>
                    <a:pt x="120650" y="2349"/>
                  </a:lnTo>
                </a:path>
              </a:pathLst>
            </a:custGeom>
            <a:ln w="30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132325" y="1839912"/>
              <a:ext cx="44450" cy="1175385"/>
            </a:xfrm>
            <a:custGeom>
              <a:avLst/>
              <a:gdLst/>
              <a:ahLst/>
              <a:cxnLst/>
              <a:rect l="l" t="t" r="r" b="b"/>
              <a:pathLst>
                <a:path w="44450" h="1175385">
                  <a:moveTo>
                    <a:pt x="0" y="1174813"/>
                  </a:moveTo>
                  <a:lnTo>
                    <a:pt x="44450" y="1174813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1174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113525" y="2751200"/>
              <a:ext cx="231775" cy="3175"/>
            </a:xfrm>
            <a:custGeom>
              <a:avLst/>
              <a:gdLst/>
              <a:ahLst/>
              <a:cxnLst/>
              <a:rect l="l" t="t" r="r" b="b"/>
              <a:pathLst>
                <a:path w="231775" h="3175">
                  <a:moveTo>
                    <a:pt x="-12700" y="1587"/>
                  </a:moveTo>
                  <a:lnTo>
                    <a:pt x="244475" y="15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154112" y="2641600"/>
              <a:ext cx="5191760" cy="3098800"/>
            </a:xfrm>
            <a:custGeom>
              <a:avLst/>
              <a:gdLst/>
              <a:ahLst/>
              <a:cxnLst/>
              <a:rect l="l" t="t" r="r" b="b"/>
              <a:pathLst>
                <a:path w="5191760" h="3098800">
                  <a:moveTo>
                    <a:pt x="4978463" y="0"/>
                  </a:moveTo>
                  <a:lnTo>
                    <a:pt x="5191188" y="111505"/>
                  </a:lnTo>
                  <a:lnTo>
                    <a:pt x="4978463" y="185800"/>
                  </a:lnTo>
                </a:path>
                <a:path w="5191760" h="3098800">
                  <a:moveTo>
                    <a:pt x="4895913" y="2357501"/>
                  </a:moveTo>
                  <a:lnTo>
                    <a:pt x="4900485" y="109600"/>
                  </a:lnTo>
                  <a:lnTo>
                    <a:pt x="4978463" y="109600"/>
                  </a:lnTo>
                </a:path>
                <a:path w="5191760" h="3098800">
                  <a:moveTo>
                    <a:pt x="185737" y="2870200"/>
                  </a:moveTo>
                  <a:lnTo>
                    <a:pt x="395287" y="2984500"/>
                  </a:lnTo>
                  <a:lnTo>
                    <a:pt x="185737" y="3098800"/>
                  </a:lnTo>
                </a:path>
                <a:path w="5191760" h="3098800">
                  <a:moveTo>
                    <a:pt x="3019742" y="109600"/>
                  </a:moveTo>
                  <a:lnTo>
                    <a:pt x="3165538" y="109600"/>
                  </a:lnTo>
                  <a:lnTo>
                    <a:pt x="3165538" y="2074799"/>
                  </a:lnTo>
                  <a:lnTo>
                    <a:pt x="0" y="2074799"/>
                  </a:lnTo>
                  <a:lnTo>
                    <a:pt x="0" y="2997200"/>
                  </a:lnTo>
                  <a:lnTo>
                    <a:pt x="166560" y="2997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320799" y="5626100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-12700" y="793"/>
                  </a:moveTo>
                  <a:lnTo>
                    <a:pt x="241300" y="793"/>
                  </a:lnTo>
                </a:path>
              </a:pathLst>
            </a:custGeom>
            <a:ln w="26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790051" y="2246375"/>
              <a:ext cx="149225" cy="342900"/>
            </a:xfrm>
            <a:custGeom>
              <a:avLst/>
              <a:gdLst/>
              <a:ahLst/>
              <a:cxnLst/>
              <a:rect l="l" t="t" r="r" b="b"/>
              <a:pathLst>
                <a:path w="149225" h="342900">
                  <a:moveTo>
                    <a:pt x="74549" y="0"/>
                  </a:moveTo>
                  <a:lnTo>
                    <a:pt x="45541" y="13465"/>
                  </a:lnTo>
                  <a:lnTo>
                    <a:pt x="21844" y="50196"/>
                  </a:lnTo>
                  <a:lnTo>
                    <a:pt x="5861" y="104691"/>
                  </a:lnTo>
                  <a:lnTo>
                    <a:pt x="0" y="171450"/>
                  </a:lnTo>
                  <a:lnTo>
                    <a:pt x="5861" y="238154"/>
                  </a:lnTo>
                  <a:lnTo>
                    <a:pt x="21844" y="292655"/>
                  </a:lnTo>
                  <a:lnTo>
                    <a:pt x="45541" y="329416"/>
                  </a:lnTo>
                  <a:lnTo>
                    <a:pt x="74549" y="342900"/>
                  </a:lnTo>
                  <a:lnTo>
                    <a:pt x="103576" y="329416"/>
                  </a:lnTo>
                  <a:lnTo>
                    <a:pt x="127317" y="292655"/>
                  </a:lnTo>
                  <a:lnTo>
                    <a:pt x="143343" y="238154"/>
                  </a:lnTo>
                  <a:lnTo>
                    <a:pt x="149225" y="171450"/>
                  </a:lnTo>
                  <a:lnTo>
                    <a:pt x="143343" y="104691"/>
                  </a:lnTo>
                  <a:lnTo>
                    <a:pt x="127317" y="50196"/>
                  </a:lnTo>
                  <a:lnTo>
                    <a:pt x="103576" y="1346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728075" y="2133600"/>
              <a:ext cx="271780" cy="567055"/>
            </a:xfrm>
            <a:custGeom>
              <a:avLst/>
              <a:gdLst/>
              <a:ahLst/>
              <a:cxnLst/>
              <a:rect l="l" t="t" r="r" b="b"/>
              <a:pathLst>
                <a:path w="271779" h="567055">
                  <a:moveTo>
                    <a:pt x="61975" y="284225"/>
                  </a:moveTo>
                  <a:lnTo>
                    <a:pt x="67837" y="217467"/>
                  </a:lnTo>
                  <a:lnTo>
                    <a:pt x="83820" y="162972"/>
                  </a:lnTo>
                  <a:lnTo>
                    <a:pt x="107517" y="126241"/>
                  </a:lnTo>
                  <a:lnTo>
                    <a:pt x="136525" y="112775"/>
                  </a:lnTo>
                  <a:lnTo>
                    <a:pt x="165552" y="126241"/>
                  </a:lnTo>
                  <a:lnTo>
                    <a:pt x="189293" y="162972"/>
                  </a:lnTo>
                  <a:lnTo>
                    <a:pt x="205319" y="217467"/>
                  </a:lnTo>
                  <a:lnTo>
                    <a:pt x="211200" y="284225"/>
                  </a:lnTo>
                  <a:lnTo>
                    <a:pt x="205319" y="350930"/>
                  </a:lnTo>
                  <a:lnTo>
                    <a:pt x="189293" y="405431"/>
                  </a:lnTo>
                  <a:lnTo>
                    <a:pt x="165552" y="442192"/>
                  </a:lnTo>
                  <a:lnTo>
                    <a:pt x="136525" y="455675"/>
                  </a:lnTo>
                  <a:lnTo>
                    <a:pt x="107517" y="442192"/>
                  </a:lnTo>
                  <a:lnTo>
                    <a:pt x="83820" y="405431"/>
                  </a:lnTo>
                  <a:lnTo>
                    <a:pt x="67837" y="350930"/>
                  </a:lnTo>
                  <a:lnTo>
                    <a:pt x="61975" y="284225"/>
                  </a:lnTo>
                  <a:close/>
                </a:path>
                <a:path w="271779" h="567055">
                  <a:moveTo>
                    <a:pt x="0" y="283337"/>
                  </a:moveTo>
                  <a:lnTo>
                    <a:pt x="3581" y="218376"/>
                  </a:lnTo>
                  <a:lnTo>
                    <a:pt x="13785" y="158740"/>
                  </a:lnTo>
                  <a:lnTo>
                    <a:pt x="29801" y="106132"/>
                  </a:lnTo>
                  <a:lnTo>
                    <a:pt x="50817" y="62251"/>
                  </a:lnTo>
                  <a:lnTo>
                    <a:pt x="76024" y="28801"/>
                  </a:lnTo>
                  <a:lnTo>
                    <a:pt x="135763" y="0"/>
                  </a:lnTo>
                  <a:lnTo>
                    <a:pt x="166876" y="7484"/>
                  </a:lnTo>
                  <a:lnTo>
                    <a:pt x="220654" y="62251"/>
                  </a:lnTo>
                  <a:lnTo>
                    <a:pt x="241684" y="106132"/>
                  </a:lnTo>
                  <a:lnTo>
                    <a:pt x="257718" y="158740"/>
                  </a:lnTo>
                  <a:lnTo>
                    <a:pt x="267937" y="218376"/>
                  </a:lnTo>
                  <a:lnTo>
                    <a:pt x="271525" y="283337"/>
                  </a:lnTo>
                  <a:lnTo>
                    <a:pt x="267937" y="348344"/>
                  </a:lnTo>
                  <a:lnTo>
                    <a:pt x="257718" y="408013"/>
                  </a:lnTo>
                  <a:lnTo>
                    <a:pt x="241684" y="460645"/>
                  </a:lnTo>
                  <a:lnTo>
                    <a:pt x="220654" y="504539"/>
                  </a:lnTo>
                  <a:lnTo>
                    <a:pt x="195446" y="537996"/>
                  </a:lnTo>
                  <a:lnTo>
                    <a:pt x="135763" y="566801"/>
                  </a:lnTo>
                  <a:lnTo>
                    <a:pt x="104609" y="559316"/>
                  </a:lnTo>
                  <a:lnTo>
                    <a:pt x="50817" y="504539"/>
                  </a:lnTo>
                  <a:lnTo>
                    <a:pt x="29801" y="460645"/>
                  </a:lnTo>
                  <a:lnTo>
                    <a:pt x="13785" y="408013"/>
                  </a:lnTo>
                  <a:lnTo>
                    <a:pt x="3581" y="348344"/>
                  </a:lnTo>
                  <a:lnTo>
                    <a:pt x="0" y="2833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550025" y="2333625"/>
              <a:ext cx="209550" cy="5080"/>
            </a:xfrm>
            <a:custGeom>
              <a:avLst/>
              <a:gdLst/>
              <a:ahLst/>
              <a:cxnLst/>
              <a:rect l="l" t="t" r="r" b="b"/>
              <a:pathLst>
                <a:path w="209550" h="5080">
                  <a:moveTo>
                    <a:pt x="-12700" y="2412"/>
                  </a:moveTo>
                  <a:lnTo>
                    <a:pt x="222250" y="2412"/>
                  </a:lnTo>
                </a:path>
              </a:pathLst>
            </a:custGeom>
            <a:ln w="30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573900" y="2260600"/>
              <a:ext cx="186055" cy="189230"/>
            </a:xfrm>
            <a:custGeom>
              <a:avLst/>
              <a:gdLst/>
              <a:ahLst/>
              <a:cxnLst/>
              <a:rect l="l" t="t" r="r" b="b"/>
              <a:pathLst>
                <a:path w="186054" h="189230">
                  <a:moveTo>
                    <a:pt x="0" y="0"/>
                  </a:moveTo>
                  <a:lnTo>
                    <a:pt x="185674" y="75564"/>
                  </a:lnTo>
                  <a:lnTo>
                    <a:pt x="0" y="1889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383400" y="2333625"/>
              <a:ext cx="167005" cy="5080"/>
            </a:xfrm>
            <a:custGeom>
              <a:avLst/>
              <a:gdLst/>
              <a:ahLst/>
              <a:cxnLst/>
              <a:rect l="l" t="t" r="r" b="b"/>
              <a:pathLst>
                <a:path w="167004" h="5080">
                  <a:moveTo>
                    <a:pt x="-12700" y="2412"/>
                  </a:moveTo>
                  <a:lnTo>
                    <a:pt x="179324" y="2412"/>
                  </a:lnTo>
                </a:path>
              </a:pathLst>
            </a:custGeom>
            <a:ln w="30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130424" y="1336675"/>
              <a:ext cx="5191125" cy="1339850"/>
            </a:xfrm>
            <a:custGeom>
              <a:avLst/>
              <a:gdLst/>
              <a:ahLst/>
              <a:cxnLst/>
              <a:rect l="l" t="t" r="r" b="b"/>
              <a:pathLst>
                <a:path w="5191125" h="1339850">
                  <a:moveTo>
                    <a:pt x="4754626" y="315975"/>
                  </a:moveTo>
                  <a:lnTo>
                    <a:pt x="4757801" y="696976"/>
                  </a:lnTo>
                </a:path>
                <a:path w="5191125" h="1339850">
                  <a:moveTo>
                    <a:pt x="4818126" y="315975"/>
                  </a:moveTo>
                  <a:lnTo>
                    <a:pt x="4754245" y="696976"/>
                  </a:lnTo>
                  <a:lnTo>
                    <a:pt x="4711700" y="315975"/>
                  </a:lnTo>
                </a:path>
                <a:path w="5191125" h="1339850">
                  <a:moveTo>
                    <a:pt x="0" y="846201"/>
                  </a:moveTo>
                  <a:lnTo>
                    <a:pt x="0" y="0"/>
                  </a:lnTo>
                  <a:lnTo>
                    <a:pt x="4754626" y="0"/>
                  </a:lnTo>
                  <a:lnTo>
                    <a:pt x="4754626" y="407415"/>
                  </a:lnTo>
                </a:path>
                <a:path w="5191125" h="1339850">
                  <a:moveTo>
                    <a:pt x="4753736" y="657225"/>
                  </a:moveTo>
                  <a:lnTo>
                    <a:pt x="4648200" y="998601"/>
                  </a:lnTo>
                  <a:lnTo>
                    <a:pt x="4753736" y="1339850"/>
                  </a:lnTo>
                  <a:lnTo>
                    <a:pt x="4859401" y="998601"/>
                  </a:lnTo>
                  <a:lnTo>
                    <a:pt x="4753736" y="657225"/>
                  </a:lnTo>
                  <a:close/>
                </a:path>
                <a:path w="5191125" h="1339850">
                  <a:moveTo>
                    <a:pt x="4984750" y="923925"/>
                  </a:moveTo>
                  <a:lnTo>
                    <a:pt x="5191125" y="1037336"/>
                  </a:lnTo>
                  <a:lnTo>
                    <a:pt x="4984750" y="1112901"/>
                  </a:lnTo>
                </a:path>
                <a:path w="5191125" h="1339850">
                  <a:moveTo>
                    <a:pt x="4984750" y="1038225"/>
                  </a:moveTo>
                  <a:lnTo>
                    <a:pt x="5191125" y="1038225"/>
                  </a:lnTo>
                </a:path>
                <a:path w="5191125" h="1339850">
                  <a:moveTo>
                    <a:pt x="4859401" y="1038225"/>
                  </a:moveTo>
                  <a:lnTo>
                    <a:pt x="4984750" y="10382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203700" y="5187950"/>
              <a:ext cx="1129030" cy="1043305"/>
            </a:xfrm>
            <a:custGeom>
              <a:avLst/>
              <a:gdLst/>
              <a:ahLst/>
              <a:cxnLst/>
              <a:rect l="l" t="t" r="r" b="b"/>
              <a:pathLst>
                <a:path w="1129029" h="1043304">
                  <a:moveTo>
                    <a:pt x="770127" y="0"/>
                  </a:moveTo>
                  <a:lnTo>
                    <a:pt x="358521" y="0"/>
                  </a:lnTo>
                  <a:lnTo>
                    <a:pt x="309874" y="3273"/>
                  </a:lnTo>
                  <a:lnTo>
                    <a:pt x="263216" y="12807"/>
                  </a:lnTo>
                  <a:lnTo>
                    <a:pt x="218973" y="28176"/>
                  </a:lnTo>
                  <a:lnTo>
                    <a:pt x="177574" y="48951"/>
                  </a:lnTo>
                  <a:lnTo>
                    <a:pt x="139444" y="74706"/>
                  </a:lnTo>
                  <a:lnTo>
                    <a:pt x="105013" y="105013"/>
                  </a:lnTo>
                  <a:lnTo>
                    <a:pt x="74706" y="139444"/>
                  </a:lnTo>
                  <a:lnTo>
                    <a:pt x="48951" y="177574"/>
                  </a:lnTo>
                  <a:lnTo>
                    <a:pt x="28176" y="218973"/>
                  </a:lnTo>
                  <a:lnTo>
                    <a:pt x="12807" y="263216"/>
                  </a:lnTo>
                  <a:lnTo>
                    <a:pt x="3273" y="309874"/>
                  </a:lnTo>
                  <a:lnTo>
                    <a:pt x="0" y="358521"/>
                  </a:lnTo>
                  <a:lnTo>
                    <a:pt x="0" y="684466"/>
                  </a:lnTo>
                  <a:lnTo>
                    <a:pt x="3273" y="733115"/>
                  </a:lnTo>
                  <a:lnTo>
                    <a:pt x="12807" y="779775"/>
                  </a:lnTo>
                  <a:lnTo>
                    <a:pt x="28176" y="824019"/>
                  </a:lnTo>
                  <a:lnTo>
                    <a:pt x="48951" y="865418"/>
                  </a:lnTo>
                  <a:lnTo>
                    <a:pt x="74706" y="903548"/>
                  </a:lnTo>
                  <a:lnTo>
                    <a:pt x="105013" y="937979"/>
                  </a:lnTo>
                  <a:lnTo>
                    <a:pt x="139444" y="968285"/>
                  </a:lnTo>
                  <a:lnTo>
                    <a:pt x="177574" y="994038"/>
                  </a:lnTo>
                  <a:lnTo>
                    <a:pt x="218973" y="1014813"/>
                  </a:lnTo>
                  <a:lnTo>
                    <a:pt x="263216" y="1030180"/>
                  </a:lnTo>
                  <a:lnTo>
                    <a:pt x="309874" y="1039714"/>
                  </a:lnTo>
                  <a:lnTo>
                    <a:pt x="358521" y="1042987"/>
                  </a:lnTo>
                  <a:lnTo>
                    <a:pt x="770127" y="1042987"/>
                  </a:lnTo>
                  <a:lnTo>
                    <a:pt x="818803" y="1039714"/>
                  </a:lnTo>
                  <a:lnTo>
                    <a:pt x="865486" y="1030180"/>
                  </a:lnTo>
                  <a:lnTo>
                    <a:pt x="909748" y="1014813"/>
                  </a:lnTo>
                  <a:lnTo>
                    <a:pt x="951164" y="994038"/>
                  </a:lnTo>
                  <a:lnTo>
                    <a:pt x="989305" y="968285"/>
                  </a:lnTo>
                  <a:lnTo>
                    <a:pt x="1023747" y="937979"/>
                  </a:lnTo>
                  <a:lnTo>
                    <a:pt x="1054060" y="903548"/>
                  </a:lnTo>
                  <a:lnTo>
                    <a:pt x="1079819" y="865418"/>
                  </a:lnTo>
                  <a:lnTo>
                    <a:pt x="1100597" y="824019"/>
                  </a:lnTo>
                  <a:lnTo>
                    <a:pt x="1115967" y="779775"/>
                  </a:lnTo>
                  <a:lnTo>
                    <a:pt x="1125502" y="733115"/>
                  </a:lnTo>
                  <a:lnTo>
                    <a:pt x="1128776" y="684466"/>
                  </a:lnTo>
                  <a:lnTo>
                    <a:pt x="1128776" y="358521"/>
                  </a:lnTo>
                  <a:lnTo>
                    <a:pt x="1125502" y="309874"/>
                  </a:lnTo>
                  <a:lnTo>
                    <a:pt x="1115967" y="263216"/>
                  </a:lnTo>
                  <a:lnTo>
                    <a:pt x="1100597" y="218973"/>
                  </a:lnTo>
                  <a:lnTo>
                    <a:pt x="1079819" y="177574"/>
                  </a:lnTo>
                  <a:lnTo>
                    <a:pt x="1054060" y="139444"/>
                  </a:lnTo>
                  <a:lnTo>
                    <a:pt x="1023746" y="105013"/>
                  </a:lnTo>
                  <a:lnTo>
                    <a:pt x="989305" y="74706"/>
                  </a:lnTo>
                  <a:lnTo>
                    <a:pt x="951164" y="48951"/>
                  </a:lnTo>
                  <a:lnTo>
                    <a:pt x="909748" y="28176"/>
                  </a:lnTo>
                  <a:lnTo>
                    <a:pt x="865486" y="12807"/>
                  </a:lnTo>
                  <a:lnTo>
                    <a:pt x="818803" y="3273"/>
                  </a:lnTo>
                  <a:lnTo>
                    <a:pt x="7701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203700" y="5187950"/>
              <a:ext cx="1129030" cy="1043305"/>
            </a:xfrm>
            <a:custGeom>
              <a:avLst/>
              <a:gdLst/>
              <a:ahLst/>
              <a:cxnLst/>
              <a:rect l="l" t="t" r="r" b="b"/>
              <a:pathLst>
                <a:path w="1129029" h="1043304">
                  <a:moveTo>
                    <a:pt x="0" y="358521"/>
                  </a:moveTo>
                  <a:lnTo>
                    <a:pt x="3273" y="309874"/>
                  </a:lnTo>
                  <a:lnTo>
                    <a:pt x="12807" y="263216"/>
                  </a:lnTo>
                  <a:lnTo>
                    <a:pt x="28176" y="218973"/>
                  </a:lnTo>
                  <a:lnTo>
                    <a:pt x="48951" y="177574"/>
                  </a:lnTo>
                  <a:lnTo>
                    <a:pt x="74706" y="139444"/>
                  </a:lnTo>
                  <a:lnTo>
                    <a:pt x="105013" y="105013"/>
                  </a:lnTo>
                  <a:lnTo>
                    <a:pt x="139444" y="74706"/>
                  </a:lnTo>
                  <a:lnTo>
                    <a:pt x="177574" y="48951"/>
                  </a:lnTo>
                  <a:lnTo>
                    <a:pt x="218973" y="28176"/>
                  </a:lnTo>
                  <a:lnTo>
                    <a:pt x="263216" y="12807"/>
                  </a:lnTo>
                  <a:lnTo>
                    <a:pt x="309874" y="3273"/>
                  </a:lnTo>
                  <a:lnTo>
                    <a:pt x="358521" y="0"/>
                  </a:lnTo>
                  <a:lnTo>
                    <a:pt x="770127" y="0"/>
                  </a:lnTo>
                  <a:lnTo>
                    <a:pt x="818803" y="3273"/>
                  </a:lnTo>
                  <a:lnTo>
                    <a:pt x="865486" y="12807"/>
                  </a:lnTo>
                  <a:lnTo>
                    <a:pt x="909748" y="28176"/>
                  </a:lnTo>
                  <a:lnTo>
                    <a:pt x="951164" y="48951"/>
                  </a:lnTo>
                  <a:lnTo>
                    <a:pt x="989305" y="74706"/>
                  </a:lnTo>
                  <a:lnTo>
                    <a:pt x="1023746" y="105013"/>
                  </a:lnTo>
                  <a:lnTo>
                    <a:pt x="1054060" y="139444"/>
                  </a:lnTo>
                  <a:lnTo>
                    <a:pt x="1079819" y="177574"/>
                  </a:lnTo>
                  <a:lnTo>
                    <a:pt x="1100597" y="218973"/>
                  </a:lnTo>
                  <a:lnTo>
                    <a:pt x="1115967" y="263216"/>
                  </a:lnTo>
                  <a:lnTo>
                    <a:pt x="1125502" y="309874"/>
                  </a:lnTo>
                  <a:lnTo>
                    <a:pt x="1128776" y="358521"/>
                  </a:lnTo>
                  <a:lnTo>
                    <a:pt x="1128776" y="684466"/>
                  </a:lnTo>
                  <a:lnTo>
                    <a:pt x="1125502" y="733115"/>
                  </a:lnTo>
                  <a:lnTo>
                    <a:pt x="1115967" y="779775"/>
                  </a:lnTo>
                  <a:lnTo>
                    <a:pt x="1100597" y="824019"/>
                  </a:lnTo>
                  <a:lnTo>
                    <a:pt x="1079819" y="865418"/>
                  </a:lnTo>
                  <a:lnTo>
                    <a:pt x="1054060" y="903548"/>
                  </a:lnTo>
                  <a:lnTo>
                    <a:pt x="1023747" y="937979"/>
                  </a:lnTo>
                  <a:lnTo>
                    <a:pt x="989305" y="968285"/>
                  </a:lnTo>
                  <a:lnTo>
                    <a:pt x="951164" y="994038"/>
                  </a:lnTo>
                  <a:lnTo>
                    <a:pt x="909748" y="1014813"/>
                  </a:lnTo>
                  <a:lnTo>
                    <a:pt x="865486" y="1030180"/>
                  </a:lnTo>
                  <a:lnTo>
                    <a:pt x="818803" y="1039714"/>
                  </a:lnTo>
                  <a:lnTo>
                    <a:pt x="770127" y="1042987"/>
                  </a:lnTo>
                  <a:lnTo>
                    <a:pt x="358521" y="1042987"/>
                  </a:lnTo>
                  <a:lnTo>
                    <a:pt x="309874" y="1039714"/>
                  </a:lnTo>
                  <a:lnTo>
                    <a:pt x="263216" y="1030180"/>
                  </a:lnTo>
                  <a:lnTo>
                    <a:pt x="218973" y="1014813"/>
                  </a:lnTo>
                  <a:lnTo>
                    <a:pt x="177574" y="994038"/>
                  </a:lnTo>
                  <a:lnTo>
                    <a:pt x="139444" y="968285"/>
                  </a:lnTo>
                  <a:lnTo>
                    <a:pt x="105013" y="937979"/>
                  </a:lnTo>
                  <a:lnTo>
                    <a:pt x="74706" y="903548"/>
                  </a:lnTo>
                  <a:lnTo>
                    <a:pt x="48951" y="865418"/>
                  </a:lnTo>
                  <a:lnTo>
                    <a:pt x="28176" y="824019"/>
                  </a:lnTo>
                  <a:lnTo>
                    <a:pt x="12807" y="779775"/>
                  </a:lnTo>
                  <a:lnTo>
                    <a:pt x="3273" y="733115"/>
                  </a:lnTo>
                  <a:lnTo>
                    <a:pt x="0" y="684466"/>
                  </a:lnTo>
                  <a:lnTo>
                    <a:pt x="0" y="35852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521067" y="1993468"/>
            <a:ext cx="537210" cy="63436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15"/>
              </a:spcBef>
            </a:pPr>
            <a:r>
              <a:rPr dirty="0" sz="1500" spc="5">
                <a:latin typeface="Times New Roman"/>
                <a:cs typeface="Times New Roman"/>
              </a:rPr>
              <a:t>C</a:t>
            </a:r>
            <a:r>
              <a:rPr dirty="0" sz="1500" spc="-20">
                <a:latin typeface="Times New Roman"/>
                <a:cs typeface="Times New Roman"/>
              </a:rPr>
              <a:t>l</a:t>
            </a:r>
            <a:r>
              <a:rPr dirty="0" sz="1500" spc="-10">
                <a:latin typeface="Times New Roman"/>
                <a:cs typeface="Times New Roman"/>
              </a:rPr>
              <a:t>o</a:t>
            </a:r>
            <a:r>
              <a:rPr dirty="0" sz="1500" spc="10">
                <a:latin typeface="Times New Roman"/>
                <a:cs typeface="Times New Roman"/>
              </a:rPr>
              <a:t>s</a:t>
            </a:r>
            <a:r>
              <a:rPr dirty="0" sz="1500" spc="5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500">
                <a:latin typeface="Times New Roman"/>
                <a:cs typeface="Times New Roman"/>
              </a:rPr>
              <a:t>Order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82770" y="5336794"/>
            <a:ext cx="69469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latin typeface="Times New Roman"/>
                <a:cs typeface="Times New Roman"/>
              </a:rPr>
              <a:t>Make  </a:t>
            </a:r>
            <a:r>
              <a:rPr dirty="0" sz="1500" spc="5">
                <a:latin typeface="Times New Roman"/>
                <a:cs typeface="Times New Roman"/>
              </a:rPr>
              <a:t>Pa</a:t>
            </a:r>
            <a:r>
              <a:rPr dirty="0" sz="1500" spc="-35">
                <a:latin typeface="Times New Roman"/>
                <a:cs typeface="Times New Roman"/>
              </a:rPr>
              <a:t>y</a:t>
            </a:r>
            <a:r>
              <a:rPr dirty="0" sz="1500" spc="5">
                <a:latin typeface="Times New Roman"/>
                <a:cs typeface="Times New Roman"/>
              </a:rPr>
              <a:t>me</a:t>
            </a:r>
            <a:r>
              <a:rPr dirty="0" sz="1500" spc="15">
                <a:latin typeface="Times New Roman"/>
                <a:cs typeface="Times New Roman"/>
              </a:rPr>
              <a:t>n</a:t>
            </a:r>
            <a:r>
              <a:rPr dirty="0" sz="150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77110" y="2747848"/>
            <a:ext cx="584835" cy="46291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1714"/>
              </a:lnSpc>
              <a:spcBef>
                <a:spcPts val="115"/>
              </a:spcBef>
            </a:pPr>
            <a:r>
              <a:rPr dirty="0" sz="1500">
                <a:latin typeface="Times New Roman"/>
                <a:cs typeface="Times New Roman"/>
              </a:rPr>
              <a:t>[order</a:t>
            </a:r>
            <a:endParaRPr sz="1500">
              <a:latin typeface="Times New Roman"/>
              <a:cs typeface="Times New Roman"/>
            </a:endParaRPr>
          </a:p>
          <a:p>
            <a:pPr marL="13970">
              <a:lnSpc>
                <a:spcPts val="1714"/>
              </a:lnSpc>
            </a:pPr>
            <a:r>
              <a:rPr dirty="0" sz="1500" spc="5">
                <a:latin typeface="Times New Roman"/>
                <a:cs typeface="Times New Roman"/>
              </a:rPr>
              <a:t>acce</a:t>
            </a:r>
            <a:r>
              <a:rPr dirty="0" sz="1500" spc="10">
                <a:latin typeface="Times New Roman"/>
                <a:cs typeface="Times New Roman"/>
              </a:rPr>
              <a:t>pt</a:t>
            </a:r>
            <a:r>
              <a:rPr dirty="0" sz="1500">
                <a:latin typeface="Times New Roman"/>
                <a:cs typeface="Times New Roman"/>
              </a:rPr>
              <a:t>]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763901" y="5178425"/>
            <a:ext cx="901700" cy="1049655"/>
            <a:chOff x="2763901" y="5178425"/>
            <a:chExt cx="901700" cy="1049655"/>
          </a:xfrm>
        </p:grpSpPr>
        <p:sp>
          <p:nvSpPr>
            <p:cNvPr id="58" name="object 58"/>
            <p:cNvSpPr/>
            <p:nvPr/>
          </p:nvSpPr>
          <p:spPr>
            <a:xfrm>
              <a:off x="2776601" y="5191125"/>
              <a:ext cx="876300" cy="1024255"/>
            </a:xfrm>
            <a:custGeom>
              <a:avLst/>
              <a:gdLst/>
              <a:ahLst/>
              <a:cxnLst/>
              <a:rect l="l" t="t" r="r" b="b"/>
              <a:pathLst>
                <a:path w="876300" h="1024254">
                  <a:moveTo>
                    <a:pt x="876300" y="0"/>
                  </a:moveTo>
                  <a:lnTo>
                    <a:pt x="0" y="0"/>
                  </a:lnTo>
                  <a:lnTo>
                    <a:pt x="0" y="1023937"/>
                  </a:lnTo>
                  <a:lnTo>
                    <a:pt x="876300" y="1023937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776601" y="5191125"/>
              <a:ext cx="876300" cy="1024255"/>
            </a:xfrm>
            <a:custGeom>
              <a:avLst/>
              <a:gdLst/>
              <a:ahLst/>
              <a:cxnLst/>
              <a:rect l="l" t="t" r="r" b="b"/>
              <a:pathLst>
                <a:path w="876300" h="1024254">
                  <a:moveTo>
                    <a:pt x="0" y="1023937"/>
                  </a:moveTo>
                  <a:lnTo>
                    <a:pt x="876300" y="1023937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10239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2831338" y="5519420"/>
            <a:ext cx="59817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25">
                <a:latin typeface="Times New Roman"/>
                <a:cs typeface="Times New Roman"/>
              </a:rPr>
              <a:t>I</a:t>
            </a:r>
            <a:r>
              <a:rPr dirty="0" sz="1500" spc="15">
                <a:latin typeface="Times New Roman"/>
                <a:cs typeface="Times New Roman"/>
              </a:rPr>
              <a:t>n</a:t>
            </a:r>
            <a:r>
              <a:rPr dirty="0" sz="1500" spc="-10">
                <a:latin typeface="Times New Roman"/>
                <a:cs typeface="Times New Roman"/>
              </a:rPr>
              <a:t>vo</a:t>
            </a:r>
            <a:r>
              <a:rPr dirty="0" sz="1500" spc="10">
                <a:latin typeface="Times New Roman"/>
                <a:cs typeface="Times New Roman"/>
              </a:rPr>
              <a:t>i</a:t>
            </a:r>
            <a:r>
              <a:rPr dirty="0" sz="1500" spc="5">
                <a:latin typeface="Times New Roman"/>
                <a:cs typeface="Times New Roman"/>
              </a:rPr>
              <a:t>ce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85812" y="1870075"/>
            <a:ext cx="962660" cy="1198880"/>
            <a:chOff x="785812" y="1870075"/>
            <a:chExt cx="962660" cy="1198880"/>
          </a:xfrm>
        </p:grpSpPr>
        <p:sp>
          <p:nvSpPr>
            <p:cNvPr id="62" name="object 62"/>
            <p:cNvSpPr/>
            <p:nvPr/>
          </p:nvSpPr>
          <p:spPr>
            <a:xfrm>
              <a:off x="798512" y="1882775"/>
              <a:ext cx="937260" cy="1173480"/>
            </a:xfrm>
            <a:custGeom>
              <a:avLst/>
              <a:gdLst/>
              <a:ahLst/>
              <a:cxnLst/>
              <a:rect l="l" t="t" r="r" b="b"/>
              <a:pathLst>
                <a:path w="937260" h="1173480">
                  <a:moveTo>
                    <a:pt x="604202" y="0"/>
                  </a:moveTo>
                  <a:lnTo>
                    <a:pt x="332371" y="0"/>
                  </a:lnTo>
                  <a:lnTo>
                    <a:pt x="283255" y="3604"/>
                  </a:lnTo>
                  <a:lnTo>
                    <a:pt x="236377" y="14075"/>
                  </a:lnTo>
                  <a:lnTo>
                    <a:pt x="192251" y="30897"/>
                  </a:lnTo>
                  <a:lnTo>
                    <a:pt x="151390" y="53555"/>
                  </a:lnTo>
                  <a:lnTo>
                    <a:pt x="114310" y="81536"/>
                  </a:lnTo>
                  <a:lnTo>
                    <a:pt x="81524" y="114324"/>
                  </a:lnTo>
                  <a:lnTo>
                    <a:pt x="53546" y="151404"/>
                  </a:lnTo>
                  <a:lnTo>
                    <a:pt x="30891" y="192262"/>
                  </a:lnTo>
                  <a:lnTo>
                    <a:pt x="14072" y="236384"/>
                  </a:lnTo>
                  <a:lnTo>
                    <a:pt x="3603" y="283254"/>
                  </a:lnTo>
                  <a:lnTo>
                    <a:pt x="0" y="332359"/>
                  </a:lnTo>
                  <a:lnTo>
                    <a:pt x="0" y="840739"/>
                  </a:lnTo>
                  <a:lnTo>
                    <a:pt x="3603" y="889875"/>
                  </a:lnTo>
                  <a:lnTo>
                    <a:pt x="14072" y="936771"/>
                  </a:lnTo>
                  <a:lnTo>
                    <a:pt x="30891" y="980914"/>
                  </a:lnTo>
                  <a:lnTo>
                    <a:pt x="53546" y="1021788"/>
                  </a:lnTo>
                  <a:lnTo>
                    <a:pt x="81524" y="1058881"/>
                  </a:lnTo>
                  <a:lnTo>
                    <a:pt x="114310" y="1091677"/>
                  </a:lnTo>
                  <a:lnTo>
                    <a:pt x="151390" y="1119664"/>
                  </a:lnTo>
                  <a:lnTo>
                    <a:pt x="192251" y="1142326"/>
                  </a:lnTo>
                  <a:lnTo>
                    <a:pt x="236377" y="1159150"/>
                  </a:lnTo>
                  <a:lnTo>
                    <a:pt x="283255" y="1169621"/>
                  </a:lnTo>
                  <a:lnTo>
                    <a:pt x="332371" y="1173226"/>
                  </a:lnTo>
                  <a:lnTo>
                    <a:pt x="604202" y="1173226"/>
                  </a:lnTo>
                  <a:lnTo>
                    <a:pt x="653338" y="1169621"/>
                  </a:lnTo>
                  <a:lnTo>
                    <a:pt x="700234" y="1159150"/>
                  </a:lnTo>
                  <a:lnTo>
                    <a:pt x="744376" y="1142326"/>
                  </a:lnTo>
                  <a:lnTo>
                    <a:pt x="785251" y="1119664"/>
                  </a:lnTo>
                  <a:lnTo>
                    <a:pt x="822343" y="1091677"/>
                  </a:lnTo>
                  <a:lnTo>
                    <a:pt x="855140" y="1058881"/>
                  </a:lnTo>
                  <a:lnTo>
                    <a:pt x="883126" y="1021788"/>
                  </a:lnTo>
                  <a:lnTo>
                    <a:pt x="905788" y="980914"/>
                  </a:lnTo>
                  <a:lnTo>
                    <a:pt x="922612" y="936771"/>
                  </a:lnTo>
                  <a:lnTo>
                    <a:pt x="933083" y="889875"/>
                  </a:lnTo>
                  <a:lnTo>
                    <a:pt x="936688" y="840739"/>
                  </a:lnTo>
                  <a:lnTo>
                    <a:pt x="936688" y="332359"/>
                  </a:lnTo>
                  <a:lnTo>
                    <a:pt x="933083" y="283254"/>
                  </a:lnTo>
                  <a:lnTo>
                    <a:pt x="922612" y="236384"/>
                  </a:lnTo>
                  <a:lnTo>
                    <a:pt x="905788" y="192262"/>
                  </a:lnTo>
                  <a:lnTo>
                    <a:pt x="883126" y="151404"/>
                  </a:lnTo>
                  <a:lnTo>
                    <a:pt x="855140" y="114324"/>
                  </a:lnTo>
                  <a:lnTo>
                    <a:pt x="822343" y="81536"/>
                  </a:lnTo>
                  <a:lnTo>
                    <a:pt x="785251" y="53555"/>
                  </a:lnTo>
                  <a:lnTo>
                    <a:pt x="744376" y="30897"/>
                  </a:lnTo>
                  <a:lnTo>
                    <a:pt x="700234" y="14075"/>
                  </a:lnTo>
                  <a:lnTo>
                    <a:pt x="653338" y="3604"/>
                  </a:lnTo>
                  <a:lnTo>
                    <a:pt x="6042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98512" y="1882775"/>
              <a:ext cx="937260" cy="1173480"/>
            </a:xfrm>
            <a:custGeom>
              <a:avLst/>
              <a:gdLst/>
              <a:ahLst/>
              <a:cxnLst/>
              <a:rect l="l" t="t" r="r" b="b"/>
              <a:pathLst>
                <a:path w="937260" h="1173480">
                  <a:moveTo>
                    <a:pt x="0" y="332359"/>
                  </a:moveTo>
                  <a:lnTo>
                    <a:pt x="3603" y="283254"/>
                  </a:lnTo>
                  <a:lnTo>
                    <a:pt x="14072" y="236384"/>
                  </a:lnTo>
                  <a:lnTo>
                    <a:pt x="30891" y="192262"/>
                  </a:lnTo>
                  <a:lnTo>
                    <a:pt x="53546" y="151404"/>
                  </a:lnTo>
                  <a:lnTo>
                    <a:pt x="81524" y="114324"/>
                  </a:lnTo>
                  <a:lnTo>
                    <a:pt x="114310" y="81536"/>
                  </a:lnTo>
                  <a:lnTo>
                    <a:pt x="151390" y="53555"/>
                  </a:lnTo>
                  <a:lnTo>
                    <a:pt x="192251" y="30897"/>
                  </a:lnTo>
                  <a:lnTo>
                    <a:pt x="236377" y="14075"/>
                  </a:lnTo>
                  <a:lnTo>
                    <a:pt x="283255" y="3604"/>
                  </a:lnTo>
                  <a:lnTo>
                    <a:pt x="332371" y="0"/>
                  </a:lnTo>
                  <a:lnTo>
                    <a:pt x="604202" y="0"/>
                  </a:lnTo>
                  <a:lnTo>
                    <a:pt x="653338" y="3604"/>
                  </a:lnTo>
                  <a:lnTo>
                    <a:pt x="700234" y="14075"/>
                  </a:lnTo>
                  <a:lnTo>
                    <a:pt x="744376" y="30897"/>
                  </a:lnTo>
                  <a:lnTo>
                    <a:pt x="785251" y="53555"/>
                  </a:lnTo>
                  <a:lnTo>
                    <a:pt x="822343" y="81536"/>
                  </a:lnTo>
                  <a:lnTo>
                    <a:pt x="855140" y="114324"/>
                  </a:lnTo>
                  <a:lnTo>
                    <a:pt x="883126" y="151404"/>
                  </a:lnTo>
                  <a:lnTo>
                    <a:pt x="905788" y="192262"/>
                  </a:lnTo>
                  <a:lnTo>
                    <a:pt x="922612" y="236384"/>
                  </a:lnTo>
                  <a:lnTo>
                    <a:pt x="933083" y="283254"/>
                  </a:lnTo>
                  <a:lnTo>
                    <a:pt x="936688" y="332359"/>
                  </a:lnTo>
                  <a:lnTo>
                    <a:pt x="936688" y="840739"/>
                  </a:lnTo>
                  <a:lnTo>
                    <a:pt x="933083" y="889875"/>
                  </a:lnTo>
                  <a:lnTo>
                    <a:pt x="922612" y="936771"/>
                  </a:lnTo>
                  <a:lnTo>
                    <a:pt x="905788" y="980914"/>
                  </a:lnTo>
                  <a:lnTo>
                    <a:pt x="883126" y="1021788"/>
                  </a:lnTo>
                  <a:lnTo>
                    <a:pt x="855140" y="1058881"/>
                  </a:lnTo>
                  <a:lnTo>
                    <a:pt x="822343" y="1091677"/>
                  </a:lnTo>
                  <a:lnTo>
                    <a:pt x="785251" y="1119664"/>
                  </a:lnTo>
                  <a:lnTo>
                    <a:pt x="744376" y="1142326"/>
                  </a:lnTo>
                  <a:lnTo>
                    <a:pt x="700234" y="1159150"/>
                  </a:lnTo>
                  <a:lnTo>
                    <a:pt x="653338" y="1169621"/>
                  </a:lnTo>
                  <a:lnTo>
                    <a:pt x="604202" y="1173226"/>
                  </a:lnTo>
                  <a:lnTo>
                    <a:pt x="332371" y="1173226"/>
                  </a:lnTo>
                  <a:lnTo>
                    <a:pt x="283255" y="1169621"/>
                  </a:lnTo>
                  <a:lnTo>
                    <a:pt x="236377" y="1159150"/>
                  </a:lnTo>
                  <a:lnTo>
                    <a:pt x="192251" y="1142326"/>
                  </a:lnTo>
                  <a:lnTo>
                    <a:pt x="151390" y="1119664"/>
                  </a:lnTo>
                  <a:lnTo>
                    <a:pt x="114310" y="1091677"/>
                  </a:lnTo>
                  <a:lnTo>
                    <a:pt x="81524" y="1058881"/>
                  </a:lnTo>
                  <a:lnTo>
                    <a:pt x="53546" y="1021788"/>
                  </a:lnTo>
                  <a:lnTo>
                    <a:pt x="30891" y="980914"/>
                  </a:lnTo>
                  <a:lnTo>
                    <a:pt x="14072" y="936771"/>
                  </a:lnTo>
                  <a:lnTo>
                    <a:pt x="3603" y="889875"/>
                  </a:lnTo>
                  <a:lnTo>
                    <a:pt x="0" y="840739"/>
                  </a:lnTo>
                  <a:lnTo>
                    <a:pt x="0" y="332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895603" y="2069668"/>
            <a:ext cx="643890" cy="6356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spc="5">
                <a:latin typeface="Times New Roman"/>
                <a:cs typeface="Times New Roman"/>
              </a:rPr>
              <a:t>Rece</a:t>
            </a:r>
            <a:r>
              <a:rPr dirty="0" sz="1500" spc="5">
                <a:latin typeface="Times New Roman"/>
                <a:cs typeface="Times New Roman"/>
              </a:rPr>
              <a:t>i</a:t>
            </a:r>
            <a:r>
              <a:rPr dirty="0" sz="1500" spc="-10">
                <a:latin typeface="Times New Roman"/>
                <a:cs typeface="Times New Roman"/>
              </a:rPr>
              <a:t>v</a:t>
            </a:r>
            <a:r>
              <a:rPr dirty="0" sz="1500" spc="5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185"/>
              </a:spcBef>
            </a:pPr>
            <a:r>
              <a:rPr dirty="0" sz="1500">
                <a:latin typeface="Times New Roman"/>
                <a:cs typeface="Times New Roman"/>
              </a:rPr>
              <a:t>Order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535301" y="2281301"/>
            <a:ext cx="6188075" cy="3556000"/>
            <a:chOff x="2535301" y="2281301"/>
            <a:chExt cx="6188075" cy="3556000"/>
          </a:xfrm>
        </p:grpSpPr>
        <p:sp>
          <p:nvSpPr>
            <p:cNvPr id="66" name="object 66"/>
            <p:cNvSpPr/>
            <p:nvPr/>
          </p:nvSpPr>
          <p:spPr>
            <a:xfrm>
              <a:off x="2614676" y="5673725"/>
              <a:ext cx="211454" cy="11430"/>
            </a:xfrm>
            <a:custGeom>
              <a:avLst/>
              <a:gdLst/>
              <a:ahLst/>
              <a:cxnLst/>
              <a:rect l="l" t="t" r="r" b="b"/>
              <a:pathLst>
                <a:path w="211455" h="11429">
                  <a:moveTo>
                    <a:pt x="-12700" y="5556"/>
                  </a:moveTo>
                  <a:lnTo>
                    <a:pt x="223774" y="5556"/>
                  </a:lnTo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535301" y="5584825"/>
              <a:ext cx="273050" cy="225425"/>
            </a:xfrm>
            <a:custGeom>
              <a:avLst/>
              <a:gdLst/>
              <a:ahLst/>
              <a:cxnLst/>
              <a:rect l="l" t="t" r="r" b="b"/>
              <a:pathLst>
                <a:path w="273050" h="225425">
                  <a:moveTo>
                    <a:pt x="84074" y="0"/>
                  </a:moveTo>
                  <a:lnTo>
                    <a:pt x="273050" y="112712"/>
                  </a:lnTo>
                  <a:lnTo>
                    <a:pt x="84074" y="225425"/>
                  </a:lnTo>
                </a:path>
                <a:path w="273050" h="225425">
                  <a:moveTo>
                    <a:pt x="0" y="87312"/>
                  </a:moveTo>
                  <a:lnTo>
                    <a:pt x="101600" y="873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654425" y="5688012"/>
              <a:ext cx="484505" cy="28575"/>
            </a:xfrm>
            <a:custGeom>
              <a:avLst/>
              <a:gdLst/>
              <a:ahLst/>
              <a:cxnLst/>
              <a:rect l="l" t="t" r="r" b="b"/>
              <a:pathLst>
                <a:path w="484504" h="28575">
                  <a:moveTo>
                    <a:pt x="-12700" y="14287"/>
                  </a:moveTo>
                  <a:lnTo>
                    <a:pt x="496950" y="14287"/>
                  </a:lnTo>
                </a:path>
              </a:pathLst>
            </a:custGeom>
            <a:ln w="539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019550" y="5592762"/>
              <a:ext cx="206375" cy="231775"/>
            </a:xfrm>
            <a:custGeom>
              <a:avLst/>
              <a:gdLst/>
              <a:ahLst/>
              <a:cxnLst/>
              <a:rect l="l" t="t" r="r" b="b"/>
              <a:pathLst>
                <a:path w="206375" h="231775">
                  <a:moveTo>
                    <a:pt x="0" y="0"/>
                  </a:moveTo>
                  <a:lnTo>
                    <a:pt x="206375" y="115887"/>
                  </a:lnTo>
                  <a:lnTo>
                    <a:pt x="0" y="2317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413375" y="5622925"/>
              <a:ext cx="209550" cy="8255"/>
            </a:xfrm>
            <a:custGeom>
              <a:avLst/>
              <a:gdLst/>
              <a:ahLst/>
              <a:cxnLst/>
              <a:rect l="l" t="t" r="r" b="b"/>
              <a:pathLst>
                <a:path w="209550" h="8254">
                  <a:moveTo>
                    <a:pt x="-12700" y="3968"/>
                  </a:moveTo>
                  <a:lnTo>
                    <a:pt x="222250" y="3968"/>
                  </a:lnTo>
                </a:path>
              </a:pathLst>
            </a:custGeom>
            <a:ln w="33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313426" y="5508625"/>
              <a:ext cx="294005" cy="224154"/>
            </a:xfrm>
            <a:custGeom>
              <a:avLst/>
              <a:gdLst/>
              <a:ahLst/>
              <a:cxnLst/>
              <a:rect l="l" t="t" r="r" b="b"/>
              <a:pathLst>
                <a:path w="294004" h="224154">
                  <a:moveTo>
                    <a:pt x="103124" y="0"/>
                  </a:moveTo>
                  <a:lnTo>
                    <a:pt x="293624" y="111925"/>
                  </a:lnTo>
                  <a:lnTo>
                    <a:pt x="103124" y="223837"/>
                  </a:lnTo>
                </a:path>
                <a:path w="294004" h="224154">
                  <a:moveTo>
                    <a:pt x="0" y="107950"/>
                  </a:moveTo>
                  <a:lnTo>
                    <a:pt x="99949" y="1079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501126" y="2406650"/>
              <a:ext cx="209550" cy="6350"/>
            </a:xfrm>
            <a:custGeom>
              <a:avLst/>
              <a:gdLst/>
              <a:ahLst/>
              <a:cxnLst/>
              <a:rect l="l" t="t" r="r" b="b"/>
              <a:pathLst>
                <a:path w="209550" h="6350">
                  <a:moveTo>
                    <a:pt x="-12700" y="3175"/>
                  </a:moveTo>
                  <a:lnTo>
                    <a:pt x="222250" y="317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501126" y="2294001"/>
              <a:ext cx="209550" cy="227329"/>
            </a:xfrm>
            <a:custGeom>
              <a:avLst/>
              <a:gdLst/>
              <a:ahLst/>
              <a:cxnLst/>
              <a:rect l="l" t="t" r="r" b="b"/>
              <a:pathLst>
                <a:path w="209550" h="227330">
                  <a:moveTo>
                    <a:pt x="0" y="0"/>
                  </a:moveTo>
                  <a:lnTo>
                    <a:pt x="209550" y="113411"/>
                  </a:lnTo>
                  <a:lnTo>
                    <a:pt x="0" y="2269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293100" y="2406650"/>
              <a:ext cx="208279" cy="6350"/>
            </a:xfrm>
            <a:custGeom>
              <a:avLst/>
              <a:gdLst/>
              <a:ahLst/>
              <a:cxnLst/>
              <a:rect l="l" t="t" r="r" b="b"/>
              <a:pathLst>
                <a:path w="208279" h="6350">
                  <a:moveTo>
                    <a:pt x="-12700" y="3175"/>
                  </a:moveTo>
                  <a:lnTo>
                    <a:pt x="220726" y="317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173985" y="964437"/>
            <a:ext cx="103060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latin typeface="Times New Roman"/>
                <a:cs typeface="Times New Roman"/>
              </a:rPr>
              <a:t>[order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reject]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222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" y="323545"/>
            <a:ext cx="814832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10"/>
              <a:t>Example: </a:t>
            </a:r>
            <a:r>
              <a:rPr dirty="0" sz="3500" spc="-5"/>
              <a:t>student </a:t>
            </a:r>
            <a:r>
              <a:rPr dirty="0" sz="3500"/>
              <a:t>admission </a:t>
            </a:r>
            <a:r>
              <a:rPr dirty="0" sz="3500" spc="-10"/>
              <a:t>process at </a:t>
            </a:r>
            <a:r>
              <a:rPr dirty="0" sz="3500"/>
              <a:t>IIT</a:t>
            </a:r>
            <a:r>
              <a:rPr dirty="0" sz="3500" spc="-155"/>
              <a:t> </a:t>
            </a:r>
            <a:r>
              <a:rPr dirty="0" sz="3500"/>
              <a:t>[1]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79287" y="1148651"/>
            <a:ext cx="1739264" cy="5273675"/>
            <a:chOff x="79287" y="1148651"/>
            <a:chExt cx="1739264" cy="5273675"/>
          </a:xfrm>
        </p:grpSpPr>
        <p:sp>
          <p:nvSpPr>
            <p:cNvPr id="4" name="object 4"/>
            <p:cNvSpPr/>
            <p:nvPr/>
          </p:nvSpPr>
          <p:spPr>
            <a:xfrm>
              <a:off x="166547" y="1153413"/>
              <a:ext cx="247484" cy="2512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547" y="1153413"/>
              <a:ext cx="247650" cy="251460"/>
            </a:xfrm>
            <a:custGeom>
              <a:avLst/>
              <a:gdLst/>
              <a:ahLst/>
              <a:cxnLst/>
              <a:rect l="l" t="t" r="r" b="b"/>
              <a:pathLst>
                <a:path w="247650" h="251459">
                  <a:moveTo>
                    <a:pt x="0" y="125602"/>
                  </a:moveTo>
                  <a:lnTo>
                    <a:pt x="9723" y="76723"/>
                  </a:lnTo>
                  <a:lnTo>
                    <a:pt x="36242" y="36798"/>
                  </a:lnTo>
                  <a:lnTo>
                    <a:pt x="75577" y="9874"/>
                  </a:lnTo>
                  <a:lnTo>
                    <a:pt x="123748" y="0"/>
                  </a:lnTo>
                  <a:lnTo>
                    <a:pt x="171912" y="9874"/>
                  </a:lnTo>
                  <a:lnTo>
                    <a:pt x="211243" y="36798"/>
                  </a:lnTo>
                  <a:lnTo>
                    <a:pt x="237761" y="76723"/>
                  </a:lnTo>
                  <a:lnTo>
                    <a:pt x="247484" y="125602"/>
                  </a:lnTo>
                  <a:lnTo>
                    <a:pt x="237761" y="174482"/>
                  </a:lnTo>
                  <a:lnTo>
                    <a:pt x="211243" y="214407"/>
                  </a:lnTo>
                  <a:lnTo>
                    <a:pt x="171912" y="241331"/>
                  </a:lnTo>
                  <a:lnTo>
                    <a:pt x="123748" y="251206"/>
                  </a:lnTo>
                  <a:lnTo>
                    <a:pt x="75577" y="241331"/>
                  </a:lnTo>
                  <a:lnTo>
                    <a:pt x="36242" y="214407"/>
                  </a:lnTo>
                  <a:lnTo>
                    <a:pt x="9723" y="174482"/>
                  </a:lnTo>
                  <a:lnTo>
                    <a:pt x="0" y="125602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6547" y="6082512"/>
              <a:ext cx="247484" cy="2511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049" y="5998781"/>
              <a:ext cx="411480" cy="419100"/>
            </a:xfrm>
            <a:custGeom>
              <a:avLst/>
              <a:gdLst/>
              <a:ahLst/>
              <a:cxnLst/>
              <a:rect l="l" t="t" r="r" b="b"/>
              <a:pathLst>
                <a:path w="411480" h="419100">
                  <a:moveTo>
                    <a:pt x="82497" y="209321"/>
                  </a:moveTo>
                  <a:lnTo>
                    <a:pt x="92221" y="160433"/>
                  </a:lnTo>
                  <a:lnTo>
                    <a:pt x="118740" y="120513"/>
                  </a:lnTo>
                  <a:lnTo>
                    <a:pt x="158075" y="93599"/>
                  </a:lnTo>
                  <a:lnTo>
                    <a:pt x="206246" y="83731"/>
                  </a:lnTo>
                  <a:lnTo>
                    <a:pt x="254410" y="93599"/>
                  </a:lnTo>
                  <a:lnTo>
                    <a:pt x="293741" y="120513"/>
                  </a:lnTo>
                  <a:lnTo>
                    <a:pt x="320259" y="160433"/>
                  </a:lnTo>
                  <a:lnTo>
                    <a:pt x="329982" y="209321"/>
                  </a:lnTo>
                  <a:lnTo>
                    <a:pt x="320259" y="258211"/>
                  </a:lnTo>
                  <a:lnTo>
                    <a:pt x="293741" y="298135"/>
                  </a:lnTo>
                  <a:lnTo>
                    <a:pt x="254410" y="325053"/>
                  </a:lnTo>
                  <a:lnTo>
                    <a:pt x="206246" y="334924"/>
                  </a:lnTo>
                  <a:lnTo>
                    <a:pt x="158075" y="325053"/>
                  </a:lnTo>
                  <a:lnTo>
                    <a:pt x="118740" y="298135"/>
                  </a:lnTo>
                  <a:lnTo>
                    <a:pt x="92221" y="258211"/>
                  </a:lnTo>
                  <a:lnTo>
                    <a:pt x="82497" y="209321"/>
                  </a:lnTo>
                  <a:close/>
                </a:path>
                <a:path w="411480" h="419100">
                  <a:moveTo>
                    <a:pt x="0" y="209321"/>
                  </a:moveTo>
                  <a:lnTo>
                    <a:pt x="5426" y="161324"/>
                  </a:lnTo>
                  <a:lnTo>
                    <a:pt x="20882" y="117265"/>
                  </a:lnTo>
                  <a:lnTo>
                    <a:pt x="45137" y="78400"/>
                  </a:lnTo>
                  <a:lnTo>
                    <a:pt x="76956" y="45984"/>
                  </a:lnTo>
                  <a:lnTo>
                    <a:pt x="115107" y="21275"/>
                  </a:lnTo>
                  <a:lnTo>
                    <a:pt x="158356" y="5528"/>
                  </a:lnTo>
                  <a:lnTo>
                    <a:pt x="205472" y="0"/>
                  </a:lnTo>
                  <a:lnTo>
                    <a:pt x="252582" y="5528"/>
                  </a:lnTo>
                  <a:lnTo>
                    <a:pt x="295829" y="21275"/>
                  </a:lnTo>
                  <a:lnTo>
                    <a:pt x="333977" y="45984"/>
                  </a:lnTo>
                  <a:lnTo>
                    <a:pt x="365795" y="78400"/>
                  </a:lnTo>
                  <a:lnTo>
                    <a:pt x="390049" y="117265"/>
                  </a:lnTo>
                  <a:lnTo>
                    <a:pt x="405506" y="161324"/>
                  </a:lnTo>
                  <a:lnTo>
                    <a:pt x="410932" y="209321"/>
                  </a:lnTo>
                  <a:lnTo>
                    <a:pt x="405506" y="257318"/>
                  </a:lnTo>
                  <a:lnTo>
                    <a:pt x="390049" y="301379"/>
                  </a:lnTo>
                  <a:lnTo>
                    <a:pt x="365795" y="340247"/>
                  </a:lnTo>
                  <a:lnTo>
                    <a:pt x="333977" y="372665"/>
                  </a:lnTo>
                  <a:lnTo>
                    <a:pt x="295829" y="397377"/>
                  </a:lnTo>
                  <a:lnTo>
                    <a:pt x="252582" y="413126"/>
                  </a:lnTo>
                  <a:lnTo>
                    <a:pt x="205472" y="418655"/>
                  </a:lnTo>
                  <a:lnTo>
                    <a:pt x="158356" y="413126"/>
                  </a:lnTo>
                  <a:lnTo>
                    <a:pt x="115107" y="397377"/>
                  </a:lnTo>
                  <a:lnTo>
                    <a:pt x="76956" y="372665"/>
                  </a:lnTo>
                  <a:lnTo>
                    <a:pt x="45137" y="340247"/>
                  </a:lnTo>
                  <a:lnTo>
                    <a:pt x="20882" y="301379"/>
                  </a:lnTo>
                  <a:lnTo>
                    <a:pt x="5426" y="257318"/>
                  </a:lnTo>
                  <a:lnTo>
                    <a:pt x="0" y="209321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4966" y="1570481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4" h="584835">
                  <a:moveTo>
                    <a:pt x="890930" y="0"/>
                  </a:moveTo>
                  <a:lnTo>
                    <a:pt x="97434" y="0"/>
                  </a:lnTo>
                  <a:lnTo>
                    <a:pt x="59509" y="7665"/>
                  </a:lnTo>
                  <a:lnTo>
                    <a:pt x="28538" y="28559"/>
                  </a:lnTo>
                  <a:lnTo>
                    <a:pt x="7657" y="59525"/>
                  </a:lnTo>
                  <a:lnTo>
                    <a:pt x="0" y="97408"/>
                  </a:lnTo>
                  <a:lnTo>
                    <a:pt x="0" y="487171"/>
                  </a:lnTo>
                  <a:lnTo>
                    <a:pt x="7657" y="525055"/>
                  </a:lnTo>
                  <a:lnTo>
                    <a:pt x="28538" y="556021"/>
                  </a:lnTo>
                  <a:lnTo>
                    <a:pt x="59509" y="576915"/>
                  </a:lnTo>
                  <a:lnTo>
                    <a:pt x="97434" y="584580"/>
                  </a:lnTo>
                  <a:lnTo>
                    <a:pt x="890930" y="584580"/>
                  </a:lnTo>
                  <a:lnTo>
                    <a:pt x="928887" y="576915"/>
                  </a:lnTo>
                  <a:lnTo>
                    <a:pt x="959891" y="556021"/>
                  </a:lnTo>
                  <a:lnTo>
                    <a:pt x="980798" y="525055"/>
                  </a:lnTo>
                  <a:lnTo>
                    <a:pt x="988466" y="487171"/>
                  </a:lnTo>
                  <a:lnTo>
                    <a:pt x="988466" y="97408"/>
                  </a:lnTo>
                  <a:lnTo>
                    <a:pt x="980798" y="59525"/>
                  </a:lnTo>
                  <a:lnTo>
                    <a:pt x="959891" y="28559"/>
                  </a:lnTo>
                  <a:lnTo>
                    <a:pt x="928887" y="7665"/>
                  </a:lnTo>
                  <a:lnTo>
                    <a:pt x="8909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4966" y="1570481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4" h="584835">
                  <a:moveTo>
                    <a:pt x="0" y="97408"/>
                  </a:moveTo>
                  <a:lnTo>
                    <a:pt x="7657" y="59525"/>
                  </a:lnTo>
                  <a:lnTo>
                    <a:pt x="28538" y="28559"/>
                  </a:lnTo>
                  <a:lnTo>
                    <a:pt x="59509" y="7665"/>
                  </a:lnTo>
                  <a:lnTo>
                    <a:pt x="97434" y="0"/>
                  </a:lnTo>
                  <a:lnTo>
                    <a:pt x="890930" y="0"/>
                  </a:lnTo>
                  <a:lnTo>
                    <a:pt x="928887" y="7665"/>
                  </a:lnTo>
                  <a:lnTo>
                    <a:pt x="959891" y="28559"/>
                  </a:lnTo>
                  <a:lnTo>
                    <a:pt x="980798" y="59525"/>
                  </a:lnTo>
                  <a:lnTo>
                    <a:pt x="988466" y="97408"/>
                  </a:lnTo>
                  <a:lnTo>
                    <a:pt x="988466" y="487171"/>
                  </a:lnTo>
                  <a:lnTo>
                    <a:pt x="980798" y="525055"/>
                  </a:lnTo>
                  <a:lnTo>
                    <a:pt x="959891" y="556021"/>
                  </a:lnTo>
                  <a:lnTo>
                    <a:pt x="928887" y="576915"/>
                  </a:lnTo>
                  <a:lnTo>
                    <a:pt x="890930" y="584580"/>
                  </a:lnTo>
                  <a:lnTo>
                    <a:pt x="97434" y="584580"/>
                  </a:lnTo>
                  <a:lnTo>
                    <a:pt x="59509" y="576915"/>
                  </a:lnTo>
                  <a:lnTo>
                    <a:pt x="28538" y="556021"/>
                  </a:lnTo>
                  <a:lnTo>
                    <a:pt x="7657" y="525055"/>
                  </a:lnTo>
                  <a:lnTo>
                    <a:pt x="0" y="487171"/>
                  </a:lnTo>
                  <a:lnTo>
                    <a:pt x="0" y="9740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29234" y="1135202"/>
            <a:ext cx="1512570" cy="10547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latin typeface="Times New Roman"/>
                <a:cs typeface="Times New Roman"/>
              </a:rPr>
              <a:t>Academic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Section</a:t>
            </a:r>
            <a:endParaRPr sz="1600">
              <a:latin typeface="Times New Roman"/>
              <a:cs typeface="Times New Roman"/>
            </a:endParaRPr>
          </a:p>
          <a:p>
            <a:pPr algn="just" marL="528955" marR="454659" indent="54610">
              <a:lnSpc>
                <a:spcPct val="100000"/>
              </a:lnSpc>
              <a:spcBef>
                <a:spcPts val="1130"/>
              </a:spcBef>
            </a:pPr>
            <a:r>
              <a:rPr dirty="0" sz="1400" spc="-10">
                <a:latin typeface="Times New Roman"/>
                <a:cs typeface="Times New Roman"/>
              </a:rPr>
              <a:t>check  </a:t>
            </a:r>
            <a:r>
              <a:rPr dirty="0" sz="1400" spc="-15">
                <a:latin typeface="Times New Roman"/>
                <a:cs typeface="Times New Roman"/>
              </a:rPr>
              <a:t>student  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eco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ds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46541" y="1222819"/>
            <a:ext cx="5381625" cy="4790440"/>
            <a:chOff x="2046541" y="1222819"/>
            <a:chExt cx="5381625" cy="4790440"/>
          </a:xfrm>
        </p:grpSpPr>
        <p:sp>
          <p:nvSpPr>
            <p:cNvPr id="12" name="object 12"/>
            <p:cNvSpPr/>
            <p:nvPr/>
          </p:nvSpPr>
          <p:spPr>
            <a:xfrm>
              <a:off x="2060829" y="1237107"/>
              <a:ext cx="5353050" cy="4761865"/>
            </a:xfrm>
            <a:custGeom>
              <a:avLst/>
              <a:gdLst/>
              <a:ahLst/>
              <a:cxnLst/>
              <a:rect l="l" t="t" r="r" b="b"/>
              <a:pathLst>
                <a:path w="5353050" h="4761865">
                  <a:moveTo>
                    <a:pt x="0" y="0"/>
                  </a:moveTo>
                  <a:lnTo>
                    <a:pt x="1650" y="4677930"/>
                  </a:lnTo>
                </a:path>
                <a:path w="5353050" h="4761865">
                  <a:moveTo>
                    <a:pt x="1729358" y="0"/>
                  </a:moveTo>
                  <a:lnTo>
                    <a:pt x="1730883" y="4677930"/>
                  </a:lnTo>
                </a:path>
                <a:path w="5353050" h="4761865">
                  <a:moveTo>
                    <a:pt x="3539617" y="0"/>
                  </a:moveTo>
                  <a:lnTo>
                    <a:pt x="3541268" y="4677930"/>
                  </a:lnTo>
                </a:path>
                <a:path w="5353050" h="4761865">
                  <a:moveTo>
                    <a:pt x="5351526" y="83819"/>
                  </a:moveTo>
                  <a:lnTo>
                    <a:pt x="5353050" y="4761674"/>
                  </a:lnTo>
                </a:path>
              </a:pathLst>
            </a:custGeom>
            <a:ln w="28575">
              <a:solidFill>
                <a:srgbClr val="0000C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89251" y="2071243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891032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487172"/>
                  </a:lnTo>
                  <a:lnTo>
                    <a:pt x="7667" y="525109"/>
                  </a:lnTo>
                  <a:lnTo>
                    <a:pt x="28575" y="556069"/>
                  </a:lnTo>
                  <a:lnTo>
                    <a:pt x="59578" y="576933"/>
                  </a:lnTo>
                  <a:lnTo>
                    <a:pt x="97536" y="584581"/>
                  </a:lnTo>
                  <a:lnTo>
                    <a:pt x="891032" y="584581"/>
                  </a:lnTo>
                  <a:lnTo>
                    <a:pt x="928969" y="576933"/>
                  </a:lnTo>
                  <a:lnTo>
                    <a:pt x="959929" y="556069"/>
                  </a:lnTo>
                  <a:lnTo>
                    <a:pt x="980793" y="525109"/>
                  </a:lnTo>
                  <a:lnTo>
                    <a:pt x="988440" y="487172"/>
                  </a:lnTo>
                  <a:lnTo>
                    <a:pt x="988440" y="97536"/>
                  </a:lnTo>
                  <a:lnTo>
                    <a:pt x="980793" y="59578"/>
                  </a:lnTo>
                  <a:lnTo>
                    <a:pt x="959929" y="28575"/>
                  </a:lnTo>
                  <a:lnTo>
                    <a:pt x="928969" y="7667"/>
                  </a:lnTo>
                  <a:lnTo>
                    <a:pt x="8910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89251" y="2071243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0" y="97536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6" y="0"/>
                  </a:lnTo>
                  <a:lnTo>
                    <a:pt x="891032" y="0"/>
                  </a:lnTo>
                  <a:lnTo>
                    <a:pt x="928969" y="7667"/>
                  </a:lnTo>
                  <a:lnTo>
                    <a:pt x="959929" y="28575"/>
                  </a:lnTo>
                  <a:lnTo>
                    <a:pt x="980793" y="59578"/>
                  </a:lnTo>
                  <a:lnTo>
                    <a:pt x="988440" y="97536"/>
                  </a:lnTo>
                  <a:lnTo>
                    <a:pt x="988440" y="487172"/>
                  </a:lnTo>
                  <a:lnTo>
                    <a:pt x="980793" y="525109"/>
                  </a:lnTo>
                  <a:lnTo>
                    <a:pt x="959929" y="556069"/>
                  </a:lnTo>
                  <a:lnTo>
                    <a:pt x="928969" y="576933"/>
                  </a:lnTo>
                  <a:lnTo>
                    <a:pt x="891032" y="584581"/>
                  </a:lnTo>
                  <a:lnTo>
                    <a:pt x="97536" y="584581"/>
                  </a:lnTo>
                  <a:lnTo>
                    <a:pt x="59578" y="576933"/>
                  </a:lnTo>
                  <a:lnTo>
                    <a:pt x="28575" y="556069"/>
                  </a:lnTo>
                  <a:lnTo>
                    <a:pt x="7667" y="525109"/>
                  </a:lnTo>
                  <a:lnTo>
                    <a:pt x="0" y="487172"/>
                  </a:lnTo>
                  <a:lnTo>
                    <a:pt x="0" y="97536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616835" y="2132456"/>
            <a:ext cx="53022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ece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-30">
                <a:latin typeface="Times New Roman"/>
                <a:cs typeface="Times New Roman"/>
              </a:rPr>
              <a:t>v</a:t>
            </a:r>
            <a:r>
              <a:rPr dirty="0" sz="1400" spc="-5">
                <a:latin typeface="Times New Roman"/>
                <a:cs typeface="Times New Roman"/>
              </a:rPr>
              <a:t>e  </a:t>
            </a:r>
            <a:r>
              <a:rPr dirty="0" sz="1400" spc="-15">
                <a:latin typeface="Times New Roman"/>
                <a:cs typeface="Times New Roman"/>
              </a:rPr>
              <a:t>fees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96397" y="4823396"/>
            <a:ext cx="998219" cy="594360"/>
            <a:chOff x="4196397" y="4823396"/>
            <a:chExt cx="998219" cy="594360"/>
          </a:xfrm>
        </p:grpSpPr>
        <p:sp>
          <p:nvSpPr>
            <p:cNvPr id="17" name="object 17"/>
            <p:cNvSpPr/>
            <p:nvPr/>
          </p:nvSpPr>
          <p:spPr>
            <a:xfrm>
              <a:off x="4201159" y="4828159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891031" y="0"/>
                  </a:moveTo>
                  <a:lnTo>
                    <a:pt x="97409" y="0"/>
                  </a:lnTo>
                  <a:lnTo>
                    <a:pt x="59471" y="7647"/>
                  </a:lnTo>
                  <a:lnTo>
                    <a:pt x="28511" y="28511"/>
                  </a:lnTo>
                  <a:lnTo>
                    <a:pt x="7647" y="59471"/>
                  </a:lnTo>
                  <a:lnTo>
                    <a:pt x="0" y="97409"/>
                  </a:lnTo>
                  <a:lnTo>
                    <a:pt x="0" y="487045"/>
                  </a:lnTo>
                  <a:lnTo>
                    <a:pt x="7647" y="524982"/>
                  </a:lnTo>
                  <a:lnTo>
                    <a:pt x="28511" y="555942"/>
                  </a:lnTo>
                  <a:lnTo>
                    <a:pt x="59471" y="576806"/>
                  </a:lnTo>
                  <a:lnTo>
                    <a:pt x="97409" y="584454"/>
                  </a:lnTo>
                  <a:lnTo>
                    <a:pt x="891031" y="584454"/>
                  </a:lnTo>
                  <a:lnTo>
                    <a:pt x="928915" y="576806"/>
                  </a:lnTo>
                  <a:lnTo>
                    <a:pt x="959881" y="555942"/>
                  </a:lnTo>
                  <a:lnTo>
                    <a:pt x="980775" y="524982"/>
                  </a:lnTo>
                  <a:lnTo>
                    <a:pt x="988440" y="487045"/>
                  </a:lnTo>
                  <a:lnTo>
                    <a:pt x="988440" y="97409"/>
                  </a:lnTo>
                  <a:lnTo>
                    <a:pt x="980775" y="59471"/>
                  </a:lnTo>
                  <a:lnTo>
                    <a:pt x="959881" y="28511"/>
                  </a:lnTo>
                  <a:lnTo>
                    <a:pt x="928915" y="7647"/>
                  </a:lnTo>
                  <a:lnTo>
                    <a:pt x="8910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01159" y="4828159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0" y="97409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9" y="0"/>
                  </a:lnTo>
                  <a:lnTo>
                    <a:pt x="891031" y="0"/>
                  </a:lnTo>
                  <a:lnTo>
                    <a:pt x="928915" y="7647"/>
                  </a:lnTo>
                  <a:lnTo>
                    <a:pt x="959881" y="28511"/>
                  </a:lnTo>
                  <a:lnTo>
                    <a:pt x="980775" y="59471"/>
                  </a:lnTo>
                  <a:lnTo>
                    <a:pt x="988440" y="97409"/>
                  </a:lnTo>
                  <a:lnTo>
                    <a:pt x="988440" y="487045"/>
                  </a:lnTo>
                  <a:lnTo>
                    <a:pt x="980775" y="524982"/>
                  </a:lnTo>
                  <a:lnTo>
                    <a:pt x="959881" y="555942"/>
                  </a:lnTo>
                  <a:lnTo>
                    <a:pt x="928915" y="576806"/>
                  </a:lnTo>
                  <a:lnTo>
                    <a:pt x="891031" y="584454"/>
                  </a:lnTo>
                  <a:lnTo>
                    <a:pt x="97409" y="584454"/>
                  </a:lnTo>
                  <a:lnTo>
                    <a:pt x="59471" y="576806"/>
                  </a:lnTo>
                  <a:lnTo>
                    <a:pt x="28511" y="555942"/>
                  </a:lnTo>
                  <a:lnTo>
                    <a:pt x="7647" y="524982"/>
                  </a:lnTo>
                  <a:lnTo>
                    <a:pt x="0" y="487045"/>
                  </a:lnTo>
                  <a:lnTo>
                    <a:pt x="0" y="97409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499609" y="4890338"/>
            <a:ext cx="3981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Times New Roman"/>
                <a:cs typeface="Times New Roman"/>
              </a:rPr>
              <a:t>allot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oom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96397" y="3989260"/>
            <a:ext cx="998219" cy="594360"/>
            <a:chOff x="4196397" y="3989260"/>
            <a:chExt cx="998219" cy="594360"/>
          </a:xfrm>
        </p:grpSpPr>
        <p:sp>
          <p:nvSpPr>
            <p:cNvPr id="21" name="object 21"/>
            <p:cNvSpPr/>
            <p:nvPr/>
          </p:nvSpPr>
          <p:spPr>
            <a:xfrm>
              <a:off x="4201159" y="3994022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891031" y="0"/>
                  </a:moveTo>
                  <a:lnTo>
                    <a:pt x="97409" y="0"/>
                  </a:lnTo>
                  <a:lnTo>
                    <a:pt x="59471" y="7647"/>
                  </a:lnTo>
                  <a:lnTo>
                    <a:pt x="28511" y="28511"/>
                  </a:lnTo>
                  <a:lnTo>
                    <a:pt x="7647" y="59471"/>
                  </a:lnTo>
                  <a:lnTo>
                    <a:pt x="0" y="97408"/>
                  </a:lnTo>
                  <a:lnTo>
                    <a:pt x="0" y="487044"/>
                  </a:lnTo>
                  <a:lnTo>
                    <a:pt x="7647" y="524982"/>
                  </a:lnTo>
                  <a:lnTo>
                    <a:pt x="28511" y="555942"/>
                  </a:lnTo>
                  <a:lnTo>
                    <a:pt x="59471" y="576806"/>
                  </a:lnTo>
                  <a:lnTo>
                    <a:pt x="97409" y="584453"/>
                  </a:lnTo>
                  <a:lnTo>
                    <a:pt x="891031" y="584453"/>
                  </a:lnTo>
                  <a:lnTo>
                    <a:pt x="928915" y="576806"/>
                  </a:lnTo>
                  <a:lnTo>
                    <a:pt x="959881" y="555942"/>
                  </a:lnTo>
                  <a:lnTo>
                    <a:pt x="980775" y="524982"/>
                  </a:lnTo>
                  <a:lnTo>
                    <a:pt x="988440" y="487044"/>
                  </a:lnTo>
                  <a:lnTo>
                    <a:pt x="988440" y="97408"/>
                  </a:lnTo>
                  <a:lnTo>
                    <a:pt x="980775" y="59471"/>
                  </a:lnTo>
                  <a:lnTo>
                    <a:pt x="959881" y="28511"/>
                  </a:lnTo>
                  <a:lnTo>
                    <a:pt x="928915" y="7647"/>
                  </a:lnTo>
                  <a:lnTo>
                    <a:pt x="8910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01159" y="3994022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0" y="97408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9" y="0"/>
                  </a:lnTo>
                  <a:lnTo>
                    <a:pt x="891031" y="0"/>
                  </a:lnTo>
                  <a:lnTo>
                    <a:pt x="928915" y="7647"/>
                  </a:lnTo>
                  <a:lnTo>
                    <a:pt x="959881" y="28511"/>
                  </a:lnTo>
                  <a:lnTo>
                    <a:pt x="980775" y="59471"/>
                  </a:lnTo>
                  <a:lnTo>
                    <a:pt x="988440" y="97408"/>
                  </a:lnTo>
                  <a:lnTo>
                    <a:pt x="988440" y="487044"/>
                  </a:lnTo>
                  <a:lnTo>
                    <a:pt x="980775" y="524982"/>
                  </a:lnTo>
                  <a:lnTo>
                    <a:pt x="959881" y="555942"/>
                  </a:lnTo>
                  <a:lnTo>
                    <a:pt x="928915" y="576806"/>
                  </a:lnTo>
                  <a:lnTo>
                    <a:pt x="891031" y="584453"/>
                  </a:lnTo>
                  <a:lnTo>
                    <a:pt x="97409" y="584453"/>
                  </a:lnTo>
                  <a:lnTo>
                    <a:pt x="59471" y="576806"/>
                  </a:lnTo>
                  <a:lnTo>
                    <a:pt x="28511" y="555942"/>
                  </a:lnTo>
                  <a:lnTo>
                    <a:pt x="7647" y="524982"/>
                  </a:lnTo>
                  <a:lnTo>
                    <a:pt x="0" y="487044"/>
                  </a:lnTo>
                  <a:lnTo>
                    <a:pt x="0" y="9740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429505" y="4055821"/>
            <a:ext cx="5308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ece</a:t>
            </a:r>
            <a:r>
              <a:rPr dirty="0" sz="1400" spc="-35">
                <a:latin typeface="Times New Roman"/>
                <a:cs typeface="Times New Roman"/>
              </a:rPr>
              <a:t>iv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400" spc="-15">
                <a:latin typeface="Times New Roman"/>
                <a:cs typeface="Times New Roman"/>
              </a:rPr>
              <a:t>fees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96397" y="3153473"/>
            <a:ext cx="998219" cy="594360"/>
            <a:chOff x="4196397" y="3153473"/>
            <a:chExt cx="998219" cy="594360"/>
          </a:xfrm>
        </p:grpSpPr>
        <p:sp>
          <p:nvSpPr>
            <p:cNvPr id="25" name="object 25"/>
            <p:cNvSpPr/>
            <p:nvPr/>
          </p:nvSpPr>
          <p:spPr>
            <a:xfrm>
              <a:off x="4201159" y="3158235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891031" y="0"/>
                  </a:moveTo>
                  <a:lnTo>
                    <a:pt x="97409" y="0"/>
                  </a:lnTo>
                  <a:lnTo>
                    <a:pt x="59471" y="7647"/>
                  </a:lnTo>
                  <a:lnTo>
                    <a:pt x="28511" y="28511"/>
                  </a:lnTo>
                  <a:lnTo>
                    <a:pt x="7647" y="59471"/>
                  </a:lnTo>
                  <a:lnTo>
                    <a:pt x="0" y="97409"/>
                  </a:lnTo>
                  <a:lnTo>
                    <a:pt x="0" y="487044"/>
                  </a:lnTo>
                  <a:lnTo>
                    <a:pt x="7647" y="525002"/>
                  </a:lnTo>
                  <a:lnTo>
                    <a:pt x="28511" y="556006"/>
                  </a:lnTo>
                  <a:lnTo>
                    <a:pt x="59471" y="576913"/>
                  </a:lnTo>
                  <a:lnTo>
                    <a:pt x="97409" y="584581"/>
                  </a:lnTo>
                  <a:lnTo>
                    <a:pt x="891031" y="584581"/>
                  </a:lnTo>
                  <a:lnTo>
                    <a:pt x="928915" y="576913"/>
                  </a:lnTo>
                  <a:lnTo>
                    <a:pt x="959881" y="556006"/>
                  </a:lnTo>
                  <a:lnTo>
                    <a:pt x="980775" y="525002"/>
                  </a:lnTo>
                  <a:lnTo>
                    <a:pt x="988440" y="487044"/>
                  </a:lnTo>
                  <a:lnTo>
                    <a:pt x="988440" y="97409"/>
                  </a:lnTo>
                  <a:lnTo>
                    <a:pt x="980775" y="59471"/>
                  </a:lnTo>
                  <a:lnTo>
                    <a:pt x="959881" y="28511"/>
                  </a:lnTo>
                  <a:lnTo>
                    <a:pt x="928915" y="7647"/>
                  </a:lnTo>
                  <a:lnTo>
                    <a:pt x="8910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01159" y="3158235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0" y="97409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9" y="0"/>
                  </a:lnTo>
                  <a:lnTo>
                    <a:pt x="891031" y="0"/>
                  </a:lnTo>
                  <a:lnTo>
                    <a:pt x="928915" y="7647"/>
                  </a:lnTo>
                  <a:lnTo>
                    <a:pt x="959881" y="28511"/>
                  </a:lnTo>
                  <a:lnTo>
                    <a:pt x="980775" y="59471"/>
                  </a:lnTo>
                  <a:lnTo>
                    <a:pt x="988440" y="97409"/>
                  </a:lnTo>
                  <a:lnTo>
                    <a:pt x="988440" y="487044"/>
                  </a:lnTo>
                  <a:lnTo>
                    <a:pt x="980775" y="525002"/>
                  </a:lnTo>
                  <a:lnTo>
                    <a:pt x="959881" y="556006"/>
                  </a:lnTo>
                  <a:lnTo>
                    <a:pt x="928915" y="576913"/>
                  </a:lnTo>
                  <a:lnTo>
                    <a:pt x="891031" y="584581"/>
                  </a:lnTo>
                  <a:lnTo>
                    <a:pt x="97409" y="584581"/>
                  </a:lnTo>
                  <a:lnTo>
                    <a:pt x="59471" y="576913"/>
                  </a:lnTo>
                  <a:lnTo>
                    <a:pt x="28511" y="556006"/>
                  </a:lnTo>
                  <a:lnTo>
                    <a:pt x="7647" y="525002"/>
                  </a:lnTo>
                  <a:lnTo>
                    <a:pt x="0" y="487044"/>
                  </a:lnTo>
                  <a:lnTo>
                    <a:pt x="0" y="97409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475226" y="3219653"/>
            <a:ext cx="4464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Times New Roman"/>
                <a:cs typeface="Times New Roman"/>
              </a:rPr>
              <a:t>allot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imes New Roman"/>
                <a:cs typeface="Times New Roman"/>
              </a:rPr>
              <a:t>h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tel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6655" y="3320986"/>
            <a:ext cx="998219" cy="594360"/>
            <a:chOff x="6006655" y="3320986"/>
            <a:chExt cx="998219" cy="594360"/>
          </a:xfrm>
        </p:grpSpPr>
        <p:sp>
          <p:nvSpPr>
            <p:cNvPr id="29" name="object 29"/>
            <p:cNvSpPr/>
            <p:nvPr/>
          </p:nvSpPr>
          <p:spPr>
            <a:xfrm>
              <a:off x="6011417" y="3325748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891032" y="0"/>
                  </a:moveTo>
                  <a:lnTo>
                    <a:pt x="97409" y="0"/>
                  </a:lnTo>
                  <a:lnTo>
                    <a:pt x="59471" y="7647"/>
                  </a:lnTo>
                  <a:lnTo>
                    <a:pt x="28511" y="28511"/>
                  </a:lnTo>
                  <a:lnTo>
                    <a:pt x="7647" y="59471"/>
                  </a:lnTo>
                  <a:lnTo>
                    <a:pt x="0" y="97409"/>
                  </a:lnTo>
                  <a:lnTo>
                    <a:pt x="0" y="487044"/>
                  </a:lnTo>
                  <a:lnTo>
                    <a:pt x="7647" y="524982"/>
                  </a:lnTo>
                  <a:lnTo>
                    <a:pt x="28511" y="555942"/>
                  </a:lnTo>
                  <a:lnTo>
                    <a:pt x="59471" y="576806"/>
                  </a:lnTo>
                  <a:lnTo>
                    <a:pt x="97409" y="584453"/>
                  </a:lnTo>
                  <a:lnTo>
                    <a:pt x="891032" y="584453"/>
                  </a:lnTo>
                  <a:lnTo>
                    <a:pt x="928915" y="576806"/>
                  </a:lnTo>
                  <a:lnTo>
                    <a:pt x="959881" y="555942"/>
                  </a:lnTo>
                  <a:lnTo>
                    <a:pt x="980775" y="524982"/>
                  </a:lnTo>
                  <a:lnTo>
                    <a:pt x="988440" y="487044"/>
                  </a:lnTo>
                  <a:lnTo>
                    <a:pt x="988440" y="97409"/>
                  </a:lnTo>
                  <a:lnTo>
                    <a:pt x="980775" y="59471"/>
                  </a:lnTo>
                  <a:lnTo>
                    <a:pt x="959881" y="28511"/>
                  </a:lnTo>
                  <a:lnTo>
                    <a:pt x="928915" y="7647"/>
                  </a:lnTo>
                  <a:lnTo>
                    <a:pt x="8910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11417" y="3325748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0" y="97409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9" y="0"/>
                  </a:lnTo>
                  <a:lnTo>
                    <a:pt x="891032" y="0"/>
                  </a:lnTo>
                  <a:lnTo>
                    <a:pt x="928915" y="7647"/>
                  </a:lnTo>
                  <a:lnTo>
                    <a:pt x="959881" y="28511"/>
                  </a:lnTo>
                  <a:lnTo>
                    <a:pt x="980775" y="59471"/>
                  </a:lnTo>
                  <a:lnTo>
                    <a:pt x="988440" y="97409"/>
                  </a:lnTo>
                  <a:lnTo>
                    <a:pt x="988440" y="487044"/>
                  </a:lnTo>
                  <a:lnTo>
                    <a:pt x="980775" y="524982"/>
                  </a:lnTo>
                  <a:lnTo>
                    <a:pt x="959881" y="555942"/>
                  </a:lnTo>
                  <a:lnTo>
                    <a:pt x="928915" y="576806"/>
                  </a:lnTo>
                  <a:lnTo>
                    <a:pt x="891032" y="584453"/>
                  </a:lnTo>
                  <a:lnTo>
                    <a:pt x="97409" y="584453"/>
                  </a:lnTo>
                  <a:lnTo>
                    <a:pt x="59471" y="576806"/>
                  </a:lnTo>
                  <a:lnTo>
                    <a:pt x="28511" y="555942"/>
                  </a:lnTo>
                  <a:lnTo>
                    <a:pt x="7647" y="524982"/>
                  </a:lnTo>
                  <a:lnTo>
                    <a:pt x="0" y="487044"/>
                  </a:lnTo>
                  <a:lnTo>
                    <a:pt x="0" y="97409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218935" y="3280663"/>
            <a:ext cx="580390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4445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create  </a:t>
            </a:r>
            <a:r>
              <a:rPr dirty="0" sz="1400" spc="-30">
                <a:latin typeface="Times New Roman"/>
                <a:cs typeface="Times New Roman"/>
              </a:rPr>
              <a:t>h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tal  </a:t>
            </a:r>
            <a:r>
              <a:rPr dirty="0" sz="1400" spc="-10">
                <a:latin typeface="Times New Roman"/>
                <a:cs typeface="Times New Roman"/>
              </a:rPr>
              <a:t>record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06655" y="4657534"/>
            <a:ext cx="1161415" cy="594360"/>
            <a:chOff x="6006655" y="4657534"/>
            <a:chExt cx="1161415" cy="594360"/>
          </a:xfrm>
        </p:grpSpPr>
        <p:sp>
          <p:nvSpPr>
            <p:cNvPr id="33" name="object 33"/>
            <p:cNvSpPr/>
            <p:nvPr/>
          </p:nvSpPr>
          <p:spPr>
            <a:xfrm>
              <a:off x="6011417" y="4662296"/>
              <a:ext cx="1151890" cy="584835"/>
            </a:xfrm>
            <a:custGeom>
              <a:avLst/>
              <a:gdLst/>
              <a:ahLst/>
              <a:cxnLst/>
              <a:rect l="l" t="t" r="r" b="b"/>
              <a:pathLst>
                <a:path w="1151890" h="584835">
                  <a:moveTo>
                    <a:pt x="1054481" y="0"/>
                  </a:moveTo>
                  <a:lnTo>
                    <a:pt x="97409" y="0"/>
                  </a:lnTo>
                  <a:lnTo>
                    <a:pt x="59471" y="7647"/>
                  </a:lnTo>
                  <a:lnTo>
                    <a:pt x="28511" y="28511"/>
                  </a:lnTo>
                  <a:lnTo>
                    <a:pt x="7647" y="59471"/>
                  </a:lnTo>
                  <a:lnTo>
                    <a:pt x="0" y="97408"/>
                  </a:lnTo>
                  <a:lnTo>
                    <a:pt x="0" y="487044"/>
                  </a:lnTo>
                  <a:lnTo>
                    <a:pt x="7647" y="524982"/>
                  </a:lnTo>
                  <a:lnTo>
                    <a:pt x="28511" y="555942"/>
                  </a:lnTo>
                  <a:lnTo>
                    <a:pt x="59471" y="576806"/>
                  </a:lnTo>
                  <a:lnTo>
                    <a:pt x="97409" y="584453"/>
                  </a:lnTo>
                  <a:lnTo>
                    <a:pt x="1054481" y="584453"/>
                  </a:lnTo>
                  <a:lnTo>
                    <a:pt x="1092364" y="576806"/>
                  </a:lnTo>
                  <a:lnTo>
                    <a:pt x="1123330" y="555942"/>
                  </a:lnTo>
                  <a:lnTo>
                    <a:pt x="1144224" y="524982"/>
                  </a:lnTo>
                  <a:lnTo>
                    <a:pt x="1151889" y="487044"/>
                  </a:lnTo>
                  <a:lnTo>
                    <a:pt x="1151889" y="97408"/>
                  </a:lnTo>
                  <a:lnTo>
                    <a:pt x="1144224" y="59471"/>
                  </a:lnTo>
                  <a:lnTo>
                    <a:pt x="1123330" y="28511"/>
                  </a:lnTo>
                  <a:lnTo>
                    <a:pt x="1092364" y="7647"/>
                  </a:lnTo>
                  <a:lnTo>
                    <a:pt x="105448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11417" y="4662296"/>
              <a:ext cx="1151890" cy="584835"/>
            </a:xfrm>
            <a:custGeom>
              <a:avLst/>
              <a:gdLst/>
              <a:ahLst/>
              <a:cxnLst/>
              <a:rect l="l" t="t" r="r" b="b"/>
              <a:pathLst>
                <a:path w="1151890" h="584835">
                  <a:moveTo>
                    <a:pt x="0" y="97408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9" y="0"/>
                  </a:lnTo>
                  <a:lnTo>
                    <a:pt x="1054481" y="0"/>
                  </a:lnTo>
                  <a:lnTo>
                    <a:pt x="1092364" y="7647"/>
                  </a:lnTo>
                  <a:lnTo>
                    <a:pt x="1123330" y="28511"/>
                  </a:lnTo>
                  <a:lnTo>
                    <a:pt x="1144224" y="59471"/>
                  </a:lnTo>
                  <a:lnTo>
                    <a:pt x="1151889" y="97408"/>
                  </a:lnTo>
                  <a:lnTo>
                    <a:pt x="1151889" y="487044"/>
                  </a:lnTo>
                  <a:lnTo>
                    <a:pt x="1144224" y="524982"/>
                  </a:lnTo>
                  <a:lnTo>
                    <a:pt x="1123330" y="555942"/>
                  </a:lnTo>
                  <a:lnTo>
                    <a:pt x="1092364" y="576806"/>
                  </a:lnTo>
                  <a:lnTo>
                    <a:pt x="1054481" y="584453"/>
                  </a:lnTo>
                  <a:lnTo>
                    <a:pt x="97409" y="584453"/>
                  </a:lnTo>
                  <a:lnTo>
                    <a:pt x="59471" y="576806"/>
                  </a:lnTo>
                  <a:lnTo>
                    <a:pt x="28511" y="555942"/>
                  </a:lnTo>
                  <a:lnTo>
                    <a:pt x="7647" y="524982"/>
                  </a:lnTo>
                  <a:lnTo>
                    <a:pt x="0" y="487044"/>
                  </a:lnTo>
                  <a:lnTo>
                    <a:pt x="0" y="9740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142735" y="4617846"/>
            <a:ext cx="89090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Times New Roman"/>
                <a:cs typeface="Times New Roman"/>
              </a:rPr>
              <a:t>conduct  medical  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-35">
                <a:latin typeface="Times New Roman"/>
                <a:cs typeface="Times New Roman"/>
              </a:rPr>
              <a:t>x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-6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 spc="-35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818437" y="3989260"/>
            <a:ext cx="998219" cy="594360"/>
            <a:chOff x="7818437" y="3989260"/>
            <a:chExt cx="998219" cy="594360"/>
          </a:xfrm>
        </p:grpSpPr>
        <p:sp>
          <p:nvSpPr>
            <p:cNvPr id="37" name="object 37"/>
            <p:cNvSpPr/>
            <p:nvPr/>
          </p:nvSpPr>
          <p:spPr>
            <a:xfrm>
              <a:off x="7823200" y="3994022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891031" y="0"/>
                  </a:moveTo>
                  <a:lnTo>
                    <a:pt x="97408" y="0"/>
                  </a:lnTo>
                  <a:lnTo>
                    <a:pt x="59525" y="7647"/>
                  </a:lnTo>
                  <a:lnTo>
                    <a:pt x="28559" y="28511"/>
                  </a:lnTo>
                  <a:lnTo>
                    <a:pt x="7665" y="59471"/>
                  </a:lnTo>
                  <a:lnTo>
                    <a:pt x="0" y="97408"/>
                  </a:lnTo>
                  <a:lnTo>
                    <a:pt x="0" y="487044"/>
                  </a:lnTo>
                  <a:lnTo>
                    <a:pt x="7665" y="524982"/>
                  </a:lnTo>
                  <a:lnTo>
                    <a:pt x="28559" y="555942"/>
                  </a:lnTo>
                  <a:lnTo>
                    <a:pt x="59525" y="576806"/>
                  </a:lnTo>
                  <a:lnTo>
                    <a:pt x="97408" y="584453"/>
                  </a:lnTo>
                  <a:lnTo>
                    <a:pt x="891031" y="584453"/>
                  </a:lnTo>
                  <a:lnTo>
                    <a:pt x="928969" y="576806"/>
                  </a:lnTo>
                  <a:lnTo>
                    <a:pt x="959929" y="555942"/>
                  </a:lnTo>
                  <a:lnTo>
                    <a:pt x="980793" y="524982"/>
                  </a:lnTo>
                  <a:lnTo>
                    <a:pt x="988441" y="487044"/>
                  </a:lnTo>
                  <a:lnTo>
                    <a:pt x="988441" y="97408"/>
                  </a:lnTo>
                  <a:lnTo>
                    <a:pt x="980793" y="59471"/>
                  </a:lnTo>
                  <a:lnTo>
                    <a:pt x="959929" y="28511"/>
                  </a:lnTo>
                  <a:lnTo>
                    <a:pt x="928969" y="7647"/>
                  </a:lnTo>
                  <a:lnTo>
                    <a:pt x="8910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823200" y="3994022"/>
              <a:ext cx="988694" cy="584835"/>
            </a:xfrm>
            <a:custGeom>
              <a:avLst/>
              <a:gdLst/>
              <a:ahLst/>
              <a:cxnLst/>
              <a:rect l="l" t="t" r="r" b="b"/>
              <a:pathLst>
                <a:path w="988695" h="584835">
                  <a:moveTo>
                    <a:pt x="0" y="97408"/>
                  </a:moveTo>
                  <a:lnTo>
                    <a:pt x="7665" y="59471"/>
                  </a:lnTo>
                  <a:lnTo>
                    <a:pt x="28559" y="28511"/>
                  </a:lnTo>
                  <a:lnTo>
                    <a:pt x="59525" y="7647"/>
                  </a:lnTo>
                  <a:lnTo>
                    <a:pt x="97408" y="0"/>
                  </a:lnTo>
                  <a:lnTo>
                    <a:pt x="891031" y="0"/>
                  </a:lnTo>
                  <a:lnTo>
                    <a:pt x="928969" y="7647"/>
                  </a:lnTo>
                  <a:lnTo>
                    <a:pt x="959929" y="28511"/>
                  </a:lnTo>
                  <a:lnTo>
                    <a:pt x="980793" y="59471"/>
                  </a:lnTo>
                  <a:lnTo>
                    <a:pt x="988441" y="97408"/>
                  </a:lnTo>
                  <a:lnTo>
                    <a:pt x="988441" y="487044"/>
                  </a:lnTo>
                  <a:lnTo>
                    <a:pt x="980793" y="524982"/>
                  </a:lnTo>
                  <a:lnTo>
                    <a:pt x="959929" y="555942"/>
                  </a:lnTo>
                  <a:lnTo>
                    <a:pt x="928969" y="576806"/>
                  </a:lnTo>
                  <a:lnTo>
                    <a:pt x="891031" y="584453"/>
                  </a:lnTo>
                  <a:lnTo>
                    <a:pt x="97408" y="584453"/>
                  </a:lnTo>
                  <a:lnTo>
                    <a:pt x="59525" y="576806"/>
                  </a:lnTo>
                  <a:lnTo>
                    <a:pt x="28559" y="555942"/>
                  </a:lnTo>
                  <a:lnTo>
                    <a:pt x="7665" y="524982"/>
                  </a:lnTo>
                  <a:lnTo>
                    <a:pt x="0" y="487044"/>
                  </a:lnTo>
                  <a:lnTo>
                    <a:pt x="0" y="9740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043418" y="3949141"/>
            <a:ext cx="550545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-35">
                <a:latin typeface="Times New Roman"/>
                <a:cs typeface="Times New Roman"/>
              </a:rPr>
              <a:t>gi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ter  </a:t>
            </a:r>
            <a:r>
              <a:rPr dirty="0" sz="1400" spc="-35">
                <a:latin typeface="Times New Roman"/>
                <a:cs typeface="Times New Roman"/>
              </a:rPr>
              <a:t>in   </a:t>
            </a:r>
            <a:r>
              <a:rPr dirty="0" sz="1400" spc="-10">
                <a:latin typeface="Times New Roman"/>
                <a:cs typeface="Times New Roman"/>
              </a:rPr>
              <a:t>course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1594" y="1316863"/>
            <a:ext cx="8652510" cy="4936490"/>
            <a:chOff x="411594" y="1316863"/>
            <a:chExt cx="8652510" cy="4936490"/>
          </a:xfrm>
        </p:grpSpPr>
        <p:sp>
          <p:nvSpPr>
            <p:cNvPr id="41" name="object 41"/>
            <p:cNvSpPr/>
            <p:nvPr/>
          </p:nvSpPr>
          <p:spPr>
            <a:xfrm>
              <a:off x="577481" y="2907030"/>
              <a:ext cx="8481695" cy="2758440"/>
            </a:xfrm>
            <a:custGeom>
              <a:avLst/>
              <a:gdLst/>
              <a:ahLst/>
              <a:cxnLst/>
              <a:rect l="l" t="t" r="r" b="b"/>
              <a:pathLst>
                <a:path w="8481695" h="2758440">
                  <a:moveTo>
                    <a:pt x="1811769" y="0"/>
                  </a:moveTo>
                  <a:lnTo>
                    <a:pt x="8397608" y="1524"/>
                  </a:lnTo>
                </a:path>
                <a:path w="8481695" h="2758440">
                  <a:moveTo>
                    <a:pt x="0" y="2756827"/>
                  </a:moveTo>
                  <a:lnTo>
                    <a:pt x="8481682" y="2758401"/>
                  </a:lnTo>
                </a:path>
              </a:pathLst>
            </a:custGeom>
            <a:ln w="936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13432" y="1815465"/>
              <a:ext cx="1139825" cy="255904"/>
            </a:xfrm>
            <a:custGeom>
              <a:avLst/>
              <a:gdLst/>
              <a:ahLst/>
              <a:cxnLst/>
              <a:rect l="l" t="t" r="r" b="b"/>
              <a:pathLst>
                <a:path w="1139825" h="255905">
                  <a:moveTo>
                    <a:pt x="1007364" y="126492"/>
                  </a:moveTo>
                  <a:lnTo>
                    <a:pt x="1002792" y="129032"/>
                  </a:lnTo>
                  <a:lnTo>
                    <a:pt x="1002030" y="131952"/>
                  </a:lnTo>
                  <a:lnTo>
                    <a:pt x="1003300" y="134112"/>
                  </a:lnTo>
                  <a:lnTo>
                    <a:pt x="1070864" y="255777"/>
                  </a:lnTo>
                  <a:lnTo>
                    <a:pt x="1076153" y="246252"/>
                  </a:lnTo>
                  <a:lnTo>
                    <a:pt x="1066165" y="246252"/>
                  </a:lnTo>
                  <a:lnTo>
                    <a:pt x="1066165" y="228193"/>
                  </a:lnTo>
                  <a:lnTo>
                    <a:pt x="1010158" y="127381"/>
                  </a:lnTo>
                  <a:lnTo>
                    <a:pt x="1007364" y="126492"/>
                  </a:lnTo>
                  <a:close/>
                </a:path>
                <a:path w="1139825" h="255905">
                  <a:moveTo>
                    <a:pt x="1066165" y="228193"/>
                  </a:moveTo>
                  <a:lnTo>
                    <a:pt x="1066165" y="246252"/>
                  </a:lnTo>
                  <a:lnTo>
                    <a:pt x="1075563" y="246252"/>
                  </a:lnTo>
                  <a:lnTo>
                    <a:pt x="1075563" y="243967"/>
                  </a:lnTo>
                  <a:lnTo>
                    <a:pt x="1066800" y="243967"/>
                  </a:lnTo>
                  <a:lnTo>
                    <a:pt x="1070864" y="236651"/>
                  </a:lnTo>
                  <a:lnTo>
                    <a:pt x="1066165" y="228193"/>
                  </a:lnTo>
                  <a:close/>
                </a:path>
                <a:path w="1139825" h="255905">
                  <a:moveTo>
                    <a:pt x="1134364" y="126492"/>
                  </a:moveTo>
                  <a:lnTo>
                    <a:pt x="1131570" y="127381"/>
                  </a:lnTo>
                  <a:lnTo>
                    <a:pt x="1075563" y="228193"/>
                  </a:lnTo>
                  <a:lnTo>
                    <a:pt x="1075563" y="246252"/>
                  </a:lnTo>
                  <a:lnTo>
                    <a:pt x="1076153" y="246252"/>
                  </a:lnTo>
                  <a:lnTo>
                    <a:pt x="1138428" y="134112"/>
                  </a:lnTo>
                  <a:lnTo>
                    <a:pt x="1139698" y="131952"/>
                  </a:lnTo>
                  <a:lnTo>
                    <a:pt x="1138936" y="129032"/>
                  </a:lnTo>
                  <a:lnTo>
                    <a:pt x="1134364" y="126492"/>
                  </a:lnTo>
                  <a:close/>
                </a:path>
                <a:path w="1139825" h="255905">
                  <a:moveTo>
                    <a:pt x="1070864" y="236651"/>
                  </a:moveTo>
                  <a:lnTo>
                    <a:pt x="1066800" y="243967"/>
                  </a:lnTo>
                  <a:lnTo>
                    <a:pt x="1074928" y="243967"/>
                  </a:lnTo>
                  <a:lnTo>
                    <a:pt x="1070864" y="236651"/>
                  </a:lnTo>
                  <a:close/>
                </a:path>
                <a:path w="1139825" h="255905">
                  <a:moveTo>
                    <a:pt x="1075563" y="228193"/>
                  </a:moveTo>
                  <a:lnTo>
                    <a:pt x="1070864" y="236651"/>
                  </a:lnTo>
                  <a:lnTo>
                    <a:pt x="1074928" y="243967"/>
                  </a:lnTo>
                  <a:lnTo>
                    <a:pt x="1075563" y="243967"/>
                  </a:lnTo>
                  <a:lnTo>
                    <a:pt x="1075563" y="228193"/>
                  </a:lnTo>
                  <a:close/>
                </a:path>
                <a:path w="1139825" h="255905">
                  <a:moveTo>
                    <a:pt x="1066165" y="4699"/>
                  </a:moveTo>
                  <a:lnTo>
                    <a:pt x="1066165" y="228193"/>
                  </a:lnTo>
                  <a:lnTo>
                    <a:pt x="1070864" y="236651"/>
                  </a:lnTo>
                  <a:lnTo>
                    <a:pt x="1075563" y="228193"/>
                  </a:lnTo>
                  <a:lnTo>
                    <a:pt x="1075563" y="9271"/>
                  </a:lnTo>
                  <a:lnTo>
                    <a:pt x="1070864" y="9271"/>
                  </a:lnTo>
                  <a:lnTo>
                    <a:pt x="1066165" y="4699"/>
                  </a:lnTo>
                  <a:close/>
                </a:path>
                <a:path w="1139825" h="255905">
                  <a:moveTo>
                    <a:pt x="1073404" y="0"/>
                  </a:moveTo>
                  <a:lnTo>
                    <a:pt x="0" y="0"/>
                  </a:lnTo>
                  <a:lnTo>
                    <a:pt x="0" y="9271"/>
                  </a:lnTo>
                  <a:lnTo>
                    <a:pt x="1066165" y="9271"/>
                  </a:lnTo>
                  <a:lnTo>
                    <a:pt x="1066165" y="4699"/>
                  </a:lnTo>
                  <a:lnTo>
                    <a:pt x="1075563" y="4699"/>
                  </a:lnTo>
                  <a:lnTo>
                    <a:pt x="1075563" y="2032"/>
                  </a:lnTo>
                  <a:lnTo>
                    <a:pt x="1073404" y="0"/>
                  </a:lnTo>
                  <a:close/>
                </a:path>
                <a:path w="1139825" h="255905">
                  <a:moveTo>
                    <a:pt x="1075563" y="4699"/>
                  </a:moveTo>
                  <a:lnTo>
                    <a:pt x="1066165" y="4699"/>
                  </a:lnTo>
                  <a:lnTo>
                    <a:pt x="1070864" y="9271"/>
                  </a:lnTo>
                  <a:lnTo>
                    <a:pt x="1075563" y="9271"/>
                  </a:lnTo>
                  <a:lnTo>
                    <a:pt x="1075563" y="4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14700" y="2655824"/>
              <a:ext cx="137668" cy="2512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11594" y="1316863"/>
              <a:ext cx="413384" cy="255270"/>
            </a:xfrm>
            <a:custGeom>
              <a:avLst/>
              <a:gdLst/>
              <a:ahLst/>
              <a:cxnLst/>
              <a:rect l="l" t="t" r="r" b="b"/>
              <a:pathLst>
                <a:path w="413384" h="255269">
                  <a:moveTo>
                    <a:pt x="272122" y="239902"/>
                  </a:moveTo>
                  <a:lnTo>
                    <a:pt x="269938" y="241935"/>
                  </a:lnTo>
                  <a:lnTo>
                    <a:pt x="269722" y="247141"/>
                  </a:lnTo>
                  <a:lnTo>
                    <a:pt x="271729" y="249300"/>
                  </a:lnTo>
                  <a:lnTo>
                    <a:pt x="413372" y="255270"/>
                  </a:lnTo>
                  <a:lnTo>
                    <a:pt x="412725" y="254126"/>
                  </a:lnTo>
                  <a:lnTo>
                    <a:pt x="402717" y="254126"/>
                  </a:lnTo>
                  <a:lnTo>
                    <a:pt x="387356" y="244739"/>
                  </a:lnTo>
                  <a:lnTo>
                    <a:pt x="272122" y="239902"/>
                  </a:lnTo>
                  <a:close/>
                </a:path>
                <a:path w="413384" h="255269">
                  <a:moveTo>
                    <a:pt x="387356" y="244739"/>
                  </a:moveTo>
                  <a:lnTo>
                    <a:pt x="402717" y="254126"/>
                  </a:lnTo>
                  <a:lnTo>
                    <a:pt x="403739" y="252475"/>
                  </a:lnTo>
                  <a:lnTo>
                    <a:pt x="401078" y="252475"/>
                  </a:lnTo>
                  <a:lnTo>
                    <a:pt x="396926" y="245139"/>
                  </a:lnTo>
                  <a:lnTo>
                    <a:pt x="387356" y="244739"/>
                  </a:lnTo>
                  <a:close/>
                </a:path>
                <a:path w="413384" h="255269">
                  <a:moveTo>
                    <a:pt x="340690" y="131063"/>
                  </a:moveTo>
                  <a:lnTo>
                    <a:pt x="336194" y="133603"/>
                  </a:lnTo>
                  <a:lnTo>
                    <a:pt x="335407" y="136398"/>
                  </a:lnTo>
                  <a:lnTo>
                    <a:pt x="336677" y="138684"/>
                  </a:lnTo>
                  <a:lnTo>
                    <a:pt x="392244" y="236867"/>
                  </a:lnTo>
                  <a:lnTo>
                    <a:pt x="407593" y="246252"/>
                  </a:lnTo>
                  <a:lnTo>
                    <a:pt x="402717" y="254126"/>
                  </a:lnTo>
                  <a:lnTo>
                    <a:pt x="412725" y="254126"/>
                  </a:lnTo>
                  <a:lnTo>
                    <a:pt x="344817" y="134112"/>
                  </a:lnTo>
                  <a:lnTo>
                    <a:pt x="343547" y="131825"/>
                  </a:lnTo>
                  <a:lnTo>
                    <a:pt x="340690" y="131063"/>
                  </a:lnTo>
                  <a:close/>
                </a:path>
                <a:path w="413384" h="255269">
                  <a:moveTo>
                    <a:pt x="396926" y="245139"/>
                  </a:moveTo>
                  <a:lnTo>
                    <a:pt x="401078" y="252475"/>
                  </a:lnTo>
                  <a:lnTo>
                    <a:pt x="405345" y="245490"/>
                  </a:lnTo>
                  <a:lnTo>
                    <a:pt x="396926" y="245139"/>
                  </a:lnTo>
                  <a:close/>
                </a:path>
                <a:path w="413384" h="255269">
                  <a:moveTo>
                    <a:pt x="392244" y="236867"/>
                  </a:moveTo>
                  <a:lnTo>
                    <a:pt x="396926" y="245139"/>
                  </a:lnTo>
                  <a:lnTo>
                    <a:pt x="405345" y="245490"/>
                  </a:lnTo>
                  <a:lnTo>
                    <a:pt x="401078" y="252475"/>
                  </a:lnTo>
                  <a:lnTo>
                    <a:pt x="403739" y="252475"/>
                  </a:lnTo>
                  <a:lnTo>
                    <a:pt x="407593" y="246252"/>
                  </a:lnTo>
                  <a:lnTo>
                    <a:pt x="392244" y="236867"/>
                  </a:lnTo>
                  <a:close/>
                </a:path>
                <a:path w="413384" h="255269">
                  <a:moveTo>
                    <a:pt x="4889" y="0"/>
                  </a:moveTo>
                  <a:lnTo>
                    <a:pt x="0" y="8000"/>
                  </a:lnTo>
                  <a:lnTo>
                    <a:pt x="387356" y="244739"/>
                  </a:lnTo>
                  <a:lnTo>
                    <a:pt x="396926" y="245139"/>
                  </a:lnTo>
                  <a:lnTo>
                    <a:pt x="392244" y="236867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624958" y="2907030"/>
              <a:ext cx="137667" cy="2512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624958" y="3742689"/>
              <a:ext cx="137667" cy="2512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24958" y="4578477"/>
              <a:ext cx="137667" cy="2512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624958" y="5414264"/>
              <a:ext cx="137667" cy="251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356096" y="2907029"/>
              <a:ext cx="2032635" cy="2758440"/>
            </a:xfrm>
            <a:custGeom>
              <a:avLst/>
              <a:gdLst/>
              <a:ahLst/>
              <a:cxnLst/>
              <a:rect l="l" t="t" r="r" b="b"/>
              <a:pathLst>
                <a:path w="2032634" h="2758440">
                  <a:moveTo>
                    <a:pt x="137795" y="292862"/>
                  </a:moveTo>
                  <a:lnTo>
                    <a:pt x="136906" y="290068"/>
                  </a:lnTo>
                  <a:lnTo>
                    <a:pt x="132334" y="287528"/>
                  </a:lnTo>
                  <a:lnTo>
                    <a:pt x="129540" y="288417"/>
                  </a:lnTo>
                  <a:lnTo>
                    <a:pt x="73964" y="389343"/>
                  </a:lnTo>
                  <a:lnTo>
                    <a:pt x="72517" y="0"/>
                  </a:lnTo>
                  <a:lnTo>
                    <a:pt x="63119" y="0"/>
                  </a:lnTo>
                  <a:lnTo>
                    <a:pt x="64554" y="389343"/>
                  </a:lnTo>
                  <a:lnTo>
                    <a:pt x="64643" y="407416"/>
                  </a:lnTo>
                  <a:lnTo>
                    <a:pt x="64554" y="389343"/>
                  </a:lnTo>
                  <a:lnTo>
                    <a:pt x="8255" y="288798"/>
                  </a:lnTo>
                  <a:lnTo>
                    <a:pt x="5334" y="288036"/>
                  </a:lnTo>
                  <a:lnTo>
                    <a:pt x="3175" y="289306"/>
                  </a:lnTo>
                  <a:lnTo>
                    <a:pt x="889" y="290576"/>
                  </a:lnTo>
                  <a:lnTo>
                    <a:pt x="0" y="293370"/>
                  </a:lnTo>
                  <a:lnTo>
                    <a:pt x="69342" y="417068"/>
                  </a:lnTo>
                  <a:lnTo>
                    <a:pt x="74650" y="407416"/>
                  </a:lnTo>
                  <a:lnTo>
                    <a:pt x="137795" y="292862"/>
                  </a:lnTo>
                  <a:close/>
                </a:path>
                <a:path w="2032634" h="2758440">
                  <a:moveTo>
                    <a:pt x="218948" y="1631188"/>
                  </a:moveTo>
                  <a:lnTo>
                    <a:pt x="218059" y="1628267"/>
                  </a:lnTo>
                  <a:lnTo>
                    <a:pt x="213474" y="1625727"/>
                  </a:lnTo>
                  <a:lnTo>
                    <a:pt x="210693" y="1626616"/>
                  </a:lnTo>
                  <a:lnTo>
                    <a:pt x="155003" y="1727339"/>
                  </a:lnTo>
                  <a:lnTo>
                    <a:pt x="154927" y="1743329"/>
                  </a:lnTo>
                  <a:lnTo>
                    <a:pt x="154901" y="1727555"/>
                  </a:lnTo>
                  <a:lnTo>
                    <a:pt x="153403" y="1003173"/>
                  </a:lnTo>
                  <a:lnTo>
                    <a:pt x="144018" y="1003173"/>
                  </a:lnTo>
                  <a:lnTo>
                    <a:pt x="145503" y="1727339"/>
                  </a:lnTo>
                  <a:lnTo>
                    <a:pt x="89408" y="1626870"/>
                  </a:lnTo>
                  <a:lnTo>
                    <a:pt x="86487" y="1626108"/>
                  </a:lnTo>
                  <a:lnTo>
                    <a:pt x="84328" y="1627251"/>
                  </a:lnTo>
                  <a:lnTo>
                    <a:pt x="82042" y="1628521"/>
                  </a:lnTo>
                  <a:lnTo>
                    <a:pt x="81153" y="1631442"/>
                  </a:lnTo>
                  <a:lnTo>
                    <a:pt x="150228" y="1755140"/>
                  </a:lnTo>
                  <a:lnTo>
                    <a:pt x="155511" y="1745615"/>
                  </a:lnTo>
                  <a:lnTo>
                    <a:pt x="217678" y="1633347"/>
                  </a:lnTo>
                  <a:lnTo>
                    <a:pt x="218948" y="1631188"/>
                  </a:lnTo>
                  <a:close/>
                </a:path>
                <a:path w="2032634" h="2758440">
                  <a:moveTo>
                    <a:pt x="302768" y="2634234"/>
                  </a:moveTo>
                  <a:lnTo>
                    <a:pt x="301879" y="2631313"/>
                  </a:lnTo>
                  <a:lnTo>
                    <a:pt x="299593" y="2630170"/>
                  </a:lnTo>
                  <a:lnTo>
                    <a:pt x="297434" y="2628900"/>
                  </a:lnTo>
                  <a:lnTo>
                    <a:pt x="294500" y="2629662"/>
                  </a:lnTo>
                  <a:lnTo>
                    <a:pt x="238937" y="2730703"/>
                  </a:lnTo>
                  <a:lnTo>
                    <a:pt x="237477" y="2339721"/>
                  </a:lnTo>
                  <a:lnTo>
                    <a:pt x="228092" y="2339721"/>
                  </a:lnTo>
                  <a:lnTo>
                    <a:pt x="229527" y="2730703"/>
                  </a:lnTo>
                  <a:lnTo>
                    <a:pt x="229603" y="2748775"/>
                  </a:lnTo>
                  <a:lnTo>
                    <a:pt x="229527" y="2730703"/>
                  </a:lnTo>
                  <a:lnTo>
                    <a:pt x="173228" y="2630170"/>
                  </a:lnTo>
                  <a:lnTo>
                    <a:pt x="170307" y="2629408"/>
                  </a:lnTo>
                  <a:lnTo>
                    <a:pt x="168148" y="2630551"/>
                  </a:lnTo>
                  <a:lnTo>
                    <a:pt x="165849" y="2631821"/>
                  </a:lnTo>
                  <a:lnTo>
                    <a:pt x="165100" y="2634742"/>
                  </a:lnTo>
                  <a:lnTo>
                    <a:pt x="234302" y="2758389"/>
                  </a:lnTo>
                  <a:lnTo>
                    <a:pt x="239610" y="2748775"/>
                  </a:lnTo>
                  <a:lnTo>
                    <a:pt x="302768" y="2634234"/>
                  </a:lnTo>
                  <a:close/>
                </a:path>
                <a:path w="2032634" h="2758440">
                  <a:moveTo>
                    <a:pt x="1949831" y="962914"/>
                  </a:moveTo>
                  <a:lnTo>
                    <a:pt x="1949069" y="960120"/>
                  </a:lnTo>
                  <a:lnTo>
                    <a:pt x="1944497" y="957580"/>
                  </a:lnTo>
                  <a:lnTo>
                    <a:pt x="1941703" y="958342"/>
                  </a:lnTo>
                  <a:lnTo>
                    <a:pt x="1885784" y="1059281"/>
                  </a:lnTo>
                  <a:lnTo>
                    <a:pt x="1884299" y="0"/>
                  </a:lnTo>
                  <a:lnTo>
                    <a:pt x="1874901" y="0"/>
                  </a:lnTo>
                  <a:lnTo>
                    <a:pt x="1876501" y="1059281"/>
                  </a:lnTo>
                  <a:lnTo>
                    <a:pt x="1821561" y="960755"/>
                  </a:lnTo>
                  <a:lnTo>
                    <a:pt x="1820291" y="958596"/>
                  </a:lnTo>
                  <a:lnTo>
                    <a:pt x="1817497" y="957707"/>
                  </a:lnTo>
                  <a:lnTo>
                    <a:pt x="1812925" y="960247"/>
                  </a:lnTo>
                  <a:lnTo>
                    <a:pt x="1812163" y="963041"/>
                  </a:lnTo>
                  <a:lnTo>
                    <a:pt x="1881251" y="1086866"/>
                  </a:lnTo>
                  <a:lnTo>
                    <a:pt x="1886508" y="1077341"/>
                  </a:lnTo>
                  <a:lnTo>
                    <a:pt x="1949831" y="962914"/>
                  </a:lnTo>
                  <a:close/>
                </a:path>
                <a:path w="2032634" h="2758440">
                  <a:moveTo>
                    <a:pt x="2032381" y="2632837"/>
                  </a:moveTo>
                  <a:lnTo>
                    <a:pt x="2031492" y="2629916"/>
                  </a:lnTo>
                  <a:lnTo>
                    <a:pt x="2029333" y="2628646"/>
                  </a:lnTo>
                  <a:lnTo>
                    <a:pt x="2027047" y="2627503"/>
                  </a:lnTo>
                  <a:lnTo>
                    <a:pt x="2024126" y="2628265"/>
                  </a:lnTo>
                  <a:lnTo>
                    <a:pt x="1968334" y="2729128"/>
                  </a:lnTo>
                  <a:lnTo>
                    <a:pt x="1966849" y="1671447"/>
                  </a:lnTo>
                  <a:lnTo>
                    <a:pt x="1957451" y="1671447"/>
                  </a:lnTo>
                  <a:lnTo>
                    <a:pt x="1958936" y="2729128"/>
                  </a:lnTo>
                  <a:lnTo>
                    <a:pt x="1902841" y="2628392"/>
                  </a:lnTo>
                  <a:lnTo>
                    <a:pt x="1900047" y="2627630"/>
                  </a:lnTo>
                  <a:lnTo>
                    <a:pt x="1895475" y="2630170"/>
                  </a:lnTo>
                  <a:lnTo>
                    <a:pt x="1894713" y="2632964"/>
                  </a:lnTo>
                  <a:lnTo>
                    <a:pt x="1963674" y="2756814"/>
                  </a:lnTo>
                  <a:lnTo>
                    <a:pt x="1968995" y="2747187"/>
                  </a:lnTo>
                  <a:lnTo>
                    <a:pt x="2031111" y="2634996"/>
                  </a:lnTo>
                  <a:lnTo>
                    <a:pt x="2032381" y="2632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24966" y="5831306"/>
              <a:ext cx="1071245" cy="417195"/>
            </a:xfrm>
            <a:custGeom>
              <a:avLst/>
              <a:gdLst/>
              <a:ahLst/>
              <a:cxnLst/>
              <a:rect l="l" t="t" r="r" b="b"/>
              <a:pathLst>
                <a:path w="1071245" h="417195">
                  <a:moveTo>
                    <a:pt x="1001420" y="0"/>
                  </a:moveTo>
                  <a:lnTo>
                    <a:pt x="69519" y="0"/>
                  </a:lnTo>
                  <a:lnTo>
                    <a:pt x="42460" y="5463"/>
                  </a:lnTo>
                  <a:lnTo>
                    <a:pt x="20362" y="20362"/>
                  </a:lnTo>
                  <a:lnTo>
                    <a:pt x="5463" y="42460"/>
                  </a:lnTo>
                  <a:lnTo>
                    <a:pt x="0" y="69519"/>
                  </a:lnTo>
                  <a:lnTo>
                    <a:pt x="0" y="347573"/>
                  </a:lnTo>
                  <a:lnTo>
                    <a:pt x="5463" y="374630"/>
                  </a:lnTo>
                  <a:lnTo>
                    <a:pt x="20362" y="396724"/>
                  </a:lnTo>
                  <a:lnTo>
                    <a:pt x="42460" y="411619"/>
                  </a:lnTo>
                  <a:lnTo>
                    <a:pt x="69519" y="417080"/>
                  </a:lnTo>
                  <a:lnTo>
                    <a:pt x="1001420" y="417080"/>
                  </a:lnTo>
                  <a:lnTo>
                    <a:pt x="1028455" y="411619"/>
                  </a:lnTo>
                  <a:lnTo>
                    <a:pt x="1050537" y="396724"/>
                  </a:lnTo>
                  <a:lnTo>
                    <a:pt x="1065428" y="374630"/>
                  </a:lnTo>
                  <a:lnTo>
                    <a:pt x="1070889" y="347573"/>
                  </a:lnTo>
                  <a:lnTo>
                    <a:pt x="1070889" y="69519"/>
                  </a:lnTo>
                  <a:lnTo>
                    <a:pt x="1065428" y="42460"/>
                  </a:lnTo>
                  <a:lnTo>
                    <a:pt x="1050537" y="20362"/>
                  </a:lnTo>
                  <a:lnTo>
                    <a:pt x="1028455" y="5463"/>
                  </a:lnTo>
                  <a:lnTo>
                    <a:pt x="10014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24966" y="5831306"/>
              <a:ext cx="1071245" cy="417195"/>
            </a:xfrm>
            <a:custGeom>
              <a:avLst/>
              <a:gdLst/>
              <a:ahLst/>
              <a:cxnLst/>
              <a:rect l="l" t="t" r="r" b="b"/>
              <a:pathLst>
                <a:path w="1071245" h="417195">
                  <a:moveTo>
                    <a:pt x="0" y="69519"/>
                  </a:moveTo>
                  <a:lnTo>
                    <a:pt x="5463" y="42460"/>
                  </a:lnTo>
                  <a:lnTo>
                    <a:pt x="20362" y="20362"/>
                  </a:lnTo>
                  <a:lnTo>
                    <a:pt x="42460" y="5463"/>
                  </a:lnTo>
                  <a:lnTo>
                    <a:pt x="69519" y="0"/>
                  </a:lnTo>
                  <a:lnTo>
                    <a:pt x="1001420" y="0"/>
                  </a:lnTo>
                  <a:lnTo>
                    <a:pt x="1028455" y="5463"/>
                  </a:lnTo>
                  <a:lnTo>
                    <a:pt x="1050537" y="20362"/>
                  </a:lnTo>
                  <a:lnTo>
                    <a:pt x="1065428" y="42460"/>
                  </a:lnTo>
                  <a:lnTo>
                    <a:pt x="1070889" y="69519"/>
                  </a:lnTo>
                  <a:lnTo>
                    <a:pt x="1070889" y="347573"/>
                  </a:lnTo>
                  <a:lnTo>
                    <a:pt x="1065428" y="374630"/>
                  </a:lnTo>
                  <a:lnTo>
                    <a:pt x="1050537" y="396724"/>
                  </a:lnTo>
                  <a:lnTo>
                    <a:pt x="1028455" y="411619"/>
                  </a:lnTo>
                  <a:lnTo>
                    <a:pt x="1001420" y="417080"/>
                  </a:lnTo>
                  <a:lnTo>
                    <a:pt x="69519" y="417080"/>
                  </a:lnTo>
                  <a:lnTo>
                    <a:pt x="42460" y="411619"/>
                  </a:lnTo>
                  <a:lnTo>
                    <a:pt x="20362" y="396724"/>
                  </a:lnTo>
                  <a:lnTo>
                    <a:pt x="5463" y="374630"/>
                  </a:lnTo>
                  <a:lnTo>
                    <a:pt x="0" y="347573"/>
                  </a:lnTo>
                  <a:lnTo>
                    <a:pt x="0" y="69519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2147061" y="1135202"/>
            <a:ext cx="65271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88489" algn="l"/>
                <a:tab pos="4034154" algn="l"/>
                <a:tab pos="5552440" algn="l"/>
              </a:tabLst>
            </a:pPr>
            <a:r>
              <a:rPr dirty="0" sz="1600" spc="-5">
                <a:latin typeface="Times New Roman"/>
                <a:cs typeface="Times New Roman"/>
              </a:rPr>
              <a:t>Accounts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Section	Hostel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Office	</a:t>
            </a:r>
            <a:r>
              <a:rPr dirty="0" sz="1600">
                <a:latin typeface="Times New Roman"/>
                <a:cs typeface="Times New Roman"/>
              </a:rPr>
              <a:t>Hospital	</a:t>
            </a:r>
            <a:r>
              <a:rPr dirty="0" sz="1600" spc="-5">
                <a:latin typeface="Times New Roman"/>
                <a:cs typeface="Times New Roman"/>
              </a:rPr>
              <a:t>Department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0785" y="5810199"/>
            <a:ext cx="9182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Times New Roman"/>
                <a:cs typeface="Times New Roman"/>
              </a:rPr>
              <a:t>issue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 spc="-15">
                <a:latin typeface="Times New Roman"/>
                <a:cs typeface="Times New Roman"/>
              </a:rPr>
              <a:t>identity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card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88759" y="5663806"/>
            <a:ext cx="899160" cy="426084"/>
            <a:chOff x="488759" y="5663806"/>
            <a:chExt cx="899160" cy="426084"/>
          </a:xfrm>
        </p:grpSpPr>
        <p:sp>
          <p:nvSpPr>
            <p:cNvPr id="55" name="object 55"/>
            <p:cNvSpPr/>
            <p:nvPr/>
          </p:nvSpPr>
          <p:spPr>
            <a:xfrm>
              <a:off x="1249959" y="5663806"/>
              <a:ext cx="137642" cy="16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8759" y="5910846"/>
              <a:ext cx="341630" cy="179070"/>
            </a:xfrm>
            <a:custGeom>
              <a:avLst/>
              <a:gdLst/>
              <a:ahLst/>
              <a:cxnLst/>
              <a:rect l="l" t="t" r="r" b="b"/>
              <a:pathLst>
                <a:path w="341630" h="179070">
                  <a:moveTo>
                    <a:pt x="83578" y="54546"/>
                  </a:moveTo>
                  <a:lnTo>
                    <a:pt x="80657" y="55079"/>
                  </a:lnTo>
                  <a:lnTo>
                    <a:pt x="0" y="171653"/>
                  </a:lnTo>
                  <a:lnTo>
                    <a:pt x="141592" y="178549"/>
                  </a:lnTo>
                  <a:lnTo>
                    <a:pt x="143789" y="176568"/>
                  </a:lnTo>
                  <a:lnTo>
                    <a:pt x="144034" y="171589"/>
                  </a:lnTo>
                  <a:lnTo>
                    <a:pt x="10706" y="171589"/>
                  </a:lnTo>
                  <a:lnTo>
                    <a:pt x="6565" y="163195"/>
                  </a:lnTo>
                  <a:lnTo>
                    <a:pt x="22758" y="155203"/>
                  </a:lnTo>
                  <a:lnTo>
                    <a:pt x="88353" y="60401"/>
                  </a:lnTo>
                  <a:lnTo>
                    <a:pt x="87820" y="57492"/>
                  </a:lnTo>
                  <a:lnTo>
                    <a:pt x="83578" y="54546"/>
                  </a:lnTo>
                  <a:close/>
                </a:path>
                <a:path w="341630" h="179070">
                  <a:moveTo>
                    <a:pt x="22758" y="155203"/>
                  </a:moveTo>
                  <a:lnTo>
                    <a:pt x="6565" y="163195"/>
                  </a:lnTo>
                  <a:lnTo>
                    <a:pt x="10706" y="171589"/>
                  </a:lnTo>
                  <a:lnTo>
                    <a:pt x="13820" y="170053"/>
                  </a:lnTo>
                  <a:lnTo>
                    <a:pt x="12484" y="170053"/>
                  </a:lnTo>
                  <a:lnTo>
                    <a:pt x="8864" y="162725"/>
                  </a:lnTo>
                  <a:lnTo>
                    <a:pt x="17554" y="162725"/>
                  </a:lnTo>
                  <a:lnTo>
                    <a:pt x="22758" y="155203"/>
                  </a:lnTo>
                  <a:close/>
                </a:path>
                <a:path w="341630" h="179070">
                  <a:moveTo>
                    <a:pt x="26892" y="163601"/>
                  </a:moveTo>
                  <a:lnTo>
                    <a:pt x="10706" y="171589"/>
                  </a:lnTo>
                  <a:lnTo>
                    <a:pt x="144034" y="171589"/>
                  </a:lnTo>
                  <a:lnTo>
                    <a:pt x="144043" y="171399"/>
                  </a:lnTo>
                  <a:lnTo>
                    <a:pt x="142049" y="169202"/>
                  </a:lnTo>
                  <a:lnTo>
                    <a:pt x="26892" y="163601"/>
                  </a:lnTo>
                  <a:close/>
                </a:path>
                <a:path w="341630" h="179070">
                  <a:moveTo>
                    <a:pt x="8864" y="162725"/>
                  </a:moveTo>
                  <a:lnTo>
                    <a:pt x="12484" y="170053"/>
                  </a:lnTo>
                  <a:lnTo>
                    <a:pt x="17271" y="163133"/>
                  </a:lnTo>
                  <a:lnTo>
                    <a:pt x="8864" y="162725"/>
                  </a:lnTo>
                  <a:close/>
                </a:path>
                <a:path w="341630" h="179070">
                  <a:moveTo>
                    <a:pt x="17271" y="163133"/>
                  </a:moveTo>
                  <a:lnTo>
                    <a:pt x="12484" y="170053"/>
                  </a:lnTo>
                  <a:lnTo>
                    <a:pt x="13820" y="170053"/>
                  </a:lnTo>
                  <a:lnTo>
                    <a:pt x="26892" y="163601"/>
                  </a:lnTo>
                  <a:lnTo>
                    <a:pt x="17271" y="163133"/>
                  </a:lnTo>
                  <a:close/>
                </a:path>
                <a:path w="341630" h="179070">
                  <a:moveTo>
                    <a:pt x="337248" y="0"/>
                  </a:moveTo>
                  <a:lnTo>
                    <a:pt x="22758" y="155203"/>
                  </a:lnTo>
                  <a:lnTo>
                    <a:pt x="17271" y="163133"/>
                  </a:lnTo>
                  <a:lnTo>
                    <a:pt x="26892" y="163601"/>
                  </a:lnTo>
                  <a:lnTo>
                    <a:pt x="341401" y="8394"/>
                  </a:lnTo>
                  <a:lnTo>
                    <a:pt x="337248" y="0"/>
                  </a:lnTo>
                  <a:close/>
                </a:path>
                <a:path w="341630" h="179070">
                  <a:moveTo>
                    <a:pt x="17554" y="162725"/>
                  </a:moveTo>
                  <a:lnTo>
                    <a:pt x="8864" y="162725"/>
                  </a:lnTo>
                  <a:lnTo>
                    <a:pt x="17271" y="163133"/>
                  </a:lnTo>
                  <a:lnTo>
                    <a:pt x="17554" y="162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223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4264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414780" algn="l"/>
                <a:tab pos="2673985" algn="l"/>
                <a:tab pos="3208020" algn="l"/>
                <a:tab pos="4091940" algn="l"/>
                <a:tab pos="4485005" algn="l"/>
                <a:tab pos="5271770" algn="l"/>
                <a:tab pos="6494780" algn="l"/>
                <a:tab pos="7134859" algn="l"/>
                <a:tab pos="7967345" algn="l"/>
              </a:tabLst>
            </a:pPr>
            <a:r>
              <a:rPr dirty="0" sz="2400">
                <a:latin typeface="Carlito"/>
                <a:cs typeface="Carlito"/>
              </a:rPr>
              <a:t>Activity	</a:t>
            </a:r>
            <a:r>
              <a:rPr dirty="0" sz="2400" spc="-10">
                <a:latin typeface="Carlito"/>
                <a:cs typeface="Carlito"/>
              </a:rPr>
              <a:t>diagrams	are	</a:t>
            </a:r>
            <a:r>
              <a:rPr dirty="0" sz="2400" spc="-5">
                <a:latin typeface="Carlito"/>
                <a:cs typeface="Carlito"/>
              </a:rPr>
              <a:t>useful	</a:t>
            </a:r>
            <a:r>
              <a:rPr dirty="0" sz="2400" spc="-10">
                <a:latin typeface="Carlito"/>
                <a:cs typeface="Carlito"/>
              </a:rPr>
              <a:t>to	</a:t>
            </a:r>
            <a:r>
              <a:rPr dirty="0" sz="2400" spc="-5">
                <a:latin typeface="Carlito"/>
                <a:cs typeface="Carlito"/>
              </a:rPr>
              <a:t>show	behavior	</a:t>
            </a:r>
            <a:r>
              <a:rPr dirty="0" sz="2400" spc="-10">
                <a:latin typeface="Carlito"/>
                <a:cs typeface="Carlito"/>
              </a:rPr>
              <a:t>that	</a:t>
            </a:r>
            <a:r>
              <a:rPr dirty="0" sz="2400" spc="-5">
                <a:latin typeface="Carlito"/>
                <a:cs typeface="Carlito"/>
              </a:rPr>
              <a:t>spans	</a:t>
            </a:r>
            <a:r>
              <a:rPr dirty="0" sz="2400" spc="-10">
                <a:latin typeface="Carlito"/>
                <a:cs typeface="Carlito"/>
              </a:rPr>
              <a:t>over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multiple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cases: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Describe the workflow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overall</a:t>
            </a:r>
            <a:r>
              <a:rPr dirty="0" sz="2200" spc="-254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process.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1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5">
                <a:latin typeface="Carlito"/>
                <a:cs typeface="Carlito"/>
              </a:rPr>
              <a:t>multiple </a:t>
            </a:r>
            <a:r>
              <a:rPr dirty="0" sz="2400">
                <a:latin typeface="Carlito"/>
                <a:cs typeface="Carlito"/>
              </a:rPr>
              <a:t>objects </a:t>
            </a:r>
            <a:r>
              <a:rPr dirty="0" sz="2400" spc="5">
                <a:latin typeface="Carlito"/>
                <a:cs typeface="Carlito"/>
              </a:rPr>
              <a:t>and their </a:t>
            </a:r>
            <a:r>
              <a:rPr dirty="0" sz="2400">
                <a:latin typeface="Carlito"/>
                <a:cs typeface="Carlito"/>
              </a:rPr>
              <a:t>high-level</a:t>
            </a:r>
            <a:r>
              <a:rPr dirty="0" sz="2400" spc="-25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interaction,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  <a:tab pos="756920" algn="l"/>
                <a:tab pos="1805305" algn="l"/>
                <a:tab pos="3040380" algn="l"/>
                <a:tab pos="3607435" algn="l"/>
                <a:tab pos="5088890" algn="l"/>
                <a:tab pos="6076950" algn="l"/>
                <a:tab pos="6601459" algn="l"/>
                <a:tab pos="8241665" algn="l"/>
              </a:tabLst>
            </a:pPr>
            <a:r>
              <a:rPr dirty="0" sz="2200">
                <a:latin typeface="Carlito"/>
                <a:cs typeface="Carlito"/>
              </a:rPr>
              <a:t>Ac</a:t>
            </a:r>
            <a:r>
              <a:rPr dirty="0" sz="2200" spc="5">
                <a:latin typeface="Carlito"/>
                <a:cs typeface="Carlito"/>
              </a:rPr>
              <a:t>t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 spc="10">
                <a:latin typeface="Carlito"/>
                <a:cs typeface="Carlito"/>
              </a:rPr>
              <a:t>v</a:t>
            </a:r>
            <a:r>
              <a:rPr dirty="0" sz="2200">
                <a:latin typeface="Carlito"/>
                <a:cs typeface="Carlito"/>
              </a:rPr>
              <a:t>ity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dia</a:t>
            </a:r>
            <a:r>
              <a:rPr dirty="0" sz="2200" spc="-15">
                <a:latin typeface="Carlito"/>
                <a:cs typeface="Carlito"/>
              </a:rPr>
              <a:t>g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ar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>
                <a:latin typeface="Carlito"/>
                <a:cs typeface="Carlito"/>
              </a:rPr>
              <a:t>artic</a:t>
            </a:r>
            <a:r>
              <a:rPr dirty="0" sz="2200" spc="-30">
                <a:latin typeface="Carlito"/>
                <a:cs typeface="Carlito"/>
              </a:rPr>
              <a:t>u</a:t>
            </a:r>
            <a:r>
              <a:rPr dirty="0" sz="2200">
                <a:latin typeface="Carlito"/>
                <a:cs typeface="Carlito"/>
              </a:rPr>
              <a:t>lar</a:t>
            </a:r>
            <a:r>
              <a:rPr dirty="0" sz="2200" spc="-3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hel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 spc="-5">
                <a:latin typeface="Carlito"/>
                <a:cs typeface="Carlito"/>
              </a:rPr>
              <a:t>fu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p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ting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an  </a:t>
            </a:r>
            <a:r>
              <a:rPr dirty="0" sz="2200" spc="5">
                <a:latin typeface="Carlito"/>
                <a:cs typeface="Carlito"/>
              </a:rPr>
              <a:t>overview of </a:t>
            </a:r>
            <a:r>
              <a:rPr dirty="0" sz="2200" spc="-5">
                <a:latin typeface="Carlito"/>
                <a:cs typeface="Carlito"/>
              </a:rPr>
              <a:t>concurrent</a:t>
            </a:r>
            <a:r>
              <a:rPr dirty="0" sz="2200" spc="-18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processes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150">
              <a:latin typeface="Carlito"/>
              <a:cs typeface="Carlito"/>
            </a:endParaRPr>
          </a:p>
          <a:p>
            <a:pPr marL="356870" marR="762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Activity </a:t>
            </a:r>
            <a:r>
              <a:rPr dirty="0" sz="2400" spc="-10">
                <a:latin typeface="Carlito"/>
                <a:cs typeface="Carlito"/>
              </a:rPr>
              <a:t>diagrams </a:t>
            </a:r>
            <a:r>
              <a:rPr dirty="0" sz="2400" spc="-15">
                <a:latin typeface="Carlito"/>
                <a:cs typeface="Carlito"/>
              </a:rPr>
              <a:t>are not accurate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describing </a:t>
            </a:r>
            <a:r>
              <a:rPr dirty="0" sz="2400" spc="-5">
                <a:latin typeface="Carlito"/>
                <a:cs typeface="Carlito"/>
              </a:rPr>
              <a:t>how </a:t>
            </a:r>
            <a:r>
              <a:rPr dirty="0" sz="2400" spc="-1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  </a:t>
            </a:r>
            <a:r>
              <a:rPr dirty="0" sz="2400" spc="-10">
                <a:latin typeface="Carlito"/>
                <a:cs typeface="Carlito"/>
              </a:rPr>
              <a:t>behaves over </a:t>
            </a:r>
            <a:r>
              <a:rPr dirty="0" sz="2400" spc="5">
                <a:latin typeface="Carlito"/>
                <a:cs typeface="Carlito"/>
              </a:rPr>
              <a:t>its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lifetime.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Use a </a:t>
            </a:r>
            <a:r>
              <a:rPr dirty="0" sz="2400" spc="-15">
                <a:latin typeface="Carlito"/>
                <a:cs typeface="Carlito"/>
              </a:rPr>
              <a:t>state </a:t>
            </a:r>
            <a:r>
              <a:rPr dirty="0" sz="2400">
                <a:latin typeface="Carlito"/>
                <a:cs typeface="Carlito"/>
              </a:rPr>
              <a:t>machine </a:t>
            </a:r>
            <a:r>
              <a:rPr dirty="0" sz="2400" spc="-5">
                <a:latin typeface="Carlito"/>
                <a:cs typeface="Carlito"/>
              </a:rPr>
              <a:t>diagram</a:t>
            </a:r>
            <a:r>
              <a:rPr dirty="0" sz="2400" spc="-1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instead.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4656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Uses and Abuses </a:t>
            </a:r>
            <a:r>
              <a:rPr dirty="0" sz="3600" spc="-5"/>
              <a:t>of Activity</a:t>
            </a:r>
            <a:r>
              <a:rPr dirty="0" sz="3600" spc="-65"/>
              <a:t> </a:t>
            </a:r>
            <a:r>
              <a:rPr dirty="0" sz="3600" spc="-10"/>
              <a:t>Diagrams[1]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224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395287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Deployment</a:t>
            </a:r>
            <a:r>
              <a:rPr dirty="0" sz="3200" spc="-3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519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198880" algn="l"/>
                <a:tab pos="2302510" algn="l"/>
                <a:tab pos="3439795" algn="l"/>
                <a:tab pos="4030979" algn="l"/>
                <a:tab pos="4610735" algn="l"/>
                <a:tab pos="5509895" algn="l"/>
                <a:tab pos="6449060" algn="l"/>
                <a:tab pos="7473315" algn="l"/>
                <a:tab pos="8260080" algn="l"/>
              </a:tabLst>
            </a:pPr>
            <a:r>
              <a:rPr dirty="0" sz="2400">
                <a:latin typeface="Carlito"/>
                <a:cs typeface="Carlito"/>
              </a:rPr>
              <a:t>W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40">
                <a:latin typeface="Carlito"/>
                <a:cs typeface="Carlito"/>
              </a:rPr>
              <a:t>e</a:t>
            </a:r>
            <a:r>
              <a:rPr dirty="0" sz="2400" spc="-5">
                <a:latin typeface="Carlito"/>
                <a:cs typeface="Carlito"/>
              </a:rPr>
              <a:t>xi</a:t>
            </a:r>
            <a:r>
              <a:rPr dirty="0" sz="2400" spc="-30">
                <a:latin typeface="Carlito"/>
                <a:cs typeface="Carlito"/>
              </a:rPr>
              <a:t>s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ill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ewly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10">
                <a:latin typeface="Carlito"/>
                <a:cs typeface="Carlito"/>
              </a:rPr>
              <a:t>d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1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interact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0">
                <a:latin typeface="Carlito"/>
                <a:cs typeface="Carlito"/>
              </a:rPr>
              <a:t>integrate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with?</a:t>
            </a:r>
            <a:endParaRPr sz="2400">
              <a:latin typeface="Carlito"/>
              <a:cs typeface="Carlito"/>
            </a:endParaRPr>
          </a:p>
          <a:p>
            <a:pPr marL="356870" marR="6985" indent="-344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How </a:t>
            </a:r>
            <a:r>
              <a:rPr dirty="0" sz="2400" spc="-15">
                <a:latin typeface="Carlito"/>
                <a:cs typeface="Carlito"/>
              </a:rPr>
              <a:t>robust </a:t>
            </a:r>
            <a:r>
              <a:rPr dirty="0" sz="2400">
                <a:latin typeface="Carlito"/>
                <a:cs typeface="Carlito"/>
              </a:rPr>
              <a:t>does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 spc="5">
                <a:latin typeface="Carlito"/>
                <a:cs typeface="Carlito"/>
              </a:rPr>
              <a:t>need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(e.g., </a:t>
            </a:r>
            <a:r>
              <a:rPr dirty="0" sz="2400" spc="-10">
                <a:latin typeface="Carlito"/>
                <a:cs typeface="Carlito"/>
              </a:rPr>
              <a:t>redundant hardware </a:t>
            </a:r>
            <a:r>
              <a:rPr dirty="0" sz="2400">
                <a:latin typeface="Carlito"/>
                <a:cs typeface="Carlito"/>
              </a:rPr>
              <a:t>in 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20">
                <a:latin typeface="Carlito"/>
                <a:cs typeface="Carlito"/>
              </a:rPr>
              <a:t>system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failure)?</a:t>
            </a:r>
            <a:endParaRPr sz="2400">
              <a:latin typeface="Carlito"/>
              <a:cs typeface="Carlito"/>
            </a:endParaRPr>
          </a:p>
          <a:p>
            <a:pPr marL="356870" marR="6350" indent="-344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356870" algn="l"/>
                <a:tab pos="357505" algn="l"/>
                <a:tab pos="1351280" algn="l"/>
                <a:tab pos="3211195" algn="l"/>
                <a:tab pos="4646930" algn="l"/>
                <a:tab pos="5375275" algn="l"/>
                <a:tab pos="6884670" algn="l"/>
                <a:tab pos="8055609" algn="l"/>
              </a:tabLst>
            </a:pPr>
            <a:r>
              <a:rPr dirty="0" sz="2400">
                <a:latin typeface="Carlito"/>
                <a:cs typeface="Carlito"/>
              </a:rPr>
              <a:t>W</a:t>
            </a:r>
            <a:r>
              <a:rPr dirty="0" sz="2400" spc="15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	m</a:t>
            </a:r>
            <a:r>
              <a:rPr dirty="0" sz="2400" spc="-2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dd</a:t>
            </a:r>
            <a:r>
              <a:rPr dirty="0" sz="2400" spc="-25">
                <a:latin typeface="Carlito"/>
                <a:cs typeface="Carlito"/>
              </a:rPr>
              <a:t>l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1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e,	i</a:t>
            </a:r>
            <a:r>
              <a:rPr dirty="0" sz="2400" spc="-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cl</a:t>
            </a:r>
            <a:r>
              <a:rPr dirty="0" sz="2400" spc="10">
                <a:latin typeface="Carlito"/>
                <a:cs typeface="Carlito"/>
              </a:rPr>
              <a:t>ud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r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m	and  </a:t>
            </a:r>
            <a:r>
              <a:rPr dirty="0" sz="2400" spc="-5">
                <a:latin typeface="Carlito"/>
                <a:cs typeface="Carlito"/>
              </a:rPr>
              <a:t>communications approaches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protocols, </a:t>
            </a:r>
            <a:r>
              <a:rPr dirty="0" sz="2400" spc="-5">
                <a:latin typeface="Carlito"/>
                <a:cs typeface="Carlito"/>
              </a:rPr>
              <a:t>will </a:t>
            </a:r>
            <a:r>
              <a:rPr dirty="0" sz="2400" spc="-20">
                <a:latin typeface="Carlito"/>
                <a:cs typeface="Carlito"/>
              </a:rPr>
              <a:t>system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use?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What </a:t>
            </a:r>
            <a:r>
              <a:rPr dirty="0" sz="2400" spc="-15">
                <a:latin typeface="Carlito"/>
                <a:cs typeface="Carlito"/>
              </a:rPr>
              <a:t>hardware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software </a:t>
            </a:r>
            <a:r>
              <a:rPr dirty="0" sz="2400" spc="-5">
                <a:latin typeface="Carlito"/>
                <a:cs typeface="Carlito"/>
              </a:rPr>
              <a:t>will </a:t>
            </a:r>
            <a:r>
              <a:rPr dirty="0" sz="2400" spc="-10">
                <a:latin typeface="Carlito"/>
                <a:cs typeface="Carlito"/>
              </a:rPr>
              <a:t>users </a:t>
            </a:r>
            <a:r>
              <a:rPr dirty="0" sz="2400" spc="-5">
                <a:latin typeface="Carlito"/>
                <a:cs typeface="Carlito"/>
              </a:rPr>
              <a:t>directly </a:t>
            </a:r>
            <a:r>
              <a:rPr dirty="0" sz="2400" spc="-15">
                <a:latin typeface="Carlito"/>
                <a:cs typeface="Carlito"/>
              </a:rPr>
              <a:t>interact </a:t>
            </a:r>
            <a:r>
              <a:rPr dirty="0" sz="2400" spc="-10">
                <a:latin typeface="Carlito"/>
                <a:cs typeface="Carlito"/>
              </a:rPr>
              <a:t>with </a:t>
            </a:r>
            <a:r>
              <a:rPr dirty="0" sz="2400" spc="-5">
                <a:latin typeface="Carlito"/>
                <a:cs typeface="Carlito"/>
              </a:rPr>
              <a:t>(PCs,  </a:t>
            </a:r>
            <a:r>
              <a:rPr dirty="0" sz="2400" spc="-10">
                <a:latin typeface="Carlito"/>
                <a:cs typeface="Carlito"/>
              </a:rPr>
              <a:t>network computers, </a:t>
            </a:r>
            <a:r>
              <a:rPr dirty="0" sz="2400" spc="-15">
                <a:latin typeface="Carlito"/>
                <a:cs typeface="Carlito"/>
              </a:rPr>
              <a:t>browsers,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etc.)?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How will </a:t>
            </a:r>
            <a:r>
              <a:rPr dirty="0" sz="2400" spc="-10">
                <a:latin typeface="Carlito"/>
                <a:cs typeface="Carlito"/>
              </a:rPr>
              <a:t>you </a:t>
            </a:r>
            <a:r>
              <a:rPr dirty="0" sz="2400">
                <a:latin typeface="Carlito"/>
                <a:cs typeface="Carlito"/>
              </a:rPr>
              <a:t>monitor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once</a:t>
            </a:r>
            <a:r>
              <a:rPr dirty="0" sz="2400" spc="-1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deployed?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6870" algn="l"/>
                <a:tab pos="357505" algn="l"/>
                <a:tab pos="1089025" algn="l"/>
                <a:tab pos="2067560" algn="l"/>
                <a:tab pos="2820670" algn="l"/>
                <a:tab pos="3396615" algn="l"/>
                <a:tab pos="4418330" algn="l"/>
                <a:tab pos="5327015" algn="l"/>
                <a:tab pos="5748020" algn="l"/>
                <a:tab pos="6223000" algn="l"/>
                <a:tab pos="7223759" algn="l"/>
                <a:tab pos="7531734" algn="l"/>
              </a:tabLst>
            </a:pPr>
            <a:r>
              <a:rPr dirty="0" sz="2400" spc="-5">
                <a:latin typeface="Carlito"/>
                <a:cs typeface="Carlito"/>
              </a:rPr>
              <a:t>Ho</a:t>
            </a:r>
            <a:r>
              <a:rPr dirty="0" sz="2400">
                <a:latin typeface="Carlito"/>
                <a:cs typeface="Carlito"/>
              </a:rPr>
              <a:t>w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ec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15">
                <a:latin typeface="Carlito"/>
                <a:cs typeface="Carlito"/>
              </a:rPr>
              <a:t>d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es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em	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ed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3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5">
                <a:latin typeface="Carlito"/>
                <a:cs typeface="Carlito"/>
              </a:rPr>
              <a:t>(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ed</a:t>
            </a:r>
            <a:r>
              <a:rPr dirty="0" sz="2400">
                <a:latin typeface="Carlito"/>
                <a:cs typeface="Carlito"/>
              </a:rPr>
              <a:t>s	a	</a:t>
            </a: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al</a:t>
            </a:r>
            <a:r>
              <a:rPr dirty="0" sz="2400" spc="-25">
                <a:latin typeface="Carlito"/>
                <a:cs typeface="Carlito"/>
              </a:rPr>
              <a:t>l</a:t>
            </a:r>
            <a:r>
              <a:rPr dirty="0" sz="2400">
                <a:latin typeface="Carlito"/>
                <a:cs typeface="Carlito"/>
              </a:rPr>
              <a:t>,  </a:t>
            </a:r>
            <a:r>
              <a:rPr dirty="0" sz="2400" spc="-10">
                <a:latin typeface="Carlito"/>
                <a:cs typeface="Carlito"/>
              </a:rPr>
              <a:t>physically </a:t>
            </a:r>
            <a:r>
              <a:rPr dirty="0" sz="2400" spc="-5">
                <a:latin typeface="Carlito"/>
                <a:cs typeface="Carlito"/>
              </a:rPr>
              <a:t>secure hardware,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etc.)?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6468871"/>
            <a:ext cx="75330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www.visual-paradigm.com/guide/uml-unified-modeling-language/what-is-deployment-diagram/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4409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When </a:t>
            </a:r>
            <a:r>
              <a:rPr dirty="0" spc="-20"/>
              <a:t>to </a:t>
            </a:r>
            <a:r>
              <a:rPr dirty="0" spc="5"/>
              <a:t>Use </a:t>
            </a:r>
            <a:r>
              <a:rPr dirty="0" spc="-5"/>
              <a:t>Deployment</a:t>
            </a:r>
            <a:r>
              <a:rPr dirty="0" spc="-145"/>
              <a:t> </a:t>
            </a:r>
            <a:r>
              <a:rPr dirty="0" spc="-10"/>
              <a:t>Diagram?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500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</a:t>
            </a:r>
            <a:r>
              <a:rPr dirty="0" sz="2400">
                <a:latin typeface="Carlito"/>
                <a:cs typeface="Carlito"/>
              </a:rPr>
              <a:t>show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structure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 run-time</a:t>
            </a:r>
            <a:r>
              <a:rPr dirty="0" sz="2400" spc="-2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635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capture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hardware </a:t>
            </a:r>
            <a:r>
              <a:rPr dirty="0" sz="2400" spc="-5">
                <a:latin typeface="Carlito"/>
                <a:cs typeface="Carlito"/>
              </a:rPr>
              <a:t>that will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used to implement the 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links between </a:t>
            </a:r>
            <a:r>
              <a:rPr dirty="0" sz="2400" spc="-10">
                <a:latin typeface="Carlito"/>
                <a:cs typeface="Carlito"/>
              </a:rPr>
              <a:t>different </a:t>
            </a:r>
            <a:r>
              <a:rPr dirty="0" sz="2400">
                <a:latin typeface="Carlito"/>
                <a:cs typeface="Carlito"/>
              </a:rPr>
              <a:t>items of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hardware.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</a:t>
            </a:r>
            <a:r>
              <a:rPr dirty="0" sz="2400">
                <a:latin typeface="Carlito"/>
                <a:cs typeface="Carlito"/>
              </a:rPr>
              <a:t>model </a:t>
            </a:r>
            <a:r>
              <a:rPr dirty="0" sz="2400" spc="-15">
                <a:latin typeface="Carlito"/>
                <a:cs typeface="Carlito"/>
              </a:rPr>
              <a:t>physical hardware </a:t>
            </a:r>
            <a:r>
              <a:rPr dirty="0" sz="2400" spc="-5">
                <a:latin typeface="Carlito"/>
                <a:cs typeface="Carlito"/>
              </a:rPr>
              <a:t>elements 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communication  </a:t>
            </a:r>
            <a:r>
              <a:rPr dirty="0" sz="2400">
                <a:latin typeface="Carlito"/>
                <a:cs typeface="Carlito"/>
              </a:rPr>
              <a:t>paths </a:t>
            </a:r>
            <a:r>
              <a:rPr dirty="0" sz="2400" spc="-5">
                <a:latin typeface="Carlito"/>
                <a:cs typeface="Carlito"/>
              </a:rPr>
              <a:t>between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plan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architecture </a:t>
            </a:r>
            <a:r>
              <a:rPr dirty="0" sz="2400">
                <a:latin typeface="Carlito"/>
                <a:cs typeface="Carlito"/>
              </a:rPr>
              <a:t>of a</a:t>
            </a:r>
            <a:r>
              <a:rPr dirty="0" sz="2400" spc="-20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They are </a:t>
            </a:r>
            <a:r>
              <a:rPr dirty="0" sz="2400" spc="-10">
                <a:latin typeface="Carlito"/>
                <a:cs typeface="Carlito"/>
              </a:rPr>
              <a:t>also </a:t>
            </a:r>
            <a:r>
              <a:rPr dirty="0" sz="2400" spc="-5">
                <a:latin typeface="Carlito"/>
                <a:cs typeface="Carlito"/>
              </a:rPr>
              <a:t>useful </a:t>
            </a: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 spc="-5">
                <a:latin typeface="Carlito"/>
                <a:cs typeface="Carlito"/>
              </a:rPr>
              <a:t>Document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deployment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software  </a:t>
            </a:r>
            <a:r>
              <a:rPr dirty="0" sz="2400">
                <a:latin typeface="Carlito"/>
                <a:cs typeface="Carlito"/>
              </a:rPr>
              <a:t>components or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nodes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6468871"/>
            <a:ext cx="75330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www.visual-paradigm.com/guide/uml-unified-modeling-language/what-is-deployment-diagram/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9596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Purpose </a:t>
            </a:r>
            <a:r>
              <a:rPr dirty="0"/>
              <a:t>of </a:t>
            </a:r>
            <a:r>
              <a:rPr dirty="0" spc="-5"/>
              <a:t>Deployment</a:t>
            </a:r>
            <a:r>
              <a:rPr dirty="0" spc="-120"/>
              <a:t> </a:t>
            </a:r>
            <a:r>
              <a:rPr dirty="0" spc="-10"/>
              <a:t>Diagrams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035" cy="475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0">
                <a:latin typeface="Carlito"/>
                <a:cs typeface="Carlito"/>
              </a:rPr>
              <a:t>Graphically,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deployment </a:t>
            </a:r>
            <a:r>
              <a:rPr dirty="0" sz="2400" spc="-10">
                <a:latin typeface="Carlito"/>
                <a:cs typeface="Carlito"/>
              </a:rPr>
              <a:t>diagram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10">
                <a:latin typeface="Carlito"/>
                <a:cs typeface="Carlito"/>
              </a:rPr>
              <a:t>collection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vertices</a:t>
            </a:r>
            <a:r>
              <a:rPr dirty="0" sz="2400" spc="2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arcs. </a:t>
            </a:r>
            <a:r>
              <a:rPr dirty="0" sz="2400">
                <a:latin typeface="Carlito"/>
                <a:cs typeface="Carlito"/>
              </a:rPr>
              <a:t>Deployment </a:t>
            </a:r>
            <a:r>
              <a:rPr dirty="0" sz="2400" spc="-5">
                <a:latin typeface="Carlito"/>
                <a:cs typeface="Carlito"/>
              </a:rPr>
              <a:t>diagrams commonly</a:t>
            </a:r>
            <a:r>
              <a:rPr dirty="0" sz="2400" spc="-1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contain: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Nodes:3-D </a:t>
            </a:r>
            <a:r>
              <a:rPr dirty="0" sz="2200" spc="-15">
                <a:latin typeface="Carlito"/>
                <a:cs typeface="Carlito"/>
              </a:rPr>
              <a:t>box </a:t>
            </a:r>
            <a:r>
              <a:rPr dirty="0" sz="2200" spc="-5">
                <a:latin typeface="Carlito"/>
                <a:cs typeface="Carlito"/>
              </a:rPr>
              <a:t>represents </a:t>
            </a:r>
            <a:r>
              <a:rPr dirty="0" sz="2200">
                <a:latin typeface="Carlito"/>
                <a:cs typeface="Carlito"/>
              </a:rPr>
              <a:t>a node, either </a:t>
            </a:r>
            <a:r>
              <a:rPr dirty="0" sz="2200" spc="-5">
                <a:latin typeface="Carlito"/>
                <a:cs typeface="Carlito"/>
              </a:rPr>
              <a:t>software </a:t>
            </a:r>
            <a:r>
              <a:rPr dirty="0" sz="2200" spc="5">
                <a:latin typeface="Carlito"/>
                <a:cs typeface="Carlito"/>
              </a:rPr>
              <a:t>or</a:t>
            </a:r>
            <a:r>
              <a:rPr dirty="0" sz="2200" spc="-2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hardware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HW node </a:t>
            </a:r>
            <a:r>
              <a:rPr dirty="0" sz="2200" spc="-5">
                <a:latin typeface="Carlito"/>
                <a:cs typeface="Carlito"/>
              </a:rPr>
              <a:t>can be </a:t>
            </a:r>
            <a:r>
              <a:rPr dirty="0" sz="2200">
                <a:latin typeface="Carlito"/>
                <a:cs typeface="Carlito"/>
              </a:rPr>
              <a:t>signified with</a:t>
            </a:r>
            <a:r>
              <a:rPr dirty="0" sz="2200" spc="-10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&lt;&lt;stereotype&gt;&gt;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  <a:tab pos="2326640" algn="l"/>
                <a:tab pos="3491229" algn="l"/>
                <a:tab pos="4338955" algn="l"/>
                <a:tab pos="4869815" algn="l"/>
                <a:tab pos="6412230" algn="l"/>
                <a:tab pos="7073900" algn="l"/>
                <a:tab pos="7369809" algn="l"/>
                <a:tab pos="8016240" algn="l"/>
              </a:tabLst>
            </a:pPr>
            <a:r>
              <a:rPr dirty="0" sz="2200" spc="-5">
                <a:latin typeface="Carlito"/>
                <a:cs typeface="Carlito"/>
              </a:rPr>
              <a:t>C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 spc="-10">
                <a:latin typeface="Carlito"/>
                <a:cs typeface="Carlito"/>
              </a:rPr>
              <a:t>n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b</a:t>
            </a:r>
            <a:r>
              <a:rPr dirty="0" sz="2200" spc="-2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15">
                <a:latin typeface="Carlito"/>
                <a:cs typeface="Carlito"/>
              </a:rPr>
              <a:t>w</a:t>
            </a:r>
            <a:r>
              <a:rPr dirty="0" sz="2200" spc="5">
                <a:latin typeface="Carlito"/>
                <a:cs typeface="Carlito"/>
              </a:rPr>
              <a:t>ee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de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p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w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li</a:t>
            </a:r>
            <a:r>
              <a:rPr dirty="0" sz="2200" spc="-10">
                <a:latin typeface="Carlito"/>
                <a:cs typeface="Carlito"/>
              </a:rPr>
              <a:t>n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,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w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th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optional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&lt;&lt;stereotype&gt;&gt;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Nodes </a:t>
            </a:r>
            <a:r>
              <a:rPr dirty="0" sz="2200" spc="-5">
                <a:latin typeface="Carlito"/>
                <a:cs typeface="Carlito"/>
              </a:rPr>
              <a:t>can reside </a:t>
            </a:r>
            <a:r>
              <a:rPr dirty="0" sz="2200">
                <a:latin typeface="Carlito"/>
                <a:cs typeface="Carlito"/>
              </a:rPr>
              <a:t>within a</a:t>
            </a:r>
            <a:r>
              <a:rPr dirty="0" sz="2200" spc="-10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node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Other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Notations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Dependency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Association</a:t>
            </a:r>
            <a:r>
              <a:rPr dirty="0" sz="2200" spc="-7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relationships.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5">
                <a:latin typeface="Carlito"/>
                <a:cs typeface="Carlito"/>
              </a:rPr>
              <a:t>May </a:t>
            </a:r>
            <a:r>
              <a:rPr dirty="0" sz="2200">
                <a:latin typeface="Carlito"/>
                <a:cs typeface="Carlito"/>
              </a:rPr>
              <a:t>also </a:t>
            </a:r>
            <a:r>
              <a:rPr dirty="0" sz="2200" spc="-10">
                <a:latin typeface="Carlito"/>
                <a:cs typeface="Carlito"/>
              </a:rPr>
              <a:t>contain </a:t>
            </a:r>
            <a:r>
              <a:rPr dirty="0" sz="2200">
                <a:latin typeface="Carlito"/>
                <a:cs typeface="Carlito"/>
              </a:rPr>
              <a:t>notes and</a:t>
            </a:r>
            <a:r>
              <a:rPr dirty="0" sz="2200" spc="-8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constraints.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6468871"/>
            <a:ext cx="753300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www.visual-paradigm.com/guide/uml-unified-modeling-language/what-is-deployment-diagram/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4331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Deployment </a:t>
            </a:r>
            <a:r>
              <a:rPr dirty="0" spc="-10"/>
              <a:t>Diagram</a:t>
            </a:r>
            <a:r>
              <a:rPr dirty="0" spc="-135"/>
              <a:t> </a:t>
            </a:r>
            <a:r>
              <a:rPr dirty="0" spc="-5"/>
              <a:t>elements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3601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deployment</a:t>
            </a:r>
            <a:r>
              <a:rPr dirty="0" spc="-130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968019"/>
            <a:ext cx="6127115" cy="521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6355181"/>
            <a:ext cx="49866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www.tutorialspoint.com/uml/uml_deployment_diagram.htm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888568"/>
            <a:ext cx="8691880" cy="5043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  <a:tab pos="2435860" algn="l"/>
                <a:tab pos="3463290" algn="l"/>
                <a:tab pos="4460875" algn="l"/>
                <a:tab pos="6049010" algn="l"/>
                <a:tab pos="6674484" algn="l"/>
                <a:tab pos="7436484" algn="l"/>
              </a:tabLst>
            </a:pPr>
            <a:r>
              <a:rPr dirty="0" sz="2400" spc="-5">
                <a:latin typeface="Carlito"/>
                <a:cs typeface="Carlito"/>
              </a:rPr>
              <a:t>Object-oriented	design	(OOD)	techniques	</a:t>
            </a:r>
            <a:r>
              <a:rPr dirty="0" sz="2400" spc="-20">
                <a:latin typeface="Carlito"/>
                <a:cs typeface="Carlito"/>
              </a:rPr>
              <a:t>are	</a:t>
            </a:r>
            <a:r>
              <a:rPr dirty="0" sz="2400" spc="-10">
                <a:latin typeface="Carlito"/>
                <a:cs typeface="Carlito"/>
              </a:rPr>
              <a:t>now	extremely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popular:</a:t>
            </a:r>
            <a:endParaRPr sz="2400">
              <a:latin typeface="Carlito"/>
              <a:cs typeface="Carlito"/>
            </a:endParaRPr>
          </a:p>
          <a:p>
            <a:pPr lvl="1" marL="515620" indent="-19240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515620" algn="l"/>
              </a:tabLst>
            </a:pPr>
            <a:r>
              <a:rPr dirty="0" sz="2000" spc="-5">
                <a:latin typeface="Carlito"/>
                <a:cs typeface="Carlito"/>
              </a:rPr>
              <a:t>Inception in early </a:t>
            </a:r>
            <a:r>
              <a:rPr dirty="0" sz="2000" spc="-55">
                <a:latin typeface="Carlito"/>
                <a:cs typeface="Carlito"/>
              </a:rPr>
              <a:t>1980</a:t>
            </a:r>
            <a:r>
              <a:rPr dirty="0" sz="2000" spc="-55">
                <a:latin typeface="Arial"/>
                <a:cs typeface="Arial"/>
              </a:rPr>
              <a:t>’s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nearing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maturity.</a:t>
            </a:r>
            <a:endParaRPr sz="2000">
              <a:latin typeface="Carlito"/>
              <a:cs typeface="Carlito"/>
            </a:endParaRPr>
          </a:p>
          <a:p>
            <a:pPr lvl="1" marL="515620" indent="-19240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515620" algn="l"/>
              </a:tabLst>
            </a:pPr>
            <a:r>
              <a:rPr dirty="0" sz="2000" spc="-10">
                <a:latin typeface="Carlito"/>
                <a:cs typeface="Carlito"/>
              </a:rPr>
              <a:t>Widespread acceptance in industry </a:t>
            </a:r>
            <a:r>
              <a:rPr dirty="0" sz="2000" spc="-5">
                <a:latin typeface="Carlito"/>
                <a:cs typeface="Carlito"/>
              </a:rPr>
              <a:t>and</a:t>
            </a:r>
            <a:r>
              <a:rPr dirty="0" sz="2000" spc="18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academics.</a:t>
            </a:r>
            <a:endParaRPr sz="2000">
              <a:latin typeface="Carlito"/>
              <a:cs typeface="Carlito"/>
            </a:endParaRPr>
          </a:p>
          <a:p>
            <a:pPr lvl="1" marL="515620" indent="-192405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515620" algn="l"/>
              </a:tabLst>
            </a:pPr>
            <a:r>
              <a:rPr dirty="0" sz="2000" spc="-10" b="1">
                <a:solidFill>
                  <a:srgbClr val="0000FF"/>
                </a:solidFill>
                <a:latin typeface="Carlito"/>
                <a:cs typeface="Carlito"/>
              </a:rPr>
              <a:t>Unified </a:t>
            </a:r>
            <a:r>
              <a:rPr dirty="0" sz="2000" spc="-5" b="1">
                <a:solidFill>
                  <a:srgbClr val="0000FF"/>
                </a:solidFill>
                <a:latin typeface="Carlito"/>
                <a:cs typeface="Carlito"/>
              </a:rPr>
              <a:t>Modelling </a:t>
            </a:r>
            <a:r>
              <a:rPr dirty="0" sz="2000" spc="-10" b="1">
                <a:solidFill>
                  <a:srgbClr val="0000FF"/>
                </a:solidFill>
                <a:latin typeface="Carlito"/>
                <a:cs typeface="Carlito"/>
              </a:rPr>
              <a:t>Language </a:t>
            </a:r>
            <a:r>
              <a:rPr dirty="0" sz="2000" spc="-5" b="1">
                <a:solidFill>
                  <a:srgbClr val="0000FF"/>
                </a:solidFill>
                <a:latin typeface="Carlito"/>
                <a:cs typeface="Carlito"/>
              </a:rPr>
              <a:t>(UML) became an </a:t>
            </a:r>
            <a:r>
              <a:rPr dirty="0" sz="2000" spc="-10" b="1">
                <a:solidFill>
                  <a:srgbClr val="0000FF"/>
                </a:solidFill>
                <a:latin typeface="Carlito"/>
                <a:cs typeface="Carlito"/>
              </a:rPr>
              <a:t>ISO </a:t>
            </a:r>
            <a:r>
              <a:rPr dirty="0" sz="2000" spc="-15" b="1">
                <a:solidFill>
                  <a:srgbClr val="0000FF"/>
                </a:solidFill>
                <a:latin typeface="Carlito"/>
                <a:cs typeface="Carlito"/>
              </a:rPr>
              <a:t>standard </a:t>
            </a:r>
            <a:r>
              <a:rPr dirty="0" sz="2000" spc="-10" b="1">
                <a:solidFill>
                  <a:srgbClr val="0000FF"/>
                </a:solidFill>
                <a:latin typeface="Carlito"/>
                <a:cs typeface="Carlito"/>
              </a:rPr>
              <a:t>(ISO/IEC</a:t>
            </a:r>
            <a:r>
              <a:rPr dirty="0" sz="2000" spc="-150" b="1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rlito"/>
                <a:cs typeface="Carlito"/>
              </a:rPr>
              <a:t>19501)</a:t>
            </a:r>
            <a:endParaRPr sz="2000">
              <a:latin typeface="Carlito"/>
              <a:cs typeface="Carlito"/>
            </a:endParaRPr>
          </a:p>
          <a:p>
            <a:pPr marL="51562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0000FF"/>
                </a:solidFill>
                <a:latin typeface="Carlito"/>
                <a:cs typeface="Carlito"/>
              </a:rPr>
              <a:t>in</a:t>
            </a:r>
            <a:r>
              <a:rPr dirty="0" sz="2000" spc="5" b="1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rlito"/>
                <a:cs typeface="Carlito"/>
              </a:rPr>
              <a:t>2004.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23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10">
                <a:latin typeface="Carlito"/>
                <a:cs typeface="Carlito"/>
              </a:rPr>
              <a:t>UML </a:t>
            </a:r>
            <a:r>
              <a:rPr dirty="0" sz="2000" spc="-5">
                <a:latin typeface="Carlito"/>
                <a:cs typeface="Carlito"/>
              </a:rPr>
              <a:t>is </a:t>
            </a:r>
            <a:r>
              <a:rPr dirty="0" sz="2000" spc="-10">
                <a:latin typeface="Carlito"/>
                <a:cs typeface="Carlito"/>
              </a:rPr>
              <a:t>language </a:t>
            </a:r>
            <a:r>
              <a:rPr dirty="0" sz="2000" spc="-25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creating models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it is a modeling</a:t>
            </a:r>
            <a:r>
              <a:rPr dirty="0" sz="2000" spc="28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language.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-5">
                <a:solidFill>
                  <a:srgbClr val="0000CC"/>
                </a:solidFill>
                <a:latin typeface="Carlito"/>
                <a:cs typeface="Carlito"/>
              </a:rPr>
              <a:t>It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is not a </a:t>
            </a:r>
            <a:r>
              <a:rPr dirty="0" sz="2400" spc="-25">
                <a:solidFill>
                  <a:srgbClr val="0000CC"/>
                </a:solidFill>
                <a:latin typeface="Carlito"/>
                <a:cs typeface="Carlito"/>
              </a:rPr>
              <a:t>system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design or </a:t>
            </a:r>
            <a:r>
              <a:rPr dirty="0" sz="2400" spc="-5">
                <a:solidFill>
                  <a:srgbClr val="0000CC"/>
                </a:solidFill>
                <a:latin typeface="Carlito"/>
                <a:cs typeface="Carlito"/>
              </a:rPr>
              <a:t>development</a:t>
            </a:r>
            <a:r>
              <a:rPr dirty="0" sz="2400" spc="-13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methodology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10">
                <a:latin typeface="Carlito"/>
                <a:cs typeface="Carlito"/>
              </a:rPr>
              <a:t>Used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document </a:t>
            </a:r>
            <a:r>
              <a:rPr dirty="0" sz="2000" spc="-5">
                <a:latin typeface="Carlito"/>
                <a:cs typeface="Carlito"/>
              </a:rPr>
              <a:t>object-oriented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analysis and </a:t>
            </a:r>
            <a:r>
              <a:rPr dirty="0" sz="2000" spc="-10">
                <a:latin typeface="Carlito"/>
                <a:cs typeface="Carlito"/>
              </a:rPr>
              <a:t>design results </a:t>
            </a:r>
            <a:r>
              <a:rPr dirty="0" sz="2000" spc="-5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independent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any </a:t>
            </a:r>
            <a:r>
              <a:rPr dirty="0" sz="2000" spc="-10">
                <a:latin typeface="Carlito"/>
                <a:cs typeface="Carlito"/>
              </a:rPr>
              <a:t>specific design</a:t>
            </a:r>
            <a:r>
              <a:rPr dirty="0" sz="2000" spc="14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methodology.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815" y="202133"/>
            <a:ext cx="48069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Object Modelling:</a:t>
            </a:r>
            <a:r>
              <a:rPr dirty="0" spc="-145"/>
              <a:t> </a:t>
            </a:r>
            <a:r>
              <a:rPr dirty="0" spc="5"/>
              <a:t>UML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4058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Deployment</a:t>
            </a:r>
            <a:r>
              <a:rPr dirty="0" spc="-125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76325" y="1406525"/>
            <a:ext cx="7118350" cy="414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4939" y="6424676"/>
            <a:ext cx="75330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www.visual-paradigm.com/guide/uml-unified-modeling-language/what-is-deployment-diagram/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385572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Component</a:t>
            </a:r>
            <a:r>
              <a:rPr dirty="0" sz="3200" spc="-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8210" cy="3465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635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Component </a:t>
            </a:r>
            <a:r>
              <a:rPr dirty="0" sz="2400" spc="-10">
                <a:latin typeface="Carlito"/>
                <a:cs typeface="Carlito"/>
              </a:rPr>
              <a:t>diagrams </a:t>
            </a:r>
            <a:r>
              <a:rPr dirty="0" sz="2400" spc="-2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modeling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physical </a:t>
            </a:r>
            <a:r>
              <a:rPr dirty="0" sz="2400">
                <a:latin typeface="Carlito"/>
                <a:cs typeface="Carlito"/>
              </a:rPr>
              <a:t>aspects </a:t>
            </a:r>
            <a:r>
              <a:rPr dirty="0" sz="2400" spc="5">
                <a:latin typeface="Carlito"/>
                <a:cs typeface="Carlito"/>
              </a:rPr>
              <a:t>of  </a:t>
            </a:r>
            <a:r>
              <a:rPr dirty="0" sz="2400" spc="-5">
                <a:latin typeface="Carlito"/>
                <a:cs typeface="Carlito"/>
              </a:rPr>
              <a:t>object-oriented </a:t>
            </a:r>
            <a:r>
              <a:rPr dirty="0" sz="2400" spc="-20">
                <a:latin typeface="Carlito"/>
                <a:cs typeface="Carlito"/>
              </a:rPr>
              <a:t>systems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visualizing, specifying, 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documenting </a:t>
            </a:r>
            <a:r>
              <a:rPr dirty="0" sz="2400" spc="-10">
                <a:latin typeface="Carlito"/>
                <a:cs typeface="Carlito"/>
              </a:rPr>
              <a:t>component-based </a:t>
            </a:r>
            <a:r>
              <a:rPr dirty="0" sz="2400" spc="-25">
                <a:latin typeface="Carlito"/>
                <a:cs typeface="Carlito"/>
              </a:rPr>
              <a:t>systems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also </a:t>
            </a:r>
            <a:r>
              <a:rPr dirty="0" sz="2400" spc="-20">
                <a:latin typeface="Carlito"/>
                <a:cs typeface="Carlito"/>
              </a:rPr>
              <a:t>for  </a:t>
            </a:r>
            <a:r>
              <a:rPr dirty="0" sz="2400" spc="-5">
                <a:latin typeface="Carlito"/>
                <a:cs typeface="Carlito"/>
              </a:rPr>
              <a:t>constructing </a:t>
            </a:r>
            <a:r>
              <a:rPr dirty="0" sz="2400" spc="-15">
                <a:latin typeface="Carlito"/>
                <a:cs typeface="Carlito"/>
              </a:rPr>
              <a:t>executable systems </a:t>
            </a:r>
            <a:r>
              <a:rPr dirty="0" sz="2400" spc="-5">
                <a:latin typeface="Carlito"/>
                <a:cs typeface="Carlito"/>
              </a:rPr>
              <a:t>through </a:t>
            </a:r>
            <a:r>
              <a:rPr dirty="0" sz="2400" spc="-15">
                <a:latin typeface="Carlito"/>
                <a:cs typeface="Carlito"/>
              </a:rPr>
              <a:t>forward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reverse  </a:t>
            </a:r>
            <a:r>
              <a:rPr dirty="0" sz="2400">
                <a:latin typeface="Carlito"/>
                <a:cs typeface="Carlito"/>
              </a:rPr>
              <a:t>engineering.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Component </a:t>
            </a:r>
            <a:r>
              <a:rPr dirty="0" sz="2400" spc="-10">
                <a:latin typeface="Carlito"/>
                <a:cs typeface="Carlito"/>
              </a:rPr>
              <a:t>diagrams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essentially </a:t>
            </a:r>
            <a:r>
              <a:rPr dirty="0" sz="2400">
                <a:latin typeface="Carlito"/>
                <a:cs typeface="Carlito"/>
              </a:rPr>
              <a:t>class </a:t>
            </a:r>
            <a:r>
              <a:rPr dirty="0" sz="2400" spc="-10">
                <a:latin typeface="Carlito"/>
                <a:cs typeface="Carlito"/>
              </a:rPr>
              <a:t>diagrams that focus </a:t>
            </a:r>
            <a:r>
              <a:rPr dirty="0" sz="2400" spc="-20">
                <a:latin typeface="Carlito"/>
                <a:cs typeface="Carlito"/>
              </a:rPr>
              <a:t>on 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system's </a:t>
            </a:r>
            <a:r>
              <a:rPr dirty="0" sz="2400" spc="-5">
                <a:latin typeface="Carlito"/>
                <a:cs typeface="Carlito"/>
              </a:rPr>
              <a:t>components </a:t>
            </a:r>
            <a:r>
              <a:rPr dirty="0" sz="2400" spc="-10">
                <a:latin typeface="Carlito"/>
                <a:cs typeface="Carlito"/>
              </a:rPr>
              <a:t>that often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model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static  </a:t>
            </a:r>
            <a:r>
              <a:rPr dirty="0" sz="2400" spc="-5">
                <a:latin typeface="Carlito"/>
                <a:cs typeface="Carlito"/>
              </a:rPr>
              <a:t>implementation </a:t>
            </a:r>
            <a:r>
              <a:rPr dirty="0" sz="2400">
                <a:latin typeface="Carlito"/>
                <a:cs typeface="Carlito"/>
              </a:rPr>
              <a:t>view of a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2608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Component</a:t>
            </a:r>
            <a:r>
              <a:rPr dirty="0" spc="-95"/>
              <a:t> </a:t>
            </a:r>
            <a:r>
              <a:rPr dirty="0" spc="-10"/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232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6424676"/>
            <a:ext cx="749045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305" cy="236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695325" algn="l"/>
                <a:tab pos="2277745" algn="l"/>
                <a:tab pos="3442335" algn="l"/>
                <a:tab pos="4418330" algn="l"/>
                <a:tab pos="5274945" algn="l"/>
                <a:tab pos="5851525" algn="l"/>
                <a:tab pos="6762750" algn="l"/>
                <a:tab pos="7781290" algn="l"/>
              </a:tabLst>
            </a:pPr>
            <a:r>
              <a:rPr dirty="0" sz="240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25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ag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b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 spc="-35">
                <a:latin typeface="Carlito"/>
                <a:cs typeface="Carlito"/>
              </a:rPr>
              <a:t>k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o</a:t>
            </a:r>
            <a:r>
              <a:rPr dirty="0" sz="2400" spc="-15">
                <a:latin typeface="Carlito"/>
                <a:cs typeface="Carlito"/>
              </a:rPr>
              <a:t>w</a:t>
            </a:r>
            <a:r>
              <a:rPr dirty="0" sz="240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ac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l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em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u</a:t>
            </a:r>
            <a:r>
              <a:rPr dirty="0" sz="2400" spc="5">
                <a:latin typeface="Carlito"/>
                <a:cs typeface="Carlito"/>
              </a:rPr>
              <a:t>nd</a:t>
            </a:r>
            <a:r>
              <a:rPr dirty="0" sz="2400">
                <a:latin typeface="Carlito"/>
                <a:cs typeface="Carlito"/>
              </a:rPr>
              <a:t>er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development </a:t>
            </a:r>
            <a:r>
              <a:rPr dirty="0" sz="2400" spc="-5">
                <a:latin typeface="Carlito"/>
                <a:cs typeface="Carlito"/>
              </a:rPr>
              <a:t>into various </a:t>
            </a:r>
            <a:r>
              <a:rPr dirty="0" sz="2400">
                <a:latin typeface="Carlito"/>
                <a:cs typeface="Carlito"/>
              </a:rPr>
              <a:t>high </a:t>
            </a:r>
            <a:r>
              <a:rPr dirty="0" sz="2400" spc="-5">
                <a:latin typeface="Carlito"/>
                <a:cs typeface="Carlito"/>
              </a:rPr>
              <a:t>levels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functionality.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Each </a:t>
            </a:r>
            <a:r>
              <a:rPr dirty="0" sz="2400" spc="-10">
                <a:latin typeface="Carlito"/>
                <a:cs typeface="Carlito"/>
              </a:rPr>
              <a:t>component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responsible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one clear aim within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entire 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only </a:t>
            </a:r>
            <a:r>
              <a:rPr dirty="0" sz="2400" spc="-10">
                <a:latin typeface="Carlito"/>
                <a:cs typeface="Carlito"/>
              </a:rPr>
              <a:t>interacts </a:t>
            </a:r>
            <a:r>
              <a:rPr dirty="0" sz="2400" spc="-5">
                <a:latin typeface="Carlito"/>
                <a:cs typeface="Carlito"/>
              </a:rPr>
              <a:t>with </a:t>
            </a:r>
            <a:r>
              <a:rPr dirty="0" sz="2400">
                <a:latin typeface="Carlito"/>
                <a:cs typeface="Carlito"/>
              </a:rPr>
              <a:t>other </a:t>
            </a:r>
            <a:r>
              <a:rPr dirty="0" sz="2400" spc="-5">
                <a:latin typeface="Carlito"/>
                <a:cs typeface="Carlito"/>
              </a:rPr>
              <a:t>essential elements </a:t>
            </a:r>
            <a:r>
              <a:rPr dirty="0" sz="2400">
                <a:latin typeface="Carlito"/>
                <a:cs typeface="Carlito"/>
              </a:rPr>
              <a:t>on a  need-to-know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basis.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2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71639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Component </a:t>
            </a:r>
            <a:r>
              <a:rPr dirty="0" spc="-10"/>
              <a:t>Diagram </a:t>
            </a:r>
            <a:r>
              <a:rPr dirty="0" spc="-25"/>
              <a:t>at </a:t>
            </a:r>
            <a:r>
              <a:rPr dirty="0" spc="5"/>
              <a:t>a</a:t>
            </a:r>
            <a:r>
              <a:rPr dirty="0" spc="-80"/>
              <a:t> </a:t>
            </a:r>
            <a:r>
              <a:rPr dirty="0"/>
              <a:t>Glance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441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component represents </a:t>
            </a:r>
            <a:r>
              <a:rPr dirty="0" sz="2400">
                <a:latin typeface="Carlito"/>
                <a:cs typeface="Carlito"/>
              </a:rPr>
              <a:t>a modular </a:t>
            </a:r>
            <a:r>
              <a:rPr dirty="0" sz="2400" spc="-5">
                <a:latin typeface="Carlito"/>
                <a:cs typeface="Carlito"/>
              </a:rPr>
              <a:t>part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10">
                <a:latin typeface="Carlito"/>
                <a:cs typeface="Carlito"/>
              </a:rPr>
              <a:t>that  </a:t>
            </a:r>
            <a:r>
              <a:rPr dirty="0" sz="2400" spc="-5">
                <a:latin typeface="Carlito"/>
                <a:cs typeface="Carlito"/>
              </a:rPr>
              <a:t>encapsulates its </a:t>
            </a:r>
            <a:r>
              <a:rPr dirty="0" sz="2400" spc="-15">
                <a:latin typeface="Carlito"/>
                <a:cs typeface="Carlito"/>
              </a:rPr>
              <a:t>contents </a:t>
            </a:r>
            <a:r>
              <a:rPr dirty="0" sz="2400">
                <a:latin typeface="Carlito"/>
                <a:cs typeface="Carlito"/>
              </a:rPr>
              <a:t>and whose </a:t>
            </a:r>
            <a:r>
              <a:rPr dirty="0" sz="2400" spc="-15">
                <a:latin typeface="Carlito"/>
                <a:cs typeface="Carlito"/>
              </a:rPr>
              <a:t>manifestation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replaceable  </a:t>
            </a:r>
            <a:r>
              <a:rPr dirty="0" sz="2400">
                <a:latin typeface="Carlito"/>
                <a:cs typeface="Carlito"/>
              </a:rPr>
              <a:t>within </a:t>
            </a:r>
            <a:r>
              <a:rPr dirty="0" sz="2400" spc="5">
                <a:latin typeface="Carlito"/>
                <a:cs typeface="Carlito"/>
              </a:rPr>
              <a:t>its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environment.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00">
              <a:latin typeface="Carlito"/>
              <a:cs typeface="Carlito"/>
            </a:endParaRPr>
          </a:p>
          <a:p>
            <a:pPr algn="just" marL="356870" marR="8255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UML 2, a </a:t>
            </a:r>
            <a:r>
              <a:rPr dirty="0" sz="2400" spc="-15">
                <a:latin typeface="Carlito"/>
                <a:cs typeface="Carlito"/>
              </a:rPr>
              <a:t>component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5">
                <a:latin typeface="Carlito"/>
                <a:cs typeface="Carlito"/>
              </a:rPr>
              <a:t>drawn </a:t>
            </a:r>
            <a:r>
              <a:rPr dirty="0" sz="2400">
                <a:latin typeface="Carlito"/>
                <a:cs typeface="Carlito"/>
              </a:rPr>
              <a:t>as a </a:t>
            </a:r>
            <a:r>
              <a:rPr dirty="0" sz="2400" spc="-10">
                <a:latin typeface="Carlito"/>
                <a:cs typeface="Carlito"/>
              </a:rPr>
              <a:t>rectangle </a:t>
            </a:r>
            <a:r>
              <a:rPr dirty="0" sz="2400" spc="-5">
                <a:latin typeface="Carlito"/>
                <a:cs typeface="Carlito"/>
              </a:rPr>
              <a:t>with optional  </a:t>
            </a:r>
            <a:r>
              <a:rPr dirty="0" sz="2400">
                <a:latin typeface="Carlito"/>
                <a:cs typeface="Carlito"/>
              </a:rPr>
              <a:t>compartments </a:t>
            </a:r>
            <a:r>
              <a:rPr dirty="0" sz="2400" spc="-20">
                <a:latin typeface="Carlito"/>
                <a:cs typeface="Carlito"/>
              </a:rPr>
              <a:t>stacked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vertically.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85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high-level, </a:t>
            </a:r>
            <a:r>
              <a:rPr dirty="0" sz="2400" spc="-15">
                <a:latin typeface="Carlito"/>
                <a:cs typeface="Carlito"/>
              </a:rPr>
              <a:t>abstracted </a:t>
            </a:r>
            <a:r>
              <a:rPr dirty="0" sz="2400">
                <a:latin typeface="Carlito"/>
                <a:cs typeface="Carlito"/>
              </a:rPr>
              <a:t>view of a </a:t>
            </a:r>
            <a:r>
              <a:rPr dirty="0" sz="2400" spc="-10">
                <a:latin typeface="Carlito"/>
                <a:cs typeface="Carlito"/>
              </a:rPr>
              <a:t>component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UML 2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10">
                <a:latin typeface="Carlito"/>
                <a:cs typeface="Carlito"/>
              </a:rPr>
              <a:t>be  </a:t>
            </a:r>
            <a:r>
              <a:rPr dirty="0" sz="2400">
                <a:latin typeface="Carlito"/>
                <a:cs typeface="Carlito"/>
              </a:rPr>
              <a:t>modeled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as: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rectangle </a:t>
            </a:r>
            <a:r>
              <a:rPr dirty="0" sz="2200">
                <a:latin typeface="Carlito"/>
                <a:cs typeface="Carlito"/>
              </a:rPr>
              <a:t>with the component's</a:t>
            </a:r>
            <a:r>
              <a:rPr dirty="0" sz="2200" spc="-16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name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rectangle </a:t>
            </a:r>
            <a:r>
              <a:rPr dirty="0" sz="2200">
                <a:latin typeface="Carlito"/>
                <a:cs typeface="Carlito"/>
              </a:rPr>
              <a:t>with the </a:t>
            </a:r>
            <a:r>
              <a:rPr dirty="0" sz="2200" spc="-5">
                <a:latin typeface="Carlito"/>
                <a:cs typeface="Carlito"/>
              </a:rPr>
              <a:t>component</a:t>
            </a:r>
            <a:r>
              <a:rPr dirty="0" sz="2200" spc="-15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icon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rectangle </a:t>
            </a:r>
            <a:r>
              <a:rPr dirty="0" sz="2200" spc="5">
                <a:latin typeface="Carlito"/>
                <a:cs typeface="Carlito"/>
              </a:rPr>
              <a:t>with </a:t>
            </a:r>
            <a:r>
              <a:rPr dirty="0" sz="2200">
                <a:latin typeface="Carlito"/>
                <a:cs typeface="Carlito"/>
              </a:rPr>
              <a:t>the stereotype </a:t>
            </a:r>
            <a:r>
              <a:rPr dirty="0" sz="2200" spc="-10">
                <a:latin typeface="Carlito"/>
                <a:cs typeface="Carlito"/>
              </a:rPr>
              <a:t>text </a:t>
            </a:r>
            <a:r>
              <a:rPr dirty="0" sz="2200" spc="-5">
                <a:latin typeface="Carlito"/>
                <a:cs typeface="Carlito"/>
              </a:rPr>
              <a:t>and/or</a:t>
            </a:r>
            <a:r>
              <a:rPr dirty="0" sz="2200" spc="-24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icon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2256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Basic </a:t>
            </a:r>
            <a:r>
              <a:rPr dirty="0" sz="3600" spc="-5"/>
              <a:t>Concepts of Component</a:t>
            </a:r>
            <a:r>
              <a:rPr dirty="0" sz="3600" spc="-70"/>
              <a:t> </a:t>
            </a:r>
            <a:r>
              <a:rPr dirty="0" sz="3600" spc="-15"/>
              <a:t>Diagram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39" y="5562600"/>
            <a:ext cx="608076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8210" cy="3576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Interface: </a:t>
            </a:r>
            <a:r>
              <a:rPr dirty="0" sz="2400" spc="-5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example </a:t>
            </a:r>
            <a:r>
              <a:rPr dirty="0" sz="2400" spc="-5">
                <a:latin typeface="Carlito"/>
                <a:cs typeface="Carlito"/>
              </a:rPr>
              <a:t>below </a:t>
            </a:r>
            <a:r>
              <a:rPr dirty="0" sz="2400" spc="-15">
                <a:latin typeface="Carlito"/>
                <a:cs typeface="Carlito"/>
              </a:rPr>
              <a:t>shows </a:t>
            </a:r>
            <a:r>
              <a:rPr dirty="0" sz="2400" spc="-10">
                <a:latin typeface="Carlito"/>
                <a:cs typeface="Carlito"/>
              </a:rPr>
              <a:t>two </a:t>
            </a:r>
            <a:r>
              <a:rPr dirty="0" sz="2400" spc="-5">
                <a:latin typeface="Carlito"/>
                <a:cs typeface="Carlito"/>
              </a:rPr>
              <a:t>type </a:t>
            </a:r>
            <a:r>
              <a:rPr dirty="0" sz="2400" spc="-10">
                <a:latin typeface="Carlito"/>
                <a:cs typeface="Carlito"/>
              </a:rPr>
              <a:t>of</a:t>
            </a:r>
            <a:r>
              <a:rPr dirty="0" sz="2400" spc="5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component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interfaces:</a:t>
            </a:r>
            <a:endParaRPr sz="24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-5" b="1">
                <a:latin typeface="Carlito"/>
                <a:cs typeface="Carlito"/>
              </a:rPr>
              <a:t>Provided </a:t>
            </a:r>
            <a:r>
              <a:rPr dirty="0" sz="2200" spc="-10" b="1">
                <a:latin typeface="Carlito"/>
                <a:cs typeface="Carlito"/>
              </a:rPr>
              <a:t>interface </a:t>
            </a:r>
            <a:r>
              <a:rPr dirty="0" sz="2200" spc="-10">
                <a:latin typeface="Carlito"/>
                <a:cs typeface="Carlito"/>
              </a:rPr>
              <a:t>symbols </a:t>
            </a:r>
            <a:r>
              <a:rPr dirty="0" sz="2200">
                <a:latin typeface="Carlito"/>
                <a:cs typeface="Carlito"/>
              </a:rPr>
              <a:t>with a </a:t>
            </a:r>
            <a:r>
              <a:rPr dirty="0" sz="2200" spc="-10">
                <a:latin typeface="Carlito"/>
                <a:cs typeface="Carlito"/>
              </a:rPr>
              <a:t>complete circle at </a:t>
            </a:r>
            <a:r>
              <a:rPr dirty="0" sz="2200" spc="-5">
                <a:latin typeface="Carlito"/>
                <a:cs typeface="Carlito"/>
              </a:rPr>
              <a:t>their </a:t>
            </a:r>
            <a:r>
              <a:rPr dirty="0" sz="2200">
                <a:latin typeface="Carlito"/>
                <a:cs typeface="Carlito"/>
              </a:rPr>
              <a:t>end  </a:t>
            </a:r>
            <a:r>
              <a:rPr dirty="0" sz="2200" spc="-10">
                <a:latin typeface="Carlito"/>
                <a:cs typeface="Carlito"/>
              </a:rPr>
              <a:t>represent 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15">
                <a:latin typeface="Carlito"/>
                <a:cs typeface="Carlito"/>
              </a:rPr>
              <a:t>interface that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component provides </a:t>
            </a:r>
            <a:r>
              <a:rPr dirty="0" sz="2200">
                <a:latin typeface="Carlito"/>
                <a:cs typeface="Carlito"/>
              </a:rPr>
              <a:t>- this </a:t>
            </a:r>
            <a:r>
              <a:rPr dirty="0" sz="2200" spc="-5">
                <a:latin typeface="Carlito"/>
                <a:cs typeface="Carlito"/>
              </a:rPr>
              <a:t>"lollipop"  symbol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5">
                <a:latin typeface="Carlito"/>
                <a:cs typeface="Carlito"/>
              </a:rPr>
              <a:t>shorthand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realization relationship </a:t>
            </a:r>
            <a:r>
              <a:rPr dirty="0" sz="2200" spc="-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15">
                <a:latin typeface="Carlito"/>
                <a:cs typeface="Carlito"/>
              </a:rPr>
              <a:t>interface  </a:t>
            </a:r>
            <a:r>
              <a:rPr dirty="0" sz="2200" spc="-20">
                <a:latin typeface="Carlito"/>
                <a:cs typeface="Carlito"/>
              </a:rPr>
              <a:t>classifier.</a:t>
            </a:r>
            <a:endParaRPr sz="2200">
              <a:latin typeface="Carlito"/>
              <a:cs typeface="Carlito"/>
            </a:endParaRPr>
          </a:p>
          <a:p>
            <a:pPr algn="just" lvl="1" marL="756285" marR="571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-5" b="1">
                <a:latin typeface="Carlito"/>
                <a:cs typeface="Carlito"/>
              </a:rPr>
              <a:t>Required Interface </a:t>
            </a:r>
            <a:r>
              <a:rPr dirty="0" sz="2200" spc="-15">
                <a:latin typeface="Carlito"/>
                <a:cs typeface="Carlito"/>
              </a:rPr>
              <a:t>symbols </a:t>
            </a:r>
            <a:r>
              <a:rPr dirty="0" sz="2200">
                <a:latin typeface="Carlito"/>
                <a:cs typeface="Carlito"/>
              </a:rPr>
              <a:t>with </a:t>
            </a:r>
            <a:r>
              <a:rPr dirty="0" sz="2200" spc="-5">
                <a:latin typeface="Carlito"/>
                <a:cs typeface="Carlito"/>
              </a:rPr>
              <a:t>only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half </a:t>
            </a:r>
            <a:r>
              <a:rPr dirty="0" sz="2200" spc="-10">
                <a:latin typeface="Carlito"/>
                <a:cs typeface="Carlito"/>
              </a:rPr>
              <a:t>circle at </a:t>
            </a:r>
            <a:r>
              <a:rPr dirty="0" sz="2200" spc="-5">
                <a:latin typeface="Carlito"/>
                <a:cs typeface="Carlito"/>
              </a:rPr>
              <a:t>their </a:t>
            </a:r>
            <a:r>
              <a:rPr dirty="0" sz="2200">
                <a:latin typeface="Carlito"/>
                <a:cs typeface="Carlito"/>
              </a:rPr>
              <a:t>end </a:t>
            </a:r>
            <a:r>
              <a:rPr dirty="0" sz="2200" spc="-5">
                <a:latin typeface="Carlito"/>
                <a:cs typeface="Carlito"/>
              </a:rPr>
              <a:t>(a.k.a.  </a:t>
            </a:r>
            <a:r>
              <a:rPr dirty="0" sz="2200" spc="-10">
                <a:latin typeface="Carlito"/>
                <a:cs typeface="Carlito"/>
              </a:rPr>
              <a:t>sockets) represent 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10">
                <a:latin typeface="Carlito"/>
                <a:cs typeface="Carlito"/>
              </a:rPr>
              <a:t>interface </a:t>
            </a:r>
            <a:r>
              <a:rPr dirty="0" sz="2200" spc="-5">
                <a:latin typeface="Carlito"/>
                <a:cs typeface="Carlito"/>
              </a:rPr>
              <a:t>that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component requires </a:t>
            </a:r>
            <a:r>
              <a:rPr dirty="0" sz="2200" spc="-5">
                <a:latin typeface="Carlito"/>
                <a:cs typeface="Carlito"/>
              </a:rPr>
              <a:t>(in  </a:t>
            </a:r>
            <a:r>
              <a:rPr dirty="0" sz="2200">
                <a:latin typeface="Carlito"/>
                <a:cs typeface="Carlito"/>
              </a:rPr>
              <a:t>both </a:t>
            </a:r>
            <a:r>
              <a:rPr dirty="0" sz="2200" spc="-5">
                <a:latin typeface="Carlito"/>
                <a:cs typeface="Carlito"/>
              </a:rPr>
              <a:t>cases,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interface's </a:t>
            </a:r>
            <a:r>
              <a:rPr dirty="0" sz="2200">
                <a:latin typeface="Carlito"/>
                <a:cs typeface="Carlito"/>
              </a:rPr>
              <a:t>name is </a:t>
            </a:r>
            <a:r>
              <a:rPr dirty="0" sz="2200" spc="-5">
                <a:latin typeface="Carlito"/>
                <a:cs typeface="Carlito"/>
              </a:rPr>
              <a:t>placed near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interface </a:t>
            </a:r>
            <a:r>
              <a:rPr dirty="0" sz="2200" spc="-10">
                <a:latin typeface="Carlito"/>
                <a:cs typeface="Carlito"/>
              </a:rPr>
              <a:t>symbol  </a:t>
            </a:r>
            <a:r>
              <a:rPr dirty="0" sz="2200" spc="5">
                <a:latin typeface="Carlito"/>
                <a:cs typeface="Carlito"/>
              </a:rPr>
              <a:t>itself).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80321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Basic Concepts of </a:t>
            </a:r>
            <a:r>
              <a:rPr dirty="0" spc="-5"/>
              <a:t>Component</a:t>
            </a:r>
            <a:r>
              <a:rPr dirty="0" spc="-130"/>
              <a:t> </a:t>
            </a:r>
            <a:r>
              <a:rPr dirty="0" spc="-10"/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4343400"/>
            <a:ext cx="54864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Port: </a:t>
            </a:r>
            <a:r>
              <a:rPr dirty="0" sz="2400" spc="-10">
                <a:latin typeface="Carlito"/>
                <a:cs typeface="Carlito"/>
              </a:rPr>
              <a:t>Ports are represented </a:t>
            </a:r>
            <a:r>
              <a:rPr dirty="0" sz="2400">
                <a:latin typeface="Carlito"/>
                <a:cs typeface="Carlito"/>
              </a:rPr>
              <a:t>using a </a:t>
            </a:r>
            <a:r>
              <a:rPr dirty="0" sz="2400" spc="-10">
                <a:latin typeface="Carlito"/>
                <a:cs typeface="Carlito"/>
              </a:rPr>
              <a:t>square </a:t>
            </a:r>
            <a:r>
              <a:rPr dirty="0" sz="2400">
                <a:latin typeface="Carlito"/>
                <a:cs typeface="Carlito"/>
              </a:rPr>
              <a:t>along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edge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or a </a:t>
            </a:r>
            <a:r>
              <a:rPr dirty="0" sz="2400" spc="-10">
                <a:latin typeface="Carlito"/>
                <a:cs typeface="Carlito"/>
              </a:rPr>
              <a:t>component.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port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often </a:t>
            </a:r>
            <a:r>
              <a:rPr dirty="0" sz="2400">
                <a:latin typeface="Carlito"/>
                <a:cs typeface="Carlito"/>
              </a:rPr>
              <a:t>used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help </a:t>
            </a:r>
            <a:r>
              <a:rPr dirty="0" sz="2400" spc="-10">
                <a:latin typeface="Carlito"/>
                <a:cs typeface="Carlito"/>
              </a:rPr>
              <a:t>expose  </a:t>
            </a:r>
            <a:r>
              <a:rPr dirty="0" sz="2400" spc="-5">
                <a:latin typeface="Carlito"/>
                <a:cs typeface="Carlito"/>
              </a:rPr>
              <a:t>required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provided interfaces </a:t>
            </a:r>
            <a:r>
              <a:rPr dirty="0" sz="2400">
                <a:latin typeface="Carlito"/>
                <a:cs typeface="Carlito"/>
              </a:rPr>
              <a:t>of a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component.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80321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Basic Concepts of </a:t>
            </a:r>
            <a:r>
              <a:rPr dirty="0" spc="-5"/>
              <a:t>Component</a:t>
            </a:r>
            <a:r>
              <a:rPr dirty="0" spc="-130"/>
              <a:t> </a:t>
            </a:r>
            <a:r>
              <a:rPr dirty="0" spc="-10"/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1371600" y="2514600"/>
            <a:ext cx="639584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02284"/>
            <a:ext cx="8536305" cy="549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5" b="1">
                <a:latin typeface="Carlito"/>
                <a:cs typeface="Carlito"/>
              </a:rPr>
              <a:t>Association</a:t>
            </a:r>
            <a:r>
              <a:rPr dirty="0" sz="2000" spc="-5">
                <a:latin typeface="Carlito"/>
                <a:cs typeface="Carlito"/>
              </a:rPr>
              <a:t>:</a:t>
            </a:r>
            <a:r>
              <a:rPr dirty="0" sz="2000" spc="36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An</a:t>
            </a:r>
            <a:r>
              <a:rPr dirty="0" sz="2000" spc="37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association</a:t>
            </a:r>
            <a:r>
              <a:rPr dirty="0" sz="2000" spc="3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specifies</a:t>
            </a:r>
            <a:r>
              <a:rPr dirty="0" sz="2000" spc="3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37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semantic</a:t>
            </a:r>
            <a:r>
              <a:rPr dirty="0" sz="2000" spc="36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relationship</a:t>
            </a:r>
            <a:r>
              <a:rPr dirty="0" sz="2000" spc="35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that</a:t>
            </a:r>
            <a:r>
              <a:rPr dirty="0" sz="2000" spc="37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can</a:t>
            </a:r>
            <a:r>
              <a:rPr dirty="0" sz="2000" spc="37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occur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between </a:t>
            </a:r>
            <a:r>
              <a:rPr dirty="0" sz="2000">
                <a:latin typeface="Carlito"/>
                <a:cs typeface="Carlito"/>
              </a:rPr>
              <a:t>typed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instances.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algn="just" marL="356870" marR="5715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000" spc="-10" b="1">
                <a:latin typeface="Carlito"/>
                <a:cs typeface="Carlito"/>
              </a:rPr>
              <a:t>Aggregation: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>
                <a:latin typeface="Carlito"/>
                <a:cs typeface="Carlito"/>
              </a:rPr>
              <a:t>kind </a:t>
            </a:r>
            <a:r>
              <a:rPr dirty="0" sz="2000" spc="-5">
                <a:latin typeface="Carlito"/>
                <a:cs typeface="Carlito"/>
              </a:rPr>
              <a:t>of association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has one of its end </a:t>
            </a:r>
            <a:r>
              <a:rPr dirty="0" sz="2000" spc="-15">
                <a:latin typeface="Carlito"/>
                <a:cs typeface="Carlito"/>
              </a:rPr>
              <a:t>marked </a:t>
            </a:r>
            <a:r>
              <a:rPr dirty="0" sz="2000" spc="-10">
                <a:latin typeface="Carlito"/>
                <a:cs typeface="Carlito"/>
              </a:rPr>
              <a:t>shared </a:t>
            </a:r>
            <a:r>
              <a:rPr dirty="0" sz="2000" spc="25">
                <a:latin typeface="Carlito"/>
                <a:cs typeface="Carlito"/>
              </a:rPr>
              <a:t>as  </a:t>
            </a:r>
            <a:r>
              <a:rPr dirty="0" sz="2000">
                <a:latin typeface="Carlito"/>
                <a:cs typeface="Carlito"/>
              </a:rPr>
              <a:t>kind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aggregation, </a:t>
            </a:r>
            <a:r>
              <a:rPr dirty="0" sz="2000" spc="-5">
                <a:latin typeface="Carlito"/>
                <a:cs typeface="Carlito"/>
              </a:rPr>
              <a:t>meaning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it has a </a:t>
            </a:r>
            <a:r>
              <a:rPr dirty="0" sz="2000" spc="-10">
                <a:latin typeface="Carlito"/>
                <a:cs typeface="Carlito"/>
              </a:rPr>
              <a:t>shared</a:t>
            </a:r>
            <a:r>
              <a:rPr dirty="0" sz="2000" spc="11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aggregation.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5" b="1">
                <a:latin typeface="Carlito"/>
                <a:cs typeface="Carlito"/>
              </a:rPr>
              <a:t>Composition</a:t>
            </a:r>
            <a:r>
              <a:rPr dirty="0" sz="2000" spc="-5">
                <a:latin typeface="Carlito"/>
                <a:cs typeface="Carlito"/>
              </a:rPr>
              <a:t>:a </a:t>
            </a:r>
            <a:r>
              <a:rPr dirty="0" sz="2000" spc="-15">
                <a:latin typeface="Carlito"/>
                <a:cs typeface="Carlito"/>
              </a:rPr>
              <a:t>strong form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aggregation that </a:t>
            </a:r>
            <a:r>
              <a:rPr dirty="0" sz="2000" spc="-5">
                <a:latin typeface="Carlito"/>
                <a:cs typeface="Carlito"/>
              </a:rPr>
              <a:t>requires a part instance</a:t>
            </a:r>
            <a:r>
              <a:rPr dirty="0" sz="2000" spc="260">
                <a:latin typeface="Carlito"/>
                <a:cs typeface="Carlito"/>
              </a:rPr>
              <a:t> </a:t>
            </a:r>
            <a:r>
              <a:rPr dirty="0" sz="2000" spc="30">
                <a:latin typeface="Carlito"/>
                <a:cs typeface="Carlito"/>
              </a:rPr>
              <a:t>be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rlito"/>
                <a:cs typeface="Carlito"/>
              </a:rPr>
              <a:t>included in </a:t>
            </a:r>
            <a:r>
              <a:rPr dirty="0" sz="2000" spc="-15">
                <a:latin typeface="Carlito"/>
                <a:cs typeface="Carlito"/>
              </a:rPr>
              <a:t>at most </a:t>
            </a:r>
            <a:r>
              <a:rPr dirty="0" sz="2000">
                <a:latin typeface="Carlito"/>
                <a:cs typeface="Carlito"/>
              </a:rPr>
              <a:t>one </a:t>
            </a:r>
            <a:r>
              <a:rPr dirty="0" sz="2000" spc="-10">
                <a:latin typeface="Carlito"/>
                <a:cs typeface="Carlito"/>
              </a:rPr>
              <a:t>composite </a:t>
            </a:r>
            <a:r>
              <a:rPr dirty="0" sz="2000" spc="-15">
                <a:latin typeface="Carlito"/>
                <a:cs typeface="Carlito"/>
              </a:rPr>
              <a:t>at 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15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rlito"/>
              <a:cs typeface="Carlito"/>
            </a:endParaRPr>
          </a:p>
          <a:p>
            <a:pPr algn="just" marL="356870" marR="6985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000" spc="-10" b="1">
                <a:latin typeface="Carlito"/>
                <a:cs typeface="Carlito"/>
              </a:rPr>
              <a:t>Constraint: </a:t>
            </a:r>
            <a:r>
              <a:rPr dirty="0" sz="2000" spc="-5">
                <a:latin typeface="Carlito"/>
                <a:cs typeface="Carlito"/>
              </a:rPr>
              <a:t>A condition or </a:t>
            </a:r>
            <a:r>
              <a:rPr dirty="0" sz="2000" spc="-10">
                <a:latin typeface="Carlito"/>
                <a:cs typeface="Carlito"/>
              </a:rPr>
              <a:t>restriction </a:t>
            </a:r>
            <a:r>
              <a:rPr dirty="0" sz="2000" spc="-5">
                <a:latin typeface="Carlito"/>
                <a:cs typeface="Carlito"/>
              </a:rPr>
              <a:t>expressed in </a:t>
            </a:r>
            <a:r>
              <a:rPr dirty="0" sz="2000" spc="-10">
                <a:latin typeface="Carlito"/>
                <a:cs typeface="Carlito"/>
              </a:rPr>
              <a:t>natural </a:t>
            </a:r>
            <a:r>
              <a:rPr dirty="0" sz="2000" spc="-5">
                <a:latin typeface="Carlito"/>
                <a:cs typeface="Carlito"/>
              </a:rPr>
              <a:t>language </a:t>
            </a:r>
            <a:r>
              <a:rPr dirty="0" sz="2000" spc="-20">
                <a:latin typeface="Carlito"/>
                <a:cs typeface="Carlito"/>
              </a:rPr>
              <a:t>text </a:t>
            </a:r>
            <a:r>
              <a:rPr dirty="0" sz="2000" spc="-5">
                <a:latin typeface="Carlito"/>
                <a:cs typeface="Carlito"/>
              </a:rPr>
              <a:t>or in a  </a:t>
            </a:r>
            <a:r>
              <a:rPr dirty="0" sz="2000">
                <a:latin typeface="Carlito"/>
                <a:cs typeface="Carlito"/>
              </a:rPr>
              <a:t>machine </a:t>
            </a:r>
            <a:r>
              <a:rPr dirty="0" sz="2000" spc="-5">
                <a:latin typeface="Carlito"/>
                <a:cs typeface="Carlito"/>
              </a:rPr>
              <a:t>readable language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 purpose of </a:t>
            </a:r>
            <a:r>
              <a:rPr dirty="0" sz="2000">
                <a:latin typeface="Carlito"/>
                <a:cs typeface="Carlito"/>
              </a:rPr>
              <a:t>declaring </a:t>
            </a:r>
            <a:r>
              <a:rPr dirty="0" sz="2000" spc="-5">
                <a:latin typeface="Carlito"/>
                <a:cs typeface="Carlito"/>
              </a:rPr>
              <a:t>some of the  </a:t>
            </a:r>
            <a:r>
              <a:rPr dirty="0" sz="2000" spc="-10">
                <a:latin typeface="Carlito"/>
                <a:cs typeface="Carlito"/>
              </a:rPr>
              <a:t>semantics </a:t>
            </a:r>
            <a:r>
              <a:rPr dirty="0" sz="2000" spc="-5">
                <a:latin typeface="Carlito"/>
                <a:cs typeface="Carlito"/>
              </a:rPr>
              <a:t>of an</a:t>
            </a:r>
            <a:r>
              <a:rPr dirty="0" sz="2000" spc="5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element.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9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  <a:tab pos="1881505" algn="l"/>
                <a:tab pos="2140585" algn="l"/>
                <a:tab pos="2872740" algn="l"/>
                <a:tab pos="3232150" algn="l"/>
                <a:tab pos="3491229" algn="l"/>
                <a:tab pos="3936365" algn="l"/>
                <a:tab pos="4284345" algn="l"/>
                <a:tab pos="5076825" algn="l"/>
                <a:tab pos="6171565" algn="l"/>
                <a:tab pos="7156450" algn="l"/>
                <a:tab pos="7863840" algn="l"/>
              </a:tabLst>
            </a:pPr>
            <a:r>
              <a:rPr dirty="0" sz="2000" b="1">
                <a:latin typeface="Carlito"/>
                <a:cs typeface="Carlito"/>
              </a:rPr>
              <a:t>Dependency:	</a:t>
            </a:r>
            <a:r>
              <a:rPr dirty="0" sz="2000" spc="-5">
                <a:latin typeface="Carlito"/>
                <a:cs typeface="Carlito"/>
              </a:rPr>
              <a:t>a	</a:t>
            </a:r>
            <a:r>
              <a:rPr dirty="0" sz="2000">
                <a:latin typeface="Carlito"/>
                <a:cs typeface="Carlito"/>
              </a:rPr>
              <a:t>single	or	</a:t>
            </a:r>
            <a:r>
              <a:rPr dirty="0" sz="2000" spc="-5">
                <a:latin typeface="Carlito"/>
                <a:cs typeface="Carlito"/>
              </a:rPr>
              <a:t>a	</a:t>
            </a:r>
            <a:r>
              <a:rPr dirty="0" sz="2000" spc="-15">
                <a:latin typeface="Carlito"/>
                <a:cs typeface="Carlito"/>
              </a:rPr>
              <a:t>set	</a:t>
            </a:r>
            <a:r>
              <a:rPr dirty="0" sz="2000">
                <a:latin typeface="Carlito"/>
                <a:cs typeface="Carlito"/>
              </a:rPr>
              <a:t>of	</a:t>
            </a:r>
            <a:r>
              <a:rPr dirty="0" sz="2000" spc="-5">
                <a:latin typeface="Carlito"/>
                <a:cs typeface="Carlito"/>
              </a:rPr>
              <a:t>model	elements	</a:t>
            </a:r>
            <a:r>
              <a:rPr dirty="0" sz="2000" spc="-10">
                <a:latin typeface="Carlito"/>
                <a:cs typeface="Carlito"/>
              </a:rPr>
              <a:t>requires	</a:t>
            </a:r>
            <a:r>
              <a:rPr dirty="0" sz="2000" spc="-5">
                <a:latin typeface="Carlito"/>
                <a:cs typeface="Carlito"/>
              </a:rPr>
              <a:t>other	model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elements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their </a:t>
            </a:r>
            <a:r>
              <a:rPr dirty="0" sz="2000" spc="-10">
                <a:latin typeface="Carlito"/>
                <a:cs typeface="Carlito"/>
              </a:rPr>
              <a:t>specification </a:t>
            </a:r>
            <a:r>
              <a:rPr dirty="0" sz="2000" spc="-5">
                <a:latin typeface="Carlito"/>
                <a:cs typeface="Carlito"/>
              </a:rPr>
              <a:t>or</a:t>
            </a:r>
            <a:r>
              <a:rPr dirty="0" sz="2000" spc="20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implementation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10" b="1">
                <a:latin typeface="Carlito"/>
                <a:cs typeface="Carlito"/>
              </a:rPr>
              <a:t>Links: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generalization </a:t>
            </a:r>
            <a:r>
              <a:rPr dirty="0" sz="2000" spc="-5">
                <a:latin typeface="Carlito"/>
                <a:cs typeface="Carlito"/>
              </a:rPr>
              <a:t>is a </a:t>
            </a:r>
            <a:r>
              <a:rPr dirty="0" sz="2000" spc="-15">
                <a:latin typeface="Carlito"/>
                <a:cs typeface="Carlito"/>
              </a:rPr>
              <a:t>taxonomic </a:t>
            </a:r>
            <a:r>
              <a:rPr dirty="0" sz="2000" spc="-10">
                <a:latin typeface="Carlito"/>
                <a:cs typeface="Carlito"/>
              </a:rPr>
              <a:t>relationship </a:t>
            </a:r>
            <a:r>
              <a:rPr dirty="0" sz="2000" spc="-15">
                <a:latin typeface="Carlito"/>
                <a:cs typeface="Carlito"/>
              </a:rPr>
              <a:t>between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more</a:t>
            </a:r>
            <a:r>
              <a:rPr dirty="0" sz="2000" spc="39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classifier </a:t>
            </a:r>
            <a:r>
              <a:rPr dirty="0" sz="2000" spc="-5">
                <a:latin typeface="Carlito"/>
                <a:cs typeface="Carlito"/>
              </a:rPr>
              <a:t>and a </a:t>
            </a:r>
            <a:r>
              <a:rPr dirty="0" sz="2000" spc="-10">
                <a:latin typeface="Carlito"/>
                <a:cs typeface="Carlito"/>
              </a:rPr>
              <a:t>more </a:t>
            </a:r>
            <a:r>
              <a:rPr dirty="0" sz="2000" spc="-5">
                <a:latin typeface="Carlito"/>
                <a:cs typeface="Carlito"/>
              </a:rPr>
              <a:t>specific</a:t>
            </a:r>
            <a:r>
              <a:rPr dirty="0" sz="2000" spc="220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classifier.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7743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Relationships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30795" y="1342486"/>
            <a:ext cx="1801495" cy="4971415"/>
            <a:chOff x="7130795" y="1342486"/>
            <a:chExt cx="1801495" cy="4971415"/>
          </a:xfrm>
        </p:grpSpPr>
        <p:sp>
          <p:nvSpPr>
            <p:cNvPr id="5" name="object 5"/>
            <p:cNvSpPr/>
            <p:nvPr/>
          </p:nvSpPr>
          <p:spPr>
            <a:xfrm>
              <a:off x="7162799" y="2971749"/>
              <a:ext cx="1737359" cy="19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30795" y="1342486"/>
              <a:ext cx="1801367" cy="1039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62799" y="1371600"/>
              <a:ext cx="1737360" cy="0"/>
            </a:xfrm>
            <a:custGeom>
              <a:avLst/>
              <a:gdLst/>
              <a:ahLst/>
              <a:cxnLst/>
              <a:rect l="l" t="t" r="r" b="b"/>
              <a:pathLst>
                <a:path w="1737359" h="0">
                  <a:moveTo>
                    <a:pt x="0" y="0"/>
                  </a:moveTo>
                  <a:lnTo>
                    <a:pt x="17373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62799" y="2209850"/>
              <a:ext cx="1737359" cy="1579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59979" y="4190987"/>
              <a:ext cx="1143000" cy="623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67599" y="5282691"/>
              <a:ext cx="1127759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62799" y="6155664"/>
              <a:ext cx="1737359" cy="1579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8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7748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0916" y="1828800"/>
            <a:ext cx="8807196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236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 b="1">
                <a:latin typeface="Carlito"/>
                <a:cs typeface="Carlito"/>
              </a:rPr>
              <a:t>Subsystems:</a:t>
            </a:r>
            <a:r>
              <a:rPr dirty="0" sz="2400" spc="160" b="1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subsystem</a:t>
            </a:r>
            <a:r>
              <a:rPr dirty="0" sz="2400" spc="1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classifier</a:t>
            </a:r>
            <a:r>
              <a:rPr dirty="0" sz="2400" spc="1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1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specialized</a:t>
            </a:r>
            <a:r>
              <a:rPr dirty="0" sz="2400" spc="1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version</a:t>
            </a:r>
            <a:r>
              <a:rPr dirty="0" sz="2400" spc="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1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component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classifier.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Because </a:t>
            </a:r>
            <a:r>
              <a:rPr dirty="0" sz="2400">
                <a:latin typeface="Carlito"/>
                <a:cs typeface="Carlito"/>
              </a:rPr>
              <a:t>of this, the </a:t>
            </a:r>
            <a:r>
              <a:rPr dirty="0" sz="2400" spc="-20">
                <a:latin typeface="Carlito"/>
                <a:cs typeface="Carlito"/>
              </a:rPr>
              <a:t>subsystem </a:t>
            </a:r>
            <a:r>
              <a:rPr dirty="0" sz="2400" spc="-10">
                <a:latin typeface="Carlito"/>
                <a:cs typeface="Carlito"/>
              </a:rPr>
              <a:t>notation element </a:t>
            </a:r>
            <a:r>
              <a:rPr dirty="0" sz="2400" spc="-5">
                <a:latin typeface="Carlito"/>
                <a:cs typeface="Carlito"/>
              </a:rPr>
              <a:t>inherits </a:t>
            </a:r>
            <a:r>
              <a:rPr dirty="0" sz="2400">
                <a:latin typeface="Carlito"/>
                <a:cs typeface="Carlito"/>
              </a:rPr>
              <a:t>all the  </a:t>
            </a:r>
            <a:r>
              <a:rPr dirty="0" sz="2400" spc="-5">
                <a:latin typeface="Carlito"/>
                <a:cs typeface="Carlito"/>
              </a:rPr>
              <a:t>same </a:t>
            </a:r>
            <a:r>
              <a:rPr dirty="0" sz="2400" spc="5">
                <a:latin typeface="Carlito"/>
                <a:cs typeface="Carlito"/>
              </a:rPr>
              <a:t>rules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component notation</a:t>
            </a:r>
            <a:r>
              <a:rPr dirty="0" sz="2400" spc="-2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element.</a:t>
            </a:r>
            <a:endParaRPr sz="24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only </a:t>
            </a:r>
            <a:r>
              <a:rPr dirty="0" sz="2400" spc="-10">
                <a:latin typeface="Carlito"/>
                <a:cs typeface="Carlito"/>
              </a:rPr>
              <a:t>difference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subsystem </a:t>
            </a:r>
            <a:r>
              <a:rPr dirty="0" sz="2400" spc="-10">
                <a:latin typeface="Carlito"/>
                <a:cs typeface="Carlito"/>
              </a:rPr>
              <a:t>notation </a:t>
            </a:r>
            <a:r>
              <a:rPr dirty="0" sz="2400">
                <a:latin typeface="Carlito"/>
                <a:cs typeface="Carlito"/>
              </a:rPr>
              <a:t>element has the  </a:t>
            </a:r>
            <a:r>
              <a:rPr dirty="0" sz="2400" spc="-25">
                <a:latin typeface="Carlito"/>
                <a:cs typeface="Carlito"/>
              </a:rPr>
              <a:t>keyword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subsystem </a:t>
            </a:r>
            <a:r>
              <a:rPr dirty="0" sz="2400" spc="-5">
                <a:latin typeface="Carlito"/>
                <a:cs typeface="Carlito"/>
              </a:rPr>
              <a:t>instead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component.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80321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Basic Concepts of </a:t>
            </a:r>
            <a:r>
              <a:rPr dirty="0" spc="-5"/>
              <a:t>Component</a:t>
            </a:r>
            <a:r>
              <a:rPr dirty="0" spc="-130"/>
              <a:t> </a:t>
            </a:r>
            <a:r>
              <a:rPr dirty="0" spc="-10"/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1404238" y="3429000"/>
            <a:ext cx="6063361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0820" y="1330832"/>
            <a:ext cx="823594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>
                <a:latin typeface="Carlito"/>
                <a:cs typeface="Carlito"/>
              </a:rPr>
              <a:t>h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3490" y="1330832"/>
            <a:ext cx="59499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5">
                <a:latin typeface="Carlito"/>
                <a:cs typeface="Carlito"/>
              </a:rPr>
              <a:t>w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4639" y="1330832"/>
            <a:ext cx="62420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 spc="-5">
                <a:latin typeface="Carlito"/>
                <a:cs typeface="Carlito"/>
              </a:rPr>
              <a:t>si</a:t>
            </a:r>
            <a:r>
              <a:rPr dirty="0" sz="2200" spc="-1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6141" y="1330832"/>
            <a:ext cx="101028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30">
                <a:latin typeface="Carlito"/>
                <a:cs typeface="Carlito"/>
              </a:rPr>
              <a:t>f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15" y="805725"/>
            <a:ext cx="4765675" cy="122301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r" marL="337820" marR="74295" indent="-33782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37820" algn="l"/>
                <a:tab pos="338455" algn="l"/>
              </a:tabLst>
            </a:pPr>
            <a:r>
              <a:rPr dirty="0" sz="2400" spc="-10">
                <a:latin typeface="Carlito"/>
                <a:cs typeface="Carlito"/>
              </a:rPr>
              <a:t>OOD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10">
                <a:latin typeface="Carlito"/>
                <a:cs typeface="Carlito"/>
              </a:rPr>
              <a:t>late </a:t>
            </a:r>
            <a:r>
              <a:rPr dirty="0" sz="2400" spc="5">
                <a:latin typeface="Carlito"/>
                <a:cs typeface="Carlito"/>
              </a:rPr>
              <a:t>1980s </a:t>
            </a:r>
            <a:r>
              <a:rPr dirty="0" sz="2400">
                <a:latin typeface="Carlito"/>
                <a:cs typeface="Carlito"/>
              </a:rPr>
              <a:t>and early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1990s:</a:t>
            </a:r>
            <a:endParaRPr sz="2400">
              <a:latin typeface="Carlito"/>
              <a:cs typeface="Carlito"/>
            </a:endParaRPr>
          </a:p>
          <a:p>
            <a:pPr algn="r" lvl="1" marL="340995" marR="5080" indent="-34099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40995" algn="l"/>
                <a:tab pos="341630" algn="l"/>
                <a:tab pos="1594485" algn="l"/>
                <a:tab pos="2838450" algn="l"/>
              </a:tabLst>
            </a:pPr>
            <a:r>
              <a:rPr dirty="0" sz="2200" spc="-15">
                <a:latin typeface="Carlito"/>
                <a:cs typeface="Carlito"/>
              </a:rPr>
              <a:t>Different	</a:t>
            </a:r>
            <a:r>
              <a:rPr dirty="0" sz="2200" spc="-10">
                <a:latin typeface="Carlito"/>
                <a:cs typeface="Carlito"/>
              </a:rPr>
              <a:t>software	development</a:t>
            </a:r>
            <a:endParaRPr sz="2200">
              <a:latin typeface="Carlito"/>
              <a:cs typeface="Carlito"/>
            </a:endParaRPr>
          </a:p>
          <a:p>
            <a:pPr marL="75311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notations.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9338" y="3373882"/>
            <a:ext cx="179133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10">
                <a:latin typeface="Carlito"/>
                <a:cs typeface="Carlito"/>
              </a:rPr>
              <a:t>b</a:t>
            </a:r>
            <a:r>
              <a:rPr dirty="0" sz="2200" spc="-5">
                <a:latin typeface="Carlito"/>
                <a:cs typeface="Carlito"/>
              </a:rPr>
              <a:t>je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 spc="1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-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ie</a:t>
            </a:r>
            <a:r>
              <a:rPr dirty="0" sz="2200" spc="-55">
                <a:latin typeface="Carlito"/>
                <a:cs typeface="Carlito"/>
              </a:rPr>
              <a:t>n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ed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2884" y="3373882"/>
            <a:ext cx="115443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>
                <a:latin typeface="Carlito"/>
                <a:cs typeface="Carlito"/>
              </a:rPr>
              <a:t>modelling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15" y="2077974"/>
            <a:ext cx="5402580" cy="1993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3110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dirty="0" sz="2200" spc="-5" b="1">
                <a:solidFill>
                  <a:srgbClr val="0000FF"/>
                </a:solidFill>
                <a:latin typeface="Carlito"/>
                <a:cs typeface="Carlito"/>
              </a:rPr>
              <a:t>Methodologies </a:t>
            </a:r>
            <a:r>
              <a:rPr dirty="0" sz="2200" spc="-10" b="1">
                <a:solidFill>
                  <a:srgbClr val="0000FF"/>
                </a:solidFill>
                <a:latin typeface="Carlito"/>
                <a:cs typeface="Carlito"/>
              </a:rPr>
              <a:t>were </a:t>
            </a:r>
            <a:r>
              <a:rPr dirty="0" sz="2200" b="1">
                <a:solidFill>
                  <a:srgbClr val="0000FF"/>
                </a:solidFill>
                <a:latin typeface="Carlito"/>
                <a:cs typeface="Carlito"/>
              </a:rPr>
              <a:t>tied </a:t>
            </a:r>
            <a:r>
              <a:rPr dirty="0" sz="2200" spc="-10" b="1">
                <a:solidFill>
                  <a:srgbClr val="0000FF"/>
                </a:solidFill>
                <a:latin typeface="Carlito"/>
                <a:cs typeface="Carlito"/>
              </a:rPr>
              <a:t>to</a:t>
            </a:r>
            <a:r>
              <a:rPr dirty="0" sz="2200" spc="-15" b="1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rlito"/>
                <a:cs typeface="Carlito"/>
              </a:rPr>
              <a:t>notations.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Carlito"/>
              <a:cs typeface="Carlito"/>
            </a:endParaRPr>
          </a:p>
          <a:p>
            <a:pPr marL="350520" indent="-338455">
              <a:lnSpc>
                <a:spcPct val="100000"/>
              </a:lnSpc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dirty="0" sz="2400">
                <a:latin typeface="Carlito"/>
                <a:cs typeface="Carlito"/>
              </a:rPr>
              <a:t>UML </a:t>
            </a:r>
            <a:r>
              <a:rPr dirty="0" sz="2400" spc="-5">
                <a:latin typeface="Carlito"/>
                <a:cs typeface="Carlito"/>
              </a:rPr>
              <a:t>developed </a:t>
            </a:r>
            <a:r>
              <a:rPr dirty="0" sz="2400">
                <a:latin typeface="Carlito"/>
                <a:cs typeface="Carlito"/>
              </a:rPr>
              <a:t>in early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1990s:</a:t>
            </a:r>
            <a:endParaRPr sz="2400">
              <a:latin typeface="Carlito"/>
              <a:cs typeface="Carlito"/>
            </a:endParaRPr>
          </a:p>
          <a:p>
            <a:pPr lvl="1" marL="753110" indent="-3422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3110" algn="l"/>
                <a:tab pos="753745" algn="l"/>
                <a:tab pos="1216660" algn="l"/>
                <a:tab pos="2716530" algn="l"/>
                <a:tab pos="3295650" algn="l"/>
                <a:tab pos="4055110" algn="l"/>
                <a:tab pos="5153025" algn="l"/>
              </a:tabLst>
            </a:pPr>
            <a:r>
              <a:rPr dirty="0" sz="2200" spc="-19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10">
                <a:latin typeface="Carlito"/>
                <a:cs typeface="Carlito"/>
              </a:rPr>
              <a:t>n</a:t>
            </a:r>
            <a:r>
              <a:rPr dirty="0" sz="2200" spc="-35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-1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60">
                <a:latin typeface="Carlito"/>
                <a:cs typeface="Carlito"/>
              </a:rPr>
              <a:t>z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la</a:t>
            </a:r>
            <a:r>
              <a:rPr dirty="0" sz="2200" spc="-35">
                <a:latin typeface="Carlito"/>
                <a:cs typeface="Carlito"/>
              </a:rPr>
              <a:t>rg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0">
                <a:latin typeface="Carlito"/>
                <a:cs typeface="Carlito"/>
              </a:rPr>
              <a:t>nu</a:t>
            </a:r>
            <a:r>
              <a:rPr dirty="0" sz="2200" spc="10">
                <a:latin typeface="Carlito"/>
                <a:cs typeface="Carlito"/>
              </a:rPr>
              <a:t>m</a:t>
            </a:r>
            <a:r>
              <a:rPr dirty="0" sz="2200" spc="-10">
                <a:latin typeface="Carlito"/>
                <a:cs typeface="Carlito"/>
              </a:rPr>
              <a:t>b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of</a:t>
            </a:r>
            <a:endParaRPr sz="2200">
              <a:latin typeface="Carlito"/>
              <a:cs typeface="Carlito"/>
            </a:endParaRPr>
          </a:p>
          <a:p>
            <a:pPr marL="75311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notations that</a:t>
            </a:r>
            <a:r>
              <a:rPr dirty="0" sz="2200" spc="-5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existed.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5815" y="202133"/>
            <a:ext cx="29387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UML</a:t>
            </a:r>
            <a:r>
              <a:rPr dirty="0" spc="-85"/>
              <a:t> </a:t>
            </a:r>
            <a:r>
              <a:rPr dirty="0" spc="-5"/>
              <a:t>Origin[1]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40090"/>
            <a:ext cx="8532495" cy="167258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example shows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internal components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larger</a:t>
            </a:r>
            <a:r>
              <a:rPr dirty="0" sz="2000" spc="19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component:</a:t>
            </a:r>
            <a:endParaRPr sz="20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000" spc="-10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data </a:t>
            </a:r>
            <a:r>
              <a:rPr dirty="0" sz="2000" spc="-5">
                <a:latin typeface="Carlito"/>
                <a:cs typeface="Carlito"/>
              </a:rPr>
              <a:t>(account and inspection ID) </a:t>
            </a:r>
            <a:r>
              <a:rPr dirty="0" sz="2000" spc="-10">
                <a:latin typeface="Carlito"/>
                <a:cs typeface="Carlito"/>
              </a:rPr>
              <a:t>flows </a:t>
            </a:r>
            <a:r>
              <a:rPr dirty="0" sz="2000" spc="-15">
                <a:latin typeface="Carlito"/>
                <a:cs typeface="Carlito"/>
              </a:rPr>
              <a:t>into </a:t>
            </a:r>
            <a:r>
              <a:rPr dirty="0" sz="2000" spc="-5">
                <a:latin typeface="Carlito"/>
                <a:cs typeface="Carlito"/>
              </a:rPr>
              <a:t>the component </a:t>
            </a:r>
            <a:r>
              <a:rPr dirty="0" sz="2000" spc="-10">
                <a:latin typeface="Carlito"/>
                <a:cs typeface="Carlito"/>
              </a:rPr>
              <a:t>via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port </a:t>
            </a:r>
            <a:r>
              <a:rPr dirty="0" sz="2000">
                <a:latin typeface="Carlito"/>
                <a:cs typeface="Carlito"/>
              </a:rPr>
              <a:t>on  </a:t>
            </a:r>
            <a:r>
              <a:rPr dirty="0" sz="2000" spc="-5">
                <a:latin typeface="Carlito"/>
                <a:cs typeface="Carlito"/>
              </a:rPr>
              <a:t>the right-hand </a:t>
            </a:r>
            <a:r>
              <a:rPr dirty="0" sz="2000">
                <a:latin typeface="Carlito"/>
                <a:cs typeface="Carlito"/>
              </a:rPr>
              <a:t>side and </a:t>
            </a:r>
            <a:r>
              <a:rPr dirty="0" sz="2000" spc="-5">
                <a:latin typeface="Carlito"/>
                <a:cs typeface="Carlito"/>
              </a:rPr>
              <a:t>is </a:t>
            </a:r>
            <a:r>
              <a:rPr dirty="0" sz="2000" spc="-15">
                <a:latin typeface="Carlito"/>
                <a:cs typeface="Carlito"/>
              </a:rPr>
              <a:t>converted </a:t>
            </a:r>
            <a:r>
              <a:rPr dirty="0" sz="2000" spc="-5">
                <a:latin typeface="Carlito"/>
                <a:cs typeface="Carlito"/>
              </a:rPr>
              <a:t>into a </a:t>
            </a:r>
            <a:r>
              <a:rPr dirty="0" sz="2000" spc="-15">
                <a:latin typeface="Carlito"/>
                <a:cs typeface="Carlito"/>
              </a:rPr>
              <a:t>format </a:t>
            </a:r>
            <a:r>
              <a:rPr dirty="0" sz="2000" spc="-5">
                <a:latin typeface="Carlito"/>
                <a:cs typeface="Carlito"/>
              </a:rPr>
              <a:t>the internal components </a:t>
            </a:r>
            <a:r>
              <a:rPr dirty="0" sz="2000" spc="-15">
                <a:latin typeface="Carlito"/>
                <a:cs typeface="Carlito"/>
              </a:rPr>
              <a:t>can  </a:t>
            </a:r>
            <a:r>
              <a:rPr dirty="0" sz="2000" spc="-10">
                <a:latin typeface="Carlito"/>
                <a:cs typeface="Carlito"/>
              </a:rPr>
              <a:t>use. The </a:t>
            </a:r>
            <a:r>
              <a:rPr dirty="0" sz="2000" spc="-5">
                <a:latin typeface="Carlito"/>
                <a:cs typeface="Carlito"/>
              </a:rPr>
              <a:t>interfaces on the </a:t>
            </a:r>
            <a:r>
              <a:rPr dirty="0" sz="2000" spc="-10">
                <a:latin typeface="Carlito"/>
                <a:cs typeface="Carlito"/>
              </a:rPr>
              <a:t>right are </a:t>
            </a:r>
            <a:r>
              <a:rPr dirty="0" sz="2000" spc="-5">
                <a:latin typeface="Carlito"/>
                <a:cs typeface="Carlito"/>
              </a:rPr>
              <a:t>known as required </a:t>
            </a:r>
            <a:r>
              <a:rPr dirty="0" sz="2000" spc="-10">
                <a:latin typeface="Carlito"/>
                <a:cs typeface="Carlito"/>
              </a:rPr>
              <a:t>interfaces, </a:t>
            </a:r>
            <a:r>
              <a:rPr dirty="0" sz="2000" spc="-5">
                <a:latin typeface="Carlito"/>
                <a:cs typeface="Carlito"/>
              </a:rPr>
              <a:t>which  </a:t>
            </a:r>
            <a:r>
              <a:rPr dirty="0" sz="2000" spc="-15">
                <a:latin typeface="Carlito"/>
                <a:cs typeface="Carlito"/>
              </a:rPr>
              <a:t>represents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services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component needed </a:t>
            </a:r>
            <a:r>
              <a:rPr dirty="0" sz="2000" spc="-5">
                <a:latin typeface="Carlito"/>
                <a:cs typeface="Carlito"/>
              </a:rPr>
              <a:t>in </a:t>
            </a:r>
            <a:r>
              <a:rPr dirty="0" sz="2000" spc="-10">
                <a:latin typeface="Carlito"/>
                <a:cs typeface="Carlito"/>
              </a:rPr>
              <a:t>order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carry </a:t>
            </a:r>
            <a:r>
              <a:rPr dirty="0" sz="2000">
                <a:latin typeface="Carlito"/>
                <a:cs typeface="Carlito"/>
              </a:rPr>
              <a:t>out </a:t>
            </a:r>
            <a:r>
              <a:rPr dirty="0" sz="2000" spc="-5">
                <a:latin typeface="Carlito"/>
                <a:cs typeface="Carlito"/>
              </a:rPr>
              <a:t>its</a:t>
            </a:r>
            <a:r>
              <a:rPr dirty="0" sz="2000" spc="360">
                <a:latin typeface="Carlito"/>
                <a:cs typeface="Carlito"/>
              </a:rPr>
              <a:t> </a:t>
            </a:r>
            <a:r>
              <a:rPr dirty="0" sz="2000" spc="-30">
                <a:latin typeface="Carlito"/>
                <a:cs typeface="Carlito"/>
              </a:rPr>
              <a:t>duty.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7748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2514549"/>
            <a:ext cx="7572375" cy="393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02284"/>
            <a:ext cx="8535035" cy="1915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data </a:t>
            </a:r>
            <a:r>
              <a:rPr dirty="0" sz="2000" spc="-5">
                <a:latin typeface="Carlito"/>
                <a:cs typeface="Carlito"/>
              </a:rPr>
              <a:t>then </a:t>
            </a:r>
            <a:r>
              <a:rPr dirty="0" sz="2000">
                <a:latin typeface="Carlito"/>
                <a:cs typeface="Carlito"/>
              </a:rPr>
              <a:t>passes </a:t>
            </a:r>
            <a:r>
              <a:rPr dirty="0" sz="2000" spc="-5">
                <a:latin typeface="Carlito"/>
                <a:cs typeface="Carlito"/>
              </a:rPr>
              <a:t>through </a:t>
            </a:r>
            <a:r>
              <a:rPr dirty="0" sz="2000" spc="-15">
                <a:latin typeface="Carlito"/>
                <a:cs typeface="Carlito"/>
              </a:rPr>
              <a:t>several </a:t>
            </a:r>
            <a:r>
              <a:rPr dirty="0" sz="2000" spc="-10">
                <a:latin typeface="Carlito"/>
                <a:cs typeface="Carlito"/>
              </a:rPr>
              <a:t>components </a:t>
            </a:r>
            <a:r>
              <a:rPr dirty="0" sz="2000">
                <a:latin typeface="Carlito"/>
                <a:cs typeface="Carlito"/>
              </a:rPr>
              <a:t>via </a:t>
            </a:r>
            <a:r>
              <a:rPr dirty="0" sz="2000" spc="-5">
                <a:latin typeface="Carlito"/>
                <a:cs typeface="Carlito"/>
              </a:rPr>
              <a:t>connections </a:t>
            </a:r>
            <a:r>
              <a:rPr dirty="0" sz="2000" spc="-20">
                <a:latin typeface="Carlito"/>
                <a:cs typeface="Carlito"/>
              </a:rPr>
              <a:t>before </a:t>
            </a:r>
            <a:r>
              <a:rPr dirty="0" sz="2000" spc="-5">
                <a:latin typeface="Carlito"/>
                <a:cs typeface="Carlito"/>
              </a:rPr>
              <a:t>it </a:t>
            </a:r>
            <a:r>
              <a:rPr dirty="0" sz="2000" spc="15">
                <a:latin typeface="Carlito"/>
                <a:cs typeface="Carlito"/>
              </a:rPr>
              <a:t>is  </a:t>
            </a:r>
            <a:r>
              <a:rPr dirty="0" sz="2000">
                <a:latin typeface="Carlito"/>
                <a:cs typeface="Carlito"/>
              </a:rPr>
              <a:t>output </a:t>
            </a:r>
            <a:r>
              <a:rPr dirty="0" sz="2000" spc="-15">
                <a:latin typeface="Carlito"/>
                <a:cs typeface="Carlito"/>
              </a:rPr>
              <a:t>at </a:t>
            </a:r>
            <a:r>
              <a:rPr dirty="0" sz="2000" spc="-5">
                <a:latin typeface="Carlito"/>
                <a:cs typeface="Carlito"/>
              </a:rPr>
              <a:t>the ports on </a:t>
            </a:r>
            <a:r>
              <a:rPr dirty="0" sz="2000" spc="-15">
                <a:latin typeface="Carlito"/>
                <a:cs typeface="Carlito"/>
              </a:rPr>
              <a:t>left. </a:t>
            </a:r>
            <a:r>
              <a:rPr dirty="0" sz="2000" spc="-5">
                <a:latin typeface="Carlito"/>
                <a:cs typeface="Carlito"/>
              </a:rPr>
              <a:t>Those interfaces </a:t>
            </a:r>
            <a:r>
              <a:rPr dirty="0" sz="2000" spc="-10">
                <a:latin typeface="Carlito"/>
                <a:cs typeface="Carlito"/>
              </a:rPr>
              <a:t>are </a:t>
            </a:r>
            <a:r>
              <a:rPr dirty="0" sz="2000" spc="-5">
                <a:latin typeface="Carlito"/>
                <a:cs typeface="Carlito"/>
              </a:rPr>
              <a:t>known as </a:t>
            </a:r>
            <a:r>
              <a:rPr dirty="0" sz="2000" spc="-10">
                <a:latin typeface="Carlito"/>
                <a:cs typeface="Carlito"/>
              </a:rPr>
              <a:t>provided interface,  </a:t>
            </a:r>
            <a:r>
              <a:rPr dirty="0" sz="2000" spc="-5">
                <a:latin typeface="Carlito"/>
                <a:cs typeface="Carlito"/>
              </a:rPr>
              <a:t>which </a:t>
            </a:r>
            <a:r>
              <a:rPr dirty="0" sz="2000" spc="-15">
                <a:latin typeface="Carlito"/>
                <a:cs typeface="Carlito"/>
              </a:rPr>
              <a:t>represents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services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deliver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the exhibiting</a:t>
            </a:r>
            <a:r>
              <a:rPr dirty="0" sz="2000" spc="20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component.</a:t>
            </a:r>
            <a:endParaRPr sz="20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000" spc="-5">
                <a:latin typeface="Carlito"/>
                <a:cs typeface="Carlito"/>
              </a:rPr>
              <a:t>It is </a:t>
            </a:r>
            <a:r>
              <a:rPr dirty="0" sz="2000" spc="-10">
                <a:latin typeface="Carlito"/>
                <a:cs typeface="Carlito"/>
              </a:rPr>
              <a:t>important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note that the internal </a:t>
            </a:r>
            <a:r>
              <a:rPr dirty="0" sz="2000" spc="-5">
                <a:latin typeface="Carlito"/>
                <a:cs typeface="Carlito"/>
              </a:rPr>
              <a:t>components </a:t>
            </a:r>
            <a:r>
              <a:rPr dirty="0" sz="2000" spc="-10">
                <a:latin typeface="Carlito"/>
                <a:cs typeface="Carlito"/>
              </a:rPr>
              <a:t>are </a:t>
            </a:r>
            <a:r>
              <a:rPr dirty="0" sz="2000" spc="-5">
                <a:latin typeface="Carlito"/>
                <a:cs typeface="Carlito"/>
              </a:rPr>
              <a:t>surrounded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large  'box' </a:t>
            </a:r>
            <a:r>
              <a:rPr dirty="0" sz="2000" spc="-5">
                <a:latin typeface="Carlito"/>
                <a:cs typeface="Carlito"/>
              </a:rPr>
              <a:t>which </a:t>
            </a:r>
            <a:r>
              <a:rPr dirty="0" sz="2000" spc="-15">
                <a:latin typeface="Carlito"/>
                <a:cs typeface="Carlito"/>
              </a:rPr>
              <a:t>can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overall </a:t>
            </a:r>
            <a:r>
              <a:rPr dirty="0" sz="2000" spc="-20">
                <a:latin typeface="Carlito"/>
                <a:cs typeface="Carlito"/>
              </a:rPr>
              <a:t>system </a:t>
            </a:r>
            <a:r>
              <a:rPr dirty="0" sz="2000" spc="5">
                <a:latin typeface="Carlito"/>
                <a:cs typeface="Carlito"/>
              </a:rPr>
              <a:t>itself </a:t>
            </a:r>
            <a:r>
              <a:rPr dirty="0" sz="2000">
                <a:latin typeface="Carlito"/>
                <a:cs typeface="Carlito"/>
              </a:rPr>
              <a:t>or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subsystem </a:t>
            </a:r>
            <a:r>
              <a:rPr dirty="0" sz="2000">
                <a:latin typeface="Carlito"/>
                <a:cs typeface="Carlito"/>
              </a:rPr>
              <a:t>or </a:t>
            </a:r>
            <a:r>
              <a:rPr dirty="0" sz="2000" spc="-10">
                <a:latin typeface="Carlito"/>
                <a:cs typeface="Carlito"/>
              </a:rPr>
              <a:t>component </a:t>
            </a:r>
            <a:r>
              <a:rPr dirty="0" sz="2000">
                <a:latin typeface="Carlito"/>
                <a:cs typeface="Carlito"/>
              </a:rPr>
              <a:t>of 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overall </a:t>
            </a:r>
            <a:r>
              <a:rPr dirty="0" sz="2000" spc="-30">
                <a:latin typeface="Carlito"/>
                <a:cs typeface="Carlito"/>
              </a:rPr>
              <a:t>system </a:t>
            </a:r>
            <a:r>
              <a:rPr dirty="0" sz="2000" spc="-10">
                <a:latin typeface="Carlito"/>
                <a:cs typeface="Carlito"/>
              </a:rPr>
              <a:t>(in </a:t>
            </a:r>
            <a:r>
              <a:rPr dirty="0" sz="2000" spc="-5">
                <a:latin typeface="Carlito"/>
                <a:cs typeface="Carlito"/>
              </a:rPr>
              <a:t>this </a:t>
            </a:r>
            <a:r>
              <a:rPr dirty="0" sz="2000" spc="-15">
                <a:latin typeface="Carlito"/>
                <a:cs typeface="Carlito"/>
              </a:rPr>
              <a:t>case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'box' </a:t>
            </a:r>
            <a:r>
              <a:rPr dirty="0" sz="2000" spc="-5">
                <a:latin typeface="Carlito"/>
                <a:cs typeface="Carlito"/>
              </a:rPr>
              <a:t>is a </a:t>
            </a:r>
            <a:r>
              <a:rPr dirty="0" sz="2000" spc="-10">
                <a:latin typeface="Carlito"/>
                <a:cs typeface="Carlito"/>
              </a:rPr>
              <a:t>component</a:t>
            </a:r>
            <a:r>
              <a:rPr dirty="0" sz="2000" spc="29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itself).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7748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962025" y="2815183"/>
            <a:ext cx="6962775" cy="361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939" y="6471920"/>
            <a:ext cx="7490459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www.visual-paradigm.com/guide/uml-unified-modeling-language/what-is-component-diagram/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330390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UML</a:t>
            </a:r>
            <a:r>
              <a:rPr dirty="0" sz="3200" spc="-5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Extensibility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34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9194800" cy="6908800"/>
            <a:chOff x="-25400" y="0"/>
            <a:chExt cx="9194800" cy="6908800"/>
          </a:xfrm>
        </p:grpSpPr>
        <p:sp>
          <p:nvSpPr>
            <p:cNvPr id="4" name="object 4"/>
            <p:cNvSpPr/>
            <p:nvPr/>
          </p:nvSpPr>
          <p:spPr>
            <a:xfrm>
              <a:off x="1447800" y="6629399"/>
              <a:ext cx="7696200" cy="228600"/>
            </a:xfrm>
            <a:custGeom>
              <a:avLst/>
              <a:gdLst/>
              <a:ahLst/>
              <a:cxnLst/>
              <a:rect l="l" t="t" r="r" b="b"/>
              <a:pathLst>
                <a:path w="7696200" h="228600">
                  <a:moveTo>
                    <a:pt x="0" y="228600"/>
                  </a:moveTo>
                  <a:lnTo>
                    <a:pt x="7696200" y="228600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EE8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629399"/>
              <a:ext cx="1447800" cy="228600"/>
            </a:xfrm>
            <a:custGeom>
              <a:avLst/>
              <a:gdLst/>
              <a:ahLst/>
              <a:cxnLst/>
              <a:rect l="l" t="t" r="r" b="b"/>
              <a:pathLst>
                <a:path w="1447800" h="228600">
                  <a:moveTo>
                    <a:pt x="1447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447800" y="228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508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29600" y="0"/>
              <a:ext cx="891552" cy="859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3540" y="899236"/>
            <a:ext cx="8538210" cy="49917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marR="8255" indent="-34480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5">
                <a:latin typeface="Carlito"/>
                <a:cs typeface="Carlito"/>
              </a:rPr>
              <a:t>UML </a:t>
            </a:r>
            <a:r>
              <a:rPr dirty="0" sz="2200">
                <a:latin typeface="Carlito"/>
                <a:cs typeface="Carlito"/>
              </a:rPr>
              <a:t>provides </a:t>
            </a:r>
            <a:r>
              <a:rPr dirty="0" sz="2200" spc="-5">
                <a:latin typeface="Carlito"/>
                <a:cs typeface="Carlito"/>
              </a:rPr>
              <a:t>several </a:t>
            </a:r>
            <a:r>
              <a:rPr dirty="0" sz="2200">
                <a:latin typeface="Carlito"/>
                <a:cs typeface="Carlito"/>
              </a:rPr>
              <a:t>extension </a:t>
            </a:r>
            <a:r>
              <a:rPr dirty="0" sz="2200" spc="5">
                <a:latin typeface="Carlito"/>
                <a:cs typeface="Carlito"/>
              </a:rPr>
              <a:t>mechanisms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5">
                <a:latin typeface="Carlito"/>
                <a:cs typeface="Carlito"/>
              </a:rPr>
              <a:t>allow </a:t>
            </a:r>
            <a:r>
              <a:rPr dirty="0" sz="2200" spc="-5">
                <a:latin typeface="Carlito"/>
                <a:cs typeface="Carlito"/>
              </a:rPr>
              <a:t>modelers</a:t>
            </a:r>
            <a:r>
              <a:rPr dirty="0" sz="2200" spc="-36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to make  </a:t>
            </a:r>
            <a:r>
              <a:rPr dirty="0" sz="2200" spc="5">
                <a:latin typeface="Carlito"/>
                <a:cs typeface="Carlito"/>
              </a:rPr>
              <a:t>some common </a:t>
            </a:r>
            <a:r>
              <a:rPr dirty="0" sz="2200" spc="-5">
                <a:latin typeface="Carlito"/>
                <a:cs typeface="Carlito"/>
              </a:rPr>
              <a:t>extensions </a:t>
            </a:r>
            <a:r>
              <a:rPr dirty="0" sz="2200">
                <a:latin typeface="Carlito"/>
                <a:cs typeface="Carlito"/>
              </a:rPr>
              <a:t>without </a:t>
            </a:r>
            <a:r>
              <a:rPr dirty="0" sz="2200" spc="-5">
                <a:latin typeface="Carlito"/>
                <a:cs typeface="Carlito"/>
              </a:rPr>
              <a:t>having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modify the underlying  modeling</a:t>
            </a:r>
            <a:r>
              <a:rPr dirty="0" sz="2200" spc="-5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language.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>
                <a:latin typeface="Carlito"/>
                <a:cs typeface="Carlito"/>
              </a:rPr>
              <a:t>allows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extend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language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-5">
                <a:latin typeface="Carlito"/>
                <a:cs typeface="Carlito"/>
              </a:rPr>
              <a:t>controlled</a:t>
            </a:r>
            <a:r>
              <a:rPr dirty="0" sz="2200" spc="-210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ways.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algn="r" marL="344170" marR="5080" indent="-344170">
              <a:lnSpc>
                <a:spcPct val="100000"/>
              </a:lnSpc>
              <a:buFont typeface="Wingdings"/>
              <a:buChar char=""/>
              <a:tabLst>
                <a:tab pos="344170" algn="l"/>
                <a:tab pos="344805" algn="l"/>
              </a:tabLst>
            </a:pPr>
            <a:r>
              <a:rPr dirty="0" sz="2200" spc="5">
                <a:latin typeface="Carlito"/>
                <a:cs typeface="Carlito"/>
              </a:rPr>
              <a:t>UML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defines</a:t>
            </a:r>
            <a:r>
              <a:rPr dirty="0" sz="2200" spc="2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three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extensibility</a:t>
            </a:r>
            <a:r>
              <a:rPr dirty="0" sz="2200" spc="22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mechanisms</a:t>
            </a:r>
            <a:r>
              <a:rPr dirty="0" sz="2200" spc="2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to</a:t>
            </a:r>
            <a:r>
              <a:rPr dirty="0" sz="2200" spc="229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allow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modelers</a:t>
            </a:r>
            <a:r>
              <a:rPr dirty="0" sz="2200" spc="2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to</a:t>
            </a:r>
            <a:r>
              <a:rPr dirty="0" sz="2200" spc="23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add</a:t>
            </a:r>
            <a:endParaRPr sz="2200">
              <a:latin typeface="Carlito"/>
              <a:cs typeface="Carlito"/>
            </a:endParaRPr>
          </a:p>
          <a:p>
            <a:pPr algn="r" marR="4254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extensions without </a:t>
            </a:r>
            <a:r>
              <a:rPr dirty="0" sz="2200" spc="-10">
                <a:latin typeface="Carlito"/>
                <a:cs typeface="Carlito"/>
              </a:rPr>
              <a:t>having to </a:t>
            </a:r>
            <a:r>
              <a:rPr dirty="0" sz="2200">
                <a:latin typeface="Carlito"/>
                <a:cs typeface="Carlito"/>
              </a:rPr>
              <a:t>modify the </a:t>
            </a:r>
            <a:r>
              <a:rPr dirty="0" sz="2200" spc="-5">
                <a:latin typeface="Carlito"/>
                <a:cs typeface="Carlito"/>
              </a:rPr>
              <a:t>underlying </a:t>
            </a:r>
            <a:r>
              <a:rPr dirty="0" sz="2200">
                <a:latin typeface="Carlito"/>
                <a:cs typeface="Carlito"/>
              </a:rPr>
              <a:t>modeling</a:t>
            </a:r>
            <a:r>
              <a:rPr dirty="0" sz="2200" spc="-20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language.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These </a:t>
            </a:r>
            <a:r>
              <a:rPr dirty="0" sz="2200" spc="-5">
                <a:latin typeface="Carlito"/>
                <a:cs typeface="Carlito"/>
              </a:rPr>
              <a:t>three </a:t>
            </a:r>
            <a:r>
              <a:rPr dirty="0" sz="2200" spc="5">
                <a:latin typeface="Carlito"/>
                <a:cs typeface="Carlito"/>
              </a:rPr>
              <a:t>mechanisms</a:t>
            </a:r>
            <a:r>
              <a:rPr dirty="0" sz="2200" spc="-1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are: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Stereotypes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Constraints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tagged</a:t>
            </a:r>
            <a:r>
              <a:rPr dirty="0" sz="2200" spc="-3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500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Extensions </a:t>
            </a:r>
            <a:r>
              <a:rPr dirty="0" sz="2400" spc="-10">
                <a:latin typeface="Carlito"/>
                <a:cs typeface="Carlito"/>
              </a:rPr>
              <a:t>are organized </a:t>
            </a:r>
            <a:r>
              <a:rPr dirty="0" sz="2400" spc="-5">
                <a:latin typeface="Carlito"/>
                <a:cs typeface="Carlito"/>
              </a:rPr>
              <a:t>into</a:t>
            </a:r>
            <a:r>
              <a:rPr dirty="0" sz="2400" spc="-1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profiles.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5715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  <a:tab pos="695325" algn="l"/>
                <a:tab pos="1664970" algn="l"/>
                <a:tab pos="2015489" algn="l"/>
                <a:tab pos="3287395" algn="l"/>
                <a:tab pos="3817620" algn="l"/>
                <a:tab pos="4232275" algn="l"/>
                <a:tab pos="5714365" algn="l"/>
                <a:tab pos="7131684" algn="l"/>
                <a:tab pos="7552690" algn="l"/>
                <a:tab pos="7860665" algn="l"/>
              </a:tabLst>
            </a:pP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le	is	</a:t>
            </a:r>
            <a:r>
              <a:rPr dirty="0" sz="2400" spc="-55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15">
                <a:latin typeface="Carlito"/>
                <a:cs typeface="Carlito"/>
              </a:rPr>
              <a:t>r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	</a:t>
            </a:r>
            <a:r>
              <a:rPr dirty="0" sz="2400" spc="-40">
                <a:latin typeface="Carlito"/>
                <a:cs typeface="Carlito"/>
              </a:rPr>
              <a:t>e</a:t>
            </a:r>
            <a:r>
              <a:rPr dirty="0" sz="2400" spc="-5">
                <a:latin typeface="Carlito"/>
                <a:cs typeface="Carlito"/>
              </a:rPr>
              <a:t>x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20">
                <a:latin typeface="Carlito"/>
                <a:cs typeface="Carlito"/>
              </a:rPr>
              <a:t>n</a:t>
            </a:r>
            <a:r>
              <a:rPr dirty="0" sz="2400" spc="-5">
                <a:latin typeface="Carlito"/>
                <a:cs typeface="Carlito"/>
              </a:rPr>
              <a:t>si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pp</a:t>
            </a:r>
            <a:r>
              <a:rPr dirty="0" sz="2400">
                <a:latin typeface="Carlito"/>
                <a:cs typeface="Carlito"/>
              </a:rPr>
              <a:t>li</a:t>
            </a:r>
            <a:r>
              <a:rPr dirty="0" sz="2400" spc="-5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5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le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	a	gi</a:t>
            </a:r>
            <a:r>
              <a:rPr dirty="0" sz="2400" spc="-25">
                <a:latin typeface="Carlito"/>
                <a:cs typeface="Carlito"/>
              </a:rPr>
              <a:t>v</a:t>
            </a:r>
            <a:r>
              <a:rPr dirty="0" sz="2400">
                <a:latin typeface="Carlito"/>
                <a:cs typeface="Carlito"/>
              </a:rPr>
              <a:t>en  </a:t>
            </a:r>
            <a:r>
              <a:rPr dirty="0" sz="2400">
                <a:latin typeface="Carlito"/>
                <a:cs typeface="Carlito"/>
              </a:rPr>
              <a:t>domain or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purpose.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profile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15">
                <a:latin typeface="Carlito"/>
                <a:cs typeface="Carlito"/>
              </a:rPr>
              <a:t>package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identifies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subset </a:t>
            </a:r>
            <a:r>
              <a:rPr dirty="0" sz="2400">
                <a:latin typeface="Carlito"/>
                <a:cs typeface="Carlito"/>
              </a:rPr>
              <a:t>of an </a:t>
            </a:r>
            <a:r>
              <a:rPr dirty="0" sz="2400" spc="-15">
                <a:latin typeface="Carlito"/>
                <a:cs typeface="Carlito"/>
              </a:rPr>
              <a:t>existing </a:t>
            </a:r>
            <a:r>
              <a:rPr dirty="0" sz="2400">
                <a:latin typeface="Carlito"/>
                <a:cs typeface="Carlito"/>
              </a:rPr>
              <a:t>base  meta-model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</a:t>
            </a:r>
            <a:r>
              <a:rPr dirty="0" sz="2400" spc="1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defines</a:t>
            </a:r>
            <a:r>
              <a:rPr dirty="0" sz="2400" spc="1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stereotypes</a:t>
            </a:r>
            <a:r>
              <a:rPr dirty="0" sz="2400" spc="1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and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constraints</a:t>
            </a:r>
            <a:r>
              <a:rPr dirty="0" sz="2400" spc="9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that</a:t>
            </a:r>
            <a:r>
              <a:rPr dirty="0" sz="2400" spc="15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may</a:t>
            </a:r>
            <a:r>
              <a:rPr dirty="0" sz="2400" spc="1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be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applied</a:t>
            </a:r>
            <a:r>
              <a:rPr dirty="0" sz="2400" spc="1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to</a:t>
            </a:r>
            <a:r>
              <a:rPr dirty="0" sz="2400" spc="1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selected </a:t>
            </a:r>
            <a:r>
              <a:rPr dirty="0" sz="2400" spc="-10">
                <a:latin typeface="Carlito"/>
                <a:cs typeface="Carlito"/>
              </a:rPr>
              <a:t>meta </a:t>
            </a:r>
            <a:r>
              <a:rPr dirty="0" sz="2400">
                <a:latin typeface="Carlito"/>
                <a:cs typeface="Carlito"/>
              </a:rPr>
              <a:t>model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subset.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Extensions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UML is </a:t>
            </a:r>
            <a:r>
              <a:rPr dirty="0" sz="2400" spc="-5">
                <a:latin typeface="Carlito"/>
                <a:cs typeface="Carlito"/>
              </a:rPr>
              <a:t>shown with 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-1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example.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0510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Profile</a:t>
            </a:r>
            <a:r>
              <a:rPr dirty="0" spc="-85"/>
              <a:t> </a:t>
            </a:r>
            <a:r>
              <a:rPr dirty="0" spc="5"/>
              <a:t>[4]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069" y="990828"/>
            <a:ext cx="6170674" cy="547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0449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15"/>
              <a:t>Profile</a:t>
            </a:r>
            <a:r>
              <a:rPr dirty="0" spc="-120"/>
              <a:t> </a:t>
            </a:r>
            <a:r>
              <a:rPr dirty="0"/>
              <a:t>[4]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420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stereotype </a:t>
            </a:r>
            <a:r>
              <a:rPr dirty="0" sz="2400">
                <a:latin typeface="Carlito"/>
                <a:cs typeface="Carlito"/>
              </a:rPr>
              <a:t>is a kind of </a:t>
            </a:r>
            <a:r>
              <a:rPr dirty="0" sz="2400" spc="-5">
                <a:latin typeface="Carlito"/>
                <a:cs typeface="Carlito"/>
              </a:rPr>
              <a:t>model element defined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3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model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25">
                <a:latin typeface="Carlito"/>
                <a:cs typeface="Carlito"/>
              </a:rPr>
              <a:t>itself.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 i="1">
                <a:latin typeface="Carlito"/>
                <a:cs typeface="Carlito"/>
              </a:rPr>
              <a:t>stereotype </a:t>
            </a:r>
            <a:r>
              <a:rPr dirty="0" sz="2400" spc="-10">
                <a:latin typeface="Carlito"/>
                <a:cs typeface="Carlito"/>
              </a:rPr>
              <a:t>extends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vocabulary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UML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allowing</a:t>
            </a:r>
            <a:r>
              <a:rPr dirty="0" sz="2200" spc="7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you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to</a:t>
            </a:r>
            <a:r>
              <a:rPr dirty="0" sz="2200" spc="9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create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new</a:t>
            </a:r>
            <a:r>
              <a:rPr dirty="0" sz="2200" spc="8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kinds</a:t>
            </a:r>
            <a:r>
              <a:rPr dirty="0" sz="2200" spc="6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of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building</a:t>
            </a:r>
            <a:r>
              <a:rPr dirty="0" sz="2200" spc="7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blocks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that</a:t>
            </a:r>
            <a:r>
              <a:rPr dirty="0" sz="2200" spc="10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are</a:t>
            </a:r>
            <a:r>
              <a:rPr dirty="0" sz="2200" spc="8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derived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Carlito"/>
                <a:cs typeface="Carlito"/>
              </a:rPr>
              <a:t>from </a:t>
            </a:r>
            <a:r>
              <a:rPr dirty="0" sz="2200" spc="-5">
                <a:latin typeface="Carlito"/>
                <a:cs typeface="Carlito"/>
              </a:rPr>
              <a:t>existing </a:t>
            </a:r>
            <a:r>
              <a:rPr dirty="0" sz="2200" spc="5">
                <a:latin typeface="Carlito"/>
                <a:cs typeface="Carlito"/>
              </a:rPr>
              <a:t>ones </a:t>
            </a:r>
            <a:r>
              <a:rPr dirty="0" sz="2200" spc="-5">
                <a:latin typeface="Carlito"/>
                <a:cs typeface="Carlito"/>
              </a:rPr>
              <a:t>but that are specific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your</a:t>
            </a:r>
            <a:r>
              <a:rPr dirty="0" sz="2200" spc="-2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problem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They </a:t>
            </a:r>
            <a:r>
              <a:rPr dirty="0" sz="2200" spc="-15">
                <a:latin typeface="Carlito"/>
                <a:cs typeface="Carlito"/>
              </a:rPr>
              <a:t>are </a:t>
            </a:r>
            <a:r>
              <a:rPr dirty="0" sz="2200" spc="-5">
                <a:latin typeface="Carlito"/>
                <a:cs typeface="Carlito"/>
              </a:rPr>
              <a:t>used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-5">
                <a:latin typeface="Carlito"/>
                <a:cs typeface="Carlito"/>
              </a:rPr>
              <a:t>classifying </a:t>
            </a:r>
            <a:r>
              <a:rPr dirty="0" sz="2200" spc="5">
                <a:latin typeface="Carlito"/>
                <a:cs typeface="Carlito"/>
              </a:rPr>
              <a:t>or </a:t>
            </a:r>
            <a:r>
              <a:rPr dirty="0" sz="2200">
                <a:latin typeface="Carlito"/>
                <a:cs typeface="Carlito"/>
              </a:rPr>
              <a:t>marking the </a:t>
            </a:r>
            <a:r>
              <a:rPr dirty="0" sz="2200" spc="-5">
                <a:latin typeface="Carlito"/>
                <a:cs typeface="Carlito"/>
              </a:rPr>
              <a:t>UML building blocks</a:t>
            </a:r>
            <a:r>
              <a:rPr dirty="0" sz="2200" spc="-1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in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order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introduce </a:t>
            </a:r>
            <a:r>
              <a:rPr dirty="0" sz="2200">
                <a:latin typeface="Carlito"/>
                <a:cs typeface="Carlito"/>
              </a:rPr>
              <a:t>new </a:t>
            </a:r>
            <a:r>
              <a:rPr dirty="0" sz="2200" spc="-5">
                <a:latin typeface="Carlito"/>
                <a:cs typeface="Carlito"/>
              </a:rPr>
              <a:t>building</a:t>
            </a:r>
            <a:r>
              <a:rPr dirty="0" sz="2200" spc="-16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blocks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In defining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stereotype, </a:t>
            </a:r>
            <a:r>
              <a:rPr dirty="0" sz="2400">
                <a:latin typeface="Carlito"/>
                <a:cs typeface="Carlito"/>
              </a:rPr>
              <a:t>each </a:t>
            </a:r>
            <a:r>
              <a:rPr dirty="0" sz="2400" spc="-10">
                <a:latin typeface="Carlito"/>
                <a:cs typeface="Carlito"/>
              </a:rPr>
              <a:t>tag </a:t>
            </a:r>
            <a:r>
              <a:rPr dirty="0" sz="2400">
                <a:latin typeface="Carlito"/>
                <a:cs typeface="Carlito"/>
              </a:rPr>
              <a:t>is a name of </a:t>
            </a:r>
            <a:r>
              <a:rPr dirty="0" sz="2400" spc="-10">
                <a:latin typeface="Carlito"/>
                <a:cs typeface="Carlito"/>
              </a:rPr>
              <a:t>some </a:t>
            </a:r>
            <a:r>
              <a:rPr dirty="0" sz="2400" spc="-5">
                <a:latin typeface="Carlito"/>
                <a:cs typeface="Carlito"/>
              </a:rPr>
              <a:t>property</a:t>
            </a:r>
            <a:r>
              <a:rPr dirty="0" sz="2400" spc="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that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20">
                <a:latin typeface="Carlito"/>
                <a:cs typeface="Carlito"/>
              </a:rPr>
              <a:t>we </a:t>
            </a:r>
            <a:r>
              <a:rPr dirty="0" sz="2400">
                <a:latin typeface="Carlito"/>
                <a:cs typeface="Carlito"/>
              </a:rPr>
              <a:t>(modeler) </a:t>
            </a:r>
            <a:r>
              <a:rPr dirty="0" sz="2400" spc="-10">
                <a:latin typeface="Carlito"/>
                <a:cs typeface="Carlito"/>
              </a:rPr>
              <a:t>want </a:t>
            </a:r>
            <a:r>
              <a:rPr dirty="0" sz="2400" spc="-5">
                <a:latin typeface="Carlito"/>
                <a:cs typeface="Carlito"/>
              </a:rPr>
              <a:t>to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record.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99325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UML </a:t>
            </a:r>
            <a:r>
              <a:rPr dirty="0" spc="-5"/>
              <a:t>Extensibility: Stereotypes</a:t>
            </a:r>
            <a:r>
              <a:rPr dirty="0" spc="-140"/>
              <a:t> </a:t>
            </a:r>
            <a:r>
              <a:rPr dirty="0" spc="-20"/>
              <a:t>[4]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4001261"/>
            <a:ext cx="7226427" cy="2475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8210" cy="5528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7830" marR="5715" indent="-4057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1846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tagged value </a:t>
            </a:r>
            <a:r>
              <a:rPr dirty="0" sz="2400" spc="-10">
                <a:latin typeface="Carlito"/>
                <a:cs typeface="Carlito"/>
              </a:rPr>
              <a:t>extends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properties </a:t>
            </a:r>
            <a:r>
              <a:rPr dirty="0" sz="2400">
                <a:latin typeface="Carlito"/>
                <a:cs typeface="Carlito"/>
              </a:rPr>
              <a:t>of a UML </a:t>
            </a:r>
            <a:r>
              <a:rPr dirty="0" sz="2400" spc="-5">
                <a:latin typeface="Carlito"/>
                <a:cs typeface="Carlito"/>
              </a:rPr>
              <a:t>building </a:t>
            </a:r>
            <a:r>
              <a:rPr dirty="0" sz="2400" spc="-10">
                <a:latin typeface="Carlito"/>
                <a:cs typeface="Carlito"/>
              </a:rPr>
              <a:t>block,  </a:t>
            </a:r>
            <a:r>
              <a:rPr dirty="0" sz="2400">
                <a:latin typeface="Carlito"/>
                <a:cs typeface="Carlito"/>
              </a:rPr>
              <a:t>allowing </a:t>
            </a:r>
            <a:r>
              <a:rPr dirty="0" sz="2400" spc="-20">
                <a:latin typeface="Carlito"/>
                <a:cs typeface="Carlito"/>
              </a:rPr>
              <a:t>you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20">
                <a:latin typeface="Carlito"/>
                <a:cs typeface="Carlito"/>
              </a:rPr>
              <a:t>create </a:t>
            </a:r>
            <a:r>
              <a:rPr dirty="0" sz="2400">
                <a:latin typeface="Carlito"/>
                <a:cs typeface="Carlito"/>
              </a:rPr>
              <a:t>new </a:t>
            </a: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80">
                <a:latin typeface="Arial"/>
                <a:cs typeface="Arial"/>
              </a:rPr>
              <a:t>element’s  </a:t>
            </a:r>
            <a:r>
              <a:rPr dirty="0" sz="2400" spc="-5">
                <a:latin typeface="Carlito"/>
                <a:cs typeface="Carlito"/>
              </a:rPr>
              <a:t>specification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417830" marR="10795" indent="-405765">
              <a:lnSpc>
                <a:spcPct val="100000"/>
              </a:lnSpc>
              <a:buFont typeface="Wingdings"/>
              <a:buChar char=""/>
              <a:tabLst>
                <a:tab pos="418465" algn="l"/>
              </a:tabLst>
            </a:pPr>
            <a:r>
              <a:rPr dirty="0" sz="2400" spc="-5">
                <a:latin typeface="Carlito"/>
                <a:cs typeface="Carlito"/>
              </a:rPr>
              <a:t>They are properties </a:t>
            </a: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specifying </a:t>
            </a:r>
            <a:r>
              <a:rPr dirty="0" sz="2400" spc="-20">
                <a:latin typeface="Carlito"/>
                <a:cs typeface="Carlito"/>
              </a:rPr>
              <a:t>keyword-value </a:t>
            </a:r>
            <a:r>
              <a:rPr dirty="0" sz="2400" spc="-10">
                <a:latin typeface="Carlito"/>
                <a:cs typeface="Carlito"/>
              </a:rPr>
              <a:t>pairs </a:t>
            </a:r>
            <a:r>
              <a:rPr dirty="0" sz="2400">
                <a:latin typeface="Carlito"/>
                <a:cs typeface="Carlito"/>
              </a:rPr>
              <a:t>of model  elements, </a:t>
            </a:r>
            <a:r>
              <a:rPr dirty="0" sz="2400" spc="-5">
                <a:latin typeface="Carlito"/>
                <a:cs typeface="Carlito"/>
              </a:rPr>
              <a:t>where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keywords </a:t>
            </a:r>
            <a:r>
              <a:rPr dirty="0" sz="2400" spc="-10">
                <a:latin typeface="Carlito"/>
                <a:cs typeface="Carlito"/>
              </a:rPr>
              <a:t>are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attributes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algn="just" marL="417830" marR="5080" indent="-4057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18465" algn="l"/>
              </a:tabLst>
            </a:pPr>
            <a:r>
              <a:rPr dirty="0" sz="2400" spc="-5">
                <a:latin typeface="Carlito"/>
                <a:cs typeface="Carlito"/>
              </a:rPr>
              <a:t>They allow </a:t>
            </a:r>
            <a:r>
              <a:rPr dirty="0" sz="2400" spc="-10">
                <a:latin typeface="Carlito"/>
                <a:cs typeface="Carlito"/>
              </a:rPr>
              <a:t>you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extend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properties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10">
                <a:latin typeface="Carlito"/>
                <a:cs typeface="Carlito"/>
              </a:rPr>
              <a:t>UML </a:t>
            </a:r>
            <a:r>
              <a:rPr dirty="0" sz="2400">
                <a:latin typeface="Carlito"/>
                <a:cs typeface="Carlito"/>
              </a:rPr>
              <a:t>building block  </a:t>
            </a:r>
            <a:r>
              <a:rPr dirty="0" sz="2400" spc="-5">
                <a:latin typeface="Carlito"/>
                <a:cs typeface="Carlito"/>
              </a:rPr>
              <a:t>so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20">
                <a:latin typeface="Carlito"/>
                <a:cs typeface="Carlito"/>
              </a:rPr>
              <a:t>you </a:t>
            </a:r>
            <a:r>
              <a:rPr dirty="0" sz="2400" spc="-15">
                <a:latin typeface="Carlito"/>
                <a:cs typeface="Carlito"/>
              </a:rPr>
              <a:t>create </a:t>
            </a:r>
            <a:r>
              <a:rPr dirty="0" sz="2400">
                <a:latin typeface="Carlito"/>
                <a:cs typeface="Carlito"/>
              </a:rPr>
              <a:t>new </a:t>
            </a: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specification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that  </a:t>
            </a:r>
            <a:r>
              <a:rPr dirty="0" sz="2400">
                <a:latin typeface="Carlito"/>
                <a:cs typeface="Carlito"/>
              </a:rPr>
              <a:t>element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"/>
            </a:pPr>
            <a:endParaRPr sz="3250">
              <a:latin typeface="Carlito"/>
              <a:cs typeface="Carlito"/>
            </a:endParaRPr>
          </a:p>
          <a:p>
            <a:pPr algn="just" marL="417830" marR="10795" indent="-405765">
              <a:lnSpc>
                <a:spcPct val="100299"/>
              </a:lnSpc>
              <a:buFont typeface="Wingdings"/>
              <a:buChar char=""/>
              <a:tabLst>
                <a:tab pos="418465" algn="l"/>
              </a:tabLst>
            </a:pPr>
            <a:r>
              <a:rPr dirty="0" sz="2400" spc="-35">
                <a:latin typeface="Carlito"/>
                <a:cs typeface="Carlito"/>
              </a:rPr>
              <a:t>Tagged </a:t>
            </a:r>
            <a:r>
              <a:rPr dirty="0" sz="2400" spc="-25">
                <a:latin typeface="Carlito"/>
                <a:cs typeface="Carlito"/>
              </a:rPr>
              <a:t>Values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defined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existing </a:t>
            </a:r>
            <a:r>
              <a:rPr dirty="0" sz="2400">
                <a:latin typeface="Carlito"/>
                <a:cs typeface="Carlito"/>
              </a:rPr>
              <a:t>model elements, or </a:t>
            </a:r>
            <a:r>
              <a:rPr dirty="0" sz="2400" spc="-20">
                <a:latin typeface="Carlito"/>
                <a:cs typeface="Carlito"/>
              </a:rPr>
              <a:t>for  </a:t>
            </a:r>
            <a:r>
              <a:rPr dirty="0" sz="2400">
                <a:latin typeface="Carlito"/>
                <a:cs typeface="Carlito"/>
              </a:rPr>
              <a:t>individual </a:t>
            </a:r>
            <a:r>
              <a:rPr dirty="0" sz="2400" spc="-10">
                <a:latin typeface="Carlito"/>
                <a:cs typeface="Carlito"/>
              </a:rPr>
              <a:t>stereotypes </a:t>
            </a:r>
            <a:r>
              <a:rPr dirty="0" sz="2400" spc="-15">
                <a:latin typeface="Carlito"/>
                <a:cs typeface="Carlito"/>
              </a:rPr>
              <a:t>so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everything with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stereotype has </a:t>
            </a:r>
            <a:r>
              <a:rPr dirty="0" sz="2000" spc="-10">
                <a:latin typeface="Carlito"/>
                <a:cs typeface="Carlito"/>
              </a:rPr>
              <a:t>that  tagged</a:t>
            </a:r>
            <a:r>
              <a:rPr dirty="0" sz="2000" spc="2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value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2859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UML </a:t>
            </a:r>
            <a:r>
              <a:rPr dirty="0" spc="-5"/>
              <a:t>Extensibility: </a:t>
            </a:r>
            <a:r>
              <a:rPr dirty="0" spc="-45"/>
              <a:t>Tagged</a:t>
            </a:r>
            <a:r>
              <a:rPr dirty="0" spc="-85"/>
              <a:t> </a:t>
            </a:r>
            <a:r>
              <a:rPr dirty="0" spc="-15"/>
              <a:t>values[6]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" y="1736407"/>
            <a:ext cx="7952422" cy="3782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3009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Example: </a:t>
            </a:r>
            <a:r>
              <a:rPr dirty="0" spc="-45"/>
              <a:t>Tagged</a:t>
            </a:r>
            <a:r>
              <a:rPr dirty="0" spc="-150"/>
              <a:t> </a:t>
            </a:r>
            <a:r>
              <a:rPr dirty="0" spc="-25"/>
              <a:t>Value[4]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7575" cy="485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constraint </a:t>
            </a:r>
            <a:r>
              <a:rPr dirty="0" sz="2400">
                <a:latin typeface="Carlito"/>
                <a:cs typeface="Carlito"/>
              </a:rPr>
              <a:t>is an </a:t>
            </a:r>
            <a:r>
              <a:rPr dirty="0" sz="2400" spc="-15">
                <a:latin typeface="Carlito"/>
                <a:cs typeface="Carlito"/>
              </a:rPr>
              <a:t>extension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the semantics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UML </a:t>
            </a:r>
            <a:r>
              <a:rPr dirty="0" sz="2400" spc="-5">
                <a:latin typeface="Carlito"/>
                <a:cs typeface="Carlito"/>
              </a:rPr>
              <a:t>element,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allowing </a:t>
            </a:r>
            <a:r>
              <a:rPr dirty="0" sz="2400" spc="-10">
                <a:latin typeface="Carlito"/>
                <a:cs typeface="Carlito"/>
              </a:rPr>
              <a:t>you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add </a:t>
            </a:r>
            <a:r>
              <a:rPr dirty="0" sz="2400">
                <a:latin typeface="Carlito"/>
                <a:cs typeface="Carlito"/>
              </a:rPr>
              <a:t>new rules or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modify </a:t>
            </a:r>
            <a:r>
              <a:rPr dirty="0" sz="2400" spc="-10">
                <a:latin typeface="Carlito"/>
                <a:cs typeface="Carlito"/>
              </a:rPr>
              <a:t>existing</a:t>
            </a:r>
            <a:r>
              <a:rPr dirty="0" sz="2400" spc="-2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ones</a:t>
            </a:r>
            <a:endParaRPr sz="2400">
              <a:latin typeface="Carlito"/>
              <a:cs typeface="Carlito"/>
            </a:endParaRPr>
          </a:p>
          <a:p>
            <a:pPr lvl="1" marL="756285" marR="5715" indent="-28702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  <a:tab pos="1485265" algn="l"/>
                <a:tab pos="2280920" algn="l"/>
                <a:tab pos="2866390" algn="l"/>
                <a:tab pos="3256915" algn="l"/>
                <a:tab pos="4235450" algn="l"/>
                <a:tab pos="4784090" algn="l"/>
                <a:tab pos="6149975" algn="l"/>
                <a:tab pos="6534150" algn="l"/>
                <a:tab pos="6808470" algn="l"/>
                <a:tab pos="7525384" algn="l"/>
              </a:tabLst>
            </a:pP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y	all</a:t>
            </a:r>
            <a:r>
              <a:rPr dirty="0" sz="2400" spc="1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w	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u	</a:t>
            </a:r>
            <a:r>
              <a:rPr dirty="0" sz="2400" spc="-3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	</a:t>
            </a:r>
            <a:r>
              <a:rPr dirty="0" sz="2400" spc="-40">
                <a:latin typeface="Carlito"/>
                <a:cs typeface="Carlito"/>
              </a:rPr>
              <a:t>e</a:t>
            </a:r>
            <a:r>
              <a:rPr dirty="0" sz="2400" spc="-5">
                <a:latin typeface="Carlito"/>
                <a:cs typeface="Carlito"/>
              </a:rPr>
              <a:t>x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d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 spc="-35">
                <a:latin typeface="Carlito"/>
                <a:cs typeface="Carlito"/>
              </a:rPr>
              <a:t>n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ics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	a	U</a:t>
            </a:r>
            <a:r>
              <a:rPr dirty="0" sz="2400" spc="10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L	</a:t>
            </a:r>
            <a:r>
              <a:rPr dirty="0" sz="2400" spc="10">
                <a:latin typeface="Carlito"/>
                <a:cs typeface="Carlito"/>
              </a:rPr>
              <a:t>bu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l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  </a:t>
            </a:r>
            <a:r>
              <a:rPr dirty="0" sz="2400">
                <a:latin typeface="Carlito"/>
                <a:cs typeface="Carlito"/>
              </a:rPr>
              <a:t>block </a:t>
            </a:r>
            <a:r>
              <a:rPr dirty="0" sz="2400" spc="5">
                <a:latin typeface="Carlito"/>
                <a:cs typeface="Carlito"/>
              </a:rPr>
              <a:t>by adding </a:t>
            </a:r>
            <a:r>
              <a:rPr dirty="0" sz="2400">
                <a:latin typeface="Carlito"/>
                <a:cs typeface="Carlito"/>
              </a:rPr>
              <a:t>new </a:t>
            </a:r>
            <a:r>
              <a:rPr dirty="0" sz="2400" spc="5">
                <a:latin typeface="Carlito"/>
                <a:cs typeface="Carlito"/>
              </a:rPr>
              <a:t>rules </a:t>
            </a:r>
            <a:r>
              <a:rPr dirty="0" sz="2400">
                <a:latin typeface="Carlito"/>
                <a:cs typeface="Carlito"/>
              </a:rPr>
              <a:t>or modifying </a:t>
            </a:r>
            <a:r>
              <a:rPr dirty="0" sz="2400" spc="-10">
                <a:latin typeface="Carlito"/>
                <a:cs typeface="Carlito"/>
              </a:rPr>
              <a:t>existing</a:t>
            </a:r>
            <a:r>
              <a:rPr dirty="0" sz="2400" spc="-2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ones</a:t>
            </a:r>
            <a:endParaRPr sz="2400">
              <a:latin typeface="Carlito"/>
              <a:cs typeface="Carlito"/>
            </a:endParaRPr>
          </a:p>
          <a:p>
            <a:pPr lvl="1" marL="756285" marR="6985" indent="-28702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constraint </a:t>
            </a:r>
            <a:r>
              <a:rPr dirty="0" sz="2400">
                <a:latin typeface="Carlito"/>
                <a:cs typeface="Carlito"/>
              </a:rPr>
              <a:t>specifies </a:t>
            </a:r>
            <a:r>
              <a:rPr dirty="0" sz="2400" spc="-5">
                <a:latin typeface="Carlito"/>
                <a:cs typeface="Carlito"/>
              </a:rPr>
              <a:t>conditions that </a:t>
            </a:r>
            <a:r>
              <a:rPr dirty="0" sz="2400" spc="-10">
                <a:latin typeface="Carlito"/>
                <a:cs typeface="Carlito"/>
              </a:rPr>
              <a:t>must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held </a:t>
            </a:r>
            <a:r>
              <a:rPr dirty="0" sz="2400">
                <a:latin typeface="Carlito"/>
                <a:cs typeface="Carlito"/>
              </a:rPr>
              <a:t>true </a:t>
            </a:r>
            <a:r>
              <a:rPr dirty="0" sz="2400" spc="-1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the  model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well-formed.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5715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UML </a:t>
            </a:r>
            <a:r>
              <a:rPr dirty="0" sz="2400" spc="-10">
                <a:latin typeface="Carlito"/>
                <a:cs typeface="Carlito"/>
              </a:rPr>
              <a:t>provides several extension </a:t>
            </a:r>
            <a:r>
              <a:rPr dirty="0" sz="2400">
                <a:latin typeface="Carlito"/>
                <a:cs typeface="Carlito"/>
              </a:rPr>
              <a:t>mechanisms </a:t>
            </a:r>
            <a:r>
              <a:rPr dirty="0" sz="2400" spc="-15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allow </a:t>
            </a:r>
            <a:r>
              <a:rPr dirty="0" sz="2400" spc="-10">
                <a:latin typeface="Carlito"/>
                <a:cs typeface="Carlito"/>
              </a:rPr>
              <a:t>you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10">
                <a:latin typeface="Carlito"/>
                <a:cs typeface="Carlito"/>
              </a:rPr>
              <a:t>do  </a:t>
            </a:r>
            <a:r>
              <a:rPr dirty="0" sz="2400">
                <a:latin typeface="Carlito"/>
                <a:cs typeface="Carlito"/>
              </a:rPr>
              <a:t>this without </a:t>
            </a:r>
            <a:r>
              <a:rPr dirty="0" sz="2400" spc="-5">
                <a:latin typeface="Carlito"/>
                <a:cs typeface="Carlito"/>
              </a:rPr>
              <a:t>having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modify the </a:t>
            </a:r>
            <a:r>
              <a:rPr dirty="0" sz="2400">
                <a:latin typeface="Carlito"/>
                <a:cs typeface="Carlito"/>
              </a:rPr>
              <a:t>underlying modeling</a:t>
            </a:r>
            <a:r>
              <a:rPr dirty="0" sz="2400" spc="-2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language.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1344930" algn="l"/>
                <a:tab pos="3140710" algn="l"/>
                <a:tab pos="3857625" algn="l"/>
                <a:tab pos="4638040" algn="l"/>
                <a:tab pos="5885180" algn="l"/>
                <a:tab pos="6985634" algn="l"/>
                <a:tab pos="8104505" algn="l"/>
              </a:tabLst>
            </a:pPr>
            <a:r>
              <a:rPr dirty="0" sz="2400" spc="5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ese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isms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-1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ew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bu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l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b</a:t>
            </a:r>
            <a:r>
              <a:rPr dirty="0" sz="2400" spc="-25">
                <a:latin typeface="Carlito"/>
                <a:cs typeface="Carlito"/>
              </a:rPr>
              <a:t>l</a:t>
            </a:r>
            <a:r>
              <a:rPr dirty="0" sz="2400">
                <a:latin typeface="Carlito"/>
                <a:cs typeface="Carlito"/>
              </a:rPr>
              <a:t>oc</a:t>
            </a:r>
            <a:r>
              <a:rPr dirty="0" sz="2400" spc="-45">
                <a:latin typeface="Carlito"/>
                <a:cs typeface="Carlito"/>
              </a:rPr>
              <a:t>k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,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1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1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properties of </a:t>
            </a:r>
            <a:r>
              <a:rPr dirty="0" sz="2400" spc="-10">
                <a:latin typeface="Carlito"/>
                <a:cs typeface="Carlito"/>
              </a:rPr>
              <a:t>existing </a:t>
            </a:r>
            <a:r>
              <a:rPr dirty="0" sz="2400">
                <a:latin typeface="Carlito"/>
                <a:cs typeface="Carlito"/>
              </a:rPr>
              <a:t>ones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even change </a:t>
            </a:r>
            <a:r>
              <a:rPr dirty="0" sz="2400" spc="5">
                <a:latin typeface="Carlito"/>
                <a:cs typeface="Carlito"/>
              </a:rPr>
              <a:t>their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semantics.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55129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UML </a:t>
            </a:r>
            <a:r>
              <a:rPr dirty="0" spc="-5"/>
              <a:t>Extensibility:</a:t>
            </a:r>
            <a:r>
              <a:rPr dirty="0" spc="-85"/>
              <a:t> </a:t>
            </a:r>
            <a:r>
              <a:rPr dirty="0" spc="-15"/>
              <a:t>Constraint[6]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888314"/>
            <a:ext cx="4592955" cy="3263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5">
                <a:latin typeface="Carlito"/>
                <a:cs typeface="Carlito"/>
              </a:rPr>
              <a:t>Based </a:t>
            </a:r>
            <a:r>
              <a:rPr dirty="0" sz="2800" spc="-5">
                <a:latin typeface="Carlito"/>
                <a:cs typeface="Carlito"/>
              </a:rPr>
              <a:t>Principally</a:t>
            </a:r>
            <a:r>
              <a:rPr dirty="0" sz="2800" spc="-5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on:</a:t>
            </a:r>
            <a:endParaRPr sz="280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2395"/>
              </a:spcBef>
              <a:buSzPct val="75000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1800" spc="-5">
                <a:solidFill>
                  <a:srgbClr val="4B38E1"/>
                </a:solidFill>
                <a:latin typeface="Arial Black"/>
                <a:cs typeface="Arial Black"/>
              </a:rPr>
              <a:t>OMT </a:t>
            </a:r>
            <a:r>
              <a:rPr dirty="0" sz="1800" spc="-5">
                <a:latin typeface="Carlito"/>
                <a:cs typeface="Carlito"/>
              </a:rPr>
              <a:t>[Rumbaugh</a:t>
            </a:r>
            <a:r>
              <a:rPr dirty="0" sz="1800" spc="-1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1991]</a:t>
            </a:r>
            <a:endParaRPr sz="180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2230"/>
              </a:spcBef>
              <a:buSzPct val="75000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1800" spc="-15">
                <a:solidFill>
                  <a:srgbClr val="4B38E1"/>
                </a:solidFill>
                <a:latin typeface="Arial Black"/>
                <a:cs typeface="Arial Black"/>
              </a:rPr>
              <a:t>Booch’s </a:t>
            </a:r>
            <a:r>
              <a:rPr dirty="0" sz="1800">
                <a:solidFill>
                  <a:srgbClr val="4B38E1"/>
                </a:solidFill>
                <a:latin typeface="Arial Black"/>
                <a:cs typeface="Arial Black"/>
              </a:rPr>
              <a:t>methodology</a:t>
            </a:r>
            <a:r>
              <a:rPr dirty="0" sz="1800">
                <a:latin typeface="Carlito"/>
                <a:cs typeface="Carlito"/>
              </a:rPr>
              <a:t>[Booch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1991]</a:t>
            </a:r>
            <a:endParaRPr sz="180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2235"/>
              </a:spcBef>
              <a:buSzPct val="75000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1800" spc="-10">
                <a:solidFill>
                  <a:srgbClr val="4B38E1"/>
                </a:solidFill>
                <a:latin typeface="Arial Black"/>
                <a:cs typeface="Arial Black"/>
              </a:rPr>
              <a:t>OOSE </a:t>
            </a:r>
            <a:r>
              <a:rPr dirty="0" sz="1800" spc="-5">
                <a:latin typeface="Carlito"/>
                <a:cs typeface="Carlito"/>
              </a:rPr>
              <a:t>[Jacobson</a:t>
            </a:r>
            <a:r>
              <a:rPr dirty="0" sz="1800" spc="-1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1992]</a:t>
            </a:r>
            <a:endParaRPr sz="180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2235"/>
              </a:spcBef>
              <a:buSzPct val="75000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1800" spc="-10">
                <a:solidFill>
                  <a:srgbClr val="4B38E1"/>
                </a:solidFill>
                <a:latin typeface="Arial Black"/>
                <a:cs typeface="Arial Black"/>
              </a:rPr>
              <a:t>Odell’s </a:t>
            </a:r>
            <a:r>
              <a:rPr dirty="0" sz="1800" spc="-5">
                <a:solidFill>
                  <a:srgbClr val="4B38E1"/>
                </a:solidFill>
                <a:latin typeface="Arial Black"/>
                <a:cs typeface="Arial Black"/>
              </a:rPr>
              <a:t>methodology</a:t>
            </a:r>
            <a:r>
              <a:rPr dirty="0" sz="1800" spc="-5">
                <a:latin typeface="Carlito"/>
                <a:cs typeface="Carlito"/>
              </a:rPr>
              <a:t>[Odell</a:t>
            </a:r>
            <a:r>
              <a:rPr dirty="0" sz="1800" spc="-1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1992]</a:t>
            </a:r>
            <a:endParaRPr sz="180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2235"/>
              </a:spcBef>
              <a:buSzPct val="75000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1800" spc="-5">
                <a:solidFill>
                  <a:srgbClr val="4B38E1"/>
                </a:solidFill>
                <a:latin typeface="Arial Black"/>
                <a:cs typeface="Arial Black"/>
              </a:rPr>
              <a:t>Shlaer </a:t>
            </a:r>
            <a:r>
              <a:rPr dirty="0" sz="1800">
                <a:solidFill>
                  <a:srgbClr val="4B38E1"/>
                </a:solidFill>
                <a:latin typeface="Arial Black"/>
                <a:cs typeface="Arial Black"/>
              </a:rPr>
              <a:t>and Mellor </a:t>
            </a:r>
            <a:r>
              <a:rPr dirty="0" sz="1800" spc="-10">
                <a:latin typeface="Carlito"/>
                <a:cs typeface="Carlito"/>
              </a:rPr>
              <a:t>[Shlaer</a:t>
            </a:r>
            <a:r>
              <a:rPr dirty="0" sz="1800" spc="-19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1992]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815" y="202133"/>
            <a:ext cx="36607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UML</a:t>
            </a:r>
            <a:r>
              <a:rPr dirty="0" spc="-100"/>
              <a:t> </a:t>
            </a:r>
            <a:r>
              <a:rPr dirty="0"/>
              <a:t>Lineology[1]</a:t>
            </a:r>
          </a:p>
        </p:txBody>
      </p:sp>
      <p:sp>
        <p:nvSpPr>
          <p:cNvPr id="4" name="object 4"/>
          <p:cNvSpPr/>
          <p:nvPr/>
        </p:nvSpPr>
        <p:spPr>
          <a:xfrm>
            <a:off x="4229100" y="3268281"/>
            <a:ext cx="4816348" cy="325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55414" y="4868621"/>
            <a:ext cx="10191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FF"/>
                </a:solidFill>
                <a:latin typeface="Comic Sans MS"/>
                <a:cs typeface="Comic Sans MS"/>
              </a:rPr>
              <a:t>UML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0978" y="5424322"/>
            <a:ext cx="13976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5134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mic Sans MS"/>
                <a:cs typeface="Comic Sans MS"/>
              </a:rPr>
              <a:t>Booch’s  </a:t>
            </a:r>
            <a:r>
              <a:rPr dirty="0" sz="1800" b="1">
                <a:latin typeface="Comic Sans MS"/>
                <a:cs typeface="Comic Sans MS"/>
              </a:rPr>
              <a:t>Me</a:t>
            </a:r>
            <a:r>
              <a:rPr dirty="0" sz="1800" spc="-10" b="1">
                <a:latin typeface="Comic Sans MS"/>
                <a:cs typeface="Comic Sans MS"/>
              </a:rPr>
              <a:t>t</a:t>
            </a:r>
            <a:r>
              <a:rPr dirty="0" sz="1800" spc="-5" b="1">
                <a:latin typeface="Comic Sans MS"/>
                <a:cs typeface="Comic Sans MS"/>
              </a:rPr>
              <a:t>h</a:t>
            </a:r>
            <a:r>
              <a:rPr dirty="0" sz="1800" spc="-10" b="1">
                <a:latin typeface="Comic Sans MS"/>
                <a:cs typeface="Comic Sans MS"/>
              </a:rPr>
              <a:t>o</a:t>
            </a:r>
            <a:r>
              <a:rPr dirty="0" sz="1800" spc="-5" b="1">
                <a:latin typeface="Comic Sans MS"/>
                <a:cs typeface="Comic Sans MS"/>
              </a:rPr>
              <a:t>d</a:t>
            </a:r>
            <a:r>
              <a:rPr dirty="0" sz="1800" spc="-10" b="1">
                <a:latin typeface="Comic Sans MS"/>
                <a:cs typeface="Comic Sans MS"/>
              </a:rPr>
              <a:t>o</a:t>
            </a:r>
            <a:r>
              <a:rPr dirty="0" sz="1800" spc="5" b="1">
                <a:latin typeface="Comic Sans MS"/>
                <a:cs typeface="Comic Sans MS"/>
              </a:rPr>
              <a:t>l</a:t>
            </a:r>
            <a:r>
              <a:rPr dirty="0" sz="1800" spc="-10" b="1">
                <a:latin typeface="Comic Sans MS"/>
                <a:cs typeface="Comic Sans MS"/>
              </a:rPr>
              <a:t>o</a:t>
            </a:r>
            <a:r>
              <a:rPr dirty="0" sz="1800" spc="5" b="1">
                <a:latin typeface="Comic Sans MS"/>
                <a:cs typeface="Comic Sans MS"/>
              </a:rPr>
              <a:t>g</a:t>
            </a:r>
            <a:r>
              <a:rPr dirty="0" sz="1800" b="1">
                <a:latin typeface="Comic Sans MS"/>
                <a:cs typeface="Comic Sans MS"/>
              </a:rPr>
              <a:t>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3297" y="5606897"/>
            <a:ext cx="692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mic Sans MS"/>
                <a:cs typeface="Comic Sans MS"/>
              </a:rPr>
              <a:t>O</a:t>
            </a:r>
            <a:r>
              <a:rPr dirty="0" sz="1800" b="1">
                <a:latin typeface="Comic Sans MS"/>
                <a:cs typeface="Comic Sans MS"/>
              </a:rPr>
              <a:t>O</a:t>
            </a:r>
            <a:r>
              <a:rPr dirty="0" sz="1800" spc="-5" b="1">
                <a:latin typeface="Comic Sans MS"/>
                <a:cs typeface="Comic Sans MS"/>
              </a:rPr>
              <a:t>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4077" y="3646170"/>
            <a:ext cx="568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3300"/>
                </a:solidFill>
                <a:latin typeface="Comic Sans MS"/>
                <a:cs typeface="Comic Sans MS"/>
              </a:rPr>
              <a:t>OMT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902284"/>
            <a:ext cx="8776970" cy="490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71500" algn="l"/>
                <a:tab pos="572135" algn="l"/>
              </a:tabLst>
            </a:pPr>
            <a:r>
              <a:rPr dirty="0" sz="2000" spc="-5">
                <a:latin typeface="Carlito"/>
                <a:cs typeface="Carlito"/>
              </a:rPr>
              <a:t>Rajib Mall, </a:t>
            </a:r>
            <a:r>
              <a:rPr dirty="0" sz="2000" spc="-80">
                <a:latin typeface="Arial"/>
                <a:cs typeface="Arial"/>
              </a:rPr>
              <a:t>“Fundamentals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Software </a:t>
            </a:r>
            <a:r>
              <a:rPr dirty="0" sz="2000" spc="-85">
                <a:latin typeface="Arial"/>
                <a:cs typeface="Arial"/>
              </a:rPr>
              <a:t>Engineering”, </a:t>
            </a:r>
            <a:r>
              <a:rPr dirty="0" sz="2000" spc="-10">
                <a:latin typeface="Carlito"/>
                <a:cs typeface="Carlito"/>
              </a:rPr>
              <a:t>3</a:t>
            </a:r>
            <a:r>
              <a:rPr dirty="0" baseline="24691" sz="2025" spc="-15">
                <a:latin typeface="Carlito"/>
                <a:cs typeface="Carlito"/>
              </a:rPr>
              <a:t>rd </a:t>
            </a:r>
            <a:r>
              <a:rPr dirty="0" sz="2000" spc="-5">
                <a:latin typeface="Carlito"/>
                <a:cs typeface="Carlito"/>
              </a:rPr>
              <a:t>edition, </a:t>
            </a:r>
            <a:r>
              <a:rPr dirty="0" sz="2000">
                <a:latin typeface="Carlito"/>
                <a:cs typeface="Carlito"/>
              </a:rPr>
              <a:t>PHI,</a:t>
            </a:r>
            <a:r>
              <a:rPr dirty="0" sz="2000" spc="-7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2009</a:t>
            </a:r>
            <a:endParaRPr sz="2000">
              <a:latin typeface="Carlito"/>
              <a:cs typeface="Carlito"/>
            </a:endParaRPr>
          </a:p>
          <a:p>
            <a:pPr marL="571500" indent="-457834">
              <a:lnSpc>
                <a:spcPct val="100000"/>
              </a:lnSpc>
              <a:buAutoNum type="arabicPeriod"/>
              <a:tabLst>
                <a:tab pos="571500" algn="l"/>
                <a:tab pos="572135" algn="l"/>
              </a:tabLst>
            </a:pPr>
            <a:r>
              <a:rPr dirty="0" sz="2000" spc="-10">
                <a:latin typeface="Carlito"/>
                <a:cs typeface="Carlito"/>
              </a:rPr>
              <a:t>R.S. </a:t>
            </a:r>
            <a:r>
              <a:rPr dirty="0" sz="2000" spc="-5">
                <a:latin typeface="Carlito"/>
                <a:cs typeface="Carlito"/>
              </a:rPr>
              <a:t>Pressman, </a:t>
            </a:r>
            <a:r>
              <a:rPr dirty="0" sz="2000" spc="-50">
                <a:latin typeface="Arial"/>
                <a:cs typeface="Arial"/>
              </a:rPr>
              <a:t>“Software </a:t>
            </a:r>
            <a:r>
              <a:rPr dirty="0" sz="2000" spc="-5">
                <a:latin typeface="Carlito"/>
                <a:cs typeface="Carlito"/>
              </a:rPr>
              <a:t>Engineering: A Practitioner's </a:t>
            </a:r>
            <a:r>
              <a:rPr dirty="0" sz="2000" spc="-80">
                <a:latin typeface="Arial"/>
                <a:cs typeface="Arial"/>
              </a:rPr>
              <a:t>Approach”, </a:t>
            </a:r>
            <a:r>
              <a:rPr dirty="0" sz="2000" spc="-5">
                <a:latin typeface="Carlito"/>
                <a:cs typeface="Carlito"/>
              </a:rPr>
              <a:t>7th</a:t>
            </a:r>
            <a:r>
              <a:rPr dirty="0" sz="2000" spc="1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Edition,</a:t>
            </a:r>
            <a:endParaRPr sz="2000">
              <a:latin typeface="Carlito"/>
              <a:cs typeface="Carlito"/>
            </a:endParaRPr>
          </a:p>
          <a:p>
            <a:pPr marL="571500">
              <a:lnSpc>
                <a:spcPct val="100000"/>
              </a:lnSpc>
            </a:pPr>
            <a:r>
              <a:rPr dirty="0" sz="2000" spc="-20">
                <a:latin typeface="Carlito"/>
                <a:cs typeface="Carlito"/>
              </a:rPr>
              <a:t>McGraw</a:t>
            </a:r>
            <a:endParaRPr sz="2000">
              <a:latin typeface="Carlito"/>
              <a:cs typeface="Carlito"/>
            </a:endParaRPr>
          </a:p>
          <a:p>
            <a:pPr marL="571500" indent="-457834">
              <a:lnSpc>
                <a:spcPct val="100000"/>
              </a:lnSpc>
              <a:buAutoNum type="arabicPeriod" startAt="3"/>
              <a:tabLst>
                <a:tab pos="571500" algn="l"/>
                <a:tab pos="572135" algn="l"/>
              </a:tabLst>
            </a:pPr>
            <a:r>
              <a:rPr dirty="0" sz="2000">
                <a:latin typeface="Carlito"/>
                <a:cs typeface="Carlito"/>
              </a:rPr>
              <a:t>Sommerville,</a:t>
            </a:r>
            <a:r>
              <a:rPr dirty="0" sz="2000" spc="275">
                <a:latin typeface="Carlito"/>
                <a:cs typeface="Carlito"/>
              </a:rPr>
              <a:t> </a:t>
            </a:r>
            <a:r>
              <a:rPr dirty="0" sz="2000" spc="165">
                <a:latin typeface="Arial"/>
                <a:cs typeface="Arial"/>
              </a:rPr>
              <a:t>“</a:t>
            </a:r>
            <a:r>
              <a:rPr dirty="0" sz="2000" spc="170">
                <a:latin typeface="Arial"/>
                <a:cs typeface="Arial"/>
              </a:rPr>
              <a:t> </a:t>
            </a:r>
            <a:r>
              <a:rPr dirty="0" sz="2000" spc="-5">
                <a:latin typeface="Carlito"/>
                <a:cs typeface="Carlito"/>
              </a:rPr>
              <a:t>Introduction</a:t>
            </a:r>
            <a:r>
              <a:rPr dirty="0" sz="2000" spc="26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to</a:t>
            </a:r>
            <a:r>
              <a:rPr dirty="0" sz="2000" spc="27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Software</a:t>
            </a:r>
            <a:r>
              <a:rPr dirty="0" sz="2000" spc="254">
                <a:latin typeface="Carlito"/>
                <a:cs typeface="Carlito"/>
              </a:rPr>
              <a:t> </a:t>
            </a:r>
            <a:r>
              <a:rPr dirty="0" sz="2000" spc="-85">
                <a:latin typeface="Arial"/>
                <a:cs typeface="Arial"/>
              </a:rPr>
              <a:t>Engineering”,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 spc="-5">
                <a:latin typeface="Carlito"/>
                <a:cs typeface="Carlito"/>
              </a:rPr>
              <a:t>8th</a:t>
            </a:r>
            <a:r>
              <a:rPr dirty="0" sz="2000" spc="27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Edition,</a:t>
            </a:r>
            <a:r>
              <a:rPr dirty="0" sz="2000" spc="27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Addison-</a:t>
            </a:r>
            <a:endParaRPr sz="2000">
              <a:latin typeface="Carlito"/>
              <a:cs typeface="Carlito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dirty="0" sz="2000" spc="-45">
                <a:latin typeface="Carlito"/>
                <a:cs typeface="Carlito"/>
              </a:rPr>
              <a:t>Wesley,</a:t>
            </a:r>
            <a:r>
              <a:rPr dirty="0" sz="2000" spc="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2007</a:t>
            </a:r>
            <a:endParaRPr sz="2000">
              <a:latin typeface="Carlito"/>
              <a:cs typeface="Carlito"/>
            </a:endParaRPr>
          </a:p>
          <a:p>
            <a:pPr marL="571500" marR="145415" indent="-457834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AutoNum type="arabicPeriod" startAt="4"/>
              <a:tabLst>
                <a:tab pos="571500" algn="l"/>
                <a:tab pos="572135" algn="l"/>
              </a:tabLst>
            </a:pP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G</a:t>
            </a:r>
            <a:r>
              <a:rPr dirty="0" u="sng" sz="16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RAD</a:t>
            </a:r>
            <a:r>
              <a:rPr dirty="0" u="sng" sz="16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Y</a:t>
            </a:r>
            <a:r>
              <a:rPr dirty="0" u="sng" sz="16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B</a:t>
            </a:r>
            <a:r>
              <a:rPr dirty="0" u="sng" sz="16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OOCH</a:t>
            </a:r>
            <a:r>
              <a:rPr dirty="0" sz="2000" spc="-5" b="1">
                <a:latin typeface="Times New Roman"/>
                <a:cs typeface="Times New Roman"/>
              </a:rPr>
              <a:t>,</a:t>
            </a:r>
            <a:r>
              <a:rPr dirty="0" sz="2000" spc="-5" b="1">
                <a:solidFill>
                  <a:srgbClr val="CC99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20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J</a:t>
            </a:r>
            <a:r>
              <a:rPr dirty="0" u="sng" sz="16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AME</a:t>
            </a:r>
            <a:r>
              <a:rPr dirty="0" u="sng" sz="16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S</a:t>
            </a:r>
            <a:r>
              <a:rPr dirty="0" u="sng" sz="16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R</a:t>
            </a:r>
            <a:r>
              <a:rPr dirty="0" u="sng" sz="16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UMBAUGH</a:t>
            </a:r>
            <a:r>
              <a:rPr dirty="0" sz="2000" spc="-10" b="1">
                <a:latin typeface="Times New Roman"/>
                <a:cs typeface="Times New Roman"/>
              </a:rPr>
              <a:t>,</a:t>
            </a:r>
            <a:r>
              <a:rPr dirty="0" sz="2000" spc="-10" b="1">
                <a:solidFill>
                  <a:srgbClr val="CC99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2000" spc="-5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I</a:t>
            </a:r>
            <a:r>
              <a:rPr dirty="0" u="sng" sz="1600" spc="-5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VA</a:t>
            </a:r>
            <a:r>
              <a:rPr dirty="0" u="sng" sz="1600" spc="-5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R</a:t>
            </a:r>
            <a:r>
              <a:rPr dirty="0" u="sng" sz="1600" spc="-5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J</a:t>
            </a:r>
            <a:r>
              <a:rPr dirty="0" u="sng" sz="16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ACOBSON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CC9900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20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Th</a:t>
            </a:r>
            <a:r>
              <a:rPr dirty="0" u="sng" sz="20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e</a:t>
            </a:r>
            <a:r>
              <a:rPr dirty="0" u="sng" sz="200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Unifie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d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Modeling 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Languag</a:t>
            </a:r>
            <a:r>
              <a:rPr dirty="0" u="sng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e 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Use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r </a:t>
            </a:r>
            <a:r>
              <a:rPr dirty="0" u="sng" sz="2000" spc="-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5"/>
              </a:rPr>
              <a:t>Guide</a:t>
            </a:r>
            <a:r>
              <a:rPr dirty="0" sz="2000" spc="-5">
                <a:latin typeface="Times New Roman"/>
                <a:cs typeface="Times New Roman"/>
              </a:rPr>
              <a:t>, Addison </a:t>
            </a:r>
            <a:r>
              <a:rPr dirty="0" sz="2000" spc="-50">
                <a:latin typeface="Times New Roman"/>
                <a:cs typeface="Times New Roman"/>
              </a:rPr>
              <a:t>Wesley, </a:t>
            </a:r>
            <a:r>
              <a:rPr dirty="0" sz="2000" spc="-5">
                <a:latin typeface="Times New Roman"/>
                <a:cs typeface="Times New Roman"/>
              </a:rPr>
              <a:t>Reading, Massachusetts, May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2005</a:t>
            </a:r>
            <a:endParaRPr sz="2000">
              <a:latin typeface="Times New Roman"/>
              <a:cs typeface="Times New Roman"/>
            </a:endParaRPr>
          </a:p>
          <a:p>
            <a:pPr marL="571500" marR="147955" indent="-457834">
              <a:lnSpc>
                <a:spcPts val="2400"/>
              </a:lnSpc>
              <a:spcBef>
                <a:spcPts val="35"/>
              </a:spcBef>
              <a:buAutoNum type="arabicPeriod" startAt="4"/>
              <a:tabLst>
                <a:tab pos="571500" algn="l"/>
                <a:tab pos="572135" algn="l"/>
                <a:tab pos="1407160" algn="l"/>
                <a:tab pos="2230120" algn="l"/>
                <a:tab pos="2754630" algn="l"/>
                <a:tab pos="3983354" algn="l"/>
                <a:tab pos="5135880" algn="l"/>
                <a:tab pos="5507990" algn="l"/>
                <a:tab pos="6590030" algn="l"/>
                <a:tab pos="8087359" algn="l"/>
              </a:tabLst>
            </a:pPr>
            <a:r>
              <a:rPr dirty="0" sz="2000" spc="-50">
                <a:latin typeface="Carlito"/>
                <a:cs typeface="Carlito"/>
              </a:rPr>
              <a:t>P</a:t>
            </a:r>
            <a:r>
              <a:rPr dirty="0" sz="2000">
                <a:latin typeface="Carlito"/>
                <a:cs typeface="Carlito"/>
              </a:rPr>
              <a:t>an</a:t>
            </a:r>
            <a:r>
              <a:rPr dirty="0" sz="2000" spc="-25">
                <a:latin typeface="Carlito"/>
                <a:cs typeface="Carlito"/>
              </a:rPr>
              <a:t>k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j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15">
                <a:latin typeface="Carlito"/>
                <a:cs typeface="Carlito"/>
              </a:rPr>
              <a:t>J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l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25">
                <a:latin typeface="Carlito"/>
                <a:cs typeface="Carlito"/>
              </a:rPr>
              <a:t>t</a:t>
            </a:r>
            <a:r>
              <a:rPr dirty="0" sz="2000" spc="-20">
                <a:latin typeface="Carlito"/>
                <a:cs typeface="Carlito"/>
              </a:rPr>
              <a:t>e</a:t>
            </a:r>
            <a:r>
              <a:rPr dirty="0" sz="2000" spc="-5">
                <a:latin typeface="Carlito"/>
                <a:cs typeface="Carlito"/>
              </a:rPr>
              <a:t>,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5">
                <a:latin typeface="Arial"/>
                <a:cs typeface="Arial"/>
              </a:rPr>
              <a:t>“</a:t>
            </a:r>
            <a:r>
              <a:rPr dirty="0" sz="2000" spc="-125">
                <a:latin typeface="Arial"/>
                <a:cs typeface="Arial"/>
              </a:rPr>
              <a:t>An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 spc="-15">
                <a:latin typeface="Carlito"/>
                <a:cs typeface="Carlito"/>
              </a:rPr>
              <a:t>n</a:t>
            </a:r>
            <a:r>
              <a:rPr dirty="0" sz="2000" spc="-25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eg</a:t>
            </a:r>
            <a:r>
              <a:rPr dirty="0" sz="2000" spc="-55">
                <a:latin typeface="Carlito"/>
                <a:cs typeface="Carlito"/>
              </a:rPr>
              <a:t>r</a:t>
            </a:r>
            <a:r>
              <a:rPr dirty="0" sz="2000" spc="-25">
                <a:latin typeface="Carlito"/>
                <a:cs typeface="Carlito"/>
              </a:rPr>
              <a:t>a</a:t>
            </a:r>
            <a:r>
              <a:rPr dirty="0" sz="2000">
                <a:latin typeface="Carlito"/>
                <a:cs typeface="Carlito"/>
              </a:rPr>
              <a:t>t</a:t>
            </a:r>
            <a:r>
              <a:rPr dirty="0" sz="2000" spc="10">
                <a:latin typeface="Carlito"/>
                <a:cs typeface="Carlito"/>
              </a:rPr>
              <a:t>e</a:t>
            </a:r>
            <a:r>
              <a:rPr dirty="0" sz="2000" spc="-5">
                <a:latin typeface="Carlito"/>
                <a:cs typeface="Carlito"/>
              </a:rPr>
              <a:t>d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5">
                <a:latin typeface="Carlito"/>
                <a:cs typeface="Carlito"/>
              </a:rPr>
              <a:t>p</a:t>
            </a:r>
            <a:r>
              <a:rPr dirty="0" sz="2000">
                <a:latin typeface="Carlito"/>
                <a:cs typeface="Carlito"/>
              </a:rPr>
              <a:t>p</a:t>
            </a:r>
            <a:r>
              <a:rPr dirty="0" sz="2000" spc="-25">
                <a:latin typeface="Carlito"/>
                <a:cs typeface="Carlito"/>
              </a:rPr>
              <a:t>r</a:t>
            </a:r>
            <a:r>
              <a:rPr dirty="0" sz="2000">
                <a:latin typeface="Carlito"/>
                <a:cs typeface="Carlito"/>
              </a:rPr>
              <a:t>oa</a:t>
            </a:r>
            <a:r>
              <a:rPr dirty="0" sz="2000" spc="-5">
                <a:latin typeface="Carlito"/>
                <a:cs typeface="Carlito"/>
              </a:rPr>
              <a:t>ch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25">
                <a:latin typeface="Carlito"/>
                <a:cs typeface="Carlito"/>
              </a:rPr>
              <a:t>t</a:t>
            </a:r>
            <a:r>
              <a:rPr dirty="0" sz="2000" spc="-5">
                <a:latin typeface="Carlito"/>
                <a:cs typeface="Carlito"/>
              </a:rPr>
              <a:t>o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10">
                <a:latin typeface="Carlito"/>
                <a:cs typeface="Carlito"/>
              </a:rPr>
              <a:t>S</a:t>
            </a:r>
            <a:r>
              <a:rPr dirty="0" sz="2000">
                <a:latin typeface="Carlito"/>
                <a:cs typeface="Carlito"/>
              </a:rPr>
              <a:t>o</a:t>
            </a:r>
            <a:r>
              <a:rPr dirty="0" sz="2000" spc="-10">
                <a:latin typeface="Carlito"/>
                <a:cs typeface="Carlito"/>
              </a:rPr>
              <a:t>ft</a:t>
            </a:r>
            <a:r>
              <a:rPr dirty="0" sz="2000" spc="-40">
                <a:latin typeface="Carlito"/>
                <a:cs typeface="Carlito"/>
              </a:rPr>
              <a:t>w</a:t>
            </a:r>
            <a:r>
              <a:rPr dirty="0" sz="2000">
                <a:latin typeface="Carlito"/>
                <a:cs typeface="Carlito"/>
              </a:rPr>
              <a:t>a</a:t>
            </a:r>
            <a:r>
              <a:rPr dirty="0" sz="2000" spc="-5">
                <a:latin typeface="Carlito"/>
                <a:cs typeface="Carlito"/>
              </a:rPr>
              <a:t>re</a:t>
            </a:r>
            <a:r>
              <a:rPr dirty="0" sz="2000">
                <a:latin typeface="Carlito"/>
                <a:cs typeface="Carlito"/>
              </a:rPr>
              <a:t>	</a:t>
            </a:r>
            <a:r>
              <a:rPr dirty="0" sz="2000" spc="-355">
                <a:latin typeface="Arial"/>
                <a:cs typeface="Arial"/>
              </a:rPr>
              <a:t>E</a:t>
            </a:r>
            <a:r>
              <a:rPr dirty="0" sz="2000" spc="-65">
                <a:latin typeface="Arial"/>
                <a:cs typeface="Arial"/>
              </a:rPr>
              <a:t>n</a:t>
            </a:r>
            <a:r>
              <a:rPr dirty="0" sz="2000" spc="-70">
                <a:latin typeface="Arial"/>
                <a:cs typeface="Arial"/>
              </a:rPr>
              <a:t>gi</a:t>
            </a:r>
            <a:r>
              <a:rPr dirty="0" sz="2000" spc="-85">
                <a:latin typeface="Arial"/>
                <a:cs typeface="Arial"/>
              </a:rPr>
              <a:t>n</a:t>
            </a:r>
            <a:r>
              <a:rPr dirty="0" sz="2000" spc="-125">
                <a:latin typeface="Arial"/>
                <a:cs typeface="Arial"/>
              </a:rPr>
              <a:t>e</a:t>
            </a:r>
            <a:r>
              <a:rPr dirty="0" sz="2000" spc="-140">
                <a:latin typeface="Arial"/>
                <a:cs typeface="Arial"/>
              </a:rPr>
              <a:t>e</a:t>
            </a:r>
            <a:r>
              <a:rPr dirty="0" sz="2000" spc="50">
                <a:latin typeface="Arial"/>
                <a:cs typeface="Arial"/>
              </a:rPr>
              <a:t>r</a:t>
            </a:r>
            <a:r>
              <a:rPr dirty="0" sz="2000" spc="-20">
                <a:latin typeface="Arial"/>
                <a:cs typeface="Arial"/>
              </a:rPr>
              <a:t>i</a:t>
            </a:r>
            <a:r>
              <a:rPr dirty="0" sz="2000" spc="-30">
                <a:latin typeface="Arial"/>
                <a:cs typeface="Arial"/>
              </a:rPr>
              <a:t>n</a:t>
            </a:r>
            <a:r>
              <a:rPr dirty="0" sz="2000" spc="-105">
                <a:latin typeface="Arial"/>
                <a:cs typeface="Arial"/>
              </a:rPr>
              <a:t>g</a:t>
            </a:r>
            <a:r>
              <a:rPr dirty="0" sz="2000" spc="165">
                <a:latin typeface="Arial"/>
                <a:cs typeface="Arial"/>
              </a:rPr>
              <a:t>”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Carlito"/>
                <a:cs typeface="Carlito"/>
              </a:rPr>
              <a:t>T</a:t>
            </a:r>
            <a:r>
              <a:rPr dirty="0" sz="2000">
                <a:latin typeface="Carlito"/>
                <a:cs typeface="Carlito"/>
              </a:rPr>
              <a:t>h</a:t>
            </a:r>
            <a:r>
              <a:rPr dirty="0" sz="2000" spc="-5">
                <a:latin typeface="Carlito"/>
                <a:cs typeface="Carlito"/>
              </a:rPr>
              <a:t>i</a:t>
            </a:r>
            <a:r>
              <a:rPr dirty="0" sz="2000" spc="-25">
                <a:latin typeface="Carlito"/>
                <a:cs typeface="Carlito"/>
              </a:rPr>
              <a:t>r</a:t>
            </a:r>
            <a:r>
              <a:rPr dirty="0" sz="2000" spc="-5">
                <a:latin typeface="Carlito"/>
                <a:cs typeface="Carlito"/>
              </a:rPr>
              <a:t>d  </a:t>
            </a:r>
            <a:r>
              <a:rPr dirty="0" sz="2000" spc="-5">
                <a:latin typeface="Carlito"/>
                <a:cs typeface="Carlito"/>
              </a:rPr>
              <a:t>addition , </a:t>
            </a:r>
            <a:r>
              <a:rPr dirty="0" sz="2000" spc="-10">
                <a:latin typeface="Carlito"/>
                <a:cs typeface="Carlito"/>
              </a:rPr>
              <a:t>Springer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Press</a:t>
            </a:r>
            <a:endParaRPr sz="2000">
              <a:latin typeface="Carlito"/>
              <a:cs typeface="Carlito"/>
            </a:endParaRPr>
          </a:p>
          <a:p>
            <a:pPr marL="571500" indent="-457834">
              <a:lnSpc>
                <a:spcPts val="2345"/>
              </a:lnSpc>
              <a:buAutoNum type="arabicPeriod" startAt="4"/>
              <a:tabLst>
                <a:tab pos="571500" algn="l"/>
                <a:tab pos="572135" algn="l"/>
              </a:tabLst>
            </a:pPr>
            <a:r>
              <a:rPr dirty="0" sz="2000" spc="-10">
                <a:latin typeface="Carlito"/>
                <a:cs typeface="Carlito"/>
              </a:rPr>
              <a:t>Patrick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Grässle,</a:t>
            </a:r>
            <a:r>
              <a:rPr dirty="0" sz="2000" spc="9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Henriette</a:t>
            </a:r>
            <a:r>
              <a:rPr dirty="0" sz="2000" spc="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Baumann,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and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Philippe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Baumann,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“</a:t>
            </a:r>
            <a:r>
              <a:rPr dirty="0" sz="2000" spc="-15">
                <a:latin typeface="Carlito"/>
                <a:cs typeface="Carlito"/>
              </a:rPr>
              <a:t>UML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2.0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in</a:t>
            </a:r>
            <a:endParaRPr sz="2000">
              <a:latin typeface="Carlito"/>
              <a:cs typeface="Carlito"/>
            </a:endParaRPr>
          </a:p>
          <a:p>
            <a:pPr marL="571500">
              <a:lnSpc>
                <a:spcPts val="2390"/>
              </a:lnSpc>
            </a:pPr>
            <a:r>
              <a:rPr dirty="0" sz="2000" spc="-5">
                <a:latin typeface="Carlito"/>
                <a:cs typeface="Carlito"/>
              </a:rPr>
              <a:t>Action A </a:t>
            </a:r>
            <a:r>
              <a:rPr dirty="0" sz="2000" spc="-10">
                <a:latin typeface="Carlito"/>
                <a:cs typeface="Carlito"/>
              </a:rPr>
              <a:t>Project-Based </a:t>
            </a:r>
            <a:r>
              <a:rPr dirty="0" sz="2000" spc="-20">
                <a:latin typeface="Carlito"/>
                <a:cs typeface="Carlito"/>
              </a:rPr>
              <a:t>Tutorial</a:t>
            </a:r>
            <a:r>
              <a:rPr dirty="0" sz="2000" spc="-20">
                <a:latin typeface="Times New Roman"/>
                <a:cs typeface="Times New Roman"/>
              </a:rPr>
              <a:t>”, </a:t>
            </a:r>
            <a:r>
              <a:rPr dirty="0" sz="2000" spc="-50">
                <a:latin typeface="Times New Roman"/>
                <a:cs typeface="Times New Roman"/>
              </a:rPr>
              <a:t>PACKT </a:t>
            </a:r>
            <a:r>
              <a:rPr dirty="0" sz="2000" spc="-10">
                <a:latin typeface="Times New Roman"/>
                <a:cs typeface="Times New Roman"/>
              </a:rPr>
              <a:t>Publishing, </a:t>
            </a:r>
            <a:r>
              <a:rPr dirty="0" sz="2000" spc="-5">
                <a:latin typeface="Carlito"/>
                <a:cs typeface="Carlito"/>
              </a:rPr>
              <a:t>Birmingham, UK,</a:t>
            </a:r>
            <a:r>
              <a:rPr dirty="0" sz="2000" spc="365">
                <a:latin typeface="Carlito"/>
                <a:cs typeface="Carlito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2005.</a:t>
            </a:r>
            <a:endParaRPr sz="2000">
              <a:latin typeface="Times New Roman"/>
              <a:cs typeface="Times New Roman"/>
            </a:endParaRPr>
          </a:p>
          <a:p>
            <a:pPr marL="571500" indent="-457834">
              <a:lnSpc>
                <a:spcPts val="2390"/>
              </a:lnSpc>
              <a:buClr>
                <a:srgbClr val="000000"/>
              </a:buClr>
              <a:buAutoNum type="arabicPeriod" startAt="7"/>
              <a:tabLst>
                <a:tab pos="571500" algn="l"/>
                <a:tab pos="572135" algn="l"/>
              </a:tabLst>
            </a:pP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https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: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//www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.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visual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-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paradigm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.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com/guide/uml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-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unified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-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modeling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-</a:t>
            </a:r>
            <a:endParaRPr sz="2000">
              <a:latin typeface="Carlito"/>
              <a:cs typeface="Carlito"/>
            </a:endParaRPr>
          </a:p>
          <a:p>
            <a:pPr marL="571500">
              <a:lnSpc>
                <a:spcPct val="100000"/>
              </a:lnSpc>
            </a:pP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language/uml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-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extexsibility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-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6"/>
              </a:rPr>
              <a:t>mechanism</a:t>
            </a:r>
            <a:endParaRPr sz="2000">
              <a:latin typeface="Carlito"/>
              <a:cs typeface="Carlito"/>
            </a:endParaRPr>
          </a:p>
          <a:p>
            <a:pPr marL="571500" indent="-457834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AutoNum type="arabicPeriod" startAt="8"/>
              <a:tabLst>
                <a:tab pos="571500" algn="l"/>
                <a:tab pos="572135" algn="l"/>
              </a:tabLst>
            </a:pP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http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: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//www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.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cs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.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sjsu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.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edu/faculty/pearce/modules/lectures/uml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2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/index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.</a:t>
            </a:r>
            <a:r>
              <a:rPr dirty="0" u="heavy" sz="2000" spc="-1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7"/>
              </a:rPr>
              <a:t>htm</a:t>
            </a:r>
            <a:endParaRPr sz="2000">
              <a:latin typeface="Carlito"/>
              <a:cs typeface="Carlito"/>
            </a:endParaRPr>
          </a:p>
          <a:p>
            <a:pPr marL="571500" marR="938530" indent="-457834">
              <a:lnSpc>
                <a:spcPts val="2380"/>
              </a:lnSpc>
              <a:spcBef>
                <a:spcPts val="120"/>
              </a:spcBef>
              <a:buAutoNum type="arabicPeriod" startAt="8"/>
              <a:tabLst>
                <a:tab pos="571500" algn="l"/>
                <a:tab pos="572135" algn="l"/>
              </a:tabLst>
            </a:pPr>
            <a:r>
              <a:rPr dirty="0" sz="2000" spc="-10">
                <a:latin typeface="Times New Roman"/>
                <a:cs typeface="Times New Roman"/>
              </a:rPr>
              <a:t>https://</a:t>
            </a:r>
            <a:r>
              <a:rPr dirty="0" sz="2000" spc="-10">
                <a:latin typeface="Times New Roman"/>
                <a:cs typeface="Times New Roman"/>
                <a:hlinkClick r:id="rId8"/>
              </a:rPr>
              <a:t>www.uml-diagrams.org/examples/online-shopping-domain-uml- </a:t>
            </a:r>
            <a:r>
              <a:rPr dirty="0" sz="2000" spc="-10">
                <a:latin typeface="Times New Roman"/>
                <a:cs typeface="Times New Roman"/>
              </a:rPr>
              <a:t> diagram-example.html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3037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60"/>
              <a:t>R</a:t>
            </a:r>
            <a:r>
              <a:rPr dirty="0" spc="-25"/>
              <a:t>e</a:t>
            </a:r>
            <a:r>
              <a:rPr dirty="0" spc="-95"/>
              <a:t>f</a:t>
            </a:r>
            <a:r>
              <a:rPr dirty="0" spc="5"/>
              <a:t>e</a:t>
            </a:r>
            <a:r>
              <a:rPr dirty="0" spc="-55"/>
              <a:t>r</a:t>
            </a:r>
            <a:r>
              <a:rPr dirty="0" spc="5"/>
              <a:t>en</a:t>
            </a:r>
            <a:r>
              <a:rPr dirty="0" spc="10"/>
              <a:t>c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257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28600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5" b="1">
                <a:solidFill>
                  <a:srgbClr val="FFFFFF"/>
                </a:solidFill>
                <a:latin typeface="Carlito"/>
                <a:cs typeface="Carlito"/>
              </a:rPr>
              <a:t>End of</a:t>
            </a:r>
            <a:r>
              <a:rPr dirty="0" sz="3200" spc="-8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Carlito"/>
                <a:cs typeface="Carlito"/>
              </a:rPr>
              <a:t>Chapter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6994" y="3405378"/>
            <a:ext cx="5498083" cy="1826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5308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 </a:t>
            </a:r>
            <a:r>
              <a:rPr dirty="0" spc="-10"/>
              <a:t>Diagram</a:t>
            </a:r>
            <a:r>
              <a:rPr dirty="0" spc="-15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4307" y="64286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259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412" y="1066800"/>
            <a:ext cx="8347075" cy="526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888568"/>
            <a:ext cx="7601584" cy="318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>
                <a:latin typeface="Carlito"/>
                <a:cs typeface="Carlito"/>
              </a:rPr>
              <a:t>Adopted by </a:t>
            </a:r>
            <a:r>
              <a:rPr dirty="0" sz="2400" spc="-5">
                <a:solidFill>
                  <a:srgbClr val="4B38E1"/>
                </a:solidFill>
                <a:latin typeface="Carlito"/>
                <a:cs typeface="Carlito"/>
              </a:rPr>
              <a:t>Object Management </a:t>
            </a:r>
            <a:r>
              <a:rPr dirty="0" sz="2400" spc="-10">
                <a:solidFill>
                  <a:srgbClr val="4B38E1"/>
                </a:solidFill>
                <a:latin typeface="Carlito"/>
                <a:cs typeface="Carlito"/>
              </a:rPr>
              <a:t>Group </a:t>
            </a:r>
            <a:r>
              <a:rPr dirty="0" sz="2400" spc="-5">
                <a:solidFill>
                  <a:srgbClr val="4B38E1"/>
                </a:solidFill>
                <a:latin typeface="Carlito"/>
                <a:cs typeface="Carlito"/>
              </a:rPr>
              <a:t>(OMG)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16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1997.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38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4B38E1"/>
                </a:solidFill>
                <a:latin typeface="Carlito"/>
                <a:cs typeface="Carlito"/>
              </a:rPr>
              <a:t>OMG </a:t>
            </a:r>
            <a:r>
              <a:rPr dirty="0" sz="2400">
                <a:latin typeface="Carlito"/>
                <a:cs typeface="Carlito"/>
              </a:rPr>
              <a:t>is an </a:t>
            </a:r>
            <a:r>
              <a:rPr dirty="0" sz="2400" spc="-5">
                <a:latin typeface="Carlito"/>
                <a:cs typeface="Carlito"/>
              </a:rPr>
              <a:t>association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industries</a:t>
            </a:r>
            <a:endParaRPr sz="2400">
              <a:latin typeface="Carlito"/>
              <a:cs typeface="Carlito"/>
            </a:endParaRPr>
          </a:p>
          <a:p>
            <a:pPr lvl="1" marL="869315" indent="-45847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dirty="0" sz="2200">
                <a:latin typeface="Carlito"/>
                <a:cs typeface="Carlito"/>
              </a:rPr>
              <a:t>Promotes </a:t>
            </a:r>
            <a:r>
              <a:rPr dirty="0" sz="2200" spc="-5">
                <a:latin typeface="Carlito"/>
                <a:cs typeface="Carlito"/>
              </a:rPr>
              <a:t>consensus notations </a:t>
            </a:r>
            <a:r>
              <a:rPr dirty="0" sz="2200">
                <a:latin typeface="Carlito"/>
                <a:cs typeface="Carlito"/>
              </a:rPr>
              <a:t>and</a:t>
            </a:r>
            <a:r>
              <a:rPr dirty="0" sz="2200" spc="-1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techniques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5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>
                <a:latin typeface="Carlito"/>
                <a:cs typeface="Carlito"/>
              </a:rPr>
              <a:t>UML also being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>
                <a:latin typeface="Carlito"/>
                <a:cs typeface="Carlito"/>
              </a:rPr>
              <a:t>outside </a:t>
            </a:r>
            <a:r>
              <a:rPr dirty="0" sz="2400" spc="-10">
                <a:latin typeface="Carlito"/>
                <a:cs typeface="Carlito"/>
              </a:rPr>
              <a:t>software </a:t>
            </a:r>
            <a:r>
              <a:rPr dirty="0" sz="2400" spc="-5">
                <a:latin typeface="Carlito"/>
                <a:cs typeface="Carlito"/>
              </a:rPr>
              <a:t>development</a:t>
            </a:r>
            <a:r>
              <a:rPr dirty="0" sz="2400" spc="-18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area:</a:t>
            </a:r>
            <a:endParaRPr sz="2400">
              <a:latin typeface="Carlito"/>
              <a:cs typeface="Carlito"/>
            </a:endParaRPr>
          </a:p>
          <a:p>
            <a:pPr marL="515620" indent="-192405">
              <a:lnSpc>
                <a:spcPct val="100000"/>
              </a:lnSpc>
              <a:spcBef>
                <a:spcPts val="930"/>
              </a:spcBef>
              <a:buSzPct val="75000"/>
              <a:buFont typeface="Symbol"/>
              <a:buChar char=""/>
              <a:tabLst>
                <a:tab pos="515620" algn="l"/>
              </a:tabLst>
            </a:pPr>
            <a:r>
              <a:rPr dirty="0" sz="2000" spc="-10">
                <a:latin typeface="Carlito"/>
                <a:cs typeface="Carlito"/>
              </a:rPr>
              <a:t>Example </a:t>
            </a:r>
            <a:r>
              <a:rPr dirty="0" sz="2000" spc="-15">
                <a:solidFill>
                  <a:srgbClr val="4B38E1"/>
                </a:solidFill>
                <a:latin typeface="Carlito"/>
                <a:cs typeface="Carlito"/>
              </a:rPr>
              <a:t>car</a:t>
            </a:r>
            <a:r>
              <a:rPr dirty="0" sz="2000" spc="50">
                <a:solidFill>
                  <a:srgbClr val="4B38E1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B38E1"/>
                </a:solidFill>
                <a:latin typeface="Carlito"/>
                <a:cs typeface="Carlito"/>
              </a:rPr>
              <a:t>manufacturing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615" y="167462"/>
            <a:ext cx="46729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UML </a:t>
            </a:r>
            <a:r>
              <a:rPr dirty="0"/>
              <a:t>as </a:t>
            </a:r>
            <a:r>
              <a:rPr dirty="0" spc="5"/>
              <a:t>A </a:t>
            </a:r>
            <a:r>
              <a:rPr dirty="0" spc="-10"/>
              <a:t>Standard</a:t>
            </a:r>
            <a:r>
              <a:rPr dirty="0" spc="-190"/>
              <a:t> </a:t>
            </a:r>
            <a:r>
              <a:rPr dirty="0" sz="4400" spc="-5"/>
              <a:t>[1]</a:t>
            </a:r>
            <a:endParaRPr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14476"/>
            <a:ext cx="46513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UML </a:t>
            </a:r>
            <a:r>
              <a:rPr dirty="0" sz="2400" spc="-5">
                <a:latin typeface="Carlito"/>
                <a:cs typeface="Carlito"/>
              </a:rPr>
              <a:t>continues to develop, </a:t>
            </a:r>
            <a:r>
              <a:rPr dirty="0" sz="2400">
                <a:latin typeface="Carlito"/>
                <a:cs typeface="Carlito"/>
              </a:rPr>
              <a:t>due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1297990"/>
            <a:ext cx="4093210" cy="8788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15">
                <a:latin typeface="Carlito"/>
                <a:cs typeface="Carlito"/>
              </a:rPr>
              <a:t>Refinements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>
                <a:latin typeface="Carlito"/>
                <a:cs typeface="Carlito"/>
              </a:rPr>
              <a:t>Making </a:t>
            </a:r>
            <a:r>
              <a:rPr dirty="0" sz="2000" spc="-5">
                <a:latin typeface="Carlito"/>
                <a:cs typeface="Carlito"/>
              </a:rPr>
              <a:t>it applicable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new</a:t>
            </a:r>
            <a:r>
              <a:rPr dirty="0" sz="2000" spc="2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contexts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162001"/>
            <a:ext cx="52711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Developments </a:t>
            </a:r>
            <a:r>
              <a:rPr dirty="0" spc="-20"/>
              <a:t>to</a:t>
            </a:r>
            <a:r>
              <a:rPr dirty="0" spc="-65"/>
              <a:t> </a:t>
            </a:r>
            <a:r>
              <a:rPr dirty="0" spc="-5"/>
              <a:t>UML</a:t>
            </a:r>
            <a:r>
              <a:rPr dirty="0" sz="4400" spc="-5"/>
              <a:t>[1]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727575" y="3728897"/>
            <a:ext cx="1244600" cy="320675"/>
          </a:xfrm>
          <a:prstGeom prst="rect">
            <a:avLst/>
          </a:prstGeom>
          <a:solidFill>
            <a:srgbClr val="99CCFF"/>
          </a:solidFill>
          <a:ln w="9360">
            <a:solidFill>
              <a:srgbClr val="0000F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20"/>
              </a:spcBef>
            </a:pPr>
            <a:r>
              <a:rPr dirty="0" sz="1900" spc="-5" b="1">
                <a:solidFill>
                  <a:srgbClr val="0000FF"/>
                </a:solidFill>
                <a:latin typeface="Comic Sans MS"/>
                <a:cs typeface="Comic Sans MS"/>
              </a:rPr>
              <a:t>UML</a:t>
            </a:r>
            <a:r>
              <a:rPr dirty="0" sz="1900" spc="-25" b="1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1900" spc="-10" b="1">
                <a:solidFill>
                  <a:srgbClr val="0000FF"/>
                </a:solidFill>
                <a:latin typeface="Comic Sans MS"/>
                <a:cs typeface="Comic Sans MS"/>
              </a:rPr>
              <a:t>1.X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64196" y="4446542"/>
            <a:ext cx="890905" cy="2111375"/>
            <a:chOff x="4464196" y="4446542"/>
            <a:chExt cx="890905" cy="2111375"/>
          </a:xfrm>
        </p:grpSpPr>
        <p:sp>
          <p:nvSpPr>
            <p:cNvPr id="7" name="object 7"/>
            <p:cNvSpPr/>
            <p:nvPr/>
          </p:nvSpPr>
          <p:spPr>
            <a:xfrm>
              <a:off x="5241436" y="4446542"/>
              <a:ext cx="113119" cy="1406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37804" y="4709178"/>
              <a:ext cx="114135" cy="1406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4045" y="4971814"/>
              <a:ext cx="113119" cy="1406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71587" y="5891828"/>
              <a:ext cx="113119" cy="140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67828" y="6154502"/>
              <a:ext cx="114135" cy="140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64196" y="6417176"/>
              <a:ext cx="112992" cy="140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57726" y="5305501"/>
            <a:ext cx="1244600" cy="320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F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25"/>
              </a:spcBef>
            </a:pPr>
            <a:r>
              <a:rPr dirty="0" sz="1900" spc="-5" b="1">
                <a:solidFill>
                  <a:srgbClr val="0000FF"/>
                </a:solidFill>
                <a:latin typeface="Comic Sans MS"/>
                <a:cs typeface="Comic Sans MS"/>
              </a:rPr>
              <a:t>UML</a:t>
            </a:r>
            <a:r>
              <a:rPr dirty="0" sz="1900" spc="-15" b="1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1900" spc="-10" b="1">
                <a:solidFill>
                  <a:srgbClr val="0000FF"/>
                </a:solidFill>
                <a:latin typeface="Comic Sans MS"/>
                <a:cs typeface="Comic Sans MS"/>
              </a:rPr>
              <a:t>1.0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2326" y="2021065"/>
            <a:ext cx="1323340" cy="3200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FF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"/>
              </a:spcBef>
            </a:pPr>
            <a:r>
              <a:rPr dirty="0" sz="1900" spc="-5" b="1">
                <a:solidFill>
                  <a:srgbClr val="0000FF"/>
                </a:solidFill>
                <a:latin typeface="Comic Sans MS"/>
                <a:cs typeface="Comic Sans MS"/>
              </a:rPr>
              <a:t>UML </a:t>
            </a:r>
            <a:r>
              <a:rPr dirty="0" sz="1900" spc="-10" b="1">
                <a:solidFill>
                  <a:srgbClr val="0000FF"/>
                </a:solidFill>
                <a:latin typeface="Comic Sans MS"/>
                <a:cs typeface="Comic Sans MS"/>
              </a:rPr>
              <a:t>2.0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18117" y="838200"/>
            <a:ext cx="1103630" cy="2722245"/>
            <a:chOff x="5618117" y="838200"/>
            <a:chExt cx="1103630" cy="2722245"/>
          </a:xfrm>
        </p:grpSpPr>
        <p:sp>
          <p:nvSpPr>
            <p:cNvPr id="16" name="object 16"/>
            <p:cNvSpPr/>
            <p:nvPr/>
          </p:nvSpPr>
          <p:spPr>
            <a:xfrm>
              <a:off x="5873241" y="2362453"/>
              <a:ext cx="264795" cy="429259"/>
            </a:xfrm>
            <a:custGeom>
              <a:avLst/>
              <a:gdLst/>
              <a:ahLst/>
              <a:cxnLst/>
              <a:rect l="l" t="t" r="r" b="b"/>
              <a:pathLst>
                <a:path w="264795" h="429260">
                  <a:moveTo>
                    <a:pt x="105846" y="254042"/>
                  </a:moveTo>
                  <a:lnTo>
                    <a:pt x="43434" y="407797"/>
                  </a:lnTo>
                  <a:lnTo>
                    <a:pt x="96393" y="429260"/>
                  </a:lnTo>
                  <a:lnTo>
                    <a:pt x="158792" y="275535"/>
                  </a:lnTo>
                  <a:lnTo>
                    <a:pt x="105846" y="254042"/>
                  </a:lnTo>
                  <a:close/>
                </a:path>
                <a:path w="264795" h="429260">
                  <a:moveTo>
                    <a:pt x="257597" y="227584"/>
                  </a:moveTo>
                  <a:lnTo>
                    <a:pt x="116586" y="227584"/>
                  </a:lnTo>
                  <a:lnTo>
                    <a:pt x="169545" y="249047"/>
                  </a:lnTo>
                  <a:lnTo>
                    <a:pt x="158792" y="275535"/>
                  </a:lnTo>
                  <a:lnTo>
                    <a:pt x="264668" y="318516"/>
                  </a:lnTo>
                  <a:lnTo>
                    <a:pt x="257597" y="227584"/>
                  </a:lnTo>
                  <a:close/>
                </a:path>
                <a:path w="264795" h="429260">
                  <a:moveTo>
                    <a:pt x="116586" y="227584"/>
                  </a:moveTo>
                  <a:lnTo>
                    <a:pt x="105846" y="254042"/>
                  </a:lnTo>
                  <a:lnTo>
                    <a:pt x="158792" y="275535"/>
                  </a:lnTo>
                  <a:lnTo>
                    <a:pt x="169545" y="249047"/>
                  </a:lnTo>
                  <a:lnTo>
                    <a:pt x="116586" y="227584"/>
                  </a:lnTo>
                  <a:close/>
                </a:path>
                <a:path w="264795" h="429260">
                  <a:moveTo>
                    <a:pt x="239903" y="0"/>
                  </a:moveTo>
                  <a:lnTo>
                    <a:pt x="0" y="211074"/>
                  </a:lnTo>
                  <a:lnTo>
                    <a:pt x="105846" y="254042"/>
                  </a:lnTo>
                  <a:lnTo>
                    <a:pt x="116586" y="227584"/>
                  </a:lnTo>
                  <a:lnTo>
                    <a:pt x="257597" y="227584"/>
                  </a:lnTo>
                  <a:lnTo>
                    <a:pt x="239903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38589" y="2853327"/>
              <a:ext cx="117310" cy="1488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28353" y="3132346"/>
              <a:ext cx="120739" cy="1488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18117" y="3411239"/>
              <a:ext cx="118453" cy="1489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46665" y="1227727"/>
              <a:ext cx="120612" cy="1517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35413" y="1507000"/>
              <a:ext cx="120612" cy="1543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26320" y="1783479"/>
              <a:ext cx="118453" cy="1517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57060" y="838200"/>
              <a:ext cx="264795" cy="429895"/>
            </a:xfrm>
            <a:custGeom>
              <a:avLst/>
              <a:gdLst/>
              <a:ahLst/>
              <a:cxnLst/>
              <a:rect l="l" t="t" r="r" b="b"/>
              <a:pathLst>
                <a:path w="264795" h="429894">
                  <a:moveTo>
                    <a:pt x="105734" y="253555"/>
                  </a:moveTo>
                  <a:lnTo>
                    <a:pt x="42417" y="408050"/>
                  </a:lnTo>
                  <a:lnTo>
                    <a:pt x="95249" y="429640"/>
                  </a:lnTo>
                  <a:lnTo>
                    <a:pt x="158575" y="275230"/>
                  </a:lnTo>
                  <a:lnTo>
                    <a:pt x="105734" y="253555"/>
                  </a:lnTo>
                  <a:close/>
                </a:path>
                <a:path w="264795" h="429894">
                  <a:moveTo>
                    <a:pt x="257589" y="227075"/>
                  </a:moveTo>
                  <a:lnTo>
                    <a:pt x="116586" y="227075"/>
                  </a:lnTo>
                  <a:lnTo>
                    <a:pt x="169417" y="248792"/>
                  </a:lnTo>
                  <a:lnTo>
                    <a:pt x="158575" y="275230"/>
                  </a:lnTo>
                  <a:lnTo>
                    <a:pt x="264413" y="318642"/>
                  </a:lnTo>
                  <a:lnTo>
                    <a:pt x="257589" y="227075"/>
                  </a:lnTo>
                  <a:close/>
                </a:path>
                <a:path w="264795" h="429894">
                  <a:moveTo>
                    <a:pt x="116586" y="227075"/>
                  </a:moveTo>
                  <a:lnTo>
                    <a:pt x="105734" y="253555"/>
                  </a:lnTo>
                  <a:lnTo>
                    <a:pt x="158575" y="275230"/>
                  </a:lnTo>
                  <a:lnTo>
                    <a:pt x="169417" y="248792"/>
                  </a:lnTo>
                  <a:lnTo>
                    <a:pt x="116586" y="227075"/>
                  </a:lnTo>
                  <a:close/>
                </a:path>
                <a:path w="264795" h="429894">
                  <a:moveTo>
                    <a:pt x="240664" y="0"/>
                  </a:moveTo>
                  <a:lnTo>
                    <a:pt x="0" y="210185"/>
                  </a:lnTo>
                  <a:lnTo>
                    <a:pt x="105734" y="253555"/>
                  </a:lnTo>
                  <a:lnTo>
                    <a:pt x="116586" y="227075"/>
                  </a:lnTo>
                  <a:lnTo>
                    <a:pt x="257589" y="227075"/>
                  </a:lnTo>
                  <a:lnTo>
                    <a:pt x="240664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398133" y="2708224"/>
            <a:ext cx="1526540" cy="8547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50"/>
              </a:spcBef>
            </a:pPr>
            <a:r>
              <a:rPr dirty="0" sz="1900" spc="-10" b="1">
                <a:solidFill>
                  <a:srgbClr val="0000CC"/>
                </a:solidFill>
                <a:latin typeface="Comic Sans MS"/>
                <a:cs typeface="Comic Sans MS"/>
              </a:rPr>
              <a:t>Application  </a:t>
            </a:r>
            <a:r>
              <a:rPr dirty="0" sz="1900" spc="-5" b="1">
                <a:solidFill>
                  <a:srgbClr val="0000CC"/>
                </a:solidFill>
                <a:latin typeface="Comic Sans MS"/>
                <a:cs typeface="Comic Sans MS"/>
              </a:rPr>
              <a:t>to</a:t>
            </a:r>
            <a:r>
              <a:rPr dirty="0" sz="1900" spc="-4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900" spc="-15" b="1">
                <a:solidFill>
                  <a:srgbClr val="0000CC"/>
                </a:solidFill>
                <a:latin typeface="Comic Sans MS"/>
                <a:cs typeface="Comic Sans MS"/>
              </a:rPr>
              <a:t>embedded  systems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0095" y="5262194"/>
            <a:ext cx="78295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10" b="1">
                <a:solidFill>
                  <a:srgbClr val="006600"/>
                </a:solidFill>
                <a:latin typeface="Comic Sans MS"/>
                <a:cs typeface="Comic Sans MS"/>
              </a:rPr>
              <a:t>1997</a:t>
            </a:r>
            <a:endParaRPr sz="24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7578" y="2039874"/>
            <a:ext cx="78168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15" b="1">
                <a:solidFill>
                  <a:srgbClr val="006600"/>
                </a:solidFill>
                <a:latin typeface="Comic Sans MS"/>
                <a:cs typeface="Comic Sans MS"/>
              </a:rPr>
              <a:t>2003</a:t>
            </a:r>
            <a:endParaRPr sz="2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9658"/>
            <a:ext cx="7947659" cy="334327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400">
                <a:latin typeface="Carlito"/>
                <a:cs typeface="Carlito"/>
              </a:rPr>
              <a:t>Modelling is an </a:t>
            </a:r>
            <a:r>
              <a:rPr dirty="0" sz="2400" spc="-5">
                <a:latin typeface="Carlito"/>
                <a:cs typeface="Carlito"/>
              </a:rPr>
              <a:t>abstraction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mechanism:</a:t>
            </a:r>
            <a:endParaRPr sz="2400">
              <a:latin typeface="Carlito"/>
              <a:cs typeface="Carlito"/>
            </a:endParaRPr>
          </a:p>
          <a:p>
            <a:pPr lvl="1" marL="869315" indent="-457834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dirty="0" sz="2200" spc="-5">
                <a:latin typeface="Carlito"/>
                <a:cs typeface="Carlito"/>
              </a:rPr>
              <a:t>Capture </a:t>
            </a:r>
            <a:r>
              <a:rPr dirty="0" sz="2200">
                <a:latin typeface="Carlito"/>
                <a:cs typeface="Carlito"/>
              </a:rPr>
              <a:t>only </a:t>
            </a:r>
            <a:r>
              <a:rPr dirty="0" sz="2200" spc="-5">
                <a:latin typeface="Carlito"/>
                <a:cs typeface="Carlito"/>
              </a:rPr>
              <a:t>important </a:t>
            </a:r>
            <a:r>
              <a:rPr dirty="0" sz="2200">
                <a:latin typeface="Carlito"/>
                <a:cs typeface="Carlito"/>
              </a:rPr>
              <a:t>aspects and </a:t>
            </a:r>
            <a:r>
              <a:rPr dirty="0" sz="2200" spc="-5">
                <a:latin typeface="Carlito"/>
                <a:cs typeface="Carlito"/>
              </a:rPr>
              <a:t>ignores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24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rest.</a:t>
            </a:r>
            <a:endParaRPr sz="2200">
              <a:latin typeface="Carlito"/>
              <a:cs typeface="Carlito"/>
            </a:endParaRPr>
          </a:p>
          <a:p>
            <a:pPr lvl="1" marL="869315" indent="-457834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dirty="0" sz="2200" spc="-10">
                <a:solidFill>
                  <a:srgbClr val="0000FF"/>
                </a:solidFill>
                <a:latin typeface="Carlito"/>
                <a:cs typeface="Carlito"/>
              </a:rPr>
              <a:t>Different </a:t>
            </a:r>
            <a:r>
              <a:rPr dirty="0" sz="2200">
                <a:solidFill>
                  <a:srgbClr val="0000FF"/>
                </a:solidFill>
                <a:latin typeface="Carlito"/>
                <a:cs typeface="Carlito"/>
              </a:rPr>
              <a:t>models obtained when </a:t>
            </a:r>
            <a:r>
              <a:rPr dirty="0" sz="2200" spc="-15">
                <a:solidFill>
                  <a:srgbClr val="0000FF"/>
                </a:solidFill>
                <a:latin typeface="Carlito"/>
                <a:cs typeface="Carlito"/>
              </a:rPr>
              <a:t>different </a:t>
            </a:r>
            <a:r>
              <a:rPr dirty="0" sz="2200">
                <a:solidFill>
                  <a:srgbClr val="0000FF"/>
                </a:solidFill>
                <a:latin typeface="Carlito"/>
                <a:cs typeface="Carlito"/>
              </a:rPr>
              <a:t>aspects </a:t>
            </a:r>
            <a:r>
              <a:rPr dirty="0" sz="2200" spc="-5">
                <a:solidFill>
                  <a:srgbClr val="0000FF"/>
                </a:solidFill>
                <a:latin typeface="Carlito"/>
                <a:cs typeface="Carlito"/>
              </a:rPr>
              <a:t>are</a:t>
            </a:r>
            <a:r>
              <a:rPr dirty="0" sz="2200" spc="-225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Carlito"/>
                <a:cs typeface="Carlito"/>
              </a:rPr>
              <a:t>ignored.</a:t>
            </a:r>
            <a:endParaRPr sz="2200">
              <a:latin typeface="Carlito"/>
              <a:cs typeface="Carlito"/>
            </a:endParaRPr>
          </a:p>
          <a:p>
            <a:pPr lvl="1" marL="869315" indent="-457834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69315" algn="l"/>
                <a:tab pos="869950" algn="l"/>
              </a:tabLst>
            </a:pPr>
            <a:r>
              <a:rPr dirty="0" sz="2200">
                <a:solidFill>
                  <a:srgbClr val="003300"/>
                </a:solidFill>
                <a:latin typeface="Carlito"/>
                <a:cs typeface="Carlito"/>
              </a:rPr>
              <a:t>An </a:t>
            </a:r>
            <a:r>
              <a:rPr dirty="0" sz="2200" spc="-10">
                <a:solidFill>
                  <a:srgbClr val="003300"/>
                </a:solidFill>
                <a:latin typeface="Carlito"/>
                <a:cs typeface="Carlito"/>
              </a:rPr>
              <a:t>effective </a:t>
            </a:r>
            <a:r>
              <a:rPr dirty="0" sz="2200">
                <a:solidFill>
                  <a:srgbClr val="003300"/>
                </a:solidFill>
                <a:latin typeface="Carlito"/>
                <a:cs typeface="Carlito"/>
              </a:rPr>
              <a:t>mechanism </a:t>
            </a:r>
            <a:r>
              <a:rPr dirty="0" sz="2200" spc="-10">
                <a:solidFill>
                  <a:srgbClr val="003300"/>
                </a:solidFill>
                <a:latin typeface="Carlito"/>
                <a:cs typeface="Carlito"/>
              </a:rPr>
              <a:t>to </a:t>
            </a:r>
            <a:r>
              <a:rPr dirty="0" sz="2200" spc="-5">
                <a:solidFill>
                  <a:srgbClr val="003300"/>
                </a:solidFill>
                <a:latin typeface="Carlito"/>
                <a:cs typeface="Carlito"/>
              </a:rPr>
              <a:t>handle</a:t>
            </a:r>
            <a:r>
              <a:rPr dirty="0" sz="2200" spc="-140">
                <a:solidFill>
                  <a:srgbClr val="003300"/>
                </a:solidFill>
                <a:latin typeface="Carlito"/>
                <a:cs typeface="Carlito"/>
              </a:rPr>
              <a:t> </a:t>
            </a:r>
            <a:r>
              <a:rPr dirty="0" sz="2200" spc="-15">
                <a:solidFill>
                  <a:srgbClr val="003300"/>
                </a:solidFill>
                <a:latin typeface="Carlito"/>
                <a:cs typeface="Carlito"/>
              </a:rPr>
              <a:t>complexity.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"/>
            </a:pPr>
            <a:endParaRPr sz="29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400">
                <a:latin typeface="Carlito"/>
                <a:cs typeface="Carlito"/>
              </a:rPr>
              <a:t>UML is a </a:t>
            </a:r>
            <a:r>
              <a:rPr dirty="0" sz="2400" spc="-10">
                <a:latin typeface="Carlito"/>
                <a:cs typeface="Carlito"/>
              </a:rPr>
              <a:t>graphical </a:t>
            </a:r>
            <a:r>
              <a:rPr dirty="0" sz="2400" spc="5">
                <a:latin typeface="Carlito"/>
                <a:cs typeface="Carlito"/>
              </a:rPr>
              <a:t>modelling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technique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1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400" spc="-25">
                <a:latin typeface="Carlito"/>
                <a:cs typeface="Carlito"/>
              </a:rPr>
              <a:t>Easy </a:t>
            </a:r>
            <a:r>
              <a:rPr dirty="0" sz="2400" spc="-5">
                <a:latin typeface="Carlito"/>
                <a:cs typeface="Carlito"/>
              </a:rPr>
              <a:t>to understand </a:t>
            </a:r>
            <a:r>
              <a:rPr dirty="0" sz="2400" spc="5">
                <a:latin typeface="Carlito"/>
                <a:cs typeface="Carlito"/>
              </a:rPr>
              <a:t>and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construct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3939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Why are </a:t>
            </a:r>
            <a:r>
              <a:rPr dirty="0" spc="5"/>
              <a:t>UML Models </a:t>
            </a:r>
            <a:r>
              <a:rPr dirty="0" spc="-10"/>
              <a:t>Required?</a:t>
            </a:r>
            <a:r>
              <a:rPr dirty="0" spc="-150"/>
              <a:t> </a:t>
            </a:r>
            <a:r>
              <a:rPr dirty="0"/>
              <a:t>[1]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903808"/>
            <a:ext cx="8690610" cy="404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Nine </a:t>
            </a:r>
            <a:r>
              <a:rPr dirty="0" sz="2400" spc="-5">
                <a:latin typeface="Carlito"/>
                <a:cs typeface="Carlito"/>
              </a:rPr>
              <a:t>diagrams </a:t>
            </a:r>
            <a:r>
              <a:rPr dirty="0" sz="2400">
                <a:latin typeface="Carlito"/>
                <a:cs typeface="Carlito"/>
              </a:rPr>
              <a:t>in UML1.x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lvl="1" marL="857250" indent="-458470">
              <a:lnSpc>
                <a:spcPct val="100000"/>
              </a:lnSpc>
              <a:spcBef>
                <a:spcPts val="1689"/>
              </a:spcBef>
              <a:buSzPct val="75000"/>
              <a:buFont typeface="Wingdings"/>
              <a:buChar char=""/>
              <a:tabLst>
                <a:tab pos="856615" algn="l"/>
                <a:tab pos="857885" algn="l"/>
              </a:tabLst>
            </a:pPr>
            <a:r>
              <a:rPr dirty="0" sz="2200">
                <a:latin typeface="Carlito"/>
                <a:cs typeface="Carlito"/>
              </a:rPr>
              <a:t>Used </a:t>
            </a:r>
            <a:r>
              <a:rPr dirty="0" sz="2200" spc="-10">
                <a:latin typeface="Carlito"/>
                <a:cs typeface="Carlito"/>
              </a:rPr>
              <a:t>to capture </a:t>
            </a:r>
            <a:r>
              <a:rPr dirty="0" sz="2200">
                <a:latin typeface="Carlito"/>
                <a:cs typeface="Carlito"/>
              </a:rPr>
              <a:t>5 </a:t>
            </a:r>
            <a:r>
              <a:rPr dirty="0" sz="2200" spc="-15">
                <a:latin typeface="Carlito"/>
                <a:cs typeface="Carlito"/>
              </a:rPr>
              <a:t>different </a:t>
            </a:r>
            <a:r>
              <a:rPr dirty="0" sz="2200">
                <a:latin typeface="Carlito"/>
                <a:cs typeface="Carlito"/>
              </a:rPr>
              <a:t>views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13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"/>
            </a:pP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Views:</a:t>
            </a:r>
            <a:endParaRPr sz="2400">
              <a:latin typeface="Carlito"/>
              <a:cs typeface="Carlito"/>
            </a:endParaRPr>
          </a:p>
          <a:p>
            <a:pPr lvl="1" marL="857250" indent="-458470">
              <a:lnSpc>
                <a:spcPct val="100000"/>
              </a:lnSpc>
              <a:spcBef>
                <a:spcPts val="1689"/>
              </a:spcBef>
              <a:buSzPct val="75000"/>
              <a:buFont typeface="Wingdings"/>
              <a:buChar char=""/>
              <a:tabLst>
                <a:tab pos="856615" algn="l"/>
                <a:tab pos="857885" algn="l"/>
              </a:tabLst>
            </a:pPr>
            <a:r>
              <a:rPr dirty="0" sz="2200">
                <a:solidFill>
                  <a:srgbClr val="0000CC"/>
                </a:solidFill>
                <a:latin typeface="Carlito"/>
                <a:cs typeface="Carlito"/>
              </a:rPr>
              <a:t>Provide </a:t>
            </a:r>
            <a:r>
              <a:rPr dirty="0" sz="2200" spc="-15">
                <a:solidFill>
                  <a:srgbClr val="0000CC"/>
                </a:solidFill>
                <a:latin typeface="Carlito"/>
                <a:cs typeface="Carlito"/>
              </a:rPr>
              <a:t>different </a:t>
            </a:r>
            <a:r>
              <a:rPr dirty="0" sz="2200" spc="-5">
                <a:solidFill>
                  <a:srgbClr val="0000CC"/>
                </a:solidFill>
                <a:latin typeface="Carlito"/>
                <a:cs typeface="Carlito"/>
              </a:rPr>
              <a:t>perspectives </a:t>
            </a:r>
            <a:r>
              <a:rPr dirty="0" sz="2200" spc="5">
                <a:solidFill>
                  <a:srgbClr val="0000CC"/>
                </a:solidFill>
                <a:latin typeface="Carlito"/>
                <a:cs typeface="Carlito"/>
              </a:rPr>
              <a:t>of a </a:t>
            </a:r>
            <a:r>
              <a:rPr dirty="0" sz="2200" spc="-5">
                <a:solidFill>
                  <a:srgbClr val="0000CC"/>
                </a:solidFill>
                <a:latin typeface="Carlito"/>
                <a:cs typeface="Carlito"/>
              </a:rPr>
              <a:t>software</a:t>
            </a:r>
            <a:r>
              <a:rPr dirty="0" sz="2200" spc="-225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0000CC"/>
                </a:solidFill>
                <a:latin typeface="Carlito"/>
                <a:cs typeface="Carlito"/>
              </a:rPr>
              <a:t>system</a:t>
            </a:r>
            <a:r>
              <a:rPr dirty="0" sz="2200" spc="-10">
                <a:solidFill>
                  <a:srgbClr val="3333CC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"/>
            </a:pP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"/>
            </a:pPr>
            <a:endParaRPr sz="2100">
              <a:latin typeface="Carlito"/>
              <a:cs typeface="Carlito"/>
            </a:endParaRPr>
          </a:p>
          <a:p>
            <a:pPr marL="356870" marR="5080" indent="-344805">
              <a:lnSpc>
                <a:spcPct val="110000"/>
              </a:lnSpc>
              <a:buFont typeface="Wingdings"/>
              <a:buChar char=""/>
              <a:tabLst>
                <a:tab pos="356870" algn="l"/>
                <a:tab pos="357505" algn="l"/>
                <a:tab pos="1646555" algn="l"/>
                <a:tab pos="2210435" algn="l"/>
                <a:tab pos="2658745" algn="l"/>
                <a:tab pos="3680460" algn="l"/>
                <a:tab pos="4073525" algn="l"/>
                <a:tab pos="4598035" algn="l"/>
                <a:tab pos="5146675" algn="l"/>
                <a:tab pos="6030595" algn="l"/>
                <a:tab pos="8147050" algn="l"/>
                <a:tab pos="8531225" algn="l"/>
              </a:tabLst>
            </a:pP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iag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ams	</a:t>
            </a:r>
            <a:r>
              <a:rPr dirty="0" sz="2400" spc="-35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an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 spc="-45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	</a:t>
            </a:r>
            <a:r>
              <a:rPr dirty="0" sz="2400" spc="-4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o	</a:t>
            </a:r>
            <a:r>
              <a:rPr dirty="0" sz="2400" spc="-30">
                <a:latin typeface="Carlito"/>
                <a:cs typeface="Carlito"/>
              </a:rPr>
              <a:t>g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	a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tu</a:t>
            </a:r>
            <a:r>
              <a:rPr dirty="0" sz="2400">
                <a:latin typeface="Carlito"/>
                <a:cs typeface="Carlito"/>
              </a:rPr>
              <a:t>al	im</a:t>
            </a:r>
            <a:r>
              <a:rPr dirty="0" sz="2400" spc="-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le</a:t>
            </a:r>
            <a:r>
              <a:rPr dirty="0" sz="2400" spc="5">
                <a:latin typeface="Carlito"/>
                <a:cs typeface="Carlito"/>
              </a:rPr>
              <a:t>m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n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on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	a 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815" y="167462"/>
            <a:ext cx="36696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UML</a:t>
            </a:r>
            <a:r>
              <a:rPr dirty="0" spc="-90"/>
              <a:t> </a:t>
            </a:r>
            <a:r>
              <a:rPr dirty="0" spc="-10"/>
              <a:t>Diagrams</a:t>
            </a:r>
            <a:r>
              <a:rPr dirty="0" sz="4400" spc="-10"/>
              <a:t>[1]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246"/>
            <a:ext cx="8538210" cy="47231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User model</a:t>
            </a:r>
            <a:r>
              <a:rPr dirty="0" sz="2400" spc="-3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This</a:t>
            </a:r>
            <a:r>
              <a:rPr dirty="0" sz="2200" spc="35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view</a:t>
            </a:r>
            <a:r>
              <a:rPr dirty="0" sz="2200" spc="37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represents</a:t>
            </a:r>
            <a:r>
              <a:rPr dirty="0" sz="2200" spc="36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36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system</a:t>
            </a:r>
            <a:r>
              <a:rPr dirty="0" sz="2200" spc="37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(product)</a:t>
            </a:r>
            <a:r>
              <a:rPr dirty="0" sz="2200" spc="37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from</a:t>
            </a:r>
            <a:r>
              <a:rPr dirty="0" sz="2200" spc="37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365">
                <a:latin typeface="Carlito"/>
                <a:cs typeface="Carlito"/>
              </a:rPr>
              <a:t> </a:t>
            </a:r>
            <a:r>
              <a:rPr dirty="0" sz="2200" spc="-105">
                <a:latin typeface="Arial"/>
                <a:cs typeface="Arial"/>
              </a:rPr>
              <a:t>user’s</a:t>
            </a:r>
            <a:r>
              <a:rPr dirty="0" sz="2200" spc="280">
                <a:latin typeface="Arial"/>
                <a:cs typeface="Arial"/>
              </a:rPr>
              <a:t> </a:t>
            </a:r>
            <a:r>
              <a:rPr dirty="0" sz="2200" spc="-5">
                <a:latin typeface="Carlito"/>
                <a:cs typeface="Carlito"/>
              </a:rPr>
              <a:t>(called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510"/>
              </a:lnSpc>
            </a:pPr>
            <a:r>
              <a:rPr dirty="0" sz="2200" spc="-25">
                <a:latin typeface="Arial"/>
                <a:cs typeface="Arial"/>
              </a:rPr>
              <a:t>“actors”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5">
                <a:latin typeface="Carlito"/>
                <a:cs typeface="Carlito"/>
              </a:rPr>
              <a:t>UML)</a:t>
            </a:r>
            <a:r>
              <a:rPr dirty="0" sz="2200" spc="-21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perspective.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Structural model</a:t>
            </a:r>
            <a:r>
              <a:rPr dirty="0" sz="2400" spc="-8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  <a:p>
            <a:pPr lvl="1" marL="756285" marR="9525" indent="-287020">
              <a:lnSpc>
                <a:spcPts val="2380"/>
              </a:lnSpc>
              <a:spcBef>
                <a:spcPts val="5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Data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functionality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5">
                <a:latin typeface="Carlito"/>
                <a:cs typeface="Carlito"/>
              </a:rPr>
              <a:t>viewed 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>
                <a:latin typeface="Carlito"/>
                <a:cs typeface="Carlito"/>
              </a:rPr>
              <a:t>inside the </a:t>
            </a:r>
            <a:r>
              <a:rPr dirty="0" sz="2200" spc="-15">
                <a:latin typeface="Carlito"/>
                <a:cs typeface="Carlito"/>
              </a:rPr>
              <a:t>system. That </a:t>
            </a:r>
            <a:r>
              <a:rPr dirty="0" sz="2200">
                <a:latin typeface="Carlito"/>
                <a:cs typeface="Carlito"/>
              </a:rPr>
              <a:t>is,  </a:t>
            </a:r>
            <a:r>
              <a:rPr dirty="0" sz="2200" spc="-10">
                <a:latin typeface="Carlito"/>
                <a:cs typeface="Carlito"/>
              </a:rPr>
              <a:t>static </a:t>
            </a:r>
            <a:r>
              <a:rPr dirty="0" sz="2200" spc="-5">
                <a:latin typeface="Carlito"/>
                <a:cs typeface="Carlito"/>
              </a:rPr>
              <a:t>structure </a:t>
            </a:r>
            <a:r>
              <a:rPr dirty="0" sz="2200">
                <a:latin typeface="Carlito"/>
                <a:cs typeface="Carlito"/>
              </a:rPr>
              <a:t>(classes, objects, and </a:t>
            </a:r>
            <a:r>
              <a:rPr dirty="0" sz="2200" spc="-5">
                <a:latin typeface="Carlito"/>
                <a:cs typeface="Carlito"/>
              </a:rPr>
              <a:t>relationships) </a:t>
            </a:r>
            <a:r>
              <a:rPr dirty="0" sz="2200">
                <a:latin typeface="Carlito"/>
                <a:cs typeface="Carlito"/>
              </a:rPr>
              <a:t>is</a:t>
            </a:r>
            <a:r>
              <a:rPr dirty="0" sz="2200" spc="-28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modeled.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>
                <a:latin typeface="Carlito"/>
                <a:cs typeface="Carlito"/>
              </a:rPr>
              <a:t>is also </a:t>
            </a:r>
            <a:r>
              <a:rPr dirty="0" sz="2200" spc="5">
                <a:latin typeface="Carlito"/>
                <a:cs typeface="Carlito"/>
              </a:rPr>
              <a:t>known </a:t>
            </a:r>
            <a:r>
              <a:rPr dirty="0" sz="2200">
                <a:latin typeface="Carlito"/>
                <a:cs typeface="Carlito"/>
              </a:rPr>
              <a:t>as </a:t>
            </a:r>
            <a:r>
              <a:rPr dirty="0" sz="2200" spc="-10">
                <a:latin typeface="Carlito"/>
                <a:cs typeface="Carlito"/>
              </a:rPr>
              <a:t>static</a:t>
            </a:r>
            <a:r>
              <a:rPr dirty="0" sz="2200" spc="-13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model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Behavioral </a:t>
            </a:r>
            <a:r>
              <a:rPr dirty="0" sz="2400" spc="-5" b="1">
                <a:latin typeface="Carlito"/>
                <a:cs typeface="Carlito"/>
              </a:rPr>
              <a:t>model</a:t>
            </a:r>
            <a:r>
              <a:rPr dirty="0" sz="2400" spc="-3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2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This </a:t>
            </a:r>
            <a:r>
              <a:rPr dirty="0" sz="2200" spc="-5">
                <a:latin typeface="Carlito"/>
                <a:cs typeface="Carlito"/>
              </a:rPr>
              <a:t>part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analysis </a:t>
            </a:r>
            <a:r>
              <a:rPr dirty="0" sz="2200">
                <a:latin typeface="Carlito"/>
                <a:cs typeface="Carlito"/>
              </a:rPr>
              <a:t>model </a:t>
            </a:r>
            <a:r>
              <a:rPr dirty="0" sz="2200" spc="-10">
                <a:latin typeface="Carlito"/>
                <a:cs typeface="Carlito"/>
              </a:rPr>
              <a:t>represents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dynamic </a:t>
            </a:r>
            <a:r>
              <a:rPr dirty="0" sz="2200" spc="5">
                <a:latin typeface="Carlito"/>
                <a:cs typeface="Carlito"/>
              </a:rPr>
              <a:t>or</a:t>
            </a:r>
            <a:r>
              <a:rPr dirty="0" sz="2200" spc="-15">
                <a:latin typeface="Carlito"/>
                <a:cs typeface="Carlito"/>
              </a:rPr>
              <a:t> behavioral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510"/>
              </a:lnSpc>
            </a:pPr>
            <a:r>
              <a:rPr dirty="0" sz="2200" spc="5">
                <a:latin typeface="Carlito"/>
                <a:cs typeface="Carlito"/>
              </a:rPr>
              <a:t>aspects of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>
                <a:latin typeface="Carlito"/>
                <a:cs typeface="Carlito"/>
              </a:rPr>
              <a:t>is also </a:t>
            </a:r>
            <a:r>
              <a:rPr dirty="0" sz="2200" spc="5">
                <a:latin typeface="Carlito"/>
                <a:cs typeface="Carlito"/>
              </a:rPr>
              <a:t>known </a:t>
            </a:r>
            <a:r>
              <a:rPr dirty="0" sz="2200">
                <a:latin typeface="Carlito"/>
                <a:cs typeface="Carlito"/>
              </a:rPr>
              <a:t>as dynamic</a:t>
            </a:r>
            <a:r>
              <a:rPr dirty="0" sz="2200" spc="-15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model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3681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Views </a:t>
            </a:r>
            <a:r>
              <a:rPr dirty="0"/>
              <a:t>of </a:t>
            </a:r>
            <a:r>
              <a:rPr dirty="0" spc="5"/>
              <a:t>a </a:t>
            </a:r>
            <a:r>
              <a:rPr dirty="0" spc="-35"/>
              <a:t>system</a:t>
            </a:r>
            <a:r>
              <a:rPr dirty="0" spc="-110"/>
              <a:t> </a:t>
            </a:r>
            <a:r>
              <a:rPr dirty="0" spc="5"/>
              <a:t>[1]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" y="196087"/>
            <a:ext cx="139382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O</a:t>
            </a:r>
            <a:r>
              <a:rPr dirty="0" spc="-5"/>
              <a:t>b</a:t>
            </a:r>
            <a:r>
              <a:rPr dirty="0" spc="10"/>
              <a:t>j</a:t>
            </a:r>
            <a:r>
              <a:rPr dirty="0"/>
              <a:t>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184" y="852296"/>
            <a:ext cx="8483600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Each </a:t>
            </a:r>
            <a:r>
              <a:rPr dirty="0" sz="2400" spc="-5">
                <a:latin typeface="Carlito"/>
                <a:cs typeface="Carlito"/>
              </a:rPr>
              <a:t>object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object-oriented </a:t>
            </a:r>
            <a:r>
              <a:rPr dirty="0" sz="2400" spc="-20">
                <a:latin typeface="Carlito"/>
                <a:cs typeface="Carlito"/>
              </a:rPr>
              <a:t>program </a:t>
            </a:r>
            <a:r>
              <a:rPr dirty="0" sz="2400" spc="-10">
                <a:latin typeface="Carlito"/>
                <a:cs typeface="Carlito"/>
              </a:rPr>
              <a:t>usually represents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5">
                <a:latin typeface="Carlito"/>
                <a:cs typeface="Carlito"/>
              </a:rPr>
              <a:t>tangible </a:t>
            </a:r>
            <a:r>
              <a:rPr dirty="0" sz="2400" spc="-10">
                <a:latin typeface="Carlito"/>
                <a:cs typeface="Carlito"/>
              </a:rPr>
              <a:t>real-world </a:t>
            </a:r>
            <a:r>
              <a:rPr dirty="0" sz="2400" spc="-15">
                <a:latin typeface="Carlito"/>
                <a:cs typeface="Carlito"/>
              </a:rPr>
              <a:t>entity </a:t>
            </a:r>
            <a:r>
              <a:rPr dirty="0" sz="2400" spc="-5">
                <a:latin typeface="Carlito"/>
                <a:cs typeface="Carlito"/>
              </a:rPr>
              <a:t>such </a:t>
            </a:r>
            <a:r>
              <a:rPr dirty="0" sz="2400">
                <a:latin typeface="Carlito"/>
                <a:cs typeface="Carlito"/>
              </a:rPr>
              <a:t>as a </a:t>
            </a:r>
            <a:r>
              <a:rPr dirty="0" sz="2400" spc="-10">
                <a:latin typeface="Carlito"/>
                <a:cs typeface="Carlito"/>
              </a:rPr>
              <a:t>library </a:t>
            </a:r>
            <a:r>
              <a:rPr dirty="0" sz="2400" spc="-35">
                <a:latin typeface="Carlito"/>
                <a:cs typeface="Carlito"/>
              </a:rPr>
              <a:t>member,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book, </a:t>
            </a:r>
            <a:r>
              <a:rPr dirty="0" sz="2400" spc="-25">
                <a:latin typeface="Carlito"/>
                <a:cs typeface="Carlito"/>
              </a:rPr>
              <a:t>an  </a:t>
            </a:r>
            <a:r>
              <a:rPr dirty="0" sz="2400">
                <a:latin typeface="Carlito"/>
                <a:cs typeface="Carlito"/>
              </a:rPr>
              <a:t>issue </a:t>
            </a:r>
            <a:r>
              <a:rPr dirty="0" sz="2400" spc="-35">
                <a:latin typeface="Carlito"/>
                <a:cs typeface="Carlito"/>
              </a:rPr>
              <a:t>register,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However </a:t>
            </a:r>
            <a:r>
              <a:rPr dirty="0" sz="2400" spc="-5">
                <a:latin typeface="Carlito"/>
                <a:cs typeface="Carlito"/>
              </a:rPr>
              <a:t>while solving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problem, </a:t>
            </a:r>
            <a:r>
              <a:rPr dirty="0" sz="2400">
                <a:latin typeface="Carlito"/>
                <a:cs typeface="Carlito"/>
              </a:rPr>
              <a:t>it </a:t>
            </a:r>
            <a:r>
              <a:rPr dirty="0" sz="2400" spc="-5">
                <a:latin typeface="Carlito"/>
                <a:cs typeface="Carlito"/>
              </a:rPr>
              <a:t>becomes </a:t>
            </a:r>
            <a:r>
              <a:rPr dirty="0" sz="2400" spc="-10">
                <a:latin typeface="Carlito"/>
                <a:cs typeface="Carlito"/>
              </a:rPr>
              <a:t>advantageous </a:t>
            </a:r>
            <a:r>
              <a:rPr dirty="0" sz="2400" spc="-50">
                <a:latin typeface="Carlito"/>
                <a:cs typeface="Carlito"/>
              </a:rPr>
              <a:t>at  </a:t>
            </a:r>
            <a:r>
              <a:rPr dirty="0" sz="2400">
                <a:latin typeface="Carlito"/>
                <a:cs typeface="Carlito"/>
              </a:rPr>
              <a:t>times </a:t>
            </a:r>
            <a:r>
              <a:rPr dirty="0" sz="2400" spc="-10">
                <a:latin typeface="Carlito"/>
                <a:cs typeface="Carlito"/>
              </a:rPr>
              <a:t>to consider certain conceptual entities </a:t>
            </a:r>
            <a:r>
              <a:rPr dirty="0" sz="2400" spc="-5">
                <a:latin typeface="Carlito"/>
                <a:cs typeface="Carlito"/>
              </a:rPr>
              <a:t>(e.g.,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5">
                <a:latin typeface="Carlito"/>
                <a:cs typeface="Carlito"/>
              </a:rPr>
              <a:t>scheduler,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30">
                <a:latin typeface="Carlito"/>
                <a:cs typeface="Carlito"/>
              </a:rPr>
              <a:t>controller, </a:t>
            </a:r>
            <a:r>
              <a:rPr dirty="0" sz="2400" spc="-15">
                <a:latin typeface="Carlito"/>
                <a:cs typeface="Carlito"/>
              </a:rPr>
              <a:t>etc.)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objects 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well.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3352863"/>
            <a:ext cx="3276600" cy="3232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8537575" cy="27832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Implementation model</a:t>
            </a:r>
            <a:r>
              <a:rPr dirty="0" sz="2400" spc="-6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structural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15">
                <a:latin typeface="Carlito"/>
                <a:cs typeface="Carlito"/>
              </a:rPr>
              <a:t>behavioral </a:t>
            </a:r>
            <a:r>
              <a:rPr dirty="0" sz="2200" spc="-5">
                <a:latin typeface="Carlito"/>
                <a:cs typeface="Carlito"/>
              </a:rPr>
              <a:t>aspects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20">
                <a:latin typeface="Carlito"/>
                <a:cs typeface="Carlito"/>
              </a:rPr>
              <a:t>system </a:t>
            </a:r>
            <a:r>
              <a:rPr dirty="0" sz="2200" spc="-15">
                <a:latin typeface="Carlito"/>
                <a:cs typeface="Carlito"/>
              </a:rPr>
              <a:t>are </a:t>
            </a:r>
            <a:r>
              <a:rPr dirty="0" sz="2200" spc="-10">
                <a:latin typeface="Carlito"/>
                <a:cs typeface="Carlito"/>
              </a:rPr>
              <a:t>represented  </a:t>
            </a:r>
            <a:r>
              <a:rPr dirty="0" sz="2200">
                <a:latin typeface="Carlito"/>
                <a:cs typeface="Carlito"/>
              </a:rPr>
              <a:t>as </a:t>
            </a:r>
            <a:r>
              <a:rPr dirty="0" sz="2200" spc="-5">
                <a:latin typeface="Carlito"/>
                <a:cs typeface="Carlito"/>
              </a:rPr>
              <a:t>they are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be</a:t>
            </a:r>
            <a:r>
              <a:rPr dirty="0" sz="2200" spc="-1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built.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Environment model</a:t>
            </a:r>
            <a:r>
              <a:rPr dirty="0" sz="2400" spc="-7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24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structural</a:t>
            </a:r>
            <a:r>
              <a:rPr dirty="0" sz="2200" spc="20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and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behavioral</a:t>
            </a:r>
            <a:r>
              <a:rPr dirty="0" sz="2200" spc="22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aspects</a:t>
            </a:r>
            <a:r>
              <a:rPr dirty="0" sz="2200" spc="21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of</a:t>
            </a:r>
            <a:r>
              <a:rPr dirty="0" sz="2200" spc="22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22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environment</a:t>
            </a:r>
            <a:r>
              <a:rPr dirty="0" sz="2200" spc="204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in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which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system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be </a:t>
            </a:r>
            <a:r>
              <a:rPr dirty="0" sz="2200">
                <a:latin typeface="Carlito"/>
                <a:cs typeface="Carlito"/>
              </a:rPr>
              <a:t>implemented </a:t>
            </a:r>
            <a:r>
              <a:rPr dirty="0" sz="2200" spc="-5">
                <a:latin typeface="Carlito"/>
                <a:cs typeface="Carlito"/>
              </a:rPr>
              <a:t>are</a:t>
            </a:r>
            <a:r>
              <a:rPr dirty="0" sz="2200" spc="-114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represented.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38290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Views </a:t>
            </a:r>
            <a:r>
              <a:rPr dirty="0" sz="3600" spc="-5"/>
              <a:t>of </a:t>
            </a:r>
            <a:r>
              <a:rPr dirty="0" sz="3600"/>
              <a:t>a</a:t>
            </a:r>
            <a:r>
              <a:rPr dirty="0" sz="3600" spc="-65"/>
              <a:t> </a:t>
            </a:r>
            <a:r>
              <a:rPr dirty="0" sz="3600" spc="-20"/>
              <a:t>system[1]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9194800" cy="6908800"/>
            <a:chOff x="-25400" y="0"/>
            <a:chExt cx="9194800" cy="6908800"/>
          </a:xfrm>
        </p:grpSpPr>
        <p:sp>
          <p:nvSpPr>
            <p:cNvPr id="3" name="object 3"/>
            <p:cNvSpPr/>
            <p:nvPr/>
          </p:nvSpPr>
          <p:spPr>
            <a:xfrm>
              <a:off x="1171473" y="864108"/>
              <a:ext cx="6677659" cy="5689600"/>
            </a:xfrm>
            <a:custGeom>
              <a:avLst/>
              <a:gdLst/>
              <a:ahLst/>
              <a:cxnLst/>
              <a:rect l="l" t="t" r="r" b="b"/>
              <a:pathLst>
                <a:path w="6677659" h="5689600">
                  <a:moveTo>
                    <a:pt x="3338550" y="0"/>
                  </a:moveTo>
                  <a:lnTo>
                    <a:pt x="3286462" y="339"/>
                  </a:lnTo>
                  <a:lnTo>
                    <a:pt x="3234565" y="1353"/>
                  </a:lnTo>
                  <a:lnTo>
                    <a:pt x="3182867" y="3038"/>
                  </a:lnTo>
                  <a:lnTo>
                    <a:pt x="3131372" y="5388"/>
                  </a:lnTo>
                  <a:lnTo>
                    <a:pt x="3080087" y="8398"/>
                  </a:lnTo>
                  <a:lnTo>
                    <a:pt x="3029017" y="12064"/>
                  </a:lnTo>
                  <a:lnTo>
                    <a:pt x="2978168" y="16380"/>
                  </a:lnTo>
                  <a:lnTo>
                    <a:pt x="2927546" y="21342"/>
                  </a:lnTo>
                  <a:lnTo>
                    <a:pt x="2877156" y="26945"/>
                  </a:lnTo>
                  <a:lnTo>
                    <a:pt x="2827005" y="33184"/>
                  </a:lnTo>
                  <a:lnTo>
                    <a:pt x="2777097" y="40053"/>
                  </a:lnTo>
                  <a:lnTo>
                    <a:pt x="2727440" y="47549"/>
                  </a:lnTo>
                  <a:lnTo>
                    <a:pt x="2678038" y="55665"/>
                  </a:lnTo>
                  <a:lnTo>
                    <a:pt x="2628898" y="64398"/>
                  </a:lnTo>
                  <a:lnTo>
                    <a:pt x="2580025" y="73742"/>
                  </a:lnTo>
                  <a:lnTo>
                    <a:pt x="2531425" y="83692"/>
                  </a:lnTo>
                  <a:lnTo>
                    <a:pt x="2483103" y="94244"/>
                  </a:lnTo>
                  <a:lnTo>
                    <a:pt x="2435066" y="105392"/>
                  </a:lnTo>
                  <a:lnTo>
                    <a:pt x="2387320" y="117132"/>
                  </a:lnTo>
                  <a:lnTo>
                    <a:pt x="2339869" y="129458"/>
                  </a:lnTo>
                  <a:lnTo>
                    <a:pt x="2292720" y="142366"/>
                  </a:lnTo>
                  <a:lnTo>
                    <a:pt x="2245879" y="155851"/>
                  </a:lnTo>
                  <a:lnTo>
                    <a:pt x="2199351" y="169908"/>
                  </a:lnTo>
                  <a:lnTo>
                    <a:pt x="2153142" y="184532"/>
                  </a:lnTo>
                  <a:lnTo>
                    <a:pt x="2107258" y="199718"/>
                  </a:lnTo>
                  <a:lnTo>
                    <a:pt x="2061705" y="215460"/>
                  </a:lnTo>
                  <a:lnTo>
                    <a:pt x="2016488" y="231756"/>
                  </a:lnTo>
                  <a:lnTo>
                    <a:pt x="1971614" y="248598"/>
                  </a:lnTo>
                  <a:lnTo>
                    <a:pt x="1927087" y="265983"/>
                  </a:lnTo>
                  <a:lnTo>
                    <a:pt x="1882915" y="283905"/>
                  </a:lnTo>
                  <a:lnTo>
                    <a:pt x="1839101" y="302360"/>
                  </a:lnTo>
                  <a:lnTo>
                    <a:pt x="1795653" y="321343"/>
                  </a:lnTo>
                  <a:lnTo>
                    <a:pt x="1752577" y="340848"/>
                  </a:lnTo>
                  <a:lnTo>
                    <a:pt x="1709877" y="360871"/>
                  </a:lnTo>
                  <a:lnTo>
                    <a:pt x="1667559" y="381407"/>
                  </a:lnTo>
                  <a:lnTo>
                    <a:pt x="1625630" y="402451"/>
                  </a:lnTo>
                  <a:lnTo>
                    <a:pt x="1584095" y="423998"/>
                  </a:lnTo>
                  <a:lnTo>
                    <a:pt x="1542961" y="446043"/>
                  </a:lnTo>
                  <a:lnTo>
                    <a:pt x="1502231" y="468581"/>
                  </a:lnTo>
                  <a:lnTo>
                    <a:pt x="1461914" y="491608"/>
                  </a:lnTo>
                  <a:lnTo>
                    <a:pt x="1422013" y="515118"/>
                  </a:lnTo>
                  <a:lnTo>
                    <a:pt x="1382536" y="539106"/>
                  </a:lnTo>
                  <a:lnTo>
                    <a:pt x="1343487" y="563568"/>
                  </a:lnTo>
                  <a:lnTo>
                    <a:pt x="1304873" y="588499"/>
                  </a:lnTo>
                  <a:lnTo>
                    <a:pt x="1266700" y="613893"/>
                  </a:lnTo>
                  <a:lnTo>
                    <a:pt x="1228972" y="639746"/>
                  </a:lnTo>
                  <a:lnTo>
                    <a:pt x="1191696" y="666053"/>
                  </a:lnTo>
                  <a:lnTo>
                    <a:pt x="1154878" y="692809"/>
                  </a:lnTo>
                  <a:lnTo>
                    <a:pt x="1118524" y="720009"/>
                  </a:lnTo>
                  <a:lnTo>
                    <a:pt x="1082638" y="747648"/>
                  </a:lnTo>
                  <a:lnTo>
                    <a:pt x="1047228" y="775722"/>
                  </a:lnTo>
                  <a:lnTo>
                    <a:pt x="1012298" y="804224"/>
                  </a:lnTo>
                  <a:lnTo>
                    <a:pt x="977855" y="833151"/>
                  </a:lnTo>
                  <a:lnTo>
                    <a:pt x="943904" y="862498"/>
                  </a:lnTo>
                  <a:lnTo>
                    <a:pt x="910451" y="892259"/>
                  </a:lnTo>
                  <a:lnTo>
                    <a:pt x="877502" y="922429"/>
                  </a:lnTo>
                  <a:lnTo>
                    <a:pt x="845063" y="953004"/>
                  </a:lnTo>
                  <a:lnTo>
                    <a:pt x="813139" y="983980"/>
                  </a:lnTo>
                  <a:lnTo>
                    <a:pt x="781736" y="1015349"/>
                  </a:lnTo>
                  <a:lnTo>
                    <a:pt x="750860" y="1047109"/>
                  </a:lnTo>
                  <a:lnTo>
                    <a:pt x="720517" y="1079254"/>
                  </a:lnTo>
                  <a:lnTo>
                    <a:pt x="690712" y="1111779"/>
                  </a:lnTo>
                  <a:lnTo>
                    <a:pt x="661452" y="1144679"/>
                  </a:lnTo>
                  <a:lnTo>
                    <a:pt x="632741" y="1177950"/>
                  </a:lnTo>
                  <a:lnTo>
                    <a:pt x="604586" y="1211586"/>
                  </a:lnTo>
                  <a:lnTo>
                    <a:pt x="576993" y="1245582"/>
                  </a:lnTo>
                  <a:lnTo>
                    <a:pt x="549967" y="1279934"/>
                  </a:lnTo>
                  <a:lnTo>
                    <a:pt x="523514" y="1314636"/>
                  </a:lnTo>
                  <a:lnTo>
                    <a:pt x="497641" y="1349684"/>
                  </a:lnTo>
                  <a:lnTo>
                    <a:pt x="472351" y="1385073"/>
                  </a:lnTo>
                  <a:lnTo>
                    <a:pt x="447652" y="1420798"/>
                  </a:lnTo>
                  <a:lnTo>
                    <a:pt x="423550" y="1456854"/>
                  </a:lnTo>
                  <a:lnTo>
                    <a:pt x="400049" y="1493235"/>
                  </a:lnTo>
                  <a:lnTo>
                    <a:pt x="377156" y="1529938"/>
                  </a:lnTo>
                  <a:lnTo>
                    <a:pt x="354877" y="1566957"/>
                  </a:lnTo>
                  <a:lnTo>
                    <a:pt x="333216" y="1604288"/>
                  </a:lnTo>
                  <a:lnTo>
                    <a:pt x="312181" y="1641924"/>
                  </a:lnTo>
                  <a:lnTo>
                    <a:pt x="291777" y="1679862"/>
                  </a:lnTo>
                  <a:lnTo>
                    <a:pt x="272009" y="1718097"/>
                  </a:lnTo>
                  <a:lnTo>
                    <a:pt x="252884" y="1756623"/>
                  </a:lnTo>
                  <a:lnTo>
                    <a:pt x="234406" y="1795436"/>
                  </a:lnTo>
                  <a:lnTo>
                    <a:pt x="216583" y="1834530"/>
                  </a:lnTo>
                  <a:lnTo>
                    <a:pt x="199419" y="1873902"/>
                  </a:lnTo>
                  <a:lnTo>
                    <a:pt x="182921" y="1913545"/>
                  </a:lnTo>
                  <a:lnTo>
                    <a:pt x="167094" y="1953456"/>
                  </a:lnTo>
                  <a:lnTo>
                    <a:pt x="151944" y="1993628"/>
                  </a:lnTo>
                  <a:lnTo>
                    <a:pt x="137477" y="2034058"/>
                  </a:lnTo>
                  <a:lnTo>
                    <a:pt x="123698" y="2074740"/>
                  </a:lnTo>
                  <a:lnTo>
                    <a:pt x="110613" y="2115669"/>
                  </a:lnTo>
                  <a:lnTo>
                    <a:pt x="98229" y="2156841"/>
                  </a:lnTo>
                  <a:lnTo>
                    <a:pt x="86550" y="2198250"/>
                  </a:lnTo>
                  <a:lnTo>
                    <a:pt x="75584" y="2239892"/>
                  </a:lnTo>
                  <a:lnTo>
                    <a:pt x="65334" y="2281761"/>
                  </a:lnTo>
                  <a:lnTo>
                    <a:pt x="55808" y="2323854"/>
                  </a:lnTo>
                  <a:lnTo>
                    <a:pt x="47010" y="2366164"/>
                  </a:lnTo>
                  <a:lnTo>
                    <a:pt x="38948" y="2408687"/>
                  </a:lnTo>
                  <a:lnTo>
                    <a:pt x="31625" y="2451418"/>
                  </a:lnTo>
                  <a:lnTo>
                    <a:pt x="25049" y="2494352"/>
                  </a:lnTo>
                  <a:lnTo>
                    <a:pt x="19225" y="2537484"/>
                  </a:lnTo>
                  <a:lnTo>
                    <a:pt x="14159" y="2580810"/>
                  </a:lnTo>
                  <a:lnTo>
                    <a:pt x="9857" y="2624323"/>
                  </a:lnTo>
                  <a:lnTo>
                    <a:pt x="6324" y="2668021"/>
                  </a:lnTo>
                  <a:lnTo>
                    <a:pt x="3565" y="2711896"/>
                  </a:lnTo>
                  <a:lnTo>
                    <a:pt x="1588" y="2755946"/>
                  </a:lnTo>
                  <a:lnTo>
                    <a:pt x="398" y="2800164"/>
                  </a:lnTo>
                  <a:lnTo>
                    <a:pt x="0" y="2844546"/>
                  </a:lnTo>
                  <a:lnTo>
                    <a:pt x="398" y="2888927"/>
                  </a:lnTo>
                  <a:lnTo>
                    <a:pt x="1588" y="2933145"/>
                  </a:lnTo>
                  <a:lnTo>
                    <a:pt x="3565" y="2977195"/>
                  </a:lnTo>
                  <a:lnTo>
                    <a:pt x="6324" y="3021070"/>
                  </a:lnTo>
                  <a:lnTo>
                    <a:pt x="9857" y="3064768"/>
                  </a:lnTo>
                  <a:lnTo>
                    <a:pt x="14159" y="3108281"/>
                  </a:lnTo>
                  <a:lnTo>
                    <a:pt x="19225" y="3151607"/>
                  </a:lnTo>
                  <a:lnTo>
                    <a:pt x="25049" y="3194739"/>
                  </a:lnTo>
                  <a:lnTo>
                    <a:pt x="31625" y="3237673"/>
                  </a:lnTo>
                  <a:lnTo>
                    <a:pt x="38948" y="3280404"/>
                  </a:lnTo>
                  <a:lnTo>
                    <a:pt x="47010" y="3322927"/>
                  </a:lnTo>
                  <a:lnTo>
                    <a:pt x="55808" y="3365237"/>
                  </a:lnTo>
                  <a:lnTo>
                    <a:pt x="65334" y="3407330"/>
                  </a:lnTo>
                  <a:lnTo>
                    <a:pt x="75584" y="3449199"/>
                  </a:lnTo>
                  <a:lnTo>
                    <a:pt x="86550" y="3490841"/>
                  </a:lnTo>
                  <a:lnTo>
                    <a:pt x="98229" y="3532250"/>
                  </a:lnTo>
                  <a:lnTo>
                    <a:pt x="110613" y="3573422"/>
                  </a:lnTo>
                  <a:lnTo>
                    <a:pt x="123698" y="3614351"/>
                  </a:lnTo>
                  <a:lnTo>
                    <a:pt x="137477" y="3655033"/>
                  </a:lnTo>
                  <a:lnTo>
                    <a:pt x="151944" y="3695463"/>
                  </a:lnTo>
                  <a:lnTo>
                    <a:pt x="167094" y="3735635"/>
                  </a:lnTo>
                  <a:lnTo>
                    <a:pt x="182921" y="3775546"/>
                  </a:lnTo>
                  <a:lnTo>
                    <a:pt x="199419" y="3815189"/>
                  </a:lnTo>
                  <a:lnTo>
                    <a:pt x="216583" y="3854561"/>
                  </a:lnTo>
                  <a:lnTo>
                    <a:pt x="234406" y="3893655"/>
                  </a:lnTo>
                  <a:lnTo>
                    <a:pt x="252884" y="3932468"/>
                  </a:lnTo>
                  <a:lnTo>
                    <a:pt x="272009" y="3970994"/>
                  </a:lnTo>
                  <a:lnTo>
                    <a:pt x="291777" y="4009229"/>
                  </a:lnTo>
                  <a:lnTo>
                    <a:pt x="312181" y="4047167"/>
                  </a:lnTo>
                  <a:lnTo>
                    <a:pt x="333216" y="4084803"/>
                  </a:lnTo>
                  <a:lnTo>
                    <a:pt x="354877" y="4122134"/>
                  </a:lnTo>
                  <a:lnTo>
                    <a:pt x="377156" y="4159153"/>
                  </a:lnTo>
                  <a:lnTo>
                    <a:pt x="400049" y="4195856"/>
                  </a:lnTo>
                  <a:lnTo>
                    <a:pt x="423550" y="4232237"/>
                  </a:lnTo>
                  <a:lnTo>
                    <a:pt x="447652" y="4268293"/>
                  </a:lnTo>
                  <a:lnTo>
                    <a:pt x="472351" y="4304018"/>
                  </a:lnTo>
                  <a:lnTo>
                    <a:pt x="497641" y="4339407"/>
                  </a:lnTo>
                  <a:lnTo>
                    <a:pt x="523514" y="4374455"/>
                  </a:lnTo>
                  <a:lnTo>
                    <a:pt x="549967" y="4409157"/>
                  </a:lnTo>
                  <a:lnTo>
                    <a:pt x="576993" y="4443509"/>
                  </a:lnTo>
                  <a:lnTo>
                    <a:pt x="604586" y="4477505"/>
                  </a:lnTo>
                  <a:lnTo>
                    <a:pt x="632741" y="4511141"/>
                  </a:lnTo>
                  <a:lnTo>
                    <a:pt x="661452" y="4544412"/>
                  </a:lnTo>
                  <a:lnTo>
                    <a:pt x="690712" y="4577312"/>
                  </a:lnTo>
                  <a:lnTo>
                    <a:pt x="720517" y="4609837"/>
                  </a:lnTo>
                  <a:lnTo>
                    <a:pt x="750860" y="4641982"/>
                  </a:lnTo>
                  <a:lnTo>
                    <a:pt x="781736" y="4673742"/>
                  </a:lnTo>
                  <a:lnTo>
                    <a:pt x="813139" y="4705111"/>
                  </a:lnTo>
                  <a:lnTo>
                    <a:pt x="845063" y="4736087"/>
                  </a:lnTo>
                  <a:lnTo>
                    <a:pt x="877502" y="4766662"/>
                  </a:lnTo>
                  <a:lnTo>
                    <a:pt x="910451" y="4796832"/>
                  </a:lnTo>
                  <a:lnTo>
                    <a:pt x="943904" y="4826593"/>
                  </a:lnTo>
                  <a:lnTo>
                    <a:pt x="977855" y="4855940"/>
                  </a:lnTo>
                  <a:lnTo>
                    <a:pt x="1012298" y="4884867"/>
                  </a:lnTo>
                  <a:lnTo>
                    <a:pt x="1047228" y="4913369"/>
                  </a:lnTo>
                  <a:lnTo>
                    <a:pt x="1082638" y="4941443"/>
                  </a:lnTo>
                  <a:lnTo>
                    <a:pt x="1118524" y="4969082"/>
                  </a:lnTo>
                  <a:lnTo>
                    <a:pt x="1154878" y="4996282"/>
                  </a:lnTo>
                  <a:lnTo>
                    <a:pt x="1191696" y="5023038"/>
                  </a:lnTo>
                  <a:lnTo>
                    <a:pt x="1228972" y="5049345"/>
                  </a:lnTo>
                  <a:lnTo>
                    <a:pt x="1266700" y="5075198"/>
                  </a:lnTo>
                  <a:lnTo>
                    <a:pt x="1304873" y="5100592"/>
                  </a:lnTo>
                  <a:lnTo>
                    <a:pt x="1343487" y="5125523"/>
                  </a:lnTo>
                  <a:lnTo>
                    <a:pt x="1382536" y="5149985"/>
                  </a:lnTo>
                  <a:lnTo>
                    <a:pt x="1422013" y="5173973"/>
                  </a:lnTo>
                  <a:lnTo>
                    <a:pt x="1461914" y="5197483"/>
                  </a:lnTo>
                  <a:lnTo>
                    <a:pt x="1502231" y="5220510"/>
                  </a:lnTo>
                  <a:lnTo>
                    <a:pt x="1542961" y="5243048"/>
                  </a:lnTo>
                  <a:lnTo>
                    <a:pt x="1584095" y="5265093"/>
                  </a:lnTo>
                  <a:lnTo>
                    <a:pt x="1625630" y="5286640"/>
                  </a:lnTo>
                  <a:lnTo>
                    <a:pt x="1667559" y="5307684"/>
                  </a:lnTo>
                  <a:lnTo>
                    <a:pt x="1709877" y="5328220"/>
                  </a:lnTo>
                  <a:lnTo>
                    <a:pt x="1752577" y="5348243"/>
                  </a:lnTo>
                  <a:lnTo>
                    <a:pt x="1795653" y="5367748"/>
                  </a:lnTo>
                  <a:lnTo>
                    <a:pt x="1839101" y="5386731"/>
                  </a:lnTo>
                  <a:lnTo>
                    <a:pt x="1882915" y="5405186"/>
                  </a:lnTo>
                  <a:lnTo>
                    <a:pt x="1927087" y="5423108"/>
                  </a:lnTo>
                  <a:lnTo>
                    <a:pt x="1971614" y="5440493"/>
                  </a:lnTo>
                  <a:lnTo>
                    <a:pt x="2016488" y="5457335"/>
                  </a:lnTo>
                  <a:lnTo>
                    <a:pt x="2061705" y="5473631"/>
                  </a:lnTo>
                  <a:lnTo>
                    <a:pt x="2107258" y="5489373"/>
                  </a:lnTo>
                  <a:lnTo>
                    <a:pt x="2153142" y="5504559"/>
                  </a:lnTo>
                  <a:lnTo>
                    <a:pt x="2199351" y="5519183"/>
                  </a:lnTo>
                  <a:lnTo>
                    <a:pt x="2245879" y="5533240"/>
                  </a:lnTo>
                  <a:lnTo>
                    <a:pt x="2292720" y="5546725"/>
                  </a:lnTo>
                  <a:lnTo>
                    <a:pt x="2339869" y="5559633"/>
                  </a:lnTo>
                  <a:lnTo>
                    <a:pt x="2387320" y="5571959"/>
                  </a:lnTo>
                  <a:lnTo>
                    <a:pt x="2435066" y="5583699"/>
                  </a:lnTo>
                  <a:lnTo>
                    <a:pt x="2483103" y="5594847"/>
                  </a:lnTo>
                  <a:lnTo>
                    <a:pt x="2531425" y="5605399"/>
                  </a:lnTo>
                  <a:lnTo>
                    <a:pt x="2580025" y="5615349"/>
                  </a:lnTo>
                  <a:lnTo>
                    <a:pt x="2628898" y="5624693"/>
                  </a:lnTo>
                  <a:lnTo>
                    <a:pt x="2678038" y="5633426"/>
                  </a:lnTo>
                  <a:lnTo>
                    <a:pt x="2727440" y="5641542"/>
                  </a:lnTo>
                  <a:lnTo>
                    <a:pt x="2777097" y="5649038"/>
                  </a:lnTo>
                  <a:lnTo>
                    <a:pt x="2827005" y="5655907"/>
                  </a:lnTo>
                  <a:lnTo>
                    <a:pt x="2877156" y="5662146"/>
                  </a:lnTo>
                  <a:lnTo>
                    <a:pt x="2927546" y="5667749"/>
                  </a:lnTo>
                  <a:lnTo>
                    <a:pt x="2978168" y="5672711"/>
                  </a:lnTo>
                  <a:lnTo>
                    <a:pt x="3029017" y="5677027"/>
                  </a:lnTo>
                  <a:lnTo>
                    <a:pt x="3080087" y="5680693"/>
                  </a:lnTo>
                  <a:lnTo>
                    <a:pt x="3131372" y="5683703"/>
                  </a:lnTo>
                  <a:lnTo>
                    <a:pt x="3182867" y="5686053"/>
                  </a:lnTo>
                  <a:lnTo>
                    <a:pt x="3234565" y="5687738"/>
                  </a:lnTo>
                  <a:lnTo>
                    <a:pt x="3286462" y="5688752"/>
                  </a:lnTo>
                  <a:lnTo>
                    <a:pt x="3338550" y="5689092"/>
                  </a:lnTo>
                  <a:lnTo>
                    <a:pt x="3390642" y="5688752"/>
                  </a:lnTo>
                  <a:lnTo>
                    <a:pt x="3442542" y="5687738"/>
                  </a:lnTo>
                  <a:lnTo>
                    <a:pt x="3494244" y="5686053"/>
                  </a:lnTo>
                  <a:lnTo>
                    <a:pt x="3545741" y="5683703"/>
                  </a:lnTo>
                  <a:lnTo>
                    <a:pt x="3597030" y="5680693"/>
                  </a:lnTo>
                  <a:lnTo>
                    <a:pt x="3648103" y="5677027"/>
                  </a:lnTo>
                  <a:lnTo>
                    <a:pt x="3698955" y="5672711"/>
                  </a:lnTo>
                  <a:lnTo>
                    <a:pt x="3749579" y="5667749"/>
                  </a:lnTo>
                  <a:lnTo>
                    <a:pt x="3799972" y="5662146"/>
                  </a:lnTo>
                  <a:lnTo>
                    <a:pt x="3850126" y="5655907"/>
                  </a:lnTo>
                  <a:lnTo>
                    <a:pt x="3900035" y="5649038"/>
                  </a:lnTo>
                  <a:lnTo>
                    <a:pt x="3949695" y="5641542"/>
                  </a:lnTo>
                  <a:lnTo>
                    <a:pt x="3999099" y="5633426"/>
                  </a:lnTo>
                  <a:lnTo>
                    <a:pt x="4048241" y="5624693"/>
                  </a:lnTo>
                  <a:lnTo>
                    <a:pt x="4097116" y="5615349"/>
                  </a:lnTo>
                  <a:lnTo>
                    <a:pt x="4145719" y="5605399"/>
                  </a:lnTo>
                  <a:lnTo>
                    <a:pt x="4194042" y="5594847"/>
                  </a:lnTo>
                  <a:lnTo>
                    <a:pt x="4242081" y="5583699"/>
                  </a:lnTo>
                  <a:lnTo>
                    <a:pt x="4289829" y="5571959"/>
                  </a:lnTo>
                  <a:lnTo>
                    <a:pt x="4337281" y="5559633"/>
                  </a:lnTo>
                  <a:lnTo>
                    <a:pt x="4384431" y="5546725"/>
                  </a:lnTo>
                  <a:lnTo>
                    <a:pt x="4431274" y="5533240"/>
                  </a:lnTo>
                  <a:lnTo>
                    <a:pt x="4477803" y="5519183"/>
                  </a:lnTo>
                  <a:lnTo>
                    <a:pt x="4524013" y="5504559"/>
                  </a:lnTo>
                  <a:lnTo>
                    <a:pt x="4569898" y="5489373"/>
                  </a:lnTo>
                  <a:lnTo>
                    <a:pt x="4615452" y="5473631"/>
                  </a:lnTo>
                  <a:lnTo>
                    <a:pt x="4660670" y="5457335"/>
                  </a:lnTo>
                  <a:lnTo>
                    <a:pt x="4705545" y="5440493"/>
                  </a:lnTo>
                  <a:lnTo>
                    <a:pt x="4750073" y="5423108"/>
                  </a:lnTo>
                  <a:lnTo>
                    <a:pt x="4794246" y="5405186"/>
                  </a:lnTo>
                  <a:lnTo>
                    <a:pt x="4838060" y="5386731"/>
                  </a:lnTo>
                  <a:lnTo>
                    <a:pt x="4881508" y="5367748"/>
                  </a:lnTo>
                  <a:lnTo>
                    <a:pt x="4924586" y="5348243"/>
                  </a:lnTo>
                  <a:lnTo>
                    <a:pt x="4967286" y="5328220"/>
                  </a:lnTo>
                  <a:lnTo>
                    <a:pt x="5009604" y="5307684"/>
                  </a:lnTo>
                  <a:lnTo>
                    <a:pt x="5051533" y="5286640"/>
                  </a:lnTo>
                  <a:lnTo>
                    <a:pt x="5093068" y="5265093"/>
                  </a:lnTo>
                  <a:lnTo>
                    <a:pt x="5134203" y="5243048"/>
                  </a:lnTo>
                  <a:lnTo>
                    <a:pt x="5174933" y="5220510"/>
                  </a:lnTo>
                  <a:lnTo>
                    <a:pt x="5215250" y="5197483"/>
                  </a:lnTo>
                  <a:lnTo>
                    <a:pt x="5255151" y="5173973"/>
                  </a:lnTo>
                  <a:lnTo>
                    <a:pt x="5294628" y="5149985"/>
                  </a:lnTo>
                  <a:lnTo>
                    <a:pt x="5333677" y="5125523"/>
                  </a:lnTo>
                  <a:lnTo>
                    <a:pt x="5372290" y="5100592"/>
                  </a:lnTo>
                  <a:lnTo>
                    <a:pt x="5410464" y="5075198"/>
                  </a:lnTo>
                  <a:lnTo>
                    <a:pt x="5448191" y="5049345"/>
                  </a:lnTo>
                  <a:lnTo>
                    <a:pt x="5485467" y="5023038"/>
                  </a:lnTo>
                  <a:lnTo>
                    <a:pt x="5522284" y="4996282"/>
                  </a:lnTo>
                  <a:lnTo>
                    <a:pt x="5558639" y="4969082"/>
                  </a:lnTo>
                  <a:lnTo>
                    <a:pt x="5594524" y="4941443"/>
                  </a:lnTo>
                  <a:lnTo>
                    <a:pt x="5629934" y="4913369"/>
                  </a:lnTo>
                  <a:lnTo>
                    <a:pt x="5664863" y="4884867"/>
                  </a:lnTo>
                  <a:lnTo>
                    <a:pt x="5699305" y="4855940"/>
                  </a:lnTo>
                  <a:lnTo>
                    <a:pt x="5733256" y="4826593"/>
                  </a:lnTo>
                  <a:lnTo>
                    <a:pt x="5766708" y="4796832"/>
                  </a:lnTo>
                  <a:lnTo>
                    <a:pt x="5799656" y="4766662"/>
                  </a:lnTo>
                  <a:lnTo>
                    <a:pt x="5832095" y="4736087"/>
                  </a:lnTo>
                  <a:lnTo>
                    <a:pt x="5864018" y="4705111"/>
                  </a:lnTo>
                  <a:lnTo>
                    <a:pt x="5895421" y="4673742"/>
                  </a:lnTo>
                  <a:lnTo>
                    <a:pt x="5926296" y="4641982"/>
                  </a:lnTo>
                  <a:lnTo>
                    <a:pt x="5956638" y="4609837"/>
                  </a:lnTo>
                  <a:lnTo>
                    <a:pt x="5986442" y="4577312"/>
                  </a:lnTo>
                  <a:lnTo>
                    <a:pt x="6015702" y="4544412"/>
                  </a:lnTo>
                  <a:lnTo>
                    <a:pt x="6044412" y="4511141"/>
                  </a:lnTo>
                  <a:lnTo>
                    <a:pt x="6072566" y="4477505"/>
                  </a:lnTo>
                  <a:lnTo>
                    <a:pt x="6100158" y="4443509"/>
                  </a:lnTo>
                  <a:lnTo>
                    <a:pt x="6127183" y="4409157"/>
                  </a:lnTo>
                  <a:lnTo>
                    <a:pt x="6153635" y="4374455"/>
                  </a:lnTo>
                  <a:lnTo>
                    <a:pt x="6179508" y="4339407"/>
                  </a:lnTo>
                  <a:lnTo>
                    <a:pt x="6204797" y="4304018"/>
                  </a:lnTo>
                  <a:lnTo>
                    <a:pt x="6229495" y="4268293"/>
                  </a:lnTo>
                  <a:lnTo>
                    <a:pt x="6253596" y="4232237"/>
                  </a:lnTo>
                  <a:lnTo>
                    <a:pt x="6277096" y="4195856"/>
                  </a:lnTo>
                  <a:lnTo>
                    <a:pt x="6299988" y="4159153"/>
                  </a:lnTo>
                  <a:lnTo>
                    <a:pt x="6322267" y="4122134"/>
                  </a:lnTo>
                  <a:lnTo>
                    <a:pt x="6343926" y="4084803"/>
                  </a:lnTo>
                  <a:lnTo>
                    <a:pt x="6364961" y="4047167"/>
                  </a:lnTo>
                  <a:lnTo>
                    <a:pt x="6385364" y="4009229"/>
                  </a:lnTo>
                  <a:lnTo>
                    <a:pt x="6405131" y="3970994"/>
                  </a:lnTo>
                  <a:lnTo>
                    <a:pt x="6424255" y="3932468"/>
                  </a:lnTo>
                  <a:lnTo>
                    <a:pt x="6442732" y="3893655"/>
                  </a:lnTo>
                  <a:lnTo>
                    <a:pt x="6460554" y="3854561"/>
                  </a:lnTo>
                  <a:lnTo>
                    <a:pt x="6477717" y="3815189"/>
                  </a:lnTo>
                  <a:lnTo>
                    <a:pt x="6494215" y="3775546"/>
                  </a:lnTo>
                  <a:lnTo>
                    <a:pt x="6510041" y="3735635"/>
                  </a:lnTo>
                  <a:lnTo>
                    <a:pt x="6525190" y="3695463"/>
                  </a:lnTo>
                  <a:lnTo>
                    <a:pt x="6539657" y="3655033"/>
                  </a:lnTo>
                  <a:lnTo>
                    <a:pt x="6553435" y="3614351"/>
                  </a:lnTo>
                  <a:lnTo>
                    <a:pt x="6566519" y="3573422"/>
                  </a:lnTo>
                  <a:lnTo>
                    <a:pt x="6578902" y="3532250"/>
                  </a:lnTo>
                  <a:lnTo>
                    <a:pt x="6590580" y="3490841"/>
                  </a:lnTo>
                  <a:lnTo>
                    <a:pt x="6601547" y="3449199"/>
                  </a:lnTo>
                  <a:lnTo>
                    <a:pt x="6611796" y="3407330"/>
                  </a:lnTo>
                  <a:lnTo>
                    <a:pt x="6621321" y="3365237"/>
                  </a:lnTo>
                  <a:lnTo>
                    <a:pt x="6630118" y="3322927"/>
                  </a:lnTo>
                  <a:lnTo>
                    <a:pt x="6638180" y="3280404"/>
                  </a:lnTo>
                  <a:lnTo>
                    <a:pt x="6645502" y="3237673"/>
                  </a:lnTo>
                  <a:lnTo>
                    <a:pt x="6652078" y="3194739"/>
                  </a:lnTo>
                  <a:lnTo>
                    <a:pt x="6657901" y="3151607"/>
                  </a:lnTo>
                  <a:lnTo>
                    <a:pt x="6662967" y="3108281"/>
                  </a:lnTo>
                  <a:lnTo>
                    <a:pt x="6667269" y="3064768"/>
                  </a:lnTo>
                  <a:lnTo>
                    <a:pt x="6670802" y="3021070"/>
                  </a:lnTo>
                  <a:lnTo>
                    <a:pt x="6673560" y="2977195"/>
                  </a:lnTo>
                  <a:lnTo>
                    <a:pt x="6675537" y="2933145"/>
                  </a:lnTo>
                  <a:lnTo>
                    <a:pt x="6676728" y="2888927"/>
                  </a:lnTo>
                  <a:lnTo>
                    <a:pt x="6677126" y="2844546"/>
                  </a:lnTo>
                  <a:lnTo>
                    <a:pt x="6676728" y="2800164"/>
                  </a:lnTo>
                  <a:lnTo>
                    <a:pt x="6675537" y="2755946"/>
                  </a:lnTo>
                  <a:lnTo>
                    <a:pt x="6673560" y="2711896"/>
                  </a:lnTo>
                  <a:lnTo>
                    <a:pt x="6670802" y="2668021"/>
                  </a:lnTo>
                  <a:lnTo>
                    <a:pt x="6667269" y="2624323"/>
                  </a:lnTo>
                  <a:lnTo>
                    <a:pt x="6662967" y="2580810"/>
                  </a:lnTo>
                  <a:lnTo>
                    <a:pt x="6657901" y="2537484"/>
                  </a:lnTo>
                  <a:lnTo>
                    <a:pt x="6652078" y="2494352"/>
                  </a:lnTo>
                  <a:lnTo>
                    <a:pt x="6645502" y="2451418"/>
                  </a:lnTo>
                  <a:lnTo>
                    <a:pt x="6638180" y="2408687"/>
                  </a:lnTo>
                  <a:lnTo>
                    <a:pt x="6630118" y="2366164"/>
                  </a:lnTo>
                  <a:lnTo>
                    <a:pt x="6621321" y="2323854"/>
                  </a:lnTo>
                  <a:lnTo>
                    <a:pt x="6611796" y="2281761"/>
                  </a:lnTo>
                  <a:lnTo>
                    <a:pt x="6601547" y="2239892"/>
                  </a:lnTo>
                  <a:lnTo>
                    <a:pt x="6590580" y="2198250"/>
                  </a:lnTo>
                  <a:lnTo>
                    <a:pt x="6578902" y="2156841"/>
                  </a:lnTo>
                  <a:lnTo>
                    <a:pt x="6566519" y="2115669"/>
                  </a:lnTo>
                  <a:lnTo>
                    <a:pt x="6553435" y="2074740"/>
                  </a:lnTo>
                  <a:lnTo>
                    <a:pt x="6539657" y="2034058"/>
                  </a:lnTo>
                  <a:lnTo>
                    <a:pt x="6525190" y="1993628"/>
                  </a:lnTo>
                  <a:lnTo>
                    <a:pt x="6510041" y="1953456"/>
                  </a:lnTo>
                  <a:lnTo>
                    <a:pt x="6494215" y="1913545"/>
                  </a:lnTo>
                  <a:lnTo>
                    <a:pt x="6477717" y="1873902"/>
                  </a:lnTo>
                  <a:lnTo>
                    <a:pt x="6460554" y="1834530"/>
                  </a:lnTo>
                  <a:lnTo>
                    <a:pt x="6442732" y="1795436"/>
                  </a:lnTo>
                  <a:lnTo>
                    <a:pt x="6424255" y="1756623"/>
                  </a:lnTo>
                  <a:lnTo>
                    <a:pt x="6405131" y="1718097"/>
                  </a:lnTo>
                  <a:lnTo>
                    <a:pt x="6385364" y="1679862"/>
                  </a:lnTo>
                  <a:lnTo>
                    <a:pt x="6364961" y="1641924"/>
                  </a:lnTo>
                  <a:lnTo>
                    <a:pt x="6343926" y="1604288"/>
                  </a:lnTo>
                  <a:lnTo>
                    <a:pt x="6322267" y="1566957"/>
                  </a:lnTo>
                  <a:lnTo>
                    <a:pt x="6299988" y="1529938"/>
                  </a:lnTo>
                  <a:lnTo>
                    <a:pt x="6277096" y="1493235"/>
                  </a:lnTo>
                  <a:lnTo>
                    <a:pt x="6253596" y="1456854"/>
                  </a:lnTo>
                  <a:lnTo>
                    <a:pt x="6229495" y="1420798"/>
                  </a:lnTo>
                  <a:lnTo>
                    <a:pt x="6204797" y="1385073"/>
                  </a:lnTo>
                  <a:lnTo>
                    <a:pt x="6179508" y="1349684"/>
                  </a:lnTo>
                  <a:lnTo>
                    <a:pt x="6153635" y="1314636"/>
                  </a:lnTo>
                  <a:lnTo>
                    <a:pt x="6127183" y="1279934"/>
                  </a:lnTo>
                  <a:lnTo>
                    <a:pt x="6100158" y="1245582"/>
                  </a:lnTo>
                  <a:lnTo>
                    <a:pt x="6072566" y="1211586"/>
                  </a:lnTo>
                  <a:lnTo>
                    <a:pt x="6044412" y="1177950"/>
                  </a:lnTo>
                  <a:lnTo>
                    <a:pt x="6015702" y="1144679"/>
                  </a:lnTo>
                  <a:lnTo>
                    <a:pt x="5986442" y="1111779"/>
                  </a:lnTo>
                  <a:lnTo>
                    <a:pt x="5956638" y="1079254"/>
                  </a:lnTo>
                  <a:lnTo>
                    <a:pt x="5926296" y="1047109"/>
                  </a:lnTo>
                  <a:lnTo>
                    <a:pt x="5895421" y="1015349"/>
                  </a:lnTo>
                  <a:lnTo>
                    <a:pt x="5864018" y="983980"/>
                  </a:lnTo>
                  <a:lnTo>
                    <a:pt x="5832095" y="953004"/>
                  </a:lnTo>
                  <a:lnTo>
                    <a:pt x="5799656" y="922429"/>
                  </a:lnTo>
                  <a:lnTo>
                    <a:pt x="5766708" y="892259"/>
                  </a:lnTo>
                  <a:lnTo>
                    <a:pt x="5733256" y="862498"/>
                  </a:lnTo>
                  <a:lnTo>
                    <a:pt x="5699305" y="833151"/>
                  </a:lnTo>
                  <a:lnTo>
                    <a:pt x="5664863" y="804224"/>
                  </a:lnTo>
                  <a:lnTo>
                    <a:pt x="5629934" y="775722"/>
                  </a:lnTo>
                  <a:lnTo>
                    <a:pt x="5594524" y="747648"/>
                  </a:lnTo>
                  <a:lnTo>
                    <a:pt x="5558639" y="720009"/>
                  </a:lnTo>
                  <a:lnTo>
                    <a:pt x="5522284" y="692809"/>
                  </a:lnTo>
                  <a:lnTo>
                    <a:pt x="5485467" y="666053"/>
                  </a:lnTo>
                  <a:lnTo>
                    <a:pt x="5448191" y="639746"/>
                  </a:lnTo>
                  <a:lnTo>
                    <a:pt x="5410464" y="613893"/>
                  </a:lnTo>
                  <a:lnTo>
                    <a:pt x="5372290" y="588499"/>
                  </a:lnTo>
                  <a:lnTo>
                    <a:pt x="5333677" y="563568"/>
                  </a:lnTo>
                  <a:lnTo>
                    <a:pt x="5294628" y="539106"/>
                  </a:lnTo>
                  <a:lnTo>
                    <a:pt x="5255151" y="515118"/>
                  </a:lnTo>
                  <a:lnTo>
                    <a:pt x="5215250" y="491608"/>
                  </a:lnTo>
                  <a:lnTo>
                    <a:pt x="5174933" y="468581"/>
                  </a:lnTo>
                  <a:lnTo>
                    <a:pt x="5134203" y="446043"/>
                  </a:lnTo>
                  <a:lnTo>
                    <a:pt x="5093068" y="423998"/>
                  </a:lnTo>
                  <a:lnTo>
                    <a:pt x="5051533" y="402451"/>
                  </a:lnTo>
                  <a:lnTo>
                    <a:pt x="5009604" y="381407"/>
                  </a:lnTo>
                  <a:lnTo>
                    <a:pt x="4967286" y="360871"/>
                  </a:lnTo>
                  <a:lnTo>
                    <a:pt x="4924586" y="340848"/>
                  </a:lnTo>
                  <a:lnTo>
                    <a:pt x="4881508" y="321343"/>
                  </a:lnTo>
                  <a:lnTo>
                    <a:pt x="4838060" y="302360"/>
                  </a:lnTo>
                  <a:lnTo>
                    <a:pt x="4794246" y="283905"/>
                  </a:lnTo>
                  <a:lnTo>
                    <a:pt x="4750073" y="265983"/>
                  </a:lnTo>
                  <a:lnTo>
                    <a:pt x="4705545" y="248598"/>
                  </a:lnTo>
                  <a:lnTo>
                    <a:pt x="4660670" y="231756"/>
                  </a:lnTo>
                  <a:lnTo>
                    <a:pt x="4615452" y="215460"/>
                  </a:lnTo>
                  <a:lnTo>
                    <a:pt x="4569898" y="199718"/>
                  </a:lnTo>
                  <a:lnTo>
                    <a:pt x="4524013" y="184532"/>
                  </a:lnTo>
                  <a:lnTo>
                    <a:pt x="4477803" y="169908"/>
                  </a:lnTo>
                  <a:lnTo>
                    <a:pt x="4431274" y="155851"/>
                  </a:lnTo>
                  <a:lnTo>
                    <a:pt x="4384431" y="142366"/>
                  </a:lnTo>
                  <a:lnTo>
                    <a:pt x="4337281" y="129458"/>
                  </a:lnTo>
                  <a:lnTo>
                    <a:pt x="4289829" y="117132"/>
                  </a:lnTo>
                  <a:lnTo>
                    <a:pt x="4242081" y="105392"/>
                  </a:lnTo>
                  <a:lnTo>
                    <a:pt x="4194042" y="94244"/>
                  </a:lnTo>
                  <a:lnTo>
                    <a:pt x="4145719" y="83692"/>
                  </a:lnTo>
                  <a:lnTo>
                    <a:pt x="4097116" y="73742"/>
                  </a:lnTo>
                  <a:lnTo>
                    <a:pt x="4048241" y="64398"/>
                  </a:lnTo>
                  <a:lnTo>
                    <a:pt x="3999099" y="55665"/>
                  </a:lnTo>
                  <a:lnTo>
                    <a:pt x="3949695" y="47549"/>
                  </a:lnTo>
                  <a:lnTo>
                    <a:pt x="3900035" y="40053"/>
                  </a:lnTo>
                  <a:lnTo>
                    <a:pt x="3850126" y="33184"/>
                  </a:lnTo>
                  <a:lnTo>
                    <a:pt x="3799972" y="26945"/>
                  </a:lnTo>
                  <a:lnTo>
                    <a:pt x="3749579" y="21342"/>
                  </a:lnTo>
                  <a:lnTo>
                    <a:pt x="3698955" y="16380"/>
                  </a:lnTo>
                  <a:lnTo>
                    <a:pt x="3648103" y="12064"/>
                  </a:lnTo>
                  <a:lnTo>
                    <a:pt x="3597030" y="8398"/>
                  </a:lnTo>
                  <a:lnTo>
                    <a:pt x="3545741" y="5388"/>
                  </a:lnTo>
                  <a:lnTo>
                    <a:pt x="3494244" y="3038"/>
                  </a:lnTo>
                  <a:lnTo>
                    <a:pt x="3442542" y="1353"/>
                  </a:lnTo>
                  <a:lnTo>
                    <a:pt x="3390642" y="339"/>
                  </a:lnTo>
                  <a:lnTo>
                    <a:pt x="33385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1473" y="864108"/>
              <a:ext cx="6677659" cy="5689600"/>
            </a:xfrm>
            <a:custGeom>
              <a:avLst/>
              <a:gdLst/>
              <a:ahLst/>
              <a:cxnLst/>
              <a:rect l="l" t="t" r="r" b="b"/>
              <a:pathLst>
                <a:path w="6677659" h="5689600">
                  <a:moveTo>
                    <a:pt x="0" y="2844546"/>
                  </a:moveTo>
                  <a:lnTo>
                    <a:pt x="398" y="2800164"/>
                  </a:lnTo>
                  <a:lnTo>
                    <a:pt x="1588" y="2755946"/>
                  </a:lnTo>
                  <a:lnTo>
                    <a:pt x="3565" y="2711896"/>
                  </a:lnTo>
                  <a:lnTo>
                    <a:pt x="6324" y="2668021"/>
                  </a:lnTo>
                  <a:lnTo>
                    <a:pt x="9857" y="2624323"/>
                  </a:lnTo>
                  <a:lnTo>
                    <a:pt x="14159" y="2580810"/>
                  </a:lnTo>
                  <a:lnTo>
                    <a:pt x="19225" y="2537484"/>
                  </a:lnTo>
                  <a:lnTo>
                    <a:pt x="25049" y="2494352"/>
                  </a:lnTo>
                  <a:lnTo>
                    <a:pt x="31625" y="2451418"/>
                  </a:lnTo>
                  <a:lnTo>
                    <a:pt x="38948" y="2408687"/>
                  </a:lnTo>
                  <a:lnTo>
                    <a:pt x="47010" y="2366164"/>
                  </a:lnTo>
                  <a:lnTo>
                    <a:pt x="55808" y="2323854"/>
                  </a:lnTo>
                  <a:lnTo>
                    <a:pt x="65334" y="2281761"/>
                  </a:lnTo>
                  <a:lnTo>
                    <a:pt x="75584" y="2239892"/>
                  </a:lnTo>
                  <a:lnTo>
                    <a:pt x="86550" y="2198250"/>
                  </a:lnTo>
                  <a:lnTo>
                    <a:pt x="98229" y="2156841"/>
                  </a:lnTo>
                  <a:lnTo>
                    <a:pt x="110613" y="2115669"/>
                  </a:lnTo>
                  <a:lnTo>
                    <a:pt x="123698" y="2074740"/>
                  </a:lnTo>
                  <a:lnTo>
                    <a:pt x="137477" y="2034058"/>
                  </a:lnTo>
                  <a:lnTo>
                    <a:pt x="151944" y="1993628"/>
                  </a:lnTo>
                  <a:lnTo>
                    <a:pt x="167094" y="1953456"/>
                  </a:lnTo>
                  <a:lnTo>
                    <a:pt x="182921" y="1913545"/>
                  </a:lnTo>
                  <a:lnTo>
                    <a:pt x="199419" y="1873902"/>
                  </a:lnTo>
                  <a:lnTo>
                    <a:pt x="216583" y="1834530"/>
                  </a:lnTo>
                  <a:lnTo>
                    <a:pt x="234406" y="1795436"/>
                  </a:lnTo>
                  <a:lnTo>
                    <a:pt x="252884" y="1756623"/>
                  </a:lnTo>
                  <a:lnTo>
                    <a:pt x="272009" y="1718097"/>
                  </a:lnTo>
                  <a:lnTo>
                    <a:pt x="291777" y="1679862"/>
                  </a:lnTo>
                  <a:lnTo>
                    <a:pt x="312181" y="1641924"/>
                  </a:lnTo>
                  <a:lnTo>
                    <a:pt x="333216" y="1604288"/>
                  </a:lnTo>
                  <a:lnTo>
                    <a:pt x="354877" y="1566957"/>
                  </a:lnTo>
                  <a:lnTo>
                    <a:pt x="377156" y="1529938"/>
                  </a:lnTo>
                  <a:lnTo>
                    <a:pt x="400049" y="1493235"/>
                  </a:lnTo>
                  <a:lnTo>
                    <a:pt x="423550" y="1456854"/>
                  </a:lnTo>
                  <a:lnTo>
                    <a:pt x="447652" y="1420798"/>
                  </a:lnTo>
                  <a:lnTo>
                    <a:pt x="472351" y="1385073"/>
                  </a:lnTo>
                  <a:lnTo>
                    <a:pt x="497641" y="1349684"/>
                  </a:lnTo>
                  <a:lnTo>
                    <a:pt x="523514" y="1314636"/>
                  </a:lnTo>
                  <a:lnTo>
                    <a:pt x="549967" y="1279934"/>
                  </a:lnTo>
                  <a:lnTo>
                    <a:pt x="576993" y="1245582"/>
                  </a:lnTo>
                  <a:lnTo>
                    <a:pt x="604586" y="1211586"/>
                  </a:lnTo>
                  <a:lnTo>
                    <a:pt x="632741" y="1177950"/>
                  </a:lnTo>
                  <a:lnTo>
                    <a:pt x="661452" y="1144679"/>
                  </a:lnTo>
                  <a:lnTo>
                    <a:pt x="690712" y="1111779"/>
                  </a:lnTo>
                  <a:lnTo>
                    <a:pt x="720517" y="1079254"/>
                  </a:lnTo>
                  <a:lnTo>
                    <a:pt x="750860" y="1047109"/>
                  </a:lnTo>
                  <a:lnTo>
                    <a:pt x="781736" y="1015349"/>
                  </a:lnTo>
                  <a:lnTo>
                    <a:pt x="813139" y="983980"/>
                  </a:lnTo>
                  <a:lnTo>
                    <a:pt x="845063" y="953004"/>
                  </a:lnTo>
                  <a:lnTo>
                    <a:pt x="877502" y="922429"/>
                  </a:lnTo>
                  <a:lnTo>
                    <a:pt x="910451" y="892259"/>
                  </a:lnTo>
                  <a:lnTo>
                    <a:pt x="943904" y="862498"/>
                  </a:lnTo>
                  <a:lnTo>
                    <a:pt x="977855" y="833151"/>
                  </a:lnTo>
                  <a:lnTo>
                    <a:pt x="1012298" y="804224"/>
                  </a:lnTo>
                  <a:lnTo>
                    <a:pt x="1047228" y="775722"/>
                  </a:lnTo>
                  <a:lnTo>
                    <a:pt x="1082638" y="747648"/>
                  </a:lnTo>
                  <a:lnTo>
                    <a:pt x="1118524" y="720009"/>
                  </a:lnTo>
                  <a:lnTo>
                    <a:pt x="1154878" y="692809"/>
                  </a:lnTo>
                  <a:lnTo>
                    <a:pt x="1191696" y="666053"/>
                  </a:lnTo>
                  <a:lnTo>
                    <a:pt x="1228972" y="639746"/>
                  </a:lnTo>
                  <a:lnTo>
                    <a:pt x="1266700" y="613893"/>
                  </a:lnTo>
                  <a:lnTo>
                    <a:pt x="1304873" y="588499"/>
                  </a:lnTo>
                  <a:lnTo>
                    <a:pt x="1343487" y="563568"/>
                  </a:lnTo>
                  <a:lnTo>
                    <a:pt x="1382536" y="539106"/>
                  </a:lnTo>
                  <a:lnTo>
                    <a:pt x="1422013" y="515118"/>
                  </a:lnTo>
                  <a:lnTo>
                    <a:pt x="1461914" y="491608"/>
                  </a:lnTo>
                  <a:lnTo>
                    <a:pt x="1502231" y="468581"/>
                  </a:lnTo>
                  <a:lnTo>
                    <a:pt x="1542961" y="446043"/>
                  </a:lnTo>
                  <a:lnTo>
                    <a:pt x="1584095" y="423998"/>
                  </a:lnTo>
                  <a:lnTo>
                    <a:pt x="1625630" y="402451"/>
                  </a:lnTo>
                  <a:lnTo>
                    <a:pt x="1667559" y="381407"/>
                  </a:lnTo>
                  <a:lnTo>
                    <a:pt x="1709877" y="360871"/>
                  </a:lnTo>
                  <a:lnTo>
                    <a:pt x="1752577" y="340848"/>
                  </a:lnTo>
                  <a:lnTo>
                    <a:pt x="1795653" y="321343"/>
                  </a:lnTo>
                  <a:lnTo>
                    <a:pt x="1839101" y="302360"/>
                  </a:lnTo>
                  <a:lnTo>
                    <a:pt x="1882915" y="283905"/>
                  </a:lnTo>
                  <a:lnTo>
                    <a:pt x="1927087" y="265983"/>
                  </a:lnTo>
                  <a:lnTo>
                    <a:pt x="1971614" y="248598"/>
                  </a:lnTo>
                  <a:lnTo>
                    <a:pt x="2016488" y="231756"/>
                  </a:lnTo>
                  <a:lnTo>
                    <a:pt x="2061705" y="215460"/>
                  </a:lnTo>
                  <a:lnTo>
                    <a:pt x="2107258" y="199718"/>
                  </a:lnTo>
                  <a:lnTo>
                    <a:pt x="2153142" y="184532"/>
                  </a:lnTo>
                  <a:lnTo>
                    <a:pt x="2199351" y="169908"/>
                  </a:lnTo>
                  <a:lnTo>
                    <a:pt x="2245879" y="155851"/>
                  </a:lnTo>
                  <a:lnTo>
                    <a:pt x="2292720" y="142366"/>
                  </a:lnTo>
                  <a:lnTo>
                    <a:pt x="2339869" y="129458"/>
                  </a:lnTo>
                  <a:lnTo>
                    <a:pt x="2387320" y="117132"/>
                  </a:lnTo>
                  <a:lnTo>
                    <a:pt x="2435066" y="105392"/>
                  </a:lnTo>
                  <a:lnTo>
                    <a:pt x="2483103" y="94244"/>
                  </a:lnTo>
                  <a:lnTo>
                    <a:pt x="2531425" y="83692"/>
                  </a:lnTo>
                  <a:lnTo>
                    <a:pt x="2580025" y="73742"/>
                  </a:lnTo>
                  <a:lnTo>
                    <a:pt x="2628898" y="64398"/>
                  </a:lnTo>
                  <a:lnTo>
                    <a:pt x="2678038" y="55665"/>
                  </a:lnTo>
                  <a:lnTo>
                    <a:pt x="2727440" y="47549"/>
                  </a:lnTo>
                  <a:lnTo>
                    <a:pt x="2777097" y="40053"/>
                  </a:lnTo>
                  <a:lnTo>
                    <a:pt x="2827005" y="33184"/>
                  </a:lnTo>
                  <a:lnTo>
                    <a:pt x="2877156" y="26945"/>
                  </a:lnTo>
                  <a:lnTo>
                    <a:pt x="2927546" y="21342"/>
                  </a:lnTo>
                  <a:lnTo>
                    <a:pt x="2978168" y="16380"/>
                  </a:lnTo>
                  <a:lnTo>
                    <a:pt x="3029017" y="12064"/>
                  </a:lnTo>
                  <a:lnTo>
                    <a:pt x="3080087" y="8398"/>
                  </a:lnTo>
                  <a:lnTo>
                    <a:pt x="3131372" y="5388"/>
                  </a:lnTo>
                  <a:lnTo>
                    <a:pt x="3182867" y="3038"/>
                  </a:lnTo>
                  <a:lnTo>
                    <a:pt x="3234565" y="1353"/>
                  </a:lnTo>
                  <a:lnTo>
                    <a:pt x="3286462" y="339"/>
                  </a:lnTo>
                  <a:lnTo>
                    <a:pt x="3338550" y="0"/>
                  </a:lnTo>
                  <a:lnTo>
                    <a:pt x="3390642" y="339"/>
                  </a:lnTo>
                  <a:lnTo>
                    <a:pt x="3442542" y="1353"/>
                  </a:lnTo>
                  <a:lnTo>
                    <a:pt x="3494244" y="3038"/>
                  </a:lnTo>
                  <a:lnTo>
                    <a:pt x="3545741" y="5388"/>
                  </a:lnTo>
                  <a:lnTo>
                    <a:pt x="3597030" y="8398"/>
                  </a:lnTo>
                  <a:lnTo>
                    <a:pt x="3648103" y="12064"/>
                  </a:lnTo>
                  <a:lnTo>
                    <a:pt x="3698955" y="16380"/>
                  </a:lnTo>
                  <a:lnTo>
                    <a:pt x="3749579" y="21342"/>
                  </a:lnTo>
                  <a:lnTo>
                    <a:pt x="3799972" y="26945"/>
                  </a:lnTo>
                  <a:lnTo>
                    <a:pt x="3850126" y="33184"/>
                  </a:lnTo>
                  <a:lnTo>
                    <a:pt x="3900035" y="40053"/>
                  </a:lnTo>
                  <a:lnTo>
                    <a:pt x="3949695" y="47549"/>
                  </a:lnTo>
                  <a:lnTo>
                    <a:pt x="3999099" y="55665"/>
                  </a:lnTo>
                  <a:lnTo>
                    <a:pt x="4048241" y="64398"/>
                  </a:lnTo>
                  <a:lnTo>
                    <a:pt x="4097116" y="73742"/>
                  </a:lnTo>
                  <a:lnTo>
                    <a:pt x="4145719" y="83692"/>
                  </a:lnTo>
                  <a:lnTo>
                    <a:pt x="4194042" y="94244"/>
                  </a:lnTo>
                  <a:lnTo>
                    <a:pt x="4242081" y="105392"/>
                  </a:lnTo>
                  <a:lnTo>
                    <a:pt x="4289829" y="117132"/>
                  </a:lnTo>
                  <a:lnTo>
                    <a:pt x="4337281" y="129458"/>
                  </a:lnTo>
                  <a:lnTo>
                    <a:pt x="4384431" y="142366"/>
                  </a:lnTo>
                  <a:lnTo>
                    <a:pt x="4431274" y="155851"/>
                  </a:lnTo>
                  <a:lnTo>
                    <a:pt x="4477803" y="169908"/>
                  </a:lnTo>
                  <a:lnTo>
                    <a:pt x="4524013" y="184532"/>
                  </a:lnTo>
                  <a:lnTo>
                    <a:pt x="4569898" y="199718"/>
                  </a:lnTo>
                  <a:lnTo>
                    <a:pt x="4615452" y="215460"/>
                  </a:lnTo>
                  <a:lnTo>
                    <a:pt x="4660670" y="231756"/>
                  </a:lnTo>
                  <a:lnTo>
                    <a:pt x="4705545" y="248598"/>
                  </a:lnTo>
                  <a:lnTo>
                    <a:pt x="4750073" y="265983"/>
                  </a:lnTo>
                  <a:lnTo>
                    <a:pt x="4794246" y="283905"/>
                  </a:lnTo>
                  <a:lnTo>
                    <a:pt x="4838060" y="302360"/>
                  </a:lnTo>
                  <a:lnTo>
                    <a:pt x="4881508" y="321343"/>
                  </a:lnTo>
                  <a:lnTo>
                    <a:pt x="4924586" y="340848"/>
                  </a:lnTo>
                  <a:lnTo>
                    <a:pt x="4967286" y="360871"/>
                  </a:lnTo>
                  <a:lnTo>
                    <a:pt x="5009604" y="381407"/>
                  </a:lnTo>
                  <a:lnTo>
                    <a:pt x="5051533" y="402451"/>
                  </a:lnTo>
                  <a:lnTo>
                    <a:pt x="5093068" y="423998"/>
                  </a:lnTo>
                  <a:lnTo>
                    <a:pt x="5134203" y="446043"/>
                  </a:lnTo>
                  <a:lnTo>
                    <a:pt x="5174933" y="468581"/>
                  </a:lnTo>
                  <a:lnTo>
                    <a:pt x="5215250" y="491608"/>
                  </a:lnTo>
                  <a:lnTo>
                    <a:pt x="5255151" y="515118"/>
                  </a:lnTo>
                  <a:lnTo>
                    <a:pt x="5294628" y="539106"/>
                  </a:lnTo>
                  <a:lnTo>
                    <a:pt x="5333677" y="563568"/>
                  </a:lnTo>
                  <a:lnTo>
                    <a:pt x="5372290" y="588499"/>
                  </a:lnTo>
                  <a:lnTo>
                    <a:pt x="5410464" y="613893"/>
                  </a:lnTo>
                  <a:lnTo>
                    <a:pt x="5448191" y="639746"/>
                  </a:lnTo>
                  <a:lnTo>
                    <a:pt x="5485467" y="666053"/>
                  </a:lnTo>
                  <a:lnTo>
                    <a:pt x="5522284" y="692809"/>
                  </a:lnTo>
                  <a:lnTo>
                    <a:pt x="5558639" y="720009"/>
                  </a:lnTo>
                  <a:lnTo>
                    <a:pt x="5594524" y="747648"/>
                  </a:lnTo>
                  <a:lnTo>
                    <a:pt x="5629934" y="775722"/>
                  </a:lnTo>
                  <a:lnTo>
                    <a:pt x="5664863" y="804224"/>
                  </a:lnTo>
                  <a:lnTo>
                    <a:pt x="5699305" y="833151"/>
                  </a:lnTo>
                  <a:lnTo>
                    <a:pt x="5733256" y="862498"/>
                  </a:lnTo>
                  <a:lnTo>
                    <a:pt x="5766708" y="892259"/>
                  </a:lnTo>
                  <a:lnTo>
                    <a:pt x="5799656" y="922429"/>
                  </a:lnTo>
                  <a:lnTo>
                    <a:pt x="5832095" y="953004"/>
                  </a:lnTo>
                  <a:lnTo>
                    <a:pt x="5864018" y="983980"/>
                  </a:lnTo>
                  <a:lnTo>
                    <a:pt x="5895421" y="1015349"/>
                  </a:lnTo>
                  <a:lnTo>
                    <a:pt x="5926296" y="1047109"/>
                  </a:lnTo>
                  <a:lnTo>
                    <a:pt x="5956638" y="1079254"/>
                  </a:lnTo>
                  <a:lnTo>
                    <a:pt x="5986442" y="1111779"/>
                  </a:lnTo>
                  <a:lnTo>
                    <a:pt x="6015702" y="1144679"/>
                  </a:lnTo>
                  <a:lnTo>
                    <a:pt x="6044412" y="1177950"/>
                  </a:lnTo>
                  <a:lnTo>
                    <a:pt x="6072566" y="1211586"/>
                  </a:lnTo>
                  <a:lnTo>
                    <a:pt x="6100158" y="1245582"/>
                  </a:lnTo>
                  <a:lnTo>
                    <a:pt x="6127183" y="1279934"/>
                  </a:lnTo>
                  <a:lnTo>
                    <a:pt x="6153635" y="1314636"/>
                  </a:lnTo>
                  <a:lnTo>
                    <a:pt x="6179508" y="1349684"/>
                  </a:lnTo>
                  <a:lnTo>
                    <a:pt x="6204797" y="1385073"/>
                  </a:lnTo>
                  <a:lnTo>
                    <a:pt x="6229495" y="1420798"/>
                  </a:lnTo>
                  <a:lnTo>
                    <a:pt x="6253596" y="1456854"/>
                  </a:lnTo>
                  <a:lnTo>
                    <a:pt x="6277096" y="1493235"/>
                  </a:lnTo>
                  <a:lnTo>
                    <a:pt x="6299988" y="1529938"/>
                  </a:lnTo>
                  <a:lnTo>
                    <a:pt x="6322267" y="1566957"/>
                  </a:lnTo>
                  <a:lnTo>
                    <a:pt x="6343926" y="1604288"/>
                  </a:lnTo>
                  <a:lnTo>
                    <a:pt x="6364961" y="1641924"/>
                  </a:lnTo>
                  <a:lnTo>
                    <a:pt x="6385364" y="1679862"/>
                  </a:lnTo>
                  <a:lnTo>
                    <a:pt x="6405131" y="1718097"/>
                  </a:lnTo>
                  <a:lnTo>
                    <a:pt x="6424255" y="1756623"/>
                  </a:lnTo>
                  <a:lnTo>
                    <a:pt x="6442732" y="1795436"/>
                  </a:lnTo>
                  <a:lnTo>
                    <a:pt x="6460554" y="1834530"/>
                  </a:lnTo>
                  <a:lnTo>
                    <a:pt x="6477717" y="1873902"/>
                  </a:lnTo>
                  <a:lnTo>
                    <a:pt x="6494215" y="1913545"/>
                  </a:lnTo>
                  <a:lnTo>
                    <a:pt x="6510041" y="1953456"/>
                  </a:lnTo>
                  <a:lnTo>
                    <a:pt x="6525190" y="1993628"/>
                  </a:lnTo>
                  <a:lnTo>
                    <a:pt x="6539657" y="2034058"/>
                  </a:lnTo>
                  <a:lnTo>
                    <a:pt x="6553435" y="2074740"/>
                  </a:lnTo>
                  <a:lnTo>
                    <a:pt x="6566519" y="2115669"/>
                  </a:lnTo>
                  <a:lnTo>
                    <a:pt x="6578902" y="2156841"/>
                  </a:lnTo>
                  <a:lnTo>
                    <a:pt x="6590580" y="2198250"/>
                  </a:lnTo>
                  <a:lnTo>
                    <a:pt x="6601547" y="2239892"/>
                  </a:lnTo>
                  <a:lnTo>
                    <a:pt x="6611796" y="2281761"/>
                  </a:lnTo>
                  <a:lnTo>
                    <a:pt x="6621321" y="2323854"/>
                  </a:lnTo>
                  <a:lnTo>
                    <a:pt x="6630118" y="2366164"/>
                  </a:lnTo>
                  <a:lnTo>
                    <a:pt x="6638180" y="2408687"/>
                  </a:lnTo>
                  <a:lnTo>
                    <a:pt x="6645502" y="2451418"/>
                  </a:lnTo>
                  <a:lnTo>
                    <a:pt x="6652078" y="2494352"/>
                  </a:lnTo>
                  <a:lnTo>
                    <a:pt x="6657901" y="2537484"/>
                  </a:lnTo>
                  <a:lnTo>
                    <a:pt x="6662967" y="2580810"/>
                  </a:lnTo>
                  <a:lnTo>
                    <a:pt x="6667269" y="2624323"/>
                  </a:lnTo>
                  <a:lnTo>
                    <a:pt x="6670802" y="2668021"/>
                  </a:lnTo>
                  <a:lnTo>
                    <a:pt x="6673560" y="2711896"/>
                  </a:lnTo>
                  <a:lnTo>
                    <a:pt x="6675537" y="2755946"/>
                  </a:lnTo>
                  <a:lnTo>
                    <a:pt x="6676728" y="2800164"/>
                  </a:lnTo>
                  <a:lnTo>
                    <a:pt x="6677126" y="2844546"/>
                  </a:lnTo>
                  <a:lnTo>
                    <a:pt x="6676728" y="2888927"/>
                  </a:lnTo>
                  <a:lnTo>
                    <a:pt x="6675537" y="2933145"/>
                  </a:lnTo>
                  <a:lnTo>
                    <a:pt x="6673560" y="2977195"/>
                  </a:lnTo>
                  <a:lnTo>
                    <a:pt x="6670802" y="3021070"/>
                  </a:lnTo>
                  <a:lnTo>
                    <a:pt x="6667269" y="3064768"/>
                  </a:lnTo>
                  <a:lnTo>
                    <a:pt x="6662967" y="3108281"/>
                  </a:lnTo>
                  <a:lnTo>
                    <a:pt x="6657901" y="3151607"/>
                  </a:lnTo>
                  <a:lnTo>
                    <a:pt x="6652078" y="3194739"/>
                  </a:lnTo>
                  <a:lnTo>
                    <a:pt x="6645502" y="3237673"/>
                  </a:lnTo>
                  <a:lnTo>
                    <a:pt x="6638180" y="3280404"/>
                  </a:lnTo>
                  <a:lnTo>
                    <a:pt x="6630118" y="3322927"/>
                  </a:lnTo>
                  <a:lnTo>
                    <a:pt x="6621321" y="3365237"/>
                  </a:lnTo>
                  <a:lnTo>
                    <a:pt x="6611796" y="3407330"/>
                  </a:lnTo>
                  <a:lnTo>
                    <a:pt x="6601547" y="3449199"/>
                  </a:lnTo>
                  <a:lnTo>
                    <a:pt x="6590580" y="3490841"/>
                  </a:lnTo>
                  <a:lnTo>
                    <a:pt x="6578902" y="3532250"/>
                  </a:lnTo>
                  <a:lnTo>
                    <a:pt x="6566519" y="3573422"/>
                  </a:lnTo>
                  <a:lnTo>
                    <a:pt x="6553435" y="3614351"/>
                  </a:lnTo>
                  <a:lnTo>
                    <a:pt x="6539657" y="3655033"/>
                  </a:lnTo>
                  <a:lnTo>
                    <a:pt x="6525190" y="3695463"/>
                  </a:lnTo>
                  <a:lnTo>
                    <a:pt x="6510041" y="3735635"/>
                  </a:lnTo>
                  <a:lnTo>
                    <a:pt x="6494215" y="3775546"/>
                  </a:lnTo>
                  <a:lnTo>
                    <a:pt x="6477717" y="3815189"/>
                  </a:lnTo>
                  <a:lnTo>
                    <a:pt x="6460554" y="3854561"/>
                  </a:lnTo>
                  <a:lnTo>
                    <a:pt x="6442732" y="3893655"/>
                  </a:lnTo>
                  <a:lnTo>
                    <a:pt x="6424255" y="3932468"/>
                  </a:lnTo>
                  <a:lnTo>
                    <a:pt x="6405131" y="3970994"/>
                  </a:lnTo>
                  <a:lnTo>
                    <a:pt x="6385364" y="4009229"/>
                  </a:lnTo>
                  <a:lnTo>
                    <a:pt x="6364961" y="4047167"/>
                  </a:lnTo>
                  <a:lnTo>
                    <a:pt x="6343926" y="4084803"/>
                  </a:lnTo>
                  <a:lnTo>
                    <a:pt x="6322267" y="4122134"/>
                  </a:lnTo>
                  <a:lnTo>
                    <a:pt x="6299988" y="4159153"/>
                  </a:lnTo>
                  <a:lnTo>
                    <a:pt x="6277096" y="4195856"/>
                  </a:lnTo>
                  <a:lnTo>
                    <a:pt x="6253596" y="4232237"/>
                  </a:lnTo>
                  <a:lnTo>
                    <a:pt x="6229495" y="4268293"/>
                  </a:lnTo>
                  <a:lnTo>
                    <a:pt x="6204797" y="4304018"/>
                  </a:lnTo>
                  <a:lnTo>
                    <a:pt x="6179508" y="4339407"/>
                  </a:lnTo>
                  <a:lnTo>
                    <a:pt x="6153635" y="4374455"/>
                  </a:lnTo>
                  <a:lnTo>
                    <a:pt x="6127183" y="4409157"/>
                  </a:lnTo>
                  <a:lnTo>
                    <a:pt x="6100158" y="4443509"/>
                  </a:lnTo>
                  <a:lnTo>
                    <a:pt x="6072566" y="4477505"/>
                  </a:lnTo>
                  <a:lnTo>
                    <a:pt x="6044412" y="4511141"/>
                  </a:lnTo>
                  <a:lnTo>
                    <a:pt x="6015702" y="4544412"/>
                  </a:lnTo>
                  <a:lnTo>
                    <a:pt x="5986442" y="4577312"/>
                  </a:lnTo>
                  <a:lnTo>
                    <a:pt x="5956638" y="4609837"/>
                  </a:lnTo>
                  <a:lnTo>
                    <a:pt x="5926296" y="4641982"/>
                  </a:lnTo>
                  <a:lnTo>
                    <a:pt x="5895421" y="4673742"/>
                  </a:lnTo>
                  <a:lnTo>
                    <a:pt x="5864018" y="4705111"/>
                  </a:lnTo>
                  <a:lnTo>
                    <a:pt x="5832095" y="4736087"/>
                  </a:lnTo>
                  <a:lnTo>
                    <a:pt x="5799656" y="4766662"/>
                  </a:lnTo>
                  <a:lnTo>
                    <a:pt x="5766708" y="4796832"/>
                  </a:lnTo>
                  <a:lnTo>
                    <a:pt x="5733256" y="4826593"/>
                  </a:lnTo>
                  <a:lnTo>
                    <a:pt x="5699305" y="4855940"/>
                  </a:lnTo>
                  <a:lnTo>
                    <a:pt x="5664863" y="4884867"/>
                  </a:lnTo>
                  <a:lnTo>
                    <a:pt x="5629934" y="4913369"/>
                  </a:lnTo>
                  <a:lnTo>
                    <a:pt x="5594524" y="4941443"/>
                  </a:lnTo>
                  <a:lnTo>
                    <a:pt x="5558639" y="4969082"/>
                  </a:lnTo>
                  <a:lnTo>
                    <a:pt x="5522284" y="4996282"/>
                  </a:lnTo>
                  <a:lnTo>
                    <a:pt x="5485467" y="5023038"/>
                  </a:lnTo>
                  <a:lnTo>
                    <a:pt x="5448191" y="5049345"/>
                  </a:lnTo>
                  <a:lnTo>
                    <a:pt x="5410464" y="5075198"/>
                  </a:lnTo>
                  <a:lnTo>
                    <a:pt x="5372290" y="5100592"/>
                  </a:lnTo>
                  <a:lnTo>
                    <a:pt x="5333677" y="5125523"/>
                  </a:lnTo>
                  <a:lnTo>
                    <a:pt x="5294628" y="5149985"/>
                  </a:lnTo>
                  <a:lnTo>
                    <a:pt x="5255151" y="5173973"/>
                  </a:lnTo>
                  <a:lnTo>
                    <a:pt x="5215250" y="5197483"/>
                  </a:lnTo>
                  <a:lnTo>
                    <a:pt x="5174933" y="5220510"/>
                  </a:lnTo>
                  <a:lnTo>
                    <a:pt x="5134203" y="5243048"/>
                  </a:lnTo>
                  <a:lnTo>
                    <a:pt x="5093068" y="5265093"/>
                  </a:lnTo>
                  <a:lnTo>
                    <a:pt x="5051533" y="5286640"/>
                  </a:lnTo>
                  <a:lnTo>
                    <a:pt x="5009604" y="5307684"/>
                  </a:lnTo>
                  <a:lnTo>
                    <a:pt x="4967286" y="5328220"/>
                  </a:lnTo>
                  <a:lnTo>
                    <a:pt x="4924586" y="5348243"/>
                  </a:lnTo>
                  <a:lnTo>
                    <a:pt x="4881508" y="5367748"/>
                  </a:lnTo>
                  <a:lnTo>
                    <a:pt x="4838060" y="5386731"/>
                  </a:lnTo>
                  <a:lnTo>
                    <a:pt x="4794246" y="5405186"/>
                  </a:lnTo>
                  <a:lnTo>
                    <a:pt x="4750073" y="5423108"/>
                  </a:lnTo>
                  <a:lnTo>
                    <a:pt x="4705545" y="5440493"/>
                  </a:lnTo>
                  <a:lnTo>
                    <a:pt x="4660670" y="5457335"/>
                  </a:lnTo>
                  <a:lnTo>
                    <a:pt x="4615452" y="5473631"/>
                  </a:lnTo>
                  <a:lnTo>
                    <a:pt x="4569898" y="5489373"/>
                  </a:lnTo>
                  <a:lnTo>
                    <a:pt x="4524013" y="5504559"/>
                  </a:lnTo>
                  <a:lnTo>
                    <a:pt x="4477803" y="5519183"/>
                  </a:lnTo>
                  <a:lnTo>
                    <a:pt x="4431274" y="5533240"/>
                  </a:lnTo>
                  <a:lnTo>
                    <a:pt x="4384431" y="5546725"/>
                  </a:lnTo>
                  <a:lnTo>
                    <a:pt x="4337281" y="5559633"/>
                  </a:lnTo>
                  <a:lnTo>
                    <a:pt x="4289829" y="5571959"/>
                  </a:lnTo>
                  <a:lnTo>
                    <a:pt x="4242081" y="5583699"/>
                  </a:lnTo>
                  <a:lnTo>
                    <a:pt x="4194042" y="5594847"/>
                  </a:lnTo>
                  <a:lnTo>
                    <a:pt x="4145719" y="5605399"/>
                  </a:lnTo>
                  <a:lnTo>
                    <a:pt x="4097116" y="5615349"/>
                  </a:lnTo>
                  <a:lnTo>
                    <a:pt x="4048241" y="5624693"/>
                  </a:lnTo>
                  <a:lnTo>
                    <a:pt x="3999099" y="5633426"/>
                  </a:lnTo>
                  <a:lnTo>
                    <a:pt x="3949695" y="5641542"/>
                  </a:lnTo>
                  <a:lnTo>
                    <a:pt x="3900035" y="5649038"/>
                  </a:lnTo>
                  <a:lnTo>
                    <a:pt x="3850126" y="5655907"/>
                  </a:lnTo>
                  <a:lnTo>
                    <a:pt x="3799972" y="5662146"/>
                  </a:lnTo>
                  <a:lnTo>
                    <a:pt x="3749579" y="5667749"/>
                  </a:lnTo>
                  <a:lnTo>
                    <a:pt x="3698955" y="5672711"/>
                  </a:lnTo>
                  <a:lnTo>
                    <a:pt x="3648103" y="5677027"/>
                  </a:lnTo>
                  <a:lnTo>
                    <a:pt x="3597030" y="5680693"/>
                  </a:lnTo>
                  <a:lnTo>
                    <a:pt x="3545741" y="5683703"/>
                  </a:lnTo>
                  <a:lnTo>
                    <a:pt x="3494244" y="5686053"/>
                  </a:lnTo>
                  <a:lnTo>
                    <a:pt x="3442542" y="5687738"/>
                  </a:lnTo>
                  <a:lnTo>
                    <a:pt x="3390642" y="5688752"/>
                  </a:lnTo>
                  <a:lnTo>
                    <a:pt x="3338550" y="5689092"/>
                  </a:lnTo>
                  <a:lnTo>
                    <a:pt x="3286462" y="5688752"/>
                  </a:lnTo>
                  <a:lnTo>
                    <a:pt x="3234565" y="5687738"/>
                  </a:lnTo>
                  <a:lnTo>
                    <a:pt x="3182867" y="5686053"/>
                  </a:lnTo>
                  <a:lnTo>
                    <a:pt x="3131372" y="5683703"/>
                  </a:lnTo>
                  <a:lnTo>
                    <a:pt x="3080087" y="5680693"/>
                  </a:lnTo>
                  <a:lnTo>
                    <a:pt x="3029017" y="5677027"/>
                  </a:lnTo>
                  <a:lnTo>
                    <a:pt x="2978168" y="5672711"/>
                  </a:lnTo>
                  <a:lnTo>
                    <a:pt x="2927546" y="5667749"/>
                  </a:lnTo>
                  <a:lnTo>
                    <a:pt x="2877156" y="5662146"/>
                  </a:lnTo>
                  <a:lnTo>
                    <a:pt x="2827005" y="5655907"/>
                  </a:lnTo>
                  <a:lnTo>
                    <a:pt x="2777097" y="5649038"/>
                  </a:lnTo>
                  <a:lnTo>
                    <a:pt x="2727440" y="5641542"/>
                  </a:lnTo>
                  <a:lnTo>
                    <a:pt x="2678038" y="5633426"/>
                  </a:lnTo>
                  <a:lnTo>
                    <a:pt x="2628898" y="5624693"/>
                  </a:lnTo>
                  <a:lnTo>
                    <a:pt x="2580025" y="5615349"/>
                  </a:lnTo>
                  <a:lnTo>
                    <a:pt x="2531425" y="5605399"/>
                  </a:lnTo>
                  <a:lnTo>
                    <a:pt x="2483103" y="5594847"/>
                  </a:lnTo>
                  <a:lnTo>
                    <a:pt x="2435066" y="5583699"/>
                  </a:lnTo>
                  <a:lnTo>
                    <a:pt x="2387320" y="5571959"/>
                  </a:lnTo>
                  <a:lnTo>
                    <a:pt x="2339869" y="5559633"/>
                  </a:lnTo>
                  <a:lnTo>
                    <a:pt x="2292720" y="5546725"/>
                  </a:lnTo>
                  <a:lnTo>
                    <a:pt x="2245879" y="5533240"/>
                  </a:lnTo>
                  <a:lnTo>
                    <a:pt x="2199351" y="5519183"/>
                  </a:lnTo>
                  <a:lnTo>
                    <a:pt x="2153142" y="5504559"/>
                  </a:lnTo>
                  <a:lnTo>
                    <a:pt x="2107258" y="5489373"/>
                  </a:lnTo>
                  <a:lnTo>
                    <a:pt x="2061705" y="5473631"/>
                  </a:lnTo>
                  <a:lnTo>
                    <a:pt x="2016488" y="5457335"/>
                  </a:lnTo>
                  <a:lnTo>
                    <a:pt x="1971614" y="5440493"/>
                  </a:lnTo>
                  <a:lnTo>
                    <a:pt x="1927087" y="5423108"/>
                  </a:lnTo>
                  <a:lnTo>
                    <a:pt x="1882915" y="5405186"/>
                  </a:lnTo>
                  <a:lnTo>
                    <a:pt x="1839101" y="5386731"/>
                  </a:lnTo>
                  <a:lnTo>
                    <a:pt x="1795653" y="5367748"/>
                  </a:lnTo>
                  <a:lnTo>
                    <a:pt x="1752577" y="5348243"/>
                  </a:lnTo>
                  <a:lnTo>
                    <a:pt x="1709877" y="5328220"/>
                  </a:lnTo>
                  <a:lnTo>
                    <a:pt x="1667559" y="5307684"/>
                  </a:lnTo>
                  <a:lnTo>
                    <a:pt x="1625630" y="5286640"/>
                  </a:lnTo>
                  <a:lnTo>
                    <a:pt x="1584095" y="5265093"/>
                  </a:lnTo>
                  <a:lnTo>
                    <a:pt x="1542961" y="5243048"/>
                  </a:lnTo>
                  <a:lnTo>
                    <a:pt x="1502231" y="5220510"/>
                  </a:lnTo>
                  <a:lnTo>
                    <a:pt x="1461914" y="5197483"/>
                  </a:lnTo>
                  <a:lnTo>
                    <a:pt x="1422013" y="5173973"/>
                  </a:lnTo>
                  <a:lnTo>
                    <a:pt x="1382536" y="5149985"/>
                  </a:lnTo>
                  <a:lnTo>
                    <a:pt x="1343487" y="5125523"/>
                  </a:lnTo>
                  <a:lnTo>
                    <a:pt x="1304873" y="5100592"/>
                  </a:lnTo>
                  <a:lnTo>
                    <a:pt x="1266700" y="5075198"/>
                  </a:lnTo>
                  <a:lnTo>
                    <a:pt x="1228972" y="5049345"/>
                  </a:lnTo>
                  <a:lnTo>
                    <a:pt x="1191696" y="5023038"/>
                  </a:lnTo>
                  <a:lnTo>
                    <a:pt x="1154878" y="4996282"/>
                  </a:lnTo>
                  <a:lnTo>
                    <a:pt x="1118524" y="4969082"/>
                  </a:lnTo>
                  <a:lnTo>
                    <a:pt x="1082638" y="4941443"/>
                  </a:lnTo>
                  <a:lnTo>
                    <a:pt x="1047228" y="4913369"/>
                  </a:lnTo>
                  <a:lnTo>
                    <a:pt x="1012298" y="4884867"/>
                  </a:lnTo>
                  <a:lnTo>
                    <a:pt x="977855" y="4855940"/>
                  </a:lnTo>
                  <a:lnTo>
                    <a:pt x="943904" y="4826593"/>
                  </a:lnTo>
                  <a:lnTo>
                    <a:pt x="910451" y="4796832"/>
                  </a:lnTo>
                  <a:lnTo>
                    <a:pt x="877502" y="4766662"/>
                  </a:lnTo>
                  <a:lnTo>
                    <a:pt x="845063" y="4736087"/>
                  </a:lnTo>
                  <a:lnTo>
                    <a:pt x="813139" y="4705111"/>
                  </a:lnTo>
                  <a:lnTo>
                    <a:pt x="781736" y="4673742"/>
                  </a:lnTo>
                  <a:lnTo>
                    <a:pt x="750860" y="4641982"/>
                  </a:lnTo>
                  <a:lnTo>
                    <a:pt x="720517" y="4609837"/>
                  </a:lnTo>
                  <a:lnTo>
                    <a:pt x="690712" y="4577312"/>
                  </a:lnTo>
                  <a:lnTo>
                    <a:pt x="661452" y="4544412"/>
                  </a:lnTo>
                  <a:lnTo>
                    <a:pt x="632741" y="4511141"/>
                  </a:lnTo>
                  <a:lnTo>
                    <a:pt x="604586" y="4477505"/>
                  </a:lnTo>
                  <a:lnTo>
                    <a:pt x="576993" y="4443509"/>
                  </a:lnTo>
                  <a:lnTo>
                    <a:pt x="549967" y="4409157"/>
                  </a:lnTo>
                  <a:lnTo>
                    <a:pt x="523514" y="4374455"/>
                  </a:lnTo>
                  <a:lnTo>
                    <a:pt x="497641" y="4339407"/>
                  </a:lnTo>
                  <a:lnTo>
                    <a:pt x="472351" y="4304018"/>
                  </a:lnTo>
                  <a:lnTo>
                    <a:pt x="447652" y="4268293"/>
                  </a:lnTo>
                  <a:lnTo>
                    <a:pt x="423550" y="4232237"/>
                  </a:lnTo>
                  <a:lnTo>
                    <a:pt x="400049" y="4195856"/>
                  </a:lnTo>
                  <a:lnTo>
                    <a:pt x="377156" y="4159153"/>
                  </a:lnTo>
                  <a:lnTo>
                    <a:pt x="354877" y="4122134"/>
                  </a:lnTo>
                  <a:lnTo>
                    <a:pt x="333216" y="4084803"/>
                  </a:lnTo>
                  <a:lnTo>
                    <a:pt x="312181" y="4047167"/>
                  </a:lnTo>
                  <a:lnTo>
                    <a:pt x="291777" y="4009229"/>
                  </a:lnTo>
                  <a:lnTo>
                    <a:pt x="272009" y="3970994"/>
                  </a:lnTo>
                  <a:lnTo>
                    <a:pt x="252884" y="3932468"/>
                  </a:lnTo>
                  <a:lnTo>
                    <a:pt x="234406" y="3893655"/>
                  </a:lnTo>
                  <a:lnTo>
                    <a:pt x="216583" y="3854561"/>
                  </a:lnTo>
                  <a:lnTo>
                    <a:pt x="199419" y="3815189"/>
                  </a:lnTo>
                  <a:lnTo>
                    <a:pt x="182921" y="3775546"/>
                  </a:lnTo>
                  <a:lnTo>
                    <a:pt x="167094" y="3735635"/>
                  </a:lnTo>
                  <a:lnTo>
                    <a:pt x="151944" y="3695463"/>
                  </a:lnTo>
                  <a:lnTo>
                    <a:pt x="137477" y="3655033"/>
                  </a:lnTo>
                  <a:lnTo>
                    <a:pt x="123698" y="3614351"/>
                  </a:lnTo>
                  <a:lnTo>
                    <a:pt x="110613" y="3573422"/>
                  </a:lnTo>
                  <a:lnTo>
                    <a:pt x="98229" y="3532250"/>
                  </a:lnTo>
                  <a:lnTo>
                    <a:pt x="86550" y="3490841"/>
                  </a:lnTo>
                  <a:lnTo>
                    <a:pt x="75584" y="3449199"/>
                  </a:lnTo>
                  <a:lnTo>
                    <a:pt x="65334" y="3407330"/>
                  </a:lnTo>
                  <a:lnTo>
                    <a:pt x="55808" y="3365237"/>
                  </a:lnTo>
                  <a:lnTo>
                    <a:pt x="47010" y="3322927"/>
                  </a:lnTo>
                  <a:lnTo>
                    <a:pt x="38948" y="3280404"/>
                  </a:lnTo>
                  <a:lnTo>
                    <a:pt x="31625" y="3237673"/>
                  </a:lnTo>
                  <a:lnTo>
                    <a:pt x="25049" y="3194739"/>
                  </a:lnTo>
                  <a:lnTo>
                    <a:pt x="19225" y="3151607"/>
                  </a:lnTo>
                  <a:lnTo>
                    <a:pt x="14159" y="3108281"/>
                  </a:lnTo>
                  <a:lnTo>
                    <a:pt x="9857" y="3064768"/>
                  </a:lnTo>
                  <a:lnTo>
                    <a:pt x="6324" y="3021070"/>
                  </a:lnTo>
                  <a:lnTo>
                    <a:pt x="3565" y="2977195"/>
                  </a:lnTo>
                  <a:lnTo>
                    <a:pt x="1588" y="2933145"/>
                  </a:lnTo>
                  <a:lnTo>
                    <a:pt x="398" y="2888927"/>
                  </a:lnTo>
                  <a:lnTo>
                    <a:pt x="0" y="2844546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6800" y="838200"/>
              <a:ext cx="6683375" cy="5693410"/>
            </a:xfrm>
            <a:custGeom>
              <a:avLst/>
              <a:gdLst/>
              <a:ahLst/>
              <a:cxnLst/>
              <a:rect l="l" t="t" r="r" b="b"/>
              <a:pathLst>
                <a:path w="6683375" h="5693409">
                  <a:moveTo>
                    <a:pt x="3422015" y="3647313"/>
                  </a:moveTo>
                  <a:lnTo>
                    <a:pt x="3422015" y="5693092"/>
                  </a:lnTo>
                </a:path>
                <a:path w="6683375" h="5693409">
                  <a:moveTo>
                    <a:pt x="3422015" y="2059686"/>
                  </a:moveTo>
                  <a:lnTo>
                    <a:pt x="3422015" y="0"/>
                  </a:lnTo>
                </a:path>
                <a:path w="6683375" h="5693409">
                  <a:moveTo>
                    <a:pt x="2260219" y="2850515"/>
                  </a:moveTo>
                  <a:lnTo>
                    <a:pt x="0" y="2852547"/>
                  </a:lnTo>
                </a:path>
                <a:path w="6683375" h="5693409">
                  <a:moveTo>
                    <a:pt x="4587113" y="2850515"/>
                  </a:moveTo>
                  <a:lnTo>
                    <a:pt x="6682867" y="2852547"/>
                  </a:lnTo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35020" y="2836164"/>
              <a:ext cx="2329815" cy="1707514"/>
            </a:xfrm>
            <a:custGeom>
              <a:avLst/>
              <a:gdLst/>
              <a:ahLst/>
              <a:cxnLst/>
              <a:rect l="l" t="t" r="r" b="b"/>
              <a:pathLst>
                <a:path w="2329815" h="1707514">
                  <a:moveTo>
                    <a:pt x="1164716" y="0"/>
                  </a:moveTo>
                  <a:lnTo>
                    <a:pt x="1109888" y="929"/>
                  </a:lnTo>
                  <a:lnTo>
                    <a:pt x="1055712" y="3688"/>
                  </a:lnTo>
                  <a:lnTo>
                    <a:pt x="1002244" y="8238"/>
                  </a:lnTo>
                  <a:lnTo>
                    <a:pt x="949541" y="14536"/>
                  </a:lnTo>
                  <a:lnTo>
                    <a:pt x="897658" y="22542"/>
                  </a:lnTo>
                  <a:lnTo>
                    <a:pt x="846651" y="32215"/>
                  </a:lnTo>
                  <a:lnTo>
                    <a:pt x="796576" y="43514"/>
                  </a:lnTo>
                  <a:lnTo>
                    <a:pt x="747489" y="56397"/>
                  </a:lnTo>
                  <a:lnTo>
                    <a:pt x="699447" y="70825"/>
                  </a:lnTo>
                  <a:lnTo>
                    <a:pt x="652504" y="86755"/>
                  </a:lnTo>
                  <a:lnTo>
                    <a:pt x="606717" y="104147"/>
                  </a:lnTo>
                  <a:lnTo>
                    <a:pt x="562141" y="122960"/>
                  </a:lnTo>
                  <a:lnTo>
                    <a:pt x="518834" y="143153"/>
                  </a:lnTo>
                  <a:lnTo>
                    <a:pt x="476850" y="164685"/>
                  </a:lnTo>
                  <a:lnTo>
                    <a:pt x="436246" y="187515"/>
                  </a:lnTo>
                  <a:lnTo>
                    <a:pt x="397077" y="211602"/>
                  </a:lnTo>
                  <a:lnTo>
                    <a:pt x="359399" y="236904"/>
                  </a:lnTo>
                  <a:lnTo>
                    <a:pt x="323269" y="263382"/>
                  </a:lnTo>
                  <a:lnTo>
                    <a:pt x="288742" y="290994"/>
                  </a:lnTo>
                  <a:lnTo>
                    <a:pt x="255875" y="319699"/>
                  </a:lnTo>
                  <a:lnTo>
                    <a:pt x="224722" y="349456"/>
                  </a:lnTo>
                  <a:lnTo>
                    <a:pt x="195341" y="380224"/>
                  </a:lnTo>
                  <a:lnTo>
                    <a:pt x="167787" y="411962"/>
                  </a:lnTo>
                  <a:lnTo>
                    <a:pt x="142115" y="444629"/>
                  </a:lnTo>
                  <a:lnTo>
                    <a:pt x="118383" y="478184"/>
                  </a:lnTo>
                  <a:lnTo>
                    <a:pt x="96645" y="512587"/>
                  </a:lnTo>
                  <a:lnTo>
                    <a:pt x="76958" y="547795"/>
                  </a:lnTo>
                  <a:lnTo>
                    <a:pt x="59378" y="583769"/>
                  </a:lnTo>
                  <a:lnTo>
                    <a:pt x="43960" y="620467"/>
                  </a:lnTo>
                  <a:lnTo>
                    <a:pt x="30761" y="657848"/>
                  </a:lnTo>
                  <a:lnTo>
                    <a:pt x="19836" y="695871"/>
                  </a:lnTo>
                  <a:lnTo>
                    <a:pt x="11241" y="734495"/>
                  </a:lnTo>
                  <a:lnTo>
                    <a:pt x="5033" y="773680"/>
                  </a:lnTo>
                  <a:lnTo>
                    <a:pt x="1267" y="813384"/>
                  </a:lnTo>
                  <a:lnTo>
                    <a:pt x="0" y="853567"/>
                  </a:lnTo>
                  <a:lnTo>
                    <a:pt x="1267" y="893749"/>
                  </a:lnTo>
                  <a:lnTo>
                    <a:pt x="5033" y="933453"/>
                  </a:lnTo>
                  <a:lnTo>
                    <a:pt x="11241" y="972638"/>
                  </a:lnTo>
                  <a:lnTo>
                    <a:pt x="19836" y="1011262"/>
                  </a:lnTo>
                  <a:lnTo>
                    <a:pt x="30761" y="1049285"/>
                  </a:lnTo>
                  <a:lnTo>
                    <a:pt x="43960" y="1086666"/>
                  </a:lnTo>
                  <a:lnTo>
                    <a:pt x="59378" y="1123364"/>
                  </a:lnTo>
                  <a:lnTo>
                    <a:pt x="76958" y="1159338"/>
                  </a:lnTo>
                  <a:lnTo>
                    <a:pt x="96645" y="1194546"/>
                  </a:lnTo>
                  <a:lnTo>
                    <a:pt x="118383" y="1228949"/>
                  </a:lnTo>
                  <a:lnTo>
                    <a:pt x="142115" y="1262504"/>
                  </a:lnTo>
                  <a:lnTo>
                    <a:pt x="167787" y="1295171"/>
                  </a:lnTo>
                  <a:lnTo>
                    <a:pt x="195341" y="1326909"/>
                  </a:lnTo>
                  <a:lnTo>
                    <a:pt x="224722" y="1357677"/>
                  </a:lnTo>
                  <a:lnTo>
                    <a:pt x="255875" y="1387434"/>
                  </a:lnTo>
                  <a:lnTo>
                    <a:pt x="288742" y="1416139"/>
                  </a:lnTo>
                  <a:lnTo>
                    <a:pt x="323269" y="1443751"/>
                  </a:lnTo>
                  <a:lnTo>
                    <a:pt x="359399" y="1470229"/>
                  </a:lnTo>
                  <a:lnTo>
                    <a:pt x="397077" y="1495531"/>
                  </a:lnTo>
                  <a:lnTo>
                    <a:pt x="436246" y="1519618"/>
                  </a:lnTo>
                  <a:lnTo>
                    <a:pt x="476850" y="1542448"/>
                  </a:lnTo>
                  <a:lnTo>
                    <a:pt x="518834" y="1563980"/>
                  </a:lnTo>
                  <a:lnTo>
                    <a:pt x="562141" y="1584173"/>
                  </a:lnTo>
                  <a:lnTo>
                    <a:pt x="606717" y="1602986"/>
                  </a:lnTo>
                  <a:lnTo>
                    <a:pt x="652504" y="1620378"/>
                  </a:lnTo>
                  <a:lnTo>
                    <a:pt x="699447" y="1636308"/>
                  </a:lnTo>
                  <a:lnTo>
                    <a:pt x="747489" y="1650736"/>
                  </a:lnTo>
                  <a:lnTo>
                    <a:pt x="796576" y="1663619"/>
                  </a:lnTo>
                  <a:lnTo>
                    <a:pt x="846651" y="1674918"/>
                  </a:lnTo>
                  <a:lnTo>
                    <a:pt x="897658" y="1684591"/>
                  </a:lnTo>
                  <a:lnTo>
                    <a:pt x="949541" y="1692597"/>
                  </a:lnTo>
                  <a:lnTo>
                    <a:pt x="1002244" y="1698895"/>
                  </a:lnTo>
                  <a:lnTo>
                    <a:pt x="1055712" y="1703445"/>
                  </a:lnTo>
                  <a:lnTo>
                    <a:pt x="1109888" y="1706204"/>
                  </a:lnTo>
                  <a:lnTo>
                    <a:pt x="1164716" y="1707134"/>
                  </a:lnTo>
                  <a:lnTo>
                    <a:pt x="1219534" y="1706204"/>
                  </a:lnTo>
                  <a:lnTo>
                    <a:pt x="1273701" y="1703445"/>
                  </a:lnTo>
                  <a:lnTo>
                    <a:pt x="1327159" y="1698895"/>
                  </a:lnTo>
                  <a:lnTo>
                    <a:pt x="1379853" y="1692597"/>
                  </a:lnTo>
                  <a:lnTo>
                    <a:pt x="1431728" y="1684591"/>
                  </a:lnTo>
                  <a:lnTo>
                    <a:pt x="1482727" y="1674918"/>
                  </a:lnTo>
                  <a:lnTo>
                    <a:pt x="1532795" y="1663619"/>
                  </a:lnTo>
                  <a:lnTo>
                    <a:pt x="1581875" y="1650736"/>
                  </a:lnTo>
                  <a:lnTo>
                    <a:pt x="1629912" y="1636308"/>
                  </a:lnTo>
                  <a:lnTo>
                    <a:pt x="1676849" y="1620378"/>
                  </a:lnTo>
                  <a:lnTo>
                    <a:pt x="1722630" y="1602986"/>
                  </a:lnTo>
                  <a:lnTo>
                    <a:pt x="1767201" y="1584173"/>
                  </a:lnTo>
                  <a:lnTo>
                    <a:pt x="1810504" y="1563980"/>
                  </a:lnTo>
                  <a:lnTo>
                    <a:pt x="1852483" y="1542448"/>
                  </a:lnTo>
                  <a:lnTo>
                    <a:pt x="1893084" y="1519618"/>
                  </a:lnTo>
                  <a:lnTo>
                    <a:pt x="1932250" y="1495531"/>
                  </a:lnTo>
                  <a:lnTo>
                    <a:pt x="1969924" y="1470229"/>
                  </a:lnTo>
                  <a:lnTo>
                    <a:pt x="2006051" y="1443751"/>
                  </a:lnTo>
                  <a:lnTo>
                    <a:pt x="2040576" y="1416139"/>
                  </a:lnTo>
                  <a:lnTo>
                    <a:pt x="2073441" y="1387434"/>
                  </a:lnTo>
                  <a:lnTo>
                    <a:pt x="2104592" y="1357677"/>
                  </a:lnTo>
                  <a:lnTo>
                    <a:pt x="2133971" y="1326909"/>
                  </a:lnTo>
                  <a:lnTo>
                    <a:pt x="2161524" y="1295171"/>
                  </a:lnTo>
                  <a:lnTo>
                    <a:pt x="2187195" y="1262504"/>
                  </a:lnTo>
                  <a:lnTo>
                    <a:pt x="2210926" y="1228949"/>
                  </a:lnTo>
                  <a:lnTo>
                    <a:pt x="2232663" y="1194546"/>
                  </a:lnTo>
                  <a:lnTo>
                    <a:pt x="2252350" y="1159338"/>
                  </a:lnTo>
                  <a:lnTo>
                    <a:pt x="2269929" y="1123364"/>
                  </a:lnTo>
                  <a:lnTo>
                    <a:pt x="2285347" y="1086666"/>
                  </a:lnTo>
                  <a:lnTo>
                    <a:pt x="2298546" y="1049285"/>
                  </a:lnTo>
                  <a:lnTo>
                    <a:pt x="2309470" y="1011262"/>
                  </a:lnTo>
                  <a:lnTo>
                    <a:pt x="2318065" y="972638"/>
                  </a:lnTo>
                  <a:lnTo>
                    <a:pt x="2324273" y="933453"/>
                  </a:lnTo>
                  <a:lnTo>
                    <a:pt x="2328039" y="893749"/>
                  </a:lnTo>
                  <a:lnTo>
                    <a:pt x="2329306" y="853567"/>
                  </a:lnTo>
                  <a:lnTo>
                    <a:pt x="2328039" y="813384"/>
                  </a:lnTo>
                  <a:lnTo>
                    <a:pt x="2324273" y="773680"/>
                  </a:lnTo>
                  <a:lnTo>
                    <a:pt x="2318065" y="734495"/>
                  </a:lnTo>
                  <a:lnTo>
                    <a:pt x="2309470" y="695871"/>
                  </a:lnTo>
                  <a:lnTo>
                    <a:pt x="2298546" y="657848"/>
                  </a:lnTo>
                  <a:lnTo>
                    <a:pt x="2285347" y="620467"/>
                  </a:lnTo>
                  <a:lnTo>
                    <a:pt x="2269929" y="583769"/>
                  </a:lnTo>
                  <a:lnTo>
                    <a:pt x="2252350" y="547795"/>
                  </a:lnTo>
                  <a:lnTo>
                    <a:pt x="2232663" y="512587"/>
                  </a:lnTo>
                  <a:lnTo>
                    <a:pt x="2210926" y="478184"/>
                  </a:lnTo>
                  <a:lnTo>
                    <a:pt x="2187195" y="444629"/>
                  </a:lnTo>
                  <a:lnTo>
                    <a:pt x="2161524" y="411962"/>
                  </a:lnTo>
                  <a:lnTo>
                    <a:pt x="2133971" y="380224"/>
                  </a:lnTo>
                  <a:lnTo>
                    <a:pt x="2104592" y="349456"/>
                  </a:lnTo>
                  <a:lnTo>
                    <a:pt x="2073441" y="319699"/>
                  </a:lnTo>
                  <a:lnTo>
                    <a:pt x="2040576" y="290994"/>
                  </a:lnTo>
                  <a:lnTo>
                    <a:pt x="2006051" y="263382"/>
                  </a:lnTo>
                  <a:lnTo>
                    <a:pt x="1969924" y="236904"/>
                  </a:lnTo>
                  <a:lnTo>
                    <a:pt x="1932250" y="211602"/>
                  </a:lnTo>
                  <a:lnTo>
                    <a:pt x="1893084" y="187515"/>
                  </a:lnTo>
                  <a:lnTo>
                    <a:pt x="1852483" y="164685"/>
                  </a:lnTo>
                  <a:lnTo>
                    <a:pt x="1810504" y="143153"/>
                  </a:lnTo>
                  <a:lnTo>
                    <a:pt x="1767201" y="122960"/>
                  </a:lnTo>
                  <a:lnTo>
                    <a:pt x="1722630" y="104147"/>
                  </a:lnTo>
                  <a:lnTo>
                    <a:pt x="1676849" y="86755"/>
                  </a:lnTo>
                  <a:lnTo>
                    <a:pt x="1629912" y="70825"/>
                  </a:lnTo>
                  <a:lnTo>
                    <a:pt x="1581875" y="56397"/>
                  </a:lnTo>
                  <a:lnTo>
                    <a:pt x="1532795" y="43514"/>
                  </a:lnTo>
                  <a:lnTo>
                    <a:pt x="1482727" y="32215"/>
                  </a:lnTo>
                  <a:lnTo>
                    <a:pt x="1431728" y="22542"/>
                  </a:lnTo>
                  <a:lnTo>
                    <a:pt x="1379853" y="14536"/>
                  </a:lnTo>
                  <a:lnTo>
                    <a:pt x="1327159" y="8238"/>
                  </a:lnTo>
                  <a:lnTo>
                    <a:pt x="1273701" y="3688"/>
                  </a:lnTo>
                  <a:lnTo>
                    <a:pt x="1219534" y="929"/>
                  </a:lnTo>
                  <a:lnTo>
                    <a:pt x="11647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35020" y="2836164"/>
              <a:ext cx="2329815" cy="1707514"/>
            </a:xfrm>
            <a:custGeom>
              <a:avLst/>
              <a:gdLst/>
              <a:ahLst/>
              <a:cxnLst/>
              <a:rect l="l" t="t" r="r" b="b"/>
              <a:pathLst>
                <a:path w="2329815" h="1707514">
                  <a:moveTo>
                    <a:pt x="0" y="853567"/>
                  </a:moveTo>
                  <a:lnTo>
                    <a:pt x="1267" y="813384"/>
                  </a:lnTo>
                  <a:lnTo>
                    <a:pt x="5033" y="773680"/>
                  </a:lnTo>
                  <a:lnTo>
                    <a:pt x="11241" y="734495"/>
                  </a:lnTo>
                  <a:lnTo>
                    <a:pt x="19836" y="695871"/>
                  </a:lnTo>
                  <a:lnTo>
                    <a:pt x="30761" y="657848"/>
                  </a:lnTo>
                  <a:lnTo>
                    <a:pt x="43960" y="620467"/>
                  </a:lnTo>
                  <a:lnTo>
                    <a:pt x="59378" y="583769"/>
                  </a:lnTo>
                  <a:lnTo>
                    <a:pt x="76958" y="547795"/>
                  </a:lnTo>
                  <a:lnTo>
                    <a:pt x="96645" y="512587"/>
                  </a:lnTo>
                  <a:lnTo>
                    <a:pt x="118383" y="478184"/>
                  </a:lnTo>
                  <a:lnTo>
                    <a:pt x="142115" y="444629"/>
                  </a:lnTo>
                  <a:lnTo>
                    <a:pt x="167787" y="411962"/>
                  </a:lnTo>
                  <a:lnTo>
                    <a:pt x="195341" y="380224"/>
                  </a:lnTo>
                  <a:lnTo>
                    <a:pt x="224722" y="349456"/>
                  </a:lnTo>
                  <a:lnTo>
                    <a:pt x="255875" y="319699"/>
                  </a:lnTo>
                  <a:lnTo>
                    <a:pt x="288742" y="290994"/>
                  </a:lnTo>
                  <a:lnTo>
                    <a:pt x="323269" y="263382"/>
                  </a:lnTo>
                  <a:lnTo>
                    <a:pt x="359399" y="236904"/>
                  </a:lnTo>
                  <a:lnTo>
                    <a:pt x="397077" y="211602"/>
                  </a:lnTo>
                  <a:lnTo>
                    <a:pt x="436246" y="187515"/>
                  </a:lnTo>
                  <a:lnTo>
                    <a:pt x="476850" y="164685"/>
                  </a:lnTo>
                  <a:lnTo>
                    <a:pt x="518834" y="143153"/>
                  </a:lnTo>
                  <a:lnTo>
                    <a:pt x="562141" y="122960"/>
                  </a:lnTo>
                  <a:lnTo>
                    <a:pt x="606717" y="104147"/>
                  </a:lnTo>
                  <a:lnTo>
                    <a:pt x="652504" y="86755"/>
                  </a:lnTo>
                  <a:lnTo>
                    <a:pt x="699447" y="70825"/>
                  </a:lnTo>
                  <a:lnTo>
                    <a:pt x="747489" y="56397"/>
                  </a:lnTo>
                  <a:lnTo>
                    <a:pt x="796576" y="43514"/>
                  </a:lnTo>
                  <a:lnTo>
                    <a:pt x="846651" y="32215"/>
                  </a:lnTo>
                  <a:lnTo>
                    <a:pt x="897658" y="22542"/>
                  </a:lnTo>
                  <a:lnTo>
                    <a:pt x="949541" y="14536"/>
                  </a:lnTo>
                  <a:lnTo>
                    <a:pt x="1002244" y="8238"/>
                  </a:lnTo>
                  <a:lnTo>
                    <a:pt x="1055712" y="3688"/>
                  </a:lnTo>
                  <a:lnTo>
                    <a:pt x="1109888" y="929"/>
                  </a:lnTo>
                  <a:lnTo>
                    <a:pt x="1164716" y="0"/>
                  </a:lnTo>
                  <a:lnTo>
                    <a:pt x="1219534" y="929"/>
                  </a:lnTo>
                  <a:lnTo>
                    <a:pt x="1273701" y="3688"/>
                  </a:lnTo>
                  <a:lnTo>
                    <a:pt x="1327159" y="8238"/>
                  </a:lnTo>
                  <a:lnTo>
                    <a:pt x="1379853" y="14536"/>
                  </a:lnTo>
                  <a:lnTo>
                    <a:pt x="1431728" y="22542"/>
                  </a:lnTo>
                  <a:lnTo>
                    <a:pt x="1482727" y="32215"/>
                  </a:lnTo>
                  <a:lnTo>
                    <a:pt x="1532795" y="43514"/>
                  </a:lnTo>
                  <a:lnTo>
                    <a:pt x="1581875" y="56397"/>
                  </a:lnTo>
                  <a:lnTo>
                    <a:pt x="1629912" y="70825"/>
                  </a:lnTo>
                  <a:lnTo>
                    <a:pt x="1676849" y="86755"/>
                  </a:lnTo>
                  <a:lnTo>
                    <a:pt x="1722630" y="104147"/>
                  </a:lnTo>
                  <a:lnTo>
                    <a:pt x="1767201" y="122960"/>
                  </a:lnTo>
                  <a:lnTo>
                    <a:pt x="1810504" y="143153"/>
                  </a:lnTo>
                  <a:lnTo>
                    <a:pt x="1852483" y="164685"/>
                  </a:lnTo>
                  <a:lnTo>
                    <a:pt x="1893084" y="187515"/>
                  </a:lnTo>
                  <a:lnTo>
                    <a:pt x="1932250" y="211602"/>
                  </a:lnTo>
                  <a:lnTo>
                    <a:pt x="1969924" y="236904"/>
                  </a:lnTo>
                  <a:lnTo>
                    <a:pt x="2006051" y="263382"/>
                  </a:lnTo>
                  <a:lnTo>
                    <a:pt x="2040576" y="290994"/>
                  </a:lnTo>
                  <a:lnTo>
                    <a:pt x="2073441" y="319699"/>
                  </a:lnTo>
                  <a:lnTo>
                    <a:pt x="2104592" y="349456"/>
                  </a:lnTo>
                  <a:lnTo>
                    <a:pt x="2133971" y="380224"/>
                  </a:lnTo>
                  <a:lnTo>
                    <a:pt x="2161524" y="411962"/>
                  </a:lnTo>
                  <a:lnTo>
                    <a:pt x="2187195" y="444629"/>
                  </a:lnTo>
                  <a:lnTo>
                    <a:pt x="2210926" y="478184"/>
                  </a:lnTo>
                  <a:lnTo>
                    <a:pt x="2232663" y="512587"/>
                  </a:lnTo>
                  <a:lnTo>
                    <a:pt x="2252350" y="547795"/>
                  </a:lnTo>
                  <a:lnTo>
                    <a:pt x="2269929" y="583769"/>
                  </a:lnTo>
                  <a:lnTo>
                    <a:pt x="2285347" y="620467"/>
                  </a:lnTo>
                  <a:lnTo>
                    <a:pt x="2298546" y="657848"/>
                  </a:lnTo>
                  <a:lnTo>
                    <a:pt x="2309470" y="695871"/>
                  </a:lnTo>
                  <a:lnTo>
                    <a:pt x="2318065" y="734495"/>
                  </a:lnTo>
                  <a:lnTo>
                    <a:pt x="2324273" y="773680"/>
                  </a:lnTo>
                  <a:lnTo>
                    <a:pt x="2328039" y="813384"/>
                  </a:lnTo>
                  <a:lnTo>
                    <a:pt x="2329306" y="853567"/>
                  </a:lnTo>
                  <a:lnTo>
                    <a:pt x="2328039" y="893749"/>
                  </a:lnTo>
                  <a:lnTo>
                    <a:pt x="2324273" y="933453"/>
                  </a:lnTo>
                  <a:lnTo>
                    <a:pt x="2318065" y="972638"/>
                  </a:lnTo>
                  <a:lnTo>
                    <a:pt x="2309470" y="1011262"/>
                  </a:lnTo>
                  <a:lnTo>
                    <a:pt x="2298546" y="1049285"/>
                  </a:lnTo>
                  <a:lnTo>
                    <a:pt x="2285347" y="1086666"/>
                  </a:lnTo>
                  <a:lnTo>
                    <a:pt x="2269929" y="1123364"/>
                  </a:lnTo>
                  <a:lnTo>
                    <a:pt x="2252350" y="1159338"/>
                  </a:lnTo>
                  <a:lnTo>
                    <a:pt x="2232663" y="1194546"/>
                  </a:lnTo>
                  <a:lnTo>
                    <a:pt x="2210926" y="1228949"/>
                  </a:lnTo>
                  <a:lnTo>
                    <a:pt x="2187195" y="1262504"/>
                  </a:lnTo>
                  <a:lnTo>
                    <a:pt x="2161524" y="1295171"/>
                  </a:lnTo>
                  <a:lnTo>
                    <a:pt x="2133971" y="1326909"/>
                  </a:lnTo>
                  <a:lnTo>
                    <a:pt x="2104592" y="1357677"/>
                  </a:lnTo>
                  <a:lnTo>
                    <a:pt x="2073441" y="1387434"/>
                  </a:lnTo>
                  <a:lnTo>
                    <a:pt x="2040576" y="1416139"/>
                  </a:lnTo>
                  <a:lnTo>
                    <a:pt x="2006051" y="1443751"/>
                  </a:lnTo>
                  <a:lnTo>
                    <a:pt x="1969924" y="1470229"/>
                  </a:lnTo>
                  <a:lnTo>
                    <a:pt x="1932250" y="1495531"/>
                  </a:lnTo>
                  <a:lnTo>
                    <a:pt x="1893084" y="1519618"/>
                  </a:lnTo>
                  <a:lnTo>
                    <a:pt x="1852483" y="1542448"/>
                  </a:lnTo>
                  <a:lnTo>
                    <a:pt x="1810504" y="1563980"/>
                  </a:lnTo>
                  <a:lnTo>
                    <a:pt x="1767201" y="1584173"/>
                  </a:lnTo>
                  <a:lnTo>
                    <a:pt x="1722630" y="1602986"/>
                  </a:lnTo>
                  <a:lnTo>
                    <a:pt x="1676849" y="1620378"/>
                  </a:lnTo>
                  <a:lnTo>
                    <a:pt x="1629912" y="1636308"/>
                  </a:lnTo>
                  <a:lnTo>
                    <a:pt x="1581875" y="1650736"/>
                  </a:lnTo>
                  <a:lnTo>
                    <a:pt x="1532795" y="1663619"/>
                  </a:lnTo>
                  <a:lnTo>
                    <a:pt x="1482727" y="1674918"/>
                  </a:lnTo>
                  <a:lnTo>
                    <a:pt x="1431728" y="1684591"/>
                  </a:lnTo>
                  <a:lnTo>
                    <a:pt x="1379853" y="1692597"/>
                  </a:lnTo>
                  <a:lnTo>
                    <a:pt x="1327159" y="1698895"/>
                  </a:lnTo>
                  <a:lnTo>
                    <a:pt x="1273701" y="1703445"/>
                  </a:lnTo>
                  <a:lnTo>
                    <a:pt x="1219534" y="1706204"/>
                  </a:lnTo>
                  <a:lnTo>
                    <a:pt x="1164716" y="1707134"/>
                  </a:lnTo>
                  <a:lnTo>
                    <a:pt x="1109888" y="1706204"/>
                  </a:lnTo>
                  <a:lnTo>
                    <a:pt x="1055712" y="1703445"/>
                  </a:lnTo>
                  <a:lnTo>
                    <a:pt x="1002244" y="1698895"/>
                  </a:lnTo>
                  <a:lnTo>
                    <a:pt x="949541" y="1692597"/>
                  </a:lnTo>
                  <a:lnTo>
                    <a:pt x="897658" y="1684591"/>
                  </a:lnTo>
                  <a:lnTo>
                    <a:pt x="846651" y="1674918"/>
                  </a:lnTo>
                  <a:lnTo>
                    <a:pt x="796576" y="1663619"/>
                  </a:lnTo>
                  <a:lnTo>
                    <a:pt x="747489" y="1650736"/>
                  </a:lnTo>
                  <a:lnTo>
                    <a:pt x="699447" y="1636308"/>
                  </a:lnTo>
                  <a:lnTo>
                    <a:pt x="652504" y="1620378"/>
                  </a:lnTo>
                  <a:lnTo>
                    <a:pt x="606717" y="1602986"/>
                  </a:lnTo>
                  <a:lnTo>
                    <a:pt x="562141" y="1584173"/>
                  </a:lnTo>
                  <a:lnTo>
                    <a:pt x="518834" y="1563980"/>
                  </a:lnTo>
                  <a:lnTo>
                    <a:pt x="476850" y="1542448"/>
                  </a:lnTo>
                  <a:lnTo>
                    <a:pt x="436246" y="1519618"/>
                  </a:lnTo>
                  <a:lnTo>
                    <a:pt x="397077" y="1495531"/>
                  </a:lnTo>
                  <a:lnTo>
                    <a:pt x="359399" y="1470229"/>
                  </a:lnTo>
                  <a:lnTo>
                    <a:pt x="323269" y="1443751"/>
                  </a:lnTo>
                  <a:lnTo>
                    <a:pt x="288742" y="1416139"/>
                  </a:lnTo>
                  <a:lnTo>
                    <a:pt x="255875" y="1387434"/>
                  </a:lnTo>
                  <a:lnTo>
                    <a:pt x="224722" y="1357677"/>
                  </a:lnTo>
                  <a:lnTo>
                    <a:pt x="195341" y="1326909"/>
                  </a:lnTo>
                  <a:lnTo>
                    <a:pt x="167787" y="1295171"/>
                  </a:lnTo>
                  <a:lnTo>
                    <a:pt x="142115" y="1262504"/>
                  </a:lnTo>
                  <a:lnTo>
                    <a:pt x="118383" y="1228949"/>
                  </a:lnTo>
                  <a:lnTo>
                    <a:pt x="96645" y="1194546"/>
                  </a:lnTo>
                  <a:lnTo>
                    <a:pt x="76958" y="1159338"/>
                  </a:lnTo>
                  <a:lnTo>
                    <a:pt x="59378" y="1123364"/>
                  </a:lnTo>
                  <a:lnTo>
                    <a:pt x="43960" y="1086666"/>
                  </a:lnTo>
                  <a:lnTo>
                    <a:pt x="30761" y="1049285"/>
                  </a:lnTo>
                  <a:lnTo>
                    <a:pt x="19836" y="1011262"/>
                  </a:lnTo>
                  <a:lnTo>
                    <a:pt x="11241" y="972638"/>
                  </a:lnTo>
                  <a:lnTo>
                    <a:pt x="5033" y="933453"/>
                  </a:lnTo>
                  <a:lnTo>
                    <a:pt x="1267" y="893749"/>
                  </a:lnTo>
                  <a:lnTo>
                    <a:pt x="0" y="853567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711955" y="3253485"/>
            <a:ext cx="1577340" cy="8502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150" spc="15" b="1">
                <a:solidFill>
                  <a:srgbClr val="000080"/>
                </a:solidFill>
                <a:latin typeface="Comic Sans MS"/>
                <a:cs typeface="Comic Sans MS"/>
              </a:rPr>
              <a:t>User’s</a:t>
            </a:r>
            <a:r>
              <a:rPr dirty="0" sz="2150" spc="-100" b="1">
                <a:solidFill>
                  <a:srgbClr val="000080"/>
                </a:solidFill>
                <a:latin typeface="Comic Sans MS"/>
                <a:cs typeface="Comic Sans MS"/>
              </a:rPr>
              <a:t> </a:t>
            </a:r>
            <a:r>
              <a:rPr dirty="0" sz="2150" spc="10" b="1">
                <a:solidFill>
                  <a:srgbClr val="000080"/>
                </a:solidFill>
                <a:latin typeface="Comic Sans MS"/>
                <a:cs typeface="Comic Sans MS"/>
              </a:rPr>
              <a:t>View</a:t>
            </a:r>
            <a:endParaRPr sz="21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600">
                <a:latin typeface="Comic Sans MS"/>
                <a:cs typeface="Comic Sans MS"/>
              </a:rPr>
              <a:t>-</a:t>
            </a:r>
            <a:r>
              <a:rPr dirty="0" sz="1600" b="1">
                <a:latin typeface="Comic Sans MS"/>
                <a:cs typeface="Comic Sans MS"/>
              </a:rPr>
              <a:t>Use</a:t>
            </a:r>
            <a:r>
              <a:rPr dirty="0" sz="1600" spc="-30" b="1">
                <a:latin typeface="Comic Sans MS"/>
                <a:cs typeface="Comic Sans MS"/>
              </a:rPr>
              <a:t> </a:t>
            </a:r>
            <a:r>
              <a:rPr dirty="0" sz="1600" spc="-5" b="1">
                <a:latin typeface="Comic Sans MS"/>
                <a:cs typeface="Comic Sans MS"/>
              </a:rPr>
              <a:t>Case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latin typeface="Comic Sans MS"/>
                <a:cs typeface="Comic Sans MS"/>
              </a:rPr>
              <a:t>Diagram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352" y="2033397"/>
            <a:ext cx="1953260" cy="759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000080"/>
                </a:solidFill>
                <a:latin typeface="Comic Sans MS"/>
                <a:cs typeface="Comic Sans MS"/>
              </a:rPr>
              <a:t>Structural</a:t>
            </a:r>
            <a:r>
              <a:rPr dirty="0" sz="2000" spc="-30" b="1">
                <a:solidFill>
                  <a:srgbClr val="000080"/>
                </a:solidFill>
                <a:latin typeface="Comic Sans MS"/>
                <a:cs typeface="Comic Sans MS"/>
              </a:rPr>
              <a:t> </a:t>
            </a:r>
            <a:r>
              <a:rPr dirty="0" sz="2000" spc="-15" b="1">
                <a:solidFill>
                  <a:srgbClr val="000080"/>
                </a:solidFill>
                <a:latin typeface="Comic Sans MS"/>
                <a:cs typeface="Comic Sans MS"/>
              </a:rPr>
              <a:t>View</a:t>
            </a:r>
            <a:endParaRPr sz="2000">
              <a:latin typeface="Comic Sans MS"/>
              <a:cs typeface="Comic Sans MS"/>
            </a:endParaRPr>
          </a:p>
          <a:p>
            <a:pPr marL="165100" indent="-152400">
              <a:lnSpc>
                <a:spcPct val="100000"/>
              </a:lnSpc>
              <a:spcBef>
                <a:spcPts val="25"/>
              </a:spcBef>
              <a:buFont typeface="Comic Sans MS"/>
              <a:buChar char="-"/>
              <a:tabLst>
                <a:tab pos="165100" algn="l"/>
              </a:tabLst>
            </a:pPr>
            <a:r>
              <a:rPr dirty="0" sz="1400" spc="-10" b="1">
                <a:latin typeface="Comic Sans MS"/>
                <a:cs typeface="Comic Sans MS"/>
              </a:rPr>
              <a:t>Class</a:t>
            </a:r>
            <a:r>
              <a:rPr dirty="0" sz="1400" spc="20" b="1">
                <a:latin typeface="Comic Sans MS"/>
                <a:cs typeface="Comic Sans MS"/>
              </a:rPr>
              <a:t> </a:t>
            </a:r>
            <a:r>
              <a:rPr dirty="0" sz="1400" spc="-10" b="1">
                <a:latin typeface="Comic Sans MS"/>
                <a:cs typeface="Comic Sans MS"/>
              </a:rPr>
              <a:t>Diagram</a:t>
            </a:r>
            <a:endParaRPr sz="1400">
              <a:latin typeface="Comic Sans MS"/>
              <a:cs typeface="Comic Sans MS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Font typeface="Comic Sans MS"/>
              <a:buChar char="-"/>
              <a:tabLst>
                <a:tab pos="165100" algn="l"/>
              </a:tabLst>
            </a:pPr>
            <a:r>
              <a:rPr dirty="0" sz="1400" spc="-15" b="1">
                <a:latin typeface="Comic Sans MS"/>
                <a:cs typeface="Comic Sans MS"/>
              </a:rPr>
              <a:t>Object</a:t>
            </a:r>
            <a:r>
              <a:rPr dirty="0" sz="1400" spc="40" b="1">
                <a:latin typeface="Comic Sans MS"/>
                <a:cs typeface="Comic Sans MS"/>
              </a:rPr>
              <a:t> </a:t>
            </a:r>
            <a:r>
              <a:rPr dirty="0" sz="1400" spc="-10" b="1">
                <a:latin typeface="Comic Sans MS"/>
                <a:cs typeface="Comic Sans MS"/>
              </a:rPr>
              <a:t>Diagram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6542" y="4843398"/>
            <a:ext cx="2441575" cy="52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solidFill>
                  <a:srgbClr val="000080"/>
                </a:solidFill>
                <a:latin typeface="Comic Sans MS"/>
                <a:cs typeface="Comic Sans MS"/>
              </a:rPr>
              <a:t>Implementation</a:t>
            </a:r>
            <a:r>
              <a:rPr dirty="0" sz="1900" spc="40" b="1">
                <a:solidFill>
                  <a:srgbClr val="000080"/>
                </a:solidFill>
                <a:latin typeface="Comic Sans MS"/>
                <a:cs typeface="Comic Sans MS"/>
              </a:rPr>
              <a:t> </a:t>
            </a:r>
            <a:r>
              <a:rPr dirty="0" sz="1900" spc="-10" b="1">
                <a:solidFill>
                  <a:srgbClr val="000080"/>
                </a:solidFill>
                <a:latin typeface="Comic Sans MS"/>
                <a:cs typeface="Comic Sans MS"/>
              </a:rPr>
              <a:t>View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350" spc="5">
                <a:latin typeface="Comic Sans MS"/>
                <a:cs typeface="Comic Sans MS"/>
              </a:rPr>
              <a:t>- </a:t>
            </a:r>
            <a:r>
              <a:rPr dirty="0" sz="1350" spc="5" b="1">
                <a:latin typeface="Comic Sans MS"/>
                <a:cs typeface="Comic Sans MS"/>
              </a:rPr>
              <a:t>Component</a:t>
            </a:r>
            <a:r>
              <a:rPr dirty="0" sz="1350" spc="95" b="1">
                <a:latin typeface="Comic Sans MS"/>
                <a:cs typeface="Comic Sans MS"/>
              </a:rPr>
              <a:t> </a:t>
            </a:r>
            <a:r>
              <a:rPr dirty="0" sz="1350" spc="5" b="1">
                <a:latin typeface="Comic Sans MS"/>
                <a:cs typeface="Comic Sans MS"/>
              </a:rPr>
              <a:t>Diagram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980" y="4847335"/>
            <a:ext cx="2256155" cy="52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solidFill>
                  <a:srgbClr val="000080"/>
                </a:solidFill>
                <a:latin typeface="Comic Sans MS"/>
                <a:cs typeface="Comic Sans MS"/>
              </a:rPr>
              <a:t>Environmental</a:t>
            </a:r>
            <a:r>
              <a:rPr dirty="0" sz="1900" spc="40" b="1">
                <a:solidFill>
                  <a:srgbClr val="000080"/>
                </a:solidFill>
                <a:latin typeface="Comic Sans MS"/>
                <a:cs typeface="Comic Sans MS"/>
              </a:rPr>
              <a:t> </a:t>
            </a:r>
            <a:r>
              <a:rPr dirty="0" sz="1900" spc="-10" b="1">
                <a:solidFill>
                  <a:srgbClr val="000080"/>
                </a:solidFill>
                <a:latin typeface="Comic Sans MS"/>
                <a:cs typeface="Comic Sans MS"/>
              </a:rPr>
              <a:t>View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350" spc="5">
                <a:latin typeface="Comic Sans MS"/>
                <a:cs typeface="Comic Sans MS"/>
              </a:rPr>
              <a:t>- </a:t>
            </a:r>
            <a:r>
              <a:rPr dirty="0" sz="1350" spc="5" b="1">
                <a:latin typeface="Comic Sans MS"/>
                <a:cs typeface="Comic Sans MS"/>
              </a:rPr>
              <a:t>Deployment</a:t>
            </a:r>
            <a:r>
              <a:rPr dirty="0" sz="1350" spc="100" b="1">
                <a:latin typeface="Comic Sans MS"/>
                <a:cs typeface="Comic Sans MS"/>
              </a:rPr>
              <a:t> </a:t>
            </a:r>
            <a:r>
              <a:rPr dirty="0" sz="1350" spc="5" b="1">
                <a:latin typeface="Comic Sans MS"/>
                <a:cs typeface="Comic Sans MS"/>
              </a:rPr>
              <a:t>Diagram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8444" y="2007488"/>
            <a:ext cx="2973705" cy="1186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000080"/>
                </a:solidFill>
                <a:latin typeface="Comic Sans MS"/>
                <a:cs typeface="Comic Sans MS"/>
              </a:rPr>
              <a:t>Behavioural</a:t>
            </a:r>
            <a:r>
              <a:rPr dirty="0" sz="2000" spc="60" b="1">
                <a:solidFill>
                  <a:srgbClr val="000080"/>
                </a:solidFill>
                <a:latin typeface="Comic Sans MS"/>
                <a:cs typeface="Comic Sans MS"/>
              </a:rPr>
              <a:t> </a:t>
            </a:r>
            <a:r>
              <a:rPr dirty="0" sz="2000" spc="-15" b="1">
                <a:solidFill>
                  <a:srgbClr val="000080"/>
                </a:solidFill>
                <a:latin typeface="Comic Sans MS"/>
                <a:cs typeface="Comic Sans MS"/>
              </a:rPr>
              <a:t>View</a:t>
            </a:r>
            <a:endParaRPr sz="2000">
              <a:latin typeface="Comic Sans MS"/>
              <a:cs typeface="Comic Sans MS"/>
            </a:endParaRPr>
          </a:p>
          <a:p>
            <a:pPr marL="165100" indent="-152400">
              <a:lnSpc>
                <a:spcPct val="100000"/>
              </a:lnSpc>
              <a:spcBef>
                <a:spcPts val="25"/>
              </a:spcBef>
              <a:buFont typeface="Comic Sans MS"/>
              <a:buChar char="-"/>
              <a:tabLst>
                <a:tab pos="165100" algn="l"/>
              </a:tabLst>
            </a:pPr>
            <a:r>
              <a:rPr dirty="0" sz="1400" spc="-15" b="1">
                <a:latin typeface="Comic Sans MS"/>
                <a:cs typeface="Comic Sans MS"/>
              </a:rPr>
              <a:t>Sequence</a:t>
            </a:r>
            <a:r>
              <a:rPr dirty="0" sz="1400" spc="70" b="1">
                <a:latin typeface="Comic Sans MS"/>
                <a:cs typeface="Comic Sans MS"/>
              </a:rPr>
              <a:t> </a:t>
            </a:r>
            <a:r>
              <a:rPr dirty="0" sz="1400" spc="-10" b="1">
                <a:latin typeface="Comic Sans MS"/>
                <a:cs typeface="Comic Sans MS"/>
              </a:rPr>
              <a:t>Diagram</a:t>
            </a:r>
            <a:endParaRPr sz="1400">
              <a:latin typeface="Comic Sans MS"/>
              <a:cs typeface="Comic Sans MS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Font typeface="Comic Sans MS"/>
              <a:buChar char="-"/>
              <a:tabLst>
                <a:tab pos="165100" algn="l"/>
              </a:tabLst>
            </a:pPr>
            <a:r>
              <a:rPr dirty="0" sz="1400" spc="-5" b="1">
                <a:latin typeface="Comic Sans MS"/>
                <a:cs typeface="Comic Sans MS"/>
              </a:rPr>
              <a:t>Collaboration</a:t>
            </a:r>
            <a:r>
              <a:rPr dirty="0" sz="1400" spc="15" b="1">
                <a:latin typeface="Comic Sans MS"/>
                <a:cs typeface="Comic Sans MS"/>
              </a:rPr>
              <a:t> </a:t>
            </a:r>
            <a:r>
              <a:rPr dirty="0" sz="1400" spc="-10" b="1">
                <a:latin typeface="Comic Sans MS"/>
                <a:cs typeface="Comic Sans MS"/>
              </a:rPr>
              <a:t>Diagram</a:t>
            </a:r>
            <a:endParaRPr sz="1400">
              <a:latin typeface="Comic Sans MS"/>
              <a:cs typeface="Comic Sans MS"/>
            </a:endParaRPr>
          </a:p>
          <a:p>
            <a:pPr marL="634365">
              <a:lnSpc>
                <a:spcPct val="100000"/>
              </a:lnSpc>
            </a:pPr>
            <a:r>
              <a:rPr dirty="0" sz="1400" spc="-5" b="1">
                <a:latin typeface="Comic Sans MS"/>
                <a:cs typeface="Comic Sans MS"/>
              </a:rPr>
              <a:t>- </a:t>
            </a:r>
            <a:r>
              <a:rPr dirty="0" sz="1400" spc="-10" b="1">
                <a:latin typeface="Comic Sans MS"/>
                <a:cs typeface="Comic Sans MS"/>
              </a:rPr>
              <a:t>State-chart</a:t>
            </a:r>
            <a:r>
              <a:rPr dirty="0" sz="1400" spc="85" b="1">
                <a:latin typeface="Comic Sans MS"/>
                <a:cs typeface="Comic Sans MS"/>
              </a:rPr>
              <a:t> </a:t>
            </a:r>
            <a:r>
              <a:rPr dirty="0" sz="1400" spc="-10" b="1">
                <a:latin typeface="Comic Sans MS"/>
                <a:cs typeface="Comic Sans MS"/>
              </a:rPr>
              <a:t>Diagram</a:t>
            </a:r>
            <a:endParaRPr sz="1400">
              <a:latin typeface="Comic Sans MS"/>
              <a:cs typeface="Comic Sans MS"/>
            </a:endParaRPr>
          </a:p>
          <a:p>
            <a:pPr marL="1336040">
              <a:lnSpc>
                <a:spcPct val="100000"/>
              </a:lnSpc>
            </a:pPr>
            <a:r>
              <a:rPr dirty="0" sz="1400" spc="-5" b="1">
                <a:latin typeface="Comic Sans MS"/>
                <a:cs typeface="Comic Sans MS"/>
              </a:rPr>
              <a:t>- </a:t>
            </a:r>
            <a:r>
              <a:rPr dirty="0" sz="1400" spc="-15" b="1">
                <a:latin typeface="Comic Sans MS"/>
                <a:cs typeface="Comic Sans MS"/>
              </a:rPr>
              <a:t>Activity</a:t>
            </a:r>
            <a:r>
              <a:rPr dirty="0" sz="1400" spc="15" b="1">
                <a:latin typeface="Comic Sans MS"/>
                <a:cs typeface="Comic Sans MS"/>
              </a:rPr>
              <a:t> </a:t>
            </a:r>
            <a:r>
              <a:rPr dirty="0" sz="1400" spc="-10" b="1">
                <a:latin typeface="Comic Sans MS"/>
                <a:cs typeface="Comic Sans MS"/>
              </a:rPr>
              <a:t>Diagram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7048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Diagrams </a:t>
            </a:r>
            <a:r>
              <a:rPr dirty="0" spc="5"/>
              <a:t>and </a:t>
            </a:r>
            <a:r>
              <a:rPr dirty="0" spc="-15"/>
              <a:t>views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 spc="5"/>
              <a:t>UML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44629"/>
            <a:ext cx="8531860" cy="509968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5" b="1">
                <a:solidFill>
                  <a:srgbClr val="0000CC"/>
                </a:solidFill>
                <a:latin typeface="Carlito"/>
                <a:cs typeface="Carlito"/>
              </a:rPr>
              <a:t>Class</a:t>
            </a:r>
            <a:r>
              <a:rPr dirty="0" sz="2800" spc="-3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set </a:t>
            </a:r>
            <a:r>
              <a:rPr dirty="0" sz="2400">
                <a:latin typeface="Carlito"/>
                <a:cs typeface="Carlito"/>
              </a:rPr>
              <a:t>of classes and their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relationships.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b="1">
                <a:solidFill>
                  <a:srgbClr val="0000CC"/>
                </a:solidFill>
                <a:latin typeface="Carlito"/>
                <a:cs typeface="Carlito"/>
              </a:rPr>
              <a:t>Object</a:t>
            </a:r>
            <a:r>
              <a:rPr dirty="0" sz="2800" spc="-2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set </a:t>
            </a:r>
            <a:r>
              <a:rPr dirty="0" sz="2400">
                <a:latin typeface="Carlito"/>
                <a:cs typeface="Carlito"/>
              </a:rPr>
              <a:t>of objects </a:t>
            </a:r>
            <a:r>
              <a:rPr dirty="0" sz="2400" spc="-5">
                <a:latin typeface="Carlito"/>
                <a:cs typeface="Carlito"/>
              </a:rPr>
              <a:t>(class instances) </a:t>
            </a:r>
            <a:r>
              <a:rPr dirty="0" sz="2400" spc="5">
                <a:latin typeface="Carlito"/>
                <a:cs typeface="Carlito"/>
              </a:rPr>
              <a:t>and their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relationships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b="1">
                <a:solidFill>
                  <a:srgbClr val="0000CC"/>
                </a:solidFill>
                <a:latin typeface="Carlito"/>
                <a:cs typeface="Carlito"/>
              </a:rPr>
              <a:t>Component</a:t>
            </a:r>
            <a:r>
              <a:rPr dirty="0" sz="2800" spc="-8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logical groupings </a:t>
            </a:r>
            <a:r>
              <a:rPr dirty="0" sz="2400">
                <a:latin typeface="Carlito"/>
                <a:cs typeface="Carlito"/>
              </a:rPr>
              <a:t>of elements </a:t>
            </a:r>
            <a:r>
              <a:rPr dirty="0" sz="2400" spc="5">
                <a:latin typeface="Carlito"/>
                <a:cs typeface="Carlito"/>
              </a:rPr>
              <a:t>and their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relationships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Deployment</a:t>
            </a:r>
            <a:r>
              <a:rPr dirty="0" sz="2800" spc="-6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10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756285" algn="l"/>
                <a:tab pos="756920" algn="l"/>
                <a:tab pos="1353820" algn="l"/>
                <a:tab pos="1832610" algn="l"/>
                <a:tab pos="3854450" algn="l"/>
                <a:tab pos="5278120" algn="l"/>
                <a:tab pos="6436995" algn="l"/>
                <a:tab pos="7168515" algn="l"/>
                <a:tab pos="7933690" algn="l"/>
              </a:tabLst>
            </a:pP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	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mp</a:t>
            </a:r>
            <a:r>
              <a:rPr dirty="0" sz="2400" spc="-15">
                <a:latin typeface="Carlito"/>
                <a:cs typeface="Carlito"/>
              </a:rPr>
              <a:t>u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al	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 spc="15">
                <a:latin typeface="Carlito"/>
                <a:cs typeface="Carlito"/>
              </a:rPr>
              <a:t>o</a:t>
            </a:r>
            <a:r>
              <a:rPr dirty="0" sz="2400" spc="-15">
                <a:latin typeface="Carlito"/>
                <a:cs typeface="Carlito"/>
              </a:rPr>
              <a:t>u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ces	</a:t>
            </a:r>
            <a:r>
              <a:rPr dirty="0" sz="2400" spc="-5">
                <a:latin typeface="Carlito"/>
                <a:cs typeface="Carlito"/>
              </a:rPr>
              <a:t>(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es)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	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-5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t	e</a:t>
            </a:r>
            <a:r>
              <a:rPr dirty="0" sz="2400" spc="10">
                <a:latin typeface="Carlito"/>
                <a:cs typeface="Carlito"/>
              </a:rPr>
              <a:t>a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h  </a:t>
            </a:r>
            <a:r>
              <a:rPr dirty="0" sz="2400" spc="-5">
                <a:latin typeface="Carlito"/>
                <a:cs typeface="Carlito"/>
              </a:rPr>
              <a:t>component.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5722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</a:t>
            </a:r>
            <a:r>
              <a:rPr dirty="0" spc="-10"/>
              <a:t>L</a:t>
            </a:r>
            <a:r>
              <a:rPr dirty="0"/>
              <a:t>[1]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3140"/>
            <a:ext cx="7995284" cy="4912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b="1">
                <a:solidFill>
                  <a:srgbClr val="0000CC"/>
                </a:solidFill>
                <a:latin typeface="Carlito"/>
                <a:cs typeface="Carlito"/>
              </a:rPr>
              <a:t>Use </a:t>
            </a:r>
            <a:r>
              <a:rPr dirty="0" sz="2800" spc="5" b="1">
                <a:solidFill>
                  <a:srgbClr val="0000CC"/>
                </a:solidFill>
                <a:latin typeface="Carlito"/>
                <a:cs typeface="Carlito"/>
              </a:rPr>
              <a:t>Case</a:t>
            </a:r>
            <a:r>
              <a:rPr dirty="0" sz="2800" spc="-4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high-level behaviors </a:t>
            </a:r>
            <a:r>
              <a:rPr dirty="0" sz="2000" spc="-5">
                <a:latin typeface="Carlito"/>
                <a:cs typeface="Carlito"/>
              </a:rPr>
              <a:t>of the </a:t>
            </a:r>
            <a:r>
              <a:rPr dirty="0" sz="2000" spc="-25">
                <a:latin typeface="Carlito"/>
                <a:cs typeface="Carlito"/>
              </a:rPr>
              <a:t>system, </a:t>
            </a:r>
            <a:r>
              <a:rPr dirty="0" sz="2000" spc="-5">
                <a:latin typeface="Carlito"/>
                <a:cs typeface="Carlito"/>
              </a:rPr>
              <a:t>user </a:t>
            </a:r>
            <a:r>
              <a:rPr dirty="0" sz="2000" spc="-10">
                <a:latin typeface="Carlito"/>
                <a:cs typeface="Carlito"/>
              </a:rPr>
              <a:t>goals, external entities:</a:t>
            </a:r>
            <a:r>
              <a:rPr dirty="0" sz="2000" spc="36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actors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9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b="1">
                <a:solidFill>
                  <a:srgbClr val="0000CC"/>
                </a:solidFill>
                <a:latin typeface="Carlito"/>
                <a:cs typeface="Carlito"/>
              </a:rPr>
              <a:t>Sequence</a:t>
            </a:r>
            <a:r>
              <a:rPr dirty="0" sz="2800" spc="-4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10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Carlito"/>
                <a:cs typeface="Carlito"/>
              </a:rPr>
              <a:t>focus </a:t>
            </a:r>
            <a:r>
              <a:rPr dirty="0" sz="2000" spc="-5">
                <a:latin typeface="Carlito"/>
                <a:cs typeface="Carlito"/>
              </a:rPr>
              <a:t>on time ordering of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messages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9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Collaboration</a:t>
            </a:r>
            <a:r>
              <a:rPr dirty="0" sz="2800" spc="-10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Carlito"/>
                <a:cs typeface="Carlito"/>
              </a:rPr>
              <a:t>focus </a:t>
            </a:r>
            <a:r>
              <a:rPr dirty="0" sz="2000" spc="-5">
                <a:latin typeface="Carlito"/>
                <a:cs typeface="Carlito"/>
              </a:rPr>
              <a:t>on </a:t>
            </a:r>
            <a:r>
              <a:rPr dirty="0" sz="2000" spc="-10">
                <a:latin typeface="Carlito"/>
                <a:cs typeface="Carlito"/>
              </a:rPr>
              <a:t>structural organization </a:t>
            </a:r>
            <a:r>
              <a:rPr dirty="0" sz="2000" spc="-5">
                <a:latin typeface="Carlito"/>
                <a:cs typeface="Carlito"/>
              </a:rPr>
              <a:t>of objects and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messages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9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-10" b="1">
                <a:solidFill>
                  <a:srgbClr val="0000CC"/>
                </a:solidFill>
                <a:latin typeface="Carlito"/>
                <a:cs typeface="Carlito"/>
              </a:rPr>
              <a:t>State </a:t>
            </a:r>
            <a:r>
              <a:rPr dirty="0" sz="2800" spc="5" b="1">
                <a:solidFill>
                  <a:srgbClr val="0000CC"/>
                </a:solidFill>
                <a:latin typeface="Carlito"/>
                <a:cs typeface="Carlito"/>
              </a:rPr>
              <a:t>Chart</a:t>
            </a:r>
            <a:r>
              <a:rPr dirty="0" sz="2800" spc="-6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5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20">
                <a:latin typeface="Carlito"/>
                <a:cs typeface="Carlito"/>
              </a:rPr>
              <a:t>event </a:t>
            </a:r>
            <a:r>
              <a:rPr dirty="0" sz="2000" spc="-10">
                <a:latin typeface="Carlito"/>
                <a:cs typeface="Carlito"/>
              </a:rPr>
              <a:t>driven </a:t>
            </a:r>
            <a:r>
              <a:rPr dirty="0" sz="2000" spc="-25">
                <a:latin typeface="Carlito"/>
                <a:cs typeface="Carlito"/>
              </a:rPr>
              <a:t>state </a:t>
            </a:r>
            <a:r>
              <a:rPr dirty="0" sz="2000" spc="-5">
                <a:latin typeface="Carlito"/>
                <a:cs typeface="Carlito"/>
              </a:rPr>
              <a:t>changes of</a:t>
            </a:r>
            <a:r>
              <a:rPr dirty="0" sz="2000" spc="150">
                <a:latin typeface="Carlito"/>
                <a:cs typeface="Carlito"/>
              </a:rPr>
              <a:t> </a:t>
            </a:r>
            <a:r>
              <a:rPr dirty="0" sz="2000" spc="-30"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9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5" b="1">
                <a:solidFill>
                  <a:srgbClr val="0000CC"/>
                </a:solidFill>
                <a:latin typeface="Carlito"/>
                <a:cs typeface="Carlito"/>
              </a:rPr>
              <a:t>Activity</a:t>
            </a:r>
            <a:r>
              <a:rPr dirty="0" sz="2800" spc="-5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800" spc="-10" b="1">
                <a:solidFill>
                  <a:srgbClr val="0000CC"/>
                </a:solidFill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flow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control between</a:t>
            </a:r>
            <a:r>
              <a:rPr dirty="0" sz="2000" spc="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activities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5722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</a:t>
            </a:r>
            <a:r>
              <a:rPr dirty="0" spc="-10"/>
              <a:t>L</a:t>
            </a:r>
            <a:r>
              <a:rPr dirty="0"/>
              <a:t>[1]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77924"/>
            <a:ext cx="8535670" cy="31699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44170" indent="-344170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44170" algn="l"/>
                <a:tab pos="357505" algn="l"/>
                <a:tab pos="8281034" algn="l"/>
              </a:tabLst>
            </a:pPr>
            <a:r>
              <a:rPr dirty="0" sz="2400" spc="-65">
                <a:solidFill>
                  <a:srgbClr val="0000CC"/>
                </a:solidFill>
                <a:latin typeface="Arial"/>
                <a:cs typeface="Arial"/>
              </a:rPr>
              <a:t>“UML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is a </a:t>
            </a:r>
            <a:r>
              <a:rPr dirty="0" sz="2400" spc="-15">
                <a:solidFill>
                  <a:srgbClr val="0000CC"/>
                </a:solidFill>
                <a:latin typeface="Carlito"/>
                <a:cs typeface="Carlito"/>
              </a:rPr>
              <a:t>large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and </a:t>
            </a:r>
            <a:r>
              <a:rPr dirty="0" sz="2400" spc="-10">
                <a:solidFill>
                  <a:srgbClr val="0000CC"/>
                </a:solidFill>
                <a:latin typeface="Carlito"/>
                <a:cs typeface="Carlito"/>
              </a:rPr>
              <a:t>growing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beast, </a:t>
            </a:r>
            <a:r>
              <a:rPr dirty="0" sz="2400" spc="-5">
                <a:solidFill>
                  <a:srgbClr val="0000CC"/>
                </a:solidFill>
                <a:latin typeface="Carlito"/>
                <a:cs typeface="Carlito"/>
              </a:rPr>
              <a:t>but </a:t>
            </a:r>
            <a:r>
              <a:rPr dirty="0" sz="2400" spc="-20">
                <a:solidFill>
                  <a:srgbClr val="0000CC"/>
                </a:solidFill>
                <a:latin typeface="Carlito"/>
                <a:cs typeface="Carlito"/>
              </a:rPr>
              <a:t>you </a:t>
            </a:r>
            <a:r>
              <a:rPr dirty="0" sz="2400" spc="-10">
                <a:solidFill>
                  <a:srgbClr val="0000CC"/>
                </a:solidFill>
                <a:latin typeface="Arial"/>
                <a:cs typeface="Arial"/>
              </a:rPr>
              <a:t>don’t </a:t>
            </a:r>
            <a:r>
              <a:rPr dirty="0" sz="2400" spc="185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Carlito"/>
                <a:cs typeface="Carlito"/>
              </a:rPr>
              <a:t>need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all of</a:t>
            </a:r>
            <a:r>
              <a:rPr dirty="0" sz="2400" spc="7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00CC"/>
                </a:solidFill>
                <a:latin typeface="Carlito"/>
                <a:cs typeface="Carlito"/>
              </a:rPr>
              <a:t>it	</a:t>
            </a:r>
            <a:r>
              <a:rPr dirty="0" sz="2400" spc="-25">
                <a:solidFill>
                  <a:srgbClr val="0000CC"/>
                </a:solidFill>
                <a:latin typeface="Carlito"/>
                <a:cs typeface="Carlito"/>
              </a:rPr>
              <a:t>in</a:t>
            </a:r>
            <a:endParaRPr sz="2400">
              <a:latin typeface="Carlito"/>
              <a:cs typeface="Carlito"/>
            </a:endParaRPr>
          </a:p>
          <a:p>
            <a:pPr algn="ctr" marR="6350">
              <a:lnSpc>
                <a:spcPct val="100000"/>
              </a:lnSpc>
              <a:spcBef>
                <a:spcPts val="285"/>
              </a:spcBef>
              <a:tabLst>
                <a:tab pos="5829300" algn="l"/>
              </a:tabLst>
            </a:pPr>
            <a:r>
              <a:rPr dirty="0" sz="2400" spc="-5">
                <a:solidFill>
                  <a:srgbClr val="0000CC"/>
                </a:solidFill>
                <a:latin typeface="Carlito"/>
                <a:cs typeface="Carlito"/>
              </a:rPr>
              <a:t>every problem</a:t>
            </a:r>
            <a:r>
              <a:rPr dirty="0" sz="2400" spc="-2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Carlito"/>
                <a:cs typeface="Carlito"/>
              </a:rPr>
              <a:t>you</a:t>
            </a:r>
            <a:r>
              <a:rPr dirty="0" sz="2400" spc="5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400" spc="-85">
                <a:solidFill>
                  <a:srgbClr val="0000CC"/>
                </a:solidFill>
                <a:latin typeface="Carlito"/>
                <a:cs typeface="Carlito"/>
              </a:rPr>
              <a:t>solve</a:t>
            </a:r>
            <a:r>
              <a:rPr dirty="0" sz="2400" spc="-85">
                <a:solidFill>
                  <a:srgbClr val="0000CC"/>
                </a:solidFill>
                <a:latin typeface="Arial"/>
                <a:cs typeface="Arial"/>
              </a:rPr>
              <a:t>…”	</a:t>
            </a:r>
            <a:r>
              <a:rPr dirty="0" sz="2400" spc="-140">
                <a:latin typeface="Arial"/>
                <a:cs typeface="Arial"/>
              </a:rPr>
              <a:t>– </a:t>
            </a:r>
            <a:r>
              <a:rPr dirty="0" sz="2400">
                <a:latin typeface="Carlito"/>
                <a:cs typeface="Carlito"/>
              </a:rPr>
              <a:t>Martin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Fowler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101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95">
                <a:solidFill>
                  <a:srgbClr val="990099"/>
                </a:solidFill>
                <a:latin typeface="Arial"/>
                <a:cs typeface="Arial"/>
              </a:rPr>
              <a:t>“…</a:t>
            </a:r>
            <a:r>
              <a:rPr dirty="0" sz="2400" spc="-95">
                <a:solidFill>
                  <a:srgbClr val="990099"/>
                </a:solidFill>
                <a:latin typeface="Carlito"/>
                <a:cs typeface="Carlito"/>
              </a:rPr>
              <a:t>when </a:t>
            </a:r>
            <a:r>
              <a:rPr dirty="0" sz="2400">
                <a:solidFill>
                  <a:srgbClr val="990099"/>
                </a:solidFill>
                <a:latin typeface="Carlito"/>
                <a:cs typeface="Carlito"/>
              </a:rPr>
              <a:t>learning the UML, </a:t>
            </a:r>
            <a:r>
              <a:rPr dirty="0" sz="2400" spc="-20">
                <a:solidFill>
                  <a:srgbClr val="990099"/>
                </a:solidFill>
                <a:latin typeface="Carlito"/>
                <a:cs typeface="Carlito"/>
              </a:rPr>
              <a:t>you </a:t>
            </a:r>
            <a:r>
              <a:rPr dirty="0" sz="2400" spc="5">
                <a:solidFill>
                  <a:srgbClr val="990099"/>
                </a:solidFill>
                <a:latin typeface="Carlito"/>
                <a:cs typeface="Carlito"/>
              </a:rPr>
              <a:t>need </a:t>
            </a:r>
            <a:r>
              <a:rPr dirty="0" sz="2400" spc="-5">
                <a:solidFill>
                  <a:srgbClr val="990099"/>
                </a:solidFill>
                <a:latin typeface="Carlito"/>
                <a:cs typeface="Carlito"/>
              </a:rPr>
              <a:t>to </a:t>
            </a:r>
            <a:r>
              <a:rPr dirty="0" sz="2400" spc="5">
                <a:solidFill>
                  <a:srgbClr val="990099"/>
                </a:solidFill>
                <a:latin typeface="Carlito"/>
                <a:cs typeface="Carlito"/>
              </a:rPr>
              <a:t>be </a:t>
            </a:r>
            <a:r>
              <a:rPr dirty="0" sz="2400" spc="-15">
                <a:solidFill>
                  <a:srgbClr val="990099"/>
                </a:solidFill>
                <a:latin typeface="Carlito"/>
                <a:cs typeface="Carlito"/>
              </a:rPr>
              <a:t>aware </a:t>
            </a:r>
            <a:r>
              <a:rPr dirty="0" sz="2400" spc="-10">
                <a:solidFill>
                  <a:srgbClr val="990099"/>
                </a:solidFill>
                <a:latin typeface="Carlito"/>
                <a:cs typeface="Carlito"/>
              </a:rPr>
              <a:t>that certain  </a:t>
            </a:r>
            <a:r>
              <a:rPr dirty="0" sz="2400" spc="-5">
                <a:solidFill>
                  <a:srgbClr val="990099"/>
                </a:solidFill>
                <a:latin typeface="Carlito"/>
                <a:cs typeface="Carlito"/>
              </a:rPr>
              <a:t>constructs and </a:t>
            </a:r>
            <a:r>
              <a:rPr dirty="0" sz="2400" spc="-10">
                <a:solidFill>
                  <a:srgbClr val="990099"/>
                </a:solidFill>
                <a:latin typeface="Carlito"/>
                <a:cs typeface="Carlito"/>
              </a:rPr>
              <a:t>notations are </a:t>
            </a:r>
            <a:r>
              <a:rPr dirty="0" sz="2400" spc="-5">
                <a:solidFill>
                  <a:srgbClr val="990099"/>
                </a:solidFill>
                <a:latin typeface="Carlito"/>
                <a:cs typeface="Carlito"/>
              </a:rPr>
              <a:t>only helpful </a:t>
            </a:r>
            <a:r>
              <a:rPr dirty="0" sz="2400">
                <a:solidFill>
                  <a:srgbClr val="990099"/>
                </a:solidFill>
                <a:latin typeface="Carlito"/>
                <a:cs typeface="Carlito"/>
              </a:rPr>
              <a:t>in </a:t>
            </a:r>
            <a:r>
              <a:rPr dirty="0" sz="2400" spc="-5">
                <a:solidFill>
                  <a:srgbClr val="990099"/>
                </a:solidFill>
                <a:latin typeface="Carlito"/>
                <a:cs typeface="Carlito"/>
              </a:rPr>
              <a:t>detailed design while  others </a:t>
            </a:r>
            <a:r>
              <a:rPr dirty="0" sz="2400" spc="-15">
                <a:solidFill>
                  <a:srgbClr val="990099"/>
                </a:solidFill>
                <a:latin typeface="Carlito"/>
                <a:cs typeface="Carlito"/>
              </a:rPr>
              <a:t>are </a:t>
            </a:r>
            <a:r>
              <a:rPr dirty="0" sz="2400">
                <a:solidFill>
                  <a:srgbClr val="990099"/>
                </a:solidFill>
                <a:latin typeface="Carlito"/>
                <a:cs typeface="Carlito"/>
              </a:rPr>
              <a:t>useful </a:t>
            </a:r>
            <a:r>
              <a:rPr dirty="0" sz="2400" spc="-15">
                <a:solidFill>
                  <a:srgbClr val="990099"/>
                </a:solidFill>
                <a:latin typeface="Carlito"/>
                <a:cs typeface="Carlito"/>
              </a:rPr>
              <a:t>in </a:t>
            </a:r>
            <a:r>
              <a:rPr dirty="0" sz="2400" spc="-5">
                <a:solidFill>
                  <a:srgbClr val="990099"/>
                </a:solidFill>
                <a:latin typeface="Carlito"/>
                <a:cs typeface="Carlito"/>
              </a:rPr>
              <a:t>requirements analysis </a:t>
            </a:r>
            <a:r>
              <a:rPr dirty="0" sz="2400" spc="-275">
                <a:solidFill>
                  <a:srgbClr val="990099"/>
                </a:solidFill>
                <a:latin typeface="Arial"/>
                <a:cs typeface="Arial"/>
              </a:rPr>
              <a:t>…” </a:t>
            </a:r>
            <a:r>
              <a:rPr dirty="0" sz="2400" spc="-10">
                <a:latin typeface="Carlito"/>
                <a:cs typeface="Carlito"/>
              </a:rPr>
              <a:t>Brian </a:t>
            </a:r>
            <a:r>
              <a:rPr dirty="0" sz="2400" spc="-5">
                <a:latin typeface="Carlito"/>
                <a:cs typeface="Carlito"/>
              </a:rPr>
              <a:t>Henderson-  Sellers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4541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Some </a:t>
            </a:r>
            <a:r>
              <a:rPr dirty="0" spc="-5"/>
              <a:t>Insights </a:t>
            </a:r>
            <a:r>
              <a:rPr dirty="0"/>
              <a:t>on Using</a:t>
            </a:r>
            <a:r>
              <a:rPr dirty="0" spc="-75"/>
              <a:t> </a:t>
            </a:r>
            <a:r>
              <a:rPr dirty="0" spc="-5"/>
              <a:t>UML[1]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15" y="788800"/>
            <a:ext cx="8688705" cy="461835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3250">
                <a:solidFill>
                  <a:srgbClr val="4B38E1"/>
                </a:solidFill>
                <a:latin typeface="Arial Black"/>
                <a:cs typeface="Arial Black"/>
              </a:rPr>
              <a:t>NO</a:t>
            </a:r>
            <a:endParaRPr sz="3250">
              <a:latin typeface="Arial Black"/>
              <a:cs typeface="Arial Black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50" spc="-10">
                <a:solidFill>
                  <a:srgbClr val="0000FF"/>
                </a:solidFill>
                <a:latin typeface="Carlito"/>
                <a:cs typeface="Carlito"/>
              </a:rPr>
              <a:t>For </a:t>
            </a:r>
            <a:r>
              <a:rPr dirty="0" sz="2450">
                <a:solidFill>
                  <a:srgbClr val="0000FF"/>
                </a:solidFill>
                <a:latin typeface="Carlito"/>
                <a:cs typeface="Carlito"/>
              </a:rPr>
              <a:t>a </a:t>
            </a:r>
            <a:r>
              <a:rPr dirty="0" sz="2450" spc="-10">
                <a:solidFill>
                  <a:srgbClr val="0000FF"/>
                </a:solidFill>
                <a:latin typeface="Carlito"/>
                <a:cs typeface="Carlito"/>
              </a:rPr>
              <a:t>simple</a:t>
            </a:r>
            <a:r>
              <a:rPr dirty="0" sz="245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sz="2450" spc="-25">
                <a:solidFill>
                  <a:srgbClr val="0000FF"/>
                </a:solidFill>
                <a:latin typeface="Carlito"/>
                <a:cs typeface="Carlito"/>
              </a:rPr>
              <a:t>system:</a:t>
            </a:r>
            <a:endParaRPr sz="245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480"/>
              </a:spcBef>
              <a:buSzPct val="74418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2150" spc="15">
                <a:latin typeface="Carlito"/>
                <a:cs typeface="Carlito"/>
              </a:rPr>
              <a:t>Use </a:t>
            </a:r>
            <a:r>
              <a:rPr dirty="0" sz="2150" spc="5">
                <a:latin typeface="Carlito"/>
                <a:cs typeface="Carlito"/>
              </a:rPr>
              <a:t>case </a:t>
            </a:r>
            <a:r>
              <a:rPr dirty="0" sz="2150">
                <a:latin typeface="Carlito"/>
                <a:cs typeface="Carlito"/>
              </a:rPr>
              <a:t>diagram, class diagram </a:t>
            </a:r>
            <a:r>
              <a:rPr dirty="0" sz="2150" spc="15">
                <a:latin typeface="Carlito"/>
                <a:cs typeface="Carlito"/>
              </a:rPr>
              <a:t>and </a:t>
            </a:r>
            <a:r>
              <a:rPr dirty="0" sz="2150" spc="10">
                <a:latin typeface="Carlito"/>
                <a:cs typeface="Carlito"/>
              </a:rPr>
              <a:t>one </a:t>
            </a:r>
            <a:r>
              <a:rPr dirty="0" sz="2150">
                <a:latin typeface="Carlito"/>
                <a:cs typeface="Carlito"/>
              </a:rPr>
              <a:t>of </a:t>
            </a:r>
            <a:r>
              <a:rPr dirty="0" sz="2150" spc="5">
                <a:latin typeface="Carlito"/>
                <a:cs typeface="Carlito"/>
              </a:rPr>
              <a:t>the</a:t>
            </a:r>
            <a:r>
              <a:rPr dirty="0" sz="2150" spc="270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interaction diagrams</a:t>
            </a:r>
            <a:endParaRPr sz="2150">
              <a:latin typeface="Carlito"/>
              <a:cs typeface="Carlito"/>
            </a:endParaRPr>
          </a:p>
          <a:p>
            <a:pPr marL="668020">
              <a:lnSpc>
                <a:spcPct val="100000"/>
              </a:lnSpc>
              <a:spcBef>
                <a:spcPts val="160"/>
              </a:spcBef>
            </a:pPr>
            <a:r>
              <a:rPr dirty="0" sz="2150" spc="-20">
                <a:latin typeface="Carlito"/>
                <a:cs typeface="Carlito"/>
              </a:rPr>
              <a:t>only.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50" spc="-20">
                <a:solidFill>
                  <a:srgbClr val="0000FF"/>
                </a:solidFill>
                <a:latin typeface="Carlito"/>
                <a:cs typeface="Carlito"/>
              </a:rPr>
              <a:t>State </a:t>
            </a:r>
            <a:r>
              <a:rPr dirty="0" sz="2450">
                <a:solidFill>
                  <a:srgbClr val="0000FF"/>
                </a:solidFill>
                <a:latin typeface="Carlito"/>
                <a:cs typeface="Carlito"/>
              </a:rPr>
              <a:t>chart</a:t>
            </a:r>
            <a:r>
              <a:rPr dirty="0" sz="2450" spc="-10">
                <a:solidFill>
                  <a:srgbClr val="0000FF"/>
                </a:solidFill>
                <a:latin typeface="Carlito"/>
                <a:cs typeface="Carlito"/>
              </a:rPr>
              <a:t> diagram:</a:t>
            </a:r>
            <a:endParaRPr sz="245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455"/>
              </a:spcBef>
              <a:buSzPct val="74418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2150" spc="15">
                <a:latin typeface="Carlito"/>
                <a:cs typeface="Carlito"/>
              </a:rPr>
              <a:t>when </a:t>
            </a:r>
            <a:r>
              <a:rPr dirty="0" sz="2150" spc="10">
                <a:latin typeface="Carlito"/>
                <a:cs typeface="Carlito"/>
              </a:rPr>
              <a:t>class </a:t>
            </a:r>
            <a:r>
              <a:rPr dirty="0" sz="2150" spc="15">
                <a:latin typeface="Carlito"/>
                <a:cs typeface="Carlito"/>
              </a:rPr>
              <a:t>has </a:t>
            </a:r>
            <a:r>
              <a:rPr dirty="0" sz="2150" spc="5">
                <a:latin typeface="Carlito"/>
                <a:cs typeface="Carlito"/>
              </a:rPr>
              <a:t>significant</a:t>
            </a:r>
            <a:r>
              <a:rPr dirty="0" sz="2150" spc="-14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states.</a:t>
            </a:r>
            <a:endParaRPr sz="215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420"/>
              </a:spcBef>
              <a:buSzPct val="74418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2150" spc="20">
                <a:latin typeface="Carlito"/>
                <a:cs typeface="Carlito"/>
              </a:rPr>
              <a:t>When </a:t>
            </a:r>
            <a:r>
              <a:rPr dirty="0" sz="2150" spc="-5">
                <a:latin typeface="Carlito"/>
                <a:cs typeface="Carlito"/>
              </a:rPr>
              <a:t>states </a:t>
            </a:r>
            <a:r>
              <a:rPr dirty="0" sz="2150" spc="10">
                <a:latin typeface="Carlito"/>
                <a:cs typeface="Carlito"/>
              </a:rPr>
              <a:t>are only one or </a:t>
            </a:r>
            <a:r>
              <a:rPr dirty="0" sz="2150" spc="-10">
                <a:latin typeface="Carlito"/>
                <a:cs typeface="Carlito"/>
              </a:rPr>
              <a:t>two, state </a:t>
            </a:r>
            <a:r>
              <a:rPr dirty="0" sz="2150" spc="10">
                <a:latin typeface="Carlito"/>
                <a:cs typeface="Carlito"/>
              </a:rPr>
              <a:t>chart model </a:t>
            </a:r>
            <a:r>
              <a:rPr dirty="0" sz="2150" spc="5">
                <a:latin typeface="Carlito"/>
                <a:cs typeface="Carlito"/>
              </a:rPr>
              <a:t>becomes</a:t>
            </a:r>
            <a:r>
              <a:rPr dirty="0" sz="2150" spc="-120">
                <a:latin typeface="Carlito"/>
                <a:cs typeface="Carlito"/>
              </a:rPr>
              <a:t> </a:t>
            </a:r>
            <a:r>
              <a:rPr dirty="0" sz="2150" spc="10">
                <a:latin typeface="Carlito"/>
                <a:cs typeface="Carlito"/>
              </a:rPr>
              <a:t>trivial</a:t>
            </a:r>
            <a:endParaRPr sz="215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1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50" spc="-10">
                <a:solidFill>
                  <a:srgbClr val="0000FF"/>
                </a:solidFill>
                <a:latin typeface="Carlito"/>
                <a:cs typeface="Carlito"/>
              </a:rPr>
              <a:t>Deployment</a:t>
            </a:r>
            <a:r>
              <a:rPr dirty="0" sz="2450" spc="-5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0000FF"/>
                </a:solidFill>
                <a:latin typeface="Carlito"/>
                <a:cs typeface="Carlito"/>
              </a:rPr>
              <a:t>diagram:</a:t>
            </a:r>
            <a:endParaRPr sz="2450">
              <a:latin typeface="Carlito"/>
              <a:cs typeface="Carlito"/>
            </a:endParaRPr>
          </a:p>
          <a:p>
            <a:pPr lvl="1" marL="668020" indent="-344805">
              <a:lnSpc>
                <a:spcPct val="100000"/>
              </a:lnSpc>
              <a:spcBef>
                <a:spcPts val="459"/>
              </a:spcBef>
              <a:buSzPct val="74418"/>
              <a:buFont typeface="Wingdings"/>
              <a:buChar char=""/>
              <a:tabLst>
                <a:tab pos="667385" algn="l"/>
                <a:tab pos="668020" algn="l"/>
              </a:tabLst>
            </a:pPr>
            <a:r>
              <a:rPr dirty="0" sz="2150" spc="10">
                <a:latin typeface="Carlito"/>
                <a:cs typeface="Carlito"/>
              </a:rPr>
              <a:t>In </a:t>
            </a:r>
            <a:r>
              <a:rPr dirty="0" sz="2150" spc="5">
                <a:latin typeface="Carlito"/>
                <a:cs typeface="Carlito"/>
              </a:rPr>
              <a:t>case </a:t>
            </a:r>
            <a:r>
              <a:rPr dirty="0" sz="2150">
                <a:latin typeface="Carlito"/>
                <a:cs typeface="Carlito"/>
              </a:rPr>
              <a:t>several </a:t>
            </a:r>
            <a:r>
              <a:rPr dirty="0" sz="2150" spc="10">
                <a:latin typeface="Carlito"/>
                <a:cs typeface="Carlito"/>
              </a:rPr>
              <a:t>hardware </a:t>
            </a:r>
            <a:r>
              <a:rPr dirty="0" sz="2150" spc="5">
                <a:latin typeface="Carlito"/>
                <a:cs typeface="Carlito"/>
              </a:rPr>
              <a:t>components </a:t>
            </a:r>
            <a:r>
              <a:rPr dirty="0" sz="2150" spc="15">
                <a:latin typeface="Carlito"/>
                <a:cs typeface="Carlito"/>
              </a:rPr>
              <a:t>used </a:t>
            </a:r>
            <a:r>
              <a:rPr dirty="0" sz="2150" spc="-5">
                <a:latin typeface="Carlito"/>
                <a:cs typeface="Carlito"/>
              </a:rPr>
              <a:t>to </a:t>
            </a:r>
            <a:r>
              <a:rPr dirty="0" sz="2150" spc="5">
                <a:latin typeface="Carlito"/>
                <a:cs typeface="Carlito"/>
              </a:rPr>
              <a:t>develop the</a:t>
            </a:r>
            <a:r>
              <a:rPr dirty="0" sz="2150" spc="-7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system.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11" y="309753"/>
            <a:ext cx="81153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/>
              <a:t>Are </a:t>
            </a:r>
            <a:r>
              <a:rPr dirty="0" sz="2800"/>
              <a:t>All </a:t>
            </a:r>
            <a:r>
              <a:rPr dirty="0" sz="2800" spc="-10"/>
              <a:t>Views </a:t>
            </a:r>
            <a:r>
              <a:rPr dirty="0" sz="2800" spc="-15"/>
              <a:t>Required </a:t>
            </a:r>
            <a:r>
              <a:rPr dirty="0" sz="2800" spc="-10"/>
              <a:t>for </a:t>
            </a:r>
            <a:r>
              <a:rPr dirty="0" sz="2800" spc="-5"/>
              <a:t>Developing </a:t>
            </a:r>
            <a:r>
              <a:rPr dirty="0" sz="2800"/>
              <a:t>A </a:t>
            </a:r>
            <a:r>
              <a:rPr dirty="0" sz="2800" spc="-25"/>
              <a:t>Typical</a:t>
            </a:r>
            <a:r>
              <a:rPr dirty="0" sz="2800" spc="-65"/>
              <a:t> </a:t>
            </a:r>
            <a:r>
              <a:rPr dirty="0" sz="2800" spc="-15"/>
              <a:t>System?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246"/>
            <a:ext cx="7544434" cy="7981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Static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structure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30">
                <a:latin typeface="Carlito"/>
                <a:cs typeface="Carlito"/>
              </a:rPr>
              <a:t>key </a:t>
            </a:r>
            <a:r>
              <a:rPr dirty="0" sz="2200">
                <a:latin typeface="Carlito"/>
                <a:cs typeface="Carlito"/>
              </a:rPr>
              <a:t>concepts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application, internal structure,</a:t>
            </a:r>
            <a:r>
              <a:rPr dirty="0" sz="2200" spc="-204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934" y="2738119"/>
            <a:ext cx="62992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latin typeface="Carlito"/>
                <a:cs typeface="Carlito"/>
              </a:rPr>
              <a:t>cl</a:t>
            </a: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 spc="-5">
                <a:latin typeface="Carlito"/>
                <a:cs typeface="Carlito"/>
              </a:rPr>
              <a:t>ss,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6270" y="2738119"/>
            <a:ext cx="136080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>
                <a:latin typeface="Carlito"/>
                <a:cs typeface="Carlito"/>
              </a:rPr>
              <a:t>association,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5665" y="2738119"/>
            <a:ext cx="169608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>
                <a:latin typeface="Carlito"/>
                <a:cs typeface="Carlito"/>
              </a:rPr>
              <a:t>generalization,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044" y="2000249"/>
            <a:ext cx="4057650" cy="1402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</a:t>
            </a:r>
            <a:r>
              <a:rPr dirty="0" sz="2200" spc="5">
                <a:latin typeface="Carlito"/>
                <a:cs typeface="Carlito"/>
              </a:rPr>
              <a:t>view: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</a:t>
            </a:r>
            <a:r>
              <a:rPr dirty="0" sz="2200" spc="-14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diagrams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299085" marR="121920" indent="-287020">
              <a:lnSpc>
                <a:spcPts val="2380"/>
              </a:lnSpc>
              <a:buFont typeface="Wingdings"/>
              <a:buChar char=""/>
              <a:tabLst>
                <a:tab pos="299085" algn="l"/>
                <a:tab pos="299720" algn="l"/>
                <a:tab pos="1079500" algn="l"/>
                <a:tab pos="1863089" algn="l"/>
                <a:tab pos="2576830" algn="l"/>
                <a:tab pos="3787140" algn="l"/>
              </a:tabLst>
            </a:pP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tic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v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w: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-25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ass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d</a:t>
            </a:r>
            <a:r>
              <a:rPr dirty="0" sz="2200" spc="-3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ag</a:t>
            </a:r>
            <a:r>
              <a:rPr dirty="0" sz="2200" spc="-55">
                <a:latin typeface="Carlito"/>
                <a:cs typeface="Carlito"/>
              </a:rPr>
              <a:t>r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85">
                <a:latin typeface="Arial"/>
                <a:cs typeface="Arial"/>
              </a:rPr>
              <a:t>–  </a:t>
            </a:r>
            <a:r>
              <a:rPr dirty="0" sz="2200" spc="-15">
                <a:latin typeface="Carlito"/>
                <a:cs typeface="Carlito"/>
              </a:rPr>
              <a:t>dependency,</a:t>
            </a:r>
            <a:r>
              <a:rPr dirty="0" sz="2200" spc="-3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realization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044" y="3778123"/>
            <a:ext cx="8081009" cy="2441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200" spc="-5">
                <a:latin typeface="Carlito"/>
                <a:cs typeface="Carlito"/>
              </a:rPr>
              <a:t>implementation </a:t>
            </a:r>
            <a:r>
              <a:rPr dirty="0" sz="2200" spc="5">
                <a:latin typeface="Carlito"/>
                <a:cs typeface="Carlito"/>
              </a:rPr>
              <a:t>view: </a:t>
            </a:r>
            <a:r>
              <a:rPr dirty="0" sz="2200" spc="-5">
                <a:latin typeface="Carlito"/>
                <a:cs typeface="Carlito"/>
              </a:rPr>
              <a:t>component</a:t>
            </a:r>
            <a:r>
              <a:rPr dirty="0" sz="2200" spc="-2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"/>
            </a:pPr>
            <a:endParaRPr sz="2550">
              <a:latin typeface="Carlito"/>
              <a:cs typeface="Carlito"/>
            </a:endParaRPr>
          </a:p>
          <a:p>
            <a:pPr marL="299085" indent="-287020">
              <a:lnSpc>
                <a:spcPts val="2510"/>
              </a:lnSpc>
              <a:buFont typeface="Wingdings"/>
              <a:buChar char=""/>
              <a:tabLst>
                <a:tab pos="299085" algn="l"/>
                <a:tab pos="299720" algn="l"/>
                <a:tab pos="893444" algn="l"/>
                <a:tab pos="1588770" algn="l"/>
                <a:tab pos="2814320" algn="l"/>
                <a:tab pos="3119120" algn="l"/>
                <a:tab pos="4460875" algn="l"/>
                <a:tab pos="5165090" algn="l"/>
                <a:tab pos="5574030" algn="l"/>
                <a:tab pos="6116320" algn="l"/>
                <a:tab pos="6909434" algn="l"/>
                <a:tab pos="7555865" algn="l"/>
                <a:tab pos="7930515" algn="l"/>
              </a:tabLst>
            </a:pPr>
            <a:r>
              <a:rPr dirty="0" sz="2200">
                <a:latin typeface="Carlito"/>
                <a:cs typeface="Carlito"/>
              </a:rPr>
              <a:t>Use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Cas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iag</a:t>
            </a:r>
            <a:r>
              <a:rPr dirty="0" sz="2200" spc="-55">
                <a:latin typeface="Carlito"/>
                <a:cs typeface="Carlito"/>
              </a:rPr>
              <a:t>r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25">
                <a:latin typeface="Arial"/>
                <a:cs typeface="Arial"/>
              </a:rPr>
              <a:t>–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25">
                <a:latin typeface="Carlito"/>
                <a:cs typeface="Carlito"/>
              </a:rPr>
              <a:t>f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q</a:t>
            </a: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tly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u</a:t>
            </a:r>
            <a:r>
              <a:rPr dirty="0" sz="2200" spc="-30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in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tial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te</a:t>
            </a:r>
            <a:r>
              <a:rPr dirty="0" sz="2200">
                <a:latin typeface="Carlito"/>
                <a:cs typeface="Carlito"/>
              </a:rPr>
              <a:t>p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development</a:t>
            </a:r>
            <a:r>
              <a:rPr dirty="0" sz="2200" spc="-10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process</a:t>
            </a:r>
            <a:endParaRPr sz="2200">
              <a:latin typeface="Carlito"/>
              <a:cs typeface="Carlito"/>
            </a:endParaRPr>
          </a:p>
          <a:p>
            <a:pPr lvl="1" marL="698500" indent="-22987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</a:t>
            </a:r>
            <a:r>
              <a:rPr dirty="0" sz="2200">
                <a:latin typeface="Carlito"/>
                <a:cs typeface="Carlito"/>
              </a:rPr>
              <a:t>is a</a:t>
            </a:r>
            <a:r>
              <a:rPr dirty="0" sz="2200" spc="-2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scenario</a:t>
            </a:r>
            <a:endParaRPr sz="2200">
              <a:latin typeface="Carlito"/>
              <a:cs typeface="Carlito"/>
            </a:endParaRPr>
          </a:p>
          <a:p>
            <a:pPr lvl="1" marL="698500" indent="-229870">
              <a:lnSpc>
                <a:spcPts val="2510"/>
              </a:lnSpc>
              <a:spcBef>
                <a:spcPts val="265"/>
              </a:spcBef>
              <a:buFont typeface="Wingdings"/>
              <a:buChar char=""/>
              <a:tabLst>
                <a:tab pos="699135" algn="l"/>
                <a:tab pos="1223010" algn="l"/>
                <a:tab pos="1847850" algn="l"/>
              </a:tabLst>
            </a:pPr>
            <a:r>
              <a:rPr dirty="0" sz="2200">
                <a:latin typeface="Carlito"/>
                <a:cs typeface="Carlito"/>
              </a:rPr>
              <a:t>use	</a:t>
            </a:r>
            <a:r>
              <a:rPr dirty="0" sz="2200" spc="-10">
                <a:latin typeface="Carlito"/>
                <a:cs typeface="Carlito"/>
              </a:rPr>
              <a:t>case	diagram </a:t>
            </a:r>
            <a:r>
              <a:rPr dirty="0" sz="2200" spc="-15">
                <a:latin typeface="Carlito"/>
                <a:cs typeface="Carlito"/>
              </a:rPr>
              <a:t>considers </a:t>
            </a:r>
            <a:r>
              <a:rPr dirty="0" sz="2200" spc="-5">
                <a:latin typeface="Carlito"/>
                <a:cs typeface="Carlito"/>
              </a:rPr>
              <a:t>scenario </a:t>
            </a:r>
            <a:r>
              <a:rPr dirty="0" sz="2200">
                <a:latin typeface="Carlito"/>
                <a:cs typeface="Carlito"/>
              </a:rPr>
              <a:t>as an </a:t>
            </a:r>
            <a:r>
              <a:rPr dirty="0" sz="2200" spc="-10">
                <a:latin typeface="Carlito"/>
                <a:cs typeface="Carlito"/>
              </a:rPr>
              <a:t>atomic </a:t>
            </a:r>
            <a:r>
              <a:rPr dirty="0" sz="2200">
                <a:latin typeface="Carlito"/>
                <a:cs typeface="Carlito"/>
              </a:rPr>
              <a:t>entity</a:t>
            </a:r>
            <a:r>
              <a:rPr dirty="0" sz="2200" spc="47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698500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merely </a:t>
            </a:r>
            <a:r>
              <a:rPr dirty="0" sz="2200" spc="-5">
                <a:latin typeface="Carlito"/>
                <a:cs typeface="Carlito"/>
              </a:rPr>
              <a:t>explains </a:t>
            </a:r>
            <a:r>
              <a:rPr dirty="0" sz="2200">
                <a:latin typeface="Carlito"/>
                <a:cs typeface="Carlito"/>
              </a:rPr>
              <a:t>its </a:t>
            </a:r>
            <a:r>
              <a:rPr dirty="0" sz="2200" spc="-5">
                <a:latin typeface="Carlito"/>
                <a:cs typeface="Carlito"/>
              </a:rPr>
              <a:t>relationships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system </a:t>
            </a:r>
            <a:r>
              <a:rPr dirty="0" sz="2200">
                <a:latin typeface="Carlito"/>
                <a:cs typeface="Carlito"/>
              </a:rPr>
              <a:t>and the</a:t>
            </a:r>
            <a:r>
              <a:rPr dirty="0" sz="2200" spc="-2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user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6226555"/>
            <a:ext cx="628332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 sz="2200" spc="-5">
                <a:latin typeface="Carlito"/>
                <a:cs typeface="Carlito"/>
              </a:rPr>
              <a:t>realization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use cases is outside this </a:t>
            </a:r>
            <a:r>
              <a:rPr dirty="0" sz="2200" spc="5">
                <a:latin typeface="Carlito"/>
                <a:cs typeface="Carlito"/>
              </a:rPr>
              <a:t>model</a:t>
            </a:r>
            <a:r>
              <a:rPr dirty="0" sz="2200" spc="-229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element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20802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Static</a:t>
            </a:r>
            <a:r>
              <a:rPr dirty="0" spc="-105"/>
              <a:t> </a:t>
            </a:r>
            <a:r>
              <a:rPr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90507" y="642863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36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2606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Dynamic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Behavior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1332356"/>
            <a:ext cx="486600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  <a:tab pos="1247140" algn="l"/>
                <a:tab pos="1649730" algn="l"/>
                <a:tab pos="2250440" algn="l"/>
                <a:tab pos="3131185" algn="l"/>
                <a:tab pos="3540125" algn="l"/>
                <a:tab pos="3866515" algn="l"/>
              </a:tabLst>
            </a:pPr>
            <a:r>
              <a:rPr dirty="0" sz="2200" spc="-5">
                <a:latin typeface="Carlito"/>
                <a:cs typeface="Carlito"/>
              </a:rPr>
              <a:t>hi</a:t>
            </a:r>
            <a:r>
              <a:rPr dirty="0" sz="2200" spc="-30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bj</a:t>
            </a:r>
            <a:r>
              <a:rPr dirty="0" sz="2200" spc="-2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ct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5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715" y="1332356"/>
            <a:ext cx="307403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2625" algn="l"/>
                <a:tab pos="1118870" algn="l"/>
                <a:tab pos="2811145" algn="l"/>
              </a:tabLst>
            </a:pPr>
            <a:r>
              <a:rPr dirty="0" sz="2200" spc="5">
                <a:latin typeface="Carlito"/>
                <a:cs typeface="Carlito"/>
              </a:rPr>
              <a:t>w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th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its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80">
                <a:latin typeface="Carlito"/>
                <a:cs typeface="Carlito"/>
              </a:rPr>
              <a:t>n</a:t>
            </a:r>
            <a:r>
              <a:rPr dirty="0" sz="2200" spc="10">
                <a:latin typeface="Carlito"/>
                <a:cs typeface="Carlito"/>
              </a:rPr>
              <a:t>v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t,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1668018"/>
            <a:ext cx="6955790" cy="3179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dirty="0" sz="2200" spc="-5">
                <a:latin typeface="Carlito"/>
                <a:cs typeface="Carlito"/>
              </a:rPr>
              <a:t>communication </a:t>
            </a:r>
            <a:r>
              <a:rPr dirty="0" sz="2200" spc="-10">
                <a:latin typeface="Carlito"/>
                <a:cs typeface="Carlito"/>
              </a:rPr>
              <a:t>patterns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sets </a:t>
            </a:r>
            <a:r>
              <a:rPr dirty="0" sz="2200" spc="5">
                <a:latin typeface="Carlito"/>
                <a:cs typeface="Carlito"/>
              </a:rPr>
              <a:t>of</a:t>
            </a:r>
            <a:r>
              <a:rPr dirty="0" sz="2200" spc="-1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objects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200" spc="-15">
                <a:latin typeface="Carlito"/>
                <a:cs typeface="Carlito"/>
              </a:rPr>
              <a:t>state </a:t>
            </a:r>
            <a:r>
              <a:rPr dirty="0" sz="2200" spc="5">
                <a:latin typeface="Carlito"/>
                <a:cs typeface="Carlito"/>
              </a:rPr>
              <a:t>machine view: </a:t>
            </a:r>
            <a:r>
              <a:rPr dirty="0" sz="2200" spc="-15">
                <a:latin typeface="Carlito"/>
                <a:cs typeface="Carlito"/>
              </a:rPr>
              <a:t>state </a:t>
            </a:r>
            <a:r>
              <a:rPr dirty="0" sz="2200">
                <a:latin typeface="Carlito"/>
                <a:cs typeface="Carlito"/>
              </a:rPr>
              <a:t>chart</a:t>
            </a:r>
            <a:r>
              <a:rPr dirty="0" sz="2200" spc="-17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  <a:p>
            <a:pPr lvl="1" marL="698500" indent="-22987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200" spc="-15">
                <a:latin typeface="Carlito"/>
                <a:cs typeface="Carlito"/>
              </a:rPr>
              <a:t>state, </a:t>
            </a:r>
            <a:r>
              <a:rPr dirty="0" sz="2200" spc="-5">
                <a:latin typeface="Carlito"/>
                <a:cs typeface="Carlito"/>
              </a:rPr>
              <a:t>event, transition,</a:t>
            </a:r>
            <a:r>
              <a:rPr dirty="0" sz="2200" spc="-12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action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200" spc="5">
                <a:latin typeface="Carlito"/>
                <a:cs typeface="Carlito"/>
              </a:rPr>
              <a:t>activity view: activity</a:t>
            </a:r>
            <a:r>
              <a:rPr dirty="0" sz="2200" spc="-204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200" spc="-5">
                <a:latin typeface="Carlito"/>
                <a:cs typeface="Carlito"/>
              </a:rPr>
              <a:t>interaction </a:t>
            </a:r>
            <a:r>
              <a:rPr dirty="0" sz="2200" spc="5">
                <a:latin typeface="Carlito"/>
                <a:cs typeface="Carlito"/>
              </a:rPr>
              <a:t>view: </a:t>
            </a:r>
            <a:r>
              <a:rPr dirty="0" sz="2200">
                <a:latin typeface="Carlito"/>
                <a:cs typeface="Carlito"/>
              </a:rPr>
              <a:t>sequence </a:t>
            </a:r>
            <a:r>
              <a:rPr dirty="0" sz="2200" spc="-10">
                <a:latin typeface="Carlito"/>
                <a:cs typeface="Carlito"/>
              </a:rPr>
              <a:t>diagram, </a:t>
            </a:r>
            <a:r>
              <a:rPr dirty="0" sz="2200" spc="-5">
                <a:latin typeface="Carlito"/>
                <a:cs typeface="Carlito"/>
              </a:rPr>
              <a:t>collaboration</a:t>
            </a:r>
            <a:r>
              <a:rPr dirty="0" sz="2200" spc="-29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diagram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8576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Dynamic</a:t>
            </a:r>
            <a:r>
              <a:rPr dirty="0" spc="-135"/>
              <a:t> </a:t>
            </a:r>
            <a:r>
              <a:rPr dirty="0"/>
              <a:t>Structure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8538210" cy="42589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Static</a:t>
            </a:r>
            <a:r>
              <a:rPr dirty="0" sz="2400" spc="-2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Model</a:t>
            </a:r>
            <a:endParaRPr sz="2400">
              <a:latin typeface="Carlito"/>
              <a:cs typeface="Carlito"/>
            </a:endParaRPr>
          </a:p>
          <a:p>
            <a:pPr lvl="1" marL="756285" marR="69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describes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static </a:t>
            </a:r>
            <a:r>
              <a:rPr dirty="0" sz="2200" spc="-10">
                <a:latin typeface="Carlito"/>
                <a:cs typeface="Carlito"/>
              </a:rPr>
              <a:t>structure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20">
                <a:latin typeface="Carlito"/>
                <a:cs typeface="Carlito"/>
              </a:rPr>
              <a:t>system </a:t>
            </a:r>
            <a:r>
              <a:rPr dirty="0" sz="2200" spc="-10">
                <a:latin typeface="Carlito"/>
                <a:cs typeface="Carlito"/>
              </a:rPr>
              <a:t>using </a:t>
            </a:r>
            <a:r>
              <a:rPr dirty="0" sz="2200" spc="-5">
                <a:latin typeface="Carlito"/>
                <a:cs typeface="Carlito"/>
              </a:rPr>
              <a:t>object </a:t>
            </a:r>
            <a:r>
              <a:rPr dirty="0" sz="2200">
                <a:latin typeface="Carlito"/>
                <a:cs typeface="Carlito"/>
              </a:rPr>
              <a:t>classes  and their</a:t>
            </a:r>
            <a:r>
              <a:rPr dirty="0" sz="2200" spc="-6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relationships.</a:t>
            </a:r>
            <a:endParaRPr sz="22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includes </a:t>
            </a:r>
            <a:r>
              <a:rPr dirty="0" sz="2200" spc="-15">
                <a:latin typeface="Carlito"/>
                <a:cs typeface="Carlito"/>
              </a:rPr>
              <a:t>generalization </a:t>
            </a:r>
            <a:r>
              <a:rPr dirty="0" sz="2200" spc="-10">
                <a:latin typeface="Carlito"/>
                <a:cs typeface="Carlito"/>
              </a:rPr>
              <a:t>relationships, </a:t>
            </a:r>
            <a:r>
              <a:rPr dirty="0" sz="2200" spc="-5">
                <a:latin typeface="Carlito"/>
                <a:cs typeface="Carlito"/>
              </a:rPr>
              <a:t>uses/used-by </a:t>
            </a:r>
            <a:r>
              <a:rPr dirty="0" sz="2200" spc="-10">
                <a:latin typeface="Carlito"/>
                <a:cs typeface="Carlito"/>
              </a:rPr>
              <a:t>relationships  </a:t>
            </a:r>
            <a:r>
              <a:rPr dirty="0" sz="2200">
                <a:latin typeface="Carlito"/>
                <a:cs typeface="Carlito"/>
              </a:rPr>
              <a:t>and composition</a:t>
            </a:r>
            <a:r>
              <a:rPr dirty="0" sz="2200" spc="-13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relationships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Dynamic</a:t>
            </a:r>
            <a:r>
              <a:rPr dirty="0" sz="2400" spc="-2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Model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756285" algn="l"/>
                <a:tab pos="756920" algn="l"/>
                <a:tab pos="1055370" algn="l"/>
                <a:tab pos="2259330" algn="l"/>
                <a:tab pos="2774950" algn="l"/>
                <a:tab pos="3866515" algn="l"/>
                <a:tab pos="5037455" algn="l"/>
                <a:tab pos="5406390" algn="l"/>
                <a:tab pos="5918200" algn="l"/>
                <a:tab pos="6845300" algn="l"/>
                <a:tab pos="7403465" algn="l"/>
                <a:tab pos="8144509" algn="l"/>
              </a:tabLst>
            </a:pP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descri</a:t>
            </a:r>
            <a:r>
              <a:rPr dirty="0" sz="2200" spc="-25">
                <a:latin typeface="Carlito"/>
                <a:cs typeface="Carlito"/>
              </a:rPr>
              <a:t>b</a:t>
            </a:r>
            <a:r>
              <a:rPr dirty="0" sz="2200">
                <a:latin typeface="Carlito"/>
                <a:cs typeface="Carlito"/>
              </a:rPr>
              <a:t>es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dyn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truc</a:t>
            </a:r>
            <a:r>
              <a:rPr dirty="0" sz="2200" spc="5">
                <a:latin typeface="Carlito"/>
                <a:cs typeface="Carlito"/>
              </a:rPr>
              <a:t>t</a:t>
            </a:r>
            <a:r>
              <a:rPr dirty="0" sz="2200" spc="-30">
                <a:latin typeface="Carlito"/>
                <a:cs typeface="Carlito"/>
              </a:rPr>
              <a:t>u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20">
                <a:latin typeface="Carlito"/>
                <a:cs typeface="Carlito"/>
              </a:rPr>
              <a:t>h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s</a:t>
            </a:r>
            <a:r>
              <a:rPr dirty="0" sz="2200" spc="-15">
                <a:latin typeface="Carlito"/>
                <a:cs typeface="Carlito"/>
              </a:rPr>
              <a:t>y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em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 spc="5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sh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5">
                <a:latin typeface="Carlito"/>
                <a:cs typeface="Carlito"/>
              </a:rPr>
              <a:t>w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20">
                <a:latin typeface="Carlito"/>
                <a:cs typeface="Carlito"/>
              </a:rPr>
              <a:t>h</a:t>
            </a:r>
            <a:r>
              <a:rPr dirty="0" sz="2200" spc="5">
                <a:latin typeface="Carlito"/>
                <a:cs typeface="Carlito"/>
              </a:rPr>
              <a:t>e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interactions between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system</a:t>
            </a:r>
            <a:r>
              <a:rPr dirty="0" sz="2200" spc="-12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objects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Object</a:t>
            </a:r>
            <a:r>
              <a:rPr dirty="0" sz="2200" spc="3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interactions</a:t>
            </a:r>
            <a:r>
              <a:rPr dirty="0" sz="2200" spc="25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that</a:t>
            </a:r>
            <a:r>
              <a:rPr dirty="0" sz="2200" spc="30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includes</a:t>
            </a:r>
            <a:r>
              <a:rPr dirty="0" sz="2200" spc="29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30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sequence</a:t>
            </a:r>
            <a:r>
              <a:rPr dirty="0" sz="2200" spc="27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of</a:t>
            </a:r>
            <a:r>
              <a:rPr dirty="0" sz="2200" spc="30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service</a:t>
            </a:r>
            <a:r>
              <a:rPr dirty="0" sz="2200" spc="31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requests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5">
                <a:latin typeface="Carlito"/>
                <a:cs typeface="Carlito"/>
              </a:rPr>
              <a:t>made </a:t>
            </a:r>
            <a:r>
              <a:rPr dirty="0" sz="2200" spc="-5">
                <a:latin typeface="Carlito"/>
                <a:cs typeface="Carlito"/>
              </a:rPr>
              <a:t>by</a:t>
            </a:r>
            <a:r>
              <a:rPr dirty="0" sz="2200" spc="-4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objects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200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Static </a:t>
            </a:r>
            <a:r>
              <a:rPr dirty="0" spc="5"/>
              <a:t>Model </a:t>
            </a:r>
            <a:r>
              <a:rPr dirty="0" spc="-15"/>
              <a:t>vs </a:t>
            </a:r>
            <a:r>
              <a:rPr dirty="0"/>
              <a:t>Dynamic </a:t>
            </a:r>
            <a:r>
              <a:rPr dirty="0" spc="5"/>
              <a:t>Model</a:t>
            </a:r>
            <a:r>
              <a:rPr dirty="0" spc="-145"/>
              <a:t> </a:t>
            </a:r>
            <a:r>
              <a:rPr dirty="0"/>
              <a:t>[3]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0507" y="642863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38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33807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5" b="1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Case</a:t>
            </a:r>
            <a:r>
              <a:rPr dirty="0" sz="3200" spc="-5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0560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53262"/>
            <a:ext cx="8457565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340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class</a:t>
            </a:r>
            <a:r>
              <a:rPr dirty="0" sz="2400" spc="330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is</a:t>
            </a:r>
            <a:r>
              <a:rPr dirty="0" sz="2400" spc="315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a</a:t>
            </a:r>
            <a:r>
              <a:rPr dirty="0" sz="2400" spc="330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description</a:t>
            </a:r>
            <a:r>
              <a:rPr dirty="0" sz="2400" spc="285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of</a:t>
            </a:r>
            <a:r>
              <a:rPr dirty="0" sz="2400" spc="350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a</a:t>
            </a:r>
            <a:r>
              <a:rPr dirty="0" sz="2400" spc="330" i="1">
                <a:latin typeface="Carlito"/>
                <a:cs typeface="Carlito"/>
              </a:rPr>
              <a:t> </a:t>
            </a:r>
            <a:r>
              <a:rPr dirty="0" sz="2400" spc="-10" i="1">
                <a:latin typeface="Carlito"/>
                <a:cs typeface="Carlito"/>
              </a:rPr>
              <a:t>set</a:t>
            </a:r>
            <a:r>
              <a:rPr dirty="0" sz="2400" spc="325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of</a:t>
            </a:r>
            <a:r>
              <a:rPr dirty="0" sz="2400" spc="325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objects</a:t>
            </a:r>
            <a:r>
              <a:rPr dirty="0" sz="2400" spc="315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that</a:t>
            </a:r>
            <a:r>
              <a:rPr dirty="0" sz="2400" spc="300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share</a:t>
            </a:r>
            <a:r>
              <a:rPr dirty="0" sz="2400" spc="335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the</a:t>
            </a:r>
            <a:r>
              <a:rPr dirty="0" sz="2400" spc="320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same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 i="1">
                <a:latin typeface="Carlito"/>
                <a:cs typeface="Carlito"/>
              </a:rPr>
              <a:t>attributes, operations, </a:t>
            </a:r>
            <a:r>
              <a:rPr dirty="0" sz="2400">
                <a:latin typeface="Carlito"/>
                <a:cs typeface="Carlito"/>
              </a:rPr>
              <a:t>relationships, </a:t>
            </a:r>
            <a:r>
              <a:rPr dirty="0" sz="2400" spc="5">
                <a:latin typeface="Carlito"/>
                <a:cs typeface="Carlito"/>
              </a:rPr>
              <a:t>and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semantics.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0">
                <a:latin typeface="Carlito"/>
                <a:cs typeface="Carlito"/>
              </a:rPr>
              <a:t>Graphically, </a:t>
            </a:r>
            <a:r>
              <a:rPr dirty="0" sz="2400">
                <a:latin typeface="Carlito"/>
                <a:cs typeface="Carlito"/>
              </a:rPr>
              <a:t>a class is </a:t>
            </a:r>
            <a:r>
              <a:rPr dirty="0" sz="2400" spc="-5">
                <a:latin typeface="Carlito"/>
                <a:cs typeface="Carlito"/>
              </a:rPr>
              <a:t>rendered </a:t>
            </a:r>
            <a:r>
              <a:rPr dirty="0" sz="2400">
                <a:latin typeface="Carlito"/>
                <a:cs typeface="Carlito"/>
              </a:rPr>
              <a:t>as a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rectangle.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3100314"/>
            <a:ext cx="6720918" cy="2911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8210" cy="5112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No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15">
                <a:latin typeface="Carlito"/>
                <a:cs typeface="Carlito"/>
              </a:rPr>
              <a:t>exists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isolation.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100">
              <a:latin typeface="Carlito"/>
              <a:cs typeface="Carlito"/>
            </a:endParaRPr>
          </a:p>
          <a:p>
            <a:pPr algn="just" marL="356870" marR="5715" indent="-344805">
              <a:lnSpc>
                <a:spcPts val="259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Every </a:t>
            </a:r>
            <a:r>
              <a:rPr dirty="0" sz="2400" spc="-10">
                <a:latin typeface="Carlito"/>
                <a:cs typeface="Carlito"/>
              </a:rPr>
              <a:t>interesting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 spc="-10">
                <a:latin typeface="Carlito"/>
                <a:cs typeface="Carlito"/>
              </a:rPr>
              <a:t>interacts with </a:t>
            </a:r>
            <a:r>
              <a:rPr dirty="0" sz="2400" spc="-5">
                <a:latin typeface="Carlito"/>
                <a:cs typeface="Carlito"/>
              </a:rPr>
              <a:t>human </a:t>
            </a:r>
            <a:r>
              <a:rPr dirty="0" sz="2400" spc="-10">
                <a:latin typeface="Carlito"/>
                <a:cs typeface="Carlito"/>
              </a:rPr>
              <a:t>or automated  actors </a:t>
            </a:r>
            <a:r>
              <a:rPr dirty="0" sz="2400" spc="-15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 spc="-15">
                <a:latin typeface="Carlito"/>
                <a:cs typeface="Carlito"/>
              </a:rPr>
              <a:t>for </a:t>
            </a:r>
            <a:r>
              <a:rPr dirty="0" sz="2400" spc="-5">
                <a:latin typeface="Carlito"/>
                <a:cs typeface="Carlito"/>
              </a:rPr>
              <a:t>some purpose, and </a:t>
            </a:r>
            <a:r>
              <a:rPr dirty="0" sz="2400">
                <a:latin typeface="Carlito"/>
                <a:cs typeface="Carlito"/>
              </a:rPr>
              <a:t>those </a:t>
            </a:r>
            <a:r>
              <a:rPr dirty="0" sz="2400" spc="-15">
                <a:latin typeface="Carlito"/>
                <a:cs typeface="Carlito"/>
              </a:rPr>
              <a:t>actors  </a:t>
            </a:r>
            <a:r>
              <a:rPr dirty="0" sz="2400" spc="-10">
                <a:latin typeface="Carlito"/>
                <a:cs typeface="Carlito"/>
              </a:rPr>
              <a:t>expect </a:t>
            </a:r>
            <a:r>
              <a:rPr dirty="0" sz="2400">
                <a:latin typeface="Carlito"/>
                <a:cs typeface="Carlito"/>
              </a:rPr>
              <a:t>that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behave </a:t>
            </a:r>
            <a:r>
              <a:rPr dirty="0" sz="2400">
                <a:latin typeface="Carlito"/>
                <a:cs typeface="Carlito"/>
              </a:rPr>
              <a:t>in predictable</a:t>
            </a:r>
            <a:r>
              <a:rPr dirty="0" sz="2400" spc="-16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ways.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1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specifies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or a </a:t>
            </a:r>
            <a:r>
              <a:rPr dirty="0" sz="2400" spc="-5">
                <a:latin typeface="Carlito"/>
                <a:cs typeface="Carlito"/>
              </a:rPr>
              <a:t>part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20">
                <a:latin typeface="Carlito"/>
                <a:cs typeface="Carlito"/>
              </a:rPr>
              <a:t>system  </a:t>
            </a:r>
            <a:r>
              <a:rPr dirty="0" sz="2400">
                <a:latin typeface="Carlito"/>
                <a:cs typeface="Carlito"/>
              </a:rPr>
              <a:t>and is a </a:t>
            </a:r>
            <a:r>
              <a:rPr dirty="0" sz="2400" spc="-5">
                <a:latin typeface="Carlito"/>
                <a:cs typeface="Carlito"/>
              </a:rPr>
              <a:t>description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10">
                <a:latin typeface="Carlito"/>
                <a:cs typeface="Carlito"/>
              </a:rPr>
              <a:t>set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sequences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actions, including  variants,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5">
                <a:latin typeface="Carlito"/>
                <a:cs typeface="Carlito"/>
              </a:rPr>
              <a:t>performs to </a:t>
            </a:r>
            <a:r>
              <a:rPr dirty="0" sz="2400">
                <a:latin typeface="Carlito"/>
                <a:cs typeface="Carlito"/>
              </a:rPr>
              <a:t>yield </a:t>
            </a:r>
            <a:r>
              <a:rPr dirty="0" sz="2400" spc="-1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observable result </a:t>
            </a:r>
            <a:r>
              <a:rPr dirty="0" sz="2400" spc="-20">
                <a:latin typeface="Carlito"/>
                <a:cs typeface="Carlito"/>
              </a:rPr>
              <a:t>of  </a:t>
            </a:r>
            <a:r>
              <a:rPr dirty="0" sz="2400" spc="-5">
                <a:latin typeface="Carlito"/>
                <a:cs typeface="Carlito"/>
              </a:rPr>
              <a:t>value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45">
                <a:latin typeface="Carlito"/>
                <a:cs typeface="Carlito"/>
              </a:rPr>
              <a:t>actor.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algn="just" marL="356870" marR="7620" indent="-344805">
              <a:lnSpc>
                <a:spcPct val="9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>
                <a:latin typeface="Carlito"/>
                <a:cs typeface="Carlito"/>
              </a:rPr>
              <a:t>apply use </a:t>
            </a:r>
            <a:r>
              <a:rPr dirty="0" sz="2400" spc="-5">
                <a:latin typeface="Carlito"/>
                <a:cs typeface="Carlito"/>
              </a:rPr>
              <a:t>cases </a:t>
            </a:r>
            <a:r>
              <a:rPr dirty="0" sz="2400" spc="-10">
                <a:latin typeface="Carlito"/>
                <a:cs typeface="Carlito"/>
              </a:rPr>
              <a:t>to capture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intended behavior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the  </a:t>
            </a:r>
            <a:r>
              <a:rPr dirty="0" sz="2400" spc="-20">
                <a:latin typeface="Carlito"/>
                <a:cs typeface="Carlito"/>
              </a:rPr>
              <a:t>system we </a:t>
            </a:r>
            <a:r>
              <a:rPr dirty="0" sz="2400" spc="-5">
                <a:latin typeface="Carlito"/>
                <a:cs typeface="Carlito"/>
              </a:rPr>
              <a:t>are developing, without having to </a:t>
            </a:r>
            <a:r>
              <a:rPr dirty="0" sz="2400">
                <a:latin typeface="Carlito"/>
                <a:cs typeface="Carlito"/>
              </a:rPr>
              <a:t>specify </a:t>
            </a:r>
            <a:r>
              <a:rPr dirty="0" sz="2400" spc="5">
                <a:latin typeface="Carlito"/>
                <a:cs typeface="Carlito"/>
              </a:rPr>
              <a:t>how </a:t>
            </a:r>
            <a:r>
              <a:rPr dirty="0" sz="2400" spc="-10">
                <a:latin typeface="Carlito"/>
                <a:cs typeface="Carlito"/>
              </a:rPr>
              <a:t>that 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implemented.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88531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</a:t>
            </a:r>
            <a:r>
              <a:rPr dirty="0" spc="-95"/>
              <a:t> </a:t>
            </a:r>
            <a:r>
              <a:rPr dirty="0" spc="-5"/>
              <a:t>Case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8537575" cy="48939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Properties </a:t>
            </a:r>
            <a:r>
              <a:rPr dirty="0" sz="2400">
                <a:latin typeface="Carlito"/>
                <a:cs typeface="Carlito"/>
              </a:rPr>
              <a:t>of Use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  <a:tab pos="1076960" algn="l"/>
                <a:tab pos="2204720" algn="l"/>
                <a:tab pos="2494280" algn="l"/>
                <a:tab pos="3101340" algn="l"/>
                <a:tab pos="3582670" algn="l"/>
                <a:tab pos="4250690" algn="l"/>
                <a:tab pos="5653405" algn="l"/>
                <a:tab pos="6049645" algn="l"/>
                <a:tab pos="6833234" algn="l"/>
                <a:tab pos="7226934" algn="l"/>
                <a:tab pos="7516495" algn="l"/>
              </a:tabLst>
            </a:pP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p</a:t>
            </a:r>
            <a:r>
              <a:rPr dirty="0" sz="2200" spc="-55">
                <a:latin typeface="Carlito"/>
                <a:cs typeface="Carlito"/>
              </a:rPr>
              <a:t>r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10">
                <a:latin typeface="Carlito"/>
                <a:cs typeface="Carlito"/>
              </a:rPr>
              <a:t>v</a:t>
            </a:r>
            <a:r>
              <a:rPr dirty="0" sz="2200">
                <a:latin typeface="Carlito"/>
                <a:cs typeface="Carlito"/>
              </a:rPr>
              <a:t>ides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5">
                <a:latin typeface="Carlito"/>
                <a:cs typeface="Carlito"/>
              </a:rPr>
              <a:t>w</a:t>
            </a:r>
            <a:r>
              <a:rPr dirty="0" sz="2200" spc="-7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y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0">
                <a:latin typeface="Carlito"/>
                <a:cs typeface="Carlito"/>
              </a:rPr>
              <a:t>y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u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d</a:t>
            </a:r>
            <a:r>
              <a:rPr dirty="0" sz="2200" spc="-25">
                <a:latin typeface="Carlito"/>
                <a:cs typeface="Carlito"/>
              </a:rPr>
              <a:t>e</a:t>
            </a:r>
            <a:r>
              <a:rPr dirty="0" sz="2200" spc="-15">
                <a:latin typeface="Carlito"/>
                <a:cs typeface="Carlito"/>
              </a:rPr>
              <a:t>v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pe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5">
                <a:latin typeface="Carlito"/>
                <a:cs typeface="Carlito"/>
              </a:rPr>
              <a:t>c</a:t>
            </a:r>
            <a:r>
              <a:rPr dirty="0" sz="2200" spc="15">
                <a:latin typeface="Carlito"/>
                <a:cs typeface="Carlito"/>
              </a:rPr>
              <a:t>om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5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-5">
                <a:latin typeface="Carlito"/>
                <a:cs typeface="Carlito"/>
              </a:rPr>
              <a:t>m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  </a:t>
            </a:r>
            <a:r>
              <a:rPr dirty="0" sz="2200" spc="-10">
                <a:latin typeface="Carlito"/>
                <a:cs typeface="Carlito"/>
              </a:rPr>
              <a:t>understanding </a:t>
            </a:r>
            <a:r>
              <a:rPr dirty="0" sz="2200">
                <a:latin typeface="Carlito"/>
                <a:cs typeface="Carlito"/>
              </a:rPr>
              <a:t>with your </a:t>
            </a:r>
            <a:r>
              <a:rPr dirty="0" sz="2200" spc="-10">
                <a:latin typeface="Carlito"/>
                <a:cs typeface="Carlito"/>
              </a:rPr>
              <a:t>system's </a:t>
            </a:r>
            <a:r>
              <a:rPr dirty="0" sz="2200">
                <a:latin typeface="Carlito"/>
                <a:cs typeface="Carlito"/>
              </a:rPr>
              <a:t>end </a:t>
            </a:r>
            <a:r>
              <a:rPr dirty="0" sz="2200" spc="-10">
                <a:latin typeface="Carlito"/>
                <a:cs typeface="Carlito"/>
              </a:rPr>
              <a:t>users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5">
                <a:latin typeface="Carlito"/>
                <a:cs typeface="Carlito"/>
              </a:rPr>
              <a:t>domain</a:t>
            </a:r>
            <a:r>
              <a:rPr dirty="0" sz="2200" spc="-2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experts.</a:t>
            </a:r>
            <a:endParaRPr sz="2200">
              <a:latin typeface="Carlito"/>
              <a:cs typeface="Carlito"/>
            </a:endParaRPr>
          </a:p>
          <a:p>
            <a:pPr lvl="1" marL="756285" marR="8890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helps </a:t>
            </a:r>
            <a:r>
              <a:rPr dirty="0" sz="2200" spc="-15">
                <a:latin typeface="Carlito"/>
                <a:cs typeface="Carlito"/>
              </a:rPr>
              <a:t>validate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architecture </a:t>
            </a:r>
            <a:r>
              <a:rPr dirty="0" sz="2200">
                <a:latin typeface="Carlito"/>
                <a:cs typeface="Carlito"/>
              </a:rPr>
              <a:t>and verify the </a:t>
            </a:r>
            <a:r>
              <a:rPr dirty="0" sz="2200" spc="-25">
                <a:latin typeface="Carlito"/>
                <a:cs typeface="Carlito"/>
              </a:rPr>
              <a:t>system </a:t>
            </a:r>
            <a:r>
              <a:rPr dirty="0" sz="2200">
                <a:latin typeface="Carlito"/>
                <a:cs typeface="Carlito"/>
              </a:rPr>
              <a:t>as </a:t>
            </a: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 spc="-10">
                <a:latin typeface="Carlito"/>
                <a:cs typeface="Carlito"/>
              </a:rPr>
              <a:t>evolves  </a:t>
            </a:r>
            <a:r>
              <a:rPr dirty="0" sz="2200">
                <a:latin typeface="Carlito"/>
                <a:cs typeface="Carlito"/>
              </a:rPr>
              <a:t>during</a:t>
            </a:r>
            <a:r>
              <a:rPr dirty="0" sz="2200" spc="-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development.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It is </a:t>
            </a:r>
            <a:r>
              <a:rPr dirty="0" sz="2200" spc="-10">
                <a:latin typeface="Carlito"/>
                <a:cs typeface="Carlito"/>
              </a:rPr>
              <a:t>realized </a:t>
            </a:r>
            <a:r>
              <a:rPr dirty="0" sz="2200">
                <a:latin typeface="Carlito"/>
                <a:cs typeface="Carlito"/>
              </a:rPr>
              <a:t>by </a:t>
            </a:r>
            <a:r>
              <a:rPr dirty="0" sz="2200" spc="-10">
                <a:latin typeface="Carlito"/>
                <a:cs typeface="Carlito"/>
              </a:rPr>
              <a:t>collaborations </a:t>
            </a:r>
            <a:r>
              <a:rPr dirty="0" sz="2200">
                <a:latin typeface="Carlito"/>
                <a:cs typeface="Carlito"/>
              </a:rPr>
              <a:t>whose </a:t>
            </a:r>
            <a:r>
              <a:rPr dirty="0" sz="2200" spc="-5">
                <a:latin typeface="Carlito"/>
                <a:cs typeface="Carlito"/>
              </a:rPr>
              <a:t>elements </a:t>
            </a:r>
            <a:r>
              <a:rPr dirty="0" sz="2200" spc="-10">
                <a:latin typeface="Carlito"/>
                <a:cs typeface="Carlito"/>
              </a:rPr>
              <a:t>work together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45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carry </a:t>
            </a:r>
            <a:r>
              <a:rPr dirty="0" sz="2200" spc="5">
                <a:latin typeface="Carlito"/>
                <a:cs typeface="Carlito"/>
              </a:rPr>
              <a:t>out each </a:t>
            </a:r>
            <a:r>
              <a:rPr dirty="0" sz="2200">
                <a:latin typeface="Carlito"/>
                <a:cs typeface="Carlito"/>
              </a:rPr>
              <a:t>use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case.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It </a:t>
            </a:r>
            <a:r>
              <a:rPr dirty="0" sz="2200" spc="-5">
                <a:latin typeface="Carlito"/>
                <a:cs typeface="Carlito"/>
              </a:rPr>
              <a:t>represents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functional </a:t>
            </a:r>
            <a:r>
              <a:rPr dirty="0" sz="2200" spc="-5">
                <a:latin typeface="Carlito"/>
                <a:cs typeface="Carlito"/>
              </a:rPr>
              <a:t>requirement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your</a:t>
            </a:r>
            <a:r>
              <a:rPr dirty="0" sz="2200" spc="-29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denotes essential </a:t>
            </a:r>
            <a:r>
              <a:rPr dirty="0" sz="2200" spc="-20">
                <a:latin typeface="Carlito"/>
                <a:cs typeface="Carlito"/>
              </a:rPr>
              <a:t>system </a:t>
            </a:r>
            <a:r>
              <a:rPr dirty="0" sz="2200" spc="-5">
                <a:latin typeface="Carlito"/>
                <a:cs typeface="Carlito"/>
              </a:rPr>
              <a:t>or </a:t>
            </a:r>
            <a:r>
              <a:rPr dirty="0" sz="2200" spc="-20">
                <a:latin typeface="Carlito"/>
                <a:cs typeface="Carlito"/>
              </a:rPr>
              <a:t>subsystem </a:t>
            </a:r>
            <a:r>
              <a:rPr dirty="0" sz="2200" spc="-15">
                <a:latin typeface="Carlito"/>
                <a:cs typeface="Carlito"/>
              </a:rPr>
              <a:t>behaviors </a:t>
            </a:r>
            <a:r>
              <a:rPr dirty="0" sz="2200">
                <a:latin typeface="Carlito"/>
                <a:cs typeface="Carlito"/>
              </a:rPr>
              <a:t>only and </a:t>
            </a:r>
            <a:r>
              <a:rPr dirty="0" sz="2200" spc="-5">
                <a:latin typeface="Carlito"/>
                <a:cs typeface="Carlito"/>
              </a:rPr>
              <a:t>it</a:t>
            </a:r>
            <a:r>
              <a:rPr dirty="0" sz="2200" spc="5">
                <a:latin typeface="Carlito"/>
                <a:cs typeface="Carlito"/>
              </a:rPr>
              <a:t> </a:t>
            </a:r>
            <a:r>
              <a:rPr dirty="0" sz="2200" spc="-25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neither overly </a:t>
            </a:r>
            <a:r>
              <a:rPr dirty="0" sz="2200" spc="-10">
                <a:latin typeface="Carlito"/>
                <a:cs typeface="Carlito"/>
              </a:rPr>
              <a:t>general </a:t>
            </a:r>
            <a:r>
              <a:rPr dirty="0" sz="2200">
                <a:latin typeface="Carlito"/>
                <a:cs typeface="Carlito"/>
              </a:rPr>
              <a:t>nor too</a:t>
            </a:r>
            <a:r>
              <a:rPr dirty="0" sz="2200" spc="-15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specific.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>
                <a:latin typeface="Carlito"/>
                <a:cs typeface="Carlito"/>
              </a:rPr>
              <a:t>describes a </a:t>
            </a:r>
            <a:r>
              <a:rPr dirty="0" sz="2200" spc="-5">
                <a:latin typeface="Carlito"/>
                <a:cs typeface="Carlito"/>
              </a:rPr>
              <a:t>set </a:t>
            </a:r>
            <a:r>
              <a:rPr dirty="0" sz="2200" spc="5">
                <a:latin typeface="Carlito"/>
                <a:cs typeface="Carlito"/>
              </a:rPr>
              <a:t>of</a:t>
            </a:r>
            <a:r>
              <a:rPr dirty="0" sz="2200" spc="-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sequences</a:t>
            </a:r>
            <a:endParaRPr sz="2200">
              <a:latin typeface="Carlito"/>
              <a:cs typeface="Carlito"/>
            </a:endParaRPr>
          </a:p>
          <a:p>
            <a:pPr lvl="2" marL="1156335" marR="8890" indent="-229235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1156335" algn="l"/>
                <a:tab pos="6122670" algn="l"/>
              </a:tabLst>
            </a:pPr>
            <a:r>
              <a:rPr dirty="0" sz="2000" spc="-5">
                <a:latin typeface="Carlito"/>
                <a:cs typeface="Carlito"/>
              </a:rPr>
              <a:t>each  sequence  represents  </a:t>
            </a:r>
            <a:r>
              <a:rPr dirty="0" sz="2000" spc="5">
                <a:latin typeface="Carlito"/>
                <a:cs typeface="Carlito"/>
              </a:rPr>
              <a:t>the</a:t>
            </a:r>
            <a:r>
              <a:rPr dirty="0" sz="2000" spc="7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interaction</a:t>
            </a:r>
            <a:r>
              <a:rPr dirty="0" sz="2000" spc="3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of	the </a:t>
            </a:r>
            <a:r>
              <a:rPr dirty="0" sz="2000">
                <a:latin typeface="Carlito"/>
                <a:cs typeface="Carlito"/>
              </a:rPr>
              <a:t>things </a:t>
            </a:r>
            <a:r>
              <a:rPr dirty="0" sz="2000" spc="-5">
                <a:latin typeface="Carlito"/>
                <a:cs typeface="Carlito"/>
              </a:rPr>
              <a:t>outside </a:t>
            </a:r>
            <a:r>
              <a:rPr dirty="0" sz="2000" spc="5">
                <a:latin typeface="Carlito"/>
                <a:cs typeface="Carlito"/>
              </a:rPr>
              <a:t>the  </a:t>
            </a:r>
            <a:r>
              <a:rPr dirty="0" sz="2000" spc="-30">
                <a:latin typeface="Carlito"/>
                <a:cs typeface="Carlito"/>
              </a:rPr>
              <a:t>system </a:t>
            </a:r>
            <a:r>
              <a:rPr dirty="0" sz="2000" spc="-5">
                <a:latin typeface="Carlito"/>
                <a:cs typeface="Carlito"/>
              </a:rPr>
              <a:t>(its </a:t>
            </a:r>
            <a:r>
              <a:rPr dirty="0" sz="2000" spc="-10">
                <a:latin typeface="Carlito"/>
                <a:cs typeface="Carlito"/>
              </a:rPr>
              <a:t>actors) </a:t>
            </a:r>
            <a:r>
              <a:rPr dirty="0" sz="2000" spc="-5">
                <a:latin typeface="Carlito"/>
                <a:cs typeface="Carlito"/>
              </a:rPr>
              <a:t>with the </a:t>
            </a:r>
            <a:r>
              <a:rPr dirty="0" sz="2000" spc="-30">
                <a:latin typeface="Carlito"/>
                <a:cs typeface="Carlito"/>
              </a:rPr>
              <a:t>system</a:t>
            </a:r>
            <a:r>
              <a:rPr dirty="0" sz="2000" spc="2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itself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88531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</a:t>
            </a:r>
            <a:r>
              <a:rPr dirty="0" spc="-95"/>
              <a:t> </a:t>
            </a:r>
            <a:r>
              <a:rPr dirty="0" spc="-5"/>
              <a:t>Case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5219065" cy="30264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cases, </a:t>
            </a:r>
            <a:r>
              <a:rPr dirty="0" sz="2400" spc="-10">
                <a:latin typeface="Carlito"/>
                <a:cs typeface="Carlito"/>
              </a:rPr>
              <a:t>actors, </a:t>
            </a:r>
            <a:r>
              <a:rPr dirty="0" sz="2400" spc="-15">
                <a:latin typeface="Carlito"/>
                <a:cs typeface="Carlito"/>
              </a:rPr>
              <a:t>systems,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relationship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can </a:t>
            </a:r>
            <a:r>
              <a:rPr dirty="0" sz="2200" spc="-15">
                <a:latin typeface="Carlito"/>
                <a:cs typeface="Carlito"/>
              </a:rPr>
              <a:t>have</a:t>
            </a:r>
            <a:r>
              <a:rPr dirty="0" sz="2200" spc="-3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include, and</a:t>
            </a:r>
            <a:r>
              <a:rPr dirty="0" sz="2200" spc="-4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extend</a:t>
            </a:r>
            <a:endParaRPr sz="22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Modeling the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of an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element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Realizing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 with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collaborations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7299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</a:t>
            </a:r>
            <a:r>
              <a:rPr dirty="0" spc="-130"/>
              <a:t> </a:t>
            </a:r>
            <a:r>
              <a:rPr dirty="0" spc="-10"/>
              <a:t>Diagram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3140"/>
            <a:ext cx="8536940" cy="30841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51484" algn="l"/>
                <a:tab pos="452120" algn="l"/>
              </a:tabLst>
            </a:pPr>
            <a:r>
              <a:rPr dirty="0" sz="2800" b="1">
                <a:solidFill>
                  <a:srgbClr val="0000CC"/>
                </a:solidFill>
                <a:latin typeface="Carlito"/>
                <a:cs typeface="Carlito"/>
              </a:rPr>
              <a:t>Actor-based: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0"/>
              </a:spcBef>
              <a:buClr>
                <a:srgbClr val="696363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Identify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actors related to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or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organization.</a:t>
            </a:r>
            <a:endParaRPr sz="24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buClr>
                <a:srgbClr val="696363"/>
              </a:buClr>
              <a:buFont typeface="Wingdings"/>
              <a:buChar char=""/>
              <a:tabLst>
                <a:tab pos="756285" algn="l"/>
                <a:tab pos="756920" algn="l"/>
                <a:tab pos="1390650" algn="l"/>
                <a:tab pos="2204720" algn="l"/>
                <a:tab pos="3122295" algn="l"/>
                <a:tab pos="4293235" algn="l"/>
                <a:tab pos="4939665" algn="l"/>
                <a:tab pos="6379210" algn="l"/>
                <a:tab pos="7158990" algn="l"/>
                <a:tab pos="8254365" algn="l"/>
              </a:tabLst>
            </a:pPr>
            <a:r>
              <a:rPr dirty="0" sz="2400" spc="-25">
                <a:latin typeface="Carlito"/>
                <a:cs typeface="Carlito"/>
              </a:rPr>
              <a:t>F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r	e</a:t>
            </a:r>
            <a:r>
              <a:rPr dirty="0" sz="2400" spc="1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ch	ac</a:t>
            </a:r>
            <a:r>
              <a:rPr dirty="0" sz="2400" spc="-35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-21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,	i</a:t>
            </a:r>
            <a:r>
              <a:rPr dirty="0" sz="2400" spc="1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0">
                <a:latin typeface="Carlito"/>
                <a:cs typeface="Carlito"/>
              </a:rPr>
              <a:t>n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cess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y	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1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40">
                <a:latin typeface="Carlito"/>
                <a:cs typeface="Carlito"/>
              </a:rPr>
              <a:t>a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5">
                <a:latin typeface="Carlito"/>
                <a:cs typeface="Carlito"/>
              </a:rPr>
              <a:t>or  </a:t>
            </a:r>
            <a:r>
              <a:rPr dirty="0" sz="2400">
                <a:latin typeface="Carlito"/>
                <a:cs typeface="Carlito"/>
              </a:rPr>
              <a:t>participate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"/>
            </a:pPr>
            <a:endParaRPr sz="2300">
              <a:latin typeface="Carlito"/>
              <a:cs typeface="Carlito"/>
            </a:endParaRPr>
          </a:p>
          <a:p>
            <a:pPr marL="369570" indent="-3575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70205" algn="l"/>
              </a:tabLst>
            </a:pPr>
            <a:r>
              <a:rPr dirty="0" sz="2800" spc="-10" b="1">
                <a:solidFill>
                  <a:srgbClr val="0000CC"/>
                </a:solidFill>
                <a:latin typeface="Carlito"/>
                <a:cs typeface="Carlito"/>
              </a:rPr>
              <a:t>Event-based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0"/>
              </a:spcBef>
              <a:buClr>
                <a:srgbClr val="696363"/>
              </a:buClr>
              <a:buSzPct val="1041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Identify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external events </a:t>
            </a:r>
            <a:r>
              <a:rPr dirty="0" sz="2400">
                <a:latin typeface="Carlito"/>
                <a:cs typeface="Carlito"/>
              </a:rPr>
              <a:t>that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5">
                <a:latin typeface="Carlito"/>
                <a:cs typeface="Carlito"/>
              </a:rPr>
              <a:t>must </a:t>
            </a:r>
            <a:r>
              <a:rPr dirty="0" sz="2400">
                <a:latin typeface="Carlito"/>
                <a:cs typeface="Carlito"/>
              </a:rPr>
              <a:t>respond</a:t>
            </a:r>
            <a:r>
              <a:rPr dirty="0" sz="2400" spc="-3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to.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Clr>
                <a:srgbClr val="696363"/>
              </a:buClr>
              <a:buSzPct val="1041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15">
                <a:latin typeface="Carlito"/>
                <a:cs typeface="Carlito"/>
              </a:rPr>
              <a:t>Relate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events </a:t>
            </a:r>
            <a:r>
              <a:rPr dirty="0" sz="2400" spc="-10">
                <a:latin typeface="Carlito"/>
                <a:cs typeface="Carlito"/>
              </a:rPr>
              <a:t>to actors </a:t>
            </a:r>
            <a:r>
              <a:rPr dirty="0" sz="2400">
                <a:latin typeface="Carlito"/>
                <a:cs typeface="Carlito"/>
              </a:rPr>
              <a:t>and use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90830"/>
            <a:ext cx="75050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/>
              <a:t>Use </a:t>
            </a:r>
            <a:r>
              <a:rPr dirty="0" sz="3200" spc="-10"/>
              <a:t>case </a:t>
            </a:r>
            <a:r>
              <a:rPr dirty="0" sz="3200" spc="-15"/>
              <a:t>Diagram: </a:t>
            </a:r>
            <a:r>
              <a:rPr dirty="0" sz="3200" spc="-10"/>
              <a:t>Identification of </a:t>
            </a:r>
            <a:r>
              <a:rPr dirty="0" sz="3200" spc="-5"/>
              <a:t>Use</a:t>
            </a:r>
            <a:r>
              <a:rPr dirty="0" sz="3200" spc="130"/>
              <a:t> </a:t>
            </a:r>
            <a:r>
              <a:rPr dirty="0" sz="3200" spc="-10"/>
              <a:t>Cases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4044315" cy="302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 b="1">
                <a:latin typeface="Carlito"/>
                <a:cs typeface="Carlito"/>
              </a:rPr>
              <a:t>Actor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</a:pPr>
            <a:endParaRPr sz="33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0" b="1">
                <a:latin typeface="Carlito"/>
                <a:cs typeface="Carlito"/>
              </a:rPr>
              <a:t>System </a:t>
            </a:r>
            <a:r>
              <a:rPr dirty="0" sz="2400" b="1">
                <a:latin typeface="Carlito"/>
                <a:cs typeface="Carlito"/>
              </a:rPr>
              <a:t>or</a:t>
            </a:r>
            <a:r>
              <a:rPr dirty="0" sz="2400" spc="-1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Subject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Carlito"/>
              <a:buAutoNum type="arabicPeriod"/>
            </a:pPr>
            <a:endParaRPr sz="33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b="1">
                <a:latin typeface="Carlito"/>
                <a:cs typeface="Carlito"/>
              </a:rPr>
              <a:t>Association or</a:t>
            </a:r>
            <a:r>
              <a:rPr dirty="0" sz="2400" spc="-12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Relationships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</a:pPr>
            <a:endParaRPr sz="33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400" b="1">
                <a:latin typeface="Carlito"/>
                <a:cs typeface="Carlito"/>
              </a:rPr>
              <a:t>Business use</a:t>
            </a:r>
            <a:r>
              <a:rPr dirty="0" sz="2400" spc="-3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4450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Elements </a:t>
            </a:r>
            <a:r>
              <a:rPr dirty="0"/>
              <a:t>of </a:t>
            </a:r>
            <a:r>
              <a:rPr dirty="0" spc="-5"/>
              <a:t>Use</a:t>
            </a:r>
            <a:r>
              <a:rPr dirty="0" spc="-85"/>
              <a:t> </a:t>
            </a:r>
            <a:r>
              <a:rPr dirty="0" spc="-5"/>
              <a:t>Case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365188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1155" algn="l"/>
                <a:tab pos="351790" algn="l"/>
                <a:tab pos="810895" algn="l"/>
                <a:tab pos="1551940" algn="l"/>
                <a:tab pos="2912110" algn="l"/>
                <a:tab pos="3195955" algn="l"/>
              </a:tabLst>
            </a:pP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ac</a:t>
            </a:r>
            <a:r>
              <a:rPr dirty="0" sz="2200" spc="-40">
                <a:latin typeface="Carlito"/>
                <a:cs typeface="Carlito"/>
              </a:rPr>
              <a:t>t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ep</a:t>
            </a:r>
            <a:r>
              <a:rPr dirty="0" sz="2200" spc="-3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4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le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172" y="1234820"/>
            <a:ext cx="3318510" cy="69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9130" algn="l"/>
                <a:tab pos="1116330" algn="l"/>
                <a:tab pos="2237740" algn="l"/>
                <a:tab pos="3006725" algn="l"/>
              </a:tabLst>
            </a:pP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 spc="-3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30">
                <a:latin typeface="Carlito"/>
                <a:cs typeface="Carlito"/>
              </a:rPr>
              <a:t>u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side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 spc="-70">
                <a:latin typeface="Carlito"/>
                <a:cs typeface="Carlito"/>
              </a:rPr>
              <a:t>k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5">
                <a:latin typeface="Carlito"/>
                <a:cs typeface="Carlito"/>
              </a:rPr>
              <a:t>when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2414" y="1570177"/>
            <a:ext cx="249301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11605" algn="l"/>
                <a:tab pos="2100580" algn="l"/>
              </a:tabLst>
            </a:pP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7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ac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g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wi</a:t>
            </a:r>
            <a:r>
              <a:rPr dirty="0" sz="2200" spc="5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he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1905762"/>
            <a:ext cx="192278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>
                <a:latin typeface="Carlito"/>
                <a:cs typeface="Carlito"/>
              </a:rPr>
              <a:t>business</a:t>
            </a:r>
            <a:r>
              <a:rPr dirty="0" sz="2200" spc="-6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308047"/>
            <a:ext cx="124333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1155" algn="l"/>
                <a:tab pos="351790" algn="l"/>
                <a:tab pos="948055" algn="l"/>
              </a:tabLst>
            </a:pP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 spc="-10">
                <a:latin typeface="Carlito"/>
                <a:cs typeface="Carlito"/>
              </a:rPr>
              <a:t>.</a:t>
            </a:r>
            <a:r>
              <a:rPr dirty="0" sz="2200">
                <a:latin typeface="Carlito"/>
                <a:cs typeface="Carlito"/>
              </a:rPr>
              <a:t>e.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3310" y="2308047"/>
            <a:ext cx="2181860" cy="697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0900" algn="l"/>
                <a:tab pos="1500505" algn="l"/>
                <a:tab pos="2033905" algn="l"/>
              </a:tabLst>
            </a:pP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 spc="5">
                <a:latin typeface="Carlito"/>
                <a:cs typeface="Carlito"/>
              </a:rPr>
              <a:t>an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30">
                <a:latin typeface="Carlito"/>
                <a:cs typeface="Carlito"/>
              </a:rPr>
              <a:t>b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marL="53403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285" y="2643631"/>
            <a:ext cx="99314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>
                <a:latin typeface="Carlito"/>
                <a:cs typeface="Carlito"/>
              </a:rPr>
              <a:t>business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172" y="2643631"/>
            <a:ext cx="1146175" cy="69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latin typeface="Carlito"/>
                <a:cs typeface="Carlito"/>
              </a:rPr>
              <a:t>cu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195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,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25">
                <a:latin typeface="Carlito"/>
                <a:cs typeface="Carlito"/>
              </a:rPr>
              <a:t>partner,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5230" y="2978861"/>
            <a:ext cx="206438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7205" algn="l"/>
                <a:tab pos="1802130" algn="l"/>
              </a:tabLst>
            </a:pP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5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su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>
                <a:latin typeface="Carlito"/>
                <a:cs typeface="Carlito"/>
              </a:rPr>
              <a:t>p</a:t>
            </a:r>
            <a:r>
              <a:rPr dirty="0" sz="2200" spc="-1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ie</a:t>
            </a:r>
            <a:r>
              <a:rPr dirty="0" sz="2200" spc="-19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,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172" y="3314446"/>
            <a:ext cx="288925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latin typeface="Carlito"/>
                <a:cs typeface="Carlito"/>
              </a:rPr>
              <a:t>another </a:t>
            </a:r>
            <a:r>
              <a:rPr dirty="0" sz="2200" spc="-5">
                <a:latin typeface="Carlito"/>
                <a:cs typeface="Carlito"/>
              </a:rPr>
              <a:t>business</a:t>
            </a:r>
            <a:r>
              <a:rPr dirty="0" sz="2200" spc="-9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81723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Elements </a:t>
            </a:r>
            <a:r>
              <a:rPr dirty="0"/>
              <a:t>of </a:t>
            </a:r>
            <a:r>
              <a:rPr dirty="0" spc="-5"/>
              <a:t>Use </a:t>
            </a:r>
            <a:r>
              <a:rPr dirty="0"/>
              <a:t>Case:</a:t>
            </a:r>
            <a:r>
              <a:rPr dirty="0" spc="-110"/>
              <a:t> </a:t>
            </a:r>
            <a:r>
              <a:rPr dirty="0" spc="-5"/>
              <a:t>Actor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267200" y="990600"/>
            <a:ext cx="4876800" cy="5334000"/>
            <a:chOff x="4267200" y="990600"/>
            <a:chExt cx="4876800" cy="5334000"/>
          </a:xfrm>
        </p:grpSpPr>
        <p:sp>
          <p:nvSpPr>
            <p:cNvPr id="14" name="object 14"/>
            <p:cNvSpPr/>
            <p:nvPr/>
          </p:nvSpPr>
          <p:spPr>
            <a:xfrm>
              <a:off x="4454461" y="1020826"/>
              <a:ext cx="4586224" cy="512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67200" y="990599"/>
              <a:ext cx="4876800" cy="5334000"/>
            </a:xfrm>
            <a:custGeom>
              <a:avLst/>
              <a:gdLst/>
              <a:ahLst/>
              <a:cxnLst/>
              <a:rect l="l" t="t" r="r" b="b"/>
              <a:pathLst>
                <a:path w="4876800" h="5334000">
                  <a:moveTo>
                    <a:pt x="838200" y="0"/>
                  </a:moveTo>
                  <a:lnTo>
                    <a:pt x="0" y="0"/>
                  </a:lnTo>
                  <a:lnTo>
                    <a:pt x="0" y="5334000"/>
                  </a:lnTo>
                  <a:lnTo>
                    <a:pt x="838200" y="5334000"/>
                  </a:lnTo>
                  <a:lnTo>
                    <a:pt x="838200" y="0"/>
                  </a:lnTo>
                  <a:close/>
                </a:path>
                <a:path w="4876800" h="5334000">
                  <a:moveTo>
                    <a:pt x="4876800" y="1219200"/>
                  </a:moveTo>
                  <a:lnTo>
                    <a:pt x="4038600" y="1219200"/>
                  </a:lnTo>
                  <a:lnTo>
                    <a:pt x="4038600" y="2514600"/>
                  </a:lnTo>
                  <a:lnTo>
                    <a:pt x="4876800" y="2514600"/>
                  </a:lnTo>
                  <a:lnTo>
                    <a:pt x="4876800" y="1219200"/>
                  </a:lnTo>
                  <a:close/>
                </a:path>
              </a:pathLst>
            </a:custGeom>
            <a:solidFill>
              <a:srgbClr val="D24717">
                <a:alpha val="3215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576064" y="6468871"/>
            <a:ext cx="414718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Img </a:t>
            </a:r>
            <a:r>
              <a:rPr dirty="0" sz="1400" spc="-20">
                <a:solidFill>
                  <a:srgbClr val="FFC000"/>
                </a:solidFill>
                <a:latin typeface="Carlito"/>
                <a:cs typeface="Carlito"/>
              </a:rPr>
              <a:t>ref:</a:t>
            </a:r>
            <a:r>
              <a:rPr dirty="0" sz="1400" spc="9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https://en.wikipedia.org/wiki/Use_case_diagram</a:t>
            </a:r>
            <a:endParaRPr sz="1400">
              <a:latin typeface="Carlito"/>
              <a:cs typeface="Carlito"/>
            </a:endParaRPr>
          </a:p>
          <a:p>
            <a:pPr marL="1531620">
              <a:lnSpc>
                <a:spcPts val="1600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10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172" y="1234820"/>
            <a:ext cx="270256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10310" algn="l"/>
                <a:tab pos="2222500" algn="l"/>
              </a:tabLst>
            </a:pPr>
            <a:r>
              <a:rPr dirty="0" sz="2200" spc="-5">
                <a:latin typeface="Carlito"/>
                <a:cs typeface="Carlito"/>
              </a:rPr>
              <a:t>b</a:t>
            </a: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 spc="-5">
                <a:latin typeface="Carlito"/>
                <a:cs typeface="Carlito"/>
              </a:rPr>
              <a:t>sine</a:t>
            </a:r>
            <a:r>
              <a:rPr dirty="0" sz="2200">
                <a:latin typeface="Carlito"/>
                <a:cs typeface="Carlito"/>
              </a:rPr>
              <a:t>ss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5">
                <a:latin typeface="Carlito"/>
                <a:cs typeface="Carlito"/>
              </a:rPr>
              <a:t>s</a:t>
            </a:r>
            <a:r>
              <a:rPr dirty="0" sz="2200" spc="-15">
                <a:latin typeface="Carlito"/>
                <a:cs typeface="Carlito"/>
              </a:rPr>
              <a:t>y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-20">
                <a:latin typeface="Carlito"/>
                <a:cs typeface="Carlito"/>
              </a:rPr>
              <a:t>te</a:t>
            </a:r>
            <a:r>
              <a:rPr dirty="0" sz="2200" spc="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 spc="-3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3654425" cy="697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L="338455" marR="5080" indent="-33845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38455" algn="l"/>
                <a:tab pos="339090" algn="l"/>
                <a:tab pos="868680" algn="l"/>
                <a:tab pos="2058035" algn="l"/>
                <a:tab pos="3493770" algn="l"/>
              </a:tabLst>
            </a:pP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5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su</a:t>
            </a:r>
            <a:r>
              <a:rPr dirty="0" sz="2200" spc="-10">
                <a:latin typeface="Carlito"/>
                <a:cs typeface="Carlito"/>
              </a:rPr>
              <a:t>b</a:t>
            </a:r>
            <a:r>
              <a:rPr dirty="0" sz="2200" spc="-5">
                <a:latin typeface="Carlito"/>
                <a:cs typeface="Carlito"/>
              </a:rPr>
              <a:t>j</a:t>
            </a:r>
            <a:r>
              <a:rPr dirty="0" sz="2200">
                <a:latin typeface="Carlito"/>
                <a:cs typeface="Carlito"/>
              </a:rPr>
              <a:t>ect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de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cribes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algn="r" marR="7620">
              <a:lnSpc>
                <a:spcPct val="100000"/>
              </a:lnSpc>
            </a:pPr>
            <a:r>
              <a:rPr dirty="0" sz="2200" spc="-30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70177"/>
            <a:ext cx="3654425" cy="21062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51155">
              <a:lnSpc>
                <a:spcPct val="100000"/>
              </a:lnSpc>
              <a:spcBef>
                <a:spcPts val="110"/>
              </a:spcBef>
            </a:pPr>
            <a:r>
              <a:rPr dirty="0" sz="2200" spc="5">
                <a:latin typeface="Carlito"/>
                <a:cs typeface="Carlito"/>
              </a:rPr>
              <a:t>one or </a:t>
            </a:r>
            <a:r>
              <a:rPr dirty="0" sz="2200" spc="-10">
                <a:latin typeface="Carlito"/>
                <a:cs typeface="Carlito"/>
              </a:rPr>
              <a:t>more </a:t>
            </a:r>
            <a:r>
              <a:rPr dirty="0" sz="2200" spc="-5">
                <a:latin typeface="Carlito"/>
                <a:cs typeface="Carlito"/>
              </a:rPr>
              <a:t>business</a:t>
            </a:r>
            <a:r>
              <a:rPr dirty="0" sz="2200" spc="-2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use</a:t>
            </a:r>
            <a:endParaRPr sz="2200">
              <a:latin typeface="Carlito"/>
              <a:cs typeface="Carlito"/>
            </a:endParaRPr>
          </a:p>
          <a:p>
            <a:pPr algn="just" marL="35115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cases </a:t>
            </a:r>
            <a:r>
              <a:rPr dirty="0" sz="2200" spc="-5">
                <a:latin typeface="Carlito"/>
                <a:cs typeface="Carlito"/>
              </a:rPr>
              <a:t>attached </a:t>
            </a:r>
            <a:r>
              <a:rPr dirty="0" sz="2200" spc="-10">
                <a:latin typeface="Carlito"/>
                <a:cs typeface="Carlito"/>
              </a:rPr>
              <a:t>to</a:t>
            </a:r>
            <a:r>
              <a:rPr dirty="0" sz="2200" spc="-10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it.</a:t>
            </a:r>
            <a:endParaRPr sz="2200">
              <a:latin typeface="Carlito"/>
              <a:cs typeface="Carlito"/>
            </a:endParaRPr>
          </a:p>
          <a:p>
            <a:pPr algn="just" marL="351155" marR="5080" indent="-33909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1790" algn="l"/>
              </a:tabLst>
            </a:pP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subject is </a:t>
            </a:r>
            <a:r>
              <a:rPr dirty="0" sz="2200" spc="-10">
                <a:latin typeface="Carlito"/>
                <a:cs typeface="Carlito"/>
              </a:rPr>
              <a:t>represented </a:t>
            </a:r>
            <a:r>
              <a:rPr dirty="0" sz="2200">
                <a:latin typeface="Carlito"/>
                <a:cs typeface="Carlito"/>
              </a:rPr>
              <a:t>by </a:t>
            </a:r>
            <a:r>
              <a:rPr dirty="0" sz="2200" spc="5">
                <a:latin typeface="Carlito"/>
                <a:cs typeface="Carlito"/>
              </a:rPr>
              <a:t>a  </a:t>
            </a:r>
            <a:r>
              <a:rPr dirty="0" sz="2200" spc="-5">
                <a:latin typeface="Carlito"/>
                <a:cs typeface="Carlito"/>
              </a:rPr>
              <a:t>rectangle </a:t>
            </a:r>
            <a:r>
              <a:rPr dirty="0" sz="2200" spc="-15">
                <a:latin typeface="Carlito"/>
                <a:cs typeface="Carlito"/>
              </a:rPr>
              <a:t>that surrounds  </a:t>
            </a:r>
            <a:r>
              <a:rPr dirty="0" sz="2200" spc="-10">
                <a:latin typeface="Carlito"/>
                <a:cs typeface="Carlito"/>
              </a:rPr>
              <a:t>attached </a:t>
            </a:r>
            <a:r>
              <a:rPr dirty="0" sz="2200" spc="-5">
                <a:latin typeface="Carlito"/>
                <a:cs typeface="Carlito"/>
              </a:rPr>
              <a:t>business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10">
                <a:latin typeface="Carlito"/>
                <a:cs typeface="Carlito"/>
              </a:rPr>
              <a:t>cases  </a:t>
            </a:r>
            <a:r>
              <a:rPr dirty="0" sz="2200">
                <a:latin typeface="Carlito"/>
                <a:cs typeface="Carlito"/>
              </a:rPr>
              <a:t>and is </a:t>
            </a:r>
            <a:r>
              <a:rPr dirty="0" sz="2200" spc="-5">
                <a:latin typeface="Carlito"/>
                <a:cs typeface="Carlito"/>
              </a:rPr>
              <a:t>tagged </a:t>
            </a:r>
            <a:r>
              <a:rPr dirty="0" sz="2200">
                <a:latin typeface="Carlito"/>
                <a:cs typeface="Carlito"/>
              </a:rPr>
              <a:t>with a</a:t>
            </a:r>
            <a:r>
              <a:rPr dirty="0" sz="2200" spc="-10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name.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5336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Elements of </a:t>
            </a:r>
            <a:r>
              <a:rPr dirty="0" sz="3600"/>
              <a:t>Use Case: </a:t>
            </a:r>
            <a:r>
              <a:rPr dirty="0" sz="3600" spc="-30"/>
              <a:t>System </a:t>
            </a:r>
            <a:r>
              <a:rPr dirty="0" sz="3600" spc="-5"/>
              <a:t>or</a:t>
            </a:r>
            <a:r>
              <a:rPr dirty="0" sz="3600" spc="-65"/>
              <a:t> </a:t>
            </a:r>
            <a:r>
              <a:rPr dirty="0" sz="3600"/>
              <a:t>Subject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4454461" y="1020825"/>
            <a:ext cx="4586605" cy="5130165"/>
            <a:chOff x="4454461" y="1020825"/>
            <a:chExt cx="4586605" cy="5130165"/>
          </a:xfrm>
        </p:grpSpPr>
        <p:sp>
          <p:nvSpPr>
            <p:cNvPr id="7" name="object 7"/>
            <p:cNvSpPr/>
            <p:nvPr/>
          </p:nvSpPr>
          <p:spPr>
            <a:xfrm>
              <a:off x="4454461" y="1020825"/>
              <a:ext cx="4586224" cy="512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57799" y="1217675"/>
              <a:ext cx="3124200" cy="4878705"/>
            </a:xfrm>
            <a:custGeom>
              <a:avLst/>
              <a:gdLst/>
              <a:ahLst/>
              <a:cxnLst/>
              <a:rect l="l" t="t" r="r" b="b"/>
              <a:pathLst>
                <a:path w="3124200" h="4878705">
                  <a:moveTo>
                    <a:pt x="3124200" y="0"/>
                  </a:moveTo>
                  <a:lnTo>
                    <a:pt x="0" y="0"/>
                  </a:lnTo>
                  <a:lnTo>
                    <a:pt x="0" y="4878324"/>
                  </a:lnTo>
                  <a:lnTo>
                    <a:pt x="3124200" y="4878324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D24717">
                <a:alpha val="3215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76064" y="6468871"/>
            <a:ext cx="414718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Img </a:t>
            </a:r>
            <a:r>
              <a:rPr dirty="0" sz="1400" spc="-20">
                <a:solidFill>
                  <a:srgbClr val="FFC000"/>
                </a:solidFill>
                <a:latin typeface="Carlito"/>
                <a:cs typeface="Carlito"/>
              </a:rPr>
              <a:t>ref:</a:t>
            </a:r>
            <a:r>
              <a:rPr dirty="0" sz="1400" spc="9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https://en.wikipedia.org/wiki/Use_case_diagram</a:t>
            </a:r>
            <a:endParaRPr sz="1400">
              <a:latin typeface="Carlito"/>
              <a:cs typeface="Carlito"/>
            </a:endParaRPr>
          </a:p>
          <a:p>
            <a:pPr marL="1531620">
              <a:lnSpc>
                <a:spcPts val="1600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10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172" y="1234820"/>
            <a:ext cx="137604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nsh</a:t>
            </a:r>
            <a:r>
              <a:rPr dirty="0" sz="2200" spc="-10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p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9157" y="1234820"/>
            <a:ext cx="1051560" cy="69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>
                <a:latin typeface="Carlito"/>
                <a:cs typeface="Carlito"/>
              </a:rPr>
              <a:t>between</a:t>
            </a:r>
            <a:endParaRPr sz="2200">
              <a:latin typeface="Carlito"/>
              <a:cs typeface="Carlito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dirty="0" sz="2200" spc="-30">
                <a:latin typeface="Carlito"/>
                <a:cs typeface="Carlito"/>
              </a:rPr>
              <a:t>b</a:t>
            </a:r>
            <a:r>
              <a:rPr dirty="0" sz="2200" spc="-5">
                <a:latin typeface="Carlito"/>
                <a:cs typeface="Carlito"/>
              </a:rPr>
              <a:t>usi</a:t>
            </a:r>
            <a:r>
              <a:rPr dirty="0" sz="2200" spc="-10">
                <a:latin typeface="Carlito"/>
                <a:cs typeface="Carlito"/>
              </a:rPr>
              <a:t>n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899236"/>
            <a:ext cx="3652520" cy="1033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L="338455" marR="5715" indent="-33845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38455" algn="l"/>
                <a:tab pos="339090" algn="l"/>
                <a:tab pos="1033780" algn="l"/>
                <a:tab pos="2688590" algn="l"/>
                <a:tab pos="3246755" algn="l"/>
              </a:tabLst>
            </a:pP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ass</a:t>
            </a:r>
            <a:r>
              <a:rPr dirty="0" sz="2200" spc="2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ci</a:t>
            </a:r>
            <a:r>
              <a:rPr dirty="0" sz="2200" spc="-4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20">
                <a:latin typeface="Carlito"/>
                <a:cs typeface="Carlito"/>
              </a:rPr>
              <a:t>o</a:t>
            </a:r>
            <a:r>
              <a:rPr dirty="0" sz="2200" spc="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he</a:t>
            </a:r>
            <a:endParaRPr sz="22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an</a:t>
            </a:r>
            <a:endParaRPr sz="2200">
              <a:latin typeface="Carlito"/>
              <a:cs typeface="Carlito"/>
            </a:endParaRPr>
          </a:p>
          <a:p>
            <a:pPr algn="r" marR="6350">
              <a:lnSpc>
                <a:spcPct val="100000"/>
              </a:lnSpc>
            </a:pPr>
            <a:r>
              <a:rPr dirty="0" sz="2200" spc="-30">
                <a:latin typeface="Carlito"/>
                <a:cs typeface="Carlito"/>
              </a:rPr>
              <a:t>u</a:t>
            </a:r>
            <a:r>
              <a:rPr dirty="0" sz="2200" spc="-5">
                <a:latin typeface="Carlito"/>
                <a:cs typeface="Carlito"/>
              </a:rPr>
              <a:t>se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1570177"/>
            <a:ext cx="1562735" cy="697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96290" algn="l"/>
                <a:tab pos="1414780" algn="l"/>
              </a:tabLst>
            </a:pPr>
            <a:r>
              <a:rPr dirty="0" sz="2200">
                <a:latin typeface="Carlito"/>
                <a:cs typeface="Carlito"/>
              </a:rPr>
              <a:t>ac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and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case.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308047"/>
            <a:ext cx="3656329" cy="1368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51155" marR="5080" indent="-33909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1790" algn="l"/>
              </a:tabLst>
            </a:pPr>
            <a:r>
              <a:rPr dirty="0" sz="2200">
                <a:latin typeface="Carlito"/>
                <a:cs typeface="Carlito"/>
              </a:rPr>
              <a:t>It </a:t>
            </a:r>
            <a:r>
              <a:rPr dirty="0" sz="2200" spc="-10">
                <a:latin typeface="Carlito"/>
                <a:cs typeface="Carlito"/>
              </a:rPr>
              <a:t>indicates that 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5">
                <a:latin typeface="Carlito"/>
                <a:cs typeface="Carlito"/>
              </a:rPr>
              <a:t>actor </a:t>
            </a:r>
            <a:r>
              <a:rPr dirty="0" sz="2200" spc="-10">
                <a:latin typeface="Carlito"/>
                <a:cs typeface="Carlito"/>
              </a:rPr>
              <a:t>can  </a:t>
            </a:r>
            <a:r>
              <a:rPr dirty="0" sz="2200">
                <a:latin typeface="Carlito"/>
                <a:cs typeface="Carlito"/>
              </a:rPr>
              <a:t>use a </a:t>
            </a:r>
            <a:r>
              <a:rPr dirty="0" sz="2200" spc="-5">
                <a:latin typeface="Carlito"/>
                <a:cs typeface="Carlito"/>
              </a:rPr>
              <a:t>certain </a:t>
            </a:r>
            <a:r>
              <a:rPr dirty="0" sz="2200" spc="-10">
                <a:latin typeface="Carlito"/>
                <a:cs typeface="Carlito"/>
              </a:rPr>
              <a:t>functionality </a:t>
            </a:r>
            <a:r>
              <a:rPr dirty="0" sz="2200" spc="10">
                <a:latin typeface="Carlito"/>
                <a:cs typeface="Carlito"/>
              </a:rPr>
              <a:t>of 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business </a:t>
            </a:r>
            <a:r>
              <a:rPr dirty="0" sz="2200" spc="-20">
                <a:latin typeface="Carlito"/>
                <a:cs typeface="Carlito"/>
              </a:rPr>
              <a:t>system </a:t>
            </a:r>
            <a:r>
              <a:rPr dirty="0" sz="2200" spc="5">
                <a:latin typeface="Carlito"/>
                <a:cs typeface="Carlito"/>
              </a:rPr>
              <a:t>or </a:t>
            </a:r>
            <a:r>
              <a:rPr dirty="0" sz="2200" spc="-10">
                <a:latin typeface="Carlito"/>
                <a:cs typeface="Carlito"/>
              </a:rPr>
              <a:t>the  </a:t>
            </a:r>
            <a:r>
              <a:rPr dirty="0" sz="2200" spc="-5">
                <a:latin typeface="Carlito"/>
                <a:cs typeface="Carlito"/>
              </a:rPr>
              <a:t>business </a:t>
            </a:r>
            <a:r>
              <a:rPr dirty="0" sz="2200">
                <a:latin typeface="Carlito"/>
                <a:cs typeface="Carlito"/>
              </a:rPr>
              <a:t>use</a:t>
            </a:r>
            <a:r>
              <a:rPr dirty="0" sz="2200" spc="-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case.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340" y="321310"/>
            <a:ext cx="720661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Elements </a:t>
            </a:r>
            <a:r>
              <a:rPr dirty="0" sz="2800"/>
              <a:t>of Use </a:t>
            </a:r>
            <a:r>
              <a:rPr dirty="0" sz="2800" spc="-5"/>
              <a:t>Case: </a:t>
            </a:r>
            <a:r>
              <a:rPr dirty="0" sz="2800"/>
              <a:t>Association </a:t>
            </a:r>
            <a:r>
              <a:rPr dirty="0" sz="2800" spc="5"/>
              <a:t>or</a:t>
            </a:r>
            <a:r>
              <a:rPr dirty="0" sz="2800" spc="-105"/>
              <a:t> </a:t>
            </a:r>
            <a:r>
              <a:rPr dirty="0" sz="2800" spc="-5"/>
              <a:t>Relationship</a:t>
            </a:r>
            <a:endParaRPr sz="2800"/>
          </a:p>
        </p:txBody>
      </p:sp>
      <p:grpSp>
        <p:nvGrpSpPr>
          <p:cNvPr id="8" name="object 8"/>
          <p:cNvGrpSpPr/>
          <p:nvPr/>
        </p:nvGrpSpPr>
        <p:grpSpPr>
          <a:xfrm>
            <a:off x="4454461" y="1020825"/>
            <a:ext cx="4586605" cy="5130165"/>
            <a:chOff x="4454461" y="1020825"/>
            <a:chExt cx="4586605" cy="5130165"/>
          </a:xfrm>
        </p:grpSpPr>
        <p:sp>
          <p:nvSpPr>
            <p:cNvPr id="9" name="object 9"/>
            <p:cNvSpPr/>
            <p:nvPr/>
          </p:nvSpPr>
          <p:spPr>
            <a:xfrm>
              <a:off x="4454461" y="1020825"/>
              <a:ext cx="4586224" cy="512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53000" y="1600199"/>
              <a:ext cx="3276600" cy="4343400"/>
            </a:xfrm>
            <a:custGeom>
              <a:avLst/>
              <a:gdLst/>
              <a:ahLst/>
              <a:cxnLst/>
              <a:rect l="l" t="t" r="r" b="b"/>
              <a:pathLst>
                <a:path w="3276600" h="4343400">
                  <a:moveTo>
                    <a:pt x="762000" y="51054"/>
                  </a:moveTo>
                  <a:lnTo>
                    <a:pt x="0" y="51054"/>
                  </a:lnTo>
                  <a:lnTo>
                    <a:pt x="0" y="279654"/>
                  </a:lnTo>
                  <a:lnTo>
                    <a:pt x="762000" y="279654"/>
                  </a:lnTo>
                  <a:lnTo>
                    <a:pt x="762000" y="51054"/>
                  </a:lnTo>
                  <a:close/>
                </a:path>
                <a:path w="3276600" h="4343400">
                  <a:moveTo>
                    <a:pt x="794385" y="3696512"/>
                  </a:moveTo>
                  <a:lnTo>
                    <a:pt x="32385" y="3696512"/>
                  </a:lnTo>
                  <a:lnTo>
                    <a:pt x="32385" y="4114800"/>
                  </a:lnTo>
                  <a:lnTo>
                    <a:pt x="794385" y="4114800"/>
                  </a:lnTo>
                  <a:lnTo>
                    <a:pt x="794385" y="3696512"/>
                  </a:lnTo>
                  <a:close/>
                </a:path>
                <a:path w="3276600" h="4343400">
                  <a:moveTo>
                    <a:pt x="1143000" y="3352800"/>
                  </a:moveTo>
                  <a:lnTo>
                    <a:pt x="381000" y="3352800"/>
                  </a:lnTo>
                  <a:lnTo>
                    <a:pt x="381000" y="3581400"/>
                  </a:lnTo>
                  <a:lnTo>
                    <a:pt x="1143000" y="3581400"/>
                  </a:lnTo>
                  <a:lnTo>
                    <a:pt x="1143000" y="3352800"/>
                  </a:lnTo>
                  <a:close/>
                </a:path>
                <a:path w="3276600" h="4343400">
                  <a:moveTo>
                    <a:pt x="1295400" y="609600"/>
                  </a:moveTo>
                  <a:lnTo>
                    <a:pt x="533400" y="609600"/>
                  </a:lnTo>
                  <a:lnTo>
                    <a:pt x="533400" y="838200"/>
                  </a:lnTo>
                  <a:lnTo>
                    <a:pt x="1295400" y="838200"/>
                  </a:lnTo>
                  <a:lnTo>
                    <a:pt x="1295400" y="609600"/>
                  </a:lnTo>
                  <a:close/>
                </a:path>
                <a:path w="3276600" h="4343400">
                  <a:moveTo>
                    <a:pt x="1600161" y="3106420"/>
                  </a:moveTo>
                  <a:lnTo>
                    <a:pt x="413385" y="3106420"/>
                  </a:lnTo>
                  <a:lnTo>
                    <a:pt x="413385" y="3335020"/>
                  </a:lnTo>
                  <a:lnTo>
                    <a:pt x="1600161" y="3335020"/>
                  </a:lnTo>
                  <a:lnTo>
                    <a:pt x="1600161" y="3106420"/>
                  </a:lnTo>
                  <a:close/>
                </a:path>
                <a:path w="3276600" h="4343400">
                  <a:moveTo>
                    <a:pt x="2362200" y="3581400"/>
                  </a:moveTo>
                  <a:lnTo>
                    <a:pt x="1600200" y="3581400"/>
                  </a:lnTo>
                  <a:lnTo>
                    <a:pt x="1600200" y="4343400"/>
                  </a:lnTo>
                  <a:lnTo>
                    <a:pt x="2362200" y="4343400"/>
                  </a:lnTo>
                  <a:lnTo>
                    <a:pt x="2362200" y="3581400"/>
                  </a:lnTo>
                  <a:close/>
                </a:path>
                <a:path w="3276600" h="4343400">
                  <a:moveTo>
                    <a:pt x="2362200" y="0"/>
                  </a:moveTo>
                  <a:lnTo>
                    <a:pt x="1600200" y="0"/>
                  </a:lnTo>
                  <a:lnTo>
                    <a:pt x="1600200" y="457200"/>
                  </a:lnTo>
                  <a:lnTo>
                    <a:pt x="2362200" y="457200"/>
                  </a:lnTo>
                  <a:lnTo>
                    <a:pt x="2362200" y="0"/>
                  </a:lnTo>
                  <a:close/>
                </a:path>
                <a:path w="3276600" h="4343400">
                  <a:moveTo>
                    <a:pt x="2371979" y="2514600"/>
                  </a:moveTo>
                  <a:lnTo>
                    <a:pt x="1609979" y="2514600"/>
                  </a:lnTo>
                  <a:lnTo>
                    <a:pt x="1609979" y="3200400"/>
                  </a:lnTo>
                  <a:lnTo>
                    <a:pt x="2371979" y="3200400"/>
                  </a:lnTo>
                  <a:lnTo>
                    <a:pt x="2371979" y="2514600"/>
                  </a:lnTo>
                  <a:close/>
                </a:path>
                <a:path w="3276600" h="4343400">
                  <a:moveTo>
                    <a:pt x="2552700" y="495300"/>
                  </a:moveTo>
                  <a:lnTo>
                    <a:pt x="1790700" y="495300"/>
                  </a:lnTo>
                  <a:lnTo>
                    <a:pt x="1790700" y="723900"/>
                  </a:lnTo>
                  <a:lnTo>
                    <a:pt x="2552700" y="723900"/>
                  </a:lnTo>
                  <a:lnTo>
                    <a:pt x="2552700" y="495300"/>
                  </a:lnTo>
                  <a:close/>
                </a:path>
                <a:path w="3276600" h="4343400">
                  <a:moveTo>
                    <a:pt x="3276600" y="1524000"/>
                  </a:moveTo>
                  <a:lnTo>
                    <a:pt x="914400" y="1524000"/>
                  </a:lnTo>
                  <a:lnTo>
                    <a:pt x="914400" y="1905000"/>
                  </a:lnTo>
                  <a:lnTo>
                    <a:pt x="3276600" y="1905000"/>
                  </a:lnTo>
                  <a:lnTo>
                    <a:pt x="3276600" y="1524000"/>
                  </a:lnTo>
                  <a:close/>
                </a:path>
              </a:pathLst>
            </a:custGeom>
            <a:solidFill>
              <a:srgbClr val="D24717">
                <a:alpha val="3215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576064" y="6468871"/>
            <a:ext cx="414718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Img </a:t>
            </a:r>
            <a:r>
              <a:rPr dirty="0" sz="1400" spc="-20">
                <a:solidFill>
                  <a:srgbClr val="FFC000"/>
                </a:solidFill>
                <a:latin typeface="Carlito"/>
                <a:cs typeface="Carlito"/>
              </a:rPr>
              <a:t>ref:</a:t>
            </a:r>
            <a:r>
              <a:rPr dirty="0" sz="1400" spc="9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https://en.wikipedia.org/wiki/Use_case_diagram</a:t>
            </a:r>
            <a:endParaRPr sz="1400">
              <a:latin typeface="Carlito"/>
              <a:cs typeface="Carlito"/>
            </a:endParaRPr>
          </a:p>
          <a:p>
            <a:pPr marL="1531620">
              <a:lnSpc>
                <a:spcPts val="1600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10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3656965" cy="21062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51155" marR="5080" indent="-33909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1790" algn="l"/>
              </a:tabLst>
            </a:pP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business</a:t>
            </a:r>
            <a:r>
              <a:rPr dirty="0" sz="2200" spc="484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20">
                <a:latin typeface="Carlito"/>
                <a:cs typeface="Carlito"/>
              </a:rPr>
              <a:t>case  </a:t>
            </a:r>
            <a:r>
              <a:rPr dirty="0" sz="2200">
                <a:latin typeface="Carlito"/>
                <a:cs typeface="Carlito"/>
              </a:rPr>
              <a:t>describes the </a:t>
            </a:r>
            <a:r>
              <a:rPr dirty="0" sz="2200" spc="-10">
                <a:latin typeface="Carlito"/>
                <a:cs typeface="Carlito"/>
              </a:rPr>
              <a:t>interaction  </a:t>
            </a:r>
            <a:r>
              <a:rPr dirty="0" sz="2200" spc="-5">
                <a:latin typeface="Carlito"/>
                <a:cs typeface="Carlito"/>
              </a:rPr>
              <a:t>between 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5">
                <a:latin typeface="Carlito"/>
                <a:cs typeface="Carlito"/>
              </a:rPr>
              <a:t>actor </a:t>
            </a:r>
            <a:r>
              <a:rPr dirty="0" sz="2200" spc="5">
                <a:latin typeface="Carlito"/>
                <a:cs typeface="Carlito"/>
              </a:rPr>
              <a:t>and a  </a:t>
            </a:r>
            <a:r>
              <a:rPr dirty="0" sz="2200" spc="-5">
                <a:latin typeface="Carlito"/>
                <a:cs typeface="Carlito"/>
              </a:rPr>
              <a:t>business</a:t>
            </a:r>
            <a:r>
              <a:rPr dirty="0" sz="2200" spc="-3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algn="just" marL="351155" indent="-33909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1790" algn="l"/>
              </a:tabLst>
            </a:pPr>
            <a:r>
              <a:rPr dirty="0" sz="2200">
                <a:latin typeface="Carlito"/>
                <a:cs typeface="Carlito"/>
              </a:rPr>
              <a:t>It means, it describes</a:t>
            </a:r>
            <a:r>
              <a:rPr dirty="0" sz="2200" spc="37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algn="just" marL="351155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functionality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1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business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8551" y="2978861"/>
            <a:ext cx="217043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32485" algn="l"/>
                <a:tab pos="1570355" algn="l"/>
              </a:tabLst>
            </a:pPr>
            <a:r>
              <a:rPr dirty="0" sz="2200">
                <a:latin typeface="Carlito"/>
                <a:cs typeface="Carlito"/>
              </a:rPr>
              <a:t>th</a:t>
            </a: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-40">
                <a:latin typeface="Carlito"/>
                <a:cs typeface="Carlito"/>
              </a:rPr>
              <a:t>t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172" y="2978861"/>
            <a:ext cx="883285" cy="697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15"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latin typeface="Carlito"/>
                <a:cs typeface="Carlito"/>
              </a:rPr>
              <a:t>utilizes.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607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Elements of </a:t>
            </a:r>
            <a:r>
              <a:rPr dirty="0" sz="3600"/>
              <a:t>Use Case: Business Use</a:t>
            </a:r>
            <a:r>
              <a:rPr dirty="0" sz="3600" spc="-114"/>
              <a:t> </a:t>
            </a:r>
            <a:r>
              <a:rPr dirty="0" sz="3600"/>
              <a:t>Case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4454461" y="1020825"/>
            <a:ext cx="4586605" cy="5130165"/>
            <a:chOff x="4454461" y="1020825"/>
            <a:chExt cx="4586605" cy="5130165"/>
          </a:xfrm>
        </p:grpSpPr>
        <p:sp>
          <p:nvSpPr>
            <p:cNvPr id="7" name="object 7"/>
            <p:cNvSpPr/>
            <p:nvPr/>
          </p:nvSpPr>
          <p:spPr>
            <a:xfrm>
              <a:off x="4454461" y="1020825"/>
              <a:ext cx="4586224" cy="512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60339" y="1536966"/>
              <a:ext cx="2360930" cy="4318000"/>
            </a:xfrm>
            <a:custGeom>
              <a:avLst/>
              <a:gdLst/>
              <a:ahLst/>
              <a:cxnLst/>
              <a:rect l="l" t="t" r="r" b="b"/>
              <a:pathLst>
                <a:path w="2360929" h="4318000">
                  <a:moveTo>
                    <a:pt x="838187" y="3720833"/>
                  </a:moveTo>
                  <a:lnTo>
                    <a:pt x="0" y="3720833"/>
                  </a:lnTo>
                  <a:lnTo>
                    <a:pt x="0" y="4317466"/>
                  </a:lnTo>
                  <a:lnTo>
                    <a:pt x="838187" y="4317466"/>
                  </a:lnTo>
                  <a:lnTo>
                    <a:pt x="838187" y="3720833"/>
                  </a:lnTo>
                  <a:close/>
                </a:path>
                <a:path w="2360929" h="4318000">
                  <a:moveTo>
                    <a:pt x="869061" y="977658"/>
                  </a:moveTo>
                  <a:lnTo>
                    <a:pt x="30861" y="977658"/>
                  </a:lnTo>
                  <a:lnTo>
                    <a:pt x="30861" y="1574279"/>
                  </a:lnTo>
                  <a:lnTo>
                    <a:pt x="869061" y="1574279"/>
                  </a:lnTo>
                  <a:lnTo>
                    <a:pt x="869061" y="977658"/>
                  </a:lnTo>
                  <a:close/>
                </a:path>
                <a:path w="2360929" h="4318000">
                  <a:moveTo>
                    <a:pt x="869061" y="0"/>
                  </a:moveTo>
                  <a:lnTo>
                    <a:pt x="30861" y="0"/>
                  </a:lnTo>
                  <a:lnTo>
                    <a:pt x="30861" y="596633"/>
                  </a:lnTo>
                  <a:lnTo>
                    <a:pt x="869061" y="596633"/>
                  </a:lnTo>
                  <a:lnTo>
                    <a:pt x="869061" y="0"/>
                  </a:lnTo>
                  <a:close/>
                </a:path>
                <a:path w="2360929" h="4318000">
                  <a:moveTo>
                    <a:pt x="1676400" y="1892046"/>
                  </a:moveTo>
                  <a:lnTo>
                    <a:pt x="838200" y="1892046"/>
                  </a:lnTo>
                  <a:lnTo>
                    <a:pt x="838200" y="2425446"/>
                  </a:lnTo>
                  <a:lnTo>
                    <a:pt x="30861" y="2425446"/>
                  </a:lnTo>
                  <a:lnTo>
                    <a:pt x="30861" y="3022079"/>
                  </a:lnTo>
                  <a:lnTo>
                    <a:pt x="869061" y="3022079"/>
                  </a:lnTo>
                  <a:lnTo>
                    <a:pt x="869061" y="2488679"/>
                  </a:lnTo>
                  <a:lnTo>
                    <a:pt x="1676400" y="2488679"/>
                  </a:lnTo>
                  <a:lnTo>
                    <a:pt x="1676400" y="1892046"/>
                  </a:lnTo>
                  <a:close/>
                </a:path>
                <a:path w="2360929" h="4318000">
                  <a:moveTo>
                    <a:pt x="2316861" y="2488692"/>
                  </a:moveTo>
                  <a:lnTo>
                    <a:pt x="1478661" y="2488692"/>
                  </a:lnTo>
                  <a:lnTo>
                    <a:pt x="1478661" y="3085325"/>
                  </a:lnTo>
                  <a:lnTo>
                    <a:pt x="2316861" y="3085325"/>
                  </a:lnTo>
                  <a:lnTo>
                    <a:pt x="2316861" y="2488692"/>
                  </a:lnTo>
                  <a:close/>
                </a:path>
                <a:path w="2360929" h="4318000">
                  <a:moveTo>
                    <a:pt x="2316861" y="0"/>
                  </a:moveTo>
                  <a:lnTo>
                    <a:pt x="1478661" y="0"/>
                  </a:lnTo>
                  <a:lnTo>
                    <a:pt x="1478661" y="596633"/>
                  </a:lnTo>
                  <a:lnTo>
                    <a:pt x="2316861" y="596633"/>
                  </a:lnTo>
                  <a:lnTo>
                    <a:pt x="2316861" y="0"/>
                  </a:lnTo>
                  <a:close/>
                </a:path>
                <a:path w="2360929" h="4318000">
                  <a:moveTo>
                    <a:pt x="2360676" y="3704615"/>
                  </a:moveTo>
                  <a:lnTo>
                    <a:pt x="1522476" y="3704615"/>
                  </a:lnTo>
                  <a:lnTo>
                    <a:pt x="1522476" y="4301248"/>
                  </a:lnTo>
                  <a:lnTo>
                    <a:pt x="2360676" y="4301248"/>
                  </a:lnTo>
                  <a:lnTo>
                    <a:pt x="2360676" y="3704615"/>
                  </a:lnTo>
                  <a:close/>
                </a:path>
                <a:path w="2360929" h="4318000">
                  <a:moveTo>
                    <a:pt x="2360676" y="977658"/>
                  </a:moveTo>
                  <a:lnTo>
                    <a:pt x="1522476" y="977658"/>
                  </a:lnTo>
                  <a:lnTo>
                    <a:pt x="1522476" y="1574279"/>
                  </a:lnTo>
                  <a:lnTo>
                    <a:pt x="2360676" y="1574279"/>
                  </a:lnTo>
                  <a:lnTo>
                    <a:pt x="2360676" y="977658"/>
                  </a:lnTo>
                  <a:close/>
                </a:path>
              </a:pathLst>
            </a:custGeom>
            <a:solidFill>
              <a:srgbClr val="D24717">
                <a:alpha val="3215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76064" y="6468871"/>
            <a:ext cx="414718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Img </a:t>
            </a:r>
            <a:r>
              <a:rPr dirty="0" sz="1400" spc="-20">
                <a:solidFill>
                  <a:srgbClr val="FFC000"/>
                </a:solidFill>
                <a:latin typeface="Carlito"/>
                <a:cs typeface="Carlito"/>
              </a:rPr>
              <a:t>ref:</a:t>
            </a:r>
            <a:r>
              <a:rPr dirty="0" sz="1400" spc="9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https://en.wikipedia.org/wiki/Use_case_diagram</a:t>
            </a:r>
            <a:endParaRPr sz="1400">
              <a:latin typeface="Carlito"/>
              <a:cs typeface="Carlito"/>
            </a:endParaRPr>
          </a:p>
          <a:p>
            <a:pPr marL="1531620">
              <a:lnSpc>
                <a:spcPts val="1600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10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6940" cy="533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actor </a:t>
            </a:r>
            <a:r>
              <a:rPr dirty="0" sz="2400" spc="-5">
                <a:latin typeface="Carlito"/>
                <a:cs typeface="Carlito"/>
              </a:rPr>
              <a:t>represents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5">
                <a:latin typeface="Carlito"/>
                <a:cs typeface="Carlito"/>
              </a:rPr>
              <a:t>coherent </a:t>
            </a:r>
            <a:r>
              <a:rPr dirty="0" sz="2400" spc="-10">
                <a:latin typeface="Carlito"/>
                <a:cs typeface="Carlito"/>
              </a:rPr>
              <a:t>set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roles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15">
                <a:latin typeface="Carlito"/>
                <a:cs typeface="Carlito"/>
              </a:rPr>
              <a:t>users </a:t>
            </a:r>
            <a:r>
              <a:rPr dirty="0" sz="2400">
                <a:latin typeface="Carlito"/>
                <a:cs typeface="Carlito"/>
              </a:rPr>
              <a:t>of use</a:t>
            </a:r>
            <a:r>
              <a:rPr dirty="0" sz="2400" spc="4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10">
                <a:latin typeface="Carlito"/>
                <a:cs typeface="Carlito"/>
              </a:rPr>
              <a:t>play </a:t>
            </a: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-5">
                <a:latin typeface="Carlito"/>
                <a:cs typeface="Carlito"/>
              </a:rPr>
              <a:t>interacting </a:t>
            </a:r>
            <a:r>
              <a:rPr dirty="0" sz="2400">
                <a:latin typeface="Carlito"/>
                <a:cs typeface="Carlito"/>
              </a:rPr>
              <a:t>with these use</a:t>
            </a:r>
            <a:r>
              <a:rPr dirty="0" sz="2400" spc="-1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Actors can </a:t>
            </a:r>
            <a:r>
              <a:rPr dirty="0" sz="2400" spc="5">
                <a:latin typeface="Carlito"/>
                <a:cs typeface="Carlito"/>
              </a:rPr>
              <a:t>be human </a:t>
            </a:r>
            <a:r>
              <a:rPr dirty="0" sz="2400">
                <a:latin typeface="Carlito"/>
                <a:cs typeface="Carlito"/>
              </a:rPr>
              <a:t>or they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automated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systems.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 spc="-5">
                <a:latin typeface="Carlito"/>
                <a:cs typeface="Carlito"/>
              </a:rPr>
              <a:t>variants.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0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>
                <a:latin typeface="Carlito"/>
                <a:cs typeface="Carlito"/>
              </a:rPr>
              <a:t>apply use </a:t>
            </a:r>
            <a:r>
              <a:rPr dirty="0" sz="2400" spc="-5">
                <a:latin typeface="Carlito"/>
                <a:cs typeface="Carlito"/>
              </a:rPr>
              <a:t>cases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our </a:t>
            </a:r>
            <a:r>
              <a:rPr dirty="0" sz="2400" spc="-5">
                <a:latin typeface="Carlito"/>
                <a:cs typeface="Carlito"/>
              </a:rPr>
              <a:t>whole </a:t>
            </a:r>
            <a:r>
              <a:rPr dirty="0" sz="2400" spc="-25">
                <a:latin typeface="Carlito"/>
                <a:cs typeface="Carlito"/>
              </a:rPr>
              <a:t>system. </a:t>
            </a:r>
            <a:r>
              <a:rPr dirty="0" sz="2400" spc="-6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5">
                <a:latin typeface="Carlito"/>
                <a:cs typeface="Carlito"/>
              </a:rPr>
              <a:t>also apply 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part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our </a:t>
            </a:r>
            <a:r>
              <a:rPr dirty="0" sz="2400" spc="-15">
                <a:latin typeface="Carlito"/>
                <a:cs typeface="Carlito"/>
              </a:rPr>
              <a:t>system, </a:t>
            </a:r>
            <a:r>
              <a:rPr dirty="0" sz="2400" spc="-5">
                <a:latin typeface="Carlito"/>
                <a:cs typeface="Carlito"/>
              </a:rPr>
              <a:t>including </a:t>
            </a:r>
            <a:r>
              <a:rPr dirty="0" sz="2400" spc="-15">
                <a:latin typeface="Carlito"/>
                <a:cs typeface="Carlito"/>
              </a:rPr>
              <a:t>subsystems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even  </a:t>
            </a:r>
            <a:r>
              <a:rPr dirty="0" sz="2400">
                <a:latin typeface="Carlito"/>
                <a:cs typeface="Carlito"/>
              </a:rPr>
              <a:t>individual classes and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interfaces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3100">
              <a:latin typeface="Carlito"/>
              <a:cs typeface="Carlito"/>
            </a:endParaRPr>
          </a:p>
          <a:p>
            <a:pPr algn="just" marL="356870" marR="7620" indent="-344805">
              <a:lnSpc>
                <a:spcPts val="259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These use </a:t>
            </a:r>
            <a:r>
              <a:rPr dirty="0" sz="2400" spc="-5">
                <a:latin typeface="Carlito"/>
                <a:cs typeface="Carlito"/>
              </a:rPr>
              <a:t>cases </a:t>
            </a:r>
            <a:r>
              <a:rPr dirty="0" sz="2400" spc="-10">
                <a:latin typeface="Carlito"/>
                <a:cs typeface="Carlito"/>
              </a:rPr>
              <a:t>share </a:t>
            </a:r>
            <a:r>
              <a:rPr dirty="0" sz="2400" spc="-5">
                <a:latin typeface="Carlito"/>
                <a:cs typeface="Carlito"/>
              </a:rPr>
              <a:t>some degree </a:t>
            </a:r>
            <a:r>
              <a:rPr dirty="0" sz="2400" spc="-10">
                <a:latin typeface="Carlito"/>
                <a:cs typeface="Carlito"/>
              </a:rPr>
              <a:t>of common </a:t>
            </a:r>
            <a:r>
              <a:rPr dirty="0" sz="2400" spc="-30">
                <a:latin typeface="Carlito"/>
                <a:cs typeface="Carlito"/>
              </a:rPr>
              <a:t>behavior, </a:t>
            </a:r>
            <a:r>
              <a:rPr dirty="0" sz="2400">
                <a:latin typeface="Carlito"/>
                <a:cs typeface="Carlito"/>
              </a:rPr>
              <a:t>such </a:t>
            </a:r>
            <a:r>
              <a:rPr dirty="0" sz="2400" spc="-20">
                <a:latin typeface="Carlito"/>
                <a:cs typeface="Carlito"/>
              </a:rPr>
              <a:t>as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of qualifying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customer </a:t>
            </a:r>
            <a:r>
              <a:rPr dirty="0" sz="2400" spc="-15">
                <a:latin typeface="Carlito"/>
                <a:cs typeface="Carlito"/>
              </a:rPr>
              <a:t>for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229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loan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that is part of </a:t>
            </a:r>
            <a:r>
              <a:rPr dirty="0" sz="2400" spc="-5">
                <a:latin typeface="Carlito"/>
                <a:cs typeface="Carlito"/>
              </a:rPr>
              <a:t>processing every </a:t>
            </a:r>
            <a:r>
              <a:rPr dirty="0" sz="2400">
                <a:latin typeface="Carlito"/>
                <a:cs typeface="Carlito"/>
              </a:rPr>
              <a:t>kind of</a:t>
            </a:r>
            <a:r>
              <a:rPr dirty="0" sz="2400" spc="-1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loan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0840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</a:t>
            </a:r>
            <a:r>
              <a:rPr dirty="0" spc="-95"/>
              <a:t> </a:t>
            </a:r>
            <a:r>
              <a:rPr dirty="0" spc="-5"/>
              <a:t>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9108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856310"/>
            <a:ext cx="8464550" cy="2908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10">
                <a:latin typeface="Carlito"/>
                <a:cs typeface="Carlito"/>
              </a:rPr>
              <a:t>Encapsulation </a:t>
            </a:r>
            <a:r>
              <a:rPr dirty="0" sz="2000" spc="5">
                <a:latin typeface="Carlito"/>
                <a:cs typeface="Carlito"/>
              </a:rPr>
              <a:t>is </a:t>
            </a:r>
            <a:r>
              <a:rPr dirty="0" sz="2000">
                <a:latin typeface="Carlito"/>
                <a:cs typeface="Carlito"/>
              </a:rPr>
              <a:t>the mechanism </a:t>
            </a:r>
            <a:r>
              <a:rPr dirty="0" sz="2000" spc="-5">
                <a:latin typeface="Carlito"/>
                <a:cs typeface="Carlito"/>
              </a:rPr>
              <a:t>that </a:t>
            </a:r>
            <a:r>
              <a:rPr dirty="0" sz="2000">
                <a:latin typeface="Carlito"/>
                <a:cs typeface="Carlito"/>
              </a:rPr>
              <a:t>binds </a:t>
            </a:r>
            <a:r>
              <a:rPr dirty="0" sz="2000" spc="-10">
                <a:latin typeface="Carlito"/>
                <a:cs typeface="Carlito"/>
              </a:rPr>
              <a:t>together code </a:t>
            </a:r>
            <a:r>
              <a:rPr dirty="0" sz="2000">
                <a:latin typeface="Carlito"/>
                <a:cs typeface="Carlito"/>
              </a:rPr>
              <a:t>and the </a:t>
            </a:r>
            <a:r>
              <a:rPr dirty="0" sz="2000" spc="-15">
                <a:latin typeface="Carlito"/>
                <a:cs typeface="Carlito"/>
              </a:rPr>
              <a:t>data</a:t>
            </a:r>
            <a:r>
              <a:rPr dirty="0" sz="2000" spc="-10">
                <a:latin typeface="Carlito"/>
                <a:cs typeface="Carlito"/>
              </a:rPr>
              <a:t> </a:t>
            </a:r>
            <a:r>
              <a:rPr dirty="0" sz="2000" spc="15">
                <a:latin typeface="Carlito"/>
                <a:cs typeface="Carlito"/>
              </a:rPr>
              <a:t>it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manipulates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5">
                <a:latin typeface="Carlito"/>
                <a:cs typeface="Carlito"/>
              </a:rPr>
              <a:t>It </a:t>
            </a:r>
            <a:r>
              <a:rPr dirty="0" sz="2000" spc="-20">
                <a:latin typeface="Carlito"/>
                <a:cs typeface="Carlito"/>
              </a:rPr>
              <a:t>keeps </a:t>
            </a:r>
            <a:r>
              <a:rPr dirty="0" sz="2000" spc="-5">
                <a:latin typeface="Carlito"/>
                <a:cs typeface="Carlito"/>
              </a:rPr>
              <a:t>both </a:t>
            </a:r>
            <a:r>
              <a:rPr dirty="0" sz="2000" spc="-20">
                <a:latin typeface="Carlito"/>
                <a:cs typeface="Carlito"/>
              </a:rPr>
              <a:t>safe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5">
                <a:latin typeface="Carlito"/>
                <a:cs typeface="Carlito"/>
              </a:rPr>
              <a:t>outside </a:t>
            </a:r>
            <a:r>
              <a:rPr dirty="0" sz="2000" spc="-15">
                <a:latin typeface="Carlito"/>
                <a:cs typeface="Carlito"/>
              </a:rPr>
              <a:t>interference </a:t>
            </a:r>
            <a:r>
              <a:rPr dirty="0" sz="2000" spc="-5">
                <a:latin typeface="Carlito"/>
                <a:cs typeface="Carlito"/>
              </a:rPr>
              <a:t>and</a:t>
            </a:r>
            <a:r>
              <a:rPr dirty="0" sz="2000" spc="24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misuse.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99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10">
                <a:latin typeface="Carlito"/>
                <a:cs typeface="Carlito"/>
              </a:rPr>
              <a:t>An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object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is</a:t>
            </a:r>
            <a:r>
              <a:rPr dirty="0" sz="2000" spc="21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2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device</a:t>
            </a:r>
            <a:r>
              <a:rPr dirty="0" sz="2000" spc="22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that</a:t>
            </a:r>
            <a:r>
              <a:rPr dirty="0" sz="2000" spc="2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supports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encapsulation.</a:t>
            </a:r>
            <a:r>
              <a:rPr dirty="0" sz="2000" spc="2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Within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an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object,</a:t>
            </a:r>
            <a:r>
              <a:rPr dirty="0" sz="2000" spc="2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code,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000" spc="-15">
                <a:latin typeface="Carlito"/>
                <a:cs typeface="Carlito"/>
              </a:rPr>
              <a:t>data, </a:t>
            </a:r>
            <a:r>
              <a:rPr dirty="0" sz="2000" spc="-5">
                <a:latin typeface="Carlito"/>
                <a:cs typeface="Carlito"/>
              </a:rPr>
              <a:t>or both </a:t>
            </a:r>
            <a:r>
              <a:rPr dirty="0" sz="2000" spc="-25">
                <a:latin typeface="Carlito"/>
                <a:cs typeface="Carlito"/>
              </a:rPr>
              <a:t>may </a:t>
            </a:r>
            <a:r>
              <a:rPr dirty="0" sz="2000" spc="-5">
                <a:latin typeface="Carlito"/>
                <a:cs typeface="Carlito"/>
              </a:rPr>
              <a:t>be </a:t>
            </a:r>
            <a:r>
              <a:rPr dirty="0" sz="2000" spc="-15">
                <a:latin typeface="Carlito"/>
                <a:cs typeface="Carlito"/>
              </a:rPr>
              <a:t>private to </a:t>
            </a:r>
            <a:r>
              <a:rPr dirty="0" sz="2000" spc="-10">
                <a:latin typeface="Carlito"/>
                <a:cs typeface="Carlito"/>
              </a:rPr>
              <a:t>that object </a:t>
            </a:r>
            <a:r>
              <a:rPr dirty="0" sz="2000" spc="-5">
                <a:latin typeface="Carlito"/>
                <a:cs typeface="Carlito"/>
              </a:rPr>
              <a:t>or</a:t>
            </a:r>
            <a:r>
              <a:rPr dirty="0" sz="2000" spc="2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public.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356870" marR="1016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15">
                <a:latin typeface="Carlito"/>
                <a:cs typeface="Carlito"/>
              </a:rPr>
              <a:t>Private data </a:t>
            </a:r>
            <a:r>
              <a:rPr dirty="0" sz="2000" spc="-20">
                <a:latin typeface="Carlito"/>
                <a:cs typeface="Carlito"/>
              </a:rPr>
              <a:t>may </a:t>
            </a:r>
            <a:r>
              <a:rPr dirty="0" sz="2000" spc="-5">
                <a:latin typeface="Carlito"/>
                <a:cs typeface="Carlito"/>
              </a:rPr>
              <a:t>not be accessed by a piece of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program </a:t>
            </a:r>
            <a:r>
              <a:rPr dirty="0" sz="2000" spc="-10">
                <a:latin typeface="Carlito"/>
                <a:cs typeface="Carlito"/>
              </a:rPr>
              <a:t>that exists </a:t>
            </a:r>
            <a:r>
              <a:rPr dirty="0" sz="2000">
                <a:latin typeface="Carlito"/>
                <a:cs typeface="Carlito"/>
              </a:rPr>
              <a:t>outside  </a:t>
            </a:r>
            <a:r>
              <a:rPr dirty="0" sz="2000" spc="-5">
                <a:latin typeface="Carlito"/>
                <a:cs typeface="Carlito"/>
              </a:rPr>
              <a:t>the</a:t>
            </a:r>
            <a:r>
              <a:rPr dirty="0" sz="2000" spc="-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1139" y="3581425"/>
            <a:ext cx="2836926" cy="2813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95064" y="6438849"/>
            <a:ext cx="4531360" cy="426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65"/>
              </a:lnSpc>
            </a:pPr>
            <a:r>
              <a:rPr dirty="0" sz="1600" spc="-20">
                <a:solidFill>
                  <a:srgbClr val="FFC000"/>
                </a:solidFill>
                <a:latin typeface="Carlito"/>
                <a:cs typeface="Carlito"/>
              </a:rPr>
              <a:t>Ref:</a:t>
            </a:r>
            <a:r>
              <a:rPr dirty="0" sz="1600" spc="7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FC000"/>
                </a:solidFill>
                <a:latin typeface="Carlito"/>
                <a:cs typeface="Carlito"/>
              </a:rPr>
              <a:t>https:/</a:t>
            </a:r>
            <a:r>
              <a:rPr dirty="0" sz="1600" spc="-10">
                <a:solidFill>
                  <a:srgbClr val="FFC000"/>
                </a:solidFill>
                <a:latin typeface="Carlito"/>
                <a:cs typeface="Carlito"/>
                <a:hlinkClick r:id="rId3"/>
              </a:rPr>
              <a:t>/www.edureka.co/blog/data-hiding-in-cpp/</a:t>
            </a:r>
            <a:endParaRPr sz="1600">
              <a:latin typeface="Carlito"/>
              <a:cs typeface="Carlito"/>
            </a:endParaRPr>
          </a:p>
          <a:p>
            <a:pPr marL="1912620">
              <a:lnSpc>
                <a:spcPts val="1620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10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035" cy="561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These</a:t>
            </a:r>
            <a:r>
              <a:rPr dirty="0" sz="2400" spc="1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1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r>
              <a:rPr dirty="0" sz="2400" spc="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not</a:t>
            </a:r>
            <a:r>
              <a:rPr dirty="0" sz="2400" spc="11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only</a:t>
            </a:r>
            <a:r>
              <a:rPr dirty="0" sz="2400" spc="9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represent</a:t>
            </a:r>
            <a:r>
              <a:rPr dirty="0" sz="2400" spc="7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desired</a:t>
            </a:r>
            <a:r>
              <a:rPr dirty="0" sz="2400" spc="1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behavior</a:t>
            </a:r>
            <a:r>
              <a:rPr dirty="0" sz="2400" spc="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these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elements</a:t>
            </a:r>
            <a:endParaRPr sz="2400">
              <a:latin typeface="Carlito"/>
              <a:cs typeface="Carlito"/>
            </a:endParaRPr>
          </a:p>
          <a:p>
            <a:pPr lvl="1" marL="756285" marR="11430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they </a:t>
            </a:r>
            <a:r>
              <a:rPr dirty="0" sz="2000" spc="-15">
                <a:latin typeface="Carlito"/>
                <a:cs typeface="Carlito"/>
              </a:rPr>
              <a:t>can </a:t>
            </a:r>
            <a:r>
              <a:rPr dirty="0" sz="2000" spc="-5">
                <a:latin typeface="Carlito"/>
                <a:cs typeface="Carlito"/>
              </a:rPr>
              <a:t>also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10">
                <a:latin typeface="Carlito"/>
                <a:cs typeface="Carlito"/>
              </a:rPr>
              <a:t>used </a:t>
            </a:r>
            <a:r>
              <a:rPr dirty="0" sz="2000" spc="-5">
                <a:latin typeface="Carlito"/>
                <a:cs typeface="Carlito"/>
              </a:rPr>
              <a:t>as the </a:t>
            </a:r>
            <a:r>
              <a:rPr dirty="0" sz="2000">
                <a:latin typeface="Carlito"/>
                <a:cs typeface="Carlito"/>
              </a:rPr>
              <a:t>basis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test </a:t>
            </a:r>
            <a:r>
              <a:rPr dirty="0" sz="2000" spc="-5">
                <a:latin typeface="Carlito"/>
                <a:cs typeface="Carlito"/>
              </a:rPr>
              <a:t>cases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these </a:t>
            </a:r>
            <a:r>
              <a:rPr dirty="0" sz="2000">
                <a:latin typeface="Carlito"/>
                <a:cs typeface="Carlito"/>
              </a:rPr>
              <a:t>elements </a:t>
            </a:r>
            <a:r>
              <a:rPr dirty="0" sz="2000" spc="-5">
                <a:latin typeface="Carlito"/>
                <a:cs typeface="Carlito"/>
              </a:rPr>
              <a:t>as they  </a:t>
            </a:r>
            <a:r>
              <a:rPr dirty="0" sz="2000" spc="-20">
                <a:latin typeface="Carlito"/>
                <a:cs typeface="Carlito"/>
              </a:rPr>
              <a:t>evolve </a:t>
            </a:r>
            <a:r>
              <a:rPr dirty="0" sz="2000" spc="-5">
                <a:latin typeface="Carlito"/>
                <a:cs typeface="Carlito"/>
              </a:rPr>
              <a:t>during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development.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 </a:t>
            </a: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5">
                <a:latin typeface="Carlito"/>
                <a:cs typeface="Carlito"/>
              </a:rPr>
              <a:t>applied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20">
                <a:latin typeface="Carlito"/>
                <a:cs typeface="Carlito"/>
              </a:rPr>
              <a:t>subsystems </a:t>
            </a:r>
            <a:r>
              <a:rPr dirty="0" sz="2000" spc="-10">
                <a:latin typeface="Carlito"/>
                <a:cs typeface="Carlito"/>
              </a:rPr>
              <a:t>are </a:t>
            </a:r>
            <a:r>
              <a:rPr dirty="0" sz="2000" spc="-15">
                <a:latin typeface="Carlito"/>
                <a:cs typeface="Carlito"/>
              </a:rPr>
              <a:t>excellent </a:t>
            </a:r>
            <a:r>
              <a:rPr dirty="0" sz="2000" spc="-10">
                <a:latin typeface="Carlito"/>
                <a:cs typeface="Carlito"/>
              </a:rPr>
              <a:t>sources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regression</a:t>
            </a:r>
            <a:r>
              <a:rPr dirty="0" sz="2000" spc="26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tests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the whole </a:t>
            </a:r>
            <a:r>
              <a:rPr dirty="0" sz="2000" spc="-30">
                <a:latin typeface="Carlito"/>
                <a:cs typeface="Carlito"/>
              </a:rPr>
              <a:t>system </a:t>
            </a:r>
            <a:r>
              <a:rPr dirty="0" sz="2000" spc="-10">
                <a:latin typeface="Carlito"/>
                <a:cs typeface="Carlito"/>
              </a:rPr>
              <a:t>are </a:t>
            </a:r>
            <a:r>
              <a:rPr dirty="0" sz="2000" spc="-20">
                <a:latin typeface="Carlito"/>
                <a:cs typeface="Carlito"/>
              </a:rPr>
              <a:t>excellent </a:t>
            </a:r>
            <a:r>
              <a:rPr dirty="0" sz="2000" spc="-10">
                <a:latin typeface="Carlito"/>
                <a:cs typeface="Carlito"/>
              </a:rPr>
              <a:t>sources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integration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30">
                <a:latin typeface="Carlito"/>
                <a:cs typeface="Carlito"/>
              </a:rPr>
              <a:t>system</a:t>
            </a:r>
            <a:r>
              <a:rPr dirty="0" sz="2000" spc="34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tests.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A use </a:t>
            </a:r>
            <a:r>
              <a:rPr dirty="0" sz="2400" spc="-10" b="1">
                <a:latin typeface="Carlito"/>
                <a:cs typeface="Carlito"/>
              </a:rPr>
              <a:t>case </a:t>
            </a:r>
            <a:r>
              <a:rPr dirty="0" sz="2400" spc="5" b="1">
                <a:latin typeface="Carlito"/>
                <a:cs typeface="Carlito"/>
              </a:rPr>
              <a:t>is </a:t>
            </a:r>
            <a:r>
              <a:rPr dirty="0" sz="2400" b="1">
                <a:latin typeface="Carlito"/>
                <a:cs typeface="Carlito"/>
              </a:rPr>
              <a:t>a description</a:t>
            </a:r>
            <a:r>
              <a:rPr dirty="0" sz="2400" spc="-114" b="1">
                <a:latin typeface="Carlito"/>
                <a:cs typeface="Carlito"/>
              </a:rPr>
              <a:t> </a:t>
            </a:r>
            <a:r>
              <a:rPr dirty="0" sz="2400" spc="5" b="1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 b="1">
                <a:latin typeface="Carlito"/>
                <a:cs typeface="Carlito"/>
              </a:rPr>
              <a:t>a </a:t>
            </a:r>
            <a:r>
              <a:rPr dirty="0" sz="2000" spc="-10" b="1">
                <a:latin typeface="Carlito"/>
                <a:cs typeface="Carlito"/>
              </a:rPr>
              <a:t>set </a:t>
            </a:r>
            <a:r>
              <a:rPr dirty="0" sz="2000" b="1">
                <a:latin typeface="Carlito"/>
                <a:cs typeface="Carlito"/>
              </a:rPr>
              <a:t>of sequences of</a:t>
            </a:r>
            <a:r>
              <a:rPr dirty="0" sz="2000" spc="30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actions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 b="1">
                <a:latin typeface="Carlito"/>
                <a:cs typeface="Carlito"/>
              </a:rPr>
              <a:t>including </a:t>
            </a:r>
            <a:r>
              <a:rPr dirty="0" sz="2000" spc="-10" b="1">
                <a:latin typeface="Carlito"/>
                <a:cs typeface="Carlito"/>
              </a:rPr>
              <a:t>variants, that </a:t>
            </a:r>
            <a:r>
              <a:rPr dirty="0" sz="2000" spc="-5" b="1">
                <a:latin typeface="Carlito"/>
                <a:cs typeface="Carlito"/>
              </a:rPr>
              <a:t>a </a:t>
            </a:r>
            <a:r>
              <a:rPr dirty="0" sz="2000" spc="-25" b="1">
                <a:latin typeface="Carlito"/>
                <a:cs typeface="Carlito"/>
              </a:rPr>
              <a:t>system </a:t>
            </a:r>
            <a:r>
              <a:rPr dirty="0" sz="2000" spc="-5" b="1">
                <a:latin typeface="Carlito"/>
                <a:cs typeface="Carlito"/>
              </a:rPr>
              <a:t>performs </a:t>
            </a:r>
            <a:r>
              <a:rPr dirty="0" sz="2000" spc="-15" b="1">
                <a:latin typeface="Carlito"/>
                <a:cs typeface="Carlito"/>
              </a:rPr>
              <a:t>to </a:t>
            </a:r>
            <a:r>
              <a:rPr dirty="0" sz="2000" spc="-10" b="1">
                <a:latin typeface="Carlito"/>
                <a:cs typeface="Carlito"/>
              </a:rPr>
              <a:t>yield </a:t>
            </a:r>
            <a:r>
              <a:rPr dirty="0" sz="2000" spc="-5" b="1">
                <a:latin typeface="Carlito"/>
                <a:cs typeface="Carlito"/>
              </a:rPr>
              <a:t>an observable result</a:t>
            </a:r>
            <a:r>
              <a:rPr dirty="0" sz="2000" spc="370" b="1">
                <a:latin typeface="Carlito"/>
                <a:cs typeface="Carlito"/>
              </a:rPr>
              <a:t> </a:t>
            </a:r>
            <a:r>
              <a:rPr dirty="0" sz="2000" spc="5" b="1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000" spc="-10" b="1">
                <a:latin typeface="Carlito"/>
                <a:cs typeface="Carlito"/>
              </a:rPr>
              <a:t>value </a:t>
            </a:r>
            <a:r>
              <a:rPr dirty="0" sz="2000" spc="-15" b="1">
                <a:latin typeface="Carlito"/>
                <a:cs typeface="Carlito"/>
              </a:rPr>
              <a:t>to </a:t>
            </a:r>
            <a:r>
              <a:rPr dirty="0" sz="2000" spc="-5" b="1">
                <a:latin typeface="Carlito"/>
                <a:cs typeface="Carlito"/>
              </a:rPr>
              <a:t>an</a:t>
            </a:r>
            <a:r>
              <a:rPr dirty="0" sz="2000" spc="40" b="1">
                <a:latin typeface="Carlito"/>
                <a:cs typeface="Carlito"/>
              </a:rPr>
              <a:t> </a:t>
            </a:r>
            <a:r>
              <a:rPr dirty="0" sz="2000" spc="-35" b="1">
                <a:latin typeface="Carlito"/>
                <a:cs typeface="Carlito"/>
              </a:rPr>
              <a:t>actor.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0">
                <a:latin typeface="Carlito"/>
                <a:cs typeface="Carlito"/>
              </a:rPr>
              <a:t>Graphically, </a:t>
            </a:r>
            <a:r>
              <a:rPr dirty="0" sz="2400">
                <a:latin typeface="Carlito"/>
                <a:cs typeface="Carlito"/>
              </a:rPr>
              <a:t>a 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rendered </a:t>
            </a:r>
            <a:r>
              <a:rPr dirty="0" sz="2400">
                <a:latin typeface="Carlito"/>
                <a:cs typeface="Carlito"/>
              </a:rPr>
              <a:t>as an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ellipse.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0840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</a:t>
            </a:r>
            <a:r>
              <a:rPr dirty="0" spc="-95"/>
              <a:t> </a:t>
            </a:r>
            <a:r>
              <a:rPr dirty="0" spc="-5"/>
              <a:t>Cases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4080" y="1981199"/>
            <a:ext cx="4836908" cy="241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89941"/>
            <a:ext cx="20840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</a:t>
            </a:r>
            <a:r>
              <a:rPr dirty="0" spc="-95"/>
              <a:t> </a:t>
            </a:r>
            <a:r>
              <a:rPr dirty="0" spc="-5"/>
              <a:t>Cases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305" y="4702251"/>
            <a:ext cx="66865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The UML </a:t>
            </a:r>
            <a:r>
              <a:rPr dirty="0" sz="1800" spc="-10">
                <a:latin typeface="Carlito"/>
                <a:cs typeface="Carlito"/>
              </a:rPr>
              <a:t>provides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15">
                <a:latin typeface="Carlito"/>
                <a:cs typeface="Carlito"/>
              </a:rPr>
              <a:t>graphical representation </a:t>
            </a:r>
            <a:r>
              <a:rPr dirty="0" sz="1800">
                <a:latin typeface="Carlito"/>
                <a:cs typeface="Carlito"/>
              </a:rPr>
              <a:t>of a </a:t>
            </a:r>
            <a:r>
              <a:rPr dirty="0" sz="1800" spc="-10">
                <a:latin typeface="Carlito"/>
                <a:cs typeface="Carlito"/>
              </a:rPr>
              <a:t>use case </a:t>
            </a:r>
            <a:r>
              <a:rPr dirty="0" sz="1800" spc="-5">
                <a:latin typeface="Carlito"/>
                <a:cs typeface="Carlito"/>
              </a:rPr>
              <a:t>and </a:t>
            </a:r>
            <a:r>
              <a:rPr dirty="0" sz="1800">
                <a:latin typeface="Carlito"/>
                <a:cs typeface="Carlito"/>
              </a:rPr>
              <a:t>an</a:t>
            </a:r>
            <a:r>
              <a:rPr dirty="0" sz="1800" spc="325">
                <a:latin typeface="Carlito"/>
                <a:cs typeface="Carlito"/>
              </a:rPr>
              <a:t> </a:t>
            </a:r>
            <a:r>
              <a:rPr dirty="0" sz="1800" spc="-40">
                <a:latin typeface="Carlito"/>
                <a:cs typeface="Carlito"/>
              </a:rPr>
              <a:t>actor.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876" y="4352087"/>
            <a:ext cx="5005142" cy="227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862660"/>
            <a:ext cx="8536940" cy="3502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Every</a:t>
            </a:r>
            <a:r>
              <a:rPr dirty="0" sz="2400" spc="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10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case</a:t>
            </a:r>
            <a:r>
              <a:rPr dirty="0" sz="2400" spc="1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must</a:t>
            </a:r>
            <a:r>
              <a:rPr dirty="0" sz="2400" spc="8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have</a:t>
            </a:r>
            <a:r>
              <a:rPr dirty="0" sz="2400" spc="1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name</a:t>
            </a:r>
            <a:r>
              <a:rPr dirty="0" sz="2400" spc="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that</a:t>
            </a:r>
            <a:r>
              <a:rPr dirty="0" sz="2400" spc="8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distinguishes</a:t>
            </a:r>
            <a:r>
              <a:rPr dirty="0" sz="2400" spc="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it</a:t>
            </a:r>
            <a:r>
              <a:rPr dirty="0" sz="2400" spc="9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from</a:t>
            </a:r>
            <a:r>
              <a:rPr dirty="0" sz="2400" spc="1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other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rlito"/>
              <a:cs typeface="Carlito"/>
            </a:endParaRPr>
          </a:p>
          <a:p>
            <a:pPr marL="356870" marR="5080" indent="-344805">
              <a:lnSpc>
                <a:spcPts val="259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use </a:t>
            </a:r>
            <a:r>
              <a:rPr dirty="0" sz="2400" spc="-10">
                <a:latin typeface="Carlito"/>
                <a:cs typeface="Carlito"/>
              </a:rPr>
              <a:t>case generally </a:t>
            </a:r>
            <a:r>
              <a:rPr dirty="0" sz="2400" spc="-5">
                <a:latin typeface="Carlito"/>
                <a:cs typeface="Carlito"/>
              </a:rPr>
              <a:t>placed inside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5">
                <a:latin typeface="Carlito"/>
                <a:cs typeface="Carlito"/>
              </a:rPr>
              <a:t>system </a:t>
            </a:r>
            <a:r>
              <a:rPr dirty="0" sz="2400">
                <a:latin typeface="Carlito"/>
                <a:cs typeface="Carlito"/>
              </a:rPr>
              <a:t>boundary and is  </a:t>
            </a:r>
            <a:r>
              <a:rPr dirty="0" sz="2400" spc="-20">
                <a:latin typeface="Carlito"/>
                <a:cs typeface="Carlito"/>
              </a:rPr>
              <a:t>always </a:t>
            </a:r>
            <a:r>
              <a:rPr dirty="0" sz="2400" spc="-5">
                <a:latin typeface="Carlito"/>
                <a:cs typeface="Carlito"/>
              </a:rPr>
              <a:t>connected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actor </a:t>
            </a:r>
            <a:r>
              <a:rPr dirty="0" sz="2400">
                <a:latin typeface="Carlito"/>
                <a:cs typeface="Carlito"/>
              </a:rPr>
              <a:t>using an association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relationship</a:t>
            </a:r>
            <a:endParaRPr sz="2400">
              <a:latin typeface="Carlito"/>
              <a:cs typeface="Carlito"/>
            </a:endParaRPr>
          </a:p>
          <a:p>
            <a:pPr marL="427355" indent="-415290">
              <a:lnSpc>
                <a:spcPts val="2735"/>
              </a:lnSpc>
              <a:spcBef>
                <a:spcPts val="1839"/>
              </a:spcBef>
              <a:buFont typeface="Wingdings"/>
              <a:buChar char=""/>
              <a:tabLst>
                <a:tab pos="427355" algn="l"/>
                <a:tab pos="42799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 i="1">
                <a:latin typeface="Carlito"/>
                <a:cs typeface="Carlito"/>
              </a:rPr>
              <a:t>name </a:t>
            </a:r>
            <a:r>
              <a:rPr dirty="0" sz="2400" i="1">
                <a:latin typeface="Carlito"/>
                <a:cs typeface="Carlito"/>
              </a:rPr>
              <a:t>is a </a:t>
            </a:r>
            <a:r>
              <a:rPr dirty="0" sz="2400" spc="-10" i="1">
                <a:latin typeface="Carlito"/>
                <a:cs typeface="Carlito"/>
              </a:rPr>
              <a:t>textual </a:t>
            </a:r>
            <a:r>
              <a:rPr dirty="0" sz="2400" spc="-10">
                <a:latin typeface="Carlito"/>
                <a:cs typeface="Carlito"/>
              </a:rPr>
              <a:t>string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name </a:t>
            </a:r>
            <a:r>
              <a:rPr dirty="0" sz="2400" spc="-10">
                <a:latin typeface="Carlito"/>
                <a:cs typeface="Carlito"/>
              </a:rPr>
              <a:t>alone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known 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 i="1">
                <a:latin typeface="Carlito"/>
                <a:cs typeface="Carlito"/>
              </a:rPr>
              <a:t>simple</a:t>
            </a:r>
            <a:r>
              <a:rPr dirty="0" sz="2400" spc="5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spcBef>
                <a:spcPts val="173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i="1">
                <a:latin typeface="Carlito"/>
                <a:cs typeface="Carlito"/>
              </a:rPr>
              <a:t>A </a:t>
            </a:r>
            <a:r>
              <a:rPr dirty="0" sz="2400" spc="-5" i="1">
                <a:latin typeface="Carlito"/>
                <a:cs typeface="Carlito"/>
              </a:rPr>
              <a:t>path name </a:t>
            </a:r>
            <a:r>
              <a:rPr dirty="0" sz="2400" i="1">
                <a:latin typeface="Carlito"/>
                <a:cs typeface="Carlito"/>
              </a:rPr>
              <a:t>is the </a:t>
            </a:r>
            <a:r>
              <a:rPr dirty="0" sz="2400" spc="-5" i="1">
                <a:latin typeface="Carlito"/>
                <a:cs typeface="Carlito"/>
              </a:rPr>
              <a:t>use </a:t>
            </a:r>
            <a:r>
              <a:rPr dirty="0" sz="2400" spc="-10" i="1">
                <a:latin typeface="Carlito"/>
                <a:cs typeface="Carlito"/>
              </a:rPr>
              <a:t>case </a:t>
            </a:r>
            <a:r>
              <a:rPr dirty="0" sz="2400" spc="-5" i="1">
                <a:latin typeface="Carlito"/>
                <a:cs typeface="Carlito"/>
              </a:rPr>
              <a:t>name prefixed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 spc="-5">
                <a:latin typeface="Carlito"/>
                <a:cs typeface="Carlito"/>
              </a:rPr>
              <a:t>the name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10">
                <a:latin typeface="Carlito"/>
                <a:cs typeface="Carlito"/>
              </a:rPr>
              <a:t>package </a:t>
            </a:r>
            <a:r>
              <a:rPr dirty="0" sz="2400">
                <a:latin typeface="Carlito"/>
                <a:cs typeface="Carlito"/>
              </a:rPr>
              <a:t>in which that use </a:t>
            </a:r>
            <a:r>
              <a:rPr dirty="0" sz="2400" spc="-10">
                <a:latin typeface="Carlito"/>
                <a:cs typeface="Carlito"/>
              </a:rPr>
              <a:t>case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lives.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0840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</a:t>
            </a:r>
            <a:r>
              <a:rPr dirty="0" spc="-95"/>
              <a:t> </a:t>
            </a:r>
            <a:r>
              <a:rPr dirty="0" spc="-5"/>
              <a:t>Cases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13385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A</a:t>
            </a:r>
            <a:r>
              <a:rPr dirty="0" spc="15"/>
              <a:t>c</a:t>
            </a:r>
            <a:r>
              <a:rPr dirty="0" spc="-45"/>
              <a:t>t</a:t>
            </a:r>
            <a:r>
              <a:rPr dirty="0"/>
              <a:t>o</a:t>
            </a:r>
            <a:r>
              <a:rPr dirty="0" spc="-8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362513" y="2490936"/>
            <a:ext cx="3585761" cy="403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826071"/>
            <a:ext cx="8536305" cy="53282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Actors are </a:t>
            </a:r>
            <a:r>
              <a:rPr dirty="0" sz="2400" spc="-5">
                <a:latin typeface="Carlito"/>
                <a:cs typeface="Carlito"/>
              </a:rPr>
              <a:t>rendered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stick</a:t>
            </a:r>
            <a:r>
              <a:rPr dirty="0" sz="2400" spc="-1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figures.</a:t>
            </a:r>
            <a:endParaRPr sz="24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5">
                <a:latin typeface="Carlito"/>
                <a:cs typeface="Carlito"/>
              </a:rPr>
              <a:t>You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>
                <a:latin typeface="Carlito"/>
                <a:cs typeface="Carlito"/>
              </a:rPr>
              <a:t>define </a:t>
            </a:r>
            <a:r>
              <a:rPr dirty="0" sz="2400" spc="-10">
                <a:latin typeface="Carlito"/>
                <a:cs typeface="Carlito"/>
              </a:rPr>
              <a:t>general </a:t>
            </a:r>
            <a:r>
              <a:rPr dirty="0" sz="2400">
                <a:latin typeface="Carlito"/>
                <a:cs typeface="Carlito"/>
              </a:rPr>
              <a:t>kinds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actors </a:t>
            </a:r>
            <a:r>
              <a:rPr dirty="0" sz="2400" spc="-5">
                <a:latin typeface="Carlito"/>
                <a:cs typeface="Carlito"/>
              </a:rPr>
              <a:t>(such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Customer) </a:t>
            </a:r>
            <a:r>
              <a:rPr dirty="0" sz="2400">
                <a:latin typeface="Carlito"/>
                <a:cs typeface="Carlito"/>
              </a:rPr>
              <a:t>and  </a:t>
            </a:r>
            <a:r>
              <a:rPr dirty="0" sz="2400" spc="-5">
                <a:latin typeface="Carlito"/>
                <a:cs typeface="Carlito"/>
              </a:rPr>
              <a:t>specialize </a:t>
            </a:r>
            <a:r>
              <a:rPr dirty="0" sz="2400">
                <a:latin typeface="Carlito"/>
                <a:cs typeface="Carlito"/>
              </a:rPr>
              <a:t>them </a:t>
            </a:r>
            <a:r>
              <a:rPr dirty="0" sz="2400" spc="-5">
                <a:latin typeface="Carlito"/>
                <a:cs typeface="Carlito"/>
              </a:rPr>
              <a:t>(such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10">
                <a:latin typeface="Carlito"/>
                <a:cs typeface="Carlito"/>
              </a:rPr>
              <a:t>Commercial Customer) </a:t>
            </a:r>
            <a:r>
              <a:rPr dirty="0" sz="2400" spc="-5">
                <a:latin typeface="Carlito"/>
                <a:cs typeface="Carlito"/>
              </a:rPr>
              <a:t>using  </a:t>
            </a:r>
            <a:r>
              <a:rPr dirty="0" sz="2400" spc="-10">
                <a:latin typeface="Carlito"/>
                <a:cs typeface="Carlito"/>
              </a:rPr>
              <a:t>generalization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relationships.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550">
              <a:latin typeface="Carlito"/>
              <a:cs typeface="Carlito"/>
            </a:endParaRPr>
          </a:p>
          <a:p>
            <a:pPr algn="just" marL="35687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Actors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10">
                <a:latin typeface="Carlito"/>
                <a:cs typeface="Carlito"/>
              </a:rPr>
              <a:t>connected to</a:t>
            </a:r>
            <a:r>
              <a:rPr dirty="0" sz="2400" spc="4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use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cases </a:t>
            </a:r>
            <a:r>
              <a:rPr dirty="0" sz="2400">
                <a:latin typeface="Carlito"/>
                <a:cs typeface="Carlito"/>
              </a:rPr>
              <a:t>only </a:t>
            </a:r>
            <a:r>
              <a:rPr dirty="0" sz="2400" spc="5">
                <a:latin typeface="Carlito"/>
                <a:cs typeface="Carlito"/>
              </a:rPr>
              <a:t>by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association.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algn="just" marL="356870" marR="3881754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association between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actor  </a:t>
            </a:r>
            <a:r>
              <a:rPr dirty="0" sz="2400">
                <a:latin typeface="Carlito"/>
                <a:cs typeface="Carlito"/>
              </a:rPr>
              <a:t>and a use </a:t>
            </a:r>
            <a:r>
              <a:rPr dirty="0" sz="2400" spc="-10">
                <a:latin typeface="Carlito"/>
                <a:cs typeface="Carlito"/>
              </a:rPr>
              <a:t>case indicates that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actor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use case  communicate with </a:t>
            </a:r>
            <a:r>
              <a:rPr dirty="0" sz="2400">
                <a:latin typeface="Carlito"/>
                <a:cs typeface="Carlito"/>
              </a:rPr>
              <a:t>one </a:t>
            </a:r>
            <a:r>
              <a:rPr dirty="0" sz="2400" spc="-30">
                <a:latin typeface="Carlito"/>
                <a:cs typeface="Carlito"/>
              </a:rPr>
              <a:t>another,  </a:t>
            </a:r>
            <a:r>
              <a:rPr dirty="0" sz="2400">
                <a:latin typeface="Carlito"/>
                <a:cs typeface="Carlito"/>
              </a:rPr>
              <a:t>each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 spc="-5">
                <a:latin typeface="Carlito"/>
                <a:cs typeface="Carlito"/>
              </a:rPr>
              <a:t>possibly </a:t>
            </a:r>
            <a:r>
              <a:rPr dirty="0" sz="2400">
                <a:latin typeface="Carlito"/>
                <a:cs typeface="Carlito"/>
              </a:rPr>
              <a:t>sending and  receiving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messages.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2114"/>
            <a:ext cx="8535035" cy="562991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use </a:t>
            </a:r>
            <a:r>
              <a:rPr dirty="0" sz="2400" spc="-10">
                <a:latin typeface="Carlito"/>
                <a:cs typeface="Carlito"/>
              </a:rPr>
              <a:t>case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describes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 i="1">
                <a:latin typeface="Carlito"/>
                <a:cs typeface="Carlito"/>
              </a:rPr>
              <a:t>what a </a:t>
            </a:r>
            <a:r>
              <a:rPr dirty="0" sz="2000" spc="-25" i="1">
                <a:latin typeface="Carlito"/>
                <a:cs typeface="Carlito"/>
              </a:rPr>
              <a:t>system </a:t>
            </a:r>
            <a:r>
              <a:rPr dirty="0" sz="2000" spc="-5" i="1">
                <a:latin typeface="Carlito"/>
                <a:cs typeface="Carlito"/>
              </a:rPr>
              <a:t>(or a </a:t>
            </a:r>
            <a:r>
              <a:rPr dirty="0" sz="2000" spc="-15" i="1">
                <a:latin typeface="Carlito"/>
                <a:cs typeface="Carlito"/>
              </a:rPr>
              <a:t>subsystem, </a:t>
            </a:r>
            <a:r>
              <a:rPr dirty="0" sz="2000" spc="-5" i="1">
                <a:latin typeface="Carlito"/>
                <a:cs typeface="Carlito"/>
              </a:rPr>
              <a:t>class, </a:t>
            </a:r>
            <a:r>
              <a:rPr dirty="0" sz="2000" i="1">
                <a:latin typeface="Carlito"/>
                <a:cs typeface="Carlito"/>
              </a:rPr>
              <a:t>or </a:t>
            </a:r>
            <a:r>
              <a:rPr dirty="0" sz="2000" spc="-15" i="1">
                <a:latin typeface="Carlito"/>
                <a:cs typeface="Carlito"/>
              </a:rPr>
              <a:t>interface) </a:t>
            </a:r>
            <a:r>
              <a:rPr dirty="0" sz="2000" i="1">
                <a:latin typeface="Carlito"/>
                <a:cs typeface="Carlito"/>
              </a:rPr>
              <a:t>does but </a:t>
            </a:r>
            <a:r>
              <a:rPr dirty="0" sz="2000" spc="-5" i="1">
                <a:latin typeface="Carlito"/>
                <a:cs typeface="Carlito"/>
              </a:rPr>
              <a:t>it</a:t>
            </a:r>
            <a:r>
              <a:rPr dirty="0" sz="2000" spc="-70" i="1">
                <a:latin typeface="Carlito"/>
                <a:cs typeface="Carlito"/>
              </a:rPr>
              <a:t> </a:t>
            </a:r>
            <a:r>
              <a:rPr dirty="0" sz="2000" i="1">
                <a:latin typeface="Carlito"/>
                <a:cs typeface="Carlito"/>
              </a:rPr>
              <a:t>does </a:t>
            </a:r>
            <a:r>
              <a:rPr dirty="0" sz="2000" spc="-5" i="1"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specify </a:t>
            </a:r>
            <a:r>
              <a:rPr dirty="0" sz="2000" spc="-5" i="1">
                <a:latin typeface="Carlito"/>
                <a:cs typeface="Carlito"/>
              </a:rPr>
              <a:t>how it </a:t>
            </a:r>
            <a:r>
              <a:rPr dirty="0" sz="2000" i="1">
                <a:latin typeface="Carlito"/>
                <a:cs typeface="Carlito"/>
              </a:rPr>
              <a:t>does</a:t>
            </a:r>
            <a:r>
              <a:rPr dirty="0" sz="2000" spc="15" i="1">
                <a:latin typeface="Carlito"/>
                <a:cs typeface="Carlito"/>
              </a:rPr>
              <a:t> </a:t>
            </a:r>
            <a:r>
              <a:rPr dirty="0" sz="2000" spc="-5" i="1">
                <a:latin typeface="Carlito"/>
                <a:cs typeface="Carlito"/>
              </a:rPr>
              <a:t>it.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0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>
                <a:latin typeface="Carlito"/>
                <a:cs typeface="Carlito"/>
              </a:rPr>
              <a:t>specify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of a use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case</a:t>
            </a:r>
            <a:endParaRPr sz="2400">
              <a:latin typeface="Carlito"/>
              <a:cs typeface="Carlito"/>
            </a:endParaRPr>
          </a:p>
          <a:p>
            <a:pPr lvl="1" marL="756285" marR="9525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describing a </a:t>
            </a:r>
            <a:r>
              <a:rPr dirty="0" sz="2000" spc="-10">
                <a:latin typeface="Carlito"/>
                <a:cs typeface="Carlito"/>
              </a:rPr>
              <a:t>flow </a:t>
            </a:r>
            <a:r>
              <a:rPr dirty="0" sz="2000" spc="-5">
                <a:latin typeface="Carlito"/>
                <a:cs typeface="Carlito"/>
              </a:rPr>
              <a:t>of events in </a:t>
            </a:r>
            <a:r>
              <a:rPr dirty="0" sz="2000" spc="-15">
                <a:latin typeface="Carlito"/>
                <a:cs typeface="Carlito"/>
              </a:rPr>
              <a:t>text </a:t>
            </a:r>
            <a:r>
              <a:rPr dirty="0" sz="2000">
                <a:latin typeface="Carlito"/>
                <a:cs typeface="Carlito"/>
              </a:rPr>
              <a:t>clearly </a:t>
            </a:r>
            <a:r>
              <a:rPr dirty="0" sz="2000" spc="-5">
                <a:latin typeface="Carlito"/>
                <a:cs typeface="Carlito"/>
              </a:rPr>
              <a:t>enough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an outsider </a:t>
            </a:r>
            <a:r>
              <a:rPr dirty="0" sz="2000" spc="-25">
                <a:latin typeface="Carlito"/>
                <a:cs typeface="Carlito"/>
              </a:rPr>
              <a:t>to  </a:t>
            </a:r>
            <a:r>
              <a:rPr dirty="0" sz="2000" spc="-10">
                <a:latin typeface="Carlito"/>
                <a:cs typeface="Carlito"/>
              </a:rPr>
              <a:t>understand </a:t>
            </a:r>
            <a:r>
              <a:rPr dirty="0" sz="2000" spc="-5">
                <a:latin typeface="Carlito"/>
                <a:cs typeface="Carlito"/>
              </a:rPr>
              <a:t>it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easily.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-20">
                <a:latin typeface="Carlito"/>
                <a:cs typeface="Carlito"/>
              </a:rPr>
              <a:t>we </a:t>
            </a:r>
            <a:r>
              <a:rPr dirty="0" sz="2400" spc="-5">
                <a:latin typeface="Carlito"/>
                <a:cs typeface="Carlito"/>
              </a:rPr>
              <a:t>write </a:t>
            </a:r>
            <a:r>
              <a:rPr dirty="0" sz="2400" spc="5">
                <a:latin typeface="Carlito"/>
                <a:cs typeface="Carlito"/>
              </a:rPr>
              <a:t>this flow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events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should </a:t>
            </a:r>
            <a:r>
              <a:rPr dirty="0" sz="2000">
                <a:latin typeface="Carlito"/>
                <a:cs typeface="Carlito"/>
              </a:rPr>
              <a:t>include how and </a:t>
            </a:r>
            <a:r>
              <a:rPr dirty="0" sz="2000" spc="-10">
                <a:latin typeface="Carlito"/>
                <a:cs typeface="Carlito"/>
              </a:rPr>
              <a:t>when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use </a:t>
            </a:r>
            <a:r>
              <a:rPr dirty="0" sz="2000" spc="-15">
                <a:latin typeface="Carlito"/>
                <a:cs typeface="Carlito"/>
              </a:rPr>
              <a:t>case </a:t>
            </a:r>
            <a:r>
              <a:rPr dirty="0" sz="2000" spc="-10">
                <a:latin typeface="Carlito"/>
                <a:cs typeface="Carlito"/>
              </a:rPr>
              <a:t>starts </a:t>
            </a:r>
            <a:r>
              <a:rPr dirty="0" sz="2000">
                <a:latin typeface="Carlito"/>
                <a:cs typeface="Carlito"/>
              </a:rPr>
              <a:t>and</a:t>
            </a:r>
            <a:r>
              <a:rPr dirty="0" sz="2000" spc="13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ends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  <a:tab pos="1527810" algn="l"/>
                <a:tab pos="2025014" algn="l"/>
                <a:tab pos="2533650" algn="l"/>
                <a:tab pos="3137535" algn="l"/>
                <a:tab pos="4186554" algn="l"/>
                <a:tab pos="4796155" algn="l"/>
                <a:tab pos="5293360" algn="l"/>
                <a:tab pos="6073775" algn="l"/>
                <a:tab pos="6616700" algn="l"/>
                <a:tab pos="7284720" algn="l"/>
                <a:tab pos="8180705" algn="l"/>
              </a:tabLst>
            </a:pPr>
            <a:r>
              <a:rPr dirty="0" sz="2000" spc="-5">
                <a:latin typeface="Carlito"/>
                <a:cs typeface="Carlito"/>
              </a:rPr>
              <a:t>When	the	</a:t>
            </a:r>
            <a:r>
              <a:rPr dirty="0" sz="2000" spc="-10">
                <a:latin typeface="Carlito"/>
                <a:cs typeface="Carlito"/>
              </a:rPr>
              <a:t>use	case	interacts	</a:t>
            </a:r>
            <a:r>
              <a:rPr dirty="0" sz="2000" spc="-5">
                <a:latin typeface="Carlito"/>
                <a:cs typeface="Carlito"/>
              </a:rPr>
              <a:t>with	the	</a:t>
            </a:r>
            <a:r>
              <a:rPr dirty="0" sz="2000" spc="-10">
                <a:latin typeface="Carlito"/>
                <a:cs typeface="Carlito"/>
              </a:rPr>
              <a:t>actors	</a:t>
            </a:r>
            <a:r>
              <a:rPr dirty="0" sz="2000" spc="-5">
                <a:latin typeface="Carlito"/>
                <a:cs typeface="Carlito"/>
              </a:rPr>
              <a:t>and	</a:t>
            </a:r>
            <a:r>
              <a:rPr dirty="0" sz="2000" spc="-15">
                <a:latin typeface="Carlito"/>
                <a:cs typeface="Carlito"/>
              </a:rPr>
              <a:t>what	</a:t>
            </a:r>
            <a:r>
              <a:rPr dirty="0" sz="2000" spc="-5">
                <a:latin typeface="Carlito"/>
                <a:cs typeface="Carlito"/>
              </a:rPr>
              <a:t>objects	are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arlito"/>
                <a:cs typeface="Carlito"/>
              </a:rPr>
              <a:t>exchanged,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the basic flow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alternative </a:t>
            </a:r>
            <a:r>
              <a:rPr dirty="0" sz="2000" spc="-15">
                <a:latin typeface="Carlito"/>
                <a:cs typeface="Carlito"/>
              </a:rPr>
              <a:t>flows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the</a:t>
            </a:r>
            <a:r>
              <a:rPr dirty="0" sz="2000" spc="13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behavior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example,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context </a:t>
            </a:r>
            <a:r>
              <a:rPr dirty="0" sz="2400">
                <a:latin typeface="Carlito"/>
                <a:cs typeface="Carlito"/>
              </a:rPr>
              <a:t>of an </a:t>
            </a:r>
            <a:r>
              <a:rPr dirty="0" sz="2400" spc="-65">
                <a:latin typeface="Carlito"/>
                <a:cs typeface="Carlito"/>
              </a:rPr>
              <a:t>ATM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you might </a:t>
            </a:r>
            <a:r>
              <a:rPr dirty="0" sz="2000" spc="-5">
                <a:latin typeface="Carlito"/>
                <a:cs typeface="Carlito"/>
              </a:rPr>
              <a:t>describe the </a:t>
            </a:r>
            <a:r>
              <a:rPr dirty="0" sz="2000" spc="-10">
                <a:latin typeface="Carlito"/>
                <a:cs typeface="Carlito"/>
              </a:rPr>
              <a:t>use </a:t>
            </a:r>
            <a:r>
              <a:rPr dirty="0" sz="2000" spc="-15">
                <a:latin typeface="Carlito"/>
                <a:cs typeface="Carlito"/>
              </a:rPr>
              <a:t>case to </a:t>
            </a:r>
            <a:r>
              <a:rPr dirty="0" sz="2000" spc="-25">
                <a:latin typeface="Carlito"/>
                <a:cs typeface="Carlito"/>
              </a:rPr>
              <a:t>Validate </a:t>
            </a:r>
            <a:r>
              <a:rPr dirty="0" sz="2000" spc="-10">
                <a:latin typeface="Carlito"/>
                <a:cs typeface="Carlito"/>
              </a:rPr>
              <a:t>User </a:t>
            </a:r>
            <a:r>
              <a:rPr dirty="0" sz="2000" spc="-5">
                <a:latin typeface="Carlito"/>
                <a:cs typeface="Carlito"/>
              </a:rPr>
              <a:t>in the </a:t>
            </a:r>
            <a:r>
              <a:rPr dirty="0" sz="2000" spc="-10">
                <a:latin typeface="Carlito"/>
                <a:cs typeface="Carlito"/>
              </a:rPr>
              <a:t>following</a:t>
            </a:r>
            <a:r>
              <a:rPr dirty="0" sz="2000" spc="325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way: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0680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Cases </a:t>
            </a:r>
            <a:r>
              <a:rPr dirty="0" spc="5"/>
              <a:t>and </a:t>
            </a:r>
            <a:r>
              <a:rPr dirty="0" spc="-5"/>
              <a:t>Flow </a:t>
            </a:r>
            <a:r>
              <a:rPr dirty="0"/>
              <a:t>of</a:t>
            </a:r>
            <a:r>
              <a:rPr dirty="0" spc="-150"/>
              <a:t> </a:t>
            </a:r>
            <a:r>
              <a:rPr dirty="0" spc="-30"/>
              <a:t>Events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43749"/>
            <a:ext cx="8533765" cy="570420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1900" spc="-5" b="1">
                <a:latin typeface="Carlito"/>
                <a:cs typeface="Carlito"/>
              </a:rPr>
              <a:t>Main </a:t>
            </a:r>
            <a:r>
              <a:rPr dirty="0" sz="1900" spc="-10" b="1">
                <a:latin typeface="Carlito"/>
                <a:cs typeface="Carlito"/>
              </a:rPr>
              <a:t>flow of</a:t>
            </a:r>
            <a:r>
              <a:rPr dirty="0" sz="1900" spc="40" b="1">
                <a:latin typeface="Carlito"/>
                <a:cs typeface="Carlito"/>
              </a:rPr>
              <a:t> </a:t>
            </a:r>
            <a:r>
              <a:rPr dirty="0" sz="1900" spc="-15" b="1">
                <a:latin typeface="Carlito"/>
                <a:cs typeface="Carlito"/>
              </a:rPr>
              <a:t>events: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900">
                <a:latin typeface="Carlito"/>
                <a:cs typeface="Carlito"/>
              </a:rPr>
              <a:t>The </a:t>
            </a:r>
            <a:r>
              <a:rPr dirty="0" sz="1900" spc="-5">
                <a:latin typeface="Carlito"/>
                <a:cs typeface="Carlito"/>
              </a:rPr>
              <a:t>use </a:t>
            </a:r>
            <a:r>
              <a:rPr dirty="0" sz="1900" spc="-15">
                <a:latin typeface="Carlito"/>
                <a:cs typeface="Carlito"/>
              </a:rPr>
              <a:t>case starts </a:t>
            </a:r>
            <a:r>
              <a:rPr dirty="0" sz="1900" spc="-5">
                <a:latin typeface="Carlito"/>
                <a:cs typeface="Carlito"/>
              </a:rPr>
              <a:t>when the </a:t>
            </a:r>
            <a:r>
              <a:rPr dirty="0" sz="1900" spc="-20">
                <a:latin typeface="Carlito"/>
                <a:cs typeface="Carlito"/>
              </a:rPr>
              <a:t>system </a:t>
            </a:r>
            <a:r>
              <a:rPr dirty="0" sz="1900" spc="-5">
                <a:latin typeface="Carlito"/>
                <a:cs typeface="Carlito"/>
              </a:rPr>
              <a:t>prompts the </a:t>
            </a:r>
            <a:r>
              <a:rPr dirty="0" sz="1900" spc="-10" i="1">
                <a:latin typeface="Carlito"/>
                <a:cs typeface="Carlito"/>
              </a:rPr>
              <a:t>Customer for </a:t>
            </a:r>
            <a:r>
              <a:rPr dirty="0" sz="1900" spc="-5" i="1">
                <a:latin typeface="Carlito"/>
                <a:cs typeface="Carlito"/>
              </a:rPr>
              <a:t>a PIN</a:t>
            </a:r>
            <a:r>
              <a:rPr dirty="0" sz="1900" spc="65" i="1">
                <a:latin typeface="Carlito"/>
                <a:cs typeface="Carlito"/>
              </a:rPr>
              <a:t> </a:t>
            </a:r>
            <a:r>
              <a:rPr dirty="0" sz="1900" spc="-30" i="1">
                <a:latin typeface="Carlito"/>
                <a:cs typeface="Carlito"/>
              </a:rPr>
              <a:t>number.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900" spc="5">
                <a:latin typeface="Carlito"/>
                <a:cs typeface="Carlito"/>
              </a:rPr>
              <a:t>The </a:t>
            </a:r>
            <a:r>
              <a:rPr dirty="0" sz="1900" spc="-10" i="1">
                <a:latin typeface="Carlito"/>
                <a:cs typeface="Carlito"/>
              </a:rPr>
              <a:t>Customer can </a:t>
            </a:r>
            <a:r>
              <a:rPr dirty="0" sz="1900" i="1">
                <a:latin typeface="Carlito"/>
                <a:cs typeface="Carlito"/>
              </a:rPr>
              <a:t>now </a:t>
            </a:r>
            <a:r>
              <a:rPr dirty="0" sz="1900" spc="-10" i="1">
                <a:latin typeface="Carlito"/>
                <a:cs typeface="Carlito"/>
              </a:rPr>
              <a:t>enter </a:t>
            </a:r>
            <a:r>
              <a:rPr dirty="0" sz="1900" spc="-5" i="1">
                <a:latin typeface="Carlito"/>
                <a:cs typeface="Carlito"/>
              </a:rPr>
              <a:t>a </a:t>
            </a:r>
            <a:r>
              <a:rPr dirty="0" sz="1900" i="1">
                <a:latin typeface="Carlito"/>
                <a:cs typeface="Carlito"/>
              </a:rPr>
              <a:t>PIN number </a:t>
            </a:r>
            <a:r>
              <a:rPr dirty="0" sz="1900" spc="-5" i="1">
                <a:latin typeface="Carlito"/>
                <a:cs typeface="Carlito"/>
              </a:rPr>
              <a:t>via the</a:t>
            </a:r>
            <a:r>
              <a:rPr dirty="0" sz="1900" spc="-70" i="1">
                <a:latin typeface="Carlito"/>
                <a:cs typeface="Carlito"/>
              </a:rPr>
              <a:t> </a:t>
            </a:r>
            <a:r>
              <a:rPr dirty="0" sz="1900" spc="-15" i="1">
                <a:latin typeface="Carlito"/>
                <a:cs typeface="Carlito"/>
              </a:rPr>
              <a:t>keypad.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900" i="1">
                <a:latin typeface="Carlito"/>
                <a:cs typeface="Carlito"/>
              </a:rPr>
              <a:t>The </a:t>
            </a:r>
            <a:r>
              <a:rPr dirty="0" sz="1900" spc="-10" i="1">
                <a:latin typeface="Carlito"/>
                <a:cs typeface="Carlito"/>
              </a:rPr>
              <a:t>Customer </a:t>
            </a:r>
            <a:r>
              <a:rPr dirty="0" sz="1900" spc="-10">
                <a:latin typeface="Carlito"/>
                <a:cs typeface="Carlito"/>
              </a:rPr>
              <a:t>commits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10">
                <a:latin typeface="Carlito"/>
                <a:cs typeface="Carlito"/>
              </a:rPr>
              <a:t>entry </a:t>
            </a:r>
            <a:r>
              <a:rPr dirty="0" sz="1900">
                <a:latin typeface="Carlito"/>
                <a:cs typeface="Carlito"/>
              </a:rPr>
              <a:t>by </a:t>
            </a:r>
            <a:r>
              <a:rPr dirty="0" sz="1900" spc="-5">
                <a:latin typeface="Carlito"/>
                <a:cs typeface="Carlito"/>
              </a:rPr>
              <a:t>pressing the </a:t>
            </a:r>
            <a:r>
              <a:rPr dirty="0" sz="1900" spc="-15">
                <a:latin typeface="Carlito"/>
                <a:cs typeface="Carlito"/>
              </a:rPr>
              <a:t>Enter</a:t>
            </a:r>
            <a:r>
              <a:rPr dirty="0" sz="1900" spc="30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button.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900" spc="5">
                <a:latin typeface="Carlito"/>
                <a:cs typeface="Carlito"/>
              </a:rPr>
              <a:t>The </a:t>
            </a:r>
            <a:r>
              <a:rPr dirty="0" sz="1900" spc="-20">
                <a:latin typeface="Carlito"/>
                <a:cs typeface="Carlito"/>
              </a:rPr>
              <a:t>system </a:t>
            </a:r>
            <a:r>
              <a:rPr dirty="0" sz="1900" spc="-5">
                <a:latin typeface="Carlito"/>
                <a:cs typeface="Carlito"/>
              </a:rPr>
              <a:t>then </a:t>
            </a:r>
            <a:r>
              <a:rPr dirty="0" sz="1900" spc="-10">
                <a:latin typeface="Carlito"/>
                <a:cs typeface="Carlito"/>
              </a:rPr>
              <a:t>checks </a:t>
            </a:r>
            <a:r>
              <a:rPr dirty="0" sz="1900" spc="-5">
                <a:latin typeface="Carlito"/>
                <a:cs typeface="Carlito"/>
              </a:rPr>
              <a:t>this </a:t>
            </a:r>
            <a:r>
              <a:rPr dirty="0" sz="1900">
                <a:latin typeface="Carlito"/>
                <a:cs typeface="Carlito"/>
              </a:rPr>
              <a:t>PIN number </a:t>
            </a:r>
            <a:r>
              <a:rPr dirty="0" sz="1900" spc="-20">
                <a:latin typeface="Carlito"/>
                <a:cs typeface="Carlito"/>
              </a:rPr>
              <a:t>to </a:t>
            </a:r>
            <a:r>
              <a:rPr dirty="0" sz="1900" spc="-5">
                <a:latin typeface="Carlito"/>
                <a:cs typeface="Carlito"/>
              </a:rPr>
              <a:t>see if it is</a:t>
            </a:r>
            <a:r>
              <a:rPr dirty="0" sz="1900" spc="15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valid.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900" spc="-5">
                <a:latin typeface="Carlito"/>
                <a:cs typeface="Carlito"/>
              </a:rPr>
              <a:t>If</a:t>
            </a:r>
            <a:r>
              <a:rPr dirty="0" sz="1900" spc="45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the</a:t>
            </a:r>
            <a:r>
              <a:rPr dirty="0" sz="1900" spc="4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PIN</a:t>
            </a:r>
            <a:r>
              <a:rPr dirty="0" sz="1900" spc="55">
                <a:latin typeface="Carlito"/>
                <a:cs typeface="Carlito"/>
              </a:rPr>
              <a:t> </a:t>
            </a:r>
            <a:r>
              <a:rPr dirty="0" sz="1900">
                <a:latin typeface="Carlito"/>
                <a:cs typeface="Carlito"/>
              </a:rPr>
              <a:t>number</a:t>
            </a:r>
            <a:r>
              <a:rPr dirty="0" sz="1900" spc="5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is</a:t>
            </a:r>
            <a:r>
              <a:rPr dirty="0" sz="1900" spc="6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valid,</a:t>
            </a:r>
            <a:r>
              <a:rPr dirty="0" sz="1900" spc="5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the</a:t>
            </a:r>
            <a:r>
              <a:rPr dirty="0" sz="1900" spc="40">
                <a:latin typeface="Carlito"/>
                <a:cs typeface="Carlito"/>
              </a:rPr>
              <a:t> </a:t>
            </a:r>
            <a:r>
              <a:rPr dirty="0" sz="1900" spc="-20">
                <a:latin typeface="Carlito"/>
                <a:cs typeface="Carlito"/>
              </a:rPr>
              <a:t>system</a:t>
            </a:r>
            <a:r>
              <a:rPr dirty="0" sz="1900" spc="6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acknowledges</a:t>
            </a:r>
            <a:r>
              <a:rPr dirty="0" sz="1900" spc="6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the</a:t>
            </a:r>
            <a:r>
              <a:rPr dirty="0" sz="1900" spc="70">
                <a:latin typeface="Carlito"/>
                <a:cs typeface="Carlito"/>
              </a:rPr>
              <a:t> </a:t>
            </a:r>
            <a:r>
              <a:rPr dirty="0" sz="1900" spc="-25">
                <a:latin typeface="Carlito"/>
                <a:cs typeface="Carlito"/>
              </a:rPr>
              <a:t>entry,</a:t>
            </a:r>
            <a:r>
              <a:rPr dirty="0" sz="1900" spc="70">
                <a:latin typeface="Carlito"/>
                <a:cs typeface="Carlito"/>
              </a:rPr>
              <a:t> </a:t>
            </a:r>
            <a:r>
              <a:rPr dirty="0" sz="1900">
                <a:latin typeface="Carlito"/>
                <a:cs typeface="Carlito"/>
              </a:rPr>
              <a:t>thus</a:t>
            </a:r>
            <a:r>
              <a:rPr dirty="0" sz="1900" spc="55">
                <a:latin typeface="Carlito"/>
                <a:cs typeface="Carlito"/>
              </a:rPr>
              <a:t> </a:t>
            </a:r>
            <a:r>
              <a:rPr dirty="0" sz="1900">
                <a:latin typeface="Carlito"/>
                <a:cs typeface="Carlito"/>
              </a:rPr>
              <a:t>ending</a:t>
            </a:r>
            <a:r>
              <a:rPr dirty="0" sz="1900" spc="4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the</a:t>
            </a:r>
            <a:endParaRPr sz="19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1900">
                <a:latin typeface="Carlito"/>
                <a:cs typeface="Carlito"/>
              </a:rPr>
              <a:t>use</a:t>
            </a:r>
            <a:r>
              <a:rPr dirty="0" sz="1900" spc="-10">
                <a:latin typeface="Carlito"/>
                <a:cs typeface="Carlito"/>
              </a:rPr>
              <a:t> case.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rlito"/>
              <a:cs typeface="Carlito"/>
            </a:endParaRPr>
          </a:p>
          <a:p>
            <a:pPr algn="just" marL="35687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1900" spc="-15" b="1">
                <a:latin typeface="Carlito"/>
                <a:cs typeface="Carlito"/>
              </a:rPr>
              <a:t>Exceptional </a:t>
            </a:r>
            <a:r>
              <a:rPr dirty="0" sz="1900" spc="-10" b="1">
                <a:latin typeface="Carlito"/>
                <a:cs typeface="Carlito"/>
              </a:rPr>
              <a:t>flow of</a:t>
            </a:r>
            <a:r>
              <a:rPr dirty="0" sz="1900" spc="85" b="1">
                <a:latin typeface="Carlito"/>
                <a:cs typeface="Carlito"/>
              </a:rPr>
              <a:t> </a:t>
            </a:r>
            <a:r>
              <a:rPr dirty="0" sz="1900" spc="-15" b="1">
                <a:latin typeface="Carlito"/>
                <a:cs typeface="Carlito"/>
              </a:rPr>
              <a:t>events:</a:t>
            </a:r>
            <a:endParaRPr sz="19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1900">
                <a:latin typeface="Carlito"/>
                <a:cs typeface="Carlito"/>
              </a:rPr>
              <a:t>The </a:t>
            </a:r>
            <a:r>
              <a:rPr dirty="0" sz="1900" spc="-10" i="1">
                <a:latin typeface="Carlito"/>
                <a:cs typeface="Carlito"/>
              </a:rPr>
              <a:t>Customer can cancel </a:t>
            </a:r>
            <a:r>
              <a:rPr dirty="0" sz="1900" spc="-5" i="1">
                <a:latin typeface="Carlito"/>
                <a:cs typeface="Carlito"/>
              </a:rPr>
              <a:t>a transaction </a:t>
            </a:r>
            <a:r>
              <a:rPr dirty="0" sz="1900" i="1">
                <a:latin typeface="Carlito"/>
                <a:cs typeface="Carlito"/>
              </a:rPr>
              <a:t>at </a:t>
            </a:r>
            <a:r>
              <a:rPr dirty="0" sz="1900" spc="-15" i="1">
                <a:latin typeface="Carlito"/>
                <a:cs typeface="Carlito"/>
              </a:rPr>
              <a:t>any </a:t>
            </a:r>
            <a:r>
              <a:rPr dirty="0" sz="1900" spc="-10" i="1">
                <a:latin typeface="Carlito"/>
                <a:cs typeface="Carlito"/>
              </a:rPr>
              <a:t>time </a:t>
            </a:r>
            <a:r>
              <a:rPr dirty="0" sz="1900" i="1">
                <a:latin typeface="Carlito"/>
                <a:cs typeface="Carlito"/>
              </a:rPr>
              <a:t>by </a:t>
            </a:r>
            <a:r>
              <a:rPr dirty="0" sz="1900" spc="-5" i="1">
                <a:latin typeface="Carlito"/>
                <a:cs typeface="Carlito"/>
              </a:rPr>
              <a:t>pressing the Cancel  </a:t>
            </a:r>
            <a:r>
              <a:rPr dirty="0" sz="1900" spc="-10">
                <a:latin typeface="Carlito"/>
                <a:cs typeface="Carlito"/>
              </a:rPr>
              <a:t>button, </a:t>
            </a:r>
            <a:r>
              <a:rPr dirty="0" sz="1900">
                <a:latin typeface="Carlito"/>
                <a:cs typeface="Carlito"/>
              </a:rPr>
              <a:t>thus </a:t>
            </a:r>
            <a:r>
              <a:rPr dirty="0" sz="1900" spc="-10">
                <a:latin typeface="Carlito"/>
                <a:cs typeface="Carlito"/>
              </a:rPr>
              <a:t>restarting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>
                <a:latin typeface="Carlito"/>
                <a:cs typeface="Carlito"/>
              </a:rPr>
              <a:t>use </a:t>
            </a:r>
            <a:r>
              <a:rPr dirty="0" sz="1900" spc="-10">
                <a:latin typeface="Carlito"/>
                <a:cs typeface="Carlito"/>
              </a:rPr>
              <a:t>case. </a:t>
            </a:r>
            <a:r>
              <a:rPr dirty="0" sz="1900" spc="-5">
                <a:latin typeface="Carlito"/>
                <a:cs typeface="Carlito"/>
              </a:rPr>
              <a:t>No changes are </a:t>
            </a:r>
            <a:r>
              <a:rPr dirty="0" sz="1900">
                <a:latin typeface="Carlito"/>
                <a:cs typeface="Carlito"/>
              </a:rPr>
              <a:t>made </a:t>
            </a:r>
            <a:r>
              <a:rPr dirty="0" sz="1900" spc="-20">
                <a:latin typeface="Carlito"/>
                <a:cs typeface="Carlito"/>
              </a:rPr>
              <a:t>to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10" i="1">
                <a:latin typeface="Carlito"/>
                <a:cs typeface="Carlito"/>
              </a:rPr>
              <a:t>Customer's  </a:t>
            </a:r>
            <a:r>
              <a:rPr dirty="0" sz="1900" spc="-10">
                <a:latin typeface="Carlito"/>
                <a:cs typeface="Carlito"/>
              </a:rPr>
              <a:t>account.</a:t>
            </a:r>
            <a:endParaRPr sz="19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1900" spc="-15" b="1">
                <a:latin typeface="Carlito"/>
                <a:cs typeface="Carlito"/>
              </a:rPr>
              <a:t>Exceptional </a:t>
            </a:r>
            <a:r>
              <a:rPr dirty="0" sz="1900" spc="-10" b="1">
                <a:latin typeface="Carlito"/>
                <a:cs typeface="Carlito"/>
              </a:rPr>
              <a:t>flow of</a:t>
            </a:r>
            <a:r>
              <a:rPr dirty="0" sz="1900" spc="90" b="1">
                <a:latin typeface="Carlito"/>
                <a:cs typeface="Carlito"/>
              </a:rPr>
              <a:t> </a:t>
            </a:r>
            <a:r>
              <a:rPr dirty="0" sz="1900" spc="-15" b="1">
                <a:latin typeface="Carlito"/>
                <a:cs typeface="Carlito"/>
              </a:rPr>
              <a:t>events: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900" spc="-5">
                <a:latin typeface="Carlito"/>
                <a:cs typeface="Carlito"/>
              </a:rPr>
              <a:t>If the </a:t>
            </a:r>
            <a:r>
              <a:rPr dirty="0" sz="1900" spc="-10" i="1">
                <a:latin typeface="Carlito"/>
                <a:cs typeface="Carlito"/>
              </a:rPr>
              <a:t>Customer enters </a:t>
            </a:r>
            <a:r>
              <a:rPr dirty="0" sz="1900" i="1">
                <a:latin typeface="Carlito"/>
                <a:cs typeface="Carlito"/>
              </a:rPr>
              <a:t>an </a:t>
            </a:r>
            <a:r>
              <a:rPr dirty="0" sz="1900" spc="-5" i="1">
                <a:latin typeface="Carlito"/>
                <a:cs typeface="Carlito"/>
              </a:rPr>
              <a:t>invalid </a:t>
            </a:r>
            <a:r>
              <a:rPr dirty="0" sz="1900" i="1">
                <a:latin typeface="Carlito"/>
                <a:cs typeface="Carlito"/>
              </a:rPr>
              <a:t>PIN </a:t>
            </a:r>
            <a:r>
              <a:rPr dirty="0" sz="1900" spc="-25" i="1">
                <a:latin typeface="Carlito"/>
                <a:cs typeface="Carlito"/>
              </a:rPr>
              <a:t>number, </a:t>
            </a:r>
            <a:r>
              <a:rPr dirty="0" sz="1900" spc="-5" i="1">
                <a:latin typeface="Carlito"/>
                <a:cs typeface="Carlito"/>
              </a:rPr>
              <a:t>the </a:t>
            </a:r>
            <a:r>
              <a:rPr dirty="0" sz="1900" i="1">
                <a:latin typeface="Carlito"/>
                <a:cs typeface="Carlito"/>
              </a:rPr>
              <a:t>use </a:t>
            </a:r>
            <a:r>
              <a:rPr dirty="0" sz="1900" spc="-5" i="1">
                <a:latin typeface="Carlito"/>
                <a:cs typeface="Carlito"/>
              </a:rPr>
              <a:t>case</a:t>
            </a:r>
            <a:r>
              <a:rPr dirty="0" sz="1900" spc="-30" i="1">
                <a:latin typeface="Carlito"/>
                <a:cs typeface="Carlito"/>
              </a:rPr>
              <a:t> </a:t>
            </a:r>
            <a:r>
              <a:rPr dirty="0" sz="1900" spc="-10" i="1">
                <a:latin typeface="Carlito"/>
                <a:cs typeface="Carlito"/>
              </a:rPr>
              <a:t>restarts.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900" spc="-5" i="1">
                <a:latin typeface="Carlito"/>
                <a:cs typeface="Carlito"/>
              </a:rPr>
              <a:t>If</a:t>
            </a:r>
            <a:r>
              <a:rPr dirty="0" sz="1900" spc="100" i="1">
                <a:latin typeface="Carlito"/>
                <a:cs typeface="Carlito"/>
              </a:rPr>
              <a:t> </a:t>
            </a:r>
            <a:r>
              <a:rPr dirty="0" sz="1900" spc="-5" i="1">
                <a:latin typeface="Carlito"/>
                <a:cs typeface="Carlito"/>
              </a:rPr>
              <a:t>this</a:t>
            </a:r>
            <a:r>
              <a:rPr dirty="0" sz="1900" spc="75" i="1">
                <a:latin typeface="Carlito"/>
                <a:cs typeface="Carlito"/>
              </a:rPr>
              <a:t> </a:t>
            </a:r>
            <a:r>
              <a:rPr dirty="0" sz="1900" i="1">
                <a:latin typeface="Carlito"/>
                <a:cs typeface="Carlito"/>
              </a:rPr>
              <a:t>h</a:t>
            </a:r>
            <a:r>
              <a:rPr dirty="0" sz="1900">
                <a:latin typeface="Carlito"/>
                <a:cs typeface="Carlito"/>
              </a:rPr>
              <a:t>appens</a:t>
            </a:r>
            <a:r>
              <a:rPr dirty="0" sz="1900" spc="80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three</a:t>
            </a:r>
            <a:r>
              <a:rPr dirty="0" sz="1900" spc="90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times</a:t>
            </a:r>
            <a:r>
              <a:rPr dirty="0" sz="1900" spc="10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in</a:t>
            </a:r>
            <a:r>
              <a:rPr dirty="0" sz="1900" spc="114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a</a:t>
            </a:r>
            <a:r>
              <a:rPr dirty="0" sz="1900" spc="85">
                <a:latin typeface="Carlito"/>
                <a:cs typeface="Carlito"/>
              </a:rPr>
              <a:t> </a:t>
            </a:r>
            <a:r>
              <a:rPr dirty="0" sz="1900" spc="-60">
                <a:latin typeface="Carlito"/>
                <a:cs typeface="Carlito"/>
              </a:rPr>
              <a:t>row,</a:t>
            </a:r>
            <a:r>
              <a:rPr dirty="0" sz="1900" spc="10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the</a:t>
            </a:r>
            <a:r>
              <a:rPr dirty="0" sz="1900" spc="100">
                <a:latin typeface="Carlito"/>
                <a:cs typeface="Carlito"/>
              </a:rPr>
              <a:t> </a:t>
            </a:r>
            <a:r>
              <a:rPr dirty="0" sz="1900" spc="-20">
                <a:latin typeface="Carlito"/>
                <a:cs typeface="Carlito"/>
              </a:rPr>
              <a:t>system</a:t>
            </a:r>
            <a:r>
              <a:rPr dirty="0" sz="1900" spc="90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cancels</a:t>
            </a:r>
            <a:r>
              <a:rPr dirty="0" sz="1900" spc="10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the</a:t>
            </a:r>
            <a:r>
              <a:rPr dirty="0" sz="1900" spc="9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entire</a:t>
            </a:r>
            <a:r>
              <a:rPr dirty="0" sz="1900" spc="9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transaction,</a:t>
            </a:r>
            <a:endParaRPr sz="19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1900" spc="-10">
                <a:latin typeface="Carlito"/>
                <a:cs typeface="Carlito"/>
              </a:rPr>
              <a:t>preventing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10" i="1">
                <a:latin typeface="Carlito"/>
                <a:cs typeface="Carlito"/>
              </a:rPr>
              <a:t>Customer </a:t>
            </a:r>
            <a:r>
              <a:rPr dirty="0" sz="1900" spc="-5" i="1">
                <a:latin typeface="Carlito"/>
                <a:cs typeface="Carlito"/>
              </a:rPr>
              <a:t>from </a:t>
            </a:r>
            <a:r>
              <a:rPr dirty="0" sz="1900" spc="-10" i="1">
                <a:latin typeface="Carlito"/>
                <a:cs typeface="Carlito"/>
              </a:rPr>
              <a:t>interacting with </a:t>
            </a:r>
            <a:r>
              <a:rPr dirty="0" sz="1900" spc="-5" i="1">
                <a:latin typeface="Carlito"/>
                <a:cs typeface="Carlito"/>
              </a:rPr>
              <a:t>the </a:t>
            </a:r>
            <a:r>
              <a:rPr dirty="0" sz="1900" spc="-55" i="1">
                <a:latin typeface="Carlito"/>
                <a:cs typeface="Carlito"/>
              </a:rPr>
              <a:t>ATM </a:t>
            </a:r>
            <a:r>
              <a:rPr dirty="0" sz="1900" spc="-10" i="1">
                <a:latin typeface="Carlito"/>
                <a:cs typeface="Carlito"/>
              </a:rPr>
              <a:t>for </a:t>
            </a:r>
            <a:r>
              <a:rPr dirty="0" sz="1900" spc="-5" i="1">
                <a:latin typeface="Carlito"/>
                <a:cs typeface="Carlito"/>
              </a:rPr>
              <a:t>60</a:t>
            </a:r>
            <a:r>
              <a:rPr dirty="0" sz="1900" spc="110" i="1">
                <a:latin typeface="Carlito"/>
                <a:cs typeface="Carlito"/>
              </a:rPr>
              <a:t> </a:t>
            </a:r>
            <a:r>
              <a:rPr dirty="0" sz="1900" i="1">
                <a:latin typeface="Carlito"/>
                <a:cs typeface="Carlito"/>
              </a:rPr>
              <a:t>seconds.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0680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Cases </a:t>
            </a:r>
            <a:r>
              <a:rPr dirty="0" spc="5"/>
              <a:t>and </a:t>
            </a:r>
            <a:r>
              <a:rPr dirty="0" spc="-5"/>
              <a:t>Flow </a:t>
            </a:r>
            <a:r>
              <a:rPr dirty="0"/>
              <a:t>of</a:t>
            </a:r>
            <a:r>
              <a:rPr dirty="0" spc="-150"/>
              <a:t> </a:t>
            </a:r>
            <a:r>
              <a:rPr dirty="0" spc="-30"/>
              <a:t>Events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540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It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desirable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separate </a:t>
            </a:r>
            <a:r>
              <a:rPr dirty="0" sz="2400" spc="-5">
                <a:latin typeface="Carlito"/>
                <a:cs typeface="Carlito"/>
              </a:rPr>
              <a:t>main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versus </a:t>
            </a:r>
            <a:r>
              <a:rPr dirty="0" sz="2400" spc="-10">
                <a:latin typeface="Carlito"/>
                <a:cs typeface="Carlito"/>
              </a:rPr>
              <a:t>alternative flows </a:t>
            </a:r>
            <a:r>
              <a:rPr dirty="0" sz="2400" spc="-5">
                <a:latin typeface="Carlito"/>
                <a:cs typeface="Carlito"/>
              </a:rPr>
              <a:t>because </a:t>
            </a:r>
            <a:r>
              <a:rPr dirty="0" sz="240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case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describes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set </a:t>
            </a:r>
            <a:r>
              <a:rPr dirty="0" sz="2000" spc="-5">
                <a:latin typeface="Carlito"/>
                <a:cs typeface="Carlito"/>
              </a:rPr>
              <a:t>of sequences, not </a:t>
            </a:r>
            <a:r>
              <a:rPr dirty="0" sz="2000" spc="-15">
                <a:latin typeface="Carlito"/>
                <a:cs typeface="Carlito"/>
              </a:rPr>
              <a:t>just </a:t>
            </a:r>
            <a:r>
              <a:rPr dirty="0" sz="2000" spc="-5">
                <a:latin typeface="Carlito"/>
                <a:cs typeface="Carlito"/>
              </a:rPr>
              <a:t>a single</a:t>
            </a:r>
            <a:r>
              <a:rPr dirty="0" sz="2000" spc="1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sequence</a:t>
            </a:r>
            <a:endParaRPr sz="2000">
              <a:latin typeface="Carlito"/>
              <a:cs typeface="Carlito"/>
            </a:endParaRPr>
          </a:p>
          <a:p>
            <a:pPr lvl="1" marL="756285" marR="952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it </a:t>
            </a:r>
            <a:r>
              <a:rPr dirty="0" sz="2000" spc="-10">
                <a:latin typeface="Carlito"/>
                <a:cs typeface="Carlito"/>
              </a:rPr>
              <a:t>would </a:t>
            </a:r>
            <a:r>
              <a:rPr dirty="0" sz="2000">
                <a:latin typeface="Carlito"/>
                <a:cs typeface="Carlito"/>
              </a:rPr>
              <a:t>be impossible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express </a:t>
            </a:r>
            <a:r>
              <a:rPr dirty="0" sz="2000" spc="-5">
                <a:latin typeface="Carlito"/>
                <a:cs typeface="Carlito"/>
              </a:rPr>
              <a:t>all the </a:t>
            </a:r>
            <a:r>
              <a:rPr dirty="0" sz="2000">
                <a:latin typeface="Carlito"/>
                <a:cs typeface="Carlito"/>
              </a:rPr>
              <a:t>details </a:t>
            </a:r>
            <a:r>
              <a:rPr dirty="0" sz="2000" spc="-5">
                <a:latin typeface="Carlito"/>
                <a:cs typeface="Carlito"/>
              </a:rPr>
              <a:t>of an interesting </a:t>
            </a:r>
            <a:r>
              <a:rPr dirty="0" sz="2000" spc="-10">
                <a:latin typeface="Carlito"/>
                <a:cs typeface="Carlito"/>
              </a:rPr>
              <a:t>use </a:t>
            </a:r>
            <a:r>
              <a:rPr dirty="0" sz="2000" spc="-5">
                <a:latin typeface="Carlito"/>
                <a:cs typeface="Carlito"/>
              </a:rPr>
              <a:t>case  in </a:t>
            </a:r>
            <a:r>
              <a:rPr dirty="0" sz="2000" spc="-15">
                <a:latin typeface="Carlito"/>
                <a:cs typeface="Carlito"/>
              </a:rPr>
              <a:t>just </a:t>
            </a:r>
            <a:r>
              <a:rPr dirty="0" sz="2000" spc="-5">
                <a:latin typeface="Carlito"/>
                <a:cs typeface="Carlito"/>
              </a:rPr>
              <a:t>one</a:t>
            </a:r>
            <a:r>
              <a:rPr dirty="0" sz="2000" spc="2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sequence.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For example,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5">
                <a:latin typeface="Carlito"/>
                <a:cs typeface="Carlito"/>
              </a:rPr>
              <a:t>human resources </a:t>
            </a:r>
            <a:r>
              <a:rPr dirty="0" sz="2400" spc="-15">
                <a:latin typeface="Carlito"/>
                <a:cs typeface="Carlito"/>
              </a:rPr>
              <a:t>system, </a:t>
            </a:r>
            <a:r>
              <a:rPr dirty="0" sz="2400" spc="-10">
                <a:latin typeface="Carlito"/>
                <a:cs typeface="Carlito"/>
              </a:rPr>
              <a:t>you might </a:t>
            </a:r>
            <a:r>
              <a:rPr dirty="0" sz="2400">
                <a:latin typeface="Carlito"/>
                <a:cs typeface="Carlito"/>
              </a:rPr>
              <a:t>find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use  </a:t>
            </a:r>
            <a:r>
              <a:rPr dirty="0" sz="2400" spc="-10">
                <a:latin typeface="Carlito"/>
                <a:cs typeface="Carlito"/>
              </a:rPr>
              <a:t>case Hire employee. This general </a:t>
            </a:r>
            <a:r>
              <a:rPr dirty="0" sz="2400" spc="-5">
                <a:latin typeface="Carlito"/>
                <a:cs typeface="Carlito"/>
              </a:rPr>
              <a:t>business function </a:t>
            </a:r>
            <a:r>
              <a:rPr dirty="0" sz="2400" spc="-10">
                <a:latin typeface="Carlito"/>
                <a:cs typeface="Carlito"/>
              </a:rPr>
              <a:t>might </a:t>
            </a:r>
            <a:r>
              <a:rPr dirty="0" sz="2400" spc="-20">
                <a:latin typeface="Carlito"/>
                <a:cs typeface="Carlito"/>
              </a:rPr>
              <a:t>have  </a:t>
            </a:r>
            <a:r>
              <a:rPr dirty="0" sz="2400" spc="-10">
                <a:latin typeface="Carlito"/>
                <a:cs typeface="Carlito"/>
              </a:rPr>
              <a:t>many </a:t>
            </a:r>
            <a:r>
              <a:rPr dirty="0" sz="2400">
                <a:latin typeface="Carlito"/>
                <a:cs typeface="Carlito"/>
              </a:rPr>
              <a:t>possible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variations.</a:t>
            </a:r>
            <a:endParaRPr sz="2400">
              <a:latin typeface="Carlito"/>
              <a:cs typeface="Carlito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 spc="-55">
                <a:latin typeface="Carlito"/>
                <a:cs typeface="Carlito"/>
              </a:rPr>
              <a:t>You</a:t>
            </a:r>
            <a:r>
              <a:rPr dirty="0" sz="2000" spc="28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might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hire</a:t>
            </a:r>
            <a:r>
              <a:rPr dirty="0" sz="2000" spc="2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23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person</a:t>
            </a:r>
            <a:r>
              <a:rPr dirty="0" sz="2000" spc="229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from</a:t>
            </a:r>
            <a:r>
              <a:rPr dirty="0" sz="2000" spc="22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another</a:t>
            </a:r>
            <a:r>
              <a:rPr dirty="0" sz="2000" spc="22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company</a:t>
            </a:r>
            <a:r>
              <a:rPr dirty="0" sz="2000" spc="24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(the</a:t>
            </a:r>
            <a:r>
              <a:rPr dirty="0" sz="2000" spc="24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most</a:t>
            </a:r>
            <a:r>
              <a:rPr dirty="0" sz="2000" spc="26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common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scenario);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5">
                <a:latin typeface="Carlito"/>
                <a:cs typeface="Carlito"/>
              </a:rPr>
              <a:t>You </a:t>
            </a:r>
            <a:r>
              <a:rPr dirty="0" sz="2000" spc="-10">
                <a:latin typeface="Carlito"/>
                <a:cs typeface="Carlito"/>
              </a:rPr>
              <a:t>might </a:t>
            </a:r>
            <a:r>
              <a:rPr dirty="0" sz="2000" spc="-15">
                <a:latin typeface="Carlito"/>
                <a:cs typeface="Carlito"/>
              </a:rPr>
              <a:t>transfer </a:t>
            </a:r>
            <a:r>
              <a:rPr dirty="0" sz="2000" spc="-5">
                <a:latin typeface="Carlito"/>
                <a:cs typeface="Carlito"/>
              </a:rPr>
              <a:t>a person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>
                <a:latin typeface="Carlito"/>
                <a:cs typeface="Carlito"/>
              </a:rPr>
              <a:t>one division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another (common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in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international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companies);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latin typeface="Carlito"/>
                <a:cs typeface="Carlito"/>
              </a:rPr>
              <a:t>or </a:t>
            </a:r>
            <a:r>
              <a:rPr dirty="0" sz="2000" spc="-10">
                <a:latin typeface="Carlito"/>
                <a:cs typeface="Carlito"/>
              </a:rPr>
              <a:t>you might hire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foreign </a:t>
            </a:r>
            <a:r>
              <a:rPr dirty="0" sz="2000" spc="-5">
                <a:latin typeface="Carlito"/>
                <a:cs typeface="Carlito"/>
              </a:rPr>
              <a:t>national (which </a:t>
            </a:r>
            <a:r>
              <a:rPr dirty="0" sz="2000" spc="-15">
                <a:latin typeface="Carlito"/>
                <a:cs typeface="Carlito"/>
              </a:rPr>
              <a:t>involves </a:t>
            </a:r>
            <a:r>
              <a:rPr dirty="0" sz="2000" spc="-5">
                <a:latin typeface="Carlito"/>
                <a:cs typeface="Carlito"/>
              </a:rPr>
              <a:t>its own </a:t>
            </a:r>
            <a:r>
              <a:rPr dirty="0" sz="2000" spc="-10">
                <a:latin typeface="Carlito"/>
                <a:cs typeface="Carlito"/>
              </a:rPr>
              <a:t>special</a:t>
            </a:r>
            <a:r>
              <a:rPr dirty="0" sz="2000" spc="21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rules).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Each </a:t>
            </a:r>
            <a:r>
              <a:rPr dirty="0" sz="2000" spc="-5">
                <a:latin typeface="Carlito"/>
                <a:cs typeface="Carlito"/>
              </a:rPr>
              <a:t>of these </a:t>
            </a:r>
            <a:r>
              <a:rPr dirty="0" sz="2000" spc="-10">
                <a:latin typeface="Carlito"/>
                <a:cs typeface="Carlito"/>
              </a:rPr>
              <a:t>variants </a:t>
            </a:r>
            <a:r>
              <a:rPr dirty="0" sz="2000" spc="-15">
                <a:latin typeface="Carlito"/>
                <a:cs typeface="Carlito"/>
              </a:rPr>
              <a:t>can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15">
                <a:latin typeface="Carlito"/>
                <a:cs typeface="Carlito"/>
              </a:rPr>
              <a:t>expressed </a:t>
            </a:r>
            <a:r>
              <a:rPr dirty="0" sz="2000" spc="-5">
                <a:latin typeface="Carlito"/>
                <a:cs typeface="Carlito"/>
              </a:rPr>
              <a:t>in a </a:t>
            </a:r>
            <a:r>
              <a:rPr dirty="0" sz="2000" spc="-20">
                <a:latin typeface="Carlito"/>
                <a:cs typeface="Carlito"/>
              </a:rPr>
              <a:t>different</a:t>
            </a:r>
            <a:r>
              <a:rPr dirty="0" sz="2000" spc="254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sequence.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0692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Cases </a:t>
            </a:r>
            <a:r>
              <a:rPr dirty="0" spc="5"/>
              <a:t>and</a:t>
            </a:r>
            <a:r>
              <a:rPr dirty="0" spc="-150"/>
              <a:t> </a:t>
            </a:r>
            <a:r>
              <a:rPr dirty="0" spc="5"/>
              <a:t>Scenarios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7575" cy="36487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356870" marR="5080" indent="-344805">
              <a:lnSpc>
                <a:spcPct val="90100"/>
              </a:lnSpc>
              <a:spcBef>
                <a:spcPts val="38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analysis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30">
                <a:latin typeface="Carlito"/>
                <a:cs typeface="Carlito"/>
              </a:rPr>
              <a:t>system </a:t>
            </a:r>
            <a:r>
              <a:rPr dirty="0" sz="2400" spc="-5">
                <a:latin typeface="Carlito"/>
                <a:cs typeface="Carlito"/>
              </a:rPr>
              <a:t>(which </a:t>
            </a:r>
            <a:r>
              <a:rPr dirty="0" sz="2400">
                <a:latin typeface="Carlito"/>
                <a:cs typeface="Carlito"/>
              </a:rPr>
              <a:t>specifies </a:t>
            </a:r>
            <a:r>
              <a:rPr dirty="0" sz="2400" spc="-5">
                <a:latin typeface="Carlito"/>
                <a:cs typeface="Carlito"/>
              </a:rPr>
              <a:t>behavior) should, </a:t>
            </a:r>
            <a:r>
              <a:rPr dirty="0" sz="2400">
                <a:latin typeface="Carlito"/>
                <a:cs typeface="Carlito"/>
              </a:rPr>
              <a:t>as  much as </a:t>
            </a:r>
            <a:r>
              <a:rPr dirty="0" sz="2400" spc="-5">
                <a:latin typeface="Carlito"/>
                <a:cs typeface="Carlito"/>
              </a:rPr>
              <a:t>possible, not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influenced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 spc="-5">
                <a:latin typeface="Carlito"/>
                <a:cs typeface="Carlito"/>
              </a:rPr>
              <a:t>implementation issues  (which </a:t>
            </a:r>
            <a:r>
              <a:rPr dirty="0" sz="2400">
                <a:latin typeface="Carlito"/>
                <a:cs typeface="Carlito"/>
              </a:rPr>
              <a:t>specify how </a:t>
            </a:r>
            <a:r>
              <a:rPr dirty="0" sz="2400" spc="-5">
                <a:latin typeface="Carlito"/>
                <a:cs typeface="Carlito"/>
              </a:rPr>
              <a:t>that behavior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5">
                <a:latin typeface="Carlito"/>
                <a:cs typeface="Carlito"/>
              </a:rPr>
              <a:t>carried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out).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algn="just" marL="356870" marR="5715" indent="-344805">
              <a:lnSpc>
                <a:spcPct val="9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20">
                <a:latin typeface="Carlito"/>
                <a:cs typeface="Carlito"/>
              </a:rPr>
              <a:t>Ultimately, </a:t>
            </a:r>
            <a:r>
              <a:rPr dirty="0" sz="2400" spc="-40">
                <a:latin typeface="Carlito"/>
                <a:cs typeface="Carlito"/>
              </a:rPr>
              <a:t>however, </a:t>
            </a:r>
            <a:r>
              <a:rPr dirty="0" sz="2400" spc="-10">
                <a:latin typeface="Carlito"/>
                <a:cs typeface="Carlito"/>
              </a:rPr>
              <a:t>you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implement </a:t>
            </a:r>
            <a:r>
              <a:rPr dirty="0" sz="2400" spc="-20">
                <a:latin typeface="Carlito"/>
                <a:cs typeface="Carlito"/>
              </a:rPr>
              <a:t>your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cases, and 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15">
                <a:latin typeface="Carlito"/>
                <a:cs typeface="Carlito"/>
              </a:rPr>
              <a:t>created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society </a:t>
            </a:r>
            <a:r>
              <a:rPr dirty="0" sz="2400">
                <a:latin typeface="Carlito"/>
                <a:cs typeface="Carlito"/>
              </a:rPr>
              <a:t>of classes </a:t>
            </a:r>
            <a:r>
              <a:rPr dirty="0" sz="2400" spc="-5">
                <a:latin typeface="Carlito"/>
                <a:cs typeface="Carlito"/>
              </a:rPr>
              <a:t>and other elements </a:t>
            </a:r>
            <a:r>
              <a:rPr dirty="0" sz="2400" spc="-10">
                <a:latin typeface="Carlito"/>
                <a:cs typeface="Carlito"/>
              </a:rPr>
              <a:t>that work  </a:t>
            </a:r>
            <a:r>
              <a:rPr dirty="0" sz="2400" spc="-5">
                <a:latin typeface="Carlito"/>
                <a:cs typeface="Carlito"/>
              </a:rPr>
              <a:t>together to </a:t>
            </a:r>
            <a:r>
              <a:rPr dirty="0" sz="2400">
                <a:latin typeface="Carlito"/>
                <a:cs typeface="Carlito"/>
              </a:rPr>
              <a:t>implement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this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2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3100">
              <a:latin typeface="Carlito"/>
              <a:cs typeface="Carlito"/>
            </a:endParaRPr>
          </a:p>
          <a:p>
            <a:pPr algn="just" marL="356870" marR="7620" indent="-344805">
              <a:lnSpc>
                <a:spcPts val="259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This </a:t>
            </a:r>
            <a:r>
              <a:rPr dirty="0" sz="2400" spc="-5">
                <a:latin typeface="Carlito"/>
                <a:cs typeface="Carlito"/>
              </a:rPr>
              <a:t>society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elements, including both its </a:t>
            </a:r>
            <a:r>
              <a:rPr dirty="0" sz="2400" spc="-20">
                <a:latin typeface="Carlito"/>
                <a:cs typeface="Carlito"/>
              </a:rPr>
              <a:t>static </a:t>
            </a:r>
            <a:r>
              <a:rPr dirty="0" sz="2400">
                <a:latin typeface="Carlito"/>
                <a:cs typeface="Carlito"/>
              </a:rPr>
              <a:t>and dynamic  structure, is modeled 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UML as a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collaboration.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07123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Cases </a:t>
            </a:r>
            <a:r>
              <a:rPr dirty="0" spc="5"/>
              <a:t>and</a:t>
            </a:r>
            <a:r>
              <a:rPr dirty="0" spc="-105"/>
              <a:t> </a:t>
            </a:r>
            <a:r>
              <a:rPr dirty="0" spc="-10"/>
              <a:t>Collaborations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9458" y="1752599"/>
            <a:ext cx="6520593" cy="2275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07123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Cases </a:t>
            </a:r>
            <a:r>
              <a:rPr dirty="0" spc="5"/>
              <a:t>and</a:t>
            </a:r>
            <a:r>
              <a:rPr dirty="0" spc="-105"/>
              <a:t> </a:t>
            </a:r>
            <a:r>
              <a:rPr dirty="0" spc="-10"/>
              <a:t>Collaborations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044" y="5122545"/>
            <a:ext cx="823023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rlito"/>
                <a:cs typeface="Carlito"/>
              </a:rPr>
              <a:t>Finding the minimal </a:t>
            </a:r>
            <a:r>
              <a:rPr dirty="0" sz="2400" spc="-20">
                <a:latin typeface="Carlito"/>
                <a:cs typeface="Carlito"/>
              </a:rPr>
              <a:t>set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well-structured </a:t>
            </a:r>
            <a:r>
              <a:rPr dirty="0" sz="2400" spc="-15">
                <a:latin typeface="Carlito"/>
                <a:cs typeface="Carlito"/>
              </a:rPr>
              <a:t>collaborations </a:t>
            </a:r>
            <a:r>
              <a:rPr dirty="0" sz="2400" spc="-10">
                <a:latin typeface="Carlito"/>
                <a:cs typeface="Carlito"/>
              </a:rPr>
              <a:t>that  satisfy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flow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events </a:t>
            </a:r>
            <a:r>
              <a:rPr dirty="0" sz="2400" spc="-5">
                <a:latin typeface="Carlito"/>
                <a:cs typeface="Carlito"/>
              </a:rPr>
              <a:t>specified </a:t>
            </a:r>
            <a:r>
              <a:rPr dirty="0" sz="2400">
                <a:latin typeface="Carlito"/>
                <a:cs typeface="Carlito"/>
              </a:rPr>
              <a:t>in all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cases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25">
                <a:latin typeface="Carlito"/>
                <a:cs typeface="Carlito"/>
              </a:rPr>
              <a:t>system 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focus </a:t>
            </a:r>
            <a:r>
              <a:rPr dirty="0" sz="2400">
                <a:latin typeface="Carlito"/>
                <a:cs typeface="Carlito"/>
              </a:rPr>
              <a:t>of a </a:t>
            </a:r>
            <a:r>
              <a:rPr dirty="0" sz="2400" spc="-20">
                <a:latin typeface="Carlito"/>
                <a:cs typeface="Carlito"/>
              </a:rPr>
              <a:t>system's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architecture.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6305" cy="549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Generalization </a:t>
            </a:r>
            <a:r>
              <a:rPr dirty="0" sz="2400" spc="-5">
                <a:latin typeface="Carlito"/>
                <a:cs typeface="Carlito"/>
              </a:rPr>
              <a:t>among </a:t>
            </a:r>
            <a:r>
              <a:rPr dirty="0" sz="2400" spc="-1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5">
                <a:latin typeface="Carlito"/>
                <a:cs typeface="Carlito"/>
              </a:rPr>
              <a:t>just </a:t>
            </a:r>
            <a:r>
              <a:rPr dirty="0" sz="2400" spc="-20">
                <a:latin typeface="Carlito"/>
                <a:cs typeface="Carlito"/>
              </a:rPr>
              <a:t>like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generalization </a:t>
            </a:r>
            <a:r>
              <a:rPr dirty="0" sz="2400">
                <a:latin typeface="Carlito"/>
                <a:cs typeface="Carlito"/>
              </a:rPr>
              <a:t>among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classes.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Carlito"/>
              <a:cs typeface="Carlito"/>
            </a:endParaRPr>
          </a:p>
          <a:p>
            <a:pPr marL="356870" marR="6985" indent="-344805">
              <a:lnSpc>
                <a:spcPts val="259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Here </a:t>
            </a:r>
            <a:r>
              <a:rPr dirty="0" sz="2400" spc="-15">
                <a:latin typeface="Carlito"/>
                <a:cs typeface="Carlito"/>
              </a:rPr>
              <a:t>it </a:t>
            </a:r>
            <a:r>
              <a:rPr dirty="0" sz="2400" spc="5">
                <a:latin typeface="Carlito"/>
                <a:cs typeface="Carlito"/>
              </a:rPr>
              <a:t>means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child 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inherits the </a:t>
            </a:r>
            <a:r>
              <a:rPr dirty="0" sz="2400" spc="-5">
                <a:latin typeface="Carlito"/>
                <a:cs typeface="Carlito"/>
              </a:rPr>
              <a:t>behavior and  </a:t>
            </a:r>
            <a:r>
              <a:rPr dirty="0" sz="2400" spc="5">
                <a:latin typeface="Carlito"/>
                <a:cs typeface="Carlito"/>
              </a:rPr>
              <a:t>meaning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parent </a:t>
            </a: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-1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case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marR="5715" indent="-344805">
              <a:lnSpc>
                <a:spcPts val="26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child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-5">
                <a:latin typeface="Carlito"/>
                <a:cs typeface="Carlito"/>
              </a:rPr>
              <a:t>add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or override the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its </a:t>
            </a:r>
            <a:r>
              <a:rPr dirty="0" sz="2400" spc="-10">
                <a:latin typeface="Carlito"/>
                <a:cs typeface="Carlito"/>
              </a:rPr>
              <a:t>parent </a:t>
            </a:r>
            <a:r>
              <a:rPr dirty="0" sz="2400">
                <a:latin typeface="Carlito"/>
                <a:cs typeface="Carlito"/>
              </a:rPr>
              <a:t>and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child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>
                <a:latin typeface="Carlito"/>
                <a:cs typeface="Carlito"/>
              </a:rPr>
              <a:t>substituted </a:t>
            </a:r>
            <a:r>
              <a:rPr dirty="0" sz="2400" spc="-15">
                <a:latin typeface="Carlito"/>
                <a:cs typeface="Carlito"/>
              </a:rPr>
              <a:t>any </a:t>
            </a:r>
            <a:r>
              <a:rPr dirty="0" sz="2400">
                <a:latin typeface="Carlito"/>
                <a:cs typeface="Carlito"/>
              </a:rPr>
              <a:t>place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parent</a:t>
            </a:r>
            <a:r>
              <a:rPr dirty="0" sz="2400" spc="-2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appears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ts val="2280"/>
              </a:lnSpc>
              <a:spcBef>
                <a:spcPts val="2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Carlito"/>
                <a:cs typeface="Carlito"/>
              </a:rPr>
              <a:t>For</a:t>
            </a:r>
            <a:r>
              <a:rPr dirty="0" sz="2000" spc="29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example,</a:t>
            </a:r>
            <a:r>
              <a:rPr dirty="0" sz="2000" spc="28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in</a:t>
            </a:r>
            <a:r>
              <a:rPr dirty="0" sz="2000" spc="29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30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banking</a:t>
            </a:r>
            <a:r>
              <a:rPr dirty="0" sz="2000" spc="28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system,</a:t>
            </a:r>
            <a:r>
              <a:rPr dirty="0" sz="2000" spc="28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you</a:t>
            </a:r>
            <a:r>
              <a:rPr dirty="0" sz="2000" spc="29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might</a:t>
            </a:r>
            <a:r>
              <a:rPr dirty="0" sz="2000" spc="29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have</a:t>
            </a:r>
            <a:r>
              <a:rPr dirty="0" sz="2000" spc="27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the</a:t>
            </a:r>
            <a:r>
              <a:rPr dirty="0" sz="2000" spc="28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</a:t>
            </a:r>
            <a:r>
              <a:rPr dirty="0" sz="2000" spc="28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case</a:t>
            </a:r>
            <a:r>
              <a:rPr dirty="0" sz="2000" spc="30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Validate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280"/>
              </a:lnSpc>
            </a:pPr>
            <a:r>
              <a:rPr dirty="0" sz="2000" spc="-45">
                <a:latin typeface="Carlito"/>
                <a:cs typeface="Carlito"/>
              </a:rPr>
              <a:t>User, </a:t>
            </a:r>
            <a:r>
              <a:rPr dirty="0" sz="2000" spc="-5">
                <a:latin typeface="Carlito"/>
                <a:cs typeface="Carlito"/>
              </a:rPr>
              <a:t>which is </a:t>
            </a:r>
            <a:r>
              <a:rPr dirty="0" sz="2000" spc="-10">
                <a:latin typeface="Carlito"/>
                <a:cs typeface="Carlito"/>
              </a:rPr>
              <a:t>responsible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verifying </a:t>
            </a:r>
            <a:r>
              <a:rPr dirty="0" sz="2000" spc="-5">
                <a:latin typeface="Carlito"/>
                <a:cs typeface="Carlito"/>
              </a:rPr>
              <a:t>the identity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the</a:t>
            </a:r>
            <a:r>
              <a:rPr dirty="0" sz="2000" spc="254">
                <a:latin typeface="Carlito"/>
                <a:cs typeface="Carlito"/>
              </a:rPr>
              <a:t> </a:t>
            </a:r>
            <a:r>
              <a:rPr dirty="0" sz="2000" spc="-50">
                <a:latin typeface="Carlito"/>
                <a:cs typeface="Carlito"/>
              </a:rPr>
              <a:t>user.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4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5">
                <a:latin typeface="Carlito"/>
                <a:cs typeface="Carlito"/>
              </a:rPr>
              <a:t>You </a:t>
            </a:r>
            <a:r>
              <a:rPr dirty="0" sz="2000" spc="-10">
                <a:latin typeface="Carlito"/>
                <a:cs typeface="Carlito"/>
              </a:rPr>
              <a:t>might </a:t>
            </a:r>
            <a:r>
              <a:rPr dirty="0" sz="2000" spc="-5">
                <a:latin typeface="Carlito"/>
                <a:cs typeface="Carlito"/>
              </a:rPr>
              <a:t>then </a:t>
            </a:r>
            <a:r>
              <a:rPr dirty="0" sz="2000" spc="-20">
                <a:latin typeface="Carlito"/>
                <a:cs typeface="Carlito"/>
              </a:rPr>
              <a:t>have </a:t>
            </a:r>
            <a:r>
              <a:rPr dirty="0" sz="2000" spc="-15">
                <a:latin typeface="Carlito"/>
                <a:cs typeface="Carlito"/>
              </a:rPr>
              <a:t>two </a:t>
            </a:r>
            <a:r>
              <a:rPr dirty="0" sz="2000" spc="-10">
                <a:latin typeface="Carlito"/>
                <a:cs typeface="Carlito"/>
              </a:rPr>
              <a:t>specialized </a:t>
            </a:r>
            <a:r>
              <a:rPr dirty="0" sz="2000" spc="-5">
                <a:latin typeface="Carlito"/>
                <a:cs typeface="Carlito"/>
              </a:rPr>
              <a:t>children of this </a:t>
            </a:r>
            <a:r>
              <a:rPr dirty="0" sz="2000" spc="-10">
                <a:latin typeface="Carlito"/>
                <a:cs typeface="Carlito"/>
              </a:rPr>
              <a:t>use</a:t>
            </a:r>
            <a:r>
              <a:rPr dirty="0" sz="2000" spc="24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case</a:t>
            </a:r>
            <a:endParaRPr sz="2000">
              <a:latin typeface="Carlito"/>
              <a:cs typeface="Carlito"/>
            </a:endParaRPr>
          </a:p>
          <a:p>
            <a:pPr lvl="1" marL="756285" marR="6985" indent="-287020">
              <a:lnSpc>
                <a:spcPts val="2160"/>
              </a:lnSpc>
              <a:spcBef>
                <a:spcPts val="5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Check </a:t>
            </a:r>
            <a:r>
              <a:rPr dirty="0" sz="2000" spc="-10">
                <a:latin typeface="Carlito"/>
                <a:cs typeface="Carlito"/>
              </a:rPr>
              <a:t>password </a:t>
            </a:r>
            <a:r>
              <a:rPr dirty="0" sz="2000" spc="-5">
                <a:latin typeface="Carlito"/>
                <a:cs typeface="Carlito"/>
              </a:rPr>
              <a:t>and Retinal </a:t>
            </a:r>
            <a:r>
              <a:rPr dirty="0" sz="2000" spc="-10">
                <a:latin typeface="Carlito"/>
                <a:cs typeface="Carlito"/>
              </a:rPr>
              <a:t>scan </a:t>
            </a:r>
            <a:r>
              <a:rPr dirty="0" sz="2000" spc="-5">
                <a:latin typeface="Carlito"/>
                <a:cs typeface="Carlito"/>
              </a:rPr>
              <a:t>where both of </a:t>
            </a:r>
            <a:r>
              <a:rPr dirty="0" sz="2000">
                <a:latin typeface="Carlito"/>
                <a:cs typeface="Carlito"/>
              </a:rPr>
              <a:t>which </a:t>
            </a:r>
            <a:r>
              <a:rPr dirty="0" sz="2000" spc="-15">
                <a:latin typeface="Carlito"/>
                <a:cs typeface="Carlito"/>
              </a:rPr>
              <a:t>behave </a:t>
            </a:r>
            <a:r>
              <a:rPr dirty="0" sz="2000" spc="-5">
                <a:latin typeface="Carlito"/>
                <a:cs typeface="Carlito"/>
              </a:rPr>
              <a:t>just </a:t>
            </a:r>
            <a:r>
              <a:rPr dirty="0" sz="2000" spc="-10">
                <a:latin typeface="Carlito"/>
                <a:cs typeface="Carlito"/>
              </a:rPr>
              <a:t>like  </a:t>
            </a:r>
            <a:r>
              <a:rPr dirty="0" sz="2000" spc="-25">
                <a:latin typeface="Carlito"/>
                <a:cs typeface="Carlito"/>
              </a:rPr>
              <a:t>Validate </a:t>
            </a:r>
            <a:r>
              <a:rPr dirty="0" sz="2000" spc="-10">
                <a:latin typeface="Carlito"/>
                <a:cs typeface="Carlito"/>
              </a:rPr>
              <a:t>User </a:t>
            </a:r>
            <a:r>
              <a:rPr dirty="0" sz="2000" spc="-5">
                <a:latin typeface="Carlito"/>
                <a:cs typeface="Carlito"/>
              </a:rPr>
              <a:t>and </a:t>
            </a:r>
            <a:r>
              <a:rPr dirty="0" sz="2000" spc="-25">
                <a:latin typeface="Carlito"/>
                <a:cs typeface="Carlito"/>
              </a:rPr>
              <a:t>may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5">
                <a:latin typeface="Carlito"/>
                <a:cs typeface="Carlito"/>
              </a:rPr>
              <a:t>applied</a:t>
            </a:r>
            <a:r>
              <a:rPr dirty="0" sz="2000" spc="14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anywhere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25">
                <a:latin typeface="Carlito"/>
                <a:cs typeface="Carlito"/>
              </a:rPr>
              <a:t>Validate </a:t>
            </a:r>
            <a:r>
              <a:rPr dirty="0" sz="2000" spc="-10">
                <a:latin typeface="Carlito"/>
                <a:cs typeface="Carlito"/>
              </a:rPr>
              <a:t>User appears, yet </a:t>
            </a:r>
            <a:r>
              <a:rPr dirty="0" sz="2000" spc="-5">
                <a:latin typeface="Carlito"/>
                <a:cs typeface="Carlito"/>
              </a:rPr>
              <a:t>both of which add their own</a:t>
            </a:r>
            <a:r>
              <a:rPr dirty="0" sz="2000" spc="16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behavior</a:t>
            </a:r>
            <a:endParaRPr sz="2000">
              <a:latin typeface="Carlito"/>
              <a:cs typeface="Carlito"/>
            </a:endParaRPr>
          </a:p>
          <a:p>
            <a:pPr lvl="1" marL="756285" marR="10795" indent="-287020">
              <a:lnSpc>
                <a:spcPts val="2160"/>
              </a:lnSpc>
              <a:spcBef>
                <a:spcPts val="5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former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checking a textual </a:t>
            </a:r>
            <a:r>
              <a:rPr dirty="0" sz="2000" spc="-10">
                <a:latin typeface="Carlito"/>
                <a:cs typeface="Carlito"/>
              </a:rPr>
              <a:t>password,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latter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checking the  </a:t>
            </a:r>
            <a:r>
              <a:rPr dirty="0" sz="2000">
                <a:latin typeface="Carlito"/>
                <a:cs typeface="Carlito"/>
              </a:rPr>
              <a:t>unique </a:t>
            </a:r>
            <a:r>
              <a:rPr dirty="0" sz="2000" spc="-5">
                <a:latin typeface="Carlito"/>
                <a:cs typeface="Carlito"/>
              </a:rPr>
              <a:t>retina </a:t>
            </a:r>
            <a:r>
              <a:rPr dirty="0" sz="2000" spc="-10">
                <a:latin typeface="Carlito"/>
                <a:cs typeface="Carlito"/>
              </a:rPr>
              <a:t>patterns </a:t>
            </a:r>
            <a:r>
              <a:rPr dirty="0" sz="2000" spc="-5">
                <a:latin typeface="Carlito"/>
                <a:cs typeface="Carlito"/>
              </a:rPr>
              <a:t>of the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user).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0187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Generalization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10438"/>
            <a:ext cx="240220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</a:t>
            </a:r>
            <a:r>
              <a:rPr dirty="0" spc="-55"/>
              <a:t>s</a:t>
            </a:r>
            <a:r>
              <a:rPr dirty="0"/>
              <a:t>t</a:t>
            </a:r>
            <a:r>
              <a:rPr dirty="0" spc="-75"/>
              <a:t>r</a:t>
            </a:r>
            <a:r>
              <a:rPr dirty="0"/>
              <a:t>a</a:t>
            </a:r>
            <a:r>
              <a:rPr dirty="0" spc="5"/>
              <a:t>c</a:t>
            </a:r>
            <a:r>
              <a:rPr dirty="0"/>
              <a:t>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7451"/>
            <a:ext cx="8646160" cy="56229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200" spc="-5" b="1">
                <a:latin typeface="Carlito"/>
                <a:cs typeface="Carlito"/>
              </a:rPr>
              <a:t>Abstraction</a:t>
            </a:r>
            <a:endParaRPr sz="2200">
              <a:latin typeface="Carlito"/>
              <a:cs typeface="Carlito"/>
            </a:endParaRPr>
          </a:p>
          <a:p>
            <a:pPr algn="just" lvl="1" marL="756285" indent="-287020">
              <a:lnSpc>
                <a:spcPts val="2510"/>
              </a:lnSpc>
              <a:spcBef>
                <a:spcPts val="26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>
                <a:latin typeface="Carlito"/>
                <a:cs typeface="Carlito"/>
              </a:rPr>
              <a:t>is a mechanism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10">
                <a:latin typeface="Carlito"/>
                <a:cs typeface="Carlito"/>
              </a:rPr>
              <a:t>hiding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implementation 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user</a:t>
            </a:r>
            <a:r>
              <a:rPr dirty="0" sz="2200" spc="30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&amp;</a:t>
            </a:r>
            <a:endParaRPr sz="2200">
              <a:latin typeface="Carlito"/>
              <a:cs typeface="Carlito"/>
            </a:endParaRPr>
          </a:p>
          <a:p>
            <a:pPr algn="just" marL="756285">
              <a:lnSpc>
                <a:spcPts val="2510"/>
              </a:lnSpc>
            </a:pPr>
            <a:r>
              <a:rPr dirty="0" sz="2200" spc="-5">
                <a:latin typeface="Carlito"/>
                <a:cs typeface="Carlito"/>
              </a:rPr>
              <a:t>exposing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8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interface.</a:t>
            </a:r>
            <a:endParaRPr sz="22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90100"/>
              </a:lnSpc>
              <a:spcBef>
                <a:spcPts val="525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abstraction </a:t>
            </a:r>
            <a:r>
              <a:rPr dirty="0" sz="2200" spc="-5">
                <a:latin typeface="Carlito"/>
                <a:cs typeface="Carlito"/>
              </a:rPr>
              <a:t>mechanism allows us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represent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problem </a:t>
            </a:r>
            <a:r>
              <a:rPr dirty="0" sz="2200">
                <a:latin typeface="Carlito"/>
                <a:cs typeface="Carlito"/>
              </a:rPr>
              <a:t>in a  simpler </a:t>
            </a:r>
            <a:r>
              <a:rPr dirty="0" sz="2200" spc="-20">
                <a:latin typeface="Carlito"/>
                <a:cs typeface="Carlito"/>
              </a:rPr>
              <a:t>way </a:t>
            </a:r>
            <a:r>
              <a:rPr dirty="0" sz="2200">
                <a:latin typeface="Carlito"/>
                <a:cs typeface="Carlito"/>
              </a:rPr>
              <a:t>by </a:t>
            </a:r>
            <a:r>
              <a:rPr dirty="0" sz="2200" spc="-10">
                <a:latin typeface="Carlito"/>
                <a:cs typeface="Carlito"/>
              </a:rPr>
              <a:t>considering </a:t>
            </a:r>
            <a:r>
              <a:rPr dirty="0" sz="2200">
                <a:latin typeface="Carlito"/>
                <a:cs typeface="Carlito"/>
              </a:rPr>
              <a:t>only </a:t>
            </a:r>
            <a:r>
              <a:rPr dirty="0" sz="2200" spc="-5">
                <a:latin typeface="Carlito"/>
                <a:cs typeface="Carlito"/>
              </a:rPr>
              <a:t>those </a:t>
            </a:r>
            <a:r>
              <a:rPr dirty="0" sz="2200">
                <a:latin typeface="Carlito"/>
                <a:cs typeface="Carlito"/>
              </a:rPr>
              <a:t>aspects </a:t>
            </a:r>
            <a:r>
              <a:rPr dirty="0" sz="2200" spc="-10">
                <a:latin typeface="Carlito"/>
                <a:cs typeface="Carlito"/>
              </a:rPr>
              <a:t>that are </a:t>
            </a:r>
            <a:r>
              <a:rPr dirty="0" sz="2200" spc="-15">
                <a:latin typeface="Carlito"/>
                <a:cs typeface="Carlito"/>
              </a:rPr>
              <a:t>relevant </a:t>
            </a:r>
            <a:r>
              <a:rPr dirty="0" sz="2200" spc="-45">
                <a:latin typeface="Carlito"/>
                <a:cs typeface="Carlito"/>
              </a:rPr>
              <a:t>to  </a:t>
            </a:r>
            <a:r>
              <a:rPr dirty="0" sz="2200" spc="5">
                <a:latin typeface="Carlito"/>
                <a:cs typeface="Carlito"/>
              </a:rPr>
              <a:t>some </a:t>
            </a:r>
            <a:r>
              <a:rPr dirty="0" sz="2200">
                <a:latin typeface="Carlito"/>
                <a:cs typeface="Carlito"/>
              </a:rPr>
              <a:t>purpose and omitting all </a:t>
            </a:r>
            <a:r>
              <a:rPr dirty="0" sz="2200" spc="5">
                <a:latin typeface="Carlito"/>
                <a:cs typeface="Carlito"/>
              </a:rPr>
              <a:t>other </a:t>
            </a:r>
            <a:r>
              <a:rPr dirty="0" sz="2200" spc="-10">
                <a:latin typeface="Carlito"/>
                <a:cs typeface="Carlito"/>
              </a:rPr>
              <a:t>details </a:t>
            </a:r>
            <a:r>
              <a:rPr dirty="0" sz="2200" spc="-5">
                <a:latin typeface="Carlito"/>
                <a:cs typeface="Carlito"/>
              </a:rPr>
              <a:t>that </a:t>
            </a:r>
            <a:r>
              <a:rPr dirty="0" sz="2200" spc="-10">
                <a:latin typeface="Carlito"/>
                <a:cs typeface="Carlito"/>
              </a:rPr>
              <a:t>are</a:t>
            </a:r>
            <a:r>
              <a:rPr dirty="0" sz="2200" spc="-23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irrelevant.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algn="just" marL="356870" marR="5080" indent="-344805">
              <a:lnSpc>
                <a:spcPts val="259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Feature abstraction: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class </a:t>
            </a:r>
            <a:r>
              <a:rPr dirty="0" sz="2400" spc="-15">
                <a:latin typeface="Carlito"/>
                <a:cs typeface="Carlito"/>
              </a:rPr>
              <a:t>hierarchy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10">
                <a:latin typeface="Carlito"/>
                <a:cs typeface="Carlito"/>
              </a:rPr>
              <a:t>viewed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defining  </a:t>
            </a:r>
            <a:r>
              <a:rPr dirty="0" sz="2400" spc="-10">
                <a:latin typeface="Carlito"/>
                <a:cs typeface="Carlito"/>
              </a:rPr>
              <a:t>several </a:t>
            </a:r>
            <a:r>
              <a:rPr dirty="0" sz="2400" spc="-5">
                <a:latin typeface="Carlito"/>
                <a:cs typeface="Carlito"/>
              </a:rPr>
              <a:t>levels </a:t>
            </a:r>
            <a:r>
              <a:rPr dirty="0" sz="2400" spc="-15">
                <a:latin typeface="Carlito"/>
                <a:cs typeface="Carlito"/>
              </a:rPr>
              <a:t>(hierarchy)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abstraction, </a:t>
            </a:r>
            <a:r>
              <a:rPr dirty="0" sz="2400" spc="-10">
                <a:latin typeface="Carlito"/>
                <a:cs typeface="Carlito"/>
              </a:rPr>
              <a:t>where </a:t>
            </a:r>
            <a:r>
              <a:rPr dirty="0" sz="2400">
                <a:latin typeface="Carlito"/>
                <a:cs typeface="Carlito"/>
              </a:rPr>
              <a:t>each class is </a:t>
            </a:r>
            <a:r>
              <a:rPr dirty="0" sz="2400" spc="-25">
                <a:latin typeface="Carlito"/>
                <a:cs typeface="Carlito"/>
              </a:rPr>
              <a:t>an  </a:t>
            </a:r>
            <a:r>
              <a:rPr dirty="0" sz="2400" spc="-5">
                <a:latin typeface="Carlito"/>
                <a:cs typeface="Carlito"/>
              </a:rPr>
              <a:t>abstraction </a:t>
            </a:r>
            <a:r>
              <a:rPr dirty="0" sz="2400">
                <a:latin typeface="Carlito"/>
                <a:cs typeface="Carlito"/>
              </a:rPr>
              <a:t>of its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subclasses.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"/>
            </a:pPr>
            <a:endParaRPr sz="30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5" b="1">
                <a:latin typeface="Carlito"/>
                <a:cs typeface="Carlito"/>
              </a:rPr>
              <a:t>Data </a:t>
            </a:r>
            <a:r>
              <a:rPr dirty="0" sz="2400" spc="-10" b="1">
                <a:latin typeface="Carlito"/>
                <a:cs typeface="Carlito"/>
              </a:rPr>
              <a:t>abstraction: </a:t>
            </a:r>
            <a:r>
              <a:rPr dirty="0" sz="2400" spc="-10">
                <a:latin typeface="Carlito"/>
                <a:cs typeface="Carlito"/>
              </a:rPr>
              <a:t>An </a:t>
            </a:r>
            <a:r>
              <a:rPr dirty="0" sz="2400" spc="-5">
                <a:latin typeface="Carlito"/>
                <a:cs typeface="Carlito"/>
              </a:rPr>
              <a:t>object itself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10">
                <a:latin typeface="Carlito"/>
                <a:cs typeface="Carlito"/>
              </a:rPr>
              <a:t>considered </a:t>
            </a:r>
            <a:r>
              <a:rPr dirty="0" sz="2400">
                <a:latin typeface="Carlito"/>
                <a:cs typeface="Carlito"/>
              </a:rPr>
              <a:t>as a </a:t>
            </a:r>
            <a:r>
              <a:rPr dirty="0" sz="2400" spc="-15">
                <a:latin typeface="Carlito"/>
                <a:cs typeface="Carlito"/>
              </a:rPr>
              <a:t>data  </a:t>
            </a:r>
            <a:r>
              <a:rPr dirty="0" sz="2400" spc="-10">
                <a:latin typeface="Carlito"/>
                <a:cs typeface="Carlito"/>
              </a:rPr>
              <a:t>abstraction </a:t>
            </a:r>
            <a:r>
              <a:rPr dirty="0" sz="2400" spc="-35">
                <a:latin typeface="Carlito"/>
                <a:cs typeface="Carlito"/>
              </a:rPr>
              <a:t>entity, </a:t>
            </a:r>
            <a:r>
              <a:rPr dirty="0" sz="2400" spc="-5">
                <a:latin typeface="Carlito"/>
                <a:cs typeface="Carlito"/>
              </a:rPr>
              <a:t>because </a:t>
            </a:r>
            <a:r>
              <a:rPr dirty="0" sz="2400" spc="-15">
                <a:latin typeface="Carlito"/>
                <a:cs typeface="Carlito"/>
              </a:rPr>
              <a:t>it abstracts </a:t>
            </a:r>
            <a:r>
              <a:rPr dirty="0" sz="2400" spc="-5">
                <a:latin typeface="Carlito"/>
                <a:cs typeface="Carlito"/>
              </a:rPr>
              <a:t>out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exact </a:t>
            </a:r>
            <a:r>
              <a:rPr dirty="0" sz="2400" spc="-30">
                <a:latin typeface="Carlito"/>
                <a:cs typeface="Carlito"/>
              </a:rPr>
              <a:t>way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15">
                <a:latin typeface="Carlito"/>
                <a:cs typeface="Carlito"/>
              </a:rPr>
              <a:t>which  </a:t>
            </a:r>
            <a:r>
              <a:rPr dirty="0" sz="2400">
                <a:latin typeface="Carlito"/>
                <a:cs typeface="Carlito"/>
              </a:rPr>
              <a:t>it </a:t>
            </a:r>
            <a:r>
              <a:rPr dirty="0" sz="2400" spc="-15">
                <a:latin typeface="Carlito"/>
                <a:cs typeface="Carlito"/>
              </a:rPr>
              <a:t>stores </a:t>
            </a:r>
            <a:r>
              <a:rPr dirty="0" sz="2400">
                <a:latin typeface="Carlito"/>
                <a:cs typeface="Carlito"/>
              </a:rPr>
              <a:t>its </a:t>
            </a:r>
            <a:r>
              <a:rPr dirty="0" sz="2400" spc="-5">
                <a:latin typeface="Carlito"/>
                <a:cs typeface="Carlito"/>
              </a:rPr>
              <a:t>various </a:t>
            </a:r>
            <a:r>
              <a:rPr dirty="0" sz="2400" spc="-15">
                <a:latin typeface="Carlito"/>
                <a:cs typeface="Carlito"/>
              </a:rPr>
              <a:t>private data </a:t>
            </a:r>
            <a:r>
              <a:rPr dirty="0" sz="2400" spc="-10">
                <a:latin typeface="Carlito"/>
                <a:cs typeface="Carlito"/>
              </a:rPr>
              <a:t>items </a:t>
            </a:r>
            <a:r>
              <a:rPr dirty="0" sz="2400" spc="5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it </a:t>
            </a:r>
            <a:r>
              <a:rPr dirty="0" sz="2400" spc="-5">
                <a:latin typeface="Carlito"/>
                <a:cs typeface="Carlito"/>
              </a:rPr>
              <a:t>merely </a:t>
            </a:r>
            <a:r>
              <a:rPr dirty="0" sz="2400" spc="-10">
                <a:latin typeface="Carlito"/>
                <a:cs typeface="Carlito"/>
              </a:rPr>
              <a:t>provides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0">
                <a:latin typeface="Carlito"/>
                <a:cs typeface="Carlito"/>
              </a:rPr>
              <a:t>set 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methods to </a:t>
            </a:r>
            <a:r>
              <a:rPr dirty="0" sz="2400" spc="-5">
                <a:latin typeface="Carlito"/>
                <a:cs typeface="Carlito"/>
              </a:rPr>
              <a:t>other objects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access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manipulate </a:t>
            </a:r>
            <a:r>
              <a:rPr dirty="0" sz="2400">
                <a:latin typeface="Carlito"/>
                <a:cs typeface="Carlito"/>
              </a:rPr>
              <a:t>these </a:t>
            </a:r>
            <a:r>
              <a:rPr dirty="0" sz="2400" spc="-15">
                <a:latin typeface="Carlito"/>
                <a:cs typeface="Carlito"/>
              </a:rPr>
              <a:t>data  </a:t>
            </a:r>
            <a:r>
              <a:rPr dirty="0" sz="2400" spc="-5">
                <a:latin typeface="Carlito"/>
                <a:cs typeface="Carlito"/>
              </a:rPr>
              <a:t>items.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8536305" cy="56311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Include</a:t>
            </a:r>
            <a:r>
              <a:rPr dirty="0" sz="2400" spc="-5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Relationship</a:t>
            </a:r>
            <a:endParaRPr sz="24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An include </a:t>
            </a:r>
            <a:r>
              <a:rPr dirty="0" sz="2200" spc="-5">
                <a:latin typeface="Carlito"/>
                <a:cs typeface="Carlito"/>
              </a:rPr>
              <a:t>relationship between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cases </a:t>
            </a:r>
            <a:r>
              <a:rPr dirty="0" sz="2200">
                <a:latin typeface="Carlito"/>
                <a:cs typeface="Carlito"/>
              </a:rPr>
              <a:t>means </a:t>
            </a:r>
            <a:r>
              <a:rPr dirty="0" sz="2200" spc="-15">
                <a:latin typeface="Carlito"/>
                <a:cs typeface="Carlito"/>
              </a:rPr>
              <a:t>that </a:t>
            </a:r>
            <a:r>
              <a:rPr dirty="0" sz="2200">
                <a:latin typeface="Carlito"/>
                <a:cs typeface="Carlito"/>
              </a:rPr>
              <a:t>the base </a:t>
            </a:r>
            <a:r>
              <a:rPr dirty="0" sz="2200" spc="-10">
                <a:latin typeface="Carlito"/>
                <a:cs typeface="Carlito"/>
              </a:rPr>
              <a:t>use  </a:t>
            </a:r>
            <a:r>
              <a:rPr dirty="0" sz="2200" spc="-5">
                <a:latin typeface="Carlito"/>
                <a:cs typeface="Carlito"/>
              </a:rPr>
              <a:t>case explicitly </a:t>
            </a:r>
            <a:r>
              <a:rPr dirty="0" sz="2200" spc="-15">
                <a:latin typeface="Carlito"/>
                <a:cs typeface="Carlito"/>
              </a:rPr>
              <a:t>incorporates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behavior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another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10">
                <a:latin typeface="Carlito"/>
                <a:cs typeface="Carlito"/>
              </a:rPr>
              <a:t>case at </a:t>
            </a:r>
            <a:r>
              <a:rPr dirty="0" sz="2200">
                <a:latin typeface="Carlito"/>
                <a:cs typeface="Carlito"/>
              </a:rPr>
              <a:t>a  location specified in the</a:t>
            </a:r>
            <a:r>
              <a:rPr dirty="0" sz="2200" spc="-1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base.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included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</a:t>
            </a:r>
            <a:r>
              <a:rPr dirty="0" sz="2200" spc="-15">
                <a:latin typeface="Carlito"/>
                <a:cs typeface="Carlito"/>
              </a:rPr>
              <a:t>never </a:t>
            </a:r>
            <a:r>
              <a:rPr dirty="0" sz="2200" spc="-10">
                <a:latin typeface="Carlito"/>
                <a:cs typeface="Carlito"/>
              </a:rPr>
              <a:t>stands </a:t>
            </a:r>
            <a:r>
              <a:rPr dirty="0" sz="2200" spc="-5">
                <a:latin typeface="Carlito"/>
                <a:cs typeface="Carlito"/>
              </a:rPr>
              <a:t>alone, but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5">
                <a:latin typeface="Carlito"/>
                <a:cs typeface="Carlito"/>
              </a:rPr>
              <a:t>only </a:t>
            </a:r>
            <a:r>
              <a:rPr dirty="0" sz="2200" spc="-15">
                <a:latin typeface="Carlito"/>
                <a:cs typeface="Carlito"/>
              </a:rPr>
              <a:t>instantiated</a:t>
            </a:r>
            <a:r>
              <a:rPr dirty="0" sz="2200" spc="8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part </a:t>
            </a:r>
            <a:r>
              <a:rPr dirty="0" sz="2200" spc="5">
                <a:latin typeface="Carlito"/>
                <a:cs typeface="Carlito"/>
              </a:rPr>
              <a:t>of some </a:t>
            </a:r>
            <a:r>
              <a:rPr dirty="0" sz="2200" spc="-10">
                <a:latin typeface="Carlito"/>
                <a:cs typeface="Carlito"/>
              </a:rPr>
              <a:t>larger </a:t>
            </a:r>
            <a:r>
              <a:rPr dirty="0" sz="2200">
                <a:latin typeface="Carlito"/>
                <a:cs typeface="Carlito"/>
              </a:rPr>
              <a:t>base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>
                <a:latin typeface="Carlito"/>
                <a:cs typeface="Carlito"/>
              </a:rPr>
              <a:t>includes</a:t>
            </a:r>
            <a:r>
              <a:rPr dirty="0" sz="2200" spc="-1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it.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dirty="0" sz="2200" spc="-50">
                <a:latin typeface="Carlito"/>
                <a:cs typeface="Carlito"/>
              </a:rPr>
              <a:t>You </a:t>
            </a:r>
            <a:r>
              <a:rPr dirty="0" sz="2200" spc="-10">
                <a:latin typeface="Carlito"/>
                <a:cs typeface="Carlito"/>
              </a:rPr>
              <a:t>use </a:t>
            </a: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5">
                <a:latin typeface="Carlito"/>
                <a:cs typeface="Carlito"/>
              </a:rPr>
              <a:t>include </a:t>
            </a:r>
            <a:r>
              <a:rPr dirty="0" sz="2200" spc="-10">
                <a:latin typeface="Carlito"/>
                <a:cs typeface="Carlito"/>
              </a:rPr>
              <a:t>relationship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>
                <a:latin typeface="Carlito"/>
                <a:cs typeface="Carlito"/>
              </a:rPr>
              <a:t>avoid </a:t>
            </a:r>
            <a:r>
              <a:rPr dirty="0" sz="2200" spc="-5">
                <a:latin typeface="Carlito"/>
                <a:cs typeface="Carlito"/>
              </a:rPr>
              <a:t>describing </a:t>
            </a: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same </a:t>
            </a:r>
            <a:r>
              <a:rPr dirty="0" sz="2200" spc="-10">
                <a:latin typeface="Carlito"/>
                <a:cs typeface="Carlito"/>
              </a:rPr>
              <a:t>flow </a:t>
            </a:r>
            <a:r>
              <a:rPr dirty="0" sz="2200" spc="10">
                <a:latin typeface="Carlito"/>
                <a:cs typeface="Carlito"/>
              </a:rPr>
              <a:t>of  </a:t>
            </a:r>
            <a:r>
              <a:rPr dirty="0" sz="2200" spc="-5">
                <a:latin typeface="Carlito"/>
                <a:cs typeface="Carlito"/>
              </a:rPr>
              <a:t>events </a:t>
            </a:r>
            <a:r>
              <a:rPr dirty="0" sz="2200" spc="-15">
                <a:latin typeface="Carlito"/>
                <a:cs typeface="Carlito"/>
              </a:rPr>
              <a:t>several </a:t>
            </a:r>
            <a:r>
              <a:rPr dirty="0" sz="2200">
                <a:latin typeface="Carlito"/>
                <a:cs typeface="Carlito"/>
              </a:rPr>
              <a:t>times, by </a:t>
            </a:r>
            <a:r>
              <a:rPr dirty="0" sz="2200" spc="-5">
                <a:latin typeface="Carlito"/>
                <a:cs typeface="Carlito"/>
              </a:rPr>
              <a:t>putting </a:t>
            </a:r>
            <a:r>
              <a:rPr dirty="0" sz="2200">
                <a:latin typeface="Carlito"/>
                <a:cs typeface="Carlito"/>
              </a:rPr>
              <a:t>the common </a:t>
            </a:r>
            <a:r>
              <a:rPr dirty="0" sz="2200" spc="-15">
                <a:latin typeface="Carlito"/>
                <a:cs typeface="Carlito"/>
              </a:rPr>
              <a:t>behavior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its </a:t>
            </a:r>
            <a:r>
              <a:rPr dirty="0" sz="2200" spc="5">
                <a:latin typeface="Carlito"/>
                <a:cs typeface="Carlito"/>
              </a:rPr>
              <a:t>own </a:t>
            </a:r>
            <a:r>
              <a:rPr dirty="0" sz="2200">
                <a:latin typeface="Carlito"/>
                <a:cs typeface="Carlito"/>
              </a:rPr>
              <a:t>(the use </a:t>
            </a:r>
            <a:r>
              <a:rPr dirty="0" sz="2200" spc="-5">
                <a:latin typeface="Carlito"/>
                <a:cs typeface="Carlito"/>
              </a:rPr>
              <a:t>case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>
                <a:latin typeface="Carlito"/>
                <a:cs typeface="Carlito"/>
              </a:rPr>
              <a:t>is included </a:t>
            </a:r>
            <a:r>
              <a:rPr dirty="0" sz="2200" spc="-5">
                <a:latin typeface="Carlito"/>
                <a:cs typeface="Carlito"/>
              </a:rPr>
              <a:t>by </a:t>
            </a:r>
            <a:r>
              <a:rPr dirty="0" sz="2200">
                <a:latin typeface="Carlito"/>
                <a:cs typeface="Carlito"/>
              </a:rPr>
              <a:t>a base use</a:t>
            </a:r>
            <a:r>
              <a:rPr dirty="0" sz="2200" spc="-21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case).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This </a:t>
            </a:r>
            <a:r>
              <a:rPr dirty="0" sz="2200" spc="5">
                <a:latin typeface="Carlito"/>
                <a:cs typeface="Carlito"/>
              </a:rPr>
              <a:t>means </a:t>
            </a:r>
            <a:r>
              <a:rPr dirty="0" sz="2200" spc="-15">
                <a:latin typeface="Carlito"/>
                <a:cs typeface="Carlito"/>
              </a:rPr>
              <a:t>that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5">
                <a:latin typeface="Carlito"/>
                <a:cs typeface="Carlito"/>
              </a:rPr>
              <a:t>one </a:t>
            </a:r>
            <a:r>
              <a:rPr dirty="0" sz="2200" spc="-5">
                <a:latin typeface="Carlito"/>
                <a:cs typeface="Carlito"/>
              </a:rPr>
              <a:t>functionality </a:t>
            </a:r>
            <a:r>
              <a:rPr dirty="0" sz="2200" spc="-15">
                <a:latin typeface="Carlito"/>
                <a:cs typeface="Carlito"/>
              </a:rPr>
              <a:t>that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business </a:t>
            </a:r>
            <a:r>
              <a:rPr dirty="0" sz="2200" spc="-20">
                <a:latin typeface="Carlito"/>
                <a:cs typeface="Carlito"/>
              </a:rPr>
              <a:t>system  </a:t>
            </a:r>
            <a:r>
              <a:rPr dirty="0" sz="2200" spc="-5">
                <a:latin typeface="Carlito"/>
                <a:cs typeface="Carlito"/>
              </a:rPr>
              <a:t>provides, </a:t>
            </a:r>
            <a:r>
              <a:rPr dirty="0" sz="2200">
                <a:latin typeface="Carlito"/>
                <a:cs typeface="Carlito"/>
              </a:rPr>
              <a:t>another </a:t>
            </a:r>
            <a:r>
              <a:rPr dirty="0" sz="2200" spc="-5">
                <a:latin typeface="Carlito"/>
                <a:cs typeface="Carlito"/>
              </a:rPr>
              <a:t>functionality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business </a:t>
            </a:r>
            <a:r>
              <a:rPr dirty="0" sz="2200" spc="-20">
                <a:latin typeface="Carlito"/>
                <a:cs typeface="Carlito"/>
              </a:rPr>
              <a:t>system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5">
                <a:latin typeface="Carlito"/>
                <a:cs typeface="Carlito"/>
              </a:rPr>
              <a:t>is  </a:t>
            </a:r>
            <a:r>
              <a:rPr dirty="0" sz="2200">
                <a:latin typeface="Carlito"/>
                <a:cs typeface="Carlito"/>
              </a:rPr>
              <a:t>accessed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971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Include and</a:t>
            </a:r>
            <a:r>
              <a:rPr dirty="0" spc="-140"/>
              <a:t> </a:t>
            </a:r>
            <a:r>
              <a:rPr dirty="0" spc="-5"/>
              <a:t>Extend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8536940" cy="52959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Extend</a:t>
            </a:r>
            <a:r>
              <a:rPr dirty="0" sz="2400" spc="-2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Relationship</a:t>
            </a:r>
            <a:endParaRPr sz="2400">
              <a:latin typeface="Carlito"/>
              <a:cs typeface="Carlito"/>
            </a:endParaRPr>
          </a:p>
          <a:p>
            <a:pPr algn="just" lvl="1" marL="756285" marR="571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An </a:t>
            </a:r>
            <a:r>
              <a:rPr dirty="0" sz="2200" spc="-10">
                <a:latin typeface="Carlito"/>
                <a:cs typeface="Carlito"/>
              </a:rPr>
              <a:t>extend relationship </a:t>
            </a:r>
            <a:r>
              <a:rPr dirty="0" sz="2200" spc="-5">
                <a:latin typeface="Carlito"/>
                <a:cs typeface="Carlito"/>
              </a:rPr>
              <a:t>between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cases </a:t>
            </a:r>
            <a:r>
              <a:rPr dirty="0" sz="2200" spc="5">
                <a:latin typeface="Carlito"/>
                <a:cs typeface="Carlito"/>
              </a:rPr>
              <a:t>means </a:t>
            </a:r>
            <a:r>
              <a:rPr dirty="0" sz="2200" spc="-20">
                <a:latin typeface="Carlito"/>
                <a:cs typeface="Carlito"/>
              </a:rPr>
              <a:t>that </a:t>
            </a:r>
            <a:r>
              <a:rPr dirty="0" sz="2200">
                <a:latin typeface="Carlito"/>
                <a:cs typeface="Carlito"/>
              </a:rPr>
              <a:t>the base </a:t>
            </a:r>
            <a:r>
              <a:rPr dirty="0" sz="2200" spc="-5">
                <a:latin typeface="Carlito"/>
                <a:cs typeface="Carlito"/>
              </a:rPr>
              <a:t>use  case </a:t>
            </a:r>
            <a:r>
              <a:rPr dirty="0" sz="2200" spc="-10">
                <a:latin typeface="Carlito"/>
                <a:cs typeface="Carlito"/>
              </a:rPr>
              <a:t>implicitly </a:t>
            </a:r>
            <a:r>
              <a:rPr dirty="0" sz="2200" spc="-15">
                <a:latin typeface="Carlito"/>
                <a:cs typeface="Carlito"/>
              </a:rPr>
              <a:t>incorporates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behavior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another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</a:t>
            </a:r>
            <a:r>
              <a:rPr dirty="0" sz="2200" spc="-10">
                <a:latin typeface="Carlito"/>
                <a:cs typeface="Carlito"/>
              </a:rPr>
              <a:t>at </a:t>
            </a:r>
            <a:r>
              <a:rPr dirty="0" sz="2200">
                <a:latin typeface="Carlito"/>
                <a:cs typeface="Carlito"/>
              </a:rPr>
              <a:t>a  location specified indirectly </a:t>
            </a:r>
            <a:r>
              <a:rPr dirty="0" sz="2200" spc="-5">
                <a:latin typeface="Carlito"/>
                <a:cs typeface="Carlito"/>
              </a:rPr>
              <a:t>by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extending </a:t>
            </a:r>
            <a:r>
              <a:rPr dirty="0" sz="2200">
                <a:latin typeface="Carlito"/>
                <a:cs typeface="Carlito"/>
              </a:rPr>
              <a:t>use</a:t>
            </a:r>
            <a:r>
              <a:rPr dirty="0" sz="2200" spc="-27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case.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base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10">
                <a:latin typeface="Carlito"/>
                <a:cs typeface="Carlito"/>
              </a:rPr>
              <a:t>case may </a:t>
            </a:r>
            <a:r>
              <a:rPr dirty="0" sz="2200" spc="-20">
                <a:latin typeface="Carlito"/>
                <a:cs typeface="Carlito"/>
              </a:rPr>
              <a:t>stand </a:t>
            </a:r>
            <a:r>
              <a:rPr dirty="0" sz="2200" spc="-5">
                <a:latin typeface="Carlito"/>
                <a:cs typeface="Carlito"/>
              </a:rPr>
              <a:t>alone, but under certain conditions,</a:t>
            </a:r>
            <a:r>
              <a:rPr dirty="0" sz="2200" spc="44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its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behavior </a:t>
            </a:r>
            <a:r>
              <a:rPr dirty="0" sz="2200" spc="-10">
                <a:latin typeface="Carlito"/>
                <a:cs typeface="Carlito"/>
              </a:rPr>
              <a:t>may </a:t>
            </a:r>
            <a:r>
              <a:rPr dirty="0" sz="2200" spc="-5">
                <a:latin typeface="Carlito"/>
                <a:cs typeface="Carlito"/>
              </a:rPr>
              <a:t>be extended by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behavior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another use</a:t>
            </a:r>
            <a:r>
              <a:rPr dirty="0" sz="2200" spc="-229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case.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  <a:tab pos="1162050" algn="l"/>
                <a:tab pos="1762760" algn="l"/>
                <a:tab pos="2454910" algn="l"/>
                <a:tab pos="3058795" algn="l"/>
                <a:tab pos="4229100" algn="l"/>
                <a:tab pos="5357495" algn="l"/>
                <a:tab pos="6540500" algn="l"/>
                <a:tab pos="7278370" algn="l"/>
              </a:tabLst>
            </a:pP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hi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5">
                <a:latin typeface="Carlito"/>
                <a:cs typeface="Carlito"/>
              </a:rPr>
              <a:t>w</a:t>
            </a:r>
            <a:r>
              <a:rPr dirty="0" sz="2200" spc="-50">
                <a:latin typeface="Carlito"/>
                <a:cs typeface="Carlito"/>
              </a:rPr>
              <a:t>a</a:t>
            </a:r>
            <a:r>
              <a:rPr dirty="0" sz="2200" spc="-160">
                <a:latin typeface="Carlito"/>
                <a:cs typeface="Carlito"/>
              </a:rPr>
              <a:t>y</a:t>
            </a:r>
            <a:r>
              <a:rPr dirty="0" sz="2200">
                <a:latin typeface="Carlito"/>
                <a:cs typeface="Carlito"/>
              </a:rPr>
              <a:t>,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40">
                <a:latin typeface="Carlito"/>
                <a:cs typeface="Carlito"/>
              </a:rPr>
              <a:t>y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u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pa</a:t>
            </a:r>
            <a:r>
              <a:rPr dirty="0" sz="2200" spc="-55">
                <a:latin typeface="Carlito"/>
                <a:cs typeface="Carlito"/>
              </a:rPr>
              <a:t>r</a:t>
            </a:r>
            <a:r>
              <a:rPr dirty="0" sz="2200" spc="-50">
                <a:latin typeface="Carlito"/>
                <a:cs typeface="Carlito"/>
              </a:rPr>
              <a:t>a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pt</a:t>
            </a:r>
            <a:r>
              <a:rPr dirty="0" sz="2200" spc="-30">
                <a:latin typeface="Carlito"/>
                <a:cs typeface="Carlito"/>
              </a:rPr>
              <a:t>i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na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beh</a:t>
            </a:r>
            <a:r>
              <a:rPr dirty="0" sz="2200" spc="-80">
                <a:latin typeface="Carlito"/>
                <a:cs typeface="Carlito"/>
              </a:rPr>
              <a:t>a</a:t>
            </a:r>
            <a:r>
              <a:rPr dirty="0" sz="2200" spc="10">
                <a:latin typeface="Carlito"/>
                <a:cs typeface="Carlito"/>
              </a:rPr>
              <a:t>v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fr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an</a:t>
            </a:r>
            <a:r>
              <a:rPr dirty="0" sz="2200" spc="-10">
                <a:latin typeface="Carlito"/>
                <a:cs typeface="Carlito"/>
              </a:rPr>
              <a:t>d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 spc="-45">
                <a:latin typeface="Carlito"/>
                <a:cs typeface="Carlito"/>
              </a:rPr>
              <a:t>t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ry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 spc="-30">
                <a:latin typeface="Carlito"/>
                <a:cs typeface="Carlito"/>
              </a:rPr>
              <a:t>behavior.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200" spc="-20">
                <a:latin typeface="Carlito"/>
                <a:cs typeface="Carlito"/>
              </a:rPr>
              <a:t>Finally, </a:t>
            </a:r>
            <a:r>
              <a:rPr dirty="0" sz="2200" spc="-10">
                <a:latin typeface="Carlito"/>
                <a:cs typeface="Carlito"/>
              </a:rPr>
              <a:t>you may </a:t>
            </a:r>
            <a:r>
              <a:rPr dirty="0" sz="2200">
                <a:latin typeface="Carlito"/>
                <a:cs typeface="Carlito"/>
              </a:rPr>
              <a:t>use an </a:t>
            </a:r>
            <a:r>
              <a:rPr dirty="0" sz="2200" spc="-10">
                <a:latin typeface="Carlito"/>
                <a:cs typeface="Carlito"/>
              </a:rPr>
              <a:t>extend relationship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model </a:t>
            </a:r>
            <a:r>
              <a:rPr dirty="0" sz="2200" spc="-15">
                <a:latin typeface="Carlito"/>
                <a:cs typeface="Carlito"/>
              </a:rPr>
              <a:t>several </a:t>
            </a:r>
            <a:r>
              <a:rPr dirty="0" sz="2200" spc="-5">
                <a:latin typeface="Carlito"/>
                <a:cs typeface="Carlito"/>
              </a:rPr>
              <a:t>flows 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20">
                <a:latin typeface="Carlito"/>
                <a:cs typeface="Carlito"/>
              </a:rPr>
              <a:t>may </a:t>
            </a:r>
            <a:r>
              <a:rPr dirty="0" sz="2200" spc="-5">
                <a:latin typeface="Carlito"/>
                <a:cs typeface="Carlito"/>
              </a:rPr>
              <a:t>be inserted </a:t>
            </a:r>
            <a:r>
              <a:rPr dirty="0" sz="2200" spc="-10">
                <a:latin typeface="Carlito"/>
                <a:cs typeface="Carlito"/>
              </a:rPr>
              <a:t>at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certain </a:t>
            </a:r>
            <a:r>
              <a:rPr dirty="0" sz="2200" spc="-10">
                <a:latin typeface="Carlito"/>
                <a:cs typeface="Carlito"/>
              </a:rPr>
              <a:t>point, governed </a:t>
            </a:r>
            <a:r>
              <a:rPr dirty="0" sz="2200" spc="-5">
                <a:latin typeface="Carlito"/>
                <a:cs typeface="Carlito"/>
              </a:rPr>
              <a:t>by explicit  interaction </a:t>
            </a:r>
            <a:r>
              <a:rPr dirty="0" sz="2200">
                <a:latin typeface="Carlito"/>
                <a:cs typeface="Carlito"/>
              </a:rPr>
              <a:t>with an</a:t>
            </a:r>
            <a:r>
              <a:rPr dirty="0" sz="2200" spc="-125">
                <a:latin typeface="Carlito"/>
                <a:cs typeface="Carlito"/>
              </a:rPr>
              <a:t> </a:t>
            </a:r>
            <a:r>
              <a:rPr dirty="0" sz="2200" spc="-40">
                <a:latin typeface="Carlito"/>
                <a:cs typeface="Carlito"/>
              </a:rPr>
              <a:t>actor.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97192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Include and</a:t>
            </a:r>
            <a:r>
              <a:rPr dirty="0" spc="-140"/>
              <a:t> </a:t>
            </a:r>
            <a:r>
              <a:rPr dirty="0" spc="-5"/>
              <a:t>Extend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613" y="838200"/>
            <a:ext cx="7341234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62013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Include </a:t>
            </a:r>
            <a:r>
              <a:rPr dirty="0" spc="-15"/>
              <a:t>vs</a:t>
            </a:r>
            <a:r>
              <a:rPr dirty="0" spc="-114"/>
              <a:t> </a:t>
            </a:r>
            <a:r>
              <a:rPr dirty="0" spc="-5"/>
              <a:t>Extend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02284"/>
            <a:ext cx="8533130" cy="490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000">
                <a:latin typeface="Carlito"/>
                <a:cs typeface="Carlito"/>
              </a:rPr>
              <a:t>These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extension</a:t>
            </a:r>
            <a:r>
              <a:rPr dirty="0" sz="2000" spc="9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points</a:t>
            </a:r>
            <a:r>
              <a:rPr dirty="0" sz="2000" spc="8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are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just</a:t>
            </a:r>
            <a:r>
              <a:rPr dirty="0" sz="2000" spc="100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labels</a:t>
            </a:r>
            <a:r>
              <a:rPr dirty="0" sz="2000" spc="7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that</a:t>
            </a:r>
            <a:r>
              <a:rPr dirty="0" sz="2000" spc="130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may</a:t>
            </a:r>
            <a:r>
              <a:rPr dirty="0" sz="2000" spc="10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appear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in</a:t>
            </a:r>
            <a:r>
              <a:rPr dirty="0" sz="2000" spc="105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the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flow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the</a:t>
            </a:r>
            <a:r>
              <a:rPr dirty="0" sz="2000" spc="9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base</a:t>
            </a:r>
            <a:endParaRPr sz="2000">
              <a:latin typeface="Carlito"/>
              <a:cs typeface="Carlito"/>
            </a:endParaRPr>
          </a:p>
          <a:p>
            <a:pPr algn="just" marL="35687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use </a:t>
            </a:r>
            <a:r>
              <a:rPr dirty="0" sz="2000" spc="-15">
                <a:latin typeface="Carlito"/>
                <a:cs typeface="Carlito"/>
              </a:rPr>
              <a:t>case. For example,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flow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Place </a:t>
            </a:r>
            <a:r>
              <a:rPr dirty="0" sz="2000" spc="-10">
                <a:latin typeface="Carlito"/>
                <a:cs typeface="Carlito"/>
              </a:rPr>
              <a:t>order might read </a:t>
            </a:r>
            <a:r>
              <a:rPr dirty="0" sz="2000" spc="-5">
                <a:latin typeface="Carlito"/>
                <a:cs typeface="Carlito"/>
              </a:rPr>
              <a:t>as</a:t>
            </a:r>
            <a:r>
              <a:rPr dirty="0" sz="2000" spc="32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follows:</a:t>
            </a:r>
            <a:endParaRPr sz="2000">
              <a:latin typeface="Carlito"/>
              <a:cs typeface="Carlito"/>
            </a:endParaRPr>
          </a:p>
          <a:p>
            <a:pPr algn="just" marL="356870" indent="-34480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000" spc="-5" b="1">
                <a:latin typeface="Carlito"/>
                <a:cs typeface="Carlito"/>
              </a:rPr>
              <a:t>Main </a:t>
            </a:r>
            <a:r>
              <a:rPr dirty="0" sz="2000" spc="-10" b="1">
                <a:latin typeface="Carlito"/>
                <a:cs typeface="Carlito"/>
              </a:rPr>
              <a:t>flow </a:t>
            </a:r>
            <a:r>
              <a:rPr dirty="0" sz="2000" b="1">
                <a:latin typeface="Carlito"/>
                <a:cs typeface="Carlito"/>
              </a:rPr>
              <a:t>of</a:t>
            </a:r>
            <a:r>
              <a:rPr dirty="0" sz="2000" spc="10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events:</a:t>
            </a:r>
            <a:endParaRPr sz="20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>
                <a:latin typeface="Carlito"/>
                <a:cs typeface="Carlito"/>
              </a:rPr>
              <a:t>include </a:t>
            </a:r>
            <a:r>
              <a:rPr dirty="0" sz="2000" spc="-20">
                <a:latin typeface="Carlito"/>
                <a:cs typeface="Carlito"/>
              </a:rPr>
              <a:t>(Validate </a:t>
            </a:r>
            <a:r>
              <a:rPr dirty="0" sz="2000" spc="-5">
                <a:latin typeface="Carlito"/>
                <a:cs typeface="Carlito"/>
              </a:rPr>
              <a:t>user). </a:t>
            </a:r>
            <a:r>
              <a:rPr dirty="0" sz="2000">
                <a:latin typeface="Carlito"/>
                <a:cs typeface="Carlito"/>
              </a:rPr>
              <a:t>Collect </a:t>
            </a:r>
            <a:r>
              <a:rPr dirty="0" sz="2000" spc="-5">
                <a:latin typeface="Carlito"/>
                <a:cs typeface="Carlito"/>
              </a:rPr>
              <a:t>the user's </a:t>
            </a:r>
            <a:r>
              <a:rPr dirty="0" sz="2000" spc="-10">
                <a:latin typeface="Carlito"/>
                <a:cs typeface="Carlito"/>
              </a:rPr>
              <a:t>order </a:t>
            </a:r>
            <a:r>
              <a:rPr dirty="0" sz="2000" spc="-5">
                <a:latin typeface="Carlito"/>
                <a:cs typeface="Carlito"/>
              </a:rPr>
              <a:t>items. </a:t>
            </a:r>
            <a:r>
              <a:rPr dirty="0" sz="2000" spc="-10">
                <a:latin typeface="Carlito"/>
                <a:cs typeface="Carlito"/>
              </a:rPr>
              <a:t>(set </a:t>
            </a:r>
            <a:r>
              <a:rPr dirty="0" sz="2000" spc="-5">
                <a:latin typeface="Carlito"/>
                <a:cs typeface="Carlito"/>
              </a:rPr>
              <a:t>priority). Submit  the </a:t>
            </a:r>
            <a:r>
              <a:rPr dirty="0" sz="2000" spc="-10">
                <a:latin typeface="Carlito"/>
                <a:cs typeface="Carlito"/>
              </a:rPr>
              <a:t>order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processing. </a:t>
            </a:r>
            <a:r>
              <a:rPr dirty="0" sz="2000" spc="-5">
                <a:latin typeface="Carlito"/>
                <a:cs typeface="Carlito"/>
              </a:rPr>
              <a:t>In </a:t>
            </a:r>
            <a:r>
              <a:rPr dirty="0" sz="2000" spc="-10">
                <a:latin typeface="Carlito"/>
                <a:cs typeface="Carlito"/>
              </a:rPr>
              <a:t>this example, </a:t>
            </a:r>
            <a:r>
              <a:rPr dirty="0" sz="2000" spc="-15">
                <a:latin typeface="Carlito"/>
                <a:cs typeface="Carlito"/>
              </a:rPr>
              <a:t>set </a:t>
            </a:r>
            <a:r>
              <a:rPr dirty="0" sz="2000" spc="-5">
                <a:latin typeface="Carlito"/>
                <a:cs typeface="Carlito"/>
              </a:rPr>
              <a:t>priority is an </a:t>
            </a:r>
            <a:r>
              <a:rPr dirty="0" sz="2000" spc="-10">
                <a:latin typeface="Carlito"/>
                <a:cs typeface="Carlito"/>
              </a:rPr>
              <a:t>extension </a:t>
            </a:r>
            <a:r>
              <a:rPr dirty="0" sz="2000" spc="-5">
                <a:latin typeface="Carlito"/>
                <a:cs typeface="Carlito"/>
              </a:rPr>
              <a:t>point.  A </a:t>
            </a:r>
            <a:r>
              <a:rPr dirty="0" sz="2000">
                <a:latin typeface="Carlito"/>
                <a:cs typeface="Carlito"/>
              </a:rPr>
              <a:t>use </a:t>
            </a:r>
            <a:r>
              <a:rPr dirty="0" sz="2000" spc="-5">
                <a:latin typeface="Carlito"/>
                <a:cs typeface="Carlito"/>
              </a:rPr>
              <a:t>case </a:t>
            </a:r>
            <a:r>
              <a:rPr dirty="0" sz="2000" spc="-15">
                <a:latin typeface="Carlito"/>
                <a:cs typeface="Carlito"/>
              </a:rPr>
              <a:t>may </a:t>
            </a:r>
            <a:r>
              <a:rPr dirty="0" sz="2000" spc="-20">
                <a:latin typeface="Carlito"/>
                <a:cs typeface="Carlito"/>
              </a:rPr>
              <a:t>have </a:t>
            </a:r>
            <a:r>
              <a:rPr dirty="0" sz="2000" spc="-5">
                <a:latin typeface="Carlito"/>
                <a:cs typeface="Carlito"/>
              </a:rPr>
              <a:t>more </a:t>
            </a:r>
            <a:r>
              <a:rPr dirty="0" sz="2000" spc="5">
                <a:latin typeface="Carlito"/>
                <a:cs typeface="Carlito"/>
              </a:rPr>
              <a:t>than </a:t>
            </a:r>
            <a:r>
              <a:rPr dirty="0" sz="2000" spc="-5">
                <a:latin typeface="Carlito"/>
                <a:cs typeface="Carlito"/>
              </a:rPr>
              <a:t>one </a:t>
            </a:r>
            <a:r>
              <a:rPr dirty="0" sz="2000" spc="-10">
                <a:latin typeface="Carlito"/>
                <a:cs typeface="Carlito"/>
              </a:rPr>
              <a:t>extension </a:t>
            </a:r>
            <a:r>
              <a:rPr dirty="0" sz="2000" spc="-5">
                <a:latin typeface="Carlito"/>
                <a:cs typeface="Carlito"/>
              </a:rPr>
              <a:t>point (which </a:t>
            </a:r>
            <a:r>
              <a:rPr dirty="0" sz="2000" spc="-15">
                <a:latin typeface="Carlito"/>
                <a:cs typeface="Carlito"/>
              </a:rPr>
              <a:t>may </a:t>
            </a:r>
            <a:r>
              <a:rPr dirty="0" sz="2000" spc="-5">
                <a:latin typeface="Carlito"/>
                <a:cs typeface="Carlito"/>
              </a:rPr>
              <a:t>appear  </a:t>
            </a:r>
            <a:r>
              <a:rPr dirty="0" sz="2000" spc="-15">
                <a:latin typeface="Carlito"/>
                <a:cs typeface="Carlito"/>
              </a:rPr>
              <a:t>more </a:t>
            </a:r>
            <a:r>
              <a:rPr dirty="0" sz="2000" spc="-5">
                <a:latin typeface="Carlito"/>
                <a:cs typeface="Carlito"/>
              </a:rPr>
              <a:t>than once),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these are </a:t>
            </a:r>
            <a:r>
              <a:rPr dirty="0" sz="2000" spc="-20">
                <a:latin typeface="Carlito"/>
                <a:cs typeface="Carlito"/>
              </a:rPr>
              <a:t>always </a:t>
            </a:r>
            <a:r>
              <a:rPr dirty="0" sz="2000" spc="-15">
                <a:latin typeface="Carlito"/>
                <a:cs typeface="Carlito"/>
              </a:rPr>
              <a:t>matched </a:t>
            </a:r>
            <a:r>
              <a:rPr dirty="0" sz="2000">
                <a:latin typeface="Carlito"/>
                <a:cs typeface="Carlito"/>
              </a:rPr>
              <a:t>by</a:t>
            </a:r>
            <a:r>
              <a:rPr dirty="0" sz="2000" spc="15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name.</a:t>
            </a:r>
            <a:endParaRPr sz="2000">
              <a:latin typeface="Carlito"/>
              <a:cs typeface="Carlito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Under</a:t>
            </a:r>
            <a:r>
              <a:rPr dirty="0" sz="2000" spc="1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normal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circumstances,</a:t>
            </a:r>
            <a:r>
              <a:rPr dirty="0" sz="2000" spc="16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this</a:t>
            </a:r>
            <a:r>
              <a:rPr dirty="0" sz="2000" spc="14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base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</a:t>
            </a:r>
            <a:r>
              <a:rPr dirty="0" sz="2000" spc="1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case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will</a:t>
            </a:r>
            <a:r>
              <a:rPr dirty="0" sz="2000" spc="15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execute</a:t>
            </a:r>
            <a:r>
              <a:rPr dirty="0" sz="2000" spc="1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without</a:t>
            </a:r>
            <a:endParaRPr sz="2000">
              <a:latin typeface="Carlito"/>
              <a:cs typeface="Carlito"/>
            </a:endParaRPr>
          </a:p>
          <a:p>
            <a:pPr algn="just" marL="756285">
              <a:lnSpc>
                <a:spcPct val="100000"/>
              </a:lnSpc>
              <a:spcBef>
                <a:spcPts val="5"/>
              </a:spcBef>
            </a:pPr>
            <a:r>
              <a:rPr dirty="0" sz="2000" spc="-20">
                <a:latin typeface="Carlito"/>
                <a:cs typeface="Carlito"/>
              </a:rPr>
              <a:t>regard for </a:t>
            </a:r>
            <a:r>
              <a:rPr dirty="0" sz="2000" spc="-5">
                <a:latin typeface="Carlito"/>
                <a:cs typeface="Carlito"/>
              </a:rPr>
              <a:t>the priority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the</a:t>
            </a:r>
            <a:r>
              <a:rPr dirty="0" sz="2000" spc="75">
                <a:latin typeface="Carlito"/>
                <a:cs typeface="Carlito"/>
              </a:rPr>
              <a:t> </a:t>
            </a:r>
            <a:r>
              <a:rPr dirty="0" sz="2000" spc="-40">
                <a:latin typeface="Carlito"/>
                <a:cs typeface="Carlito"/>
              </a:rPr>
              <a:t>order.</a:t>
            </a:r>
            <a:endParaRPr sz="20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 spc="-45">
                <a:latin typeface="Carlito"/>
                <a:cs typeface="Carlito"/>
              </a:rPr>
              <a:t>If, </a:t>
            </a:r>
            <a:r>
              <a:rPr dirty="0" sz="2000" spc="-5">
                <a:latin typeface="Carlito"/>
                <a:cs typeface="Carlito"/>
              </a:rPr>
              <a:t>on the other </a:t>
            </a:r>
            <a:r>
              <a:rPr dirty="0" sz="2000">
                <a:latin typeface="Carlito"/>
                <a:cs typeface="Carlito"/>
              </a:rPr>
              <a:t>hand, </a:t>
            </a:r>
            <a:r>
              <a:rPr dirty="0" sz="2000" spc="-5">
                <a:latin typeface="Carlito"/>
                <a:cs typeface="Carlito"/>
              </a:rPr>
              <a:t>this </a:t>
            </a:r>
            <a:r>
              <a:rPr dirty="0" sz="2000" spc="10">
                <a:latin typeface="Carlito"/>
                <a:cs typeface="Carlito"/>
              </a:rPr>
              <a:t>is an </a:t>
            </a:r>
            <a:r>
              <a:rPr dirty="0" sz="2000" spc="-10">
                <a:latin typeface="Carlito"/>
                <a:cs typeface="Carlito"/>
              </a:rPr>
              <a:t>instance </a:t>
            </a:r>
            <a:r>
              <a:rPr dirty="0" sz="2000" spc="-5">
                <a:latin typeface="Carlito"/>
                <a:cs typeface="Carlito"/>
              </a:rPr>
              <a:t>of a </a:t>
            </a:r>
            <a:r>
              <a:rPr dirty="0" sz="2000">
                <a:latin typeface="Carlito"/>
                <a:cs typeface="Carlito"/>
              </a:rPr>
              <a:t>priority </a:t>
            </a:r>
            <a:r>
              <a:rPr dirty="0" sz="2000" spc="-35">
                <a:latin typeface="Carlito"/>
                <a:cs typeface="Carlito"/>
              </a:rPr>
              <a:t>order,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flow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this  </a:t>
            </a:r>
            <a:r>
              <a:rPr dirty="0" sz="2000" spc="-5">
                <a:latin typeface="Carlito"/>
                <a:cs typeface="Carlito"/>
              </a:rPr>
              <a:t>base </a:t>
            </a:r>
            <a:r>
              <a:rPr dirty="0" sz="2000" spc="-10">
                <a:latin typeface="Carlito"/>
                <a:cs typeface="Carlito"/>
              </a:rPr>
              <a:t>case </a:t>
            </a:r>
            <a:r>
              <a:rPr dirty="0" sz="2000">
                <a:latin typeface="Carlito"/>
                <a:cs typeface="Carlito"/>
              </a:rPr>
              <a:t>will </a:t>
            </a:r>
            <a:r>
              <a:rPr dirty="0" sz="2000" spc="-5">
                <a:latin typeface="Carlito"/>
                <a:cs typeface="Carlito"/>
              </a:rPr>
              <a:t>carry </a:t>
            </a:r>
            <a:r>
              <a:rPr dirty="0" sz="2000">
                <a:latin typeface="Carlito"/>
                <a:cs typeface="Carlito"/>
              </a:rPr>
              <a:t>out as </a:t>
            </a:r>
            <a:r>
              <a:rPr dirty="0" sz="2000" spc="-10">
                <a:latin typeface="Carlito"/>
                <a:cs typeface="Carlito"/>
              </a:rPr>
              <a:t>given </a:t>
            </a:r>
            <a:r>
              <a:rPr dirty="0" sz="2000" spc="-5">
                <a:latin typeface="Carlito"/>
                <a:cs typeface="Carlito"/>
              </a:rPr>
              <a:t>in </a:t>
            </a:r>
            <a:r>
              <a:rPr dirty="0" sz="2000" spc="-10">
                <a:latin typeface="Carlito"/>
                <a:cs typeface="Carlito"/>
              </a:rPr>
              <a:t>next </a:t>
            </a:r>
            <a:r>
              <a:rPr dirty="0" sz="2000" spc="-5">
                <a:latin typeface="Carlito"/>
                <a:cs typeface="Carlito"/>
              </a:rPr>
              <a:t>slide. But </a:t>
            </a:r>
            <a:r>
              <a:rPr dirty="0" sz="2000" spc="-15">
                <a:latin typeface="Carlito"/>
                <a:cs typeface="Carlito"/>
              </a:rPr>
              <a:t>at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extension </a:t>
            </a:r>
            <a:r>
              <a:rPr dirty="0" sz="2000" spc="-5">
                <a:latin typeface="Carlito"/>
                <a:cs typeface="Carlito"/>
              </a:rPr>
              <a:t>point  (set priority),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behavior of the extending </a:t>
            </a:r>
            <a:r>
              <a:rPr dirty="0" sz="2000">
                <a:latin typeface="Carlito"/>
                <a:cs typeface="Carlito"/>
              </a:rPr>
              <a:t>use </a:t>
            </a:r>
            <a:r>
              <a:rPr dirty="0" sz="2000" spc="-5">
                <a:latin typeface="Carlito"/>
                <a:cs typeface="Carlito"/>
              </a:rPr>
              <a:t>case </a:t>
            </a:r>
            <a:r>
              <a:rPr dirty="0" sz="2000">
                <a:latin typeface="Carlito"/>
                <a:cs typeface="Carlito"/>
              </a:rPr>
              <a:t>(Place </a:t>
            </a:r>
            <a:r>
              <a:rPr dirty="0" sz="2000" spc="-5">
                <a:latin typeface="Carlito"/>
                <a:cs typeface="Carlito"/>
              </a:rPr>
              <a:t>rush </a:t>
            </a:r>
            <a:r>
              <a:rPr dirty="0" sz="2000" spc="-10">
                <a:latin typeface="Carlito"/>
                <a:cs typeface="Carlito"/>
              </a:rPr>
              <a:t>order) </a:t>
            </a:r>
            <a:r>
              <a:rPr dirty="0" sz="2000">
                <a:latin typeface="Carlito"/>
                <a:cs typeface="Carlito"/>
              </a:rPr>
              <a:t>will  be </a:t>
            </a:r>
            <a:r>
              <a:rPr dirty="0" sz="2000" spc="-10">
                <a:latin typeface="Carlito"/>
                <a:cs typeface="Carlito"/>
              </a:rPr>
              <a:t>performed, </a:t>
            </a:r>
            <a:r>
              <a:rPr dirty="0" sz="2000" spc="-5">
                <a:latin typeface="Carlito"/>
                <a:cs typeface="Carlito"/>
              </a:rPr>
              <a:t>then the </a:t>
            </a:r>
            <a:r>
              <a:rPr dirty="0" sz="2000" spc="-10">
                <a:latin typeface="Carlito"/>
                <a:cs typeface="Carlito"/>
              </a:rPr>
              <a:t>flow </a:t>
            </a:r>
            <a:r>
              <a:rPr dirty="0" sz="2000" spc="-5">
                <a:latin typeface="Carlito"/>
                <a:cs typeface="Carlito"/>
              </a:rPr>
              <a:t>will</a:t>
            </a:r>
            <a:r>
              <a:rPr dirty="0" sz="2000" spc="7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resume.</a:t>
            </a:r>
            <a:endParaRPr sz="2000">
              <a:latin typeface="Carlito"/>
              <a:cs typeface="Carlito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If </a:t>
            </a:r>
            <a:r>
              <a:rPr dirty="0" sz="2000" spc="-10">
                <a:latin typeface="Carlito"/>
                <a:cs typeface="Carlito"/>
              </a:rPr>
              <a:t>there are </a:t>
            </a:r>
            <a:r>
              <a:rPr dirty="0" sz="2000">
                <a:latin typeface="Carlito"/>
                <a:cs typeface="Carlito"/>
              </a:rPr>
              <a:t>multiple </a:t>
            </a:r>
            <a:r>
              <a:rPr dirty="0" sz="2000" spc="-5">
                <a:latin typeface="Carlito"/>
                <a:cs typeface="Carlito"/>
              </a:rPr>
              <a:t>extension points, the </a:t>
            </a:r>
            <a:r>
              <a:rPr dirty="0" sz="2000" spc="-10">
                <a:latin typeface="Carlito"/>
                <a:cs typeface="Carlito"/>
              </a:rPr>
              <a:t>extending use </a:t>
            </a:r>
            <a:r>
              <a:rPr dirty="0" sz="2000">
                <a:latin typeface="Carlito"/>
                <a:cs typeface="Carlito"/>
              </a:rPr>
              <a:t>case </a:t>
            </a:r>
            <a:r>
              <a:rPr dirty="0" sz="2000" spc="-5">
                <a:latin typeface="Carlito"/>
                <a:cs typeface="Carlito"/>
              </a:rPr>
              <a:t>will simply  </a:t>
            </a:r>
            <a:r>
              <a:rPr dirty="0" sz="2000" spc="-20">
                <a:latin typeface="Carlito"/>
                <a:cs typeface="Carlito"/>
              </a:rPr>
              <a:t>fold </a:t>
            </a:r>
            <a:r>
              <a:rPr dirty="0" sz="2000" spc="-5">
                <a:latin typeface="Carlito"/>
                <a:cs typeface="Carlito"/>
              </a:rPr>
              <a:t>in its </a:t>
            </a:r>
            <a:r>
              <a:rPr dirty="0" sz="2000" spc="-15">
                <a:latin typeface="Carlito"/>
                <a:cs typeface="Carlito"/>
              </a:rPr>
              <a:t>flows </a:t>
            </a:r>
            <a:r>
              <a:rPr dirty="0" sz="2000" spc="-5">
                <a:latin typeface="Carlito"/>
                <a:cs typeface="Carlito"/>
              </a:rPr>
              <a:t>in</a:t>
            </a:r>
            <a:r>
              <a:rPr dirty="0" sz="2000" spc="90">
                <a:latin typeface="Carlito"/>
                <a:cs typeface="Carlito"/>
              </a:rPr>
              <a:t> </a:t>
            </a:r>
            <a:r>
              <a:rPr dirty="0" sz="2000" spc="-40">
                <a:latin typeface="Carlito"/>
                <a:cs typeface="Carlito"/>
              </a:rPr>
              <a:t>order.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3266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Generalization, </a:t>
            </a:r>
            <a:r>
              <a:rPr dirty="0" spc="5"/>
              <a:t>Include, and</a:t>
            </a:r>
            <a:r>
              <a:rPr dirty="0" spc="-125"/>
              <a:t> </a:t>
            </a:r>
            <a:r>
              <a:rPr dirty="0" spc="-5"/>
              <a:t>Extend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199" y="838250"/>
            <a:ext cx="8259826" cy="5798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3266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Generalization, </a:t>
            </a:r>
            <a:r>
              <a:rPr dirty="0" spc="5"/>
              <a:t>Include, and</a:t>
            </a:r>
            <a:r>
              <a:rPr dirty="0" spc="-125"/>
              <a:t> </a:t>
            </a:r>
            <a:r>
              <a:rPr dirty="0" spc="-5"/>
              <a:t>Extend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33425"/>
            <a:ext cx="8095615" cy="579564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Collect </a:t>
            </a:r>
            <a:r>
              <a:rPr dirty="0" sz="2200" spc="-5">
                <a:latin typeface="Carlito"/>
                <a:cs typeface="Carlito"/>
              </a:rPr>
              <a:t>information</a:t>
            </a:r>
            <a:r>
              <a:rPr dirty="0" sz="2200" spc="-8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sources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5">
                <a:latin typeface="Carlito"/>
                <a:cs typeface="Carlito"/>
              </a:rPr>
              <a:t>How am </a:t>
            </a:r>
            <a:r>
              <a:rPr dirty="0" sz="2200">
                <a:latin typeface="Carlito"/>
                <a:cs typeface="Carlito"/>
              </a:rPr>
              <a:t>I supposed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5">
                <a:latin typeface="Carlito"/>
                <a:cs typeface="Carlito"/>
              </a:rPr>
              <a:t>know</a:t>
            </a:r>
            <a:r>
              <a:rPr dirty="0" sz="2200" spc="-1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that?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>
                <a:latin typeface="Carlito"/>
                <a:cs typeface="Carlito"/>
              </a:rPr>
              <a:t>Identify potential</a:t>
            </a:r>
            <a:r>
              <a:rPr dirty="0" sz="2200" spc="-5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actors</a:t>
            </a:r>
            <a:endParaRPr sz="2200">
              <a:latin typeface="Carlito"/>
              <a:cs typeface="Carlito"/>
            </a:endParaRPr>
          </a:p>
          <a:p>
            <a:pPr lvl="1" marL="756285" marR="5080" indent="-287020">
              <a:lnSpc>
                <a:spcPts val="2380"/>
              </a:lnSpc>
              <a:spcBef>
                <a:spcPts val="5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Which </a:t>
            </a:r>
            <a:r>
              <a:rPr dirty="0" sz="2200" spc="-10">
                <a:latin typeface="Carlito"/>
                <a:cs typeface="Carlito"/>
              </a:rPr>
              <a:t>partners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customers </a:t>
            </a:r>
            <a:r>
              <a:rPr dirty="0" sz="2200">
                <a:latin typeface="Carlito"/>
                <a:cs typeface="Carlito"/>
              </a:rPr>
              <a:t>use the goods and </a:t>
            </a:r>
            <a:r>
              <a:rPr dirty="0" sz="2200" spc="5">
                <a:latin typeface="Carlito"/>
                <a:cs typeface="Carlito"/>
              </a:rPr>
              <a:t>services of</a:t>
            </a:r>
            <a:r>
              <a:rPr dirty="0" sz="2200" spc="-17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the  </a:t>
            </a:r>
            <a:r>
              <a:rPr dirty="0" sz="2200" spc="-5">
                <a:latin typeface="Carlito"/>
                <a:cs typeface="Carlito"/>
              </a:rPr>
              <a:t>business</a:t>
            </a:r>
            <a:r>
              <a:rPr dirty="0" sz="2200" spc="-2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system?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5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>
                <a:latin typeface="Carlito"/>
                <a:cs typeface="Carlito"/>
              </a:rPr>
              <a:t>Identify potential business </a:t>
            </a:r>
            <a:r>
              <a:rPr dirty="0" sz="2200">
                <a:latin typeface="Carlito"/>
                <a:cs typeface="Carlito"/>
              </a:rPr>
              <a:t>use</a:t>
            </a:r>
            <a:r>
              <a:rPr dirty="0" sz="2200" spc="-4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cases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Which goods and </a:t>
            </a:r>
            <a:r>
              <a:rPr dirty="0" sz="2200" spc="5">
                <a:latin typeface="Carlito"/>
                <a:cs typeface="Carlito"/>
              </a:rPr>
              <a:t>services </a:t>
            </a:r>
            <a:r>
              <a:rPr dirty="0" sz="2200" spc="-5">
                <a:latin typeface="Carlito"/>
                <a:cs typeface="Carlito"/>
              </a:rPr>
              <a:t>can </a:t>
            </a:r>
            <a:r>
              <a:rPr dirty="0" sz="2200" spc="-10">
                <a:latin typeface="Carlito"/>
                <a:cs typeface="Carlito"/>
              </a:rPr>
              <a:t>actors </a:t>
            </a:r>
            <a:r>
              <a:rPr dirty="0" sz="2200" spc="-20">
                <a:latin typeface="Carlito"/>
                <a:cs typeface="Carlito"/>
              </a:rPr>
              <a:t>draw</a:t>
            </a:r>
            <a:r>
              <a:rPr dirty="0" sz="2200" spc="-14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upon?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5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Connect </a:t>
            </a:r>
            <a:r>
              <a:rPr dirty="0" sz="2200" spc="-5">
                <a:latin typeface="Carlito"/>
                <a:cs typeface="Carlito"/>
              </a:rPr>
              <a:t>business </a:t>
            </a:r>
            <a:r>
              <a:rPr dirty="0" sz="2200">
                <a:latin typeface="Carlito"/>
                <a:cs typeface="Carlito"/>
              </a:rPr>
              <a:t>use</a:t>
            </a:r>
            <a:r>
              <a:rPr dirty="0" sz="2200" spc="-3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cases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2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5">
                <a:latin typeface="Carlito"/>
                <a:cs typeface="Carlito"/>
              </a:rPr>
              <a:t>Who </a:t>
            </a:r>
            <a:r>
              <a:rPr dirty="0" sz="2200" spc="-5">
                <a:latin typeface="Carlito"/>
                <a:cs typeface="Carlito"/>
              </a:rPr>
              <a:t>can </a:t>
            </a:r>
            <a:r>
              <a:rPr dirty="0" sz="2200" spc="-10">
                <a:latin typeface="Carlito"/>
                <a:cs typeface="Carlito"/>
              </a:rPr>
              <a:t>make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what </a:t>
            </a:r>
            <a:r>
              <a:rPr dirty="0" sz="2200">
                <a:latin typeface="Carlito"/>
                <a:cs typeface="Carlito"/>
              </a:rPr>
              <a:t>goods </a:t>
            </a:r>
            <a:r>
              <a:rPr dirty="0" sz="2200" spc="5">
                <a:latin typeface="Carlito"/>
                <a:cs typeface="Carlito"/>
              </a:rPr>
              <a:t>and services of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6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business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510"/>
              </a:lnSpc>
            </a:pPr>
            <a:r>
              <a:rPr dirty="0" sz="2200" spc="-10">
                <a:latin typeface="Carlito"/>
                <a:cs typeface="Carlito"/>
              </a:rPr>
              <a:t>system?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Describe</a:t>
            </a:r>
            <a:r>
              <a:rPr dirty="0" sz="2200" spc="-4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actors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5">
                <a:latin typeface="Carlito"/>
                <a:cs typeface="Carlito"/>
              </a:rPr>
              <a:t>Who or </a:t>
            </a:r>
            <a:r>
              <a:rPr dirty="0" sz="2200" spc="-5">
                <a:latin typeface="Carlito"/>
                <a:cs typeface="Carlito"/>
              </a:rPr>
              <a:t>what </a:t>
            </a:r>
            <a:r>
              <a:rPr dirty="0" sz="2200">
                <a:latin typeface="Carlito"/>
                <a:cs typeface="Carlito"/>
              </a:rPr>
              <a:t>do the </a:t>
            </a:r>
            <a:r>
              <a:rPr dirty="0" sz="2200" spc="-10">
                <a:latin typeface="Carlito"/>
                <a:cs typeface="Carlito"/>
              </a:rPr>
              <a:t>actors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represent?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3469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Constructing </a:t>
            </a:r>
            <a:r>
              <a:rPr dirty="0" spc="5"/>
              <a:t>Use </a:t>
            </a:r>
            <a:r>
              <a:rPr dirty="0"/>
              <a:t>Case </a:t>
            </a:r>
            <a:r>
              <a:rPr dirty="0" spc="-10"/>
              <a:t>Diagrams</a:t>
            </a:r>
            <a:r>
              <a:rPr dirty="0" spc="-195"/>
              <a:t> </a:t>
            </a:r>
            <a:r>
              <a:rPr dirty="0"/>
              <a:t>[7]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0507" y="642863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65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108"/>
            <a:ext cx="7713980" cy="525843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Search </a:t>
            </a:r>
            <a:r>
              <a:rPr dirty="0" sz="2400" spc="-15">
                <a:latin typeface="Carlito"/>
                <a:cs typeface="Carlito"/>
              </a:rPr>
              <a:t>for </a:t>
            </a:r>
            <a:r>
              <a:rPr dirty="0" sz="2400" spc="-5">
                <a:latin typeface="Carlito"/>
                <a:cs typeface="Carlito"/>
              </a:rPr>
              <a:t>more </a:t>
            </a:r>
            <a:r>
              <a:rPr dirty="0" sz="2400">
                <a:latin typeface="Carlito"/>
                <a:cs typeface="Carlito"/>
              </a:rPr>
              <a:t>business use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What </a:t>
            </a:r>
            <a:r>
              <a:rPr dirty="0" sz="2400">
                <a:latin typeface="Carlito"/>
                <a:cs typeface="Carlito"/>
              </a:rPr>
              <a:t>else </a:t>
            </a:r>
            <a:r>
              <a:rPr dirty="0" sz="2400" spc="5">
                <a:latin typeface="Carlito"/>
                <a:cs typeface="Carlito"/>
              </a:rPr>
              <a:t>needs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done?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Edit </a:t>
            </a:r>
            <a:r>
              <a:rPr dirty="0" sz="2400">
                <a:latin typeface="Carlito"/>
                <a:cs typeface="Carlito"/>
              </a:rPr>
              <a:t>business use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What </a:t>
            </a:r>
            <a:r>
              <a:rPr dirty="0" sz="2400">
                <a:latin typeface="Carlito"/>
                <a:cs typeface="Carlito"/>
              </a:rPr>
              <a:t>actually has </a:t>
            </a:r>
            <a:r>
              <a:rPr dirty="0" sz="2400" spc="-5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>
                <a:latin typeface="Carlito"/>
                <a:cs typeface="Carlito"/>
              </a:rPr>
              <a:t>included in a business use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case?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Document business use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What </a:t>
            </a:r>
            <a:r>
              <a:rPr dirty="0" sz="2400" spc="5">
                <a:latin typeface="Carlito"/>
                <a:cs typeface="Carlito"/>
              </a:rPr>
              <a:t>happens </a:t>
            </a:r>
            <a:r>
              <a:rPr dirty="0" sz="2400">
                <a:latin typeface="Carlito"/>
                <a:cs typeface="Carlito"/>
              </a:rPr>
              <a:t>in a business use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case?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5">
                <a:latin typeface="Carlito"/>
                <a:cs typeface="Carlito"/>
              </a:rPr>
              <a:t>Model </a:t>
            </a:r>
            <a:r>
              <a:rPr dirty="0" sz="2400">
                <a:latin typeface="Carlito"/>
                <a:cs typeface="Carlito"/>
              </a:rPr>
              <a:t>relationships </a:t>
            </a:r>
            <a:r>
              <a:rPr dirty="0" sz="2400" spc="-5">
                <a:latin typeface="Carlito"/>
                <a:cs typeface="Carlito"/>
              </a:rPr>
              <a:t>between </a:t>
            </a:r>
            <a:r>
              <a:rPr dirty="0" sz="2400">
                <a:latin typeface="Carlito"/>
                <a:cs typeface="Carlito"/>
              </a:rPr>
              <a:t>business use</a:t>
            </a:r>
            <a:r>
              <a:rPr dirty="0" sz="2400" spc="-17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What </a:t>
            </a:r>
            <a:r>
              <a:rPr dirty="0" sz="2400">
                <a:latin typeface="Carlito"/>
                <a:cs typeface="Carlito"/>
              </a:rPr>
              <a:t>activities </a:t>
            </a:r>
            <a:r>
              <a:rPr dirty="0" sz="2400" spc="-10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conducted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repeatedly?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0">
                <a:latin typeface="Carlito"/>
                <a:cs typeface="Carlito"/>
              </a:rPr>
              <a:t>Verify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6126299"/>
            <a:ext cx="299148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35"/>
              </a:lnSpc>
              <a:tabLst>
                <a:tab pos="299085" algn="l"/>
              </a:tabLst>
            </a:pPr>
            <a:r>
              <a:rPr dirty="0" sz="2400">
                <a:latin typeface="Wingdings"/>
                <a:cs typeface="Wingdings"/>
              </a:rPr>
              <a:t>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Carlito"/>
                <a:cs typeface="Carlito"/>
              </a:rPr>
              <a:t>Is everything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correct?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507" y="6466738"/>
            <a:ext cx="1778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66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23392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Constructing </a:t>
            </a:r>
            <a:r>
              <a:rPr dirty="0" spc="5"/>
              <a:t>Use </a:t>
            </a:r>
            <a:r>
              <a:rPr dirty="0"/>
              <a:t>Case</a:t>
            </a:r>
            <a:r>
              <a:rPr dirty="0" spc="-155"/>
              <a:t> </a:t>
            </a:r>
            <a:r>
              <a:rPr dirty="0" spc="-10"/>
              <a:t>Diagrams[7]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38276"/>
            <a:ext cx="8537575" cy="5461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>
                <a:latin typeface="Carlito"/>
                <a:cs typeface="Carlito"/>
              </a:rPr>
              <a:t>Identify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actors </a:t>
            </a:r>
            <a:r>
              <a:rPr dirty="0" sz="2200" spc="-5">
                <a:latin typeface="Carlito"/>
                <a:cs typeface="Carlito"/>
              </a:rPr>
              <a:t>that </a:t>
            </a:r>
            <a:r>
              <a:rPr dirty="0" sz="2200" spc="-10">
                <a:latin typeface="Carlito"/>
                <a:cs typeface="Carlito"/>
              </a:rPr>
              <a:t>interact </a:t>
            </a:r>
            <a:r>
              <a:rPr dirty="0" sz="2200" spc="5">
                <a:latin typeface="Carlito"/>
                <a:cs typeface="Carlito"/>
              </a:rPr>
              <a:t>with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element.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375"/>
              </a:lnSpc>
              <a:buFont typeface="Wingdings"/>
              <a:buChar char=""/>
              <a:tabLst>
                <a:tab pos="756285" algn="l"/>
                <a:tab pos="756920" algn="l"/>
                <a:tab pos="2851150" algn="l"/>
                <a:tab pos="6244590" algn="l"/>
                <a:tab pos="8281670" algn="l"/>
              </a:tabLst>
            </a:pPr>
            <a:r>
              <a:rPr dirty="0" sz="2200" spc="-5">
                <a:latin typeface="Carlito"/>
                <a:cs typeface="Carlito"/>
              </a:rPr>
              <a:t>Candidate </a:t>
            </a:r>
            <a:r>
              <a:rPr dirty="0" sz="220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actors	</a:t>
            </a:r>
            <a:r>
              <a:rPr dirty="0" sz="2200" spc="-5">
                <a:latin typeface="Carlito"/>
                <a:cs typeface="Carlito"/>
              </a:rPr>
              <a:t>include  </a:t>
            </a:r>
            <a:r>
              <a:rPr dirty="0" sz="2200" spc="-10">
                <a:latin typeface="Carlito"/>
                <a:cs typeface="Carlito"/>
              </a:rPr>
              <a:t>groups </a:t>
            </a:r>
            <a:r>
              <a:rPr dirty="0" sz="2200" spc="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require	certain </a:t>
            </a:r>
            <a:r>
              <a:rPr dirty="0" sz="2200" spc="2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behavior	</a:t>
            </a:r>
            <a:r>
              <a:rPr dirty="0" sz="2200" spc="-45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375"/>
              </a:lnSpc>
            </a:pPr>
            <a:r>
              <a:rPr dirty="0" sz="2200" spc="-5">
                <a:latin typeface="Carlito"/>
                <a:cs typeface="Carlito"/>
              </a:rPr>
              <a:t>perform </a:t>
            </a:r>
            <a:r>
              <a:rPr dirty="0" sz="2200">
                <a:latin typeface="Carlito"/>
                <a:cs typeface="Carlito"/>
              </a:rPr>
              <a:t>their</a:t>
            </a:r>
            <a:r>
              <a:rPr dirty="0" sz="2200" spc="-6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tasks.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15">
                <a:latin typeface="Carlito"/>
                <a:cs typeface="Carlito"/>
              </a:rPr>
              <a:t>Organize </a:t>
            </a:r>
            <a:r>
              <a:rPr dirty="0" sz="2200" spc="-10">
                <a:latin typeface="Carlito"/>
                <a:cs typeface="Carlito"/>
              </a:rPr>
              <a:t>actors </a:t>
            </a:r>
            <a:r>
              <a:rPr dirty="0" sz="2200">
                <a:latin typeface="Carlito"/>
                <a:cs typeface="Carlito"/>
              </a:rPr>
              <a:t>by identifying </a:t>
            </a:r>
            <a:r>
              <a:rPr dirty="0" sz="2200" spc="-10">
                <a:latin typeface="Carlito"/>
                <a:cs typeface="Carlito"/>
              </a:rPr>
              <a:t>general </a:t>
            </a:r>
            <a:r>
              <a:rPr dirty="0" sz="2200" spc="5">
                <a:latin typeface="Carlito"/>
                <a:cs typeface="Carlito"/>
              </a:rPr>
              <a:t>and </a:t>
            </a:r>
            <a:r>
              <a:rPr dirty="0" sz="2200">
                <a:latin typeface="Carlito"/>
                <a:cs typeface="Carlito"/>
              </a:rPr>
              <a:t>more </a:t>
            </a:r>
            <a:r>
              <a:rPr dirty="0" sz="2200" spc="-5">
                <a:latin typeface="Carlito"/>
                <a:cs typeface="Carlito"/>
              </a:rPr>
              <a:t>specialized</a:t>
            </a:r>
            <a:r>
              <a:rPr dirty="0" sz="2200" spc="-23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roles.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375"/>
              </a:lnSpc>
              <a:buFont typeface="Wingdings"/>
              <a:buChar char=""/>
              <a:tabLst>
                <a:tab pos="756285" algn="l"/>
                <a:tab pos="756920" algn="l"/>
                <a:tab pos="1277620" algn="l"/>
                <a:tab pos="1964055" algn="l"/>
                <a:tab pos="2747645" algn="l"/>
                <a:tab pos="3857625" algn="l"/>
                <a:tab pos="4387850" algn="l"/>
                <a:tab pos="5427980" algn="l"/>
                <a:tab pos="6137910" algn="l"/>
                <a:tab pos="6494780" algn="l"/>
                <a:tab pos="7318375" algn="l"/>
                <a:tab pos="7933690" algn="l"/>
              </a:tabLst>
            </a:pPr>
            <a:r>
              <a:rPr dirty="0" sz="2200" spc="-5">
                <a:latin typeface="Carlito"/>
                <a:cs typeface="Carlito"/>
              </a:rPr>
              <a:t>For	each	</a:t>
            </a:r>
            <a:r>
              <a:rPr dirty="0" sz="2200" spc="-35">
                <a:latin typeface="Carlito"/>
                <a:cs typeface="Carlito"/>
              </a:rPr>
              <a:t>actor,	</a:t>
            </a:r>
            <a:r>
              <a:rPr dirty="0" sz="2200" spc="-10">
                <a:latin typeface="Carlito"/>
                <a:cs typeface="Carlito"/>
              </a:rPr>
              <a:t>consider	</a:t>
            </a:r>
            <a:r>
              <a:rPr dirty="0" sz="2200">
                <a:latin typeface="Carlito"/>
                <a:cs typeface="Carlito"/>
              </a:rPr>
              <a:t>the	</a:t>
            </a:r>
            <a:r>
              <a:rPr dirty="0" sz="2200" spc="-5">
                <a:latin typeface="Carlito"/>
                <a:cs typeface="Carlito"/>
              </a:rPr>
              <a:t>primary	</a:t>
            </a:r>
            <a:r>
              <a:rPr dirty="0" sz="2200" spc="-20">
                <a:latin typeface="Carlito"/>
                <a:cs typeface="Carlito"/>
              </a:rPr>
              <a:t>ways	</a:t>
            </a:r>
            <a:r>
              <a:rPr dirty="0" sz="2200">
                <a:latin typeface="Carlito"/>
                <a:cs typeface="Carlito"/>
              </a:rPr>
              <a:t>in	</a:t>
            </a:r>
            <a:r>
              <a:rPr dirty="0" sz="2200" spc="-5">
                <a:latin typeface="Carlito"/>
                <a:cs typeface="Carlito"/>
              </a:rPr>
              <a:t>which	</a:t>
            </a:r>
            <a:r>
              <a:rPr dirty="0" sz="2200" spc="-10">
                <a:latin typeface="Carlito"/>
                <a:cs typeface="Carlito"/>
              </a:rPr>
              <a:t>that	actor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375"/>
              </a:lnSpc>
            </a:pPr>
            <a:r>
              <a:rPr dirty="0" sz="2200" spc="-10">
                <a:latin typeface="Carlito"/>
                <a:cs typeface="Carlito"/>
              </a:rPr>
              <a:t>interacts </a:t>
            </a:r>
            <a:r>
              <a:rPr dirty="0" sz="2200" spc="5">
                <a:latin typeface="Carlito"/>
                <a:cs typeface="Carlito"/>
              </a:rPr>
              <a:t>with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1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element.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rlito"/>
              <a:cs typeface="Carlito"/>
            </a:endParaRPr>
          </a:p>
          <a:p>
            <a:pPr marL="356870" marR="5715" indent="-344805">
              <a:lnSpc>
                <a:spcPts val="211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Consider also the </a:t>
            </a:r>
            <a:r>
              <a:rPr dirty="0" sz="2200" spc="-15">
                <a:latin typeface="Carlito"/>
                <a:cs typeface="Carlito"/>
              </a:rPr>
              <a:t>exceptional </a:t>
            </a:r>
            <a:r>
              <a:rPr dirty="0" sz="2200" spc="-20">
                <a:latin typeface="Carlito"/>
                <a:cs typeface="Carlito"/>
              </a:rPr>
              <a:t>ways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-5">
                <a:latin typeface="Carlito"/>
                <a:cs typeface="Carlito"/>
              </a:rPr>
              <a:t>which each </a:t>
            </a:r>
            <a:r>
              <a:rPr dirty="0" sz="2200" spc="-10">
                <a:latin typeface="Carlito"/>
                <a:cs typeface="Carlito"/>
              </a:rPr>
              <a:t>actor </a:t>
            </a:r>
            <a:r>
              <a:rPr dirty="0" sz="2200" spc="-15">
                <a:latin typeface="Carlito"/>
                <a:cs typeface="Carlito"/>
              </a:rPr>
              <a:t>interacts </a:t>
            </a:r>
            <a:r>
              <a:rPr dirty="0" sz="2200">
                <a:latin typeface="Carlito"/>
                <a:cs typeface="Carlito"/>
              </a:rPr>
              <a:t>with  the</a:t>
            </a:r>
            <a:r>
              <a:rPr dirty="0" sz="2200" spc="-2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element.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15">
                <a:latin typeface="Carlito"/>
                <a:cs typeface="Carlito"/>
              </a:rPr>
              <a:t>Organize </a:t>
            </a:r>
            <a:r>
              <a:rPr dirty="0" sz="2200">
                <a:latin typeface="Carlito"/>
                <a:cs typeface="Carlito"/>
              </a:rPr>
              <a:t>these </a:t>
            </a:r>
            <a:r>
              <a:rPr dirty="0" sz="2200" spc="-10">
                <a:latin typeface="Carlito"/>
                <a:cs typeface="Carlito"/>
              </a:rPr>
              <a:t>behaviors </a:t>
            </a:r>
            <a:r>
              <a:rPr dirty="0" sz="2200">
                <a:latin typeface="Carlito"/>
                <a:cs typeface="Carlito"/>
              </a:rPr>
              <a:t>as use</a:t>
            </a:r>
            <a:r>
              <a:rPr dirty="0" sz="2200" spc="-8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cases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375"/>
              </a:lnSpc>
              <a:buFont typeface="Wingdings"/>
              <a:buChar char=""/>
              <a:tabLst>
                <a:tab pos="756285" algn="l"/>
                <a:tab pos="756920" algn="l"/>
                <a:tab pos="1942464" algn="l"/>
                <a:tab pos="2964180" algn="l"/>
                <a:tab pos="3585845" algn="l"/>
                <a:tab pos="4565015" algn="l"/>
                <a:tab pos="6214110" algn="l"/>
                <a:tab pos="6653530" algn="l"/>
                <a:tab pos="7516495" algn="l"/>
              </a:tabLst>
            </a:pP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10">
                <a:latin typeface="Carlito"/>
                <a:cs typeface="Carlito"/>
              </a:rPr>
              <a:t>p</a:t>
            </a:r>
            <a:r>
              <a:rPr dirty="0" sz="2200" spc="-5">
                <a:latin typeface="Carlito"/>
                <a:cs typeface="Carlito"/>
              </a:rPr>
              <a:t>plyin</a:t>
            </a:r>
            <a:r>
              <a:rPr dirty="0" sz="2200">
                <a:latin typeface="Carlito"/>
                <a:cs typeface="Carlito"/>
              </a:rPr>
              <a:t>g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inc</a:t>
            </a:r>
            <a:r>
              <a:rPr dirty="0" sz="2200" spc="-30">
                <a:latin typeface="Carlito"/>
                <a:cs typeface="Carlito"/>
              </a:rPr>
              <a:t>l</a:t>
            </a:r>
            <a:r>
              <a:rPr dirty="0" sz="2200" spc="-5">
                <a:latin typeface="Carlito"/>
                <a:cs typeface="Carlito"/>
              </a:rPr>
              <a:t>u</a:t>
            </a:r>
            <a:r>
              <a:rPr dirty="0" sz="2200" spc="-1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and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ext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 spc="-5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nsh</a:t>
            </a:r>
            <a:r>
              <a:rPr dirty="0" sz="2200" spc="-10">
                <a:latin typeface="Carlito"/>
                <a:cs typeface="Carlito"/>
              </a:rPr>
              <a:t>i</a:t>
            </a:r>
            <a:r>
              <a:rPr dirty="0" sz="2200" spc="-5">
                <a:latin typeface="Carlito"/>
                <a:cs typeface="Carlito"/>
              </a:rPr>
              <a:t>p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 spc="-2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-15">
                <a:latin typeface="Carlito"/>
                <a:cs typeface="Carlito"/>
              </a:rPr>
              <a:t>t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 spc="-10">
                <a:latin typeface="Carlito"/>
                <a:cs typeface="Carlito"/>
              </a:rPr>
              <a:t>o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-5">
                <a:latin typeface="Carlito"/>
                <a:cs typeface="Carlito"/>
              </a:rPr>
              <a:t>m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375"/>
              </a:lnSpc>
            </a:pPr>
            <a:r>
              <a:rPr dirty="0" sz="2200" spc="-5">
                <a:latin typeface="Carlito"/>
                <a:cs typeface="Carlito"/>
              </a:rPr>
              <a:t>behavior </a:t>
            </a:r>
            <a:r>
              <a:rPr dirty="0" sz="2200" spc="5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distinguish exceptional</a:t>
            </a:r>
            <a:r>
              <a:rPr dirty="0" sz="2200" spc="-250">
                <a:latin typeface="Carlito"/>
                <a:cs typeface="Carlito"/>
              </a:rPr>
              <a:t> </a:t>
            </a:r>
            <a:r>
              <a:rPr dirty="0" sz="2200" spc="-30">
                <a:latin typeface="Carlito"/>
                <a:cs typeface="Carlito"/>
              </a:rPr>
              <a:t>behavior.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>
                <a:latin typeface="Carlito"/>
                <a:cs typeface="Carlito"/>
              </a:rPr>
              <a:t>Animated Video </a:t>
            </a:r>
            <a:r>
              <a:rPr dirty="0" sz="2200" spc="10">
                <a:latin typeface="Carlito"/>
                <a:cs typeface="Carlito"/>
              </a:rPr>
              <a:t>on </a:t>
            </a: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</a:t>
            </a:r>
            <a:r>
              <a:rPr dirty="0" sz="2200" spc="-10">
                <a:latin typeface="Carlito"/>
                <a:cs typeface="Carlito"/>
              </a:rPr>
              <a:t>diagram </a:t>
            </a:r>
            <a:r>
              <a:rPr dirty="0" sz="2200" spc="5">
                <a:latin typeface="Carlito"/>
                <a:cs typeface="Carlito"/>
              </a:rPr>
              <a:t>with</a:t>
            </a:r>
            <a:r>
              <a:rPr dirty="0" sz="2200" spc="-16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example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https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: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//www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youtube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com/watch?v=zid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MVo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7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M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2200" spc="-15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507" y="6466738"/>
            <a:ext cx="1778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67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7209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Modeling the </a:t>
            </a:r>
            <a:r>
              <a:rPr dirty="0" spc="-10"/>
              <a:t>Behavior </a:t>
            </a:r>
            <a:r>
              <a:rPr dirty="0"/>
              <a:t>of </a:t>
            </a:r>
            <a:r>
              <a:rPr dirty="0" spc="5"/>
              <a:t>an</a:t>
            </a:r>
            <a:r>
              <a:rPr dirty="0" spc="-80"/>
              <a:t> </a:t>
            </a:r>
            <a:r>
              <a:rPr dirty="0" spc="-5"/>
              <a:t>Element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08380"/>
            <a:ext cx="8538210" cy="534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6870" marR="6985" indent="-34480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1900" spc="-10">
                <a:latin typeface="Times New Roman"/>
                <a:cs typeface="Times New Roman"/>
              </a:rPr>
              <a:t>The </a:t>
            </a:r>
            <a:r>
              <a:rPr dirty="0" sz="1900" b="1" i="1">
                <a:solidFill>
                  <a:srgbClr val="696363"/>
                </a:solidFill>
                <a:latin typeface="Times New Roman"/>
                <a:cs typeface="Times New Roman"/>
              </a:rPr>
              <a:t>SafeHome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security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function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enables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homeowner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configure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the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security 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system </a:t>
            </a:r>
            <a:r>
              <a:rPr dirty="0" sz="1900">
                <a:latin typeface="Times New Roman"/>
                <a:cs typeface="Times New Roman"/>
              </a:rPr>
              <a:t>when </a:t>
            </a:r>
            <a:r>
              <a:rPr dirty="0" sz="1900" spc="-5">
                <a:latin typeface="Times New Roman"/>
                <a:cs typeface="Times New Roman"/>
              </a:rPr>
              <a:t>it is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installed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monitors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all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sensors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connected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5">
                <a:latin typeface="Times New Roman"/>
                <a:cs typeface="Times New Roman"/>
              </a:rPr>
              <a:t>security system, 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interacts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with </a:t>
            </a:r>
            <a:r>
              <a:rPr dirty="0" sz="1900">
                <a:latin typeface="Times New Roman"/>
                <a:cs typeface="Times New Roman"/>
              </a:rPr>
              <a:t>the homeowner through the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Internet</a:t>
            </a:r>
            <a:r>
              <a:rPr dirty="0" sz="1900" spc="-5">
                <a:latin typeface="Times New Roman"/>
                <a:cs typeface="Times New Roman"/>
              </a:rPr>
              <a:t>, a </a:t>
            </a:r>
            <a:r>
              <a:rPr dirty="0" sz="1900" spc="-10" b="1">
                <a:solidFill>
                  <a:srgbClr val="696363"/>
                </a:solidFill>
                <a:latin typeface="Times New Roman"/>
                <a:cs typeface="Times New Roman"/>
              </a:rPr>
              <a:t>PC</a:t>
            </a:r>
            <a:r>
              <a:rPr dirty="0" sz="1900" spc="-10">
                <a:latin typeface="Times New Roman"/>
                <a:cs typeface="Times New Roman"/>
              </a:rPr>
              <a:t>, </a:t>
            </a:r>
            <a:r>
              <a:rPr dirty="0" sz="1900">
                <a:latin typeface="Times New Roman"/>
                <a:cs typeface="Times New Roman"/>
              </a:rPr>
              <a:t>or </a:t>
            </a:r>
            <a:r>
              <a:rPr dirty="0" sz="1900" spc="-5">
                <a:latin typeface="Times New Roman"/>
                <a:cs typeface="Times New Roman"/>
              </a:rPr>
              <a:t>a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control</a:t>
            </a:r>
            <a:r>
              <a:rPr dirty="0" sz="1900" spc="-12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panel</a:t>
            </a:r>
            <a:r>
              <a:rPr dirty="0" sz="190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algn="just" marL="356870" marR="7620" indent="-344805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1900">
                <a:latin typeface="Times New Roman"/>
                <a:cs typeface="Times New Roman"/>
              </a:rPr>
              <a:t>During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installation</a:t>
            </a:r>
            <a:r>
              <a:rPr dirty="0" sz="1900" spc="-5">
                <a:latin typeface="Times New Roman"/>
                <a:cs typeface="Times New Roman"/>
              </a:rPr>
              <a:t>, </a:t>
            </a:r>
            <a:r>
              <a:rPr dirty="0" sz="1900" spc="-10">
                <a:latin typeface="Times New Roman"/>
                <a:cs typeface="Times New Roman"/>
              </a:rPr>
              <a:t>the </a:t>
            </a:r>
            <a:r>
              <a:rPr dirty="0" sz="1900" spc="-5" i="1">
                <a:latin typeface="Times New Roman"/>
                <a:cs typeface="Times New Roman"/>
              </a:rPr>
              <a:t>SafeHome </a:t>
            </a:r>
            <a:r>
              <a:rPr dirty="0" sz="1900" spc="-5">
                <a:latin typeface="Times New Roman"/>
                <a:cs typeface="Times New Roman"/>
              </a:rPr>
              <a:t>PC </a:t>
            </a:r>
            <a:r>
              <a:rPr dirty="0" sz="1900" spc="-15">
                <a:latin typeface="Times New Roman"/>
                <a:cs typeface="Times New Roman"/>
              </a:rPr>
              <a:t>is </a:t>
            </a:r>
            <a:r>
              <a:rPr dirty="0" sz="1900">
                <a:latin typeface="Times New Roman"/>
                <a:cs typeface="Times New Roman"/>
              </a:rPr>
              <a:t>used </a:t>
            </a:r>
            <a:r>
              <a:rPr dirty="0" sz="1900" spc="-15">
                <a:latin typeface="Times New Roman"/>
                <a:cs typeface="Times New Roman"/>
              </a:rPr>
              <a:t>to</a:t>
            </a:r>
            <a:r>
              <a:rPr dirty="0" sz="1900" spc="-1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configure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10">
                <a:latin typeface="Times New Roman"/>
                <a:cs typeface="Times New Roman"/>
              </a:rPr>
              <a:t>system.  </a:t>
            </a:r>
            <a:r>
              <a:rPr dirty="0" sz="1900" spc="-5">
                <a:latin typeface="Times New Roman"/>
                <a:cs typeface="Times New Roman"/>
              </a:rPr>
              <a:t>Each </a:t>
            </a:r>
            <a:r>
              <a:rPr dirty="0" sz="1900">
                <a:latin typeface="Times New Roman"/>
                <a:cs typeface="Times New Roman"/>
              </a:rPr>
              <a:t>sensor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assigned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number </a:t>
            </a:r>
            <a:r>
              <a:rPr dirty="0" sz="1900">
                <a:latin typeface="Times New Roman"/>
                <a:cs typeface="Times New Roman"/>
              </a:rPr>
              <a:t>and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type</a:t>
            </a:r>
            <a:r>
              <a:rPr dirty="0" sz="1900" spc="-5">
                <a:latin typeface="Times New Roman"/>
                <a:cs typeface="Times New Roman"/>
              </a:rPr>
              <a:t>, a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master password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programmed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for </a:t>
            </a:r>
            <a:r>
              <a:rPr dirty="0" u="sng" sz="1900" spc="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arming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disarming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10">
                <a:latin typeface="Times New Roman"/>
                <a:cs typeface="Times New Roman"/>
              </a:rPr>
              <a:t>system, </a:t>
            </a:r>
            <a:r>
              <a:rPr dirty="0" sz="1900">
                <a:latin typeface="Times New Roman"/>
                <a:cs typeface="Times New Roman"/>
              </a:rPr>
              <a:t>and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telephone number(s) </a:t>
            </a:r>
            <a:r>
              <a:rPr dirty="0" sz="1900" spc="-5">
                <a:latin typeface="Times New Roman"/>
                <a:cs typeface="Times New Roman"/>
              </a:rPr>
              <a:t>are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for </a:t>
            </a:r>
            <a:r>
              <a:rPr dirty="0" sz="1900" spc="-5">
                <a:latin typeface="Times New Roman"/>
                <a:cs typeface="Times New Roman"/>
              </a:rPr>
              <a:t>dialing  </a:t>
            </a:r>
            <a:r>
              <a:rPr dirty="0" sz="1900">
                <a:latin typeface="Times New Roman"/>
                <a:cs typeface="Times New Roman"/>
              </a:rPr>
              <a:t>when </a:t>
            </a:r>
            <a:r>
              <a:rPr dirty="0" sz="1900" spc="-5">
                <a:latin typeface="Times New Roman"/>
                <a:cs typeface="Times New Roman"/>
              </a:rPr>
              <a:t>a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sensor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event</a:t>
            </a:r>
            <a:r>
              <a:rPr dirty="0" sz="1900" spc="-70" b="1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occurs.</a:t>
            </a:r>
            <a:endParaRPr sz="1900">
              <a:latin typeface="Times New Roman"/>
              <a:cs typeface="Times New Roman"/>
            </a:endParaRPr>
          </a:p>
          <a:p>
            <a:pPr algn="just" marL="356870" marR="6985" indent="-344805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1900" spc="-5">
                <a:latin typeface="Times New Roman"/>
                <a:cs typeface="Times New Roman"/>
              </a:rPr>
              <a:t>When a sensor event is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recognized</a:t>
            </a:r>
            <a:r>
              <a:rPr dirty="0" sz="1900" spc="-5">
                <a:latin typeface="Times New Roman"/>
                <a:cs typeface="Times New Roman"/>
              </a:rPr>
              <a:t>,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5">
                <a:latin typeface="Times New Roman"/>
                <a:cs typeface="Times New Roman"/>
              </a:rPr>
              <a:t>software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invokes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 </a:t>
            </a:r>
            <a:r>
              <a:rPr dirty="0" sz="1900">
                <a:latin typeface="Times New Roman"/>
                <a:cs typeface="Times New Roman"/>
              </a:rPr>
              <a:t>audible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alarm </a:t>
            </a:r>
            <a:r>
              <a:rPr dirty="0" sz="1900" spc="-5">
                <a:latin typeface="Times New Roman"/>
                <a:cs typeface="Times New Roman"/>
              </a:rPr>
              <a:t>attached  to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10">
                <a:latin typeface="Times New Roman"/>
                <a:cs typeface="Times New Roman"/>
              </a:rPr>
              <a:t>system. </a:t>
            </a:r>
            <a:r>
              <a:rPr dirty="0" sz="1900">
                <a:latin typeface="Times New Roman"/>
                <a:cs typeface="Times New Roman"/>
              </a:rPr>
              <a:t>After </a:t>
            </a:r>
            <a:r>
              <a:rPr dirty="0" sz="1900" spc="-5">
                <a:latin typeface="Times New Roman"/>
                <a:cs typeface="Times New Roman"/>
              </a:rPr>
              <a:t>a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delay </a:t>
            </a:r>
            <a:r>
              <a:rPr dirty="0" sz="1900" spc="-10" b="1">
                <a:solidFill>
                  <a:srgbClr val="696363"/>
                </a:solidFill>
                <a:latin typeface="Times New Roman"/>
                <a:cs typeface="Times New Roman"/>
              </a:rPr>
              <a:t>time </a:t>
            </a:r>
            <a:r>
              <a:rPr dirty="0" sz="1900">
                <a:latin typeface="Times New Roman"/>
                <a:cs typeface="Times New Roman"/>
              </a:rPr>
              <a:t>that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specified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by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5">
                <a:latin typeface="Times New Roman"/>
                <a:cs typeface="Times New Roman"/>
              </a:rPr>
              <a:t>homeowner </a:t>
            </a:r>
            <a:r>
              <a:rPr dirty="0" sz="1900">
                <a:latin typeface="Times New Roman"/>
                <a:cs typeface="Times New Roman"/>
              </a:rPr>
              <a:t>during </a:t>
            </a:r>
            <a:r>
              <a:rPr dirty="0" sz="1900" spc="-10">
                <a:latin typeface="Times New Roman"/>
                <a:cs typeface="Times New Roman"/>
              </a:rPr>
              <a:t>system  </a:t>
            </a:r>
            <a:r>
              <a:rPr dirty="0" sz="1900" spc="-5">
                <a:latin typeface="Times New Roman"/>
                <a:cs typeface="Times New Roman"/>
              </a:rPr>
              <a:t>configuration activities, </a:t>
            </a:r>
            <a:r>
              <a:rPr dirty="0" sz="1900">
                <a:latin typeface="Times New Roman"/>
                <a:cs typeface="Times New Roman"/>
              </a:rPr>
              <a:t>the </a:t>
            </a:r>
            <a:r>
              <a:rPr dirty="0" sz="1900" spc="-5">
                <a:latin typeface="Times New Roman"/>
                <a:cs typeface="Times New Roman"/>
              </a:rPr>
              <a:t>software </a:t>
            </a:r>
            <a:r>
              <a:rPr dirty="0" sz="1900" i="1">
                <a:latin typeface="Times New Roman"/>
                <a:cs typeface="Times New Roman"/>
              </a:rPr>
              <a:t>dials </a:t>
            </a:r>
            <a:r>
              <a:rPr dirty="0" sz="1900" spc="-5">
                <a:latin typeface="Times New Roman"/>
                <a:cs typeface="Times New Roman"/>
              </a:rPr>
              <a:t>a telephone </a:t>
            </a:r>
            <a:r>
              <a:rPr dirty="0" sz="1900" spc="-10">
                <a:latin typeface="Times New Roman"/>
                <a:cs typeface="Times New Roman"/>
              </a:rPr>
              <a:t>number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a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monitoring  service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provides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information about the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location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reporting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 nature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spc="-5">
                <a:latin typeface="Times New Roman"/>
                <a:cs typeface="Times New Roman"/>
              </a:rPr>
              <a:t>the event  </a:t>
            </a:r>
            <a:r>
              <a:rPr dirty="0" sz="1900">
                <a:latin typeface="Times New Roman"/>
                <a:cs typeface="Times New Roman"/>
              </a:rPr>
              <a:t>that </a:t>
            </a:r>
            <a:r>
              <a:rPr dirty="0" sz="1900" spc="-10">
                <a:latin typeface="Times New Roman"/>
                <a:cs typeface="Times New Roman"/>
              </a:rPr>
              <a:t>has been</a:t>
            </a:r>
            <a:r>
              <a:rPr dirty="0" sz="1900" spc="-1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10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detected</a:t>
            </a:r>
            <a:r>
              <a:rPr dirty="0" sz="1900" spc="-10">
                <a:latin typeface="Times New Roman"/>
                <a:cs typeface="Times New Roman"/>
              </a:rPr>
              <a:t>. The </a:t>
            </a:r>
            <a:r>
              <a:rPr dirty="0" sz="1900">
                <a:latin typeface="Times New Roman"/>
                <a:cs typeface="Times New Roman"/>
              </a:rPr>
              <a:t>telephone </a:t>
            </a:r>
            <a:r>
              <a:rPr dirty="0" sz="1900" spc="-5">
                <a:latin typeface="Times New Roman"/>
                <a:cs typeface="Times New Roman"/>
              </a:rPr>
              <a:t>number will </a:t>
            </a:r>
            <a:r>
              <a:rPr dirty="0" sz="1900">
                <a:latin typeface="Times New Roman"/>
                <a:cs typeface="Times New Roman"/>
              </a:rPr>
              <a:t>be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10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redialed</a:t>
            </a:r>
            <a:r>
              <a:rPr dirty="0" sz="1900" spc="-1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every </a:t>
            </a:r>
            <a:r>
              <a:rPr dirty="0" sz="1900">
                <a:latin typeface="Times New Roman"/>
                <a:cs typeface="Times New Roman"/>
              </a:rPr>
              <a:t>20 seconds  until </a:t>
            </a:r>
            <a:r>
              <a:rPr dirty="0" sz="1900" spc="-5">
                <a:latin typeface="Times New Roman"/>
                <a:cs typeface="Times New Roman"/>
              </a:rPr>
              <a:t>a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telephone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connection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-5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obtained</a:t>
            </a:r>
            <a:r>
              <a:rPr dirty="0" sz="190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99700"/>
              </a:lnSpc>
              <a:spcBef>
                <a:spcPts val="107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1900" spc="-10">
                <a:latin typeface="Times New Roman"/>
                <a:cs typeface="Times New Roman"/>
              </a:rPr>
              <a:t>The </a:t>
            </a:r>
            <a:r>
              <a:rPr dirty="0" sz="1900">
                <a:latin typeface="Times New Roman"/>
                <a:cs typeface="Times New Roman"/>
              </a:rPr>
              <a:t>homeowner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5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receives</a:t>
            </a:r>
            <a:r>
              <a:rPr dirty="0" sz="1900" spc="-5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security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information </a:t>
            </a:r>
            <a:r>
              <a:rPr dirty="0" sz="1900" spc="-10">
                <a:latin typeface="Times New Roman"/>
                <a:cs typeface="Times New Roman"/>
              </a:rPr>
              <a:t>via </a:t>
            </a:r>
            <a:r>
              <a:rPr dirty="0" sz="1900" spc="-5">
                <a:latin typeface="Times New Roman"/>
                <a:cs typeface="Times New Roman"/>
              </a:rPr>
              <a:t>a control panel, </a:t>
            </a:r>
            <a:r>
              <a:rPr dirty="0" sz="1900">
                <a:latin typeface="Times New Roman"/>
                <a:cs typeface="Times New Roman"/>
              </a:rPr>
              <a:t>the PC, or </a:t>
            </a:r>
            <a:r>
              <a:rPr dirty="0" sz="1900" spc="-5">
                <a:latin typeface="Times New Roman"/>
                <a:cs typeface="Times New Roman"/>
              </a:rPr>
              <a:t>a  </a:t>
            </a:r>
            <a:r>
              <a:rPr dirty="0" sz="1900" spc="-10">
                <a:latin typeface="Times New Roman"/>
                <a:cs typeface="Times New Roman"/>
              </a:rPr>
              <a:t>browser, </a:t>
            </a:r>
            <a:r>
              <a:rPr dirty="0" sz="1900" spc="-5">
                <a:latin typeface="Times New Roman"/>
                <a:cs typeface="Times New Roman"/>
              </a:rPr>
              <a:t>collectively called an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interface</a:t>
            </a:r>
            <a:r>
              <a:rPr dirty="0" sz="1900" spc="-5">
                <a:latin typeface="Times New Roman"/>
                <a:cs typeface="Times New Roman"/>
              </a:rPr>
              <a:t>. </a:t>
            </a:r>
            <a:r>
              <a:rPr dirty="0" sz="1900" spc="-10">
                <a:latin typeface="Times New Roman"/>
                <a:cs typeface="Times New Roman"/>
              </a:rPr>
              <a:t>The </a:t>
            </a:r>
            <a:r>
              <a:rPr dirty="0" sz="1900">
                <a:latin typeface="Times New Roman"/>
                <a:cs typeface="Times New Roman"/>
              </a:rPr>
              <a:t>interface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u="sng" sz="1900" spc="-10">
                <a:solidFill>
                  <a:srgbClr val="696363"/>
                </a:solidFill>
                <a:uFill>
                  <a:solidFill>
                    <a:srgbClr val="696363"/>
                  </a:solidFill>
                </a:uFill>
                <a:latin typeface="Times New Roman"/>
                <a:cs typeface="Times New Roman"/>
              </a:rPr>
              <a:t>displays</a:t>
            </a:r>
            <a:r>
              <a:rPr dirty="0" sz="1900" spc="-1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prompting </a:t>
            </a:r>
            <a:r>
              <a:rPr dirty="0" sz="190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messages </a:t>
            </a:r>
            <a:r>
              <a:rPr dirty="0" sz="1900" spc="-10">
                <a:latin typeface="Times New Roman"/>
                <a:cs typeface="Times New Roman"/>
              </a:rPr>
              <a:t>and </a:t>
            </a:r>
            <a:r>
              <a:rPr dirty="0" sz="1900" spc="-5">
                <a:latin typeface="Times New Roman"/>
                <a:cs typeface="Times New Roman"/>
              </a:rPr>
              <a:t>system </a:t>
            </a:r>
            <a:r>
              <a:rPr dirty="0" sz="1900" spc="-5" b="1">
                <a:solidFill>
                  <a:srgbClr val="696363"/>
                </a:solidFill>
                <a:latin typeface="Times New Roman"/>
                <a:cs typeface="Times New Roman"/>
              </a:rPr>
              <a:t>status </a:t>
            </a:r>
            <a:r>
              <a:rPr dirty="0" sz="1900" b="1">
                <a:solidFill>
                  <a:srgbClr val="696363"/>
                </a:solidFill>
                <a:latin typeface="Times New Roman"/>
                <a:cs typeface="Times New Roman"/>
              </a:rPr>
              <a:t>information </a:t>
            </a:r>
            <a:r>
              <a:rPr dirty="0" sz="1900">
                <a:latin typeface="Times New Roman"/>
                <a:cs typeface="Times New Roman"/>
              </a:rPr>
              <a:t>on the </a:t>
            </a:r>
            <a:r>
              <a:rPr dirty="0" sz="1900" spc="-5">
                <a:latin typeface="Times New Roman"/>
                <a:cs typeface="Times New Roman"/>
              </a:rPr>
              <a:t>control panel, the </a:t>
            </a:r>
            <a:r>
              <a:rPr dirty="0" sz="1900">
                <a:latin typeface="Times New Roman"/>
                <a:cs typeface="Times New Roman"/>
              </a:rPr>
              <a:t>PC, or </a:t>
            </a:r>
            <a:r>
              <a:rPr dirty="0" sz="1900" spc="-5">
                <a:latin typeface="Times New Roman"/>
                <a:cs typeface="Times New Roman"/>
              </a:rPr>
              <a:t>the  </a:t>
            </a:r>
            <a:r>
              <a:rPr dirty="0" sz="1900">
                <a:latin typeface="Times New Roman"/>
                <a:cs typeface="Times New Roman"/>
              </a:rPr>
              <a:t>browser </a:t>
            </a:r>
            <a:r>
              <a:rPr dirty="0" sz="1900" spc="-20">
                <a:latin typeface="Times New Roman"/>
                <a:cs typeface="Times New Roman"/>
              </a:rPr>
              <a:t>window. </a:t>
            </a:r>
            <a:r>
              <a:rPr dirty="0" sz="1900">
                <a:latin typeface="Times New Roman"/>
                <a:cs typeface="Times New Roman"/>
              </a:rPr>
              <a:t>Homeowner interaction </a:t>
            </a:r>
            <a:r>
              <a:rPr dirty="0" sz="1900" spc="-5">
                <a:latin typeface="Times New Roman"/>
                <a:cs typeface="Times New Roman"/>
              </a:rPr>
              <a:t>takes </a:t>
            </a:r>
            <a:r>
              <a:rPr dirty="0" sz="1900">
                <a:latin typeface="Times New Roman"/>
                <a:cs typeface="Times New Roman"/>
              </a:rPr>
              <a:t>the following</a:t>
            </a:r>
            <a:r>
              <a:rPr dirty="0" sz="1900" spc="-1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9635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Case </a:t>
            </a:r>
            <a:r>
              <a:rPr dirty="0" sz="3600" spc="-15"/>
              <a:t>Study(Safe </a:t>
            </a:r>
            <a:r>
              <a:rPr dirty="0" sz="3600" spc="-5"/>
              <a:t>Home Security </a:t>
            </a:r>
            <a:r>
              <a:rPr dirty="0" sz="3600" spc="-25"/>
              <a:t>System)</a:t>
            </a:r>
            <a:r>
              <a:rPr dirty="0" sz="3600" spc="-105"/>
              <a:t> </a:t>
            </a:r>
            <a:r>
              <a:rPr dirty="0" sz="3600"/>
              <a:t>[2]</a:t>
            </a:r>
            <a:endParaRPr sz="3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9194800" cy="6908800"/>
            <a:chOff x="-25400" y="0"/>
            <a:chExt cx="9194800" cy="6908800"/>
          </a:xfrm>
        </p:grpSpPr>
        <p:sp>
          <p:nvSpPr>
            <p:cNvPr id="3" name="object 3"/>
            <p:cNvSpPr/>
            <p:nvPr/>
          </p:nvSpPr>
          <p:spPr>
            <a:xfrm>
              <a:off x="1112519" y="1385314"/>
              <a:ext cx="6964680" cy="45521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1725" y="1371536"/>
              <a:ext cx="6934200" cy="4526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5375" y="1365313"/>
              <a:ext cx="6946900" cy="4538980"/>
            </a:xfrm>
            <a:custGeom>
              <a:avLst/>
              <a:gdLst/>
              <a:ahLst/>
              <a:cxnLst/>
              <a:rect l="l" t="t" r="r" b="b"/>
              <a:pathLst>
                <a:path w="6946900" h="4538980">
                  <a:moveTo>
                    <a:pt x="0" y="4538599"/>
                  </a:moveTo>
                  <a:lnTo>
                    <a:pt x="6946900" y="4538599"/>
                  </a:lnTo>
                  <a:lnTo>
                    <a:pt x="6946900" y="0"/>
                  </a:lnTo>
                  <a:lnTo>
                    <a:pt x="0" y="0"/>
                  </a:lnTo>
                  <a:lnTo>
                    <a:pt x="0" y="45385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9255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0"/>
              <a:t>Data </a:t>
            </a:r>
            <a:r>
              <a:rPr dirty="0" spc="-5"/>
              <a:t>Flow</a:t>
            </a:r>
            <a:r>
              <a:rPr dirty="0" spc="-90"/>
              <a:t> </a:t>
            </a:r>
            <a:r>
              <a:rPr dirty="0" spc="-10"/>
              <a:t>Diagram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246" y="6198819"/>
            <a:ext cx="62630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Context-level </a:t>
            </a:r>
            <a:r>
              <a:rPr dirty="0" sz="2400" spc="-10">
                <a:latin typeface="Times New Roman"/>
                <a:cs typeface="Times New Roman"/>
              </a:rPr>
              <a:t>DFD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 spc="-5" i="1">
                <a:latin typeface="Times New Roman"/>
                <a:cs typeface="Times New Roman"/>
              </a:rPr>
              <a:t>SafeHome </a:t>
            </a:r>
            <a:r>
              <a:rPr dirty="0" sz="2400" spc="-5">
                <a:latin typeface="Times New Roman"/>
                <a:cs typeface="Times New Roman"/>
              </a:rPr>
              <a:t>security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" y="220421"/>
            <a:ext cx="637921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5"/>
              <a:t>Generalization </a:t>
            </a:r>
            <a:r>
              <a:rPr dirty="0" spc="5"/>
              <a:t>and</a:t>
            </a:r>
            <a:r>
              <a:rPr dirty="0" spc="-85"/>
              <a:t> </a:t>
            </a:r>
            <a:r>
              <a:rPr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815721"/>
            <a:ext cx="8502015" cy="44532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56870" marR="6350" indent="-34480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Objects </a:t>
            </a:r>
            <a:r>
              <a:rPr dirty="0" sz="2400" spc="-10">
                <a:latin typeface="Carlito"/>
                <a:cs typeface="Carlito"/>
              </a:rPr>
              <a:t>are members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classes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define </a:t>
            </a:r>
            <a:r>
              <a:rPr dirty="0" sz="2400" spc="-15">
                <a:latin typeface="Carlito"/>
                <a:cs typeface="Carlito"/>
              </a:rPr>
              <a:t>attribute </a:t>
            </a:r>
            <a:r>
              <a:rPr dirty="0" sz="2400">
                <a:latin typeface="Carlito"/>
                <a:cs typeface="Carlito"/>
              </a:rPr>
              <a:t>types </a:t>
            </a:r>
            <a:r>
              <a:rPr dirty="0" sz="2400" spc="-15">
                <a:latin typeface="Carlito"/>
                <a:cs typeface="Carlito"/>
              </a:rPr>
              <a:t>and  </a:t>
            </a:r>
            <a:r>
              <a:rPr dirty="0" sz="2400" spc="-5">
                <a:latin typeface="Carlito"/>
                <a:cs typeface="Carlito"/>
              </a:rPr>
              <a:t>operations.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algn="just" marL="356870" marR="5715" indent="-344805">
              <a:lnSpc>
                <a:spcPts val="259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Classes </a:t>
            </a:r>
            <a:r>
              <a:rPr dirty="0" sz="2400" spc="-20">
                <a:latin typeface="Carlito"/>
                <a:cs typeface="Carlito"/>
              </a:rPr>
              <a:t>may </a:t>
            </a:r>
            <a:r>
              <a:rPr dirty="0" sz="2400">
                <a:latin typeface="Carlito"/>
                <a:cs typeface="Carlito"/>
              </a:rPr>
              <a:t>be </a:t>
            </a:r>
            <a:r>
              <a:rPr dirty="0" sz="2400" spc="-15">
                <a:latin typeface="Carlito"/>
                <a:cs typeface="Carlito"/>
              </a:rPr>
              <a:t>arranged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5">
                <a:latin typeface="Carlito"/>
                <a:cs typeface="Carlito"/>
              </a:rPr>
              <a:t>class </a:t>
            </a:r>
            <a:r>
              <a:rPr dirty="0" sz="2400" spc="-15">
                <a:latin typeface="Carlito"/>
                <a:cs typeface="Carlito"/>
              </a:rPr>
              <a:t>hierarchy </a:t>
            </a:r>
            <a:r>
              <a:rPr dirty="0" sz="2400" spc="-10">
                <a:latin typeface="Carlito"/>
                <a:cs typeface="Carlito"/>
              </a:rPr>
              <a:t>where </a:t>
            </a:r>
            <a:r>
              <a:rPr dirty="0" sz="2400">
                <a:latin typeface="Carlito"/>
                <a:cs typeface="Carlito"/>
              </a:rPr>
              <a:t>one </a:t>
            </a:r>
            <a:r>
              <a:rPr dirty="0" sz="2400" spc="-5">
                <a:latin typeface="Carlito"/>
                <a:cs typeface="Carlito"/>
              </a:rPr>
              <a:t>class </a:t>
            </a:r>
            <a:r>
              <a:rPr dirty="0" sz="2400" spc="-10">
                <a:latin typeface="Carlito"/>
                <a:cs typeface="Carlito"/>
              </a:rPr>
              <a:t>(a  </a:t>
            </a:r>
            <a:r>
              <a:rPr dirty="0" sz="2400">
                <a:latin typeface="Carlito"/>
                <a:cs typeface="Carlito"/>
              </a:rPr>
              <a:t>super-class) is a </a:t>
            </a:r>
            <a:r>
              <a:rPr dirty="0" sz="2400" spc="-10">
                <a:latin typeface="Carlito"/>
                <a:cs typeface="Carlito"/>
              </a:rPr>
              <a:t>generalisation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5">
                <a:latin typeface="Carlito"/>
                <a:cs typeface="Carlito"/>
              </a:rPr>
              <a:t>more </a:t>
            </a:r>
            <a:r>
              <a:rPr dirty="0" sz="2400" spc="-10">
                <a:latin typeface="Carlito"/>
                <a:cs typeface="Carlito"/>
              </a:rPr>
              <a:t>other </a:t>
            </a:r>
            <a:r>
              <a:rPr dirty="0" sz="2400" spc="-5">
                <a:latin typeface="Carlito"/>
                <a:cs typeface="Carlito"/>
              </a:rPr>
              <a:t>classes (sub-  classes).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25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sub-class</a:t>
            </a:r>
            <a:r>
              <a:rPr dirty="0" sz="2400" spc="2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inherits</a:t>
            </a:r>
            <a:r>
              <a:rPr dirty="0" sz="2400" spc="24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204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attributes</a:t>
            </a:r>
            <a:r>
              <a:rPr dirty="0" sz="2400" spc="2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and</a:t>
            </a:r>
            <a:r>
              <a:rPr dirty="0" sz="2400" spc="23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operations</a:t>
            </a:r>
            <a:r>
              <a:rPr dirty="0" sz="2400" spc="26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from</a:t>
            </a:r>
            <a:r>
              <a:rPr dirty="0" sz="2400" spc="2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its</a:t>
            </a:r>
            <a:r>
              <a:rPr dirty="0" sz="2400" spc="229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super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class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may </a:t>
            </a:r>
            <a:r>
              <a:rPr dirty="0" sz="2400">
                <a:latin typeface="Carlito"/>
                <a:cs typeface="Carlito"/>
              </a:rPr>
              <a:t>add new </a:t>
            </a:r>
            <a:r>
              <a:rPr dirty="0" sz="2400" spc="-5">
                <a:latin typeface="Carlito"/>
                <a:cs typeface="Carlito"/>
              </a:rPr>
              <a:t>methods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0">
                <a:latin typeface="Carlito"/>
                <a:cs typeface="Carlito"/>
              </a:rPr>
              <a:t>attributes </a:t>
            </a:r>
            <a:r>
              <a:rPr dirty="0" sz="2400">
                <a:latin typeface="Carlito"/>
                <a:cs typeface="Carlito"/>
              </a:rPr>
              <a:t>of its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own.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Generalisation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UML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implemented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inheritance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OO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10">
                <a:latin typeface="Carlito"/>
                <a:cs typeface="Carlito"/>
              </a:rPr>
              <a:t>programming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languages.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9194800" cy="6908800"/>
            <a:chOff x="-25400" y="0"/>
            <a:chExt cx="9194800" cy="6908800"/>
          </a:xfrm>
        </p:grpSpPr>
        <p:sp>
          <p:nvSpPr>
            <p:cNvPr id="3" name="object 3"/>
            <p:cNvSpPr/>
            <p:nvPr/>
          </p:nvSpPr>
          <p:spPr>
            <a:xfrm>
              <a:off x="1679448" y="1005839"/>
              <a:ext cx="5980176" cy="5297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55826" y="982662"/>
              <a:ext cx="5975350" cy="5292725"/>
            </a:xfrm>
            <a:custGeom>
              <a:avLst/>
              <a:gdLst/>
              <a:ahLst/>
              <a:cxnLst/>
              <a:rect l="l" t="t" r="r" b="b"/>
              <a:pathLst>
                <a:path w="5975350" h="5292725">
                  <a:moveTo>
                    <a:pt x="5975350" y="0"/>
                  </a:moveTo>
                  <a:lnTo>
                    <a:pt x="0" y="0"/>
                  </a:lnTo>
                  <a:lnTo>
                    <a:pt x="0" y="5292725"/>
                  </a:lnTo>
                  <a:lnTo>
                    <a:pt x="5975350" y="5292725"/>
                  </a:lnTo>
                  <a:lnTo>
                    <a:pt x="5975350" y="0"/>
                  </a:lnTo>
                  <a:close/>
                </a:path>
              </a:pathLst>
            </a:custGeom>
            <a:solidFill>
              <a:srgbClr val="95E2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4507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Use-Case </a:t>
            </a:r>
            <a:r>
              <a:rPr dirty="0" spc="-10"/>
              <a:t>Diagram</a:t>
            </a:r>
            <a:r>
              <a:rPr dirty="0" spc="-105"/>
              <a:t> </a:t>
            </a:r>
            <a:r>
              <a:rPr dirty="0"/>
              <a:t>[2]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78145" y="1134170"/>
            <a:ext cx="4822825" cy="4952365"/>
            <a:chOff x="2278145" y="1134170"/>
            <a:chExt cx="4822825" cy="4952365"/>
          </a:xfrm>
        </p:grpSpPr>
        <p:sp>
          <p:nvSpPr>
            <p:cNvPr id="7" name="object 7"/>
            <p:cNvSpPr/>
            <p:nvPr/>
          </p:nvSpPr>
          <p:spPr>
            <a:xfrm>
              <a:off x="6344780" y="1911997"/>
              <a:ext cx="749935" cy="770890"/>
            </a:xfrm>
            <a:custGeom>
              <a:avLst/>
              <a:gdLst/>
              <a:ahLst/>
              <a:cxnLst/>
              <a:rect l="l" t="t" r="r" b="b"/>
              <a:pathLst>
                <a:path w="749934" h="770889">
                  <a:moveTo>
                    <a:pt x="749731" y="0"/>
                  </a:moveTo>
                  <a:lnTo>
                    <a:pt x="0" y="0"/>
                  </a:lnTo>
                  <a:lnTo>
                    <a:pt x="0" y="727722"/>
                  </a:lnTo>
                  <a:lnTo>
                    <a:pt x="0" y="770382"/>
                  </a:lnTo>
                  <a:lnTo>
                    <a:pt x="749731" y="770382"/>
                  </a:lnTo>
                  <a:lnTo>
                    <a:pt x="749731" y="727722"/>
                  </a:lnTo>
                  <a:lnTo>
                    <a:pt x="749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56273" y="1912001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4" h="0">
                  <a:moveTo>
                    <a:pt x="0" y="0"/>
                  </a:moveTo>
                  <a:lnTo>
                    <a:pt x="38219" y="0"/>
                  </a:lnTo>
                </a:path>
              </a:pathLst>
            </a:custGeom>
            <a:ln w="14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94493" y="1912001"/>
              <a:ext cx="0" cy="770890"/>
            </a:xfrm>
            <a:custGeom>
              <a:avLst/>
              <a:gdLst/>
              <a:ahLst/>
              <a:cxnLst/>
              <a:rect l="l" t="t" r="r" b="b"/>
              <a:pathLst>
                <a:path w="0" h="770889">
                  <a:moveTo>
                    <a:pt x="0" y="0"/>
                  </a:moveTo>
                  <a:lnTo>
                    <a:pt x="0" y="0"/>
                  </a:lnTo>
                </a:path>
                <a:path w="0" h="770889">
                  <a:moveTo>
                    <a:pt x="0" y="0"/>
                  </a:moveTo>
                  <a:lnTo>
                    <a:pt x="0" y="770371"/>
                  </a:lnTo>
                </a:path>
                <a:path w="0" h="770889">
                  <a:moveTo>
                    <a:pt x="0" y="770371"/>
                  </a:moveTo>
                  <a:lnTo>
                    <a:pt x="0" y="770371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44788" y="2675198"/>
              <a:ext cx="749935" cy="14604"/>
            </a:xfrm>
            <a:custGeom>
              <a:avLst/>
              <a:gdLst/>
              <a:ahLst/>
              <a:cxnLst/>
              <a:rect l="l" t="t" r="r" b="b"/>
              <a:pathLst>
                <a:path w="749934" h="14605">
                  <a:moveTo>
                    <a:pt x="0" y="14347"/>
                  </a:moveTo>
                  <a:lnTo>
                    <a:pt x="749704" y="14347"/>
                  </a:lnTo>
                  <a:lnTo>
                    <a:pt x="749704" y="0"/>
                  </a:lnTo>
                  <a:lnTo>
                    <a:pt x="0" y="0"/>
                  </a:lnTo>
                  <a:lnTo>
                    <a:pt x="0" y="14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44788" y="26823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44788" y="263970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0"/>
                  </a:moveTo>
                  <a:lnTo>
                    <a:pt x="0" y="42663"/>
                  </a:lnTo>
                </a:path>
              </a:pathLst>
            </a:custGeom>
            <a:ln w="12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41819" y="2654120"/>
              <a:ext cx="318135" cy="356870"/>
            </a:xfrm>
            <a:custGeom>
              <a:avLst/>
              <a:gdLst/>
              <a:ahLst/>
              <a:cxnLst/>
              <a:rect l="l" t="t" r="r" b="b"/>
              <a:pathLst>
                <a:path w="318135" h="356869">
                  <a:moveTo>
                    <a:pt x="152486" y="0"/>
                  </a:moveTo>
                  <a:lnTo>
                    <a:pt x="88824" y="14268"/>
                  </a:lnTo>
                  <a:lnTo>
                    <a:pt x="38194" y="56932"/>
                  </a:lnTo>
                  <a:lnTo>
                    <a:pt x="12727" y="113864"/>
                  </a:lnTo>
                  <a:lnTo>
                    <a:pt x="0" y="185636"/>
                  </a:lnTo>
                  <a:lnTo>
                    <a:pt x="12727" y="256838"/>
                  </a:lnTo>
                  <a:lnTo>
                    <a:pt x="38194" y="313913"/>
                  </a:lnTo>
                  <a:lnTo>
                    <a:pt x="88824" y="342593"/>
                  </a:lnTo>
                  <a:lnTo>
                    <a:pt x="152486" y="356576"/>
                  </a:lnTo>
                  <a:lnTo>
                    <a:pt x="215844" y="342593"/>
                  </a:lnTo>
                  <a:lnTo>
                    <a:pt x="279518" y="313913"/>
                  </a:lnTo>
                  <a:lnTo>
                    <a:pt x="304985" y="256838"/>
                  </a:lnTo>
                  <a:lnTo>
                    <a:pt x="317712" y="185636"/>
                  </a:lnTo>
                  <a:lnTo>
                    <a:pt x="304985" y="113864"/>
                  </a:lnTo>
                  <a:lnTo>
                    <a:pt x="279518" y="56932"/>
                  </a:lnTo>
                  <a:lnTo>
                    <a:pt x="215844" y="14268"/>
                  </a:lnTo>
                  <a:lnTo>
                    <a:pt x="152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35421" y="2646946"/>
              <a:ext cx="330509" cy="370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78145" y="3010697"/>
              <a:ext cx="432434" cy="756920"/>
            </a:xfrm>
            <a:custGeom>
              <a:avLst/>
              <a:gdLst/>
              <a:ahLst/>
              <a:cxnLst/>
              <a:rect l="l" t="t" r="r" b="b"/>
              <a:pathLst>
                <a:path w="432435" h="756920">
                  <a:moveTo>
                    <a:pt x="216160" y="0"/>
                  </a:moveTo>
                  <a:lnTo>
                    <a:pt x="216160" y="456743"/>
                  </a:lnTo>
                </a:path>
                <a:path w="432435" h="756920">
                  <a:moveTo>
                    <a:pt x="216160" y="456743"/>
                  </a:moveTo>
                  <a:lnTo>
                    <a:pt x="12739" y="742404"/>
                  </a:lnTo>
                </a:path>
                <a:path w="432435" h="756920">
                  <a:moveTo>
                    <a:pt x="228900" y="456743"/>
                  </a:moveTo>
                  <a:lnTo>
                    <a:pt x="432017" y="756388"/>
                  </a:lnTo>
                </a:path>
                <a:path w="432435" h="756920">
                  <a:moveTo>
                    <a:pt x="0" y="114292"/>
                  </a:moveTo>
                  <a:lnTo>
                    <a:pt x="432017" y="114292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27026" y="1755044"/>
              <a:ext cx="1499870" cy="927735"/>
            </a:xfrm>
            <a:custGeom>
              <a:avLst/>
              <a:gdLst/>
              <a:ahLst/>
              <a:cxnLst/>
              <a:rect l="l" t="t" r="r" b="b"/>
              <a:pathLst>
                <a:path w="1499870" h="927735">
                  <a:moveTo>
                    <a:pt x="749705" y="0"/>
                  </a:moveTo>
                  <a:lnTo>
                    <a:pt x="597231" y="13983"/>
                  </a:lnTo>
                  <a:lnTo>
                    <a:pt x="457421" y="42663"/>
                  </a:lnTo>
                  <a:lnTo>
                    <a:pt x="330402" y="85612"/>
                  </a:lnTo>
                  <a:lnTo>
                    <a:pt x="228584" y="142687"/>
                  </a:lnTo>
                  <a:lnTo>
                    <a:pt x="127019" y="213889"/>
                  </a:lnTo>
                  <a:lnTo>
                    <a:pt x="63319" y="285232"/>
                  </a:lnTo>
                  <a:lnTo>
                    <a:pt x="25454" y="370845"/>
                  </a:lnTo>
                  <a:lnTo>
                    <a:pt x="0" y="470869"/>
                  </a:lnTo>
                  <a:lnTo>
                    <a:pt x="25454" y="556482"/>
                  </a:lnTo>
                  <a:lnTo>
                    <a:pt x="63319" y="642095"/>
                  </a:lnTo>
                  <a:lnTo>
                    <a:pt x="127019" y="727707"/>
                  </a:lnTo>
                  <a:lnTo>
                    <a:pt x="330402" y="841715"/>
                  </a:lnTo>
                  <a:lnTo>
                    <a:pt x="457421" y="884664"/>
                  </a:lnTo>
                  <a:lnTo>
                    <a:pt x="597231" y="913344"/>
                  </a:lnTo>
                  <a:lnTo>
                    <a:pt x="749705" y="927328"/>
                  </a:lnTo>
                  <a:lnTo>
                    <a:pt x="902178" y="913344"/>
                  </a:lnTo>
                  <a:lnTo>
                    <a:pt x="1041988" y="884664"/>
                  </a:lnTo>
                  <a:lnTo>
                    <a:pt x="1169007" y="841715"/>
                  </a:lnTo>
                  <a:lnTo>
                    <a:pt x="1283236" y="784782"/>
                  </a:lnTo>
                  <a:lnTo>
                    <a:pt x="1372390" y="727707"/>
                  </a:lnTo>
                  <a:lnTo>
                    <a:pt x="1435710" y="642095"/>
                  </a:lnTo>
                  <a:lnTo>
                    <a:pt x="1486619" y="556482"/>
                  </a:lnTo>
                  <a:lnTo>
                    <a:pt x="1499410" y="470869"/>
                  </a:lnTo>
                  <a:lnTo>
                    <a:pt x="1486619" y="370845"/>
                  </a:lnTo>
                  <a:lnTo>
                    <a:pt x="1435710" y="285232"/>
                  </a:lnTo>
                  <a:lnTo>
                    <a:pt x="1372390" y="213889"/>
                  </a:lnTo>
                  <a:lnTo>
                    <a:pt x="1283236" y="142687"/>
                  </a:lnTo>
                  <a:lnTo>
                    <a:pt x="1169007" y="85612"/>
                  </a:lnTo>
                  <a:lnTo>
                    <a:pt x="1041988" y="42663"/>
                  </a:lnTo>
                  <a:lnTo>
                    <a:pt x="902178" y="13983"/>
                  </a:lnTo>
                  <a:lnTo>
                    <a:pt x="749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29205" y="2225914"/>
              <a:ext cx="597535" cy="442595"/>
            </a:xfrm>
            <a:custGeom>
              <a:avLst/>
              <a:gdLst/>
              <a:ahLst/>
              <a:cxnLst/>
              <a:rect l="l" t="t" r="r" b="b"/>
              <a:pathLst>
                <a:path w="597535" h="442594">
                  <a:moveTo>
                    <a:pt x="597231" y="0"/>
                  </a:moveTo>
                  <a:lnTo>
                    <a:pt x="584440" y="85612"/>
                  </a:lnTo>
                </a:path>
                <a:path w="597535" h="442594">
                  <a:moveTo>
                    <a:pt x="584440" y="85612"/>
                  </a:moveTo>
                  <a:lnTo>
                    <a:pt x="584440" y="85612"/>
                  </a:lnTo>
                </a:path>
                <a:path w="597535" h="442594">
                  <a:moveTo>
                    <a:pt x="584440" y="85612"/>
                  </a:moveTo>
                  <a:lnTo>
                    <a:pt x="533531" y="171225"/>
                  </a:lnTo>
                </a:path>
                <a:path w="597535" h="442594">
                  <a:moveTo>
                    <a:pt x="533531" y="171225"/>
                  </a:moveTo>
                  <a:lnTo>
                    <a:pt x="533531" y="171225"/>
                  </a:lnTo>
                </a:path>
                <a:path w="597535" h="442594">
                  <a:moveTo>
                    <a:pt x="533531" y="171225"/>
                  </a:moveTo>
                  <a:lnTo>
                    <a:pt x="470211" y="256838"/>
                  </a:lnTo>
                </a:path>
                <a:path w="597535" h="442594">
                  <a:moveTo>
                    <a:pt x="470211" y="256838"/>
                  </a:moveTo>
                  <a:lnTo>
                    <a:pt x="470211" y="256838"/>
                  </a:lnTo>
                </a:path>
                <a:path w="597535" h="442594">
                  <a:moveTo>
                    <a:pt x="470211" y="256838"/>
                  </a:moveTo>
                  <a:lnTo>
                    <a:pt x="381057" y="313913"/>
                  </a:lnTo>
                </a:path>
                <a:path w="597535" h="442594">
                  <a:moveTo>
                    <a:pt x="381057" y="313913"/>
                  </a:moveTo>
                  <a:lnTo>
                    <a:pt x="381057" y="313913"/>
                  </a:lnTo>
                </a:path>
                <a:path w="597535" h="442594">
                  <a:moveTo>
                    <a:pt x="381057" y="313913"/>
                  </a:moveTo>
                  <a:lnTo>
                    <a:pt x="266829" y="370845"/>
                  </a:lnTo>
                </a:path>
                <a:path w="597535" h="442594">
                  <a:moveTo>
                    <a:pt x="266829" y="370845"/>
                  </a:moveTo>
                  <a:lnTo>
                    <a:pt x="266829" y="370845"/>
                  </a:lnTo>
                </a:path>
                <a:path w="597535" h="442594">
                  <a:moveTo>
                    <a:pt x="266829" y="370845"/>
                  </a:moveTo>
                  <a:lnTo>
                    <a:pt x="139809" y="413794"/>
                  </a:lnTo>
                </a:path>
                <a:path w="597535" h="442594">
                  <a:moveTo>
                    <a:pt x="139809" y="413794"/>
                  </a:moveTo>
                  <a:lnTo>
                    <a:pt x="139809" y="413794"/>
                  </a:lnTo>
                </a:path>
                <a:path w="597535" h="442594">
                  <a:moveTo>
                    <a:pt x="139809" y="413794"/>
                  </a:moveTo>
                  <a:lnTo>
                    <a:pt x="0" y="442474"/>
                  </a:lnTo>
                </a:path>
                <a:path w="597535" h="442594">
                  <a:moveTo>
                    <a:pt x="0" y="442474"/>
                  </a:moveTo>
                  <a:lnTo>
                    <a:pt x="0" y="442474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76731" y="2668389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5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24257" y="2668389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5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27026" y="2225914"/>
              <a:ext cx="597535" cy="442595"/>
            </a:xfrm>
            <a:custGeom>
              <a:avLst/>
              <a:gdLst/>
              <a:ahLst/>
              <a:cxnLst/>
              <a:rect l="l" t="t" r="r" b="b"/>
              <a:pathLst>
                <a:path w="597535" h="442594">
                  <a:moveTo>
                    <a:pt x="597231" y="442474"/>
                  </a:moveTo>
                  <a:lnTo>
                    <a:pt x="597231" y="442474"/>
                  </a:lnTo>
                </a:path>
                <a:path w="597535" h="442594">
                  <a:moveTo>
                    <a:pt x="597231" y="442474"/>
                  </a:moveTo>
                  <a:lnTo>
                    <a:pt x="457421" y="413794"/>
                  </a:lnTo>
                </a:path>
                <a:path w="597535" h="442594">
                  <a:moveTo>
                    <a:pt x="457421" y="413794"/>
                  </a:moveTo>
                  <a:lnTo>
                    <a:pt x="457421" y="413794"/>
                  </a:lnTo>
                </a:path>
                <a:path w="597535" h="442594">
                  <a:moveTo>
                    <a:pt x="457421" y="413794"/>
                  </a:moveTo>
                  <a:lnTo>
                    <a:pt x="330402" y="370845"/>
                  </a:lnTo>
                </a:path>
                <a:path w="597535" h="442594">
                  <a:moveTo>
                    <a:pt x="330402" y="370845"/>
                  </a:moveTo>
                  <a:lnTo>
                    <a:pt x="330402" y="370845"/>
                  </a:lnTo>
                </a:path>
                <a:path w="597535" h="442594">
                  <a:moveTo>
                    <a:pt x="330402" y="370845"/>
                  </a:moveTo>
                  <a:lnTo>
                    <a:pt x="228584" y="313913"/>
                  </a:lnTo>
                </a:path>
                <a:path w="597535" h="442594">
                  <a:moveTo>
                    <a:pt x="228584" y="313913"/>
                  </a:moveTo>
                  <a:lnTo>
                    <a:pt x="228584" y="313913"/>
                  </a:lnTo>
                </a:path>
                <a:path w="597535" h="442594">
                  <a:moveTo>
                    <a:pt x="228584" y="313913"/>
                  </a:moveTo>
                  <a:lnTo>
                    <a:pt x="127019" y="256838"/>
                  </a:lnTo>
                </a:path>
                <a:path w="597535" h="442594">
                  <a:moveTo>
                    <a:pt x="127019" y="256838"/>
                  </a:moveTo>
                  <a:lnTo>
                    <a:pt x="127019" y="256838"/>
                  </a:lnTo>
                </a:path>
                <a:path w="597535" h="442594">
                  <a:moveTo>
                    <a:pt x="127019" y="256838"/>
                  </a:moveTo>
                  <a:lnTo>
                    <a:pt x="63319" y="171225"/>
                  </a:lnTo>
                </a:path>
                <a:path w="597535" h="442594">
                  <a:moveTo>
                    <a:pt x="63319" y="171225"/>
                  </a:moveTo>
                  <a:lnTo>
                    <a:pt x="63319" y="171225"/>
                  </a:lnTo>
                </a:path>
                <a:path w="597535" h="442594">
                  <a:moveTo>
                    <a:pt x="63319" y="171225"/>
                  </a:moveTo>
                  <a:lnTo>
                    <a:pt x="25454" y="85612"/>
                  </a:lnTo>
                </a:path>
                <a:path w="597535" h="442594">
                  <a:moveTo>
                    <a:pt x="25454" y="85612"/>
                  </a:moveTo>
                  <a:lnTo>
                    <a:pt x="25454" y="85612"/>
                  </a:lnTo>
                </a:path>
                <a:path w="597535" h="442594">
                  <a:moveTo>
                    <a:pt x="25454" y="85612"/>
                  </a:moveTo>
                  <a:lnTo>
                    <a:pt x="0" y="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27026" y="1769027"/>
              <a:ext cx="597535" cy="457200"/>
            </a:xfrm>
            <a:custGeom>
              <a:avLst/>
              <a:gdLst/>
              <a:ahLst/>
              <a:cxnLst/>
              <a:rect l="l" t="t" r="r" b="b"/>
              <a:pathLst>
                <a:path w="597535" h="457200">
                  <a:moveTo>
                    <a:pt x="0" y="456886"/>
                  </a:moveTo>
                  <a:lnTo>
                    <a:pt x="25454" y="356862"/>
                  </a:lnTo>
                </a:path>
                <a:path w="597535" h="457200">
                  <a:moveTo>
                    <a:pt x="25454" y="356862"/>
                  </a:moveTo>
                  <a:lnTo>
                    <a:pt x="25454" y="356862"/>
                  </a:lnTo>
                </a:path>
                <a:path w="597535" h="457200">
                  <a:moveTo>
                    <a:pt x="25454" y="356862"/>
                  </a:moveTo>
                  <a:lnTo>
                    <a:pt x="63319" y="271249"/>
                  </a:lnTo>
                </a:path>
                <a:path w="597535" h="457200">
                  <a:moveTo>
                    <a:pt x="63319" y="271249"/>
                  </a:moveTo>
                  <a:lnTo>
                    <a:pt x="63319" y="271249"/>
                  </a:lnTo>
                </a:path>
                <a:path w="597535" h="457200">
                  <a:moveTo>
                    <a:pt x="63319" y="271249"/>
                  </a:moveTo>
                  <a:lnTo>
                    <a:pt x="127019" y="199905"/>
                  </a:lnTo>
                </a:path>
                <a:path w="597535" h="457200">
                  <a:moveTo>
                    <a:pt x="127019" y="199905"/>
                  </a:moveTo>
                  <a:lnTo>
                    <a:pt x="127019" y="199905"/>
                  </a:lnTo>
                </a:path>
                <a:path w="597535" h="457200">
                  <a:moveTo>
                    <a:pt x="127019" y="199905"/>
                  </a:moveTo>
                  <a:lnTo>
                    <a:pt x="228584" y="128704"/>
                  </a:lnTo>
                </a:path>
                <a:path w="597535" h="457200">
                  <a:moveTo>
                    <a:pt x="228584" y="128704"/>
                  </a:moveTo>
                  <a:lnTo>
                    <a:pt x="228584" y="128704"/>
                  </a:lnTo>
                </a:path>
                <a:path w="597535" h="457200">
                  <a:moveTo>
                    <a:pt x="228584" y="128704"/>
                  </a:moveTo>
                  <a:lnTo>
                    <a:pt x="330402" y="71629"/>
                  </a:lnTo>
                </a:path>
                <a:path w="597535" h="457200">
                  <a:moveTo>
                    <a:pt x="330402" y="71629"/>
                  </a:moveTo>
                  <a:lnTo>
                    <a:pt x="330402" y="71629"/>
                  </a:lnTo>
                </a:path>
                <a:path w="597535" h="457200">
                  <a:moveTo>
                    <a:pt x="330402" y="71629"/>
                  </a:moveTo>
                  <a:lnTo>
                    <a:pt x="457421" y="28680"/>
                  </a:lnTo>
                </a:path>
                <a:path w="597535" h="457200">
                  <a:moveTo>
                    <a:pt x="457421" y="28680"/>
                  </a:moveTo>
                  <a:lnTo>
                    <a:pt x="457421" y="28680"/>
                  </a:lnTo>
                </a:path>
                <a:path w="597535" h="457200">
                  <a:moveTo>
                    <a:pt x="457421" y="28680"/>
                  </a:moveTo>
                  <a:lnTo>
                    <a:pt x="597231" y="0"/>
                  </a:lnTo>
                </a:path>
                <a:path w="597535" h="457200">
                  <a:moveTo>
                    <a:pt x="597231" y="0"/>
                  </a:moveTo>
                  <a:lnTo>
                    <a:pt x="597231" y="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24257" y="1755044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5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76731" y="1755044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5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29205" y="1769027"/>
              <a:ext cx="597535" cy="457200"/>
            </a:xfrm>
            <a:custGeom>
              <a:avLst/>
              <a:gdLst/>
              <a:ahLst/>
              <a:cxnLst/>
              <a:rect l="l" t="t" r="r" b="b"/>
              <a:pathLst>
                <a:path w="597535" h="457200">
                  <a:moveTo>
                    <a:pt x="0" y="0"/>
                  </a:moveTo>
                  <a:lnTo>
                    <a:pt x="0" y="0"/>
                  </a:lnTo>
                </a:path>
                <a:path w="597535" h="457200">
                  <a:moveTo>
                    <a:pt x="0" y="0"/>
                  </a:moveTo>
                  <a:lnTo>
                    <a:pt x="139809" y="28680"/>
                  </a:lnTo>
                </a:path>
                <a:path w="597535" h="457200">
                  <a:moveTo>
                    <a:pt x="139809" y="28680"/>
                  </a:moveTo>
                  <a:lnTo>
                    <a:pt x="139809" y="28680"/>
                  </a:lnTo>
                </a:path>
                <a:path w="597535" h="457200">
                  <a:moveTo>
                    <a:pt x="139809" y="28680"/>
                  </a:moveTo>
                  <a:lnTo>
                    <a:pt x="266829" y="71629"/>
                  </a:lnTo>
                </a:path>
                <a:path w="597535" h="457200">
                  <a:moveTo>
                    <a:pt x="266829" y="71629"/>
                  </a:moveTo>
                  <a:lnTo>
                    <a:pt x="266829" y="71629"/>
                  </a:lnTo>
                </a:path>
                <a:path w="597535" h="457200">
                  <a:moveTo>
                    <a:pt x="266829" y="71629"/>
                  </a:moveTo>
                  <a:lnTo>
                    <a:pt x="381057" y="128704"/>
                  </a:lnTo>
                </a:path>
                <a:path w="597535" h="457200">
                  <a:moveTo>
                    <a:pt x="381057" y="128704"/>
                  </a:moveTo>
                  <a:lnTo>
                    <a:pt x="381057" y="128704"/>
                  </a:lnTo>
                </a:path>
                <a:path w="597535" h="457200">
                  <a:moveTo>
                    <a:pt x="381057" y="128704"/>
                  </a:moveTo>
                  <a:lnTo>
                    <a:pt x="470211" y="199905"/>
                  </a:lnTo>
                </a:path>
                <a:path w="597535" h="457200">
                  <a:moveTo>
                    <a:pt x="470211" y="199905"/>
                  </a:moveTo>
                  <a:lnTo>
                    <a:pt x="470211" y="199905"/>
                  </a:lnTo>
                </a:path>
                <a:path w="597535" h="457200">
                  <a:moveTo>
                    <a:pt x="470211" y="199905"/>
                  </a:moveTo>
                  <a:lnTo>
                    <a:pt x="533531" y="271249"/>
                  </a:lnTo>
                </a:path>
                <a:path w="597535" h="457200">
                  <a:moveTo>
                    <a:pt x="533531" y="271249"/>
                  </a:moveTo>
                  <a:lnTo>
                    <a:pt x="533531" y="271249"/>
                  </a:lnTo>
                </a:path>
                <a:path w="597535" h="457200">
                  <a:moveTo>
                    <a:pt x="533531" y="271249"/>
                  </a:moveTo>
                  <a:lnTo>
                    <a:pt x="584440" y="356862"/>
                  </a:lnTo>
                </a:path>
                <a:path w="597535" h="457200">
                  <a:moveTo>
                    <a:pt x="584440" y="356862"/>
                  </a:moveTo>
                  <a:lnTo>
                    <a:pt x="584440" y="356862"/>
                  </a:lnTo>
                </a:path>
                <a:path w="597535" h="457200">
                  <a:moveTo>
                    <a:pt x="584440" y="356862"/>
                  </a:moveTo>
                  <a:lnTo>
                    <a:pt x="597231" y="456886"/>
                  </a:lnTo>
                </a:path>
                <a:path w="597535" h="457200">
                  <a:moveTo>
                    <a:pt x="597231" y="456886"/>
                  </a:moveTo>
                  <a:lnTo>
                    <a:pt x="597231" y="456886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27026" y="3067914"/>
              <a:ext cx="1499870" cy="928369"/>
            </a:xfrm>
            <a:custGeom>
              <a:avLst/>
              <a:gdLst/>
              <a:ahLst/>
              <a:cxnLst/>
              <a:rect l="l" t="t" r="r" b="b"/>
              <a:pathLst>
                <a:path w="1499870" h="928370">
                  <a:moveTo>
                    <a:pt x="749705" y="0"/>
                  </a:moveTo>
                  <a:lnTo>
                    <a:pt x="597231" y="14411"/>
                  </a:lnTo>
                  <a:lnTo>
                    <a:pt x="457421" y="42663"/>
                  </a:lnTo>
                  <a:lnTo>
                    <a:pt x="330402" y="85612"/>
                  </a:lnTo>
                  <a:lnTo>
                    <a:pt x="228584" y="142687"/>
                  </a:lnTo>
                  <a:lnTo>
                    <a:pt x="127019" y="213889"/>
                  </a:lnTo>
                  <a:lnTo>
                    <a:pt x="63319" y="285232"/>
                  </a:lnTo>
                  <a:lnTo>
                    <a:pt x="25454" y="370845"/>
                  </a:lnTo>
                  <a:lnTo>
                    <a:pt x="0" y="470869"/>
                  </a:lnTo>
                  <a:lnTo>
                    <a:pt x="25454" y="556482"/>
                  </a:lnTo>
                  <a:lnTo>
                    <a:pt x="63319" y="642095"/>
                  </a:lnTo>
                  <a:lnTo>
                    <a:pt x="127019" y="727850"/>
                  </a:lnTo>
                  <a:lnTo>
                    <a:pt x="330402" y="842143"/>
                  </a:lnTo>
                  <a:lnTo>
                    <a:pt x="457421" y="884664"/>
                  </a:lnTo>
                  <a:lnTo>
                    <a:pt x="597231" y="913344"/>
                  </a:lnTo>
                  <a:lnTo>
                    <a:pt x="749705" y="927756"/>
                  </a:lnTo>
                  <a:lnTo>
                    <a:pt x="902178" y="913344"/>
                  </a:lnTo>
                  <a:lnTo>
                    <a:pt x="1041988" y="884664"/>
                  </a:lnTo>
                  <a:lnTo>
                    <a:pt x="1169007" y="842143"/>
                  </a:lnTo>
                  <a:lnTo>
                    <a:pt x="1283236" y="784782"/>
                  </a:lnTo>
                  <a:lnTo>
                    <a:pt x="1372390" y="727850"/>
                  </a:lnTo>
                  <a:lnTo>
                    <a:pt x="1435710" y="642095"/>
                  </a:lnTo>
                  <a:lnTo>
                    <a:pt x="1486619" y="556482"/>
                  </a:lnTo>
                  <a:lnTo>
                    <a:pt x="1499410" y="470869"/>
                  </a:lnTo>
                  <a:lnTo>
                    <a:pt x="1486619" y="370845"/>
                  </a:lnTo>
                  <a:lnTo>
                    <a:pt x="1435710" y="285232"/>
                  </a:lnTo>
                  <a:lnTo>
                    <a:pt x="1372390" y="213889"/>
                  </a:lnTo>
                  <a:lnTo>
                    <a:pt x="1283236" y="142687"/>
                  </a:lnTo>
                  <a:lnTo>
                    <a:pt x="1169007" y="85612"/>
                  </a:lnTo>
                  <a:lnTo>
                    <a:pt x="1041988" y="42663"/>
                  </a:lnTo>
                  <a:lnTo>
                    <a:pt x="902178" y="14411"/>
                  </a:lnTo>
                  <a:lnTo>
                    <a:pt x="749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29205" y="3538784"/>
              <a:ext cx="597535" cy="442595"/>
            </a:xfrm>
            <a:custGeom>
              <a:avLst/>
              <a:gdLst/>
              <a:ahLst/>
              <a:cxnLst/>
              <a:rect l="l" t="t" r="r" b="b"/>
              <a:pathLst>
                <a:path w="597535" h="442595">
                  <a:moveTo>
                    <a:pt x="597231" y="0"/>
                  </a:moveTo>
                  <a:lnTo>
                    <a:pt x="584440" y="85612"/>
                  </a:lnTo>
                </a:path>
                <a:path w="597535" h="442595">
                  <a:moveTo>
                    <a:pt x="584440" y="85612"/>
                  </a:moveTo>
                  <a:lnTo>
                    <a:pt x="584440" y="85612"/>
                  </a:lnTo>
                </a:path>
                <a:path w="597535" h="442595">
                  <a:moveTo>
                    <a:pt x="584440" y="85612"/>
                  </a:moveTo>
                  <a:lnTo>
                    <a:pt x="533531" y="171225"/>
                  </a:lnTo>
                </a:path>
                <a:path w="597535" h="442595">
                  <a:moveTo>
                    <a:pt x="533531" y="171225"/>
                  </a:moveTo>
                  <a:lnTo>
                    <a:pt x="533531" y="171225"/>
                  </a:lnTo>
                </a:path>
                <a:path w="597535" h="442595">
                  <a:moveTo>
                    <a:pt x="533531" y="171225"/>
                  </a:moveTo>
                  <a:lnTo>
                    <a:pt x="470211" y="256980"/>
                  </a:lnTo>
                </a:path>
                <a:path w="597535" h="442595">
                  <a:moveTo>
                    <a:pt x="470211" y="256980"/>
                  </a:moveTo>
                  <a:lnTo>
                    <a:pt x="470211" y="256980"/>
                  </a:lnTo>
                </a:path>
                <a:path w="597535" h="442595">
                  <a:moveTo>
                    <a:pt x="470211" y="256980"/>
                  </a:moveTo>
                  <a:lnTo>
                    <a:pt x="381057" y="313913"/>
                  </a:lnTo>
                </a:path>
                <a:path w="597535" h="442595">
                  <a:moveTo>
                    <a:pt x="381057" y="313913"/>
                  </a:moveTo>
                  <a:lnTo>
                    <a:pt x="381057" y="313913"/>
                  </a:lnTo>
                </a:path>
                <a:path w="597535" h="442595">
                  <a:moveTo>
                    <a:pt x="381057" y="313913"/>
                  </a:moveTo>
                  <a:lnTo>
                    <a:pt x="266829" y="371273"/>
                  </a:lnTo>
                </a:path>
                <a:path w="597535" h="442595">
                  <a:moveTo>
                    <a:pt x="266829" y="371273"/>
                  </a:moveTo>
                  <a:lnTo>
                    <a:pt x="266829" y="371273"/>
                  </a:lnTo>
                </a:path>
                <a:path w="597535" h="442595">
                  <a:moveTo>
                    <a:pt x="266829" y="371273"/>
                  </a:moveTo>
                  <a:lnTo>
                    <a:pt x="139809" y="413794"/>
                  </a:lnTo>
                </a:path>
                <a:path w="597535" h="442595">
                  <a:moveTo>
                    <a:pt x="139809" y="413794"/>
                  </a:moveTo>
                  <a:lnTo>
                    <a:pt x="139809" y="413794"/>
                  </a:lnTo>
                </a:path>
                <a:path w="597535" h="442595">
                  <a:moveTo>
                    <a:pt x="139809" y="413794"/>
                  </a:moveTo>
                  <a:lnTo>
                    <a:pt x="0" y="442474"/>
                  </a:lnTo>
                </a:path>
                <a:path w="597535" h="442595">
                  <a:moveTo>
                    <a:pt x="0" y="442474"/>
                  </a:moveTo>
                  <a:lnTo>
                    <a:pt x="0" y="442474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76731" y="3981259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4">
                  <a:moveTo>
                    <a:pt x="-7167" y="7205"/>
                  </a:moveTo>
                  <a:lnTo>
                    <a:pt x="159641" y="7205"/>
                  </a:lnTo>
                </a:path>
              </a:pathLst>
            </a:custGeom>
            <a:ln w="28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24257" y="3981259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4">
                  <a:moveTo>
                    <a:pt x="-7167" y="7205"/>
                  </a:moveTo>
                  <a:lnTo>
                    <a:pt x="159641" y="7205"/>
                  </a:lnTo>
                </a:path>
              </a:pathLst>
            </a:custGeom>
            <a:ln w="28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27026" y="3538784"/>
              <a:ext cx="597535" cy="442595"/>
            </a:xfrm>
            <a:custGeom>
              <a:avLst/>
              <a:gdLst/>
              <a:ahLst/>
              <a:cxnLst/>
              <a:rect l="l" t="t" r="r" b="b"/>
              <a:pathLst>
                <a:path w="597535" h="442595">
                  <a:moveTo>
                    <a:pt x="597231" y="442474"/>
                  </a:moveTo>
                  <a:lnTo>
                    <a:pt x="597231" y="442474"/>
                  </a:lnTo>
                </a:path>
                <a:path w="597535" h="442595">
                  <a:moveTo>
                    <a:pt x="597231" y="442474"/>
                  </a:moveTo>
                  <a:lnTo>
                    <a:pt x="457421" y="413794"/>
                  </a:lnTo>
                </a:path>
                <a:path w="597535" h="442595">
                  <a:moveTo>
                    <a:pt x="457421" y="413794"/>
                  </a:moveTo>
                  <a:lnTo>
                    <a:pt x="457421" y="413794"/>
                  </a:lnTo>
                </a:path>
                <a:path w="597535" h="442595">
                  <a:moveTo>
                    <a:pt x="457421" y="413794"/>
                  </a:moveTo>
                  <a:lnTo>
                    <a:pt x="330402" y="371273"/>
                  </a:lnTo>
                </a:path>
                <a:path w="597535" h="442595">
                  <a:moveTo>
                    <a:pt x="330402" y="371273"/>
                  </a:moveTo>
                  <a:lnTo>
                    <a:pt x="330402" y="371273"/>
                  </a:lnTo>
                </a:path>
                <a:path w="597535" h="442595">
                  <a:moveTo>
                    <a:pt x="330402" y="371273"/>
                  </a:moveTo>
                  <a:lnTo>
                    <a:pt x="228584" y="313913"/>
                  </a:lnTo>
                </a:path>
                <a:path w="597535" h="442595">
                  <a:moveTo>
                    <a:pt x="228584" y="313913"/>
                  </a:moveTo>
                  <a:lnTo>
                    <a:pt x="228584" y="313913"/>
                  </a:lnTo>
                </a:path>
                <a:path w="597535" h="442595">
                  <a:moveTo>
                    <a:pt x="228584" y="313913"/>
                  </a:moveTo>
                  <a:lnTo>
                    <a:pt x="127019" y="256980"/>
                  </a:lnTo>
                </a:path>
                <a:path w="597535" h="442595">
                  <a:moveTo>
                    <a:pt x="127019" y="256980"/>
                  </a:moveTo>
                  <a:lnTo>
                    <a:pt x="127019" y="256980"/>
                  </a:lnTo>
                </a:path>
                <a:path w="597535" h="442595">
                  <a:moveTo>
                    <a:pt x="127019" y="256980"/>
                  </a:moveTo>
                  <a:lnTo>
                    <a:pt x="63319" y="171225"/>
                  </a:lnTo>
                </a:path>
                <a:path w="597535" h="442595">
                  <a:moveTo>
                    <a:pt x="63319" y="171225"/>
                  </a:moveTo>
                  <a:lnTo>
                    <a:pt x="63319" y="171225"/>
                  </a:lnTo>
                </a:path>
                <a:path w="597535" h="442595">
                  <a:moveTo>
                    <a:pt x="63319" y="171225"/>
                  </a:moveTo>
                  <a:lnTo>
                    <a:pt x="25454" y="85612"/>
                  </a:lnTo>
                </a:path>
                <a:path w="597535" h="442595">
                  <a:moveTo>
                    <a:pt x="25454" y="85612"/>
                  </a:moveTo>
                  <a:lnTo>
                    <a:pt x="25454" y="85612"/>
                  </a:lnTo>
                </a:path>
                <a:path w="597535" h="442595">
                  <a:moveTo>
                    <a:pt x="25454" y="85612"/>
                  </a:moveTo>
                  <a:lnTo>
                    <a:pt x="0" y="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27026" y="3082326"/>
              <a:ext cx="597535" cy="456565"/>
            </a:xfrm>
            <a:custGeom>
              <a:avLst/>
              <a:gdLst/>
              <a:ahLst/>
              <a:cxnLst/>
              <a:rect l="l" t="t" r="r" b="b"/>
              <a:pathLst>
                <a:path w="597535" h="456564">
                  <a:moveTo>
                    <a:pt x="0" y="456458"/>
                  </a:moveTo>
                  <a:lnTo>
                    <a:pt x="25454" y="356434"/>
                  </a:lnTo>
                </a:path>
                <a:path w="597535" h="456564">
                  <a:moveTo>
                    <a:pt x="25454" y="356434"/>
                  </a:moveTo>
                  <a:lnTo>
                    <a:pt x="25454" y="356434"/>
                  </a:lnTo>
                </a:path>
                <a:path w="597535" h="456564">
                  <a:moveTo>
                    <a:pt x="25454" y="356434"/>
                  </a:moveTo>
                  <a:lnTo>
                    <a:pt x="63319" y="270821"/>
                  </a:lnTo>
                </a:path>
                <a:path w="597535" h="456564">
                  <a:moveTo>
                    <a:pt x="63319" y="270821"/>
                  </a:moveTo>
                  <a:lnTo>
                    <a:pt x="63319" y="270821"/>
                  </a:lnTo>
                </a:path>
                <a:path w="597535" h="456564">
                  <a:moveTo>
                    <a:pt x="63319" y="270821"/>
                  </a:moveTo>
                  <a:lnTo>
                    <a:pt x="127019" y="199477"/>
                  </a:lnTo>
                </a:path>
                <a:path w="597535" h="456564">
                  <a:moveTo>
                    <a:pt x="127019" y="199477"/>
                  </a:moveTo>
                  <a:lnTo>
                    <a:pt x="127019" y="199477"/>
                  </a:lnTo>
                </a:path>
                <a:path w="597535" h="456564">
                  <a:moveTo>
                    <a:pt x="127019" y="199477"/>
                  </a:moveTo>
                  <a:lnTo>
                    <a:pt x="228584" y="128276"/>
                  </a:lnTo>
                </a:path>
                <a:path w="597535" h="456564">
                  <a:moveTo>
                    <a:pt x="228584" y="128276"/>
                  </a:moveTo>
                  <a:lnTo>
                    <a:pt x="228584" y="128276"/>
                  </a:lnTo>
                </a:path>
                <a:path w="597535" h="456564">
                  <a:moveTo>
                    <a:pt x="228584" y="128276"/>
                  </a:moveTo>
                  <a:lnTo>
                    <a:pt x="330402" y="71201"/>
                  </a:lnTo>
                </a:path>
                <a:path w="597535" h="456564">
                  <a:moveTo>
                    <a:pt x="330402" y="71201"/>
                  </a:moveTo>
                  <a:lnTo>
                    <a:pt x="330402" y="71201"/>
                  </a:lnTo>
                </a:path>
                <a:path w="597535" h="456564">
                  <a:moveTo>
                    <a:pt x="330402" y="71201"/>
                  </a:moveTo>
                  <a:lnTo>
                    <a:pt x="457421" y="28252"/>
                  </a:lnTo>
                </a:path>
                <a:path w="597535" h="456564">
                  <a:moveTo>
                    <a:pt x="457421" y="28252"/>
                  </a:moveTo>
                  <a:lnTo>
                    <a:pt x="457421" y="28252"/>
                  </a:lnTo>
                </a:path>
                <a:path w="597535" h="456564">
                  <a:moveTo>
                    <a:pt x="457421" y="28252"/>
                  </a:moveTo>
                  <a:lnTo>
                    <a:pt x="597231" y="0"/>
                  </a:lnTo>
                </a:path>
                <a:path w="597535" h="456564">
                  <a:moveTo>
                    <a:pt x="597231" y="0"/>
                  </a:moveTo>
                  <a:lnTo>
                    <a:pt x="597231" y="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24257" y="3067915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5">
                  <a:moveTo>
                    <a:pt x="-7167" y="7205"/>
                  </a:moveTo>
                  <a:lnTo>
                    <a:pt x="159641" y="7205"/>
                  </a:lnTo>
                </a:path>
              </a:pathLst>
            </a:custGeom>
            <a:ln w="28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476731" y="3067915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5">
                  <a:moveTo>
                    <a:pt x="-7167" y="7205"/>
                  </a:moveTo>
                  <a:lnTo>
                    <a:pt x="159641" y="7205"/>
                  </a:lnTo>
                </a:path>
              </a:pathLst>
            </a:custGeom>
            <a:ln w="28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29205" y="3082326"/>
              <a:ext cx="597535" cy="456565"/>
            </a:xfrm>
            <a:custGeom>
              <a:avLst/>
              <a:gdLst/>
              <a:ahLst/>
              <a:cxnLst/>
              <a:rect l="l" t="t" r="r" b="b"/>
              <a:pathLst>
                <a:path w="597535" h="456564">
                  <a:moveTo>
                    <a:pt x="0" y="0"/>
                  </a:moveTo>
                  <a:lnTo>
                    <a:pt x="0" y="0"/>
                  </a:lnTo>
                </a:path>
                <a:path w="597535" h="456564">
                  <a:moveTo>
                    <a:pt x="0" y="0"/>
                  </a:moveTo>
                  <a:lnTo>
                    <a:pt x="139809" y="28252"/>
                  </a:lnTo>
                </a:path>
                <a:path w="597535" h="456564">
                  <a:moveTo>
                    <a:pt x="139809" y="28252"/>
                  </a:moveTo>
                  <a:lnTo>
                    <a:pt x="139809" y="28252"/>
                  </a:lnTo>
                </a:path>
                <a:path w="597535" h="456564">
                  <a:moveTo>
                    <a:pt x="139809" y="28252"/>
                  </a:moveTo>
                  <a:lnTo>
                    <a:pt x="266829" y="71201"/>
                  </a:lnTo>
                </a:path>
                <a:path w="597535" h="456564">
                  <a:moveTo>
                    <a:pt x="266829" y="71201"/>
                  </a:moveTo>
                  <a:lnTo>
                    <a:pt x="266829" y="71201"/>
                  </a:lnTo>
                </a:path>
                <a:path w="597535" h="456564">
                  <a:moveTo>
                    <a:pt x="266829" y="71201"/>
                  </a:moveTo>
                  <a:lnTo>
                    <a:pt x="381057" y="128276"/>
                  </a:lnTo>
                </a:path>
                <a:path w="597535" h="456564">
                  <a:moveTo>
                    <a:pt x="381057" y="128276"/>
                  </a:moveTo>
                  <a:lnTo>
                    <a:pt x="381057" y="128276"/>
                  </a:lnTo>
                </a:path>
                <a:path w="597535" h="456564">
                  <a:moveTo>
                    <a:pt x="381057" y="128276"/>
                  </a:moveTo>
                  <a:lnTo>
                    <a:pt x="470211" y="199477"/>
                  </a:lnTo>
                </a:path>
                <a:path w="597535" h="456564">
                  <a:moveTo>
                    <a:pt x="470211" y="199477"/>
                  </a:moveTo>
                  <a:lnTo>
                    <a:pt x="470211" y="199477"/>
                  </a:lnTo>
                </a:path>
                <a:path w="597535" h="456564">
                  <a:moveTo>
                    <a:pt x="470211" y="199477"/>
                  </a:moveTo>
                  <a:lnTo>
                    <a:pt x="533531" y="270821"/>
                  </a:lnTo>
                </a:path>
                <a:path w="597535" h="456564">
                  <a:moveTo>
                    <a:pt x="533531" y="270821"/>
                  </a:moveTo>
                  <a:lnTo>
                    <a:pt x="533531" y="270821"/>
                  </a:lnTo>
                </a:path>
                <a:path w="597535" h="456564">
                  <a:moveTo>
                    <a:pt x="533531" y="270821"/>
                  </a:moveTo>
                  <a:lnTo>
                    <a:pt x="584440" y="356434"/>
                  </a:lnTo>
                </a:path>
                <a:path w="597535" h="456564">
                  <a:moveTo>
                    <a:pt x="584440" y="356434"/>
                  </a:moveTo>
                  <a:lnTo>
                    <a:pt x="584440" y="356434"/>
                  </a:lnTo>
                </a:path>
                <a:path w="597535" h="456564">
                  <a:moveTo>
                    <a:pt x="584440" y="356434"/>
                  </a:moveTo>
                  <a:lnTo>
                    <a:pt x="597231" y="456458"/>
                  </a:lnTo>
                </a:path>
                <a:path w="597535" h="456564">
                  <a:moveTo>
                    <a:pt x="597231" y="456458"/>
                  </a:moveTo>
                  <a:lnTo>
                    <a:pt x="597231" y="456458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14235" y="4252509"/>
              <a:ext cx="1499870" cy="927735"/>
            </a:xfrm>
            <a:custGeom>
              <a:avLst/>
              <a:gdLst/>
              <a:ahLst/>
              <a:cxnLst/>
              <a:rect l="l" t="t" r="r" b="b"/>
              <a:pathLst>
                <a:path w="1499870" h="927735">
                  <a:moveTo>
                    <a:pt x="749705" y="0"/>
                  </a:moveTo>
                  <a:lnTo>
                    <a:pt x="597231" y="13983"/>
                  </a:lnTo>
                  <a:lnTo>
                    <a:pt x="457421" y="42663"/>
                  </a:lnTo>
                  <a:lnTo>
                    <a:pt x="330402" y="85612"/>
                  </a:lnTo>
                  <a:lnTo>
                    <a:pt x="228584" y="142687"/>
                  </a:lnTo>
                  <a:lnTo>
                    <a:pt x="139809" y="213889"/>
                  </a:lnTo>
                  <a:lnTo>
                    <a:pt x="63319" y="285232"/>
                  </a:lnTo>
                  <a:lnTo>
                    <a:pt x="25454" y="370845"/>
                  </a:lnTo>
                  <a:lnTo>
                    <a:pt x="0" y="470869"/>
                  </a:lnTo>
                  <a:lnTo>
                    <a:pt x="25454" y="556511"/>
                  </a:lnTo>
                  <a:lnTo>
                    <a:pt x="63319" y="642152"/>
                  </a:lnTo>
                  <a:lnTo>
                    <a:pt x="139809" y="727779"/>
                  </a:lnTo>
                  <a:lnTo>
                    <a:pt x="228584" y="784754"/>
                  </a:lnTo>
                  <a:lnTo>
                    <a:pt x="330402" y="841729"/>
                  </a:lnTo>
                  <a:lnTo>
                    <a:pt x="457421" y="884721"/>
                  </a:lnTo>
                  <a:lnTo>
                    <a:pt x="597231" y="913387"/>
                  </a:lnTo>
                  <a:lnTo>
                    <a:pt x="749705" y="927370"/>
                  </a:lnTo>
                  <a:lnTo>
                    <a:pt x="902178" y="913387"/>
                  </a:lnTo>
                  <a:lnTo>
                    <a:pt x="1041988" y="884721"/>
                  </a:lnTo>
                  <a:lnTo>
                    <a:pt x="1169007" y="841729"/>
                  </a:lnTo>
                  <a:lnTo>
                    <a:pt x="1283616" y="784754"/>
                  </a:lnTo>
                  <a:lnTo>
                    <a:pt x="1372390" y="727779"/>
                  </a:lnTo>
                  <a:lnTo>
                    <a:pt x="1436090" y="642152"/>
                  </a:lnTo>
                  <a:lnTo>
                    <a:pt x="1486746" y="556511"/>
                  </a:lnTo>
                  <a:lnTo>
                    <a:pt x="1499410" y="470869"/>
                  </a:lnTo>
                  <a:lnTo>
                    <a:pt x="1486746" y="370845"/>
                  </a:lnTo>
                  <a:lnTo>
                    <a:pt x="1436090" y="285232"/>
                  </a:lnTo>
                  <a:lnTo>
                    <a:pt x="1372390" y="213889"/>
                  </a:lnTo>
                  <a:lnTo>
                    <a:pt x="1283616" y="142687"/>
                  </a:lnTo>
                  <a:lnTo>
                    <a:pt x="1169007" y="85612"/>
                  </a:lnTo>
                  <a:lnTo>
                    <a:pt x="1041988" y="42663"/>
                  </a:lnTo>
                  <a:lnTo>
                    <a:pt x="902178" y="13983"/>
                  </a:lnTo>
                  <a:lnTo>
                    <a:pt x="749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616414" y="4723379"/>
              <a:ext cx="597535" cy="442595"/>
            </a:xfrm>
            <a:custGeom>
              <a:avLst/>
              <a:gdLst/>
              <a:ahLst/>
              <a:cxnLst/>
              <a:rect l="l" t="t" r="r" b="b"/>
              <a:pathLst>
                <a:path w="597535" h="442595">
                  <a:moveTo>
                    <a:pt x="597231" y="0"/>
                  </a:moveTo>
                  <a:lnTo>
                    <a:pt x="584567" y="85641"/>
                  </a:lnTo>
                </a:path>
                <a:path w="597535" h="442595">
                  <a:moveTo>
                    <a:pt x="584567" y="85641"/>
                  </a:moveTo>
                  <a:lnTo>
                    <a:pt x="584567" y="85641"/>
                  </a:lnTo>
                </a:path>
                <a:path w="597535" h="442595">
                  <a:moveTo>
                    <a:pt x="584567" y="85641"/>
                  </a:moveTo>
                  <a:lnTo>
                    <a:pt x="533911" y="171282"/>
                  </a:lnTo>
                </a:path>
                <a:path w="597535" h="442595">
                  <a:moveTo>
                    <a:pt x="533911" y="171282"/>
                  </a:moveTo>
                  <a:lnTo>
                    <a:pt x="533911" y="171282"/>
                  </a:lnTo>
                </a:path>
                <a:path w="597535" h="442595">
                  <a:moveTo>
                    <a:pt x="533911" y="171282"/>
                  </a:moveTo>
                  <a:lnTo>
                    <a:pt x="470211" y="256909"/>
                  </a:lnTo>
                </a:path>
                <a:path w="597535" h="442595">
                  <a:moveTo>
                    <a:pt x="470211" y="256909"/>
                  </a:moveTo>
                  <a:lnTo>
                    <a:pt x="470211" y="256909"/>
                  </a:lnTo>
                </a:path>
                <a:path w="597535" h="442595">
                  <a:moveTo>
                    <a:pt x="470211" y="256909"/>
                  </a:moveTo>
                  <a:lnTo>
                    <a:pt x="381437" y="313884"/>
                  </a:lnTo>
                </a:path>
                <a:path w="597535" h="442595">
                  <a:moveTo>
                    <a:pt x="381437" y="313884"/>
                  </a:moveTo>
                  <a:lnTo>
                    <a:pt x="381437" y="313884"/>
                  </a:lnTo>
                </a:path>
                <a:path w="597535" h="442595">
                  <a:moveTo>
                    <a:pt x="381437" y="313884"/>
                  </a:moveTo>
                  <a:lnTo>
                    <a:pt x="266829" y="370859"/>
                  </a:lnTo>
                </a:path>
                <a:path w="597535" h="442595">
                  <a:moveTo>
                    <a:pt x="266829" y="370859"/>
                  </a:moveTo>
                  <a:lnTo>
                    <a:pt x="266829" y="370859"/>
                  </a:lnTo>
                </a:path>
                <a:path w="597535" h="442595">
                  <a:moveTo>
                    <a:pt x="266829" y="370859"/>
                  </a:moveTo>
                  <a:lnTo>
                    <a:pt x="139809" y="413851"/>
                  </a:lnTo>
                </a:path>
                <a:path w="597535" h="442595">
                  <a:moveTo>
                    <a:pt x="139809" y="413851"/>
                  </a:moveTo>
                  <a:lnTo>
                    <a:pt x="139809" y="413851"/>
                  </a:lnTo>
                </a:path>
                <a:path w="597535" h="442595">
                  <a:moveTo>
                    <a:pt x="139809" y="413851"/>
                  </a:moveTo>
                  <a:lnTo>
                    <a:pt x="0" y="442517"/>
                  </a:lnTo>
                </a:path>
                <a:path w="597535" h="442595">
                  <a:moveTo>
                    <a:pt x="0" y="442517"/>
                  </a:moveTo>
                  <a:lnTo>
                    <a:pt x="0" y="442517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63940" y="5165896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4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311466" y="5165896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4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714235" y="4723379"/>
              <a:ext cx="597535" cy="442595"/>
            </a:xfrm>
            <a:custGeom>
              <a:avLst/>
              <a:gdLst/>
              <a:ahLst/>
              <a:cxnLst/>
              <a:rect l="l" t="t" r="r" b="b"/>
              <a:pathLst>
                <a:path w="597535" h="442595">
                  <a:moveTo>
                    <a:pt x="597231" y="442517"/>
                  </a:moveTo>
                  <a:lnTo>
                    <a:pt x="597231" y="442517"/>
                  </a:lnTo>
                </a:path>
                <a:path w="597535" h="442595">
                  <a:moveTo>
                    <a:pt x="597231" y="442517"/>
                  </a:moveTo>
                  <a:lnTo>
                    <a:pt x="457421" y="413851"/>
                  </a:lnTo>
                </a:path>
                <a:path w="597535" h="442595">
                  <a:moveTo>
                    <a:pt x="457421" y="413851"/>
                  </a:moveTo>
                  <a:lnTo>
                    <a:pt x="457421" y="413851"/>
                  </a:lnTo>
                </a:path>
                <a:path w="597535" h="442595">
                  <a:moveTo>
                    <a:pt x="457421" y="413851"/>
                  </a:moveTo>
                  <a:lnTo>
                    <a:pt x="330402" y="370859"/>
                  </a:lnTo>
                </a:path>
                <a:path w="597535" h="442595">
                  <a:moveTo>
                    <a:pt x="330402" y="370859"/>
                  </a:moveTo>
                  <a:lnTo>
                    <a:pt x="330402" y="370859"/>
                  </a:lnTo>
                </a:path>
                <a:path w="597535" h="442595">
                  <a:moveTo>
                    <a:pt x="330402" y="370859"/>
                  </a:moveTo>
                  <a:lnTo>
                    <a:pt x="228584" y="313884"/>
                  </a:lnTo>
                </a:path>
                <a:path w="597535" h="442595">
                  <a:moveTo>
                    <a:pt x="228584" y="313884"/>
                  </a:moveTo>
                  <a:lnTo>
                    <a:pt x="228584" y="313884"/>
                  </a:lnTo>
                </a:path>
                <a:path w="597535" h="442595">
                  <a:moveTo>
                    <a:pt x="228584" y="313884"/>
                  </a:moveTo>
                  <a:lnTo>
                    <a:pt x="139809" y="256909"/>
                  </a:lnTo>
                </a:path>
                <a:path w="597535" h="442595">
                  <a:moveTo>
                    <a:pt x="139809" y="256909"/>
                  </a:moveTo>
                  <a:lnTo>
                    <a:pt x="139809" y="256909"/>
                  </a:lnTo>
                </a:path>
                <a:path w="597535" h="442595">
                  <a:moveTo>
                    <a:pt x="139809" y="256909"/>
                  </a:moveTo>
                  <a:lnTo>
                    <a:pt x="63319" y="171282"/>
                  </a:lnTo>
                </a:path>
                <a:path w="597535" h="442595">
                  <a:moveTo>
                    <a:pt x="63319" y="171282"/>
                  </a:moveTo>
                  <a:lnTo>
                    <a:pt x="63319" y="171282"/>
                  </a:lnTo>
                </a:path>
                <a:path w="597535" h="442595">
                  <a:moveTo>
                    <a:pt x="63319" y="171282"/>
                  </a:moveTo>
                  <a:lnTo>
                    <a:pt x="25454" y="85641"/>
                  </a:lnTo>
                </a:path>
                <a:path w="597535" h="442595">
                  <a:moveTo>
                    <a:pt x="25454" y="85641"/>
                  </a:moveTo>
                  <a:lnTo>
                    <a:pt x="25454" y="85641"/>
                  </a:lnTo>
                </a:path>
                <a:path w="597535" h="442595">
                  <a:moveTo>
                    <a:pt x="25454" y="85641"/>
                  </a:moveTo>
                  <a:lnTo>
                    <a:pt x="0" y="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714235" y="4266492"/>
              <a:ext cx="597535" cy="457200"/>
            </a:xfrm>
            <a:custGeom>
              <a:avLst/>
              <a:gdLst/>
              <a:ahLst/>
              <a:cxnLst/>
              <a:rect l="l" t="t" r="r" b="b"/>
              <a:pathLst>
                <a:path w="597535" h="457200">
                  <a:moveTo>
                    <a:pt x="0" y="456886"/>
                  </a:moveTo>
                  <a:lnTo>
                    <a:pt x="25454" y="356862"/>
                  </a:lnTo>
                </a:path>
                <a:path w="597535" h="457200">
                  <a:moveTo>
                    <a:pt x="25454" y="356862"/>
                  </a:moveTo>
                  <a:lnTo>
                    <a:pt x="25454" y="356862"/>
                  </a:lnTo>
                </a:path>
                <a:path w="597535" h="457200">
                  <a:moveTo>
                    <a:pt x="25454" y="356862"/>
                  </a:moveTo>
                  <a:lnTo>
                    <a:pt x="63319" y="271249"/>
                  </a:lnTo>
                </a:path>
                <a:path w="597535" h="457200">
                  <a:moveTo>
                    <a:pt x="63319" y="271249"/>
                  </a:moveTo>
                  <a:lnTo>
                    <a:pt x="63319" y="271249"/>
                  </a:lnTo>
                </a:path>
                <a:path w="597535" h="457200">
                  <a:moveTo>
                    <a:pt x="63319" y="271249"/>
                  </a:moveTo>
                  <a:lnTo>
                    <a:pt x="139809" y="199905"/>
                  </a:lnTo>
                </a:path>
                <a:path w="597535" h="457200">
                  <a:moveTo>
                    <a:pt x="139809" y="199905"/>
                  </a:moveTo>
                  <a:lnTo>
                    <a:pt x="139809" y="199905"/>
                  </a:lnTo>
                </a:path>
                <a:path w="597535" h="457200">
                  <a:moveTo>
                    <a:pt x="139809" y="199905"/>
                  </a:moveTo>
                  <a:lnTo>
                    <a:pt x="228584" y="128704"/>
                  </a:lnTo>
                </a:path>
                <a:path w="597535" h="457200">
                  <a:moveTo>
                    <a:pt x="228584" y="128704"/>
                  </a:moveTo>
                  <a:lnTo>
                    <a:pt x="228584" y="128704"/>
                  </a:lnTo>
                </a:path>
                <a:path w="597535" h="457200">
                  <a:moveTo>
                    <a:pt x="228584" y="128704"/>
                  </a:moveTo>
                  <a:lnTo>
                    <a:pt x="330402" y="71629"/>
                  </a:lnTo>
                </a:path>
                <a:path w="597535" h="457200">
                  <a:moveTo>
                    <a:pt x="330402" y="71629"/>
                  </a:moveTo>
                  <a:lnTo>
                    <a:pt x="330402" y="71629"/>
                  </a:lnTo>
                </a:path>
                <a:path w="597535" h="457200">
                  <a:moveTo>
                    <a:pt x="330402" y="71629"/>
                  </a:moveTo>
                  <a:lnTo>
                    <a:pt x="457421" y="28680"/>
                  </a:lnTo>
                </a:path>
                <a:path w="597535" h="457200">
                  <a:moveTo>
                    <a:pt x="457421" y="28680"/>
                  </a:moveTo>
                  <a:lnTo>
                    <a:pt x="457421" y="28680"/>
                  </a:lnTo>
                </a:path>
                <a:path w="597535" h="457200">
                  <a:moveTo>
                    <a:pt x="457421" y="28680"/>
                  </a:moveTo>
                  <a:lnTo>
                    <a:pt x="597231" y="0"/>
                  </a:lnTo>
                </a:path>
                <a:path w="597535" h="457200">
                  <a:moveTo>
                    <a:pt x="597231" y="0"/>
                  </a:moveTo>
                  <a:lnTo>
                    <a:pt x="597231" y="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311466" y="4252509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4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63940" y="4252509"/>
              <a:ext cx="153035" cy="14604"/>
            </a:xfrm>
            <a:custGeom>
              <a:avLst/>
              <a:gdLst/>
              <a:ahLst/>
              <a:cxnLst/>
              <a:rect l="l" t="t" r="r" b="b"/>
              <a:pathLst>
                <a:path w="153035" h="14604">
                  <a:moveTo>
                    <a:pt x="-7168" y="6991"/>
                  </a:moveTo>
                  <a:lnTo>
                    <a:pt x="159642" y="6991"/>
                  </a:lnTo>
                </a:path>
              </a:pathLst>
            </a:custGeom>
            <a:ln w="28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786564" y="1141344"/>
              <a:ext cx="3444240" cy="4938395"/>
            </a:xfrm>
            <a:custGeom>
              <a:avLst/>
              <a:gdLst/>
              <a:ahLst/>
              <a:cxnLst/>
              <a:rect l="l" t="t" r="r" b="b"/>
              <a:pathLst>
                <a:path w="3444240" h="4938395">
                  <a:moveTo>
                    <a:pt x="1829850" y="3125148"/>
                  </a:moveTo>
                  <a:lnTo>
                    <a:pt x="1829850" y="3125148"/>
                  </a:lnTo>
                </a:path>
                <a:path w="3444240" h="4938395">
                  <a:moveTo>
                    <a:pt x="1829850" y="3125148"/>
                  </a:moveTo>
                  <a:lnTo>
                    <a:pt x="1969659" y="3153828"/>
                  </a:lnTo>
                </a:path>
                <a:path w="3444240" h="4938395">
                  <a:moveTo>
                    <a:pt x="1969659" y="3153828"/>
                  </a:moveTo>
                  <a:lnTo>
                    <a:pt x="1969659" y="3153828"/>
                  </a:lnTo>
                </a:path>
                <a:path w="3444240" h="4938395">
                  <a:moveTo>
                    <a:pt x="1969659" y="3153828"/>
                  </a:moveTo>
                  <a:lnTo>
                    <a:pt x="2096679" y="3196777"/>
                  </a:lnTo>
                </a:path>
                <a:path w="3444240" h="4938395">
                  <a:moveTo>
                    <a:pt x="2096679" y="3196777"/>
                  </a:moveTo>
                  <a:lnTo>
                    <a:pt x="2096679" y="3196777"/>
                  </a:lnTo>
                </a:path>
                <a:path w="3444240" h="4938395">
                  <a:moveTo>
                    <a:pt x="2096679" y="3196777"/>
                  </a:moveTo>
                  <a:lnTo>
                    <a:pt x="2211287" y="3253852"/>
                  </a:lnTo>
                </a:path>
                <a:path w="3444240" h="4938395">
                  <a:moveTo>
                    <a:pt x="2211287" y="3253852"/>
                  </a:moveTo>
                  <a:lnTo>
                    <a:pt x="2211287" y="3253852"/>
                  </a:lnTo>
                </a:path>
                <a:path w="3444240" h="4938395">
                  <a:moveTo>
                    <a:pt x="2211287" y="3253852"/>
                  </a:moveTo>
                  <a:lnTo>
                    <a:pt x="2300062" y="3325054"/>
                  </a:lnTo>
                </a:path>
                <a:path w="3444240" h="4938395">
                  <a:moveTo>
                    <a:pt x="2300062" y="3325054"/>
                  </a:moveTo>
                  <a:lnTo>
                    <a:pt x="2300062" y="3325054"/>
                  </a:lnTo>
                </a:path>
                <a:path w="3444240" h="4938395">
                  <a:moveTo>
                    <a:pt x="2300062" y="3325054"/>
                  </a:moveTo>
                  <a:lnTo>
                    <a:pt x="2363761" y="3396398"/>
                  </a:lnTo>
                </a:path>
                <a:path w="3444240" h="4938395">
                  <a:moveTo>
                    <a:pt x="2363761" y="3396398"/>
                  </a:moveTo>
                  <a:lnTo>
                    <a:pt x="2363761" y="3396398"/>
                  </a:lnTo>
                </a:path>
                <a:path w="3444240" h="4938395">
                  <a:moveTo>
                    <a:pt x="2363761" y="3396398"/>
                  </a:moveTo>
                  <a:lnTo>
                    <a:pt x="2414417" y="3482010"/>
                  </a:lnTo>
                </a:path>
                <a:path w="3444240" h="4938395">
                  <a:moveTo>
                    <a:pt x="2414417" y="3482010"/>
                  </a:moveTo>
                  <a:lnTo>
                    <a:pt x="2414417" y="3482010"/>
                  </a:lnTo>
                </a:path>
                <a:path w="3444240" h="4938395">
                  <a:moveTo>
                    <a:pt x="2414417" y="3482010"/>
                  </a:moveTo>
                  <a:lnTo>
                    <a:pt x="2427081" y="3582034"/>
                  </a:lnTo>
                </a:path>
                <a:path w="3444240" h="4938395">
                  <a:moveTo>
                    <a:pt x="2427081" y="3582034"/>
                  </a:moveTo>
                  <a:lnTo>
                    <a:pt x="2427081" y="3582034"/>
                  </a:lnTo>
                </a:path>
                <a:path w="3444240" h="4938395">
                  <a:moveTo>
                    <a:pt x="508406" y="0"/>
                  </a:moveTo>
                  <a:lnTo>
                    <a:pt x="2859174" y="0"/>
                  </a:lnTo>
                </a:path>
                <a:path w="3444240" h="4938395">
                  <a:moveTo>
                    <a:pt x="2859174" y="0"/>
                  </a:moveTo>
                  <a:lnTo>
                    <a:pt x="2859174" y="0"/>
                  </a:lnTo>
                </a:path>
                <a:path w="3444240" h="4938395">
                  <a:moveTo>
                    <a:pt x="2859174" y="0"/>
                  </a:moveTo>
                  <a:lnTo>
                    <a:pt x="2859174" y="4937907"/>
                  </a:lnTo>
                </a:path>
                <a:path w="3444240" h="4938395">
                  <a:moveTo>
                    <a:pt x="2859174" y="4937907"/>
                  </a:moveTo>
                  <a:lnTo>
                    <a:pt x="2859174" y="4937907"/>
                  </a:lnTo>
                </a:path>
                <a:path w="3444240" h="4938395">
                  <a:moveTo>
                    <a:pt x="2859174" y="4937907"/>
                  </a:moveTo>
                  <a:lnTo>
                    <a:pt x="508406" y="4937907"/>
                  </a:lnTo>
                </a:path>
                <a:path w="3444240" h="4938395">
                  <a:moveTo>
                    <a:pt x="508406" y="4937907"/>
                  </a:moveTo>
                  <a:lnTo>
                    <a:pt x="508406" y="4937907"/>
                  </a:lnTo>
                </a:path>
                <a:path w="3444240" h="4938395">
                  <a:moveTo>
                    <a:pt x="508406" y="4937907"/>
                  </a:moveTo>
                  <a:lnTo>
                    <a:pt x="508406" y="0"/>
                  </a:lnTo>
                </a:path>
                <a:path w="3444240" h="4938395">
                  <a:moveTo>
                    <a:pt x="508406" y="0"/>
                  </a:moveTo>
                  <a:lnTo>
                    <a:pt x="508406" y="0"/>
                  </a:lnTo>
                </a:path>
                <a:path w="3444240" h="4938395">
                  <a:moveTo>
                    <a:pt x="25467" y="1840958"/>
                  </a:moveTo>
                  <a:lnTo>
                    <a:pt x="1042026" y="1512776"/>
                  </a:lnTo>
                </a:path>
                <a:path w="3444240" h="4938395">
                  <a:moveTo>
                    <a:pt x="0" y="2040578"/>
                  </a:moveTo>
                  <a:lnTo>
                    <a:pt x="902216" y="2340508"/>
                  </a:lnTo>
                </a:path>
                <a:path w="3444240" h="4938395">
                  <a:moveTo>
                    <a:pt x="2516235" y="1155913"/>
                  </a:moveTo>
                  <a:lnTo>
                    <a:pt x="3443995" y="1155913"/>
                  </a:lnTo>
                </a:path>
                <a:path w="3444240" h="4938395">
                  <a:moveTo>
                    <a:pt x="12727" y="2211803"/>
                  </a:moveTo>
                  <a:lnTo>
                    <a:pt x="965916" y="316824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06543" y="1868966"/>
              <a:ext cx="749935" cy="770890"/>
            </a:xfrm>
            <a:custGeom>
              <a:avLst/>
              <a:gdLst/>
              <a:ahLst/>
              <a:cxnLst/>
              <a:rect l="l" t="t" r="r" b="b"/>
              <a:pathLst>
                <a:path w="749934" h="770889">
                  <a:moveTo>
                    <a:pt x="749730" y="0"/>
                  </a:moveTo>
                  <a:lnTo>
                    <a:pt x="0" y="0"/>
                  </a:lnTo>
                  <a:lnTo>
                    <a:pt x="0" y="770742"/>
                  </a:lnTo>
                  <a:lnTo>
                    <a:pt x="749730" y="770742"/>
                  </a:lnTo>
                  <a:lnTo>
                    <a:pt x="749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306543" y="1861878"/>
              <a:ext cx="749935" cy="14604"/>
            </a:xfrm>
            <a:custGeom>
              <a:avLst/>
              <a:gdLst/>
              <a:ahLst/>
              <a:cxnLst/>
              <a:rect l="l" t="t" r="r" b="b"/>
              <a:pathLst>
                <a:path w="749934" h="14605">
                  <a:moveTo>
                    <a:pt x="0" y="14347"/>
                  </a:moveTo>
                  <a:lnTo>
                    <a:pt x="749831" y="14347"/>
                  </a:lnTo>
                  <a:lnTo>
                    <a:pt x="749831" y="0"/>
                  </a:lnTo>
                  <a:lnTo>
                    <a:pt x="0" y="0"/>
                  </a:lnTo>
                  <a:lnTo>
                    <a:pt x="0" y="14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06543" y="1869052"/>
              <a:ext cx="749935" cy="770890"/>
            </a:xfrm>
            <a:custGeom>
              <a:avLst/>
              <a:gdLst/>
              <a:ahLst/>
              <a:cxnLst/>
              <a:rect l="l" t="t" r="r" b="b"/>
              <a:pathLst>
                <a:path w="749934" h="770889">
                  <a:moveTo>
                    <a:pt x="749831" y="0"/>
                  </a:moveTo>
                  <a:lnTo>
                    <a:pt x="749831" y="0"/>
                  </a:lnTo>
                </a:path>
                <a:path w="749934" h="770889">
                  <a:moveTo>
                    <a:pt x="749831" y="0"/>
                  </a:moveTo>
                  <a:lnTo>
                    <a:pt x="749831" y="770656"/>
                  </a:lnTo>
                </a:path>
                <a:path w="749934" h="770889">
                  <a:moveTo>
                    <a:pt x="749831" y="770656"/>
                  </a:moveTo>
                  <a:lnTo>
                    <a:pt x="749831" y="770656"/>
                  </a:lnTo>
                </a:path>
                <a:path w="749934" h="770889">
                  <a:moveTo>
                    <a:pt x="749831" y="770656"/>
                  </a:moveTo>
                  <a:lnTo>
                    <a:pt x="0" y="770656"/>
                  </a:lnTo>
                </a:path>
                <a:path w="749934" h="770889">
                  <a:moveTo>
                    <a:pt x="0" y="770656"/>
                  </a:moveTo>
                  <a:lnTo>
                    <a:pt x="0" y="770656"/>
                  </a:lnTo>
                </a:path>
                <a:path w="749934" h="770889">
                  <a:moveTo>
                    <a:pt x="0" y="770656"/>
                  </a:moveTo>
                  <a:lnTo>
                    <a:pt x="0" y="0"/>
                  </a:lnTo>
                </a:path>
                <a:path w="749934" h="77088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332032" y="2141784"/>
            <a:ext cx="73723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latin typeface="Arial"/>
                <a:cs typeface="Arial"/>
              </a:rPr>
              <a:t>cameras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55826" y="982662"/>
            <a:ext cx="5975350" cy="5292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04035">
              <a:lnSpc>
                <a:spcPct val="100000"/>
              </a:lnSpc>
              <a:spcBef>
                <a:spcPts val="1015"/>
              </a:spcBef>
            </a:pPr>
            <a:r>
              <a:rPr dirty="0" sz="1100" spc="-95" i="1">
                <a:latin typeface="Arial"/>
                <a:cs typeface="Arial"/>
              </a:rPr>
              <a:t>Saf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eHome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L="2273935" marR="2580640" indent="38100">
              <a:lnSpc>
                <a:spcPct val="110600"/>
              </a:lnSpc>
              <a:spcBef>
                <a:spcPts val="835"/>
              </a:spcBef>
            </a:pPr>
            <a:r>
              <a:rPr dirty="0" sz="1100" spc="-45">
                <a:latin typeface="Arial"/>
                <a:cs typeface="Arial"/>
              </a:rPr>
              <a:t>Access </a:t>
            </a:r>
            <a:r>
              <a:rPr dirty="0" sz="1100" spc="-40">
                <a:latin typeface="Arial"/>
                <a:cs typeface="Arial"/>
              </a:rPr>
              <a:t>camera  </a:t>
            </a:r>
            <a:r>
              <a:rPr dirty="0" sz="1100" spc="-45">
                <a:latin typeface="Arial"/>
                <a:cs typeface="Arial"/>
              </a:rPr>
              <a:t>surveillance </a:t>
            </a:r>
            <a:r>
              <a:rPr dirty="0" sz="1100" spc="-55">
                <a:latin typeface="Arial"/>
                <a:cs typeface="Arial"/>
              </a:rPr>
              <a:t>via </a:t>
            </a:r>
            <a:r>
              <a:rPr dirty="0" sz="1100" spc="-30">
                <a:latin typeface="Arial"/>
                <a:cs typeface="Arial"/>
              </a:rPr>
              <a:t>t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he  </a:t>
            </a:r>
            <a:r>
              <a:rPr dirty="0" sz="1100" spc="-50">
                <a:latin typeface="Arial"/>
                <a:cs typeface="Arial"/>
              </a:rPr>
              <a:t>Int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ernet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algn="ctr" marL="2261235" marR="2491740">
              <a:lnSpc>
                <a:spcPct val="110700"/>
              </a:lnSpc>
            </a:pPr>
            <a:r>
              <a:rPr dirty="0" sz="1100" spc="-65">
                <a:latin typeface="Arial"/>
                <a:cs typeface="Arial"/>
              </a:rPr>
              <a:t>Conf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igure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95">
                <a:latin typeface="Arial"/>
                <a:cs typeface="Arial"/>
              </a:rPr>
              <a:t>Saf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eHome  </a:t>
            </a:r>
            <a:r>
              <a:rPr dirty="0" sz="1100" spc="-50">
                <a:latin typeface="Arial"/>
                <a:cs typeface="Arial"/>
              </a:rPr>
              <a:t>syst </a:t>
            </a:r>
            <a:r>
              <a:rPr dirty="0" sz="1100" spc="-55">
                <a:latin typeface="Arial"/>
                <a:cs typeface="Arial"/>
              </a:rPr>
              <a:t>em </a:t>
            </a:r>
            <a:r>
              <a:rPr dirty="0" sz="1100" spc="-40">
                <a:latin typeface="Arial"/>
                <a:cs typeface="Arial"/>
              </a:rPr>
              <a:t>paramet</a:t>
            </a:r>
            <a:r>
              <a:rPr dirty="0" sz="1100" spc="-2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894"/>
              </a:spcBef>
            </a:pPr>
            <a:r>
              <a:rPr dirty="0" sz="1100" spc="-30">
                <a:latin typeface="Arial"/>
                <a:cs typeface="Arial"/>
              </a:rPr>
              <a:t>homeowner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410845">
              <a:lnSpc>
                <a:spcPct val="100000"/>
              </a:lnSpc>
              <a:spcBef>
                <a:spcPts val="755"/>
              </a:spcBef>
            </a:pPr>
            <a:r>
              <a:rPr dirty="0" sz="1100" spc="-60">
                <a:latin typeface="Arial"/>
                <a:cs typeface="Arial"/>
              </a:rPr>
              <a:t>Set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alarm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34149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Use-Case</a:t>
            </a:r>
            <a:r>
              <a:rPr dirty="0" spc="-40"/>
              <a:t> </a:t>
            </a:r>
            <a:r>
              <a:rPr dirty="0" spc="-10"/>
              <a:t>Diagram[2]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200" y="838200"/>
            <a:ext cx="5459095" cy="5742940"/>
            <a:chOff x="1600200" y="838200"/>
            <a:chExt cx="5459095" cy="5742940"/>
          </a:xfrm>
        </p:grpSpPr>
        <p:sp>
          <p:nvSpPr>
            <p:cNvPr id="4" name="object 4"/>
            <p:cNvSpPr/>
            <p:nvPr/>
          </p:nvSpPr>
          <p:spPr>
            <a:xfrm>
              <a:off x="1621535" y="859535"/>
              <a:ext cx="5437632" cy="5721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0200" y="838200"/>
              <a:ext cx="5431155" cy="5715000"/>
            </a:xfrm>
            <a:custGeom>
              <a:avLst/>
              <a:gdLst/>
              <a:ahLst/>
              <a:cxnLst/>
              <a:rect l="l" t="t" r="r" b="b"/>
              <a:pathLst>
                <a:path w="5431155" h="5715000">
                  <a:moveTo>
                    <a:pt x="5430901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5430901" y="5715000"/>
                  </a:lnTo>
                  <a:lnTo>
                    <a:pt x="5430901" y="0"/>
                  </a:lnTo>
                  <a:close/>
                </a:path>
              </a:pathLst>
            </a:custGeom>
            <a:solidFill>
              <a:srgbClr val="95E2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9305" y="2248750"/>
              <a:ext cx="641985" cy="650875"/>
            </a:xfrm>
            <a:custGeom>
              <a:avLst/>
              <a:gdLst/>
              <a:ahLst/>
              <a:cxnLst/>
              <a:rect l="l" t="t" r="r" b="b"/>
              <a:pathLst>
                <a:path w="641984" h="650875">
                  <a:moveTo>
                    <a:pt x="641477" y="0"/>
                  </a:moveTo>
                  <a:lnTo>
                    <a:pt x="0" y="0"/>
                  </a:lnTo>
                  <a:lnTo>
                    <a:pt x="0" y="602640"/>
                  </a:lnTo>
                  <a:lnTo>
                    <a:pt x="0" y="650544"/>
                  </a:lnTo>
                  <a:lnTo>
                    <a:pt x="641477" y="650544"/>
                  </a:lnTo>
                  <a:lnTo>
                    <a:pt x="641477" y="602640"/>
                  </a:lnTo>
                  <a:lnTo>
                    <a:pt x="641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68001" y="224871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 h="0">
                  <a:moveTo>
                    <a:pt x="0" y="0"/>
                  </a:moveTo>
                  <a:lnTo>
                    <a:pt x="42819" y="0"/>
                  </a:lnTo>
                </a:path>
              </a:pathLst>
            </a:custGeom>
            <a:ln w="15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10820" y="2248716"/>
              <a:ext cx="0" cy="650875"/>
            </a:xfrm>
            <a:custGeom>
              <a:avLst/>
              <a:gdLst/>
              <a:ahLst/>
              <a:cxnLst/>
              <a:rect l="l" t="t" r="r" b="b"/>
              <a:pathLst>
                <a:path w="0" h="650875">
                  <a:moveTo>
                    <a:pt x="0" y="0"/>
                  </a:moveTo>
                  <a:lnTo>
                    <a:pt x="0" y="0"/>
                  </a:lnTo>
                </a:path>
                <a:path w="0" h="650875">
                  <a:moveTo>
                    <a:pt x="0" y="0"/>
                  </a:moveTo>
                  <a:lnTo>
                    <a:pt x="0" y="650576"/>
                  </a:lnTo>
                </a:path>
                <a:path w="0" h="650875">
                  <a:moveTo>
                    <a:pt x="0" y="650576"/>
                  </a:moveTo>
                  <a:lnTo>
                    <a:pt x="0" y="650576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69315" y="2891316"/>
              <a:ext cx="641985" cy="16510"/>
            </a:xfrm>
            <a:custGeom>
              <a:avLst/>
              <a:gdLst/>
              <a:ahLst/>
              <a:cxnLst/>
              <a:rect l="l" t="t" r="r" b="b"/>
              <a:pathLst>
                <a:path w="641984" h="16510">
                  <a:moveTo>
                    <a:pt x="0" y="15951"/>
                  </a:moveTo>
                  <a:lnTo>
                    <a:pt x="641505" y="15951"/>
                  </a:lnTo>
                  <a:lnTo>
                    <a:pt x="641505" y="0"/>
                  </a:lnTo>
                  <a:lnTo>
                    <a:pt x="0" y="0"/>
                  </a:lnTo>
                  <a:lnTo>
                    <a:pt x="0" y="15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69315" y="28992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69315" y="2851383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0"/>
                  </a:moveTo>
                  <a:lnTo>
                    <a:pt x="0" y="47908"/>
                  </a:lnTo>
                </a:path>
              </a:pathLst>
            </a:custGeom>
            <a:ln w="14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76561" y="1867825"/>
              <a:ext cx="271145" cy="317500"/>
            </a:xfrm>
            <a:custGeom>
              <a:avLst/>
              <a:gdLst/>
              <a:ahLst/>
              <a:cxnLst/>
              <a:rect l="l" t="t" r="r" b="b"/>
              <a:pathLst>
                <a:path w="271144" h="317500">
                  <a:moveTo>
                    <a:pt x="128442" y="0"/>
                  </a:moveTo>
                  <a:lnTo>
                    <a:pt x="71360" y="16022"/>
                  </a:lnTo>
                  <a:lnTo>
                    <a:pt x="28541" y="47432"/>
                  </a:lnTo>
                  <a:lnTo>
                    <a:pt x="0" y="95183"/>
                  </a:lnTo>
                  <a:lnTo>
                    <a:pt x="0" y="221935"/>
                  </a:lnTo>
                  <a:lnTo>
                    <a:pt x="28541" y="269685"/>
                  </a:lnTo>
                  <a:lnTo>
                    <a:pt x="71360" y="301254"/>
                  </a:lnTo>
                  <a:lnTo>
                    <a:pt x="128442" y="317118"/>
                  </a:lnTo>
                  <a:lnTo>
                    <a:pt x="185525" y="301254"/>
                  </a:lnTo>
                  <a:lnTo>
                    <a:pt x="228330" y="269685"/>
                  </a:lnTo>
                  <a:lnTo>
                    <a:pt x="256871" y="221935"/>
                  </a:lnTo>
                  <a:lnTo>
                    <a:pt x="271149" y="158638"/>
                  </a:lnTo>
                  <a:lnTo>
                    <a:pt x="256871" y="95183"/>
                  </a:lnTo>
                  <a:lnTo>
                    <a:pt x="228330" y="47432"/>
                  </a:lnTo>
                  <a:lnTo>
                    <a:pt x="185525" y="16022"/>
                  </a:lnTo>
                  <a:lnTo>
                    <a:pt x="128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69166" y="1859849"/>
              <a:ext cx="285729" cy="3330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19478" y="2169079"/>
              <a:ext cx="370840" cy="635635"/>
            </a:xfrm>
            <a:custGeom>
              <a:avLst/>
              <a:gdLst/>
              <a:ahLst/>
              <a:cxnLst/>
              <a:rect l="l" t="t" r="r" b="b"/>
              <a:pathLst>
                <a:path w="370839" h="635635">
                  <a:moveTo>
                    <a:pt x="185525" y="0"/>
                  </a:moveTo>
                  <a:lnTo>
                    <a:pt x="185525" y="380891"/>
                  </a:lnTo>
                </a:path>
                <a:path w="370839" h="635635">
                  <a:moveTo>
                    <a:pt x="185525" y="380891"/>
                  </a:moveTo>
                  <a:lnTo>
                    <a:pt x="14277" y="619007"/>
                  </a:lnTo>
                </a:path>
                <a:path w="370839" h="635635">
                  <a:moveTo>
                    <a:pt x="199789" y="380891"/>
                  </a:moveTo>
                  <a:lnTo>
                    <a:pt x="356418" y="635029"/>
                  </a:lnTo>
                </a:path>
                <a:path w="370839" h="635635">
                  <a:moveTo>
                    <a:pt x="0" y="95183"/>
                  </a:moveTo>
                  <a:lnTo>
                    <a:pt x="370696" y="95183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34209" y="2981237"/>
            <a:ext cx="55943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50" spc="-35">
                <a:latin typeface="Arial"/>
                <a:cs typeface="Arial"/>
              </a:rPr>
              <a:t>homeow</a:t>
            </a:r>
            <a:r>
              <a:rPr dirty="0" sz="850" spc="-165">
                <a:latin typeface="Arial"/>
                <a:cs typeface="Arial"/>
              </a:rPr>
              <a:t> </a:t>
            </a:r>
            <a:r>
              <a:rPr dirty="0" sz="850" spc="-30">
                <a:latin typeface="Arial"/>
                <a:cs typeface="Arial"/>
              </a:rPr>
              <a:t>ner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38402" y="1113810"/>
            <a:ext cx="1269365" cy="794385"/>
            <a:chOff x="3538402" y="1113810"/>
            <a:chExt cx="1269365" cy="794385"/>
          </a:xfrm>
        </p:grpSpPr>
        <p:sp>
          <p:nvSpPr>
            <p:cNvPr id="17" name="object 17"/>
            <p:cNvSpPr/>
            <p:nvPr/>
          </p:nvSpPr>
          <p:spPr>
            <a:xfrm>
              <a:off x="3545704" y="1122065"/>
              <a:ext cx="1254760" cy="777875"/>
            </a:xfrm>
            <a:custGeom>
              <a:avLst/>
              <a:gdLst/>
              <a:ahLst/>
              <a:cxnLst/>
              <a:rect l="l" t="t" r="r" b="b"/>
              <a:pathLst>
                <a:path w="1254760" h="777875">
                  <a:moveTo>
                    <a:pt x="627170" y="0"/>
                  </a:moveTo>
                  <a:lnTo>
                    <a:pt x="384903" y="31569"/>
                  </a:lnTo>
                  <a:lnTo>
                    <a:pt x="185213" y="126752"/>
                  </a:lnTo>
                  <a:lnTo>
                    <a:pt x="99915" y="174502"/>
                  </a:lnTo>
                  <a:lnTo>
                    <a:pt x="42861" y="237957"/>
                  </a:lnTo>
                  <a:lnTo>
                    <a:pt x="14277" y="317118"/>
                  </a:lnTo>
                  <a:lnTo>
                    <a:pt x="0" y="396437"/>
                  </a:lnTo>
                  <a:lnTo>
                    <a:pt x="14277" y="476074"/>
                  </a:lnTo>
                  <a:lnTo>
                    <a:pt x="42861" y="539529"/>
                  </a:lnTo>
                  <a:lnTo>
                    <a:pt x="99915" y="602826"/>
                  </a:lnTo>
                  <a:lnTo>
                    <a:pt x="185213" y="666599"/>
                  </a:lnTo>
                  <a:lnTo>
                    <a:pt x="384903" y="745759"/>
                  </a:lnTo>
                  <a:lnTo>
                    <a:pt x="627170" y="777328"/>
                  </a:lnTo>
                  <a:lnTo>
                    <a:pt x="869438" y="745759"/>
                  </a:lnTo>
                  <a:lnTo>
                    <a:pt x="1069269" y="666599"/>
                  </a:lnTo>
                  <a:lnTo>
                    <a:pt x="1211621" y="539529"/>
                  </a:lnTo>
                  <a:lnTo>
                    <a:pt x="1240148" y="476074"/>
                  </a:lnTo>
                  <a:lnTo>
                    <a:pt x="1254483" y="396437"/>
                  </a:lnTo>
                  <a:lnTo>
                    <a:pt x="1240148" y="317118"/>
                  </a:lnTo>
                  <a:lnTo>
                    <a:pt x="1211621" y="237957"/>
                  </a:lnTo>
                  <a:lnTo>
                    <a:pt x="1140658" y="174502"/>
                  </a:lnTo>
                  <a:lnTo>
                    <a:pt x="1069269" y="126752"/>
                  </a:lnTo>
                  <a:lnTo>
                    <a:pt x="869438" y="31569"/>
                  </a:lnTo>
                  <a:lnTo>
                    <a:pt x="627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07261" y="1511335"/>
              <a:ext cx="400094" cy="3644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72875" y="1867825"/>
              <a:ext cx="242570" cy="31750"/>
            </a:xfrm>
            <a:custGeom>
              <a:avLst/>
              <a:gdLst/>
              <a:ahLst/>
              <a:cxnLst/>
              <a:rect l="l" t="t" r="r" b="b"/>
              <a:pathLst>
                <a:path w="242570" h="31750">
                  <a:moveTo>
                    <a:pt x="242267" y="0"/>
                  </a:moveTo>
                  <a:lnTo>
                    <a:pt x="0" y="31569"/>
                  </a:lnTo>
                </a:path>
              </a:pathLst>
            </a:custGeom>
            <a:ln w="15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45704" y="1518503"/>
              <a:ext cx="627380" cy="381000"/>
            </a:xfrm>
            <a:custGeom>
              <a:avLst/>
              <a:gdLst/>
              <a:ahLst/>
              <a:cxnLst/>
              <a:rect l="l" t="t" r="r" b="b"/>
              <a:pathLst>
                <a:path w="627379" h="381000">
                  <a:moveTo>
                    <a:pt x="627170" y="380891"/>
                  </a:moveTo>
                  <a:lnTo>
                    <a:pt x="384903" y="349322"/>
                  </a:lnTo>
                </a:path>
                <a:path w="627379" h="381000">
                  <a:moveTo>
                    <a:pt x="384903" y="349322"/>
                  </a:moveTo>
                  <a:lnTo>
                    <a:pt x="384903" y="349322"/>
                  </a:lnTo>
                </a:path>
                <a:path w="627379" h="381000">
                  <a:moveTo>
                    <a:pt x="384903" y="349322"/>
                  </a:moveTo>
                  <a:lnTo>
                    <a:pt x="185213" y="270161"/>
                  </a:lnTo>
                </a:path>
                <a:path w="627379" h="381000">
                  <a:moveTo>
                    <a:pt x="185213" y="270161"/>
                  </a:moveTo>
                  <a:lnTo>
                    <a:pt x="185213" y="270161"/>
                  </a:lnTo>
                </a:path>
                <a:path w="627379" h="381000">
                  <a:moveTo>
                    <a:pt x="185213" y="270161"/>
                  </a:moveTo>
                  <a:lnTo>
                    <a:pt x="99915" y="206388"/>
                  </a:lnTo>
                </a:path>
                <a:path w="627379" h="381000">
                  <a:moveTo>
                    <a:pt x="99915" y="206388"/>
                  </a:moveTo>
                  <a:lnTo>
                    <a:pt x="99915" y="206388"/>
                  </a:lnTo>
                </a:path>
                <a:path w="627379" h="381000">
                  <a:moveTo>
                    <a:pt x="99915" y="206388"/>
                  </a:moveTo>
                  <a:lnTo>
                    <a:pt x="42861" y="143091"/>
                  </a:lnTo>
                </a:path>
                <a:path w="627379" h="381000">
                  <a:moveTo>
                    <a:pt x="42861" y="143091"/>
                  </a:moveTo>
                  <a:lnTo>
                    <a:pt x="42861" y="143091"/>
                  </a:lnTo>
                </a:path>
                <a:path w="627379" h="381000">
                  <a:moveTo>
                    <a:pt x="42861" y="143091"/>
                  </a:moveTo>
                  <a:lnTo>
                    <a:pt x="14277" y="79636"/>
                  </a:lnTo>
                </a:path>
                <a:path w="627379" h="381000">
                  <a:moveTo>
                    <a:pt x="14277" y="79636"/>
                  </a:moveTo>
                  <a:lnTo>
                    <a:pt x="14277" y="79636"/>
                  </a:lnTo>
                </a:path>
                <a:path w="627379" h="381000">
                  <a:moveTo>
                    <a:pt x="14277" y="79636"/>
                  </a:moveTo>
                  <a:lnTo>
                    <a:pt x="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45704" y="1122065"/>
              <a:ext cx="627380" cy="396875"/>
            </a:xfrm>
            <a:custGeom>
              <a:avLst/>
              <a:gdLst/>
              <a:ahLst/>
              <a:cxnLst/>
              <a:rect l="l" t="t" r="r" b="b"/>
              <a:pathLst>
                <a:path w="627379" h="396875">
                  <a:moveTo>
                    <a:pt x="0" y="396437"/>
                  </a:moveTo>
                  <a:lnTo>
                    <a:pt x="14277" y="317118"/>
                  </a:lnTo>
                </a:path>
                <a:path w="627379" h="396875">
                  <a:moveTo>
                    <a:pt x="14277" y="317118"/>
                  </a:moveTo>
                  <a:lnTo>
                    <a:pt x="14277" y="317118"/>
                  </a:lnTo>
                </a:path>
                <a:path w="627379" h="396875">
                  <a:moveTo>
                    <a:pt x="14277" y="317118"/>
                  </a:moveTo>
                  <a:lnTo>
                    <a:pt x="42861" y="237957"/>
                  </a:lnTo>
                </a:path>
                <a:path w="627379" h="396875">
                  <a:moveTo>
                    <a:pt x="42861" y="237957"/>
                  </a:moveTo>
                  <a:lnTo>
                    <a:pt x="42861" y="237957"/>
                  </a:lnTo>
                </a:path>
                <a:path w="627379" h="396875">
                  <a:moveTo>
                    <a:pt x="42861" y="237957"/>
                  </a:moveTo>
                  <a:lnTo>
                    <a:pt x="99915" y="174502"/>
                  </a:lnTo>
                </a:path>
                <a:path w="627379" h="396875">
                  <a:moveTo>
                    <a:pt x="99915" y="174502"/>
                  </a:moveTo>
                  <a:lnTo>
                    <a:pt x="99915" y="174502"/>
                  </a:lnTo>
                </a:path>
                <a:path w="627379" h="396875">
                  <a:moveTo>
                    <a:pt x="99915" y="174502"/>
                  </a:moveTo>
                  <a:lnTo>
                    <a:pt x="185213" y="126752"/>
                  </a:lnTo>
                </a:path>
                <a:path w="627379" h="396875">
                  <a:moveTo>
                    <a:pt x="185213" y="126752"/>
                  </a:moveTo>
                  <a:lnTo>
                    <a:pt x="185213" y="126752"/>
                  </a:lnTo>
                </a:path>
                <a:path w="627379" h="396875">
                  <a:moveTo>
                    <a:pt x="185213" y="126752"/>
                  </a:moveTo>
                  <a:lnTo>
                    <a:pt x="384903" y="31569"/>
                  </a:lnTo>
                </a:path>
                <a:path w="627379" h="396875">
                  <a:moveTo>
                    <a:pt x="384903" y="31569"/>
                  </a:moveTo>
                  <a:lnTo>
                    <a:pt x="384903" y="31569"/>
                  </a:lnTo>
                </a:path>
                <a:path w="627379" h="396875">
                  <a:moveTo>
                    <a:pt x="384903" y="31569"/>
                  </a:moveTo>
                  <a:lnTo>
                    <a:pt x="62717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72875" y="1122065"/>
              <a:ext cx="242570" cy="31750"/>
            </a:xfrm>
            <a:custGeom>
              <a:avLst/>
              <a:gdLst/>
              <a:ahLst/>
              <a:cxnLst/>
              <a:rect l="l" t="t" r="r" b="b"/>
              <a:pathLst>
                <a:path w="242570" h="31750">
                  <a:moveTo>
                    <a:pt x="0" y="0"/>
                  </a:moveTo>
                  <a:lnTo>
                    <a:pt x="242267" y="31569"/>
                  </a:lnTo>
                </a:path>
              </a:pathLst>
            </a:custGeom>
            <a:ln w="15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07296" y="1145658"/>
              <a:ext cx="400059" cy="380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845026" y="1321984"/>
            <a:ext cx="704215" cy="34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815" marR="5080" indent="-171450">
              <a:lnSpc>
                <a:spcPct val="1225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Arms/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 spc="-5">
                <a:latin typeface="Arial"/>
                <a:cs typeface="Arial"/>
              </a:rPr>
              <a:t>disarms  </a:t>
            </a:r>
            <a:r>
              <a:rPr dirty="0" sz="850" spc="10">
                <a:latin typeface="Arial"/>
                <a:cs typeface="Arial"/>
              </a:rPr>
              <a:t>syst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-45">
                <a:latin typeface="Arial"/>
                <a:cs typeface="Arial"/>
              </a:rPr>
              <a:t>em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38402" y="2208574"/>
            <a:ext cx="1269365" cy="794385"/>
            <a:chOff x="3538402" y="2208574"/>
            <a:chExt cx="1269365" cy="794385"/>
          </a:xfrm>
        </p:grpSpPr>
        <p:sp>
          <p:nvSpPr>
            <p:cNvPr id="26" name="object 26"/>
            <p:cNvSpPr/>
            <p:nvPr/>
          </p:nvSpPr>
          <p:spPr>
            <a:xfrm>
              <a:off x="3545704" y="2216829"/>
              <a:ext cx="1254760" cy="777875"/>
            </a:xfrm>
            <a:custGeom>
              <a:avLst/>
              <a:gdLst/>
              <a:ahLst/>
              <a:cxnLst/>
              <a:rect l="l" t="t" r="r" b="b"/>
              <a:pathLst>
                <a:path w="1254760" h="777875">
                  <a:moveTo>
                    <a:pt x="627170" y="0"/>
                  </a:moveTo>
                  <a:lnTo>
                    <a:pt x="384903" y="31886"/>
                  </a:lnTo>
                  <a:lnTo>
                    <a:pt x="185213" y="127069"/>
                  </a:lnTo>
                  <a:lnTo>
                    <a:pt x="99915" y="174502"/>
                  </a:lnTo>
                  <a:lnTo>
                    <a:pt x="42861" y="237799"/>
                  </a:lnTo>
                  <a:lnTo>
                    <a:pt x="14277" y="317118"/>
                  </a:lnTo>
                  <a:lnTo>
                    <a:pt x="0" y="396754"/>
                  </a:lnTo>
                  <a:lnTo>
                    <a:pt x="14277" y="476074"/>
                  </a:lnTo>
                  <a:lnTo>
                    <a:pt x="42861" y="539370"/>
                  </a:lnTo>
                  <a:lnTo>
                    <a:pt x="99915" y="602826"/>
                  </a:lnTo>
                  <a:lnTo>
                    <a:pt x="185213" y="666440"/>
                  </a:lnTo>
                  <a:lnTo>
                    <a:pt x="384903" y="745759"/>
                  </a:lnTo>
                  <a:lnTo>
                    <a:pt x="627170" y="777328"/>
                  </a:lnTo>
                  <a:lnTo>
                    <a:pt x="869438" y="745759"/>
                  </a:lnTo>
                  <a:lnTo>
                    <a:pt x="1069269" y="666440"/>
                  </a:lnTo>
                  <a:lnTo>
                    <a:pt x="1211621" y="539370"/>
                  </a:lnTo>
                  <a:lnTo>
                    <a:pt x="1240148" y="476074"/>
                  </a:lnTo>
                  <a:lnTo>
                    <a:pt x="1254483" y="396754"/>
                  </a:lnTo>
                  <a:lnTo>
                    <a:pt x="1240148" y="317118"/>
                  </a:lnTo>
                  <a:lnTo>
                    <a:pt x="1211621" y="237799"/>
                  </a:lnTo>
                  <a:lnTo>
                    <a:pt x="1140658" y="174502"/>
                  </a:lnTo>
                  <a:lnTo>
                    <a:pt x="1069269" y="127069"/>
                  </a:lnTo>
                  <a:lnTo>
                    <a:pt x="869438" y="31886"/>
                  </a:lnTo>
                  <a:lnTo>
                    <a:pt x="627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07261" y="2606416"/>
              <a:ext cx="400094" cy="364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72875" y="2962589"/>
              <a:ext cx="242570" cy="31750"/>
            </a:xfrm>
            <a:custGeom>
              <a:avLst/>
              <a:gdLst/>
              <a:ahLst/>
              <a:cxnLst/>
              <a:rect l="l" t="t" r="r" b="b"/>
              <a:pathLst>
                <a:path w="242570" h="31750">
                  <a:moveTo>
                    <a:pt x="242267" y="0"/>
                  </a:moveTo>
                  <a:lnTo>
                    <a:pt x="0" y="31569"/>
                  </a:lnTo>
                </a:path>
              </a:pathLst>
            </a:custGeom>
            <a:ln w="15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45704" y="2613584"/>
              <a:ext cx="627380" cy="381000"/>
            </a:xfrm>
            <a:custGeom>
              <a:avLst/>
              <a:gdLst/>
              <a:ahLst/>
              <a:cxnLst/>
              <a:rect l="l" t="t" r="r" b="b"/>
              <a:pathLst>
                <a:path w="627379" h="381000">
                  <a:moveTo>
                    <a:pt x="627170" y="380573"/>
                  </a:moveTo>
                  <a:lnTo>
                    <a:pt x="384903" y="349004"/>
                  </a:lnTo>
                </a:path>
                <a:path w="627379" h="381000">
                  <a:moveTo>
                    <a:pt x="384903" y="349004"/>
                  </a:moveTo>
                  <a:lnTo>
                    <a:pt x="384903" y="349004"/>
                  </a:lnTo>
                </a:path>
                <a:path w="627379" h="381000">
                  <a:moveTo>
                    <a:pt x="384903" y="349004"/>
                  </a:moveTo>
                  <a:lnTo>
                    <a:pt x="185213" y="269685"/>
                  </a:lnTo>
                </a:path>
                <a:path w="627379" h="381000">
                  <a:moveTo>
                    <a:pt x="185213" y="269685"/>
                  </a:moveTo>
                  <a:lnTo>
                    <a:pt x="185213" y="269685"/>
                  </a:lnTo>
                </a:path>
                <a:path w="627379" h="381000">
                  <a:moveTo>
                    <a:pt x="185213" y="269685"/>
                  </a:moveTo>
                  <a:lnTo>
                    <a:pt x="99915" y="206071"/>
                  </a:lnTo>
                </a:path>
                <a:path w="627379" h="381000">
                  <a:moveTo>
                    <a:pt x="99915" y="206071"/>
                  </a:moveTo>
                  <a:lnTo>
                    <a:pt x="99915" y="206071"/>
                  </a:lnTo>
                </a:path>
                <a:path w="627379" h="381000">
                  <a:moveTo>
                    <a:pt x="99915" y="206071"/>
                  </a:moveTo>
                  <a:lnTo>
                    <a:pt x="42861" y="142616"/>
                  </a:lnTo>
                </a:path>
                <a:path w="627379" h="381000">
                  <a:moveTo>
                    <a:pt x="42861" y="142616"/>
                  </a:moveTo>
                  <a:lnTo>
                    <a:pt x="42861" y="142616"/>
                  </a:lnTo>
                </a:path>
                <a:path w="627379" h="381000">
                  <a:moveTo>
                    <a:pt x="42861" y="142616"/>
                  </a:moveTo>
                  <a:lnTo>
                    <a:pt x="14277" y="79319"/>
                  </a:lnTo>
                </a:path>
                <a:path w="627379" h="381000">
                  <a:moveTo>
                    <a:pt x="14277" y="79319"/>
                  </a:moveTo>
                  <a:lnTo>
                    <a:pt x="14277" y="79319"/>
                  </a:lnTo>
                </a:path>
                <a:path w="627379" h="381000">
                  <a:moveTo>
                    <a:pt x="14277" y="79319"/>
                  </a:moveTo>
                  <a:lnTo>
                    <a:pt x="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45704" y="2216829"/>
              <a:ext cx="627380" cy="396875"/>
            </a:xfrm>
            <a:custGeom>
              <a:avLst/>
              <a:gdLst/>
              <a:ahLst/>
              <a:cxnLst/>
              <a:rect l="l" t="t" r="r" b="b"/>
              <a:pathLst>
                <a:path w="627379" h="396875">
                  <a:moveTo>
                    <a:pt x="0" y="396754"/>
                  </a:moveTo>
                  <a:lnTo>
                    <a:pt x="14277" y="317118"/>
                  </a:lnTo>
                </a:path>
                <a:path w="627379" h="396875">
                  <a:moveTo>
                    <a:pt x="14277" y="317118"/>
                  </a:moveTo>
                  <a:lnTo>
                    <a:pt x="14277" y="317118"/>
                  </a:lnTo>
                </a:path>
                <a:path w="627379" h="396875">
                  <a:moveTo>
                    <a:pt x="14277" y="317118"/>
                  </a:moveTo>
                  <a:lnTo>
                    <a:pt x="42861" y="237799"/>
                  </a:lnTo>
                </a:path>
                <a:path w="627379" h="396875">
                  <a:moveTo>
                    <a:pt x="42861" y="237799"/>
                  </a:moveTo>
                  <a:lnTo>
                    <a:pt x="42861" y="237799"/>
                  </a:lnTo>
                </a:path>
                <a:path w="627379" h="396875">
                  <a:moveTo>
                    <a:pt x="42861" y="237799"/>
                  </a:moveTo>
                  <a:lnTo>
                    <a:pt x="99915" y="174502"/>
                  </a:lnTo>
                </a:path>
                <a:path w="627379" h="396875">
                  <a:moveTo>
                    <a:pt x="99915" y="174502"/>
                  </a:moveTo>
                  <a:lnTo>
                    <a:pt x="99915" y="174502"/>
                  </a:lnTo>
                </a:path>
                <a:path w="627379" h="396875">
                  <a:moveTo>
                    <a:pt x="99915" y="174502"/>
                  </a:moveTo>
                  <a:lnTo>
                    <a:pt x="185213" y="127069"/>
                  </a:lnTo>
                </a:path>
                <a:path w="627379" h="396875">
                  <a:moveTo>
                    <a:pt x="185213" y="127069"/>
                  </a:moveTo>
                  <a:lnTo>
                    <a:pt x="185213" y="127069"/>
                  </a:lnTo>
                </a:path>
                <a:path w="627379" h="396875">
                  <a:moveTo>
                    <a:pt x="185213" y="127069"/>
                  </a:moveTo>
                  <a:lnTo>
                    <a:pt x="384903" y="31886"/>
                  </a:lnTo>
                </a:path>
                <a:path w="627379" h="396875">
                  <a:moveTo>
                    <a:pt x="384903" y="31886"/>
                  </a:moveTo>
                  <a:lnTo>
                    <a:pt x="384903" y="31886"/>
                  </a:lnTo>
                </a:path>
                <a:path w="627379" h="396875">
                  <a:moveTo>
                    <a:pt x="384903" y="31886"/>
                  </a:moveTo>
                  <a:lnTo>
                    <a:pt x="62717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72875" y="2216829"/>
              <a:ext cx="242570" cy="32384"/>
            </a:xfrm>
            <a:custGeom>
              <a:avLst/>
              <a:gdLst/>
              <a:ahLst/>
              <a:cxnLst/>
              <a:rect l="l" t="t" r="r" b="b"/>
              <a:pathLst>
                <a:path w="242570" h="32385">
                  <a:moveTo>
                    <a:pt x="0" y="0"/>
                  </a:moveTo>
                  <a:lnTo>
                    <a:pt x="242267" y="31886"/>
                  </a:lnTo>
                </a:path>
              </a:pathLst>
            </a:custGeom>
            <a:ln w="15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407296" y="2240740"/>
              <a:ext cx="400059" cy="380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702390" y="2464658"/>
            <a:ext cx="865505" cy="311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2240" marR="5080" indent="-142875">
              <a:lnSpc>
                <a:spcPct val="110100"/>
              </a:lnSpc>
              <a:spcBef>
                <a:spcPts val="95"/>
              </a:spcBef>
            </a:pPr>
            <a:r>
              <a:rPr dirty="0" sz="850" spc="-5">
                <a:latin typeface="Arial"/>
                <a:cs typeface="Arial"/>
              </a:rPr>
              <a:t>Accesses </a:t>
            </a:r>
            <a:r>
              <a:rPr dirty="0" sz="850" spc="10">
                <a:latin typeface="Arial"/>
                <a:cs typeface="Arial"/>
              </a:rPr>
              <a:t>syst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 spc="-45">
                <a:latin typeface="Arial"/>
                <a:cs typeface="Arial"/>
              </a:rPr>
              <a:t>em  </a:t>
            </a:r>
            <a:r>
              <a:rPr dirty="0" sz="850" spc="5">
                <a:latin typeface="Arial"/>
                <a:cs typeface="Arial"/>
              </a:rPr>
              <a:t>via </a:t>
            </a:r>
            <a:r>
              <a:rPr dirty="0" sz="850" spc="-25">
                <a:latin typeface="Arial"/>
                <a:cs typeface="Arial"/>
              </a:rPr>
              <a:t>Int</a:t>
            </a:r>
            <a:r>
              <a:rPr dirty="0" sz="850" spc="-14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ernet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24138" y="5366099"/>
            <a:ext cx="1269365" cy="793750"/>
            <a:chOff x="3524138" y="5366099"/>
            <a:chExt cx="1269365" cy="793750"/>
          </a:xfrm>
        </p:grpSpPr>
        <p:sp>
          <p:nvSpPr>
            <p:cNvPr id="35" name="object 35"/>
            <p:cNvSpPr/>
            <p:nvPr/>
          </p:nvSpPr>
          <p:spPr>
            <a:xfrm>
              <a:off x="3531440" y="5374355"/>
              <a:ext cx="1254760" cy="777240"/>
            </a:xfrm>
            <a:custGeom>
              <a:avLst/>
              <a:gdLst/>
              <a:ahLst/>
              <a:cxnLst/>
              <a:rect l="l" t="t" r="r" b="b"/>
              <a:pathLst>
                <a:path w="1254760" h="777239">
                  <a:moveTo>
                    <a:pt x="627241" y="0"/>
                  </a:moveTo>
                  <a:lnTo>
                    <a:pt x="384974" y="31473"/>
                  </a:lnTo>
                  <a:lnTo>
                    <a:pt x="185142" y="111142"/>
                  </a:lnTo>
                  <a:lnTo>
                    <a:pt x="114179" y="174486"/>
                  </a:lnTo>
                  <a:lnTo>
                    <a:pt x="57125" y="237830"/>
                  </a:lnTo>
                  <a:lnTo>
                    <a:pt x="14263" y="317102"/>
                  </a:lnTo>
                  <a:lnTo>
                    <a:pt x="0" y="380843"/>
                  </a:lnTo>
                  <a:lnTo>
                    <a:pt x="14263" y="460115"/>
                  </a:lnTo>
                  <a:lnTo>
                    <a:pt x="57125" y="539402"/>
                  </a:lnTo>
                  <a:lnTo>
                    <a:pt x="114179" y="602747"/>
                  </a:lnTo>
                  <a:lnTo>
                    <a:pt x="185142" y="666472"/>
                  </a:lnTo>
                  <a:lnTo>
                    <a:pt x="384974" y="745743"/>
                  </a:lnTo>
                  <a:lnTo>
                    <a:pt x="627241" y="777233"/>
                  </a:lnTo>
                  <a:lnTo>
                    <a:pt x="869509" y="745743"/>
                  </a:lnTo>
                  <a:lnTo>
                    <a:pt x="1069198" y="666472"/>
                  </a:lnTo>
                  <a:lnTo>
                    <a:pt x="1154922" y="602747"/>
                  </a:lnTo>
                  <a:lnTo>
                    <a:pt x="1211550" y="539402"/>
                  </a:lnTo>
                  <a:lnTo>
                    <a:pt x="1254412" y="460115"/>
                  </a:lnTo>
                  <a:lnTo>
                    <a:pt x="1254412" y="317102"/>
                  </a:lnTo>
                  <a:lnTo>
                    <a:pt x="1211550" y="237830"/>
                  </a:lnTo>
                  <a:lnTo>
                    <a:pt x="1154922" y="174486"/>
                  </a:lnTo>
                  <a:lnTo>
                    <a:pt x="1069198" y="111142"/>
                  </a:lnTo>
                  <a:lnTo>
                    <a:pt x="869509" y="31473"/>
                  </a:lnTo>
                  <a:lnTo>
                    <a:pt x="627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93068" y="5755198"/>
              <a:ext cx="400144" cy="3728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158682" y="6120098"/>
              <a:ext cx="242570" cy="31750"/>
            </a:xfrm>
            <a:custGeom>
              <a:avLst/>
              <a:gdLst/>
              <a:ahLst/>
              <a:cxnLst/>
              <a:rect l="l" t="t" r="r" b="b"/>
              <a:pathLst>
                <a:path w="242570" h="31750">
                  <a:moveTo>
                    <a:pt x="242267" y="0"/>
                  </a:moveTo>
                  <a:lnTo>
                    <a:pt x="0" y="31489"/>
                  </a:lnTo>
                </a:path>
              </a:pathLst>
            </a:custGeom>
            <a:ln w="15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31440" y="5755198"/>
              <a:ext cx="627380" cy="396875"/>
            </a:xfrm>
            <a:custGeom>
              <a:avLst/>
              <a:gdLst/>
              <a:ahLst/>
              <a:cxnLst/>
              <a:rect l="l" t="t" r="r" b="b"/>
              <a:pathLst>
                <a:path w="627379" h="396875">
                  <a:moveTo>
                    <a:pt x="627241" y="396390"/>
                  </a:moveTo>
                  <a:lnTo>
                    <a:pt x="384974" y="364900"/>
                  </a:lnTo>
                </a:path>
                <a:path w="627379" h="396875">
                  <a:moveTo>
                    <a:pt x="384974" y="364900"/>
                  </a:moveTo>
                  <a:lnTo>
                    <a:pt x="384974" y="364900"/>
                  </a:lnTo>
                </a:path>
                <a:path w="627379" h="396875">
                  <a:moveTo>
                    <a:pt x="384974" y="364900"/>
                  </a:moveTo>
                  <a:lnTo>
                    <a:pt x="185142" y="285628"/>
                  </a:lnTo>
                </a:path>
                <a:path w="627379" h="396875">
                  <a:moveTo>
                    <a:pt x="185142" y="285628"/>
                  </a:moveTo>
                  <a:lnTo>
                    <a:pt x="185142" y="285628"/>
                  </a:lnTo>
                </a:path>
                <a:path w="627379" h="396875">
                  <a:moveTo>
                    <a:pt x="185142" y="285628"/>
                  </a:moveTo>
                  <a:lnTo>
                    <a:pt x="114179" y="221903"/>
                  </a:lnTo>
                </a:path>
                <a:path w="627379" h="396875">
                  <a:moveTo>
                    <a:pt x="114179" y="221903"/>
                  </a:moveTo>
                  <a:lnTo>
                    <a:pt x="114179" y="221903"/>
                  </a:lnTo>
                </a:path>
                <a:path w="627379" h="396875">
                  <a:moveTo>
                    <a:pt x="114179" y="221903"/>
                  </a:moveTo>
                  <a:lnTo>
                    <a:pt x="57125" y="158559"/>
                  </a:lnTo>
                </a:path>
                <a:path w="627379" h="396875">
                  <a:moveTo>
                    <a:pt x="57125" y="158559"/>
                  </a:moveTo>
                  <a:lnTo>
                    <a:pt x="57125" y="158559"/>
                  </a:lnTo>
                </a:path>
                <a:path w="627379" h="396875">
                  <a:moveTo>
                    <a:pt x="57125" y="158559"/>
                  </a:moveTo>
                  <a:lnTo>
                    <a:pt x="14263" y="79271"/>
                  </a:lnTo>
                </a:path>
                <a:path w="627379" h="396875">
                  <a:moveTo>
                    <a:pt x="14263" y="79271"/>
                  </a:moveTo>
                  <a:lnTo>
                    <a:pt x="14263" y="79271"/>
                  </a:lnTo>
                </a:path>
                <a:path w="627379" h="396875">
                  <a:moveTo>
                    <a:pt x="14263" y="79271"/>
                  </a:moveTo>
                  <a:lnTo>
                    <a:pt x="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31440" y="5374354"/>
              <a:ext cx="627380" cy="381000"/>
            </a:xfrm>
            <a:custGeom>
              <a:avLst/>
              <a:gdLst/>
              <a:ahLst/>
              <a:cxnLst/>
              <a:rect l="l" t="t" r="r" b="b"/>
              <a:pathLst>
                <a:path w="627379" h="381000">
                  <a:moveTo>
                    <a:pt x="0" y="380843"/>
                  </a:moveTo>
                  <a:lnTo>
                    <a:pt x="14263" y="317102"/>
                  </a:lnTo>
                </a:path>
                <a:path w="627379" h="381000">
                  <a:moveTo>
                    <a:pt x="14263" y="317102"/>
                  </a:moveTo>
                  <a:lnTo>
                    <a:pt x="14263" y="317102"/>
                  </a:lnTo>
                </a:path>
                <a:path w="627379" h="381000">
                  <a:moveTo>
                    <a:pt x="14263" y="317102"/>
                  </a:moveTo>
                  <a:lnTo>
                    <a:pt x="57125" y="237830"/>
                  </a:lnTo>
                </a:path>
                <a:path w="627379" h="381000">
                  <a:moveTo>
                    <a:pt x="57125" y="237830"/>
                  </a:moveTo>
                  <a:lnTo>
                    <a:pt x="57125" y="237830"/>
                  </a:lnTo>
                </a:path>
                <a:path w="627379" h="381000">
                  <a:moveTo>
                    <a:pt x="57125" y="237830"/>
                  </a:moveTo>
                  <a:lnTo>
                    <a:pt x="114179" y="174486"/>
                  </a:lnTo>
                </a:path>
                <a:path w="627379" h="381000">
                  <a:moveTo>
                    <a:pt x="114179" y="174486"/>
                  </a:moveTo>
                  <a:lnTo>
                    <a:pt x="114179" y="174486"/>
                  </a:lnTo>
                </a:path>
                <a:path w="627379" h="381000">
                  <a:moveTo>
                    <a:pt x="114179" y="174486"/>
                  </a:moveTo>
                  <a:lnTo>
                    <a:pt x="185142" y="111142"/>
                  </a:lnTo>
                </a:path>
                <a:path w="627379" h="381000">
                  <a:moveTo>
                    <a:pt x="185142" y="111142"/>
                  </a:moveTo>
                  <a:lnTo>
                    <a:pt x="185142" y="111142"/>
                  </a:lnTo>
                </a:path>
                <a:path w="627379" h="381000">
                  <a:moveTo>
                    <a:pt x="185142" y="111142"/>
                  </a:moveTo>
                  <a:lnTo>
                    <a:pt x="384974" y="31473"/>
                  </a:lnTo>
                </a:path>
                <a:path w="627379" h="381000">
                  <a:moveTo>
                    <a:pt x="384974" y="31473"/>
                  </a:moveTo>
                  <a:lnTo>
                    <a:pt x="384974" y="31473"/>
                  </a:lnTo>
                </a:path>
                <a:path w="627379" h="381000">
                  <a:moveTo>
                    <a:pt x="384974" y="31473"/>
                  </a:moveTo>
                  <a:lnTo>
                    <a:pt x="627241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158682" y="5374354"/>
              <a:ext cx="242570" cy="31750"/>
            </a:xfrm>
            <a:custGeom>
              <a:avLst/>
              <a:gdLst/>
              <a:ahLst/>
              <a:cxnLst/>
              <a:rect l="l" t="t" r="r" b="b"/>
              <a:pathLst>
                <a:path w="242570" h="31750">
                  <a:moveTo>
                    <a:pt x="0" y="0"/>
                  </a:moveTo>
                  <a:lnTo>
                    <a:pt x="242267" y="31473"/>
                  </a:lnTo>
                </a:path>
              </a:pathLst>
            </a:custGeom>
            <a:ln w="15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393069" y="5397853"/>
              <a:ext cx="400143" cy="3653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674147" y="5542071"/>
            <a:ext cx="1060450" cy="4705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10400"/>
              </a:lnSpc>
              <a:spcBef>
                <a:spcPts val="95"/>
              </a:spcBef>
            </a:pPr>
            <a:r>
              <a:rPr dirty="0" sz="850" spc="-45">
                <a:latin typeface="Arial"/>
                <a:cs typeface="Arial"/>
              </a:rPr>
              <a:t>Reconf </a:t>
            </a:r>
            <a:r>
              <a:rPr dirty="0" sz="850" spc="-10">
                <a:latin typeface="Arial"/>
                <a:cs typeface="Arial"/>
              </a:rPr>
              <a:t>igures </a:t>
            </a:r>
            <a:r>
              <a:rPr dirty="0" sz="850" spc="-5">
                <a:latin typeface="Arial"/>
                <a:cs typeface="Arial"/>
              </a:rPr>
              <a:t>sensors  </a:t>
            </a:r>
            <a:r>
              <a:rPr dirty="0" sz="850" spc="-35">
                <a:latin typeface="Arial"/>
                <a:cs typeface="Arial"/>
              </a:rPr>
              <a:t>and </a:t>
            </a:r>
            <a:r>
              <a:rPr dirty="0" sz="850">
                <a:latin typeface="Arial"/>
                <a:cs typeface="Arial"/>
              </a:rPr>
              <a:t>relat</a:t>
            </a:r>
            <a:r>
              <a:rPr dirty="0" sz="850" spc="-95">
                <a:latin typeface="Arial"/>
                <a:cs typeface="Arial"/>
              </a:rPr>
              <a:t> </a:t>
            </a:r>
            <a:r>
              <a:rPr dirty="0" sz="850" spc="-35">
                <a:latin typeface="Arial"/>
                <a:cs typeface="Arial"/>
              </a:rPr>
              <a:t>ed</a:t>
            </a:r>
            <a:endParaRPr sz="85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225"/>
              </a:spcBef>
            </a:pPr>
            <a:r>
              <a:rPr dirty="0" sz="850" spc="10">
                <a:latin typeface="Arial"/>
                <a:cs typeface="Arial"/>
              </a:rPr>
              <a:t>syst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-45">
                <a:latin typeface="Arial"/>
                <a:cs typeface="Arial"/>
              </a:rPr>
              <a:t>em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f</a:t>
            </a:r>
            <a:r>
              <a:rPr dirty="0" sz="850" spc="-125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eat</a:t>
            </a:r>
            <a:r>
              <a:rPr dirty="0" sz="850" spc="-12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ures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24138" y="3208156"/>
            <a:ext cx="1269365" cy="778510"/>
            <a:chOff x="3524138" y="3208156"/>
            <a:chExt cx="1269365" cy="778510"/>
          </a:xfrm>
        </p:grpSpPr>
        <p:sp>
          <p:nvSpPr>
            <p:cNvPr id="44" name="object 44"/>
            <p:cNvSpPr/>
            <p:nvPr/>
          </p:nvSpPr>
          <p:spPr>
            <a:xfrm>
              <a:off x="3531440" y="3216411"/>
              <a:ext cx="1254760" cy="762000"/>
            </a:xfrm>
            <a:custGeom>
              <a:avLst/>
              <a:gdLst/>
              <a:ahLst/>
              <a:cxnLst/>
              <a:rect l="l" t="t" r="r" b="b"/>
              <a:pathLst>
                <a:path w="1254760" h="762000">
                  <a:moveTo>
                    <a:pt x="627241" y="0"/>
                  </a:moveTo>
                  <a:lnTo>
                    <a:pt x="384974" y="31886"/>
                  </a:lnTo>
                  <a:lnTo>
                    <a:pt x="185142" y="111046"/>
                  </a:lnTo>
                  <a:lnTo>
                    <a:pt x="114179" y="158479"/>
                  </a:lnTo>
                  <a:lnTo>
                    <a:pt x="57125" y="238116"/>
                  </a:lnTo>
                  <a:lnTo>
                    <a:pt x="14263" y="301571"/>
                  </a:lnTo>
                  <a:lnTo>
                    <a:pt x="0" y="380732"/>
                  </a:lnTo>
                  <a:lnTo>
                    <a:pt x="14263" y="460051"/>
                  </a:lnTo>
                  <a:lnTo>
                    <a:pt x="57125" y="523348"/>
                  </a:lnTo>
                  <a:lnTo>
                    <a:pt x="114179" y="603143"/>
                  </a:lnTo>
                  <a:lnTo>
                    <a:pt x="185142" y="650576"/>
                  </a:lnTo>
                  <a:lnTo>
                    <a:pt x="384974" y="729737"/>
                  </a:lnTo>
                  <a:lnTo>
                    <a:pt x="627241" y="761623"/>
                  </a:lnTo>
                  <a:lnTo>
                    <a:pt x="869509" y="729737"/>
                  </a:lnTo>
                  <a:lnTo>
                    <a:pt x="1069198" y="650576"/>
                  </a:lnTo>
                  <a:lnTo>
                    <a:pt x="1154922" y="603143"/>
                  </a:lnTo>
                  <a:lnTo>
                    <a:pt x="1211550" y="523348"/>
                  </a:lnTo>
                  <a:lnTo>
                    <a:pt x="1254412" y="460051"/>
                  </a:lnTo>
                  <a:lnTo>
                    <a:pt x="1254412" y="301571"/>
                  </a:lnTo>
                  <a:lnTo>
                    <a:pt x="1211550" y="238116"/>
                  </a:lnTo>
                  <a:lnTo>
                    <a:pt x="1154922" y="158479"/>
                  </a:lnTo>
                  <a:lnTo>
                    <a:pt x="1069198" y="111046"/>
                  </a:lnTo>
                  <a:lnTo>
                    <a:pt x="869509" y="31886"/>
                  </a:lnTo>
                  <a:lnTo>
                    <a:pt x="627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393068" y="3597143"/>
              <a:ext cx="400226" cy="3569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158682" y="3946148"/>
              <a:ext cx="242570" cy="32384"/>
            </a:xfrm>
            <a:custGeom>
              <a:avLst/>
              <a:gdLst/>
              <a:ahLst/>
              <a:cxnLst/>
              <a:rect l="l" t="t" r="r" b="b"/>
              <a:pathLst>
                <a:path w="242570" h="32385">
                  <a:moveTo>
                    <a:pt x="242267" y="0"/>
                  </a:moveTo>
                  <a:lnTo>
                    <a:pt x="0" y="31886"/>
                  </a:lnTo>
                </a:path>
              </a:pathLst>
            </a:custGeom>
            <a:ln w="15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531440" y="3597143"/>
              <a:ext cx="627380" cy="381000"/>
            </a:xfrm>
            <a:custGeom>
              <a:avLst/>
              <a:gdLst/>
              <a:ahLst/>
              <a:cxnLst/>
              <a:rect l="l" t="t" r="r" b="b"/>
              <a:pathLst>
                <a:path w="627379" h="381000">
                  <a:moveTo>
                    <a:pt x="627241" y="380891"/>
                  </a:moveTo>
                  <a:lnTo>
                    <a:pt x="384974" y="349004"/>
                  </a:lnTo>
                </a:path>
                <a:path w="627379" h="381000">
                  <a:moveTo>
                    <a:pt x="384974" y="349004"/>
                  </a:moveTo>
                  <a:lnTo>
                    <a:pt x="384974" y="349004"/>
                  </a:lnTo>
                </a:path>
                <a:path w="627379" h="381000">
                  <a:moveTo>
                    <a:pt x="384974" y="349004"/>
                  </a:moveTo>
                  <a:lnTo>
                    <a:pt x="185142" y="269844"/>
                  </a:lnTo>
                </a:path>
                <a:path w="627379" h="381000">
                  <a:moveTo>
                    <a:pt x="185142" y="269844"/>
                  </a:moveTo>
                  <a:lnTo>
                    <a:pt x="185142" y="269844"/>
                  </a:lnTo>
                </a:path>
                <a:path w="627379" h="381000">
                  <a:moveTo>
                    <a:pt x="185142" y="269844"/>
                  </a:moveTo>
                  <a:lnTo>
                    <a:pt x="114179" y="222411"/>
                  </a:lnTo>
                </a:path>
                <a:path w="627379" h="381000">
                  <a:moveTo>
                    <a:pt x="114179" y="222411"/>
                  </a:moveTo>
                  <a:lnTo>
                    <a:pt x="114179" y="222411"/>
                  </a:lnTo>
                </a:path>
                <a:path w="627379" h="381000">
                  <a:moveTo>
                    <a:pt x="114179" y="222411"/>
                  </a:moveTo>
                  <a:lnTo>
                    <a:pt x="57125" y="142616"/>
                  </a:lnTo>
                </a:path>
                <a:path w="627379" h="381000">
                  <a:moveTo>
                    <a:pt x="57125" y="142616"/>
                  </a:moveTo>
                  <a:lnTo>
                    <a:pt x="57125" y="142616"/>
                  </a:lnTo>
                </a:path>
                <a:path w="627379" h="381000">
                  <a:moveTo>
                    <a:pt x="57125" y="142616"/>
                  </a:moveTo>
                  <a:lnTo>
                    <a:pt x="14263" y="79319"/>
                  </a:lnTo>
                </a:path>
                <a:path w="627379" h="381000">
                  <a:moveTo>
                    <a:pt x="14263" y="79319"/>
                  </a:moveTo>
                  <a:lnTo>
                    <a:pt x="14263" y="79319"/>
                  </a:lnTo>
                </a:path>
                <a:path w="627379" h="381000">
                  <a:moveTo>
                    <a:pt x="14263" y="79319"/>
                  </a:moveTo>
                  <a:lnTo>
                    <a:pt x="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31440" y="3216411"/>
              <a:ext cx="627380" cy="381000"/>
            </a:xfrm>
            <a:custGeom>
              <a:avLst/>
              <a:gdLst/>
              <a:ahLst/>
              <a:cxnLst/>
              <a:rect l="l" t="t" r="r" b="b"/>
              <a:pathLst>
                <a:path w="627379" h="381000">
                  <a:moveTo>
                    <a:pt x="0" y="380732"/>
                  </a:moveTo>
                  <a:lnTo>
                    <a:pt x="14263" y="301571"/>
                  </a:lnTo>
                </a:path>
                <a:path w="627379" h="381000">
                  <a:moveTo>
                    <a:pt x="14263" y="301571"/>
                  </a:moveTo>
                  <a:lnTo>
                    <a:pt x="14263" y="301571"/>
                  </a:lnTo>
                </a:path>
                <a:path w="627379" h="381000">
                  <a:moveTo>
                    <a:pt x="14263" y="301571"/>
                  </a:moveTo>
                  <a:lnTo>
                    <a:pt x="57125" y="238116"/>
                  </a:lnTo>
                </a:path>
                <a:path w="627379" h="381000">
                  <a:moveTo>
                    <a:pt x="57125" y="238116"/>
                  </a:moveTo>
                  <a:lnTo>
                    <a:pt x="57125" y="238116"/>
                  </a:lnTo>
                </a:path>
                <a:path w="627379" h="381000">
                  <a:moveTo>
                    <a:pt x="57125" y="238116"/>
                  </a:moveTo>
                  <a:lnTo>
                    <a:pt x="114179" y="158479"/>
                  </a:lnTo>
                </a:path>
                <a:path w="627379" h="381000">
                  <a:moveTo>
                    <a:pt x="114179" y="158479"/>
                  </a:moveTo>
                  <a:lnTo>
                    <a:pt x="114179" y="158479"/>
                  </a:lnTo>
                </a:path>
                <a:path w="627379" h="381000">
                  <a:moveTo>
                    <a:pt x="114179" y="158479"/>
                  </a:moveTo>
                  <a:lnTo>
                    <a:pt x="185142" y="111046"/>
                  </a:lnTo>
                </a:path>
                <a:path w="627379" h="381000">
                  <a:moveTo>
                    <a:pt x="185142" y="111046"/>
                  </a:moveTo>
                  <a:lnTo>
                    <a:pt x="185142" y="111046"/>
                  </a:lnTo>
                </a:path>
                <a:path w="627379" h="381000">
                  <a:moveTo>
                    <a:pt x="185142" y="111046"/>
                  </a:moveTo>
                  <a:lnTo>
                    <a:pt x="384974" y="31886"/>
                  </a:lnTo>
                </a:path>
                <a:path w="627379" h="381000">
                  <a:moveTo>
                    <a:pt x="384974" y="31886"/>
                  </a:moveTo>
                  <a:lnTo>
                    <a:pt x="384974" y="31886"/>
                  </a:lnTo>
                </a:path>
                <a:path w="627379" h="381000">
                  <a:moveTo>
                    <a:pt x="384974" y="31886"/>
                  </a:moveTo>
                  <a:lnTo>
                    <a:pt x="627241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58682" y="3216411"/>
              <a:ext cx="242570" cy="32384"/>
            </a:xfrm>
            <a:custGeom>
              <a:avLst/>
              <a:gdLst/>
              <a:ahLst/>
              <a:cxnLst/>
              <a:rect l="l" t="t" r="r" b="b"/>
              <a:pathLst>
                <a:path w="242570" h="32385">
                  <a:moveTo>
                    <a:pt x="0" y="0"/>
                  </a:moveTo>
                  <a:lnTo>
                    <a:pt x="242267" y="31886"/>
                  </a:lnTo>
                </a:path>
              </a:pathLst>
            </a:custGeom>
            <a:ln w="15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393068" y="3240321"/>
              <a:ext cx="400225" cy="3647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3873553" y="3447899"/>
            <a:ext cx="595630" cy="311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5080" indent="-14604">
              <a:lnSpc>
                <a:spcPct val="110300"/>
              </a:lnSpc>
              <a:spcBef>
                <a:spcPts val="95"/>
              </a:spcBef>
            </a:pPr>
            <a:r>
              <a:rPr dirty="0" sz="850" spc="-40">
                <a:latin typeface="Arial"/>
                <a:cs typeface="Arial"/>
              </a:rPr>
              <a:t>Responds </a:t>
            </a:r>
            <a:r>
              <a:rPr dirty="0" sz="850" spc="-20">
                <a:latin typeface="Arial"/>
                <a:cs typeface="Arial"/>
              </a:rPr>
              <a:t>t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 spc="-40">
                <a:latin typeface="Arial"/>
                <a:cs typeface="Arial"/>
              </a:rPr>
              <a:t>o  </a:t>
            </a:r>
            <a:r>
              <a:rPr dirty="0" sz="850" spc="-5">
                <a:latin typeface="Arial"/>
                <a:cs typeface="Arial"/>
              </a:rPr>
              <a:t>alarm</a:t>
            </a:r>
            <a:r>
              <a:rPr dirty="0" sz="850" spc="-40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event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739320" y="907580"/>
            <a:ext cx="2425700" cy="5506720"/>
            <a:chOff x="2739320" y="907580"/>
            <a:chExt cx="2425700" cy="5506720"/>
          </a:xfrm>
        </p:grpSpPr>
        <p:sp>
          <p:nvSpPr>
            <p:cNvPr id="53" name="object 53"/>
            <p:cNvSpPr/>
            <p:nvPr/>
          </p:nvSpPr>
          <p:spPr>
            <a:xfrm>
              <a:off x="2747257" y="915835"/>
              <a:ext cx="2409825" cy="5490210"/>
            </a:xfrm>
            <a:custGeom>
              <a:avLst/>
              <a:gdLst/>
              <a:ahLst/>
              <a:cxnLst/>
              <a:rect l="l" t="t" r="r" b="b"/>
              <a:pathLst>
                <a:path w="2409825" h="5490210">
                  <a:moveTo>
                    <a:pt x="427764" y="0"/>
                  </a:moveTo>
                  <a:lnTo>
                    <a:pt x="2409305" y="0"/>
                  </a:lnTo>
                </a:path>
                <a:path w="2409825" h="5490210">
                  <a:moveTo>
                    <a:pt x="2409305" y="0"/>
                  </a:moveTo>
                  <a:lnTo>
                    <a:pt x="2409305" y="0"/>
                  </a:lnTo>
                </a:path>
                <a:path w="2409825" h="5490210">
                  <a:moveTo>
                    <a:pt x="2409305" y="0"/>
                  </a:moveTo>
                  <a:lnTo>
                    <a:pt x="2409305" y="5489903"/>
                  </a:lnTo>
                </a:path>
                <a:path w="2409825" h="5490210">
                  <a:moveTo>
                    <a:pt x="2409305" y="5489903"/>
                  </a:moveTo>
                  <a:lnTo>
                    <a:pt x="2409305" y="5489903"/>
                  </a:lnTo>
                </a:path>
                <a:path w="2409825" h="5490210">
                  <a:moveTo>
                    <a:pt x="2409305" y="5489903"/>
                  </a:moveTo>
                  <a:lnTo>
                    <a:pt x="427764" y="5489903"/>
                  </a:lnTo>
                </a:path>
                <a:path w="2409825" h="5490210">
                  <a:moveTo>
                    <a:pt x="427764" y="5489903"/>
                  </a:moveTo>
                  <a:lnTo>
                    <a:pt x="427764" y="5489903"/>
                  </a:lnTo>
                </a:path>
                <a:path w="2409825" h="5490210">
                  <a:moveTo>
                    <a:pt x="427764" y="5489903"/>
                  </a:moveTo>
                  <a:lnTo>
                    <a:pt x="427764" y="0"/>
                  </a:lnTo>
                </a:path>
                <a:path w="2409825" h="5490210">
                  <a:moveTo>
                    <a:pt x="427764" y="0"/>
                  </a:moveTo>
                  <a:lnTo>
                    <a:pt x="427764" y="0"/>
                  </a:lnTo>
                </a:path>
                <a:path w="2409825" h="5490210">
                  <a:moveTo>
                    <a:pt x="28541" y="1237697"/>
                  </a:moveTo>
                  <a:lnTo>
                    <a:pt x="884028" y="968012"/>
                  </a:lnTo>
                </a:path>
                <a:path w="2409825" h="5490210">
                  <a:moveTo>
                    <a:pt x="0" y="1396177"/>
                  </a:moveTo>
                  <a:lnTo>
                    <a:pt x="769905" y="1649999"/>
                  </a:lnTo>
                </a:path>
                <a:path w="2409825" h="5490210">
                  <a:moveTo>
                    <a:pt x="42804" y="4077676"/>
                  </a:moveTo>
                  <a:lnTo>
                    <a:pt x="727100" y="4569661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531441" y="4422222"/>
              <a:ext cx="1254760" cy="777875"/>
            </a:xfrm>
            <a:custGeom>
              <a:avLst/>
              <a:gdLst/>
              <a:ahLst/>
              <a:cxnLst/>
              <a:rect l="l" t="t" r="r" b="b"/>
              <a:pathLst>
                <a:path w="1254760" h="777875">
                  <a:moveTo>
                    <a:pt x="627241" y="0"/>
                  </a:moveTo>
                  <a:lnTo>
                    <a:pt x="384974" y="31886"/>
                  </a:lnTo>
                  <a:lnTo>
                    <a:pt x="185142" y="127069"/>
                  </a:lnTo>
                  <a:lnTo>
                    <a:pt x="99844" y="174502"/>
                  </a:lnTo>
                  <a:lnTo>
                    <a:pt x="42790" y="237799"/>
                  </a:lnTo>
                  <a:lnTo>
                    <a:pt x="14263" y="317594"/>
                  </a:lnTo>
                  <a:lnTo>
                    <a:pt x="0" y="396754"/>
                  </a:lnTo>
                  <a:lnTo>
                    <a:pt x="14263" y="476074"/>
                  </a:lnTo>
                  <a:lnTo>
                    <a:pt x="42790" y="539418"/>
                  </a:lnTo>
                  <a:lnTo>
                    <a:pt x="99844" y="603159"/>
                  </a:lnTo>
                  <a:lnTo>
                    <a:pt x="185142" y="666503"/>
                  </a:lnTo>
                  <a:lnTo>
                    <a:pt x="384974" y="745775"/>
                  </a:lnTo>
                  <a:lnTo>
                    <a:pt x="627241" y="777645"/>
                  </a:lnTo>
                  <a:lnTo>
                    <a:pt x="869509" y="745775"/>
                  </a:lnTo>
                  <a:lnTo>
                    <a:pt x="1069198" y="666503"/>
                  </a:lnTo>
                  <a:lnTo>
                    <a:pt x="1140587" y="603159"/>
                  </a:lnTo>
                  <a:lnTo>
                    <a:pt x="1197357" y="539418"/>
                  </a:lnTo>
                  <a:lnTo>
                    <a:pt x="1240077" y="476074"/>
                  </a:lnTo>
                  <a:lnTo>
                    <a:pt x="1254412" y="396754"/>
                  </a:lnTo>
                  <a:lnTo>
                    <a:pt x="1240077" y="317594"/>
                  </a:lnTo>
                  <a:lnTo>
                    <a:pt x="1197357" y="237799"/>
                  </a:lnTo>
                  <a:lnTo>
                    <a:pt x="1140587" y="174502"/>
                  </a:lnTo>
                  <a:lnTo>
                    <a:pt x="1069198" y="127069"/>
                  </a:lnTo>
                  <a:lnTo>
                    <a:pt x="869509" y="31886"/>
                  </a:lnTo>
                  <a:lnTo>
                    <a:pt x="627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93068" y="4811809"/>
              <a:ext cx="399952" cy="3641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158682" y="5167997"/>
              <a:ext cx="242570" cy="32384"/>
            </a:xfrm>
            <a:custGeom>
              <a:avLst/>
              <a:gdLst/>
              <a:ahLst/>
              <a:cxnLst/>
              <a:rect l="l" t="t" r="r" b="b"/>
              <a:pathLst>
                <a:path w="242570" h="32385">
                  <a:moveTo>
                    <a:pt x="242267" y="0"/>
                  </a:moveTo>
                  <a:lnTo>
                    <a:pt x="0" y="31870"/>
                  </a:lnTo>
                </a:path>
              </a:pathLst>
            </a:custGeom>
            <a:ln w="15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531441" y="4818977"/>
              <a:ext cx="627380" cy="381000"/>
            </a:xfrm>
            <a:custGeom>
              <a:avLst/>
              <a:gdLst/>
              <a:ahLst/>
              <a:cxnLst/>
              <a:rect l="l" t="t" r="r" b="b"/>
              <a:pathLst>
                <a:path w="627379" h="381000">
                  <a:moveTo>
                    <a:pt x="627241" y="380891"/>
                  </a:moveTo>
                  <a:lnTo>
                    <a:pt x="384974" y="349020"/>
                  </a:lnTo>
                </a:path>
                <a:path w="627379" h="381000">
                  <a:moveTo>
                    <a:pt x="384974" y="349020"/>
                  </a:moveTo>
                  <a:lnTo>
                    <a:pt x="384974" y="349020"/>
                  </a:lnTo>
                </a:path>
                <a:path w="627379" h="381000">
                  <a:moveTo>
                    <a:pt x="384974" y="349020"/>
                  </a:moveTo>
                  <a:lnTo>
                    <a:pt x="185142" y="269748"/>
                  </a:lnTo>
                </a:path>
                <a:path w="627379" h="381000">
                  <a:moveTo>
                    <a:pt x="185142" y="269748"/>
                  </a:moveTo>
                  <a:lnTo>
                    <a:pt x="185142" y="269748"/>
                  </a:lnTo>
                </a:path>
                <a:path w="627379" h="381000">
                  <a:moveTo>
                    <a:pt x="185142" y="269748"/>
                  </a:moveTo>
                  <a:lnTo>
                    <a:pt x="99844" y="206404"/>
                  </a:lnTo>
                </a:path>
                <a:path w="627379" h="381000">
                  <a:moveTo>
                    <a:pt x="99844" y="206404"/>
                  </a:moveTo>
                  <a:lnTo>
                    <a:pt x="99844" y="206404"/>
                  </a:lnTo>
                </a:path>
                <a:path w="627379" h="381000">
                  <a:moveTo>
                    <a:pt x="99844" y="206404"/>
                  </a:moveTo>
                  <a:lnTo>
                    <a:pt x="42790" y="142663"/>
                  </a:lnTo>
                </a:path>
                <a:path w="627379" h="381000">
                  <a:moveTo>
                    <a:pt x="42790" y="142663"/>
                  </a:moveTo>
                  <a:lnTo>
                    <a:pt x="42790" y="142663"/>
                  </a:lnTo>
                </a:path>
                <a:path w="627379" h="381000">
                  <a:moveTo>
                    <a:pt x="42790" y="142663"/>
                  </a:moveTo>
                  <a:lnTo>
                    <a:pt x="14263" y="79319"/>
                  </a:lnTo>
                </a:path>
                <a:path w="627379" h="381000">
                  <a:moveTo>
                    <a:pt x="14263" y="79319"/>
                  </a:moveTo>
                  <a:lnTo>
                    <a:pt x="14263" y="79319"/>
                  </a:lnTo>
                </a:path>
                <a:path w="627379" h="381000">
                  <a:moveTo>
                    <a:pt x="14263" y="79319"/>
                  </a:moveTo>
                  <a:lnTo>
                    <a:pt x="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531441" y="4422222"/>
              <a:ext cx="627380" cy="396875"/>
            </a:xfrm>
            <a:custGeom>
              <a:avLst/>
              <a:gdLst/>
              <a:ahLst/>
              <a:cxnLst/>
              <a:rect l="l" t="t" r="r" b="b"/>
              <a:pathLst>
                <a:path w="627379" h="396875">
                  <a:moveTo>
                    <a:pt x="0" y="396754"/>
                  </a:moveTo>
                  <a:lnTo>
                    <a:pt x="14263" y="317594"/>
                  </a:lnTo>
                </a:path>
                <a:path w="627379" h="396875">
                  <a:moveTo>
                    <a:pt x="14263" y="317594"/>
                  </a:moveTo>
                  <a:lnTo>
                    <a:pt x="14263" y="317594"/>
                  </a:lnTo>
                </a:path>
                <a:path w="627379" h="396875">
                  <a:moveTo>
                    <a:pt x="14263" y="317594"/>
                  </a:moveTo>
                  <a:lnTo>
                    <a:pt x="42790" y="237799"/>
                  </a:lnTo>
                </a:path>
                <a:path w="627379" h="396875">
                  <a:moveTo>
                    <a:pt x="42790" y="237799"/>
                  </a:moveTo>
                  <a:lnTo>
                    <a:pt x="42790" y="237799"/>
                  </a:lnTo>
                </a:path>
                <a:path w="627379" h="396875">
                  <a:moveTo>
                    <a:pt x="42790" y="237799"/>
                  </a:moveTo>
                  <a:lnTo>
                    <a:pt x="99844" y="174502"/>
                  </a:lnTo>
                </a:path>
                <a:path w="627379" h="396875">
                  <a:moveTo>
                    <a:pt x="99844" y="174502"/>
                  </a:moveTo>
                  <a:lnTo>
                    <a:pt x="99844" y="174502"/>
                  </a:lnTo>
                </a:path>
                <a:path w="627379" h="396875">
                  <a:moveTo>
                    <a:pt x="99844" y="174502"/>
                  </a:moveTo>
                  <a:lnTo>
                    <a:pt x="185142" y="127069"/>
                  </a:lnTo>
                </a:path>
                <a:path w="627379" h="396875">
                  <a:moveTo>
                    <a:pt x="185142" y="127069"/>
                  </a:moveTo>
                  <a:lnTo>
                    <a:pt x="185142" y="127069"/>
                  </a:lnTo>
                </a:path>
                <a:path w="627379" h="396875">
                  <a:moveTo>
                    <a:pt x="185142" y="127069"/>
                  </a:moveTo>
                  <a:lnTo>
                    <a:pt x="384974" y="31886"/>
                  </a:lnTo>
                </a:path>
                <a:path w="627379" h="396875">
                  <a:moveTo>
                    <a:pt x="384974" y="31886"/>
                  </a:moveTo>
                  <a:lnTo>
                    <a:pt x="384974" y="31886"/>
                  </a:lnTo>
                </a:path>
                <a:path w="627379" h="396875">
                  <a:moveTo>
                    <a:pt x="384974" y="31886"/>
                  </a:moveTo>
                  <a:lnTo>
                    <a:pt x="627241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158682" y="4422222"/>
              <a:ext cx="242570" cy="32384"/>
            </a:xfrm>
            <a:custGeom>
              <a:avLst/>
              <a:gdLst/>
              <a:ahLst/>
              <a:cxnLst/>
              <a:rect l="l" t="t" r="r" b="b"/>
              <a:pathLst>
                <a:path w="242570" h="32385">
                  <a:moveTo>
                    <a:pt x="0" y="0"/>
                  </a:moveTo>
                  <a:lnTo>
                    <a:pt x="242267" y="31886"/>
                  </a:lnTo>
                </a:path>
              </a:pathLst>
            </a:custGeom>
            <a:ln w="15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393103" y="4446133"/>
              <a:ext cx="399917" cy="3808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3830833" y="4606056"/>
            <a:ext cx="723900" cy="34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22600"/>
              </a:lnSpc>
              <a:spcBef>
                <a:spcPts val="95"/>
              </a:spcBef>
            </a:pPr>
            <a:r>
              <a:rPr dirty="0" sz="850" spc="-35">
                <a:latin typeface="Arial"/>
                <a:cs typeface="Arial"/>
              </a:rPr>
              <a:t>Encount </a:t>
            </a:r>
            <a:r>
              <a:rPr dirty="0" sz="850" spc="-5">
                <a:latin typeface="Arial"/>
                <a:cs typeface="Arial"/>
              </a:rPr>
              <a:t>ers </a:t>
            </a:r>
            <a:r>
              <a:rPr dirty="0" sz="850" spc="-35">
                <a:latin typeface="Arial"/>
                <a:cs typeface="Arial"/>
              </a:rPr>
              <a:t>an  </a:t>
            </a:r>
            <a:r>
              <a:rPr dirty="0" sz="850" spc="5">
                <a:latin typeface="Arial"/>
                <a:cs typeface="Arial"/>
              </a:rPr>
              <a:t>error </a:t>
            </a:r>
            <a:r>
              <a:rPr dirty="0" sz="850" spc="-10">
                <a:latin typeface="Arial"/>
                <a:cs typeface="Arial"/>
              </a:rPr>
              <a:t>condit</a:t>
            </a:r>
            <a:r>
              <a:rPr dirty="0" sz="850" spc="-13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77021" y="2208854"/>
            <a:ext cx="4198620" cy="3347720"/>
            <a:chOff x="2277021" y="2208854"/>
            <a:chExt cx="4198620" cy="3347720"/>
          </a:xfrm>
        </p:grpSpPr>
        <p:sp>
          <p:nvSpPr>
            <p:cNvPr id="63" name="object 63"/>
            <p:cNvSpPr/>
            <p:nvPr/>
          </p:nvSpPr>
          <p:spPr>
            <a:xfrm>
              <a:off x="4757325" y="2486515"/>
              <a:ext cx="998219" cy="2047239"/>
            </a:xfrm>
            <a:custGeom>
              <a:avLst/>
              <a:gdLst/>
              <a:ahLst/>
              <a:cxnLst/>
              <a:rect l="l" t="t" r="r" b="b"/>
              <a:pathLst>
                <a:path w="998220" h="2047239">
                  <a:moveTo>
                    <a:pt x="0" y="2046912"/>
                  </a:moveTo>
                  <a:lnTo>
                    <a:pt x="955445" y="222252"/>
                  </a:lnTo>
                </a:path>
                <a:path w="998220" h="2047239">
                  <a:moveTo>
                    <a:pt x="28527" y="904398"/>
                  </a:moveTo>
                  <a:lnTo>
                    <a:pt x="997881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333756" y="4485519"/>
              <a:ext cx="271145" cy="318135"/>
            </a:xfrm>
            <a:custGeom>
              <a:avLst/>
              <a:gdLst/>
              <a:ahLst/>
              <a:cxnLst/>
              <a:rect l="l" t="t" r="r" b="b"/>
              <a:pathLst>
                <a:path w="271144" h="318135">
                  <a:moveTo>
                    <a:pt x="142706" y="0"/>
                  </a:moveTo>
                  <a:lnTo>
                    <a:pt x="85623" y="16022"/>
                  </a:lnTo>
                  <a:lnTo>
                    <a:pt x="42804" y="47908"/>
                  </a:lnTo>
                  <a:lnTo>
                    <a:pt x="14263" y="95341"/>
                  </a:lnTo>
                  <a:lnTo>
                    <a:pt x="0" y="158955"/>
                  </a:lnTo>
                  <a:lnTo>
                    <a:pt x="14263" y="222411"/>
                  </a:lnTo>
                  <a:lnTo>
                    <a:pt x="42804" y="269844"/>
                  </a:lnTo>
                  <a:lnTo>
                    <a:pt x="85623" y="301571"/>
                  </a:lnTo>
                  <a:lnTo>
                    <a:pt x="142706" y="317594"/>
                  </a:lnTo>
                  <a:lnTo>
                    <a:pt x="185511" y="301571"/>
                  </a:lnTo>
                  <a:lnTo>
                    <a:pt x="228330" y="269844"/>
                  </a:lnTo>
                  <a:lnTo>
                    <a:pt x="271135" y="222411"/>
                  </a:lnTo>
                  <a:lnTo>
                    <a:pt x="271135" y="95341"/>
                  </a:lnTo>
                  <a:lnTo>
                    <a:pt x="228330" y="47908"/>
                  </a:lnTo>
                  <a:lnTo>
                    <a:pt x="185511" y="16022"/>
                  </a:lnTo>
                  <a:lnTo>
                    <a:pt x="142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326571" y="4477543"/>
              <a:ext cx="285879" cy="33354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277021" y="2454628"/>
              <a:ext cx="3449954" cy="3094355"/>
            </a:xfrm>
            <a:custGeom>
              <a:avLst/>
              <a:gdLst/>
              <a:ahLst/>
              <a:cxnLst/>
              <a:rect l="l" t="t" r="r" b="b"/>
              <a:pathLst>
                <a:path w="3449954" h="3094354">
                  <a:moveTo>
                    <a:pt x="199441" y="2332462"/>
                  </a:moveTo>
                  <a:lnTo>
                    <a:pt x="199441" y="2713368"/>
                  </a:lnTo>
                </a:path>
                <a:path w="3449954" h="3094354">
                  <a:moveTo>
                    <a:pt x="199441" y="2713368"/>
                  </a:moveTo>
                  <a:lnTo>
                    <a:pt x="14270" y="2951199"/>
                  </a:lnTo>
                </a:path>
                <a:path w="3449954" h="3094354">
                  <a:moveTo>
                    <a:pt x="199441" y="2713368"/>
                  </a:moveTo>
                  <a:lnTo>
                    <a:pt x="370689" y="2967127"/>
                  </a:lnTo>
                </a:path>
                <a:path w="3449954" h="3094354">
                  <a:moveTo>
                    <a:pt x="0" y="2427740"/>
                  </a:moveTo>
                  <a:lnTo>
                    <a:pt x="370689" y="2427740"/>
                  </a:lnTo>
                </a:path>
                <a:path w="3449954" h="3094354">
                  <a:moveTo>
                    <a:pt x="484499" y="79319"/>
                  </a:moveTo>
                  <a:lnTo>
                    <a:pt x="1282960" y="2094662"/>
                  </a:lnTo>
                </a:path>
                <a:path w="3449954" h="3094354">
                  <a:moveTo>
                    <a:pt x="484499" y="0"/>
                  </a:moveTo>
                  <a:lnTo>
                    <a:pt x="1282960" y="809532"/>
                  </a:lnTo>
                </a:path>
                <a:path w="3449954" h="3094354">
                  <a:moveTo>
                    <a:pt x="2565885" y="3094212"/>
                  </a:moveTo>
                  <a:lnTo>
                    <a:pt x="3449658" y="555393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840788" y="2216766"/>
              <a:ext cx="627380" cy="635000"/>
            </a:xfrm>
            <a:custGeom>
              <a:avLst/>
              <a:gdLst/>
              <a:ahLst/>
              <a:cxnLst/>
              <a:rect l="l" t="t" r="r" b="b"/>
              <a:pathLst>
                <a:path w="627379" h="635000">
                  <a:moveTo>
                    <a:pt x="627213" y="0"/>
                  </a:moveTo>
                  <a:lnTo>
                    <a:pt x="0" y="0"/>
                  </a:lnTo>
                  <a:lnTo>
                    <a:pt x="0" y="634617"/>
                  </a:lnTo>
                  <a:lnTo>
                    <a:pt x="627213" y="634617"/>
                  </a:lnTo>
                  <a:lnTo>
                    <a:pt x="627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840788" y="2208854"/>
              <a:ext cx="627380" cy="16510"/>
            </a:xfrm>
            <a:custGeom>
              <a:avLst/>
              <a:gdLst/>
              <a:ahLst/>
              <a:cxnLst/>
              <a:rect l="l" t="t" r="r" b="b"/>
              <a:pathLst>
                <a:path w="627379" h="16510">
                  <a:moveTo>
                    <a:pt x="0" y="15951"/>
                  </a:moveTo>
                  <a:lnTo>
                    <a:pt x="627312" y="15951"/>
                  </a:lnTo>
                  <a:lnTo>
                    <a:pt x="627312" y="0"/>
                  </a:lnTo>
                  <a:lnTo>
                    <a:pt x="0" y="0"/>
                  </a:lnTo>
                  <a:lnTo>
                    <a:pt x="0" y="15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840788" y="2216829"/>
              <a:ext cx="627380" cy="635000"/>
            </a:xfrm>
            <a:custGeom>
              <a:avLst/>
              <a:gdLst/>
              <a:ahLst/>
              <a:cxnLst/>
              <a:rect l="l" t="t" r="r" b="b"/>
              <a:pathLst>
                <a:path w="627379" h="635000">
                  <a:moveTo>
                    <a:pt x="627312" y="0"/>
                  </a:moveTo>
                  <a:lnTo>
                    <a:pt x="627312" y="0"/>
                  </a:lnTo>
                </a:path>
                <a:path w="627379" h="635000">
                  <a:moveTo>
                    <a:pt x="627312" y="0"/>
                  </a:moveTo>
                  <a:lnTo>
                    <a:pt x="627312" y="634554"/>
                  </a:lnTo>
                </a:path>
                <a:path w="627379" h="635000">
                  <a:moveTo>
                    <a:pt x="627312" y="634554"/>
                  </a:moveTo>
                  <a:lnTo>
                    <a:pt x="627312" y="634554"/>
                  </a:lnTo>
                </a:path>
                <a:path w="627379" h="635000">
                  <a:moveTo>
                    <a:pt x="627312" y="634554"/>
                  </a:moveTo>
                  <a:lnTo>
                    <a:pt x="0" y="634554"/>
                  </a:lnTo>
                </a:path>
                <a:path w="627379" h="635000">
                  <a:moveTo>
                    <a:pt x="0" y="634554"/>
                  </a:moveTo>
                  <a:lnTo>
                    <a:pt x="0" y="634554"/>
                  </a:lnTo>
                </a:path>
                <a:path w="627379" h="635000">
                  <a:moveTo>
                    <a:pt x="0" y="634554"/>
                  </a:moveTo>
                  <a:lnTo>
                    <a:pt x="0" y="0"/>
                  </a:lnTo>
                </a:path>
                <a:path w="627379" h="635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2162856" y="5590265"/>
            <a:ext cx="659130" cy="311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56210">
              <a:lnSpc>
                <a:spcPct val="110100"/>
              </a:lnSpc>
              <a:spcBef>
                <a:spcPts val="95"/>
              </a:spcBef>
            </a:pPr>
            <a:r>
              <a:rPr dirty="0" sz="850" spc="10">
                <a:latin typeface="Arial"/>
                <a:cs typeface="Arial"/>
              </a:rPr>
              <a:t>syst </a:t>
            </a:r>
            <a:r>
              <a:rPr dirty="0" sz="850" spc="-45">
                <a:latin typeface="Arial"/>
                <a:cs typeface="Arial"/>
              </a:rPr>
              <a:t>em  </a:t>
            </a:r>
            <a:r>
              <a:rPr dirty="0" sz="850" spc="-10">
                <a:latin typeface="Arial"/>
                <a:cs typeface="Arial"/>
              </a:rPr>
              <a:t>administ</a:t>
            </a:r>
            <a:r>
              <a:rPr dirty="0" sz="850" spc="-1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rat</a:t>
            </a:r>
            <a:r>
              <a:rPr dirty="0" sz="850" spc="-145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or</a:t>
            </a:r>
            <a:endParaRPr sz="85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73" name="object 7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62187" y="2457730"/>
            <a:ext cx="62039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25"/>
              </a:spcBef>
            </a:pPr>
            <a:r>
              <a:rPr dirty="0" sz="850" spc="-5">
                <a:latin typeface="Arial"/>
                <a:cs typeface="Arial"/>
              </a:rPr>
              <a:t>sensors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33442"/>
            <a:ext cx="8538845" cy="533146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44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25">
                <a:latin typeface="Carlito"/>
                <a:cs typeface="Carlito"/>
              </a:rPr>
              <a:t>At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beginning </a:t>
            </a:r>
            <a:r>
              <a:rPr dirty="0" sz="2200" spc="5">
                <a:latin typeface="Carlito"/>
                <a:cs typeface="Carlito"/>
              </a:rPr>
              <a:t>of each</a:t>
            </a:r>
            <a:r>
              <a:rPr dirty="0" sz="2200" spc="-9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semester,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4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Each </a:t>
            </a:r>
            <a:r>
              <a:rPr dirty="0" sz="2200" spc="-5">
                <a:latin typeface="Carlito"/>
                <a:cs typeface="Carlito"/>
              </a:rPr>
              <a:t>professor shall </a:t>
            </a:r>
            <a:r>
              <a:rPr dirty="0" sz="2200" spc="-10">
                <a:latin typeface="Carlito"/>
                <a:cs typeface="Carlito"/>
              </a:rPr>
              <a:t>register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courses that </a:t>
            </a:r>
            <a:r>
              <a:rPr dirty="0" sz="2200" spc="-5">
                <a:latin typeface="Carlito"/>
                <a:cs typeface="Carlito"/>
              </a:rPr>
              <a:t>he </a:t>
            </a:r>
            <a:r>
              <a:rPr dirty="0" sz="2200">
                <a:latin typeface="Carlito"/>
                <a:cs typeface="Carlito"/>
              </a:rPr>
              <a:t>is </a:t>
            </a:r>
            <a:r>
              <a:rPr dirty="0" sz="2200" spc="-5">
                <a:latin typeface="Carlito"/>
                <a:cs typeface="Carlito"/>
              </a:rPr>
              <a:t>going </a:t>
            </a:r>
            <a:r>
              <a:rPr dirty="0" sz="2200" spc="-10">
                <a:latin typeface="Carlito"/>
                <a:cs typeface="Carlito"/>
              </a:rPr>
              <a:t>to</a:t>
            </a:r>
            <a:r>
              <a:rPr dirty="0" sz="2200" spc="-114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teach.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student </a:t>
            </a:r>
            <a:r>
              <a:rPr dirty="0" sz="2200" spc="-5">
                <a:latin typeface="Carlito"/>
                <a:cs typeface="Carlito"/>
              </a:rPr>
              <a:t>can </a:t>
            </a:r>
            <a:r>
              <a:rPr dirty="0" sz="2200">
                <a:latin typeface="Carlito"/>
                <a:cs typeface="Carlito"/>
              </a:rPr>
              <a:t>select </a:t>
            </a:r>
            <a:r>
              <a:rPr dirty="0" sz="2200" spc="-5">
                <a:latin typeface="Carlito"/>
                <a:cs typeface="Carlito"/>
              </a:rPr>
              <a:t>up </a:t>
            </a:r>
            <a:r>
              <a:rPr dirty="0" sz="2200" spc="-10">
                <a:latin typeface="Carlito"/>
                <a:cs typeface="Carlito"/>
              </a:rPr>
              <a:t>to four-course</a:t>
            </a:r>
            <a:r>
              <a:rPr dirty="0" sz="2200" spc="-9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offerings.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435"/>
              </a:lnSpc>
              <a:spcBef>
                <a:spcPts val="145"/>
              </a:spcBef>
              <a:buFont typeface="Wingdings"/>
              <a:buChar char=""/>
              <a:tabLst>
                <a:tab pos="756285" algn="l"/>
                <a:tab pos="756920" algn="l"/>
                <a:tab pos="1698625" algn="l"/>
                <a:tab pos="3198495" algn="l"/>
                <a:tab pos="3500754" algn="l"/>
                <a:tab pos="4549775" algn="l"/>
                <a:tab pos="5116195" algn="l"/>
                <a:tab pos="6165215" algn="l"/>
                <a:tab pos="6464300" algn="l"/>
                <a:tab pos="7394575" algn="l"/>
              </a:tabLst>
            </a:pP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During	</a:t>
            </a:r>
            <a:r>
              <a:rPr dirty="0" sz="2200" spc="-15" b="1">
                <a:solidFill>
                  <a:srgbClr val="0000CC"/>
                </a:solidFill>
                <a:latin typeface="Carlito"/>
                <a:cs typeface="Carlito"/>
              </a:rPr>
              <a:t>registration	</a:t>
            </a:r>
            <a:r>
              <a:rPr dirty="0" sz="2200" spc="5" b="1">
                <a:solidFill>
                  <a:srgbClr val="0000CC"/>
                </a:solidFill>
                <a:latin typeface="Carlito"/>
                <a:cs typeface="Carlito"/>
              </a:rPr>
              <a:t>a	</a:t>
            </a:r>
            <a:r>
              <a:rPr dirty="0" sz="2200" spc="-15" b="1">
                <a:solidFill>
                  <a:srgbClr val="0000CC"/>
                </a:solidFill>
                <a:latin typeface="Carlito"/>
                <a:cs typeface="Carlito"/>
              </a:rPr>
              <a:t>student	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can	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request	</a:t>
            </a:r>
            <a:r>
              <a:rPr dirty="0" sz="2200" spc="5" b="1">
                <a:solidFill>
                  <a:srgbClr val="0000CC"/>
                </a:solidFill>
                <a:latin typeface="Carlito"/>
                <a:cs typeface="Carlito"/>
              </a:rPr>
              <a:t>a	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course	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catalogue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435"/>
              </a:lnSpc>
            </a:pPr>
            <a:r>
              <a:rPr dirty="0" sz="2200" b="1">
                <a:solidFill>
                  <a:srgbClr val="0000CC"/>
                </a:solidFill>
                <a:latin typeface="Carlito"/>
                <a:cs typeface="Carlito"/>
              </a:rPr>
              <a:t>showing course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offerings </a:t>
            </a:r>
            <a:r>
              <a:rPr dirty="0" sz="2200" spc="-15" b="1">
                <a:solidFill>
                  <a:srgbClr val="0000CC"/>
                </a:solidFill>
                <a:latin typeface="Carlito"/>
                <a:cs typeface="Carlito"/>
              </a:rPr>
              <a:t>for </a:t>
            </a:r>
            <a:r>
              <a:rPr dirty="0" sz="2200" b="1">
                <a:solidFill>
                  <a:srgbClr val="0000CC"/>
                </a:solidFill>
                <a:latin typeface="Carlito"/>
                <a:cs typeface="Carlito"/>
              </a:rPr>
              <a:t>the</a:t>
            </a:r>
            <a:r>
              <a:rPr dirty="0" sz="2200" spc="-11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25" b="1">
                <a:solidFill>
                  <a:srgbClr val="0000CC"/>
                </a:solidFill>
                <a:latin typeface="Carlito"/>
                <a:cs typeface="Carlito"/>
              </a:rPr>
              <a:t>semester.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435"/>
              </a:lnSpc>
              <a:spcBef>
                <a:spcPts val="1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Information</a:t>
            </a:r>
            <a:r>
              <a:rPr dirty="0" sz="2200" spc="10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about</a:t>
            </a:r>
            <a:r>
              <a:rPr dirty="0" sz="2200" spc="12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b="1">
                <a:solidFill>
                  <a:srgbClr val="0000CC"/>
                </a:solidFill>
                <a:latin typeface="Carlito"/>
                <a:cs typeface="Carlito"/>
              </a:rPr>
              <a:t>each</a:t>
            </a:r>
            <a:r>
              <a:rPr dirty="0" sz="2200" spc="11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course</a:t>
            </a:r>
            <a:r>
              <a:rPr dirty="0" sz="2200" spc="10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5" b="1">
                <a:solidFill>
                  <a:srgbClr val="0000CC"/>
                </a:solidFill>
                <a:latin typeface="Carlito"/>
                <a:cs typeface="Carlito"/>
              </a:rPr>
              <a:t>such</a:t>
            </a:r>
            <a:r>
              <a:rPr dirty="0" sz="2200" spc="11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as</a:t>
            </a:r>
            <a:r>
              <a:rPr dirty="0" sz="2200" spc="13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30" b="1">
                <a:solidFill>
                  <a:srgbClr val="0000CC"/>
                </a:solidFill>
                <a:latin typeface="Carlito"/>
                <a:cs typeface="Carlito"/>
              </a:rPr>
              <a:t>professor,</a:t>
            </a:r>
            <a:r>
              <a:rPr dirty="0" sz="2200" spc="114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department</a:t>
            </a:r>
            <a:r>
              <a:rPr dirty="0" sz="2200" spc="114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435"/>
              </a:lnSpc>
            </a:pP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prerequisites would be</a:t>
            </a:r>
            <a:r>
              <a:rPr dirty="0" sz="2200" spc="-9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displayed.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450"/>
              </a:lnSpc>
              <a:spcBef>
                <a:spcPts val="150"/>
              </a:spcBef>
              <a:buFont typeface="Wingdings"/>
              <a:buChar char=""/>
              <a:tabLst>
                <a:tab pos="756285" algn="l"/>
                <a:tab pos="756920" algn="l"/>
                <a:tab pos="3597910" algn="l"/>
              </a:tabLst>
            </a:pPr>
            <a:r>
              <a:rPr dirty="0" sz="2200" spc="5" b="1">
                <a:solidFill>
                  <a:srgbClr val="0000CC"/>
                </a:solidFill>
                <a:latin typeface="Carlito"/>
                <a:cs typeface="Carlito"/>
              </a:rPr>
              <a:t>The</a:t>
            </a:r>
            <a:r>
              <a:rPr dirty="0" sz="2200" spc="2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registration</a:t>
            </a:r>
            <a:r>
              <a:rPr dirty="0" sz="2200" spc="-2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15" b="1">
                <a:solidFill>
                  <a:srgbClr val="0000CC"/>
                </a:solidFill>
                <a:latin typeface="Carlito"/>
                <a:cs typeface="Carlito"/>
              </a:rPr>
              <a:t>system	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sends 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information to </a:t>
            </a:r>
            <a:r>
              <a:rPr dirty="0" sz="2200" b="1">
                <a:solidFill>
                  <a:srgbClr val="0000CC"/>
                </a:solidFill>
                <a:latin typeface="Carlito"/>
                <a:cs typeface="Carlito"/>
              </a:rPr>
              <a:t>the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billing </a:t>
            </a:r>
            <a:r>
              <a:rPr dirty="0" sz="2200" spc="-15" b="1">
                <a:solidFill>
                  <a:srgbClr val="0000CC"/>
                </a:solidFill>
                <a:latin typeface="Carlito"/>
                <a:cs typeface="Carlito"/>
              </a:rPr>
              <a:t>system,</a:t>
            </a:r>
            <a:r>
              <a:rPr dirty="0" sz="2200" spc="13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5" b="1">
                <a:solidFill>
                  <a:srgbClr val="0000CC"/>
                </a:solidFill>
                <a:latin typeface="Carlito"/>
                <a:cs typeface="Carlito"/>
              </a:rPr>
              <a:t>so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450"/>
              </a:lnSpc>
            </a:pP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that </a:t>
            </a:r>
            <a:r>
              <a:rPr dirty="0" sz="2200" b="1">
                <a:solidFill>
                  <a:srgbClr val="0000CC"/>
                </a:solidFill>
                <a:latin typeface="Carlito"/>
                <a:cs typeface="Carlito"/>
              </a:rPr>
              <a:t>the 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students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can be </a:t>
            </a:r>
            <a:r>
              <a:rPr dirty="0" sz="2200" b="1">
                <a:solidFill>
                  <a:srgbClr val="0000CC"/>
                </a:solidFill>
                <a:latin typeface="Carlito"/>
                <a:cs typeface="Carlito"/>
              </a:rPr>
              <a:t>billed </a:t>
            </a:r>
            <a:r>
              <a:rPr dirty="0" sz="2200" spc="-15" b="1">
                <a:solidFill>
                  <a:srgbClr val="0000CC"/>
                </a:solidFill>
                <a:latin typeface="Carlito"/>
                <a:cs typeface="Carlito"/>
              </a:rPr>
              <a:t>for </a:t>
            </a:r>
            <a:r>
              <a:rPr dirty="0" sz="2200" b="1">
                <a:solidFill>
                  <a:srgbClr val="0000CC"/>
                </a:solidFill>
                <a:latin typeface="Carlito"/>
                <a:cs typeface="Carlito"/>
              </a:rPr>
              <a:t>the</a:t>
            </a:r>
            <a:r>
              <a:rPr dirty="0" sz="2200" spc="-5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25" b="1">
                <a:solidFill>
                  <a:srgbClr val="0000CC"/>
                </a:solidFill>
                <a:latin typeface="Carlito"/>
                <a:cs typeface="Carlito"/>
              </a:rPr>
              <a:t>semester.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ts val="24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>
                <a:latin typeface="Carlito"/>
                <a:cs typeface="Carlito"/>
              </a:rPr>
              <a:t>For</a:t>
            </a:r>
            <a:r>
              <a:rPr dirty="0" sz="2200" spc="21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each</a:t>
            </a:r>
            <a:r>
              <a:rPr dirty="0" sz="2200" spc="220">
                <a:latin typeface="Carlito"/>
                <a:cs typeface="Carlito"/>
              </a:rPr>
              <a:t> </a:t>
            </a:r>
            <a:r>
              <a:rPr dirty="0" sz="2200" spc="-30">
                <a:latin typeface="Carlito"/>
                <a:cs typeface="Carlito"/>
              </a:rPr>
              <a:t>semester,</a:t>
            </a:r>
            <a:r>
              <a:rPr dirty="0" sz="2200" spc="2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there</a:t>
            </a:r>
            <a:r>
              <a:rPr dirty="0" sz="2200" spc="229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is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period</a:t>
            </a:r>
            <a:r>
              <a:rPr dirty="0" sz="2200" spc="19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of</a:t>
            </a:r>
            <a:r>
              <a:rPr dirty="0" sz="2200" spc="2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time</a:t>
            </a:r>
            <a:r>
              <a:rPr dirty="0" sz="2200" spc="229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during</a:t>
            </a:r>
            <a:r>
              <a:rPr dirty="0" sz="2200" spc="17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which</a:t>
            </a:r>
            <a:r>
              <a:rPr dirty="0" sz="2200" spc="2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dropping</a:t>
            </a:r>
            <a:r>
              <a:rPr dirty="0" sz="2200" spc="19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of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435"/>
              </a:lnSpc>
            </a:pPr>
            <a:r>
              <a:rPr dirty="0" sz="2200" spc="-10">
                <a:latin typeface="Carlito"/>
                <a:cs typeface="Carlito"/>
              </a:rPr>
              <a:t>courses </a:t>
            </a:r>
            <a:r>
              <a:rPr dirty="0" sz="2200">
                <a:latin typeface="Carlito"/>
                <a:cs typeface="Carlito"/>
              </a:rPr>
              <a:t>is</a:t>
            </a:r>
            <a:r>
              <a:rPr dirty="0" sz="2200" spc="-4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permitted.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ts val="24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15">
                <a:latin typeface="Carlito"/>
                <a:cs typeface="Carlito"/>
              </a:rPr>
              <a:t>Professors </a:t>
            </a:r>
            <a:r>
              <a:rPr dirty="0" sz="2200" spc="-10">
                <a:latin typeface="Carlito"/>
                <a:cs typeface="Carlito"/>
              </a:rPr>
              <a:t>must </a:t>
            </a:r>
            <a:r>
              <a:rPr dirty="0" sz="2200">
                <a:latin typeface="Carlito"/>
                <a:cs typeface="Carlito"/>
              </a:rPr>
              <a:t>be able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access the </a:t>
            </a:r>
            <a:r>
              <a:rPr dirty="0" sz="2200" spc="-20">
                <a:latin typeface="Carlito"/>
                <a:cs typeface="Carlito"/>
              </a:rPr>
              <a:t>system to </a:t>
            </a:r>
            <a:r>
              <a:rPr dirty="0" sz="2200" spc="-5">
                <a:latin typeface="Carlito"/>
                <a:cs typeface="Carlito"/>
              </a:rPr>
              <a:t>see </a:t>
            </a:r>
            <a:r>
              <a:rPr dirty="0" sz="2200" spc="5">
                <a:latin typeface="Carlito"/>
                <a:cs typeface="Carlito"/>
              </a:rPr>
              <a:t>which</a:t>
            </a:r>
            <a:r>
              <a:rPr dirty="0" sz="2200" spc="44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students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435"/>
              </a:lnSpc>
            </a:pPr>
            <a:r>
              <a:rPr dirty="0" sz="2200">
                <a:latin typeface="Carlito"/>
                <a:cs typeface="Carlito"/>
              </a:rPr>
              <a:t>signed </a:t>
            </a:r>
            <a:r>
              <a:rPr dirty="0" sz="2200" spc="-5">
                <a:latin typeface="Carlito"/>
                <a:cs typeface="Carlito"/>
              </a:rPr>
              <a:t>up </a:t>
            </a:r>
            <a:r>
              <a:rPr dirty="0" sz="2200" spc="-15">
                <a:latin typeface="Carlito"/>
                <a:cs typeface="Carlito"/>
              </a:rPr>
              <a:t>for </a:t>
            </a:r>
            <a:r>
              <a:rPr dirty="0" sz="2200" spc="5">
                <a:latin typeface="Carlito"/>
                <a:cs typeface="Carlito"/>
              </a:rPr>
              <a:t>each of </a:t>
            </a:r>
            <a:r>
              <a:rPr dirty="0" sz="2200">
                <a:latin typeface="Carlito"/>
                <a:cs typeface="Carlito"/>
              </a:rPr>
              <a:t>their </a:t>
            </a:r>
            <a:r>
              <a:rPr dirty="0" sz="2200" spc="-10">
                <a:latin typeface="Carlito"/>
                <a:cs typeface="Carlito"/>
              </a:rPr>
              <a:t>course</a:t>
            </a:r>
            <a:r>
              <a:rPr dirty="0" sz="2200" spc="-1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offerings.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57885"/>
            <a:ext cx="78759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Example: </a:t>
            </a:r>
            <a:r>
              <a:rPr dirty="0" sz="2400"/>
              <a:t>Use </a:t>
            </a:r>
            <a:r>
              <a:rPr dirty="0" sz="2400" spc="-5"/>
              <a:t>Case </a:t>
            </a:r>
            <a:r>
              <a:rPr dirty="0" sz="2400" spc="5"/>
              <a:t>Model </a:t>
            </a:r>
            <a:r>
              <a:rPr dirty="0" sz="2400" spc="-15"/>
              <a:t>for </a:t>
            </a:r>
            <a:r>
              <a:rPr dirty="0" sz="2400" spc="-10"/>
              <a:t>Course </a:t>
            </a:r>
            <a:r>
              <a:rPr dirty="0" sz="2400"/>
              <a:t>Management </a:t>
            </a:r>
            <a:r>
              <a:rPr dirty="0" sz="2400" spc="-5"/>
              <a:t>Software</a:t>
            </a:r>
            <a:r>
              <a:rPr dirty="0" sz="2400" spc="-235"/>
              <a:t> </a:t>
            </a:r>
            <a:r>
              <a:rPr dirty="0" sz="2400" spc="5"/>
              <a:t>[1]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9941"/>
            <a:ext cx="59201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Example: </a:t>
            </a:r>
            <a:r>
              <a:rPr dirty="0" spc="5"/>
              <a:t>Model </a:t>
            </a:r>
            <a:r>
              <a:rPr dirty="0"/>
              <a:t>Solution</a:t>
            </a:r>
            <a:r>
              <a:rPr dirty="0" spc="-195"/>
              <a:t> </a:t>
            </a:r>
            <a:r>
              <a:rPr dirty="0" sz="4400" spc="-5"/>
              <a:t>[1]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89288" y="912812"/>
            <a:ext cx="3736975" cy="5718175"/>
            <a:chOff x="2689288" y="912812"/>
            <a:chExt cx="3736975" cy="5718175"/>
          </a:xfrm>
        </p:grpSpPr>
        <p:sp>
          <p:nvSpPr>
            <p:cNvPr id="4" name="object 4"/>
            <p:cNvSpPr/>
            <p:nvPr/>
          </p:nvSpPr>
          <p:spPr>
            <a:xfrm>
              <a:off x="2690876" y="914400"/>
              <a:ext cx="3733800" cy="5715000"/>
            </a:xfrm>
            <a:custGeom>
              <a:avLst/>
              <a:gdLst/>
              <a:ahLst/>
              <a:cxnLst/>
              <a:rect l="l" t="t" r="r" b="b"/>
              <a:pathLst>
                <a:path w="3733800" h="5715000">
                  <a:moveTo>
                    <a:pt x="37338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3733800" y="57150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0876" y="914400"/>
              <a:ext cx="3733800" cy="5715000"/>
            </a:xfrm>
            <a:custGeom>
              <a:avLst/>
              <a:gdLst/>
              <a:ahLst/>
              <a:cxnLst/>
              <a:rect l="l" t="t" r="r" b="b"/>
              <a:pathLst>
                <a:path w="3733800" h="5715000">
                  <a:moveTo>
                    <a:pt x="0" y="5715000"/>
                  </a:moveTo>
                  <a:lnTo>
                    <a:pt x="3733800" y="57150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5715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19526" y="1570101"/>
              <a:ext cx="1497330" cy="933450"/>
            </a:xfrm>
            <a:custGeom>
              <a:avLst/>
              <a:gdLst/>
              <a:ahLst/>
              <a:cxnLst/>
              <a:rect l="l" t="t" r="r" b="b"/>
              <a:pathLst>
                <a:path w="1497329" h="933450">
                  <a:moveTo>
                    <a:pt x="748411" y="0"/>
                  </a:moveTo>
                  <a:lnTo>
                    <a:pt x="689916" y="1403"/>
                  </a:lnTo>
                  <a:lnTo>
                    <a:pt x="632654" y="5546"/>
                  </a:lnTo>
                  <a:lnTo>
                    <a:pt x="576791" y="12324"/>
                  </a:lnTo>
                  <a:lnTo>
                    <a:pt x="522493" y="21633"/>
                  </a:lnTo>
                  <a:lnTo>
                    <a:pt x="469926" y="33369"/>
                  </a:lnTo>
                  <a:lnTo>
                    <a:pt x="419257" y="47430"/>
                  </a:lnTo>
                  <a:lnTo>
                    <a:pt x="370651" y="63711"/>
                  </a:lnTo>
                  <a:lnTo>
                    <a:pt x="324276" y="82109"/>
                  </a:lnTo>
                  <a:lnTo>
                    <a:pt x="280297" y="102520"/>
                  </a:lnTo>
                  <a:lnTo>
                    <a:pt x="238881" y="124840"/>
                  </a:lnTo>
                  <a:lnTo>
                    <a:pt x="200194" y="148965"/>
                  </a:lnTo>
                  <a:lnTo>
                    <a:pt x="164402" y="174793"/>
                  </a:lnTo>
                  <a:lnTo>
                    <a:pt x="131671" y="202219"/>
                  </a:lnTo>
                  <a:lnTo>
                    <a:pt x="102169" y="231139"/>
                  </a:lnTo>
                  <a:lnTo>
                    <a:pt x="76060" y="261451"/>
                  </a:lnTo>
                  <a:lnTo>
                    <a:pt x="53512" y="293050"/>
                  </a:lnTo>
                  <a:lnTo>
                    <a:pt x="19763" y="359695"/>
                  </a:lnTo>
                  <a:lnTo>
                    <a:pt x="2251" y="430244"/>
                  </a:lnTo>
                  <a:lnTo>
                    <a:pt x="0" y="466725"/>
                  </a:lnTo>
                  <a:lnTo>
                    <a:pt x="2251" y="503188"/>
                  </a:lnTo>
                  <a:lnTo>
                    <a:pt x="19763" y="573714"/>
                  </a:lnTo>
                  <a:lnTo>
                    <a:pt x="53512" y="640347"/>
                  </a:lnTo>
                  <a:lnTo>
                    <a:pt x="76060" y="671942"/>
                  </a:lnTo>
                  <a:lnTo>
                    <a:pt x="102169" y="702253"/>
                  </a:lnTo>
                  <a:lnTo>
                    <a:pt x="131671" y="731174"/>
                  </a:lnTo>
                  <a:lnTo>
                    <a:pt x="164402" y="758603"/>
                  </a:lnTo>
                  <a:lnTo>
                    <a:pt x="200194" y="784434"/>
                  </a:lnTo>
                  <a:lnTo>
                    <a:pt x="238881" y="808564"/>
                  </a:lnTo>
                  <a:lnTo>
                    <a:pt x="280297" y="830889"/>
                  </a:lnTo>
                  <a:lnTo>
                    <a:pt x="324276" y="851306"/>
                  </a:lnTo>
                  <a:lnTo>
                    <a:pt x="370651" y="869710"/>
                  </a:lnTo>
                  <a:lnTo>
                    <a:pt x="419257" y="885997"/>
                  </a:lnTo>
                  <a:lnTo>
                    <a:pt x="469926" y="900063"/>
                  </a:lnTo>
                  <a:lnTo>
                    <a:pt x="522493" y="911805"/>
                  </a:lnTo>
                  <a:lnTo>
                    <a:pt x="576791" y="921119"/>
                  </a:lnTo>
                  <a:lnTo>
                    <a:pt x="632654" y="927900"/>
                  </a:lnTo>
                  <a:lnTo>
                    <a:pt x="689916" y="932045"/>
                  </a:lnTo>
                  <a:lnTo>
                    <a:pt x="748411" y="933450"/>
                  </a:lnTo>
                  <a:lnTo>
                    <a:pt x="806906" y="932045"/>
                  </a:lnTo>
                  <a:lnTo>
                    <a:pt x="864170" y="927900"/>
                  </a:lnTo>
                  <a:lnTo>
                    <a:pt x="920037" y="921119"/>
                  </a:lnTo>
                  <a:lnTo>
                    <a:pt x="974340" y="911805"/>
                  </a:lnTo>
                  <a:lnTo>
                    <a:pt x="1026913" y="900063"/>
                  </a:lnTo>
                  <a:lnTo>
                    <a:pt x="1077589" y="885997"/>
                  </a:lnTo>
                  <a:lnTo>
                    <a:pt x="1126203" y="869710"/>
                  </a:lnTo>
                  <a:lnTo>
                    <a:pt x="1172586" y="851306"/>
                  </a:lnTo>
                  <a:lnTo>
                    <a:pt x="1216574" y="830889"/>
                  </a:lnTo>
                  <a:lnTo>
                    <a:pt x="1257999" y="808564"/>
                  </a:lnTo>
                  <a:lnTo>
                    <a:pt x="1296696" y="784434"/>
                  </a:lnTo>
                  <a:lnTo>
                    <a:pt x="1332496" y="758603"/>
                  </a:lnTo>
                  <a:lnTo>
                    <a:pt x="1365236" y="731174"/>
                  </a:lnTo>
                  <a:lnTo>
                    <a:pt x="1394746" y="702253"/>
                  </a:lnTo>
                  <a:lnTo>
                    <a:pt x="1420863" y="671942"/>
                  </a:lnTo>
                  <a:lnTo>
                    <a:pt x="1443417" y="640347"/>
                  </a:lnTo>
                  <a:lnTo>
                    <a:pt x="1477178" y="573714"/>
                  </a:lnTo>
                  <a:lnTo>
                    <a:pt x="1494696" y="503188"/>
                  </a:lnTo>
                  <a:lnTo>
                    <a:pt x="1496949" y="466725"/>
                  </a:lnTo>
                  <a:lnTo>
                    <a:pt x="1494696" y="430244"/>
                  </a:lnTo>
                  <a:lnTo>
                    <a:pt x="1477178" y="359695"/>
                  </a:lnTo>
                  <a:lnTo>
                    <a:pt x="1443417" y="293050"/>
                  </a:lnTo>
                  <a:lnTo>
                    <a:pt x="1420863" y="261451"/>
                  </a:lnTo>
                  <a:lnTo>
                    <a:pt x="1394746" y="231139"/>
                  </a:lnTo>
                  <a:lnTo>
                    <a:pt x="1365236" y="202219"/>
                  </a:lnTo>
                  <a:lnTo>
                    <a:pt x="1332496" y="174793"/>
                  </a:lnTo>
                  <a:lnTo>
                    <a:pt x="1296696" y="148965"/>
                  </a:lnTo>
                  <a:lnTo>
                    <a:pt x="1257999" y="124840"/>
                  </a:lnTo>
                  <a:lnTo>
                    <a:pt x="1216574" y="102520"/>
                  </a:lnTo>
                  <a:lnTo>
                    <a:pt x="1172586" y="82109"/>
                  </a:lnTo>
                  <a:lnTo>
                    <a:pt x="1126203" y="63711"/>
                  </a:lnTo>
                  <a:lnTo>
                    <a:pt x="1077589" y="47430"/>
                  </a:lnTo>
                  <a:lnTo>
                    <a:pt x="1026913" y="33369"/>
                  </a:lnTo>
                  <a:lnTo>
                    <a:pt x="974340" y="21633"/>
                  </a:lnTo>
                  <a:lnTo>
                    <a:pt x="920037" y="12324"/>
                  </a:lnTo>
                  <a:lnTo>
                    <a:pt x="864170" y="5546"/>
                  </a:lnTo>
                  <a:lnTo>
                    <a:pt x="806906" y="1403"/>
                  </a:lnTo>
                  <a:lnTo>
                    <a:pt x="7484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19526" y="1570101"/>
              <a:ext cx="1497330" cy="933450"/>
            </a:xfrm>
            <a:custGeom>
              <a:avLst/>
              <a:gdLst/>
              <a:ahLst/>
              <a:cxnLst/>
              <a:rect l="l" t="t" r="r" b="b"/>
              <a:pathLst>
                <a:path w="1497329" h="933450">
                  <a:moveTo>
                    <a:pt x="0" y="466725"/>
                  </a:moveTo>
                  <a:lnTo>
                    <a:pt x="8894" y="394533"/>
                  </a:lnTo>
                  <a:lnTo>
                    <a:pt x="34691" y="325832"/>
                  </a:lnTo>
                  <a:lnTo>
                    <a:pt x="76060" y="261451"/>
                  </a:lnTo>
                  <a:lnTo>
                    <a:pt x="102169" y="231139"/>
                  </a:lnTo>
                  <a:lnTo>
                    <a:pt x="131671" y="202219"/>
                  </a:lnTo>
                  <a:lnTo>
                    <a:pt x="164402" y="174793"/>
                  </a:lnTo>
                  <a:lnTo>
                    <a:pt x="200194" y="148965"/>
                  </a:lnTo>
                  <a:lnTo>
                    <a:pt x="238881" y="124840"/>
                  </a:lnTo>
                  <a:lnTo>
                    <a:pt x="280297" y="102520"/>
                  </a:lnTo>
                  <a:lnTo>
                    <a:pt x="324276" y="82109"/>
                  </a:lnTo>
                  <a:lnTo>
                    <a:pt x="370651" y="63711"/>
                  </a:lnTo>
                  <a:lnTo>
                    <a:pt x="419257" y="47430"/>
                  </a:lnTo>
                  <a:lnTo>
                    <a:pt x="469926" y="33369"/>
                  </a:lnTo>
                  <a:lnTo>
                    <a:pt x="522493" y="21633"/>
                  </a:lnTo>
                  <a:lnTo>
                    <a:pt x="576791" y="12324"/>
                  </a:lnTo>
                  <a:lnTo>
                    <a:pt x="632654" y="5546"/>
                  </a:lnTo>
                  <a:lnTo>
                    <a:pt x="689916" y="1403"/>
                  </a:lnTo>
                  <a:lnTo>
                    <a:pt x="748411" y="0"/>
                  </a:lnTo>
                  <a:lnTo>
                    <a:pt x="806906" y="1403"/>
                  </a:lnTo>
                  <a:lnTo>
                    <a:pt x="864170" y="5546"/>
                  </a:lnTo>
                  <a:lnTo>
                    <a:pt x="920037" y="12324"/>
                  </a:lnTo>
                  <a:lnTo>
                    <a:pt x="974340" y="21633"/>
                  </a:lnTo>
                  <a:lnTo>
                    <a:pt x="1026913" y="33369"/>
                  </a:lnTo>
                  <a:lnTo>
                    <a:pt x="1077589" y="47430"/>
                  </a:lnTo>
                  <a:lnTo>
                    <a:pt x="1126203" y="63711"/>
                  </a:lnTo>
                  <a:lnTo>
                    <a:pt x="1172586" y="82109"/>
                  </a:lnTo>
                  <a:lnTo>
                    <a:pt x="1216574" y="102520"/>
                  </a:lnTo>
                  <a:lnTo>
                    <a:pt x="1257999" y="124840"/>
                  </a:lnTo>
                  <a:lnTo>
                    <a:pt x="1296696" y="148965"/>
                  </a:lnTo>
                  <a:lnTo>
                    <a:pt x="1332496" y="174793"/>
                  </a:lnTo>
                  <a:lnTo>
                    <a:pt x="1365236" y="202219"/>
                  </a:lnTo>
                  <a:lnTo>
                    <a:pt x="1394746" y="231139"/>
                  </a:lnTo>
                  <a:lnTo>
                    <a:pt x="1420863" y="261451"/>
                  </a:lnTo>
                  <a:lnTo>
                    <a:pt x="1443417" y="293050"/>
                  </a:lnTo>
                  <a:lnTo>
                    <a:pt x="1477178" y="359695"/>
                  </a:lnTo>
                  <a:lnTo>
                    <a:pt x="1494696" y="430244"/>
                  </a:lnTo>
                  <a:lnTo>
                    <a:pt x="1496949" y="466725"/>
                  </a:lnTo>
                  <a:lnTo>
                    <a:pt x="1494696" y="503188"/>
                  </a:lnTo>
                  <a:lnTo>
                    <a:pt x="1477178" y="573714"/>
                  </a:lnTo>
                  <a:lnTo>
                    <a:pt x="1443417" y="640347"/>
                  </a:lnTo>
                  <a:lnTo>
                    <a:pt x="1420863" y="671942"/>
                  </a:lnTo>
                  <a:lnTo>
                    <a:pt x="1394746" y="702253"/>
                  </a:lnTo>
                  <a:lnTo>
                    <a:pt x="1365236" y="731174"/>
                  </a:lnTo>
                  <a:lnTo>
                    <a:pt x="1332496" y="758603"/>
                  </a:lnTo>
                  <a:lnTo>
                    <a:pt x="1296696" y="784434"/>
                  </a:lnTo>
                  <a:lnTo>
                    <a:pt x="1257999" y="808564"/>
                  </a:lnTo>
                  <a:lnTo>
                    <a:pt x="1216574" y="830889"/>
                  </a:lnTo>
                  <a:lnTo>
                    <a:pt x="1172586" y="851306"/>
                  </a:lnTo>
                  <a:lnTo>
                    <a:pt x="1126203" y="869710"/>
                  </a:lnTo>
                  <a:lnTo>
                    <a:pt x="1077589" y="885997"/>
                  </a:lnTo>
                  <a:lnTo>
                    <a:pt x="1026913" y="900063"/>
                  </a:lnTo>
                  <a:lnTo>
                    <a:pt x="974340" y="911805"/>
                  </a:lnTo>
                  <a:lnTo>
                    <a:pt x="920037" y="921119"/>
                  </a:lnTo>
                  <a:lnTo>
                    <a:pt x="864170" y="927900"/>
                  </a:lnTo>
                  <a:lnTo>
                    <a:pt x="806906" y="932045"/>
                  </a:lnTo>
                  <a:lnTo>
                    <a:pt x="748411" y="933450"/>
                  </a:lnTo>
                  <a:lnTo>
                    <a:pt x="689916" y="932045"/>
                  </a:lnTo>
                  <a:lnTo>
                    <a:pt x="632654" y="927900"/>
                  </a:lnTo>
                  <a:lnTo>
                    <a:pt x="576791" y="921119"/>
                  </a:lnTo>
                  <a:lnTo>
                    <a:pt x="522493" y="911805"/>
                  </a:lnTo>
                  <a:lnTo>
                    <a:pt x="469926" y="900063"/>
                  </a:lnTo>
                  <a:lnTo>
                    <a:pt x="419257" y="885997"/>
                  </a:lnTo>
                  <a:lnTo>
                    <a:pt x="370651" y="869710"/>
                  </a:lnTo>
                  <a:lnTo>
                    <a:pt x="324276" y="851306"/>
                  </a:lnTo>
                  <a:lnTo>
                    <a:pt x="280297" y="830889"/>
                  </a:lnTo>
                  <a:lnTo>
                    <a:pt x="238881" y="808564"/>
                  </a:lnTo>
                  <a:lnTo>
                    <a:pt x="200194" y="784434"/>
                  </a:lnTo>
                  <a:lnTo>
                    <a:pt x="164402" y="758603"/>
                  </a:lnTo>
                  <a:lnTo>
                    <a:pt x="131671" y="731174"/>
                  </a:lnTo>
                  <a:lnTo>
                    <a:pt x="102169" y="702253"/>
                  </a:lnTo>
                  <a:lnTo>
                    <a:pt x="76060" y="671942"/>
                  </a:lnTo>
                  <a:lnTo>
                    <a:pt x="53512" y="640347"/>
                  </a:lnTo>
                  <a:lnTo>
                    <a:pt x="19763" y="573714"/>
                  </a:lnTo>
                  <a:lnTo>
                    <a:pt x="2251" y="503188"/>
                  </a:lnTo>
                  <a:lnTo>
                    <a:pt x="0" y="466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62376" y="2779648"/>
              <a:ext cx="1710055" cy="892810"/>
            </a:xfrm>
            <a:custGeom>
              <a:avLst/>
              <a:gdLst/>
              <a:ahLst/>
              <a:cxnLst/>
              <a:rect l="l" t="t" r="r" b="b"/>
              <a:pathLst>
                <a:path w="1710054" h="892810">
                  <a:moveTo>
                    <a:pt x="854837" y="0"/>
                  </a:moveTo>
                  <a:lnTo>
                    <a:pt x="793779" y="1120"/>
                  </a:lnTo>
                  <a:lnTo>
                    <a:pt x="733881" y="4430"/>
                  </a:lnTo>
                  <a:lnTo>
                    <a:pt x="675288" y="9856"/>
                  </a:lnTo>
                  <a:lnTo>
                    <a:pt x="618145" y="17321"/>
                  </a:lnTo>
                  <a:lnTo>
                    <a:pt x="562594" y="26749"/>
                  </a:lnTo>
                  <a:lnTo>
                    <a:pt x="508783" y="38065"/>
                  </a:lnTo>
                  <a:lnTo>
                    <a:pt x="456854" y="51195"/>
                  </a:lnTo>
                  <a:lnTo>
                    <a:pt x="406952" y="66061"/>
                  </a:lnTo>
                  <a:lnTo>
                    <a:pt x="359222" y="82589"/>
                  </a:lnTo>
                  <a:lnTo>
                    <a:pt x="313809" y="100703"/>
                  </a:lnTo>
                  <a:lnTo>
                    <a:pt x="270856" y="120327"/>
                  </a:lnTo>
                  <a:lnTo>
                    <a:pt x="230510" y="141387"/>
                  </a:lnTo>
                  <a:lnTo>
                    <a:pt x="192913" y="163806"/>
                  </a:lnTo>
                  <a:lnTo>
                    <a:pt x="158211" y="187509"/>
                  </a:lnTo>
                  <a:lnTo>
                    <a:pt x="126548" y="212420"/>
                  </a:lnTo>
                  <a:lnTo>
                    <a:pt x="98068" y="238464"/>
                  </a:lnTo>
                  <a:lnTo>
                    <a:pt x="51239" y="293650"/>
                  </a:lnTo>
                  <a:lnTo>
                    <a:pt x="18879" y="352460"/>
                  </a:lnTo>
                  <a:lnTo>
                    <a:pt x="2145" y="414291"/>
                  </a:lnTo>
                  <a:lnTo>
                    <a:pt x="0" y="446150"/>
                  </a:lnTo>
                  <a:lnTo>
                    <a:pt x="2145" y="478010"/>
                  </a:lnTo>
                  <a:lnTo>
                    <a:pt x="18879" y="539841"/>
                  </a:lnTo>
                  <a:lnTo>
                    <a:pt x="51239" y="598651"/>
                  </a:lnTo>
                  <a:lnTo>
                    <a:pt x="98068" y="653837"/>
                  </a:lnTo>
                  <a:lnTo>
                    <a:pt x="126548" y="679881"/>
                  </a:lnTo>
                  <a:lnTo>
                    <a:pt x="158211" y="704792"/>
                  </a:lnTo>
                  <a:lnTo>
                    <a:pt x="192913" y="728495"/>
                  </a:lnTo>
                  <a:lnTo>
                    <a:pt x="230510" y="750914"/>
                  </a:lnTo>
                  <a:lnTo>
                    <a:pt x="270856" y="771974"/>
                  </a:lnTo>
                  <a:lnTo>
                    <a:pt x="313809" y="791598"/>
                  </a:lnTo>
                  <a:lnTo>
                    <a:pt x="359222" y="809712"/>
                  </a:lnTo>
                  <a:lnTo>
                    <a:pt x="406952" y="826240"/>
                  </a:lnTo>
                  <a:lnTo>
                    <a:pt x="456854" y="841106"/>
                  </a:lnTo>
                  <a:lnTo>
                    <a:pt x="508783" y="854236"/>
                  </a:lnTo>
                  <a:lnTo>
                    <a:pt x="562594" y="865552"/>
                  </a:lnTo>
                  <a:lnTo>
                    <a:pt x="618145" y="874980"/>
                  </a:lnTo>
                  <a:lnTo>
                    <a:pt x="675288" y="882445"/>
                  </a:lnTo>
                  <a:lnTo>
                    <a:pt x="733881" y="887871"/>
                  </a:lnTo>
                  <a:lnTo>
                    <a:pt x="793779" y="891181"/>
                  </a:lnTo>
                  <a:lnTo>
                    <a:pt x="854837" y="892301"/>
                  </a:lnTo>
                  <a:lnTo>
                    <a:pt x="915879" y="891181"/>
                  </a:lnTo>
                  <a:lnTo>
                    <a:pt x="975764" y="887871"/>
                  </a:lnTo>
                  <a:lnTo>
                    <a:pt x="1034347" y="882445"/>
                  </a:lnTo>
                  <a:lnTo>
                    <a:pt x="1091483" y="874980"/>
                  </a:lnTo>
                  <a:lnTo>
                    <a:pt x="1147028" y="865552"/>
                  </a:lnTo>
                  <a:lnTo>
                    <a:pt x="1200836" y="854236"/>
                  </a:lnTo>
                  <a:lnTo>
                    <a:pt x="1252763" y="841106"/>
                  </a:lnTo>
                  <a:lnTo>
                    <a:pt x="1302665" y="826240"/>
                  </a:lnTo>
                  <a:lnTo>
                    <a:pt x="1350396" y="809712"/>
                  </a:lnTo>
                  <a:lnTo>
                    <a:pt x="1395811" y="791598"/>
                  </a:lnTo>
                  <a:lnTo>
                    <a:pt x="1438767" y="771974"/>
                  </a:lnTo>
                  <a:lnTo>
                    <a:pt x="1479118" y="750914"/>
                  </a:lnTo>
                  <a:lnTo>
                    <a:pt x="1516720" y="728495"/>
                  </a:lnTo>
                  <a:lnTo>
                    <a:pt x="1551427" y="704792"/>
                  </a:lnTo>
                  <a:lnTo>
                    <a:pt x="1583095" y="679881"/>
                  </a:lnTo>
                  <a:lnTo>
                    <a:pt x="1611580" y="653837"/>
                  </a:lnTo>
                  <a:lnTo>
                    <a:pt x="1658420" y="598651"/>
                  </a:lnTo>
                  <a:lnTo>
                    <a:pt x="1690788" y="539841"/>
                  </a:lnTo>
                  <a:lnTo>
                    <a:pt x="1707527" y="478010"/>
                  </a:lnTo>
                  <a:lnTo>
                    <a:pt x="1709674" y="446150"/>
                  </a:lnTo>
                  <a:lnTo>
                    <a:pt x="1707527" y="414291"/>
                  </a:lnTo>
                  <a:lnTo>
                    <a:pt x="1690788" y="352460"/>
                  </a:lnTo>
                  <a:lnTo>
                    <a:pt x="1658420" y="293650"/>
                  </a:lnTo>
                  <a:lnTo>
                    <a:pt x="1611580" y="238464"/>
                  </a:lnTo>
                  <a:lnTo>
                    <a:pt x="1583095" y="212420"/>
                  </a:lnTo>
                  <a:lnTo>
                    <a:pt x="1551427" y="187509"/>
                  </a:lnTo>
                  <a:lnTo>
                    <a:pt x="1516720" y="163806"/>
                  </a:lnTo>
                  <a:lnTo>
                    <a:pt x="1479118" y="141387"/>
                  </a:lnTo>
                  <a:lnTo>
                    <a:pt x="1438767" y="120327"/>
                  </a:lnTo>
                  <a:lnTo>
                    <a:pt x="1395811" y="100703"/>
                  </a:lnTo>
                  <a:lnTo>
                    <a:pt x="1350396" y="82589"/>
                  </a:lnTo>
                  <a:lnTo>
                    <a:pt x="1302665" y="66061"/>
                  </a:lnTo>
                  <a:lnTo>
                    <a:pt x="1252763" y="51195"/>
                  </a:lnTo>
                  <a:lnTo>
                    <a:pt x="1200836" y="38065"/>
                  </a:lnTo>
                  <a:lnTo>
                    <a:pt x="1147028" y="26749"/>
                  </a:lnTo>
                  <a:lnTo>
                    <a:pt x="1091483" y="17321"/>
                  </a:lnTo>
                  <a:lnTo>
                    <a:pt x="1034347" y="9856"/>
                  </a:lnTo>
                  <a:lnTo>
                    <a:pt x="975764" y="4430"/>
                  </a:lnTo>
                  <a:lnTo>
                    <a:pt x="915879" y="1120"/>
                  </a:lnTo>
                  <a:lnTo>
                    <a:pt x="8548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62376" y="2779648"/>
              <a:ext cx="1710055" cy="892810"/>
            </a:xfrm>
            <a:custGeom>
              <a:avLst/>
              <a:gdLst/>
              <a:ahLst/>
              <a:cxnLst/>
              <a:rect l="l" t="t" r="r" b="b"/>
              <a:pathLst>
                <a:path w="1710054" h="892810">
                  <a:moveTo>
                    <a:pt x="0" y="446150"/>
                  </a:moveTo>
                  <a:lnTo>
                    <a:pt x="8487" y="383035"/>
                  </a:lnTo>
                  <a:lnTo>
                    <a:pt x="33178" y="322639"/>
                  </a:lnTo>
                  <a:lnTo>
                    <a:pt x="72917" y="265566"/>
                  </a:lnTo>
                  <a:lnTo>
                    <a:pt x="126548" y="212420"/>
                  </a:lnTo>
                  <a:lnTo>
                    <a:pt x="158211" y="187509"/>
                  </a:lnTo>
                  <a:lnTo>
                    <a:pt x="192913" y="163806"/>
                  </a:lnTo>
                  <a:lnTo>
                    <a:pt x="230510" y="141387"/>
                  </a:lnTo>
                  <a:lnTo>
                    <a:pt x="270856" y="120327"/>
                  </a:lnTo>
                  <a:lnTo>
                    <a:pt x="313809" y="100703"/>
                  </a:lnTo>
                  <a:lnTo>
                    <a:pt x="359222" y="82589"/>
                  </a:lnTo>
                  <a:lnTo>
                    <a:pt x="406952" y="66061"/>
                  </a:lnTo>
                  <a:lnTo>
                    <a:pt x="456854" y="51195"/>
                  </a:lnTo>
                  <a:lnTo>
                    <a:pt x="508783" y="38065"/>
                  </a:lnTo>
                  <a:lnTo>
                    <a:pt x="562594" y="26749"/>
                  </a:lnTo>
                  <a:lnTo>
                    <a:pt x="618145" y="17321"/>
                  </a:lnTo>
                  <a:lnTo>
                    <a:pt x="675288" y="9856"/>
                  </a:lnTo>
                  <a:lnTo>
                    <a:pt x="733881" y="4430"/>
                  </a:lnTo>
                  <a:lnTo>
                    <a:pt x="793779" y="1120"/>
                  </a:lnTo>
                  <a:lnTo>
                    <a:pt x="854837" y="0"/>
                  </a:lnTo>
                  <a:lnTo>
                    <a:pt x="915879" y="1120"/>
                  </a:lnTo>
                  <a:lnTo>
                    <a:pt x="975764" y="4430"/>
                  </a:lnTo>
                  <a:lnTo>
                    <a:pt x="1034347" y="9856"/>
                  </a:lnTo>
                  <a:lnTo>
                    <a:pt x="1091483" y="17321"/>
                  </a:lnTo>
                  <a:lnTo>
                    <a:pt x="1147028" y="26749"/>
                  </a:lnTo>
                  <a:lnTo>
                    <a:pt x="1200836" y="38065"/>
                  </a:lnTo>
                  <a:lnTo>
                    <a:pt x="1252763" y="51195"/>
                  </a:lnTo>
                  <a:lnTo>
                    <a:pt x="1302665" y="66061"/>
                  </a:lnTo>
                  <a:lnTo>
                    <a:pt x="1350396" y="82589"/>
                  </a:lnTo>
                  <a:lnTo>
                    <a:pt x="1395811" y="100703"/>
                  </a:lnTo>
                  <a:lnTo>
                    <a:pt x="1438767" y="120327"/>
                  </a:lnTo>
                  <a:lnTo>
                    <a:pt x="1479118" y="141387"/>
                  </a:lnTo>
                  <a:lnTo>
                    <a:pt x="1516720" y="163806"/>
                  </a:lnTo>
                  <a:lnTo>
                    <a:pt x="1551427" y="187509"/>
                  </a:lnTo>
                  <a:lnTo>
                    <a:pt x="1583095" y="212420"/>
                  </a:lnTo>
                  <a:lnTo>
                    <a:pt x="1611580" y="238464"/>
                  </a:lnTo>
                  <a:lnTo>
                    <a:pt x="1658420" y="293650"/>
                  </a:lnTo>
                  <a:lnTo>
                    <a:pt x="1690788" y="352460"/>
                  </a:lnTo>
                  <a:lnTo>
                    <a:pt x="1707527" y="414291"/>
                  </a:lnTo>
                  <a:lnTo>
                    <a:pt x="1709674" y="446150"/>
                  </a:lnTo>
                  <a:lnTo>
                    <a:pt x="1707527" y="478010"/>
                  </a:lnTo>
                  <a:lnTo>
                    <a:pt x="1690788" y="539841"/>
                  </a:lnTo>
                  <a:lnTo>
                    <a:pt x="1658420" y="598651"/>
                  </a:lnTo>
                  <a:lnTo>
                    <a:pt x="1611580" y="653837"/>
                  </a:lnTo>
                  <a:lnTo>
                    <a:pt x="1583095" y="679881"/>
                  </a:lnTo>
                  <a:lnTo>
                    <a:pt x="1551427" y="704792"/>
                  </a:lnTo>
                  <a:lnTo>
                    <a:pt x="1516720" y="728495"/>
                  </a:lnTo>
                  <a:lnTo>
                    <a:pt x="1479118" y="750914"/>
                  </a:lnTo>
                  <a:lnTo>
                    <a:pt x="1438767" y="771974"/>
                  </a:lnTo>
                  <a:lnTo>
                    <a:pt x="1395811" y="791598"/>
                  </a:lnTo>
                  <a:lnTo>
                    <a:pt x="1350396" y="809712"/>
                  </a:lnTo>
                  <a:lnTo>
                    <a:pt x="1302665" y="826240"/>
                  </a:lnTo>
                  <a:lnTo>
                    <a:pt x="1252763" y="841106"/>
                  </a:lnTo>
                  <a:lnTo>
                    <a:pt x="1200836" y="854236"/>
                  </a:lnTo>
                  <a:lnTo>
                    <a:pt x="1147028" y="865552"/>
                  </a:lnTo>
                  <a:lnTo>
                    <a:pt x="1091483" y="874980"/>
                  </a:lnTo>
                  <a:lnTo>
                    <a:pt x="1034347" y="882445"/>
                  </a:lnTo>
                  <a:lnTo>
                    <a:pt x="975764" y="887871"/>
                  </a:lnTo>
                  <a:lnTo>
                    <a:pt x="915879" y="891181"/>
                  </a:lnTo>
                  <a:lnTo>
                    <a:pt x="854837" y="892301"/>
                  </a:lnTo>
                  <a:lnTo>
                    <a:pt x="793779" y="891181"/>
                  </a:lnTo>
                  <a:lnTo>
                    <a:pt x="733881" y="887871"/>
                  </a:lnTo>
                  <a:lnTo>
                    <a:pt x="675288" y="882445"/>
                  </a:lnTo>
                  <a:lnTo>
                    <a:pt x="618145" y="874980"/>
                  </a:lnTo>
                  <a:lnTo>
                    <a:pt x="562594" y="865552"/>
                  </a:lnTo>
                  <a:lnTo>
                    <a:pt x="508783" y="854236"/>
                  </a:lnTo>
                  <a:lnTo>
                    <a:pt x="456854" y="841106"/>
                  </a:lnTo>
                  <a:lnTo>
                    <a:pt x="406952" y="826240"/>
                  </a:lnTo>
                  <a:lnTo>
                    <a:pt x="359222" y="809712"/>
                  </a:lnTo>
                  <a:lnTo>
                    <a:pt x="313809" y="791598"/>
                  </a:lnTo>
                  <a:lnTo>
                    <a:pt x="270856" y="771974"/>
                  </a:lnTo>
                  <a:lnTo>
                    <a:pt x="230510" y="750914"/>
                  </a:lnTo>
                  <a:lnTo>
                    <a:pt x="192913" y="728495"/>
                  </a:lnTo>
                  <a:lnTo>
                    <a:pt x="158211" y="704792"/>
                  </a:lnTo>
                  <a:lnTo>
                    <a:pt x="126548" y="679881"/>
                  </a:lnTo>
                  <a:lnTo>
                    <a:pt x="98068" y="653837"/>
                  </a:lnTo>
                  <a:lnTo>
                    <a:pt x="51239" y="598651"/>
                  </a:lnTo>
                  <a:lnTo>
                    <a:pt x="18879" y="539841"/>
                  </a:lnTo>
                  <a:lnTo>
                    <a:pt x="2145" y="478010"/>
                  </a:lnTo>
                  <a:lnTo>
                    <a:pt x="0" y="4461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14420" y="2997784"/>
            <a:ext cx="1005840" cy="4419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0"/>
              </a:spcBef>
            </a:pPr>
            <a:r>
              <a:rPr dirty="0" sz="1350" spc="10" b="1">
                <a:solidFill>
                  <a:srgbClr val="003300"/>
                </a:solidFill>
                <a:latin typeface="Comic Sans MS"/>
                <a:cs typeface="Comic Sans MS"/>
              </a:rPr>
              <a:t>Show</a:t>
            </a:r>
            <a:endParaRPr sz="13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350" spc="-5" b="1">
                <a:solidFill>
                  <a:srgbClr val="003300"/>
                </a:solidFill>
                <a:latin typeface="Comic Sans MS"/>
                <a:cs typeface="Comic Sans MS"/>
              </a:rPr>
              <a:t>r</a:t>
            </a:r>
            <a:r>
              <a:rPr dirty="0" sz="1350" b="1">
                <a:solidFill>
                  <a:srgbClr val="003300"/>
                </a:solidFill>
                <a:latin typeface="Comic Sans MS"/>
                <a:cs typeface="Comic Sans MS"/>
              </a:rPr>
              <a:t>egis</a:t>
            </a:r>
            <a:r>
              <a:rPr dirty="0" sz="1350" spc="10" b="1">
                <a:solidFill>
                  <a:srgbClr val="003300"/>
                </a:solidFill>
                <a:latin typeface="Comic Sans MS"/>
                <a:cs typeface="Comic Sans MS"/>
              </a:rPr>
              <a:t>t</a:t>
            </a:r>
            <a:r>
              <a:rPr dirty="0" sz="1350" spc="-5" b="1">
                <a:solidFill>
                  <a:srgbClr val="003300"/>
                </a:solidFill>
                <a:latin typeface="Comic Sans MS"/>
                <a:cs typeface="Comic Sans MS"/>
              </a:rPr>
              <a:t>r</a:t>
            </a:r>
            <a:r>
              <a:rPr dirty="0" sz="1350" spc="15" b="1">
                <a:solidFill>
                  <a:srgbClr val="003300"/>
                </a:solidFill>
                <a:latin typeface="Comic Sans MS"/>
                <a:cs typeface="Comic Sans MS"/>
              </a:rPr>
              <a:t>a</a:t>
            </a:r>
            <a:r>
              <a:rPr dirty="0" sz="1350" b="1">
                <a:solidFill>
                  <a:srgbClr val="003300"/>
                </a:solidFill>
                <a:latin typeface="Comic Sans MS"/>
                <a:cs typeface="Comic Sans MS"/>
              </a:rPr>
              <a:t>t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ion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16363" y="4022661"/>
            <a:ext cx="1476375" cy="728980"/>
            <a:chOff x="3416363" y="4022661"/>
            <a:chExt cx="1476375" cy="728980"/>
          </a:xfrm>
        </p:grpSpPr>
        <p:sp>
          <p:nvSpPr>
            <p:cNvPr id="12" name="object 12"/>
            <p:cNvSpPr/>
            <p:nvPr/>
          </p:nvSpPr>
          <p:spPr>
            <a:xfrm>
              <a:off x="3417951" y="4024248"/>
              <a:ext cx="1473200" cy="725805"/>
            </a:xfrm>
            <a:custGeom>
              <a:avLst/>
              <a:gdLst/>
              <a:ahLst/>
              <a:cxnLst/>
              <a:rect l="l" t="t" r="r" b="b"/>
              <a:pathLst>
                <a:path w="1473200" h="725804">
                  <a:moveTo>
                    <a:pt x="736600" y="0"/>
                  </a:moveTo>
                  <a:lnTo>
                    <a:pt x="673029" y="1331"/>
                  </a:lnTo>
                  <a:lnTo>
                    <a:pt x="610963" y="5254"/>
                  </a:lnTo>
                  <a:lnTo>
                    <a:pt x="550623" y="11658"/>
                  </a:lnTo>
                  <a:lnTo>
                    <a:pt x="492228" y="20436"/>
                  </a:lnTo>
                  <a:lnTo>
                    <a:pt x="436000" y="31478"/>
                  </a:lnTo>
                  <a:lnTo>
                    <a:pt x="382159" y="44675"/>
                  </a:lnTo>
                  <a:lnTo>
                    <a:pt x="330927" y="59919"/>
                  </a:lnTo>
                  <a:lnTo>
                    <a:pt x="282525" y="77100"/>
                  </a:lnTo>
                  <a:lnTo>
                    <a:pt x="237172" y="96110"/>
                  </a:lnTo>
                  <a:lnTo>
                    <a:pt x="195091" y="116840"/>
                  </a:lnTo>
                  <a:lnTo>
                    <a:pt x="156502" y="139181"/>
                  </a:lnTo>
                  <a:lnTo>
                    <a:pt x="121625" y="163024"/>
                  </a:lnTo>
                  <a:lnTo>
                    <a:pt x="90682" y="188260"/>
                  </a:lnTo>
                  <a:lnTo>
                    <a:pt x="41481" y="242477"/>
                  </a:lnTo>
                  <a:lnTo>
                    <a:pt x="10664" y="300960"/>
                  </a:lnTo>
                  <a:lnTo>
                    <a:pt x="0" y="362838"/>
                  </a:lnTo>
                  <a:lnTo>
                    <a:pt x="2703" y="394129"/>
                  </a:lnTo>
                  <a:lnTo>
                    <a:pt x="23664" y="454386"/>
                  </a:lnTo>
                  <a:lnTo>
                    <a:pt x="63894" y="510820"/>
                  </a:lnTo>
                  <a:lnTo>
                    <a:pt x="121625" y="562558"/>
                  </a:lnTo>
                  <a:lnTo>
                    <a:pt x="156502" y="586394"/>
                  </a:lnTo>
                  <a:lnTo>
                    <a:pt x="195091" y="608729"/>
                  </a:lnTo>
                  <a:lnTo>
                    <a:pt x="237172" y="629454"/>
                  </a:lnTo>
                  <a:lnTo>
                    <a:pt x="282525" y="648460"/>
                  </a:lnTo>
                  <a:lnTo>
                    <a:pt x="330927" y="665638"/>
                  </a:lnTo>
                  <a:lnTo>
                    <a:pt x="382159" y="680879"/>
                  </a:lnTo>
                  <a:lnTo>
                    <a:pt x="436000" y="694075"/>
                  </a:lnTo>
                  <a:lnTo>
                    <a:pt x="492228" y="705115"/>
                  </a:lnTo>
                  <a:lnTo>
                    <a:pt x="550623" y="713892"/>
                  </a:lnTo>
                  <a:lnTo>
                    <a:pt x="610963" y="720296"/>
                  </a:lnTo>
                  <a:lnTo>
                    <a:pt x="673029" y="724219"/>
                  </a:lnTo>
                  <a:lnTo>
                    <a:pt x="736600" y="725551"/>
                  </a:lnTo>
                  <a:lnTo>
                    <a:pt x="800152" y="724219"/>
                  </a:lnTo>
                  <a:lnTo>
                    <a:pt x="862203" y="720296"/>
                  </a:lnTo>
                  <a:lnTo>
                    <a:pt x="922534" y="713892"/>
                  </a:lnTo>
                  <a:lnTo>
                    <a:pt x="980921" y="705115"/>
                  </a:lnTo>
                  <a:lnTo>
                    <a:pt x="1037145" y="694075"/>
                  </a:lnTo>
                  <a:lnTo>
                    <a:pt x="1090983" y="680879"/>
                  </a:lnTo>
                  <a:lnTo>
                    <a:pt x="1142216" y="665638"/>
                  </a:lnTo>
                  <a:lnTo>
                    <a:pt x="1190621" y="648460"/>
                  </a:lnTo>
                  <a:lnTo>
                    <a:pt x="1235977" y="629454"/>
                  </a:lnTo>
                  <a:lnTo>
                    <a:pt x="1278063" y="608729"/>
                  </a:lnTo>
                  <a:lnTo>
                    <a:pt x="1316658" y="586394"/>
                  </a:lnTo>
                  <a:lnTo>
                    <a:pt x="1351541" y="562558"/>
                  </a:lnTo>
                  <a:lnTo>
                    <a:pt x="1382491" y="537331"/>
                  </a:lnTo>
                  <a:lnTo>
                    <a:pt x="1431705" y="483136"/>
                  </a:lnTo>
                  <a:lnTo>
                    <a:pt x="1462531" y="424681"/>
                  </a:lnTo>
                  <a:lnTo>
                    <a:pt x="1473200" y="362838"/>
                  </a:lnTo>
                  <a:lnTo>
                    <a:pt x="1470495" y="331529"/>
                  </a:lnTo>
                  <a:lnTo>
                    <a:pt x="1449527" y="271239"/>
                  </a:lnTo>
                  <a:lnTo>
                    <a:pt x="1409286" y="214781"/>
                  </a:lnTo>
                  <a:lnTo>
                    <a:pt x="1351541" y="163024"/>
                  </a:lnTo>
                  <a:lnTo>
                    <a:pt x="1316658" y="139181"/>
                  </a:lnTo>
                  <a:lnTo>
                    <a:pt x="1278063" y="116840"/>
                  </a:lnTo>
                  <a:lnTo>
                    <a:pt x="1235977" y="96110"/>
                  </a:lnTo>
                  <a:lnTo>
                    <a:pt x="1190621" y="77100"/>
                  </a:lnTo>
                  <a:lnTo>
                    <a:pt x="1142216" y="59919"/>
                  </a:lnTo>
                  <a:lnTo>
                    <a:pt x="1090983" y="44675"/>
                  </a:lnTo>
                  <a:lnTo>
                    <a:pt x="1037145" y="31478"/>
                  </a:lnTo>
                  <a:lnTo>
                    <a:pt x="980921" y="20436"/>
                  </a:lnTo>
                  <a:lnTo>
                    <a:pt x="922534" y="11658"/>
                  </a:lnTo>
                  <a:lnTo>
                    <a:pt x="862203" y="5254"/>
                  </a:lnTo>
                  <a:lnTo>
                    <a:pt x="800152" y="1331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17951" y="4024248"/>
              <a:ext cx="1473200" cy="725805"/>
            </a:xfrm>
            <a:custGeom>
              <a:avLst/>
              <a:gdLst/>
              <a:ahLst/>
              <a:cxnLst/>
              <a:rect l="l" t="t" r="r" b="b"/>
              <a:pathLst>
                <a:path w="1473200" h="725804">
                  <a:moveTo>
                    <a:pt x="0" y="362838"/>
                  </a:moveTo>
                  <a:lnTo>
                    <a:pt x="10664" y="300960"/>
                  </a:lnTo>
                  <a:lnTo>
                    <a:pt x="41481" y="242477"/>
                  </a:lnTo>
                  <a:lnTo>
                    <a:pt x="90682" y="188260"/>
                  </a:lnTo>
                  <a:lnTo>
                    <a:pt x="121625" y="163024"/>
                  </a:lnTo>
                  <a:lnTo>
                    <a:pt x="156502" y="139181"/>
                  </a:lnTo>
                  <a:lnTo>
                    <a:pt x="195091" y="116840"/>
                  </a:lnTo>
                  <a:lnTo>
                    <a:pt x="237172" y="96110"/>
                  </a:lnTo>
                  <a:lnTo>
                    <a:pt x="282525" y="77100"/>
                  </a:lnTo>
                  <a:lnTo>
                    <a:pt x="330927" y="59919"/>
                  </a:lnTo>
                  <a:lnTo>
                    <a:pt x="382159" y="44675"/>
                  </a:lnTo>
                  <a:lnTo>
                    <a:pt x="436000" y="31478"/>
                  </a:lnTo>
                  <a:lnTo>
                    <a:pt x="492228" y="20436"/>
                  </a:lnTo>
                  <a:lnTo>
                    <a:pt x="550623" y="11658"/>
                  </a:lnTo>
                  <a:lnTo>
                    <a:pt x="610963" y="5254"/>
                  </a:lnTo>
                  <a:lnTo>
                    <a:pt x="673029" y="1331"/>
                  </a:lnTo>
                  <a:lnTo>
                    <a:pt x="736600" y="0"/>
                  </a:lnTo>
                  <a:lnTo>
                    <a:pt x="800152" y="1331"/>
                  </a:lnTo>
                  <a:lnTo>
                    <a:pt x="862203" y="5254"/>
                  </a:lnTo>
                  <a:lnTo>
                    <a:pt x="922534" y="11658"/>
                  </a:lnTo>
                  <a:lnTo>
                    <a:pt x="980921" y="20436"/>
                  </a:lnTo>
                  <a:lnTo>
                    <a:pt x="1037145" y="31478"/>
                  </a:lnTo>
                  <a:lnTo>
                    <a:pt x="1090983" y="44675"/>
                  </a:lnTo>
                  <a:lnTo>
                    <a:pt x="1142216" y="59919"/>
                  </a:lnTo>
                  <a:lnTo>
                    <a:pt x="1190621" y="77100"/>
                  </a:lnTo>
                  <a:lnTo>
                    <a:pt x="1235977" y="96110"/>
                  </a:lnTo>
                  <a:lnTo>
                    <a:pt x="1278063" y="116840"/>
                  </a:lnTo>
                  <a:lnTo>
                    <a:pt x="1316658" y="139181"/>
                  </a:lnTo>
                  <a:lnTo>
                    <a:pt x="1351541" y="163024"/>
                  </a:lnTo>
                  <a:lnTo>
                    <a:pt x="1382491" y="188260"/>
                  </a:lnTo>
                  <a:lnTo>
                    <a:pt x="1431705" y="242477"/>
                  </a:lnTo>
                  <a:lnTo>
                    <a:pt x="1462531" y="300960"/>
                  </a:lnTo>
                  <a:lnTo>
                    <a:pt x="1473200" y="362838"/>
                  </a:lnTo>
                  <a:lnTo>
                    <a:pt x="1470495" y="394129"/>
                  </a:lnTo>
                  <a:lnTo>
                    <a:pt x="1449527" y="454386"/>
                  </a:lnTo>
                  <a:lnTo>
                    <a:pt x="1409286" y="510820"/>
                  </a:lnTo>
                  <a:lnTo>
                    <a:pt x="1351541" y="562558"/>
                  </a:lnTo>
                  <a:lnTo>
                    <a:pt x="1316658" y="586394"/>
                  </a:lnTo>
                  <a:lnTo>
                    <a:pt x="1278063" y="608729"/>
                  </a:lnTo>
                  <a:lnTo>
                    <a:pt x="1235977" y="629454"/>
                  </a:lnTo>
                  <a:lnTo>
                    <a:pt x="1190621" y="648460"/>
                  </a:lnTo>
                  <a:lnTo>
                    <a:pt x="1142216" y="665638"/>
                  </a:lnTo>
                  <a:lnTo>
                    <a:pt x="1090983" y="680879"/>
                  </a:lnTo>
                  <a:lnTo>
                    <a:pt x="1037145" y="694075"/>
                  </a:lnTo>
                  <a:lnTo>
                    <a:pt x="980921" y="705115"/>
                  </a:lnTo>
                  <a:lnTo>
                    <a:pt x="922534" y="713892"/>
                  </a:lnTo>
                  <a:lnTo>
                    <a:pt x="862203" y="720296"/>
                  </a:lnTo>
                  <a:lnTo>
                    <a:pt x="800152" y="724219"/>
                  </a:lnTo>
                  <a:lnTo>
                    <a:pt x="736600" y="725551"/>
                  </a:lnTo>
                  <a:lnTo>
                    <a:pt x="673029" y="724219"/>
                  </a:lnTo>
                  <a:lnTo>
                    <a:pt x="610963" y="720296"/>
                  </a:lnTo>
                  <a:lnTo>
                    <a:pt x="550623" y="713892"/>
                  </a:lnTo>
                  <a:lnTo>
                    <a:pt x="492228" y="705115"/>
                  </a:lnTo>
                  <a:lnTo>
                    <a:pt x="436000" y="694075"/>
                  </a:lnTo>
                  <a:lnTo>
                    <a:pt x="382159" y="680879"/>
                  </a:lnTo>
                  <a:lnTo>
                    <a:pt x="330927" y="665638"/>
                  </a:lnTo>
                  <a:lnTo>
                    <a:pt x="282525" y="648460"/>
                  </a:lnTo>
                  <a:lnTo>
                    <a:pt x="237172" y="629454"/>
                  </a:lnTo>
                  <a:lnTo>
                    <a:pt x="195091" y="608729"/>
                  </a:lnTo>
                  <a:lnTo>
                    <a:pt x="156502" y="586394"/>
                  </a:lnTo>
                  <a:lnTo>
                    <a:pt x="121625" y="562558"/>
                  </a:lnTo>
                  <a:lnTo>
                    <a:pt x="90682" y="537331"/>
                  </a:lnTo>
                  <a:lnTo>
                    <a:pt x="41481" y="483136"/>
                  </a:lnTo>
                  <a:lnTo>
                    <a:pt x="10664" y="424681"/>
                  </a:lnTo>
                  <a:lnTo>
                    <a:pt x="0" y="362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726560" y="4118228"/>
            <a:ext cx="856615" cy="5219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0" b="1">
                <a:solidFill>
                  <a:srgbClr val="003300"/>
                </a:solidFill>
                <a:latin typeface="Comic Sans MS"/>
                <a:cs typeface="Comic Sans MS"/>
              </a:rPr>
              <a:t>Register</a:t>
            </a:r>
            <a:endParaRPr sz="1600">
              <a:latin typeface="Comic Sans MS"/>
              <a:cs typeface="Comic Sans MS"/>
            </a:endParaRPr>
          </a:p>
          <a:p>
            <a:pPr marL="106680">
              <a:lnSpc>
                <a:spcPct val="100000"/>
              </a:lnSpc>
              <a:spcBef>
                <a:spcPts val="30"/>
              </a:spcBef>
            </a:pPr>
            <a:r>
              <a:rPr dirty="0" sz="1600" spc="15" b="1">
                <a:solidFill>
                  <a:srgbClr val="003300"/>
                </a:solidFill>
                <a:latin typeface="Comic Sans MS"/>
                <a:cs typeface="Comic Sans MS"/>
              </a:rPr>
              <a:t>course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67163" y="5197538"/>
            <a:ext cx="1476375" cy="730250"/>
            <a:chOff x="3467163" y="5197538"/>
            <a:chExt cx="1476375" cy="730250"/>
          </a:xfrm>
        </p:grpSpPr>
        <p:sp>
          <p:nvSpPr>
            <p:cNvPr id="16" name="object 16"/>
            <p:cNvSpPr/>
            <p:nvPr/>
          </p:nvSpPr>
          <p:spPr>
            <a:xfrm>
              <a:off x="3468751" y="5199126"/>
              <a:ext cx="1473200" cy="727075"/>
            </a:xfrm>
            <a:custGeom>
              <a:avLst/>
              <a:gdLst/>
              <a:ahLst/>
              <a:cxnLst/>
              <a:rect l="l" t="t" r="r" b="b"/>
              <a:pathLst>
                <a:path w="1473200" h="727075">
                  <a:moveTo>
                    <a:pt x="736600" y="0"/>
                  </a:moveTo>
                  <a:lnTo>
                    <a:pt x="673029" y="1333"/>
                  </a:lnTo>
                  <a:lnTo>
                    <a:pt x="610963" y="5262"/>
                  </a:lnTo>
                  <a:lnTo>
                    <a:pt x="550623" y="11677"/>
                  </a:lnTo>
                  <a:lnTo>
                    <a:pt x="492228" y="20469"/>
                  </a:lnTo>
                  <a:lnTo>
                    <a:pt x="436000" y="31528"/>
                  </a:lnTo>
                  <a:lnTo>
                    <a:pt x="382159" y="44747"/>
                  </a:lnTo>
                  <a:lnTo>
                    <a:pt x="330927" y="60016"/>
                  </a:lnTo>
                  <a:lnTo>
                    <a:pt x="282525" y="77226"/>
                  </a:lnTo>
                  <a:lnTo>
                    <a:pt x="237172" y="96267"/>
                  </a:lnTo>
                  <a:lnTo>
                    <a:pt x="195091" y="117032"/>
                  </a:lnTo>
                  <a:lnTo>
                    <a:pt x="156502" y="139412"/>
                  </a:lnTo>
                  <a:lnTo>
                    <a:pt x="121625" y="163296"/>
                  </a:lnTo>
                  <a:lnTo>
                    <a:pt x="90682" y="188576"/>
                  </a:lnTo>
                  <a:lnTo>
                    <a:pt x="41481" y="242889"/>
                  </a:lnTo>
                  <a:lnTo>
                    <a:pt x="10664" y="301479"/>
                  </a:lnTo>
                  <a:lnTo>
                    <a:pt x="0" y="363474"/>
                  </a:lnTo>
                  <a:lnTo>
                    <a:pt x="2703" y="394841"/>
                  </a:lnTo>
                  <a:lnTo>
                    <a:pt x="23664" y="455243"/>
                  </a:lnTo>
                  <a:lnTo>
                    <a:pt x="63894" y="511809"/>
                  </a:lnTo>
                  <a:lnTo>
                    <a:pt x="121625" y="563665"/>
                  </a:lnTo>
                  <a:lnTo>
                    <a:pt x="156502" y="587554"/>
                  </a:lnTo>
                  <a:lnTo>
                    <a:pt x="195091" y="609939"/>
                  </a:lnTo>
                  <a:lnTo>
                    <a:pt x="237172" y="630709"/>
                  </a:lnTo>
                  <a:lnTo>
                    <a:pt x="282525" y="649757"/>
                  </a:lnTo>
                  <a:lnTo>
                    <a:pt x="330927" y="666972"/>
                  </a:lnTo>
                  <a:lnTo>
                    <a:pt x="382159" y="682246"/>
                  </a:lnTo>
                  <a:lnTo>
                    <a:pt x="436000" y="695469"/>
                  </a:lnTo>
                  <a:lnTo>
                    <a:pt x="492228" y="706533"/>
                  </a:lnTo>
                  <a:lnTo>
                    <a:pt x="550623" y="715329"/>
                  </a:lnTo>
                  <a:lnTo>
                    <a:pt x="610963" y="721746"/>
                  </a:lnTo>
                  <a:lnTo>
                    <a:pt x="673029" y="725677"/>
                  </a:lnTo>
                  <a:lnTo>
                    <a:pt x="736600" y="727011"/>
                  </a:lnTo>
                  <a:lnTo>
                    <a:pt x="800152" y="725677"/>
                  </a:lnTo>
                  <a:lnTo>
                    <a:pt x="862203" y="721746"/>
                  </a:lnTo>
                  <a:lnTo>
                    <a:pt x="922534" y="715329"/>
                  </a:lnTo>
                  <a:lnTo>
                    <a:pt x="980921" y="706533"/>
                  </a:lnTo>
                  <a:lnTo>
                    <a:pt x="1037145" y="695469"/>
                  </a:lnTo>
                  <a:lnTo>
                    <a:pt x="1090983" y="682246"/>
                  </a:lnTo>
                  <a:lnTo>
                    <a:pt x="1142216" y="666972"/>
                  </a:lnTo>
                  <a:lnTo>
                    <a:pt x="1190621" y="649757"/>
                  </a:lnTo>
                  <a:lnTo>
                    <a:pt x="1235977" y="630709"/>
                  </a:lnTo>
                  <a:lnTo>
                    <a:pt x="1278063" y="609939"/>
                  </a:lnTo>
                  <a:lnTo>
                    <a:pt x="1316658" y="587554"/>
                  </a:lnTo>
                  <a:lnTo>
                    <a:pt x="1351541" y="563665"/>
                  </a:lnTo>
                  <a:lnTo>
                    <a:pt x="1382491" y="538380"/>
                  </a:lnTo>
                  <a:lnTo>
                    <a:pt x="1431705" y="484060"/>
                  </a:lnTo>
                  <a:lnTo>
                    <a:pt x="1462531" y="425467"/>
                  </a:lnTo>
                  <a:lnTo>
                    <a:pt x="1473200" y="363474"/>
                  </a:lnTo>
                  <a:lnTo>
                    <a:pt x="1470495" y="332105"/>
                  </a:lnTo>
                  <a:lnTo>
                    <a:pt x="1449527" y="271704"/>
                  </a:lnTo>
                  <a:lnTo>
                    <a:pt x="1409286" y="215143"/>
                  </a:lnTo>
                  <a:lnTo>
                    <a:pt x="1351541" y="163296"/>
                  </a:lnTo>
                  <a:lnTo>
                    <a:pt x="1316658" y="139412"/>
                  </a:lnTo>
                  <a:lnTo>
                    <a:pt x="1278063" y="117032"/>
                  </a:lnTo>
                  <a:lnTo>
                    <a:pt x="1235977" y="96267"/>
                  </a:lnTo>
                  <a:lnTo>
                    <a:pt x="1190621" y="77226"/>
                  </a:lnTo>
                  <a:lnTo>
                    <a:pt x="1142216" y="60016"/>
                  </a:lnTo>
                  <a:lnTo>
                    <a:pt x="1090983" y="44747"/>
                  </a:lnTo>
                  <a:lnTo>
                    <a:pt x="1037145" y="31528"/>
                  </a:lnTo>
                  <a:lnTo>
                    <a:pt x="980921" y="20469"/>
                  </a:lnTo>
                  <a:lnTo>
                    <a:pt x="922534" y="11677"/>
                  </a:lnTo>
                  <a:lnTo>
                    <a:pt x="862203" y="5262"/>
                  </a:lnTo>
                  <a:lnTo>
                    <a:pt x="800152" y="1333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68751" y="5199126"/>
              <a:ext cx="1473200" cy="727075"/>
            </a:xfrm>
            <a:custGeom>
              <a:avLst/>
              <a:gdLst/>
              <a:ahLst/>
              <a:cxnLst/>
              <a:rect l="l" t="t" r="r" b="b"/>
              <a:pathLst>
                <a:path w="1473200" h="727075">
                  <a:moveTo>
                    <a:pt x="0" y="363474"/>
                  </a:moveTo>
                  <a:lnTo>
                    <a:pt x="10664" y="301479"/>
                  </a:lnTo>
                  <a:lnTo>
                    <a:pt x="41481" y="242889"/>
                  </a:lnTo>
                  <a:lnTo>
                    <a:pt x="90682" y="188576"/>
                  </a:lnTo>
                  <a:lnTo>
                    <a:pt x="121625" y="163296"/>
                  </a:lnTo>
                  <a:lnTo>
                    <a:pt x="156502" y="139412"/>
                  </a:lnTo>
                  <a:lnTo>
                    <a:pt x="195091" y="117032"/>
                  </a:lnTo>
                  <a:lnTo>
                    <a:pt x="237172" y="96267"/>
                  </a:lnTo>
                  <a:lnTo>
                    <a:pt x="282525" y="77226"/>
                  </a:lnTo>
                  <a:lnTo>
                    <a:pt x="330927" y="60016"/>
                  </a:lnTo>
                  <a:lnTo>
                    <a:pt x="382159" y="44747"/>
                  </a:lnTo>
                  <a:lnTo>
                    <a:pt x="436000" y="31528"/>
                  </a:lnTo>
                  <a:lnTo>
                    <a:pt x="492228" y="20469"/>
                  </a:lnTo>
                  <a:lnTo>
                    <a:pt x="550623" y="11677"/>
                  </a:lnTo>
                  <a:lnTo>
                    <a:pt x="610963" y="5262"/>
                  </a:lnTo>
                  <a:lnTo>
                    <a:pt x="673029" y="1333"/>
                  </a:lnTo>
                  <a:lnTo>
                    <a:pt x="736600" y="0"/>
                  </a:lnTo>
                  <a:lnTo>
                    <a:pt x="800152" y="1333"/>
                  </a:lnTo>
                  <a:lnTo>
                    <a:pt x="862203" y="5262"/>
                  </a:lnTo>
                  <a:lnTo>
                    <a:pt x="922534" y="11677"/>
                  </a:lnTo>
                  <a:lnTo>
                    <a:pt x="980921" y="20469"/>
                  </a:lnTo>
                  <a:lnTo>
                    <a:pt x="1037145" y="31528"/>
                  </a:lnTo>
                  <a:lnTo>
                    <a:pt x="1090983" y="44747"/>
                  </a:lnTo>
                  <a:lnTo>
                    <a:pt x="1142216" y="60016"/>
                  </a:lnTo>
                  <a:lnTo>
                    <a:pt x="1190621" y="77226"/>
                  </a:lnTo>
                  <a:lnTo>
                    <a:pt x="1235977" y="96267"/>
                  </a:lnTo>
                  <a:lnTo>
                    <a:pt x="1278063" y="117032"/>
                  </a:lnTo>
                  <a:lnTo>
                    <a:pt x="1316658" y="139412"/>
                  </a:lnTo>
                  <a:lnTo>
                    <a:pt x="1351541" y="163296"/>
                  </a:lnTo>
                  <a:lnTo>
                    <a:pt x="1382491" y="188576"/>
                  </a:lnTo>
                  <a:lnTo>
                    <a:pt x="1431705" y="242889"/>
                  </a:lnTo>
                  <a:lnTo>
                    <a:pt x="1462531" y="301479"/>
                  </a:lnTo>
                  <a:lnTo>
                    <a:pt x="1473200" y="363474"/>
                  </a:lnTo>
                  <a:lnTo>
                    <a:pt x="1470495" y="394841"/>
                  </a:lnTo>
                  <a:lnTo>
                    <a:pt x="1449527" y="455243"/>
                  </a:lnTo>
                  <a:lnTo>
                    <a:pt x="1409286" y="511809"/>
                  </a:lnTo>
                  <a:lnTo>
                    <a:pt x="1351541" y="563665"/>
                  </a:lnTo>
                  <a:lnTo>
                    <a:pt x="1316658" y="587554"/>
                  </a:lnTo>
                  <a:lnTo>
                    <a:pt x="1278063" y="609939"/>
                  </a:lnTo>
                  <a:lnTo>
                    <a:pt x="1235977" y="630709"/>
                  </a:lnTo>
                  <a:lnTo>
                    <a:pt x="1190621" y="649757"/>
                  </a:lnTo>
                  <a:lnTo>
                    <a:pt x="1142216" y="666972"/>
                  </a:lnTo>
                  <a:lnTo>
                    <a:pt x="1090983" y="682246"/>
                  </a:lnTo>
                  <a:lnTo>
                    <a:pt x="1037145" y="695469"/>
                  </a:lnTo>
                  <a:lnTo>
                    <a:pt x="980921" y="706533"/>
                  </a:lnTo>
                  <a:lnTo>
                    <a:pt x="922534" y="715329"/>
                  </a:lnTo>
                  <a:lnTo>
                    <a:pt x="862203" y="721746"/>
                  </a:lnTo>
                  <a:lnTo>
                    <a:pt x="800152" y="725677"/>
                  </a:lnTo>
                  <a:lnTo>
                    <a:pt x="736600" y="727011"/>
                  </a:lnTo>
                  <a:lnTo>
                    <a:pt x="673029" y="725677"/>
                  </a:lnTo>
                  <a:lnTo>
                    <a:pt x="610963" y="721746"/>
                  </a:lnTo>
                  <a:lnTo>
                    <a:pt x="550623" y="715329"/>
                  </a:lnTo>
                  <a:lnTo>
                    <a:pt x="492228" y="706533"/>
                  </a:lnTo>
                  <a:lnTo>
                    <a:pt x="436000" y="695469"/>
                  </a:lnTo>
                  <a:lnTo>
                    <a:pt x="382159" y="682246"/>
                  </a:lnTo>
                  <a:lnTo>
                    <a:pt x="330927" y="666972"/>
                  </a:lnTo>
                  <a:lnTo>
                    <a:pt x="282525" y="649757"/>
                  </a:lnTo>
                  <a:lnTo>
                    <a:pt x="237172" y="630709"/>
                  </a:lnTo>
                  <a:lnTo>
                    <a:pt x="195091" y="609939"/>
                  </a:lnTo>
                  <a:lnTo>
                    <a:pt x="156502" y="587554"/>
                  </a:lnTo>
                  <a:lnTo>
                    <a:pt x="121625" y="563665"/>
                  </a:lnTo>
                  <a:lnTo>
                    <a:pt x="90682" y="538380"/>
                  </a:lnTo>
                  <a:lnTo>
                    <a:pt x="41481" y="484060"/>
                  </a:lnTo>
                  <a:lnTo>
                    <a:pt x="10664" y="425467"/>
                  </a:lnTo>
                  <a:lnTo>
                    <a:pt x="0" y="3634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914647" y="5335600"/>
            <a:ext cx="579755" cy="4419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20"/>
              </a:spcBef>
            </a:pP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Drop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350" b="1">
                <a:solidFill>
                  <a:srgbClr val="003300"/>
                </a:solidFill>
                <a:latin typeface="Comic Sans MS"/>
                <a:cs typeface="Comic Sans MS"/>
              </a:rPr>
              <a:t>C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o</a:t>
            </a:r>
            <a:r>
              <a:rPr dirty="0" sz="1350" spc="10" b="1">
                <a:solidFill>
                  <a:srgbClr val="003300"/>
                </a:solidFill>
                <a:latin typeface="Comic Sans MS"/>
                <a:cs typeface="Comic Sans MS"/>
              </a:rPr>
              <a:t>u</a:t>
            </a:r>
            <a:r>
              <a:rPr dirty="0" sz="1350" spc="-5" b="1">
                <a:solidFill>
                  <a:srgbClr val="003300"/>
                </a:solidFill>
                <a:latin typeface="Comic Sans MS"/>
                <a:cs typeface="Comic Sans MS"/>
              </a:rPr>
              <a:t>r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8042" y="2157172"/>
            <a:ext cx="438032" cy="87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58341" y="4747082"/>
            <a:ext cx="59753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5" b="1">
                <a:latin typeface="Carlito"/>
                <a:cs typeface="Carlito"/>
              </a:rPr>
              <a:t>Student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97025" y="2017776"/>
            <a:ext cx="5614035" cy="4081779"/>
            <a:chOff x="1597025" y="2017776"/>
            <a:chExt cx="5614035" cy="4081779"/>
          </a:xfrm>
        </p:grpSpPr>
        <p:sp>
          <p:nvSpPr>
            <p:cNvPr id="22" name="object 22"/>
            <p:cNvSpPr/>
            <p:nvPr/>
          </p:nvSpPr>
          <p:spPr>
            <a:xfrm>
              <a:off x="1616075" y="2036826"/>
              <a:ext cx="1703705" cy="1189355"/>
            </a:xfrm>
            <a:custGeom>
              <a:avLst/>
              <a:gdLst/>
              <a:ahLst/>
              <a:cxnLst/>
              <a:rect l="l" t="t" r="r" b="b"/>
              <a:pathLst>
                <a:path w="1703704" h="1189355">
                  <a:moveTo>
                    <a:pt x="0" y="555625"/>
                  </a:moveTo>
                  <a:lnTo>
                    <a:pt x="1703451" y="0"/>
                  </a:lnTo>
                </a:path>
                <a:path w="1703704" h="1189355">
                  <a:moveTo>
                    <a:pt x="0" y="555625"/>
                  </a:moveTo>
                  <a:lnTo>
                    <a:pt x="1646301" y="118897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39900" y="4213225"/>
              <a:ext cx="1747901" cy="136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75123" y="3215640"/>
              <a:ext cx="943610" cy="915035"/>
            </a:xfrm>
            <a:custGeom>
              <a:avLst/>
              <a:gdLst/>
              <a:ahLst/>
              <a:cxnLst/>
              <a:rect l="l" t="t" r="r" b="b"/>
              <a:pathLst>
                <a:path w="943610" h="915035">
                  <a:moveTo>
                    <a:pt x="60380" y="742424"/>
                  </a:moveTo>
                  <a:lnTo>
                    <a:pt x="53435" y="744743"/>
                  </a:lnTo>
                  <a:lnTo>
                    <a:pt x="47871" y="749468"/>
                  </a:lnTo>
                  <a:lnTo>
                    <a:pt x="44450" y="756158"/>
                  </a:lnTo>
                  <a:lnTo>
                    <a:pt x="0" y="915035"/>
                  </a:lnTo>
                  <a:lnTo>
                    <a:pt x="51143" y="902462"/>
                  </a:lnTo>
                  <a:lnTo>
                    <a:pt x="40386" y="902462"/>
                  </a:lnTo>
                  <a:lnTo>
                    <a:pt x="13842" y="875157"/>
                  </a:lnTo>
                  <a:lnTo>
                    <a:pt x="41275" y="848614"/>
                  </a:lnTo>
                  <a:lnTo>
                    <a:pt x="58155" y="848614"/>
                  </a:lnTo>
                  <a:lnTo>
                    <a:pt x="81152" y="766445"/>
                  </a:lnTo>
                  <a:lnTo>
                    <a:pt x="81696" y="758952"/>
                  </a:lnTo>
                  <a:lnTo>
                    <a:pt x="79406" y="752030"/>
                  </a:lnTo>
                  <a:lnTo>
                    <a:pt x="74687" y="746442"/>
                  </a:lnTo>
                  <a:lnTo>
                    <a:pt x="67945" y="742950"/>
                  </a:lnTo>
                  <a:lnTo>
                    <a:pt x="60380" y="742424"/>
                  </a:lnTo>
                  <a:close/>
                </a:path>
                <a:path w="943610" h="915035">
                  <a:moveTo>
                    <a:pt x="41275" y="848614"/>
                  </a:moveTo>
                  <a:lnTo>
                    <a:pt x="13842" y="875157"/>
                  </a:lnTo>
                  <a:lnTo>
                    <a:pt x="40386" y="902462"/>
                  </a:lnTo>
                  <a:lnTo>
                    <a:pt x="49179" y="893953"/>
                  </a:lnTo>
                  <a:lnTo>
                    <a:pt x="45465" y="893953"/>
                  </a:lnTo>
                  <a:lnTo>
                    <a:pt x="22605" y="870331"/>
                  </a:lnTo>
                  <a:lnTo>
                    <a:pt x="54268" y="862501"/>
                  </a:lnTo>
                  <a:lnTo>
                    <a:pt x="54381" y="862097"/>
                  </a:lnTo>
                  <a:lnTo>
                    <a:pt x="41275" y="848614"/>
                  </a:lnTo>
                  <a:close/>
                </a:path>
                <a:path w="943610" h="915035">
                  <a:moveTo>
                    <a:pt x="158597" y="838263"/>
                  </a:moveTo>
                  <a:lnTo>
                    <a:pt x="151002" y="838581"/>
                  </a:lnTo>
                  <a:lnTo>
                    <a:pt x="54676" y="862400"/>
                  </a:lnTo>
                  <a:lnTo>
                    <a:pt x="67817" y="875919"/>
                  </a:lnTo>
                  <a:lnTo>
                    <a:pt x="40386" y="902462"/>
                  </a:lnTo>
                  <a:lnTo>
                    <a:pt x="51143" y="902462"/>
                  </a:lnTo>
                  <a:lnTo>
                    <a:pt x="160147" y="875665"/>
                  </a:lnTo>
                  <a:lnTo>
                    <a:pt x="167026" y="872410"/>
                  </a:lnTo>
                  <a:lnTo>
                    <a:pt x="171942" y="866965"/>
                  </a:lnTo>
                  <a:lnTo>
                    <a:pt x="174452" y="860091"/>
                  </a:lnTo>
                  <a:lnTo>
                    <a:pt x="174116" y="852551"/>
                  </a:lnTo>
                  <a:lnTo>
                    <a:pt x="170880" y="845724"/>
                  </a:lnTo>
                  <a:lnTo>
                    <a:pt x="165465" y="840803"/>
                  </a:lnTo>
                  <a:lnTo>
                    <a:pt x="158597" y="838263"/>
                  </a:lnTo>
                  <a:close/>
                </a:path>
                <a:path w="943610" h="915035">
                  <a:moveTo>
                    <a:pt x="54268" y="862501"/>
                  </a:moveTo>
                  <a:lnTo>
                    <a:pt x="22605" y="870331"/>
                  </a:lnTo>
                  <a:lnTo>
                    <a:pt x="45465" y="893953"/>
                  </a:lnTo>
                  <a:lnTo>
                    <a:pt x="54268" y="862501"/>
                  </a:lnTo>
                  <a:close/>
                </a:path>
                <a:path w="943610" h="915035">
                  <a:moveTo>
                    <a:pt x="54676" y="862400"/>
                  </a:moveTo>
                  <a:lnTo>
                    <a:pt x="54268" y="862501"/>
                  </a:lnTo>
                  <a:lnTo>
                    <a:pt x="45465" y="893953"/>
                  </a:lnTo>
                  <a:lnTo>
                    <a:pt x="49179" y="893953"/>
                  </a:lnTo>
                  <a:lnTo>
                    <a:pt x="67817" y="875919"/>
                  </a:lnTo>
                  <a:lnTo>
                    <a:pt x="54676" y="862400"/>
                  </a:lnTo>
                  <a:close/>
                </a:path>
                <a:path w="943610" h="915035">
                  <a:moveTo>
                    <a:pt x="54381" y="862097"/>
                  </a:moveTo>
                  <a:lnTo>
                    <a:pt x="54268" y="862501"/>
                  </a:lnTo>
                  <a:lnTo>
                    <a:pt x="54676" y="862400"/>
                  </a:lnTo>
                  <a:lnTo>
                    <a:pt x="54381" y="862097"/>
                  </a:lnTo>
                  <a:close/>
                </a:path>
                <a:path w="943610" h="915035">
                  <a:moveTo>
                    <a:pt x="58155" y="848614"/>
                  </a:moveTo>
                  <a:lnTo>
                    <a:pt x="41275" y="848614"/>
                  </a:lnTo>
                  <a:lnTo>
                    <a:pt x="54381" y="862097"/>
                  </a:lnTo>
                  <a:lnTo>
                    <a:pt x="58155" y="848614"/>
                  </a:lnTo>
                  <a:close/>
                </a:path>
                <a:path w="943610" h="915035">
                  <a:moveTo>
                    <a:pt x="96012" y="795528"/>
                  </a:moveTo>
                  <a:lnTo>
                    <a:pt x="68579" y="822071"/>
                  </a:lnTo>
                  <a:lnTo>
                    <a:pt x="95123" y="849376"/>
                  </a:lnTo>
                  <a:lnTo>
                    <a:pt x="122427" y="822960"/>
                  </a:lnTo>
                  <a:lnTo>
                    <a:pt x="96012" y="795528"/>
                  </a:lnTo>
                  <a:close/>
                </a:path>
                <a:path w="943610" h="915035">
                  <a:moveTo>
                    <a:pt x="150622" y="742569"/>
                  </a:moveTo>
                  <a:lnTo>
                    <a:pt x="123316" y="768985"/>
                  </a:lnTo>
                  <a:lnTo>
                    <a:pt x="149860" y="796417"/>
                  </a:lnTo>
                  <a:lnTo>
                    <a:pt x="177164" y="769874"/>
                  </a:lnTo>
                  <a:lnTo>
                    <a:pt x="150622" y="742569"/>
                  </a:lnTo>
                  <a:close/>
                </a:path>
                <a:path w="943610" h="915035">
                  <a:moveTo>
                    <a:pt x="205359" y="689483"/>
                  </a:moveTo>
                  <a:lnTo>
                    <a:pt x="178053" y="716026"/>
                  </a:lnTo>
                  <a:lnTo>
                    <a:pt x="204597" y="743331"/>
                  </a:lnTo>
                  <a:lnTo>
                    <a:pt x="231901" y="716788"/>
                  </a:lnTo>
                  <a:lnTo>
                    <a:pt x="205359" y="689483"/>
                  </a:lnTo>
                  <a:close/>
                </a:path>
                <a:path w="943610" h="915035">
                  <a:moveTo>
                    <a:pt x="260096" y="636397"/>
                  </a:moveTo>
                  <a:lnTo>
                    <a:pt x="232790" y="662940"/>
                  </a:lnTo>
                  <a:lnTo>
                    <a:pt x="259206" y="690372"/>
                  </a:lnTo>
                  <a:lnTo>
                    <a:pt x="286638" y="663829"/>
                  </a:lnTo>
                  <a:lnTo>
                    <a:pt x="260096" y="636397"/>
                  </a:lnTo>
                  <a:close/>
                </a:path>
                <a:path w="943610" h="915035">
                  <a:moveTo>
                    <a:pt x="314833" y="583438"/>
                  </a:moveTo>
                  <a:lnTo>
                    <a:pt x="287527" y="609981"/>
                  </a:lnTo>
                  <a:lnTo>
                    <a:pt x="313943" y="637286"/>
                  </a:lnTo>
                  <a:lnTo>
                    <a:pt x="341375" y="610743"/>
                  </a:lnTo>
                  <a:lnTo>
                    <a:pt x="314833" y="583438"/>
                  </a:lnTo>
                  <a:close/>
                </a:path>
                <a:path w="943610" h="915035">
                  <a:moveTo>
                    <a:pt x="369570" y="530352"/>
                  </a:moveTo>
                  <a:lnTo>
                    <a:pt x="342138" y="556895"/>
                  </a:lnTo>
                  <a:lnTo>
                    <a:pt x="368680" y="584200"/>
                  </a:lnTo>
                  <a:lnTo>
                    <a:pt x="396113" y="557784"/>
                  </a:lnTo>
                  <a:lnTo>
                    <a:pt x="369570" y="530352"/>
                  </a:lnTo>
                  <a:close/>
                </a:path>
                <a:path w="943610" h="915035">
                  <a:moveTo>
                    <a:pt x="424306" y="477393"/>
                  </a:moveTo>
                  <a:lnTo>
                    <a:pt x="396875" y="503809"/>
                  </a:lnTo>
                  <a:lnTo>
                    <a:pt x="423417" y="531241"/>
                  </a:lnTo>
                  <a:lnTo>
                    <a:pt x="450723" y="504698"/>
                  </a:lnTo>
                  <a:lnTo>
                    <a:pt x="424306" y="477393"/>
                  </a:lnTo>
                  <a:close/>
                </a:path>
                <a:path w="943610" h="915035">
                  <a:moveTo>
                    <a:pt x="478916" y="424307"/>
                  </a:moveTo>
                  <a:lnTo>
                    <a:pt x="451612" y="450850"/>
                  </a:lnTo>
                  <a:lnTo>
                    <a:pt x="478154" y="478155"/>
                  </a:lnTo>
                  <a:lnTo>
                    <a:pt x="505460" y="451612"/>
                  </a:lnTo>
                  <a:lnTo>
                    <a:pt x="478916" y="424307"/>
                  </a:lnTo>
                  <a:close/>
                </a:path>
                <a:path w="943610" h="915035">
                  <a:moveTo>
                    <a:pt x="533653" y="371221"/>
                  </a:moveTo>
                  <a:lnTo>
                    <a:pt x="506349" y="397764"/>
                  </a:lnTo>
                  <a:lnTo>
                    <a:pt x="532891" y="425196"/>
                  </a:lnTo>
                  <a:lnTo>
                    <a:pt x="560197" y="398653"/>
                  </a:lnTo>
                  <a:lnTo>
                    <a:pt x="533653" y="371221"/>
                  </a:lnTo>
                  <a:close/>
                </a:path>
                <a:path w="943610" h="915035">
                  <a:moveTo>
                    <a:pt x="588390" y="318262"/>
                  </a:moveTo>
                  <a:lnTo>
                    <a:pt x="561086" y="344805"/>
                  </a:lnTo>
                  <a:lnTo>
                    <a:pt x="587501" y="372110"/>
                  </a:lnTo>
                  <a:lnTo>
                    <a:pt x="614934" y="345567"/>
                  </a:lnTo>
                  <a:lnTo>
                    <a:pt x="588390" y="318262"/>
                  </a:lnTo>
                  <a:close/>
                </a:path>
                <a:path w="943610" h="915035">
                  <a:moveTo>
                    <a:pt x="643127" y="265175"/>
                  </a:moveTo>
                  <a:lnTo>
                    <a:pt x="615696" y="291719"/>
                  </a:lnTo>
                  <a:lnTo>
                    <a:pt x="642238" y="319024"/>
                  </a:lnTo>
                  <a:lnTo>
                    <a:pt x="669671" y="292608"/>
                  </a:lnTo>
                  <a:lnTo>
                    <a:pt x="643127" y="265175"/>
                  </a:lnTo>
                  <a:close/>
                </a:path>
                <a:path w="943610" h="915035">
                  <a:moveTo>
                    <a:pt x="697864" y="212217"/>
                  </a:moveTo>
                  <a:lnTo>
                    <a:pt x="670433" y="238633"/>
                  </a:lnTo>
                  <a:lnTo>
                    <a:pt x="696976" y="266064"/>
                  </a:lnTo>
                  <a:lnTo>
                    <a:pt x="724408" y="239522"/>
                  </a:lnTo>
                  <a:lnTo>
                    <a:pt x="697864" y="212217"/>
                  </a:lnTo>
                  <a:close/>
                </a:path>
                <a:path w="943610" h="915035">
                  <a:moveTo>
                    <a:pt x="752601" y="159131"/>
                  </a:moveTo>
                  <a:lnTo>
                    <a:pt x="725170" y="185674"/>
                  </a:lnTo>
                  <a:lnTo>
                    <a:pt x="751713" y="212979"/>
                  </a:lnTo>
                  <a:lnTo>
                    <a:pt x="779017" y="186436"/>
                  </a:lnTo>
                  <a:lnTo>
                    <a:pt x="752601" y="159131"/>
                  </a:lnTo>
                  <a:close/>
                </a:path>
                <a:path w="943610" h="915035">
                  <a:moveTo>
                    <a:pt x="807212" y="106045"/>
                  </a:moveTo>
                  <a:lnTo>
                    <a:pt x="779906" y="132587"/>
                  </a:lnTo>
                  <a:lnTo>
                    <a:pt x="806450" y="160020"/>
                  </a:lnTo>
                  <a:lnTo>
                    <a:pt x="833754" y="133476"/>
                  </a:lnTo>
                  <a:lnTo>
                    <a:pt x="807212" y="106045"/>
                  </a:lnTo>
                  <a:close/>
                </a:path>
                <a:path w="943610" h="915035">
                  <a:moveTo>
                    <a:pt x="861949" y="53086"/>
                  </a:moveTo>
                  <a:lnTo>
                    <a:pt x="834643" y="79629"/>
                  </a:lnTo>
                  <a:lnTo>
                    <a:pt x="861187" y="106934"/>
                  </a:lnTo>
                  <a:lnTo>
                    <a:pt x="888491" y="80390"/>
                  </a:lnTo>
                  <a:lnTo>
                    <a:pt x="861949" y="53086"/>
                  </a:lnTo>
                  <a:close/>
                </a:path>
                <a:path w="943610" h="915035">
                  <a:moveTo>
                    <a:pt x="916686" y="0"/>
                  </a:moveTo>
                  <a:lnTo>
                    <a:pt x="889380" y="26543"/>
                  </a:lnTo>
                  <a:lnTo>
                    <a:pt x="915797" y="53848"/>
                  </a:lnTo>
                  <a:lnTo>
                    <a:pt x="943228" y="27432"/>
                  </a:lnTo>
                  <a:lnTo>
                    <a:pt x="916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70986" y="5225853"/>
              <a:ext cx="439502" cy="8735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941951" y="5562600"/>
              <a:ext cx="1793875" cy="100330"/>
            </a:xfrm>
            <a:custGeom>
              <a:avLst/>
              <a:gdLst/>
              <a:ahLst/>
              <a:cxnLst/>
              <a:rect l="l" t="t" r="r" b="b"/>
              <a:pathLst>
                <a:path w="1793875" h="100329">
                  <a:moveTo>
                    <a:pt x="1793875" y="10001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668516" y="6130544"/>
            <a:ext cx="66992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5" b="1">
                <a:latin typeface="Carlito"/>
                <a:cs typeface="Carlito"/>
              </a:rPr>
              <a:t>Calendar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89553" y="967816"/>
            <a:ext cx="2639695" cy="138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5" b="1">
                <a:latin typeface="Carlito"/>
                <a:cs typeface="Carlito"/>
              </a:rPr>
              <a:t>Course Management</a:t>
            </a:r>
            <a:r>
              <a:rPr dirty="0" sz="1600" spc="15" b="1">
                <a:latin typeface="Carlito"/>
                <a:cs typeface="Carlito"/>
              </a:rPr>
              <a:t> </a:t>
            </a:r>
            <a:r>
              <a:rPr dirty="0" sz="1600" spc="10" b="1">
                <a:latin typeface="Carlito"/>
                <a:cs typeface="Carlito"/>
              </a:rPr>
              <a:t>Software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rlito"/>
              <a:cs typeface="Carlito"/>
            </a:endParaRPr>
          </a:p>
          <a:p>
            <a:pPr marL="476250" marR="1474470" indent="-45720">
              <a:lnSpc>
                <a:spcPct val="100800"/>
              </a:lnSpc>
            </a:pPr>
            <a:r>
              <a:rPr dirty="0" sz="1350" b="1">
                <a:solidFill>
                  <a:srgbClr val="003300"/>
                </a:solidFill>
                <a:latin typeface="Comic Sans MS"/>
                <a:cs typeface="Comic Sans MS"/>
              </a:rPr>
              <a:t>Register  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Course  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offe</a:t>
            </a:r>
            <a:r>
              <a:rPr dirty="0" sz="1350" spc="-5" b="1">
                <a:solidFill>
                  <a:srgbClr val="003300"/>
                </a:solidFill>
                <a:latin typeface="Comic Sans MS"/>
                <a:cs typeface="Comic Sans MS"/>
              </a:rPr>
              <a:t>r</a:t>
            </a:r>
            <a:r>
              <a:rPr dirty="0" sz="1350" b="1">
                <a:solidFill>
                  <a:srgbClr val="003300"/>
                </a:solidFill>
                <a:latin typeface="Comic Sans MS"/>
                <a:cs typeface="Comic Sans MS"/>
              </a:rPr>
              <a:t>i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ng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22610" y="2363787"/>
            <a:ext cx="5121275" cy="2353310"/>
            <a:chOff x="1222610" y="2363787"/>
            <a:chExt cx="5121275" cy="2353310"/>
          </a:xfrm>
        </p:grpSpPr>
        <p:sp>
          <p:nvSpPr>
            <p:cNvPr id="30" name="object 30"/>
            <p:cNvSpPr/>
            <p:nvPr/>
          </p:nvSpPr>
          <p:spPr>
            <a:xfrm>
              <a:off x="1222610" y="3843141"/>
              <a:ext cx="439502" cy="8735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03450" y="4038854"/>
              <a:ext cx="1709039" cy="249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868925" y="2365375"/>
              <a:ext cx="1473200" cy="863600"/>
            </a:xfrm>
            <a:custGeom>
              <a:avLst/>
              <a:gdLst/>
              <a:ahLst/>
              <a:cxnLst/>
              <a:rect l="l" t="t" r="r" b="b"/>
              <a:pathLst>
                <a:path w="1473200" h="863600">
                  <a:moveTo>
                    <a:pt x="736600" y="0"/>
                  </a:moveTo>
                  <a:lnTo>
                    <a:pt x="676174" y="1431"/>
                  </a:lnTo>
                  <a:lnTo>
                    <a:pt x="617096" y="5650"/>
                  </a:lnTo>
                  <a:lnTo>
                    <a:pt x="559555" y="12547"/>
                  </a:lnTo>
                  <a:lnTo>
                    <a:pt x="503740" y="22010"/>
                  </a:lnTo>
                  <a:lnTo>
                    <a:pt x="449841" y="33928"/>
                  </a:lnTo>
                  <a:lnTo>
                    <a:pt x="398047" y="48191"/>
                  </a:lnTo>
                  <a:lnTo>
                    <a:pt x="348548" y="64686"/>
                  </a:lnTo>
                  <a:lnTo>
                    <a:pt x="301532" y="83303"/>
                  </a:lnTo>
                  <a:lnTo>
                    <a:pt x="257189" y="103932"/>
                  </a:lnTo>
                  <a:lnTo>
                    <a:pt x="215709" y="126460"/>
                  </a:lnTo>
                  <a:lnTo>
                    <a:pt x="177281" y="150777"/>
                  </a:lnTo>
                  <a:lnTo>
                    <a:pt x="142093" y="176771"/>
                  </a:lnTo>
                  <a:lnTo>
                    <a:pt x="110336" y="204333"/>
                  </a:lnTo>
                  <a:lnTo>
                    <a:pt x="82199" y="233350"/>
                  </a:lnTo>
                  <a:lnTo>
                    <a:pt x="57872" y="263711"/>
                  </a:lnTo>
                  <a:lnTo>
                    <a:pt x="21402" y="328023"/>
                  </a:lnTo>
                  <a:lnTo>
                    <a:pt x="2441" y="396381"/>
                  </a:lnTo>
                  <a:lnTo>
                    <a:pt x="0" y="431800"/>
                  </a:lnTo>
                  <a:lnTo>
                    <a:pt x="2441" y="467218"/>
                  </a:lnTo>
                  <a:lnTo>
                    <a:pt x="21402" y="535576"/>
                  </a:lnTo>
                  <a:lnTo>
                    <a:pt x="57872" y="599888"/>
                  </a:lnTo>
                  <a:lnTo>
                    <a:pt x="82199" y="630249"/>
                  </a:lnTo>
                  <a:lnTo>
                    <a:pt x="110336" y="659266"/>
                  </a:lnTo>
                  <a:lnTo>
                    <a:pt x="142093" y="686828"/>
                  </a:lnTo>
                  <a:lnTo>
                    <a:pt x="177281" y="712822"/>
                  </a:lnTo>
                  <a:lnTo>
                    <a:pt x="215709" y="737139"/>
                  </a:lnTo>
                  <a:lnTo>
                    <a:pt x="257189" y="759667"/>
                  </a:lnTo>
                  <a:lnTo>
                    <a:pt x="301532" y="780296"/>
                  </a:lnTo>
                  <a:lnTo>
                    <a:pt x="348548" y="798913"/>
                  </a:lnTo>
                  <a:lnTo>
                    <a:pt x="398047" y="815408"/>
                  </a:lnTo>
                  <a:lnTo>
                    <a:pt x="449841" y="829671"/>
                  </a:lnTo>
                  <a:lnTo>
                    <a:pt x="503740" y="841589"/>
                  </a:lnTo>
                  <a:lnTo>
                    <a:pt x="559555" y="851052"/>
                  </a:lnTo>
                  <a:lnTo>
                    <a:pt x="617096" y="857949"/>
                  </a:lnTo>
                  <a:lnTo>
                    <a:pt x="676174" y="862168"/>
                  </a:lnTo>
                  <a:lnTo>
                    <a:pt x="736600" y="863600"/>
                  </a:lnTo>
                  <a:lnTo>
                    <a:pt x="797008" y="862168"/>
                  </a:lnTo>
                  <a:lnTo>
                    <a:pt x="856072" y="857949"/>
                  </a:lnTo>
                  <a:lnTo>
                    <a:pt x="913603" y="851052"/>
                  </a:lnTo>
                  <a:lnTo>
                    <a:pt x="969410" y="841589"/>
                  </a:lnTo>
                  <a:lnTo>
                    <a:pt x="1023304" y="829671"/>
                  </a:lnTo>
                  <a:lnTo>
                    <a:pt x="1075096" y="815408"/>
                  </a:lnTo>
                  <a:lnTo>
                    <a:pt x="1124595" y="798913"/>
                  </a:lnTo>
                  <a:lnTo>
                    <a:pt x="1171612" y="780296"/>
                  </a:lnTo>
                  <a:lnTo>
                    <a:pt x="1215958" y="759667"/>
                  </a:lnTo>
                  <a:lnTo>
                    <a:pt x="1257442" y="737139"/>
                  </a:lnTo>
                  <a:lnTo>
                    <a:pt x="1295876" y="712822"/>
                  </a:lnTo>
                  <a:lnTo>
                    <a:pt x="1331069" y="686828"/>
                  </a:lnTo>
                  <a:lnTo>
                    <a:pt x="1362832" y="659266"/>
                  </a:lnTo>
                  <a:lnTo>
                    <a:pt x="1390976" y="630249"/>
                  </a:lnTo>
                  <a:lnTo>
                    <a:pt x="1415309" y="599888"/>
                  </a:lnTo>
                  <a:lnTo>
                    <a:pt x="1451790" y="535576"/>
                  </a:lnTo>
                  <a:lnTo>
                    <a:pt x="1470757" y="467218"/>
                  </a:lnTo>
                  <a:lnTo>
                    <a:pt x="1473200" y="431800"/>
                  </a:lnTo>
                  <a:lnTo>
                    <a:pt x="1470757" y="396381"/>
                  </a:lnTo>
                  <a:lnTo>
                    <a:pt x="1451790" y="328023"/>
                  </a:lnTo>
                  <a:lnTo>
                    <a:pt x="1415309" y="263711"/>
                  </a:lnTo>
                  <a:lnTo>
                    <a:pt x="1390976" y="233350"/>
                  </a:lnTo>
                  <a:lnTo>
                    <a:pt x="1362832" y="204333"/>
                  </a:lnTo>
                  <a:lnTo>
                    <a:pt x="1331069" y="176771"/>
                  </a:lnTo>
                  <a:lnTo>
                    <a:pt x="1295876" y="150777"/>
                  </a:lnTo>
                  <a:lnTo>
                    <a:pt x="1257442" y="126460"/>
                  </a:lnTo>
                  <a:lnTo>
                    <a:pt x="1215958" y="103932"/>
                  </a:lnTo>
                  <a:lnTo>
                    <a:pt x="1171612" y="83303"/>
                  </a:lnTo>
                  <a:lnTo>
                    <a:pt x="1124595" y="64686"/>
                  </a:lnTo>
                  <a:lnTo>
                    <a:pt x="1075096" y="48191"/>
                  </a:lnTo>
                  <a:lnTo>
                    <a:pt x="1023304" y="33928"/>
                  </a:lnTo>
                  <a:lnTo>
                    <a:pt x="969410" y="22010"/>
                  </a:lnTo>
                  <a:lnTo>
                    <a:pt x="913603" y="12547"/>
                  </a:lnTo>
                  <a:lnTo>
                    <a:pt x="856072" y="5650"/>
                  </a:lnTo>
                  <a:lnTo>
                    <a:pt x="797008" y="1431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868925" y="2365375"/>
              <a:ext cx="1473200" cy="863600"/>
            </a:xfrm>
            <a:custGeom>
              <a:avLst/>
              <a:gdLst/>
              <a:ahLst/>
              <a:cxnLst/>
              <a:rect l="l" t="t" r="r" b="b"/>
              <a:pathLst>
                <a:path w="1473200" h="863600">
                  <a:moveTo>
                    <a:pt x="0" y="431800"/>
                  </a:moveTo>
                  <a:lnTo>
                    <a:pt x="9638" y="361752"/>
                  </a:lnTo>
                  <a:lnTo>
                    <a:pt x="37543" y="295306"/>
                  </a:lnTo>
                  <a:lnTo>
                    <a:pt x="82199" y="233350"/>
                  </a:lnTo>
                  <a:lnTo>
                    <a:pt x="110336" y="204333"/>
                  </a:lnTo>
                  <a:lnTo>
                    <a:pt x="142093" y="176771"/>
                  </a:lnTo>
                  <a:lnTo>
                    <a:pt x="177281" y="150777"/>
                  </a:lnTo>
                  <a:lnTo>
                    <a:pt x="215709" y="126460"/>
                  </a:lnTo>
                  <a:lnTo>
                    <a:pt x="257189" y="103932"/>
                  </a:lnTo>
                  <a:lnTo>
                    <a:pt x="301532" y="83303"/>
                  </a:lnTo>
                  <a:lnTo>
                    <a:pt x="348548" y="64686"/>
                  </a:lnTo>
                  <a:lnTo>
                    <a:pt x="398047" y="48191"/>
                  </a:lnTo>
                  <a:lnTo>
                    <a:pt x="449841" y="33928"/>
                  </a:lnTo>
                  <a:lnTo>
                    <a:pt x="503740" y="22010"/>
                  </a:lnTo>
                  <a:lnTo>
                    <a:pt x="559555" y="12547"/>
                  </a:lnTo>
                  <a:lnTo>
                    <a:pt x="617096" y="5650"/>
                  </a:lnTo>
                  <a:lnTo>
                    <a:pt x="676174" y="1431"/>
                  </a:lnTo>
                  <a:lnTo>
                    <a:pt x="736600" y="0"/>
                  </a:lnTo>
                  <a:lnTo>
                    <a:pt x="797008" y="1431"/>
                  </a:lnTo>
                  <a:lnTo>
                    <a:pt x="856072" y="5650"/>
                  </a:lnTo>
                  <a:lnTo>
                    <a:pt x="913603" y="12547"/>
                  </a:lnTo>
                  <a:lnTo>
                    <a:pt x="969410" y="22010"/>
                  </a:lnTo>
                  <a:lnTo>
                    <a:pt x="1023304" y="33928"/>
                  </a:lnTo>
                  <a:lnTo>
                    <a:pt x="1075096" y="48191"/>
                  </a:lnTo>
                  <a:lnTo>
                    <a:pt x="1124595" y="64686"/>
                  </a:lnTo>
                  <a:lnTo>
                    <a:pt x="1171612" y="83303"/>
                  </a:lnTo>
                  <a:lnTo>
                    <a:pt x="1215958" y="103932"/>
                  </a:lnTo>
                  <a:lnTo>
                    <a:pt x="1257442" y="126460"/>
                  </a:lnTo>
                  <a:lnTo>
                    <a:pt x="1295876" y="150777"/>
                  </a:lnTo>
                  <a:lnTo>
                    <a:pt x="1331069" y="176771"/>
                  </a:lnTo>
                  <a:lnTo>
                    <a:pt x="1362832" y="204333"/>
                  </a:lnTo>
                  <a:lnTo>
                    <a:pt x="1390976" y="233350"/>
                  </a:lnTo>
                  <a:lnTo>
                    <a:pt x="1415309" y="263711"/>
                  </a:lnTo>
                  <a:lnTo>
                    <a:pt x="1451790" y="328023"/>
                  </a:lnTo>
                  <a:lnTo>
                    <a:pt x="1470757" y="396381"/>
                  </a:lnTo>
                  <a:lnTo>
                    <a:pt x="1473200" y="431800"/>
                  </a:lnTo>
                  <a:lnTo>
                    <a:pt x="1470757" y="467218"/>
                  </a:lnTo>
                  <a:lnTo>
                    <a:pt x="1451790" y="535576"/>
                  </a:lnTo>
                  <a:lnTo>
                    <a:pt x="1415309" y="599888"/>
                  </a:lnTo>
                  <a:lnTo>
                    <a:pt x="1390976" y="630249"/>
                  </a:lnTo>
                  <a:lnTo>
                    <a:pt x="1362832" y="659266"/>
                  </a:lnTo>
                  <a:lnTo>
                    <a:pt x="1331069" y="686828"/>
                  </a:lnTo>
                  <a:lnTo>
                    <a:pt x="1295876" y="712822"/>
                  </a:lnTo>
                  <a:lnTo>
                    <a:pt x="1257442" y="737139"/>
                  </a:lnTo>
                  <a:lnTo>
                    <a:pt x="1215958" y="759667"/>
                  </a:lnTo>
                  <a:lnTo>
                    <a:pt x="1171612" y="780296"/>
                  </a:lnTo>
                  <a:lnTo>
                    <a:pt x="1124595" y="798913"/>
                  </a:lnTo>
                  <a:lnTo>
                    <a:pt x="1075096" y="815408"/>
                  </a:lnTo>
                  <a:lnTo>
                    <a:pt x="1023304" y="829671"/>
                  </a:lnTo>
                  <a:lnTo>
                    <a:pt x="969410" y="841589"/>
                  </a:lnTo>
                  <a:lnTo>
                    <a:pt x="913603" y="851052"/>
                  </a:lnTo>
                  <a:lnTo>
                    <a:pt x="856072" y="857949"/>
                  </a:lnTo>
                  <a:lnTo>
                    <a:pt x="797008" y="862168"/>
                  </a:lnTo>
                  <a:lnTo>
                    <a:pt x="736600" y="863600"/>
                  </a:lnTo>
                  <a:lnTo>
                    <a:pt x="676174" y="862168"/>
                  </a:lnTo>
                  <a:lnTo>
                    <a:pt x="617096" y="857949"/>
                  </a:lnTo>
                  <a:lnTo>
                    <a:pt x="559555" y="851052"/>
                  </a:lnTo>
                  <a:lnTo>
                    <a:pt x="503740" y="841589"/>
                  </a:lnTo>
                  <a:lnTo>
                    <a:pt x="449841" y="829671"/>
                  </a:lnTo>
                  <a:lnTo>
                    <a:pt x="398047" y="815408"/>
                  </a:lnTo>
                  <a:lnTo>
                    <a:pt x="348548" y="798913"/>
                  </a:lnTo>
                  <a:lnTo>
                    <a:pt x="301532" y="780296"/>
                  </a:lnTo>
                  <a:lnTo>
                    <a:pt x="257189" y="759667"/>
                  </a:lnTo>
                  <a:lnTo>
                    <a:pt x="215709" y="737139"/>
                  </a:lnTo>
                  <a:lnTo>
                    <a:pt x="177281" y="712822"/>
                  </a:lnTo>
                  <a:lnTo>
                    <a:pt x="142093" y="686828"/>
                  </a:lnTo>
                  <a:lnTo>
                    <a:pt x="110336" y="659266"/>
                  </a:lnTo>
                  <a:lnTo>
                    <a:pt x="82199" y="630249"/>
                  </a:lnTo>
                  <a:lnTo>
                    <a:pt x="57872" y="599888"/>
                  </a:lnTo>
                  <a:lnTo>
                    <a:pt x="21402" y="535576"/>
                  </a:lnTo>
                  <a:lnTo>
                    <a:pt x="2441" y="467218"/>
                  </a:lnTo>
                  <a:lnTo>
                    <a:pt x="0" y="431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315203" y="2465323"/>
            <a:ext cx="579755" cy="648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800"/>
              </a:lnSpc>
              <a:spcBef>
                <a:spcPts val="105"/>
              </a:spcBef>
            </a:pPr>
            <a:r>
              <a:rPr dirty="0" sz="1350" spc="10" b="1">
                <a:solidFill>
                  <a:srgbClr val="003300"/>
                </a:solidFill>
                <a:latin typeface="Comic Sans MS"/>
                <a:cs typeface="Comic Sans MS"/>
              </a:rPr>
              <a:t>See  </a:t>
            </a:r>
            <a:r>
              <a:rPr dirty="0" sz="1350" b="1">
                <a:solidFill>
                  <a:srgbClr val="003300"/>
                </a:solidFill>
                <a:latin typeface="Comic Sans MS"/>
                <a:cs typeface="Comic Sans MS"/>
              </a:rPr>
              <a:t>C</a:t>
            </a:r>
            <a:r>
              <a:rPr dirty="0" sz="1350" spc="10" b="1">
                <a:solidFill>
                  <a:srgbClr val="003300"/>
                </a:solidFill>
                <a:latin typeface="Comic Sans MS"/>
                <a:cs typeface="Comic Sans MS"/>
              </a:rPr>
              <a:t>o</a:t>
            </a:r>
            <a:r>
              <a:rPr dirty="0" sz="1350" spc="15" b="1">
                <a:solidFill>
                  <a:srgbClr val="003300"/>
                </a:solidFill>
                <a:latin typeface="Comic Sans MS"/>
                <a:cs typeface="Comic Sans MS"/>
              </a:rPr>
              <a:t>u</a:t>
            </a:r>
            <a:r>
              <a:rPr dirty="0" sz="1350" spc="-10" b="1">
                <a:solidFill>
                  <a:srgbClr val="003300"/>
                </a:solidFill>
                <a:latin typeface="Comic Sans MS"/>
                <a:cs typeface="Comic Sans MS"/>
              </a:rPr>
              <a:t>r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se  </a:t>
            </a:r>
            <a:r>
              <a:rPr dirty="0" sz="1350" spc="5" b="1">
                <a:solidFill>
                  <a:srgbClr val="003300"/>
                </a:solidFill>
                <a:latin typeface="Comic Sans MS"/>
                <a:cs typeface="Comic Sans MS"/>
              </a:rPr>
              <a:t>List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1052" y="3017647"/>
            <a:ext cx="70548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b="1">
                <a:latin typeface="Carlito"/>
                <a:cs typeface="Carlito"/>
              </a:rPr>
              <a:t>Professor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8745" y="3515359"/>
            <a:ext cx="773430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latin typeface="Carlito"/>
                <a:cs typeface="Carlito"/>
              </a:rPr>
              <a:t>&lt;&lt;Extend&gt;&gt;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70985" y="3152515"/>
            <a:ext cx="439502" cy="873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558533" y="4020769"/>
            <a:ext cx="1022985" cy="4419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20"/>
              </a:spcBef>
            </a:pPr>
            <a:r>
              <a:rPr dirty="0" sz="1350" b="1">
                <a:latin typeface="Carlito"/>
                <a:cs typeface="Carlito"/>
              </a:rPr>
              <a:t>&lt;&lt;External&gt;&gt;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350" spc="5" b="1">
                <a:latin typeface="Carlito"/>
                <a:cs typeface="Carlito"/>
              </a:rPr>
              <a:t>Billing</a:t>
            </a:r>
            <a:r>
              <a:rPr dirty="0" sz="1350" spc="-65" b="1">
                <a:latin typeface="Carlito"/>
                <a:cs typeface="Carlito"/>
              </a:rPr>
              <a:t> </a:t>
            </a:r>
            <a:r>
              <a:rPr dirty="0" sz="1350" spc="-5" b="1">
                <a:latin typeface="Carlito"/>
                <a:cs typeface="Carlito"/>
              </a:rPr>
              <a:t>System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83150" y="3956050"/>
            <a:ext cx="1749425" cy="403225"/>
          </a:xfrm>
          <a:custGeom>
            <a:avLst/>
            <a:gdLst/>
            <a:ahLst/>
            <a:cxnLst/>
            <a:rect l="l" t="t" r="r" b="b"/>
            <a:pathLst>
              <a:path w="1749425" h="403225">
                <a:moveTo>
                  <a:pt x="0" y="403225"/>
                </a:moveTo>
                <a:lnTo>
                  <a:pt x="17494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41" name="object 4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79" y="887983"/>
            <a:ext cx="8579485" cy="5668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case </a:t>
            </a:r>
            <a:r>
              <a:rPr dirty="0" sz="2200">
                <a:latin typeface="Carlito"/>
                <a:cs typeface="Carlito"/>
              </a:rPr>
              <a:t>name should </a:t>
            </a:r>
            <a:r>
              <a:rPr dirty="0" sz="2200" spc="-5">
                <a:latin typeface="Carlito"/>
                <a:cs typeface="Carlito"/>
              </a:rPr>
              <a:t>begin </a:t>
            </a:r>
            <a:r>
              <a:rPr dirty="0" sz="2200">
                <a:latin typeface="Carlito"/>
                <a:cs typeface="Carlito"/>
              </a:rPr>
              <a:t>with a</a:t>
            </a:r>
            <a:r>
              <a:rPr dirty="0" sz="2200" spc="36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verb.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While use cases </a:t>
            </a:r>
            <a:r>
              <a:rPr dirty="0" sz="2200" spc="-5">
                <a:latin typeface="Carlito"/>
                <a:cs typeface="Carlito"/>
              </a:rPr>
              <a:t>do </a:t>
            </a:r>
            <a:r>
              <a:rPr dirty="0" sz="2200">
                <a:latin typeface="Carlito"/>
                <a:cs typeface="Carlito"/>
              </a:rPr>
              <a:t>not </a:t>
            </a:r>
            <a:r>
              <a:rPr dirty="0" sz="2200" spc="-5">
                <a:latin typeface="Carlito"/>
                <a:cs typeface="Carlito"/>
              </a:rPr>
              <a:t>explicitly </a:t>
            </a:r>
            <a:r>
              <a:rPr dirty="0" sz="2200">
                <a:latin typeface="Carlito"/>
                <a:cs typeface="Carlito"/>
              </a:rPr>
              <a:t>imply</a:t>
            </a:r>
            <a:r>
              <a:rPr dirty="0" sz="2200" spc="-16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timing:</a:t>
            </a:r>
            <a:endParaRPr sz="2200">
              <a:latin typeface="Carlito"/>
              <a:cs typeface="Carlito"/>
            </a:endParaRPr>
          </a:p>
          <a:p>
            <a:pPr lvl="1" marL="805180" indent="-33591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dirty="0" sz="1700" spc="-10">
                <a:latin typeface="Carlito"/>
                <a:cs typeface="Carlito"/>
              </a:rPr>
              <a:t>Order </a:t>
            </a:r>
            <a:r>
              <a:rPr dirty="0" sz="1700" spc="-5">
                <a:latin typeface="Carlito"/>
                <a:cs typeface="Carlito"/>
              </a:rPr>
              <a:t>use cases from </a:t>
            </a:r>
            <a:r>
              <a:rPr dirty="0" sz="1700" spc="-10">
                <a:latin typeface="Carlito"/>
                <a:cs typeface="Carlito"/>
              </a:rPr>
              <a:t>top to bottom to </a:t>
            </a:r>
            <a:r>
              <a:rPr dirty="0" sz="1700" spc="-5">
                <a:latin typeface="Carlito"/>
                <a:cs typeface="Carlito"/>
              </a:rPr>
              <a:t>imply timing </a:t>
            </a:r>
            <a:r>
              <a:rPr dirty="0" sz="1700">
                <a:latin typeface="Carlito"/>
                <a:cs typeface="Carlito"/>
              </a:rPr>
              <a:t>-- </a:t>
            </a:r>
            <a:r>
              <a:rPr dirty="0" sz="1700" spc="-5">
                <a:latin typeface="Carlito"/>
                <a:cs typeface="Carlito"/>
              </a:rPr>
              <a:t>it </a:t>
            </a:r>
            <a:r>
              <a:rPr dirty="0" sz="1700" spc="-10">
                <a:latin typeface="Carlito"/>
                <a:cs typeface="Carlito"/>
              </a:rPr>
              <a:t>improves</a:t>
            </a:r>
            <a:r>
              <a:rPr dirty="0" sz="1700" spc="75">
                <a:latin typeface="Carlito"/>
                <a:cs typeface="Carlito"/>
              </a:rPr>
              <a:t> </a:t>
            </a:r>
            <a:r>
              <a:rPr dirty="0" sz="1700" spc="-15">
                <a:latin typeface="Carlito"/>
                <a:cs typeface="Carlito"/>
              </a:rPr>
              <a:t>readability.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7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primary 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actors 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should 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appear 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dirty="0" sz="2200" spc="-12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left.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10">
                <a:latin typeface="Carlito"/>
                <a:cs typeface="Carlito"/>
              </a:rPr>
              <a:t>Actors </a:t>
            </a:r>
            <a:r>
              <a:rPr dirty="0" sz="2200" spc="-5">
                <a:latin typeface="Carlito"/>
                <a:cs typeface="Carlito"/>
              </a:rPr>
              <a:t>are </a:t>
            </a:r>
            <a:r>
              <a:rPr dirty="0" sz="2200">
                <a:latin typeface="Carlito"/>
                <a:cs typeface="Carlito"/>
              </a:rPr>
              <a:t>associated </a:t>
            </a:r>
            <a:r>
              <a:rPr dirty="0" sz="2200" spc="5">
                <a:latin typeface="Carlito"/>
                <a:cs typeface="Carlito"/>
              </a:rPr>
              <a:t>with one or </a:t>
            </a:r>
            <a:r>
              <a:rPr dirty="0" sz="2200">
                <a:latin typeface="Carlito"/>
                <a:cs typeface="Carlito"/>
              </a:rPr>
              <a:t>more use</a:t>
            </a:r>
            <a:r>
              <a:rPr dirty="0" sz="2200" spc="-26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cases.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10">
                <a:latin typeface="Carlito"/>
                <a:cs typeface="Carlito"/>
              </a:rPr>
              <a:t>Do </a:t>
            </a:r>
            <a:r>
              <a:rPr dirty="0" sz="2200">
                <a:latin typeface="Carlito"/>
                <a:cs typeface="Carlito"/>
              </a:rPr>
              <a:t>not use </a:t>
            </a:r>
            <a:r>
              <a:rPr dirty="0" sz="2200" spc="-5">
                <a:latin typeface="Carlito"/>
                <a:cs typeface="Carlito"/>
              </a:rPr>
              <a:t>arrows </a:t>
            </a:r>
            <a:r>
              <a:rPr dirty="0" sz="2200" spc="10">
                <a:latin typeface="Carlito"/>
                <a:cs typeface="Carlito"/>
              </a:rPr>
              <a:t>on </a:t>
            </a:r>
            <a:r>
              <a:rPr dirty="0" sz="2200">
                <a:latin typeface="Carlito"/>
                <a:cs typeface="Carlito"/>
              </a:rPr>
              <a:t>the actor-use </a:t>
            </a:r>
            <a:r>
              <a:rPr dirty="0" sz="2200" spc="-5">
                <a:latin typeface="Carlito"/>
                <a:cs typeface="Carlito"/>
              </a:rPr>
              <a:t>case</a:t>
            </a:r>
            <a:r>
              <a:rPr dirty="0" sz="2200" spc="-23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"/>
            </a:pPr>
            <a:endParaRPr sz="21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810895" algn="l"/>
                <a:tab pos="1820545" algn="l"/>
                <a:tab pos="3186430" algn="l"/>
                <a:tab pos="4140835" algn="l"/>
                <a:tab pos="5174615" algn="l"/>
                <a:tab pos="5650230" algn="l"/>
                <a:tab pos="6436995" algn="l"/>
                <a:tab pos="7305675" algn="l"/>
                <a:tab pos="8317865" algn="l"/>
              </a:tabLst>
            </a:pPr>
            <a:r>
              <a:rPr dirty="0" sz="2200" spc="-180" b="1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dirty="0" sz="2200" spc="-30" b="1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dirty="0" sz="2200" spc="10" b="1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dirty="0" sz="2200" spc="-30" b="1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dirty="0" sz="2200" spc="-20" b="1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dirty="0" sz="2200" spc="10" b="1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h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dirty="0" sz="2200" spc="-10" b="1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dirty="0" sz="2200" spc="-30" b="1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l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dirty="0" sz="2200" spc="-45" b="1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dirty="0" sz="2200" spc="-35" b="1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ts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dirty="0" sz="2200" spc="-30" b="1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dirty="0" sz="2200" spc="10" b="1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l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ud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-10" b="1">
                <a:solidFill>
                  <a:srgbClr val="FF0000"/>
                </a:solidFill>
                <a:latin typeface="Carlito"/>
                <a:cs typeface="Carlito"/>
              </a:rPr>
              <a:t>ac</a:t>
            </a:r>
            <a:r>
              <a:rPr dirty="0" sz="2200" spc="-20" b="1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dirty="0" sz="2200" spc="-10" b="1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-35" b="1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ll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“</a:t>
            </a:r>
            <a:r>
              <a:rPr dirty="0" sz="2200" spc="-20" b="1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me</a:t>
            </a:r>
            <a:r>
              <a:rPr dirty="0" sz="2200" spc="-220" b="1">
                <a:solidFill>
                  <a:srgbClr val="FF0000"/>
                </a:solidFill>
                <a:latin typeface="Carlito"/>
                <a:cs typeface="Carlito"/>
              </a:rPr>
              <a:t>”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dirty="0" sz="2200" spc="-10" b="1">
                <a:solidFill>
                  <a:srgbClr val="FF0000"/>
                </a:solidFill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“calendar”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Do 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show 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actors </a:t>
            </a:r>
            <a:r>
              <a:rPr dirty="0" sz="2200" spc="-10" b="1">
                <a:solidFill>
                  <a:srgbClr val="FF0000"/>
                </a:solidFill>
                <a:latin typeface="Carlito"/>
                <a:cs typeface="Carlito"/>
              </a:rPr>
              <a:t>interacting </a:t>
            </a:r>
            <a:r>
              <a:rPr dirty="0" sz="2200" spc="5" b="1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dirty="0" sz="2200" b="1">
                <a:solidFill>
                  <a:srgbClr val="FF0000"/>
                </a:solidFill>
                <a:latin typeface="Carlito"/>
                <a:cs typeface="Carlito"/>
              </a:rPr>
              <a:t>each</a:t>
            </a:r>
            <a:r>
              <a:rPr dirty="0" sz="2200" spc="-13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200" spc="-35" b="1">
                <a:solidFill>
                  <a:srgbClr val="FF0000"/>
                </a:solidFill>
                <a:latin typeface="Carlito"/>
                <a:cs typeface="Carlito"/>
              </a:rPr>
              <a:t>other.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"/>
            </a:pPr>
            <a:endParaRPr sz="1950">
              <a:latin typeface="Carlito"/>
              <a:cs typeface="Carlito"/>
            </a:endParaRPr>
          </a:p>
          <a:p>
            <a:pPr marL="421005" indent="-408940">
              <a:lnSpc>
                <a:spcPct val="100000"/>
              </a:lnSpc>
              <a:buFont typeface="Wingdings"/>
              <a:buChar char=""/>
              <a:tabLst>
                <a:tab pos="421005" algn="l"/>
                <a:tab pos="421640" algn="l"/>
              </a:tabLst>
            </a:pPr>
            <a:r>
              <a:rPr dirty="0" sz="2200">
                <a:latin typeface="Carlito"/>
                <a:cs typeface="Carlito"/>
              </a:rPr>
              <a:t>&lt;&lt;include&gt;&gt; should </a:t>
            </a:r>
            <a:r>
              <a:rPr dirty="0" sz="2200" spc="-10">
                <a:latin typeface="Carlito"/>
                <a:cs typeface="Carlito"/>
              </a:rPr>
              <a:t>rarely nest </a:t>
            </a:r>
            <a:r>
              <a:rPr dirty="0" sz="2200">
                <a:latin typeface="Carlito"/>
                <a:cs typeface="Carlito"/>
              </a:rPr>
              <a:t>more than 2 levels</a:t>
            </a:r>
            <a:r>
              <a:rPr dirty="0" sz="2200" spc="25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deep.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79" y="220421"/>
            <a:ext cx="55276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Style </a:t>
            </a:r>
            <a:r>
              <a:rPr dirty="0" spc="-5"/>
              <a:t>Notes </a:t>
            </a:r>
            <a:r>
              <a:rPr dirty="0" spc="-45"/>
              <a:t>(Ambler,</a:t>
            </a:r>
            <a:r>
              <a:rPr dirty="0" spc="-130"/>
              <a:t> </a:t>
            </a:r>
            <a:r>
              <a:rPr dirty="0" spc="10"/>
              <a:t>2005)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313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 indent="-41529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27355" algn="l"/>
                <a:tab pos="427990" algn="l"/>
              </a:tabLst>
            </a:pPr>
            <a:r>
              <a:rPr dirty="0" sz="2400">
                <a:latin typeface="Carlito"/>
                <a:cs typeface="Carlito"/>
              </a:rPr>
              <a:t>Use</a:t>
            </a:r>
            <a:r>
              <a:rPr dirty="0" sz="2400" spc="19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r>
              <a:rPr dirty="0" sz="2400" spc="19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should</a:t>
            </a:r>
            <a:r>
              <a:rPr dirty="0" sz="2400" spc="18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18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named</a:t>
            </a:r>
            <a:r>
              <a:rPr dirty="0" sz="2400" spc="20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and</a:t>
            </a:r>
            <a:r>
              <a:rPr dirty="0" sz="2400" spc="18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organized</a:t>
            </a:r>
            <a:r>
              <a:rPr dirty="0" sz="2400" spc="2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from</a:t>
            </a:r>
            <a:r>
              <a:rPr dirty="0" sz="2400" spc="17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1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perspective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users.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5">
                <a:latin typeface="Carlito"/>
                <a:cs typeface="Carlito"/>
              </a:rPr>
              <a:t>cases should </a:t>
            </a:r>
            <a:r>
              <a:rPr dirty="0" sz="2400" spc="-15">
                <a:latin typeface="Carlito"/>
                <a:cs typeface="Carlito"/>
              </a:rPr>
              <a:t>start </a:t>
            </a:r>
            <a:r>
              <a:rPr dirty="0" sz="2400" spc="-5">
                <a:latin typeface="Carlito"/>
                <a:cs typeface="Carlito"/>
              </a:rPr>
              <a:t>off </a:t>
            </a:r>
            <a:r>
              <a:rPr dirty="0" sz="2400">
                <a:latin typeface="Carlito"/>
                <a:cs typeface="Carlito"/>
              </a:rPr>
              <a:t>simple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 spc="-25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10">
                <a:latin typeface="Carlito"/>
                <a:cs typeface="Carlito"/>
              </a:rPr>
              <a:t>much </a:t>
            </a:r>
            <a:r>
              <a:rPr dirty="0" sz="2400" spc="-5">
                <a:latin typeface="Carlito"/>
                <a:cs typeface="Carlito"/>
              </a:rPr>
              <a:t>high </a:t>
            </a:r>
            <a:r>
              <a:rPr dirty="0" sz="2400">
                <a:latin typeface="Carlito"/>
                <a:cs typeface="Carlito"/>
              </a:rPr>
              <a:t>view as  possible.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Can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15">
                <a:latin typeface="Carlito"/>
                <a:cs typeface="Carlito"/>
              </a:rPr>
              <a:t>refined </a:t>
            </a:r>
            <a:r>
              <a:rPr dirty="0" sz="2000" spc="-5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detailed</a:t>
            </a:r>
            <a:r>
              <a:rPr dirty="0" sz="2000" spc="90">
                <a:latin typeface="Carlito"/>
                <a:cs typeface="Carlito"/>
              </a:rPr>
              <a:t> </a:t>
            </a:r>
            <a:r>
              <a:rPr dirty="0" sz="2000" spc="-30">
                <a:latin typeface="Carlito"/>
                <a:cs typeface="Carlito"/>
              </a:rPr>
              <a:t>further.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"/>
            </a:pPr>
            <a:endParaRPr sz="1950">
              <a:latin typeface="Carlito"/>
              <a:cs typeface="Carlito"/>
            </a:endParaRPr>
          </a:p>
          <a:p>
            <a:pPr marL="424180" indent="-412115">
              <a:lnSpc>
                <a:spcPct val="100000"/>
              </a:lnSpc>
              <a:buFont typeface="Wingdings"/>
              <a:buChar char=""/>
              <a:tabLst>
                <a:tab pos="424180" algn="l"/>
                <a:tab pos="424815" algn="l"/>
              </a:tabLst>
            </a:pP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 spc="-5">
                <a:latin typeface="Carlito"/>
                <a:cs typeface="Carlito"/>
              </a:rPr>
              <a:t>diagrams represent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functionality: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 b="1">
                <a:solidFill>
                  <a:srgbClr val="0000CC"/>
                </a:solidFill>
                <a:latin typeface="Carlito"/>
                <a:cs typeface="Carlito"/>
              </a:rPr>
              <a:t>Should </a:t>
            </a:r>
            <a:r>
              <a:rPr dirty="0" sz="2000" spc="-10" b="1">
                <a:solidFill>
                  <a:srgbClr val="0000CC"/>
                </a:solidFill>
                <a:latin typeface="Carlito"/>
                <a:cs typeface="Carlito"/>
              </a:rPr>
              <a:t>focus </a:t>
            </a:r>
            <a:r>
              <a:rPr dirty="0" sz="2000" b="1">
                <a:solidFill>
                  <a:srgbClr val="0000CC"/>
                </a:solidFill>
                <a:latin typeface="Carlito"/>
                <a:cs typeface="Carlito"/>
              </a:rPr>
              <a:t>on the </a:t>
            </a:r>
            <a:r>
              <a:rPr dirty="0" sz="2000" spc="-10" b="1">
                <a:solidFill>
                  <a:srgbClr val="0000CC"/>
                </a:solidFill>
                <a:latin typeface="Carlito"/>
                <a:cs typeface="Carlito"/>
              </a:rPr>
              <a:t>"what" </a:t>
            </a:r>
            <a:r>
              <a:rPr dirty="0" sz="2000" spc="-5" b="1">
                <a:solidFill>
                  <a:srgbClr val="0000CC"/>
                </a:solidFill>
                <a:latin typeface="Carlito"/>
                <a:cs typeface="Carlito"/>
              </a:rPr>
              <a:t>and </a:t>
            </a:r>
            <a:r>
              <a:rPr dirty="0" sz="2000" b="1">
                <a:solidFill>
                  <a:srgbClr val="0000CC"/>
                </a:solidFill>
                <a:latin typeface="Carlito"/>
                <a:cs typeface="Carlito"/>
              </a:rPr>
              <a:t>not the</a:t>
            </a:r>
            <a:r>
              <a:rPr dirty="0" sz="2000" spc="-10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Carlito"/>
                <a:cs typeface="Carlito"/>
              </a:rPr>
              <a:t>"how".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9550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0"/>
              <a:t>Effective </a:t>
            </a:r>
            <a:r>
              <a:rPr dirty="0" spc="5"/>
              <a:t>Use </a:t>
            </a:r>
            <a:r>
              <a:rPr dirty="0"/>
              <a:t>Case</a:t>
            </a:r>
            <a:r>
              <a:rPr dirty="0" spc="-105"/>
              <a:t> </a:t>
            </a:r>
            <a:r>
              <a:rPr dirty="0"/>
              <a:t>Modelling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5" y="167462"/>
            <a:ext cx="46640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Use Case</a:t>
            </a:r>
            <a:r>
              <a:rPr dirty="0" spc="-135"/>
              <a:t> </a:t>
            </a:r>
            <a:r>
              <a:rPr dirty="0" spc="-10"/>
              <a:t>Packaging</a:t>
            </a:r>
            <a:r>
              <a:rPr dirty="0" sz="4400" spc="-10"/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890507" y="642863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76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2904" y="2811843"/>
            <a:ext cx="2482850" cy="866775"/>
            <a:chOff x="1902904" y="2811843"/>
            <a:chExt cx="2482850" cy="866775"/>
          </a:xfrm>
        </p:grpSpPr>
        <p:sp>
          <p:nvSpPr>
            <p:cNvPr id="5" name="object 5"/>
            <p:cNvSpPr/>
            <p:nvPr/>
          </p:nvSpPr>
          <p:spPr>
            <a:xfrm>
              <a:off x="1907667" y="2816605"/>
              <a:ext cx="2473325" cy="857250"/>
            </a:xfrm>
            <a:custGeom>
              <a:avLst/>
              <a:gdLst/>
              <a:ahLst/>
              <a:cxnLst/>
              <a:rect l="l" t="t" r="r" b="b"/>
              <a:pathLst>
                <a:path w="2473325" h="857250">
                  <a:moveTo>
                    <a:pt x="1236599" y="0"/>
                  </a:moveTo>
                  <a:lnTo>
                    <a:pt x="1168745" y="634"/>
                  </a:lnTo>
                  <a:lnTo>
                    <a:pt x="1101848" y="2515"/>
                  </a:lnTo>
                  <a:lnTo>
                    <a:pt x="1036003" y="5609"/>
                  </a:lnTo>
                  <a:lnTo>
                    <a:pt x="971304" y="9885"/>
                  </a:lnTo>
                  <a:lnTo>
                    <a:pt x="907844" y="15309"/>
                  </a:lnTo>
                  <a:lnTo>
                    <a:pt x="845718" y="21850"/>
                  </a:lnTo>
                  <a:lnTo>
                    <a:pt x="785020" y="29473"/>
                  </a:lnTo>
                  <a:lnTo>
                    <a:pt x="725846" y="38146"/>
                  </a:lnTo>
                  <a:lnTo>
                    <a:pt x="668287" y="47837"/>
                  </a:lnTo>
                  <a:lnTo>
                    <a:pt x="612441" y="58514"/>
                  </a:lnTo>
                  <a:lnTo>
                    <a:pt x="558399" y="70142"/>
                  </a:lnTo>
                  <a:lnTo>
                    <a:pt x="506257" y="82690"/>
                  </a:lnTo>
                  <a:lnTo>
                    <a:pt x="456109" y="96124"/>
                  </a:lnTo>
                  <a:lnTo>
                    <a:pt x="408049" y="110413"/>
                  </a:lnTo>
                  <a:lnTo>
                    <a:pt x="362172" y="125523"/>
                  </a:lnTo>
                  <a:lnTo>
                    <a:pt x="318571" y="141422"/>
                  </a:lnTo>
                  <a:lnTo>
                    <a:pt x="277341" y="158077"/>
                  </a:lnTo>
                  <a:lnTo>
                    <a:pt x="238577" y="175455"/>
                  </a:lnTo>
                  <a:lnTo>
                    <a:pt x="202372" y="193523"/>
                  </a:lnTo>
                  <a:lnTo>
                    <a:pt x="168820" y="212249"/>
                  </a:lnTo>
                  <a:lnTo>
                    <a:pt x="110056" y="251545"/>
                  </a:lnTo>
                  <a:lnTo>
                    <a:pt x="63037" y="293079"/>
                  </a:lnTo>
                  <a:lnTo>
                    <a:pt x="28519" y="336590"/>
                  </a:lnTo>
                  <a:lnTo>
                    <a:pt x="7255" y="381817"/>
                  </a:lnTo>
                  <a:lnTo>
                    <a:pt x="0" y="428498"/>
                  </a:lnTo>
                  <a:lnTo>
                    <a:pt x="1829" y="452015"/>
                  </a:lnTo>
                  <a:lnTo>
                    <a:pt x="16183" y="498020"/>
                  </a:lnTo>
                  <a:lnTo>
                    <a:pt x="44168" y="542435"/>
                  </a:lnTo>
                  <a:lnTo>
                    <a:pt x="85031" y="584999"/>
                  </a:lnTo>
                  <a:lnTo>
                    <a:pt x="138017" y="625450"/>
                  </a:lnTo>
                  <a:lnTo>
                    <a:pt x="202372" y="663528"/>
                  </a:lnTo>
                  <a:lnTo>
                    <a:pt x="238577" y="681595"/>
                  </a:lnTo>
                  <a:lnTo>
                    <a:pt x="277341" y="698971"/>
                  </a:lnTo>
                  <a:lnTo>
                    <a:pt x="318571" y="715624"/>
                  </a:lnTo>
                  <a:lnTo>
                    <a:pt x="362172" y="731519"/>
                  </a:lnTo>
                  <a:lnTo>
                    <a:pt x="408049" y="746626"/>
                  </a:lnTo>
                  <a:lnTo>
                    <a:pt x="456109" y="760911"/>
                  </a:lnTo>
                  <a:lnTo>
                    <a:pt x="506257" y="774342"/>
                  </a:lnTo>
                  <a:lnTo>
                    <a:pt x="558399" y="786886"/>
                  </a:lnTo>
                  <a:lnTo>
                    <a:pt x="612441" y="798510"/>
                  </a:lnTo>
                  <a:lnTo>
                    <a:pt x="668287" y="809182"/>
                  </a:lnTo>
                  <a:lnTo>
                    <a:pt x="725846" y="818869"/>
                  </a:lnTo>
                  <a:lnTo>
                    <a:pt x="785020" y="827538"/>
                  </a:lnTo>
                  <a:lnTo>
                    <a:pt x="845718" y="835158"/>
                  </a:lnTo>
                  <a:lnTo>
                    <a:pt x="907844" y="841694"/>
                  </a:lnTo>
                  <a:lnTo>
                    <a:pt x="971304" y="847116"/>
                  </a:lnTo>
                  <a:lnTo>
                    <a:pt x="1036003" y="851389"/>
                  </a:lnTo>
                  <a:lnTo>
                    <a:pt x="1101848" y="854482"/>
                  </a:lnTo>
                  <a:lnTo>
                    <a:pt x="1168745" y="856362"/>
                  </a:lnTo>
                  <a:lnTo>
                    <a:pt x="1236599" y="856996"/>
                  </a:lnTo>
                  <a:lnTo>
                    <a:pt x="1304440" y="856362"/>
                  </a:lnTo>
                  <a:lnTo>
                    <a:pt x="1371326" y="854482"/>
                  </a:lnTo>
                  <a:lnTo>
                    <a:pt x="1437163" y="851389"/>
                  </a:lnTo>
                  <a:lnTo>
                    <a:pt x="1501855" y="847116"/>
                  </a:lnTo>
                  <a:lnTo>
                    <a:pt x="1565309" y="841694"/>
                  </a:lnTo>
                  <a:lnTo>
                    <a:pt x="1627430" y="835158"/>
                  </a:lnTo>
                  <a:lnTo>
                    <a:pt x="1688124" y="827538"/>
                  </a:lnTo>
                  <a:lnTo>
                    <a:pt x="1747297" y="818869"/>
                  </a:lnTo>
                  <a:lnTo>
                    <a:pt x="1804854" y="809182"/>
                  </a:lnTo>
                  <a:lnTo>
                    <a:pt x="1860700" y="798510"/>
                  </a:lnTo>
                  <a:lnTo>
                    <a:pt x="1914742" y="786886"/>
                  </a:lnTo>
                  <a:lnTo>
                    <a:pt x="1966885" y="774342"/>
                  </a:lnTo>
                  <a:lnTo>
                    <a:pt x="2017035" y="760911"/>
                  </a:lnTo>
                  <a:lnTo>
                    <a:pt x="2065097" y="746626"/>
                  </a:lnTo>
                  <a:lnTo>
                    <a:pt x="2110978" y="731520"/>
                  </a:lnTo>
                  <a:lnTo>
                    <a:pt x="2154582" y="715624"/>
                  </a:lnTo>
                  <a:lnTo>
                    <a:pt x="2195815" y="698971"/>
                  </a:lnTo>
                  <a:lnTo>
                    <a:pt x="2234584" y="681595"/>
                  </a:lnTo>
                  <a:lnTo>
                    <a:pt x="2270793" y="663528"/>
                  </a:lnTo>
                  <a:lnTo>
                    <a:pt x="2304349" y="644802"/>
                  </a:lnTo>
                  <a:lnTo>
                    <a:pt x="2363122" y="605505"/>
                  </a:lnTo>
                  <a:lnTo>
                    <a:pt x="2410148" y="563965"/>
                  </a:lnTo>
                  <a:lnTo>
                    <a:pt x="2444672" y="520443"/>
                  </a:lnTo>
                  <a:lnTo>
                    <a:pt x="2465940" y="475200"/>
                  </a:lnTo>
                  <a:lnTo>
                    <a:pt x="2473197" y="428498"/>
                  </a:lnTo>
                  <a:lnTo>
                    <a:pt x="2471367" y="404992"/>
                  </a:lnTo>
                  <a:lnTo>
                    <a:pt x="2457010" y="359006"/>
                  </a:lnTo>
                  <a:lnTo>
                    <a:pt x="2429020" y="314604"/>
                  </a:lnTo>
                  <a:lnTo>
                    <a:pt x="2388150" y="272048"/>
                  </a:lnTo>
                  <a:lnTo>
                    <a:pt x="2335156" y="231601"/>
                  </a:lnTo>
                  <a:lnTo>
                    <a:pt x="2270793" y="193523"/>
                  </a:lnTo>
                  <a:lnTo>
                    <a:pt x="2234584" y="175455"/>
                  </a:lnTo>
                  <a:lnTo>
                    <a:pt x="2195815" y="158077"/>
                  </a:lnTo>
                  <a:lnTo>
                    <a:pt x="2154582" y="141422"/>
                  </a:lnTo>
                  <a:lnTo>
                    <a:pt x="2110978" y="125523"/>
                  </a:lnTo>
                  <a:lnTo>
                    <a:pt x="2065097" y="110413"/>
                  </a:lnTo>
                  <a:lnTo>
                    <a:pt x="2017035" y="96124"/>
                  </a:lnTo>
                  <a:lnTo>
                    <a:pt x="1966885" y="82690"/>
                  </a:lnTo>
                  <a:lnTo>
                    <a:pt x="1914742" y="70142"/>
                  </a:lnTo>
                  <a:lnTo>
                    <a:pt x="1860700" y="58514"/>
                  </a:lnTo>
                  <a:lnTo>
                    <a:pt x="1804854" y="47837"/>
                  </a:lnTo>
                  <a:lnTo>
                    <a:pt x="1747297" y="38146"/>
                  </a:lnTo>
                  <a:lnTo>
                    <a:pt x="1688124" y="29473"/>
                  </a:lnTo>
                  <a:lnTo>
                    <a:pt x="1627430" y="21850"/>
                  </a:lnTo>
                  <a:lnTo>
                    <a:pt x="1565309" y="15309"/>
                  </a:lnTo>
                  <a:lnTo>
                    <a:pt x="1501855" y="9885"/>
                  </a:lnTo>
                  <a:lnTo>
                    <a:pt x="1437163" y="5609"/>
                  </a:lnTo>
                  <a:lnTo>
                    <a:pt x="1371326" y="2515"/>
                  </a:lnTo>
                  <a:lnTo>
                    <a:pt x="1304440" y="634"/>
                  </a:lnTo>
                  <a:lnTo>
                    <a:pt x="12365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07667" y="2816605"/>
              <a:ext cx="2473325" cy="857250"/>
            </a:xfrm>
            <a:custGeom>
              <a:avLst/>
              <a:gdLst/>
              <a:ahLst/>
              <a:cxnLst/>
              <a:rect l="l" t="t" r="r" b="b"/>
              <a:pathLst>
                <a:path w="2473325" h="857250">
                  <a:moveTo>
                    <a:pt x="0" y="428498"/>
                  </a:moveTo>
                  <a:lnTo>
                    <a:pt x="7255" y="381817"/>
                  </a:lnTo>
                  <a:lnTo>
                    <a:pt x="28519" y="336590"/>
                  </a:lnTo>
                  <a:lnTo>
                    <a:pt x="63037" y="293079"/>
                  </a:lnTo>
                  <a:lnTo>
                    <a:pt x="110056" y="251545"/>
                  </a:lnTo>
                  <a:lnTo>
                    <a:pt x="168820" y="212249"/>
                  </a:lnTo>
                  <a:lnTo>
                    <a:pt x="202372" y="193523"/>
                  </a:lnTo>
                  <a:lnTo>
                    <a:pt x="238577" y="175455"/>
                  </a:lnTo>
                  <a:lnTo>
                    <a:pt x="277341" y="158077"/>
                  </a:lnTo>
                  <a:lnTo>
                    <a:pt x="318571" y="141422"/>
                  </a:lnTo>
                  <a:lnTo>
                    <a:pt x="362172" y="125523"/>
                  </a:lnTo>
                  <a:lnTo>
                    <a:pt x="408049" y="110413"/>
                  </a:lnTo>
                  <a:lnTo>
                    <a:pt x="456109" y="96124"/>
                  </a:lnTo>
                  <a:lnTo>
                    <a:pt x="506257" y="82690"/>
                  </a:lnTo>
                  <a:lnTo>
                    <a:pt x="558399" y="70142"/>
                  </a:lnTo>
                  <a:lnTo>
                    <a:pt x="612441" y="58514"/>
                  </a:lnTo>
                  <a:lnTo>
                    <a:pt x="668287" y="47837"/>
                  </a:lnTo>
                  <a:lnTo>
                    <a:pt x="725846" y="38146"/>
                  </a:lnTo>
                  <a:lnTo>
                    <a:pt x="785020" y="29473"/>
                  </a:lnTo>
                  <a:lnTo>
                    <a:pt x="845718" y="21850"/>
                  </a:lnTo>
                  <a:lnTo>
                    <a:pt x="907844" y="15309"/>
                  </a:lnTo>
                  <a:lnTo>
                    <a:pt x="971304" y="9885"/>
                  </a:lnTo>
                  <a:lnTo>
                    <a:pt x="1036003" y="5609"/>
                  </a:lnTo>
                  <a:lnTo>
                    <a:pt x="1101848" y="2515"/>
                  </a:lnTo>
                  <a:lnTo>
                    <a:pt x="1168745" y="634"/>
                  </a:lnTo>
                  <a:lnTo>
                    <a:pt x="1236599" y="0"/>
                  </a:lnTo>
                  <a:lnTo>
                    <a:pt x="1304440" y="634"/>
                  </a:lnTo>
                  <a:lnTo>
                    <a:pt x="1371326" y="2515"/>
                  </a:lnTo>
                  <a:lnTo>
                    <a:pt x="1437163" y="5609"/>
                  </a:lnTo>
                  <a:lnTo>
                    <a:pt x="1501855" y="9885"/>
                  </a:lnTo>
                  <a:lnTo>
                    <a:pt x="1565309" y="15309"/>
                  </a:lnTo>
                  <a:lnTo>
                    <a:pt x="1627430" y="21850"/>
                  </a:lnTo>
                  <a:lnTo>
                    <a:pt x="1688124" y="29473"/>
                  </a:lnTo>
                  <a:lnTo>
                    <a:pt x="1747297" y="38146"/>
                  </a:lnTo>
                  <a:lnTo>
                    <a:pt x="1804854" y="47837"/>
                  </a:lnTo>
                  <a:lnTo>
                    <a:pt x="1860700" y="58514"/>
                  </a:lnTo>
                  <a:lnTo>
                    <a:pt x="1914742" y="70142"/>
                  </a:lnTo>
                  <a:lnTo>
                    <a:pt x="1966885" y="82690"/>
                  </a:lnTo>
                  <a:lnTo>
                    <a:pt x="2017035" y="96124"/>
                  </a:lnTo>
                  <a:lnTo>
                    <a:pt x="2065097" y="110413"/>
                  </a:lnTo>
                  <a:lnTo>
                    <a:pt x="2110978" y="125523"/>
                  </a:lnTo>
                  <a:lnTo>
                    <a:pt x="2154582" y="141422"/>
                  </a:lnTo>
                  <a:lnTo>
                    <a:pt x="2195815" y="158077"/>
                  </a:lnTo>
                  <a:lnTo>
                    <a:pt x="2234584" y="175455"/>
                  </a:lnTo>
                  <a:lnTo>
                    <a:pt x="2270793" y="193523"/>
                  </a:lnTo>
                  <a:lnTo>
                    <a:pt x="2304349" y="212249"/>
                  </a:lnTo>
                  <a:lnTo>
                    <a:pt x="2363122" y="251545"/>
                  </a:lnTo>
                  <a:lnTo>
                    <a:pt x="2410148" y="293079"/>
                  </a:lnTo>
                  <a:lnTo>
                    <a:pt x="2444672" y="336590"/>
                  </a:lnTo>
                  <a:lnTo>
                    <a:pt x="2465940" y="381817"/>
                  </a:lnTo>
                  <a:lnTo>
                    <a:pt x="2473197" y="428498"/>
                  </a:lnTo>
                  <a:lnTo>
                    <a:pt x="2471367" y="452015"/>
                  </a:lnTo>
                  <a:lnTo>
                    <a:pt x="2457010" y="498020"/>
                  </a:lnTo>
                  <a:lnTo>
                    <a:pt x="2429020" y="542435"/>
                  </a:lnTo>
                  <a:lnTo>
                    <a:pt x="2388150" y="584999"/>
                  </a:lnTo>
                  <a:lnTo>
                    <a:pt x="2335156" y="625450"/>
                  </a:lnTo>
                  <a:lnTo>
                    <a:pt x="2270793" y="663528"/>
                  </a:lnTo>
                  <a:lnTo>
                    <a:pt x="2234584" y="681595"/>
                  </a:lnTo>
                  <a:lnTo>
                    <a:pt x="2195815" y="698971"/>
                  </a:lnTo>
                  <a:lnTo>
                    <a:pt x="2154582" y="715624"/>
                  </a:lnTo>
                  <a:lnTo>
                    <a:pt x="2110978" y="731520"/>
                  </a:lnTo>
                  <a:lnTo>
                    <a:pt x="2065097" y="746626"/>
                  </a:lnTo>
                  <a:lnTo>
                    <a:pt x="2017035" y="760911"/>
                  </a:lnTo>
                  <a:lnTo>
                    <a:pt x="1966885" y="774342"/>
                  </a:lnTo>
                  <a:lnTo>
                    <a:pt x="1914742" y="786886"/>
                  </a:lnTo>
                  <a:lnTo>
                    <a:pt x="1860700" y="798510"/>
                  </a:lnTo>
                  <a:lnTo>
                    <a:pt x="1804854" y="809182"/>
                  </a:lnTo>
                  <a:lnTo>
                    <a:pt x="1747297" y="818869"/>
                  </a:lnTo>
                  <a:lnTo>
                    <a:pt x="1688124" y="827538"/>
                  </a:lnTo>
                  <a:lnTo>
                    <a:pt x="1627430" y="835158"/>
                  </a:lnTo>
                  <a:lnTo>
                    <a:pt x="1565309" y="841694"/>
                  </a:lnTo>
                  <a:lnTo>
                    <a:pt x="1501855" y="847116"/>
                  </a:lnTo>
                  <a:lnTo>
                    <a:pt x="1437163" y="851389"/>
                  </a:lnTo>
                  <a:lnTo>
                    <a:pt x="1371326" y="854482"/>
                  </a:lnTo>
                  <a:lnTo>
                    <a:pt x="1304440" y="856362"/>
                  </a:lnTo>
                  <a:lnTo>
                    <a:pt x="1236599" y="856996"/>
                  </a:lnTo>
                  <a:lnTo>
                    <a:pt x="1168745" y="856362"/>
                  </a:lnTo>
                  <a:lnTo>
                    <a:pt x="1101848" y="854482"/>
                  </a:lnTo>
                  <a:lnTo>
                    <a:pt x="1036003" y="851389"/>
                  </a:lnTo>
                  <a:lnTo>
                    <a:pt x="971304" y="847116"/>
                  </a:lnTo>
                  <a:lnTo>
                    <a:pt x="907844" y="841694"/>
                  </a:lnTo>
                  <a:lnTo>
                    <a:pt x="845718" y="835158"/>
                  </a:lnTo>
                  <a:lnTo>
                    <a:pt x="785020" y="827538"/>
                  </a:lnTo>
                  <a:lnTo>
                    <a:pt x="725846" y="818869"/>
                  </a:lnTo>
                  <a:lnTo>
                    <a:pt x="668287" y="809182"/>
                  </a:lnTo>
                  <a:lnTo>
                    <a:pt x="612441" y="798510"/>
                  </a:lnTo>
                  <a:lnTo>
                    <a:pt x="558399" y="786886"/>
                  </a:lnTo>
                  <a:lnTo>
                    <a:pt x="506257" y="774342"/>
                  </a:lnTo>
                  <a:lnTo>
                    <a:pt x="456109" y="760911"/>
                  </a:lnTo>
                  <a:lnTo>
                    <a:pt x="408049" y="746626"/>
                  </a:lnTo>
                  <a:lnTo>
                    <a:pt x="362172" y="731519"/>
                  </a:lnTo>
                  <a:lnTo>
                    <a:pt x="318571" y="715624"/>
                  </a:lnTo>
                  <a:lnTo>
                    <a:pt x="277341" y="698971"/>
                  </a:lnTo>
                  <a:lnTo>
                    <a:pt x="238577" y="681595"/>
                  </a:lnTo>
                  <a:lnTo>
                    <a:pt x="202372" y="663528"/>
                  </a:lnTo>
                  <a:lnTo>
                    <a:pt x="168820" y="644802"/>
                  </a:lnTo>
                  <a:lnTo>
                    <a:pt x="110056" y="605505"/>
                  </a:lnTo>
                  <a:lnTo>
                    <a:pt x="63037" y="563965"/>
                  </a:lnTo>
                  <a:lnTo>
                    <a:pt x="28519" y="520443"/>
                  </a:lnTo>
                  <a:lnTo>
                    <a:pt x="7255" y="475200"/>
                  </a:lnTo>
                  <a:lnTo>
                    <a:pt x="0" y="42849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08757" y="3109854"/>
            <a:ext cx="1271905" cy="255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50" spc="-5" b="1">
                <a:latin typeface="Comic Sans MS"/>
                <a:cs typeface="Comic Sans MS"/>
              </a:rPr>
              <a:t>Query</a:t>
            </a:r>
            <a:r>
              <a:rPr dirty="0" sz="1450" spc="-120" b="1">
                <a:latin typeface="Comic Sans MS"/>
                <a:cs typeface="Comic Sans MS"/>
              </a:rPr>
              <a:t> </a:t>
            </a:r>
            <a:r>
              <a:rPr dirty="0" sz="1450" spc="-15" b="1">
                <a:latin typeface="Comic Sans MS"/>
                <a:cs typeface="Comic Sans MS"/>
              </a:rPr>
              <a:t>balance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0512" y="2457576"/>
            <a:ext cx="6022975" cy="3257550"/>
            <a:chOff x="1560512" y="2457576"/>
            <a:chExt cx="6022975" cy="3257550"/>
          </a:xfrm>
        </p:grpSpPr>
        <p:sp>
          <p:nvSpPr>
            <p:cNvPr id="9" name="object 9"/>
            <p:cNvSpPr/>
            <p:nvPr/>
          </p:nvSpPr>
          <p:spPr>
            <a:xfrm>
              <a:off x="1565275" y="2462339"/>
              <a:ext cx="6013450" cy="3248025"/>
            </a:xfrm>
            <a:custGeom>
              <a:avLst/>
              <a:gdLst/>
              <a:ahLst/>
              <a:cxnLst/>
              <a:rect l="l" t="t" r="r" b="b"/>
              <a:pathLst>
                <a:path w="6013450" h="3248025">
                  <a:moveTo>
                    <a:pt x="6013450" y="0"/>
                  </a:moveTo>
                  <a:lnTo>
                    <a:pt x="0" y="0"/>
                  </a:lnTo>
                  <a:lnTo>
                    <a:pt x="0" y="3247898"/>
                  </a:lnTo>
                  <a:lnTo>
                    <a:pt x="6013450" y="3247898"/>
                  </a:lnTo>
                  <a:lnTo>
                    <a:pt x="60134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65275" y="2462339"/>
              <a:ext cx="6013450" cy="3248025"/>
            </a:xfrm>
            <a:custGeom>
              <a:avLst/>
              <a:gdLst/>
              <a:ahLst/>
              <a:cxnLst/>
              <a:rect l="l" t="t" r="r" b="b"/>
              <a:pathLst>
                <a:path w="6013450" h="3248025">
                  <a:moveTo>
                    <a:pt x="0" y="3247898"/>
                  </a:moveTo>
                  <a:lnTo>
                    <a:pt x="6013450" y="3247898"/>
                  </a:lnTo>
                  <a:lnTo>
                    <a:pt x="6013450" y="0"/>
                  </a:lnTo>
                  <a:lnTo>
                    <a:pt x="0" y="0"/>
                  </a:lnTo>
                  <a:lnTo>
                    <a:pt x="0" y="324789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7666" y="4534916"/>
              <a:ext cx="2473325" cy="855980"/>
            </a:xfrm>
            <a:custGeom>
              <a:avLst/>
              <a:gdLst/>
              <a:ahLst/>
              <a:cxnLst/>
              <a:rect l="l" t="t" r="r" b="b"/>
              <a:pathLst>
                <a:path w="2473325" h="855979">
                  <a:moveTo>
                    <a:pt x="1236599" y="0"/>
                  </a:moveTo>
                  <a:lnTo>
                    <a:pt x="1168745" y="632"/>
                  </a:lnTo>
                  <a:lnTo>
                    <a:pt x="1101848" y="2510"/>
                  </a:lnTo>
                  <a:lnTo>
                    <a:pt x="1036003" y="5598"/>
                  </a:lnTo>
                  <a:lnTo>
                    <a:pt x="971304" y="9866"/>
                  </a:lnTo>
                  <a:lnTo>
                    <a:pt x="907844" y="15279"/>
                  </a:lnTo>
                  <a:lnTo>
                    <a:pt x="845718" y="21807"/>
                  </a:lnTo>
                  <a:lnTo>
                    <a:pt x="785020" y="29415"/>
                  </a:lnTo>
                  <a:lnTo>
                    <a:pt x="725846" y="38072"/>
                  </a:lnTo>
                  <a:lnTo>
                    <a:pt x="668287" y="47745"/>
                  </a:lnTo>
                  <a:lnTo>
                    <a:pt x="612441" y="58401"/>
                  </a:lnTo>
                  <a:lnTo>
                    <a:pt x="558399" y="70007"/>
                  </a:lnTo>
                  <a:lnTo>
                    <a:pt x="506257" y="82531"/>
                  </a:lnTo>
                  <a:lnTo>
                    <a:pt x="456109" y="95941"/>
                  </a:lnTo>
                  <a:lnTo>
                    <a:pt x="408049" y="110203"/>
                  </a:lnTo>
                  <a:lnTo>
                    <a:pt x="362172" y="125285"/>
                  </a:lnTo>
                  <a:lnTo>
                    <a:pt x="318571" y="141155"/>
                  </a:lnTo>
                  <a:lnTo>
                    <a:pt x="277341" y="157779"/>
                  </a:lnTo>
                  <a:lnTo>
                    <a:pt x="238577" y="175125"/>
                  </a:lnTo>
                  <a:lnTo>
                    <a:pt x="202372" y="193161"/>
                  </a:lnTo>
                  <a:lnTo>
                    <a:pt x="168820" y="211854"/>
                  </a:lnTo>
                  <a:lnTo>
                    <a:pt x="110056" y="251080"/>
                  </a:lnTo>
                  <a:lnTo>
                    <a:pt x="63037" y="292542"/>
                  </a:lnTo>
                  <a:lnTo>
                    <a:pt x="28519" y="335980"/>
                  </a:lnTo>
                  <a:lnTo>
                    <a:pt x="7255" y="381131"/>
                  </a:lnTo>
                  <a:lnTo>
                    <a:pt x="0" y="427735"/>
                  </a:lnTo>
                  <a:lnTo>
                    <a:pt x="1829" y="451215"/>
                  </a:lnTo>
                  <a:lnTo>
                    <a:pt x="16183" y="497148"/>
                  </a:lnTo>
                  <a:lnTo>
                    <a:pt x="44168" y="541494"/>
                  </a:lnTo>
                  <a:lnTo>
                    <a:pt x="85031" y="583993"/>
                  </a:lnTo>
                  <a:lnTo>
                    <a:pt x="138017" y="624383"/>
                  </a:lnTo>
                  <a:lnTo>
                    <a:pt x="202372" y="662404"/>
                  </a:lnTo>
                  <a:lnTo>
                    <a:pt x="238577" y="680445"/>
                  </a:lnTo>
                  <a:lnTo>
                    <a:pt x="277341" y="697796"/>
                  </a:lnTo>
                  <a:lnTo>
                    <a:pt x="318571" y="714424"/>
                  </a:lnTo>
                  <a:lnTo>
                    <a:pt x="362172" y="730297"/>
                  </a:lnTo>
                  <a:lnTo>
                    <a:pt x="408049" y="745382"/>
                  </a:lnTo>
                  <a:lnTo>
                    <a:pt x="456109" y="759647"/>
                  </a:lnTo>
                  <a:lnTo>
                    <a:pt x="506257" y="773059"/>
                  </a:lnTo>
                  <a:lnTo>
                    <a:pt x="558399" y="785585"/>
                  </a:lnTo>
                  <a:lnTo>
                    <a:pt x="612441" y="797193"/>
                  </a:lnTo>
                  <a:lnTo>
                    <a:pt x="668287" y="807850"/>
                  </a:lnTo>
                  <a:lnTo>
                    <a:pt x="725846" y="817523"/>
                  </a:lnTo>
                  <a:lnTo>
                    <a:pt x="785020" y="826181"/>
                  </a:lnTo>
                  <a:lnTo>
                    <a:pt x="845718" y="833790"/>
                  </a:lnTo>
                  <a:lnTo>
                    <a:pt x="907844" y="840318"/>
                  </a:lnTo>
                  <a:lnTo>
                    <a:pt x="971304" y="845732"/>
                  </a:lnTo>
                  <a:lnTo>
                    <a:pt x="1036003" y="850000"/>
                  </a:lnTo>
                  <a:lnTo>
                    <a:pt x="1101848" y="853088"/>
                  </a:lnTo>
                  <a:lnTo>
                    <a:pt x="1168745" y="854966"/>
                  </a:lnTo>
                  <a:lnTo>
                    <a:pt x="1236599" y="855598"/>
                  </a:lnTo>
                  <a:lnTo>
                    <a:pt x="1304440" y="854966"/>
                  </a:lnTo>
                  <a:lnTo>
                    <a:pt x="1371326" y="853088"/>
                  </a:lnTo>
                  <a:lnTo>
                    <a:pt x="1437163" y="850000"/>
                  </a:lnTo>
                  <a:lnTo>
                    <a:pt x="1501855" y="845732"/>
                  </a:lnTo>
                  <a:lnTo>
                    <a:pt x="1565309" y="840318"/>
                  </a:lnTo>
                  <a:lnTo>
                    <a:pt x="1627430" y="833790"/>
                  </a:lnTo>
                  <a:lnTo>
                    <a:pt x="1688124" y="826181"/>
                  </a:lnTo>
                  <a:lnTo>
                    <a:pt x="1747297" y="817523"/>
                  </a:lnTo>
                  <a:lnTo>
                    <a:pt x="1804854" y="807850"/>
                  </a:lnTo>
                  <a:lnTo>
                    <a:pt x="1860700" y="797193"/>
                  </a:lnTo>
                  <a:lnTo>
                    <a:pt x="1914742" y="785585"/>
                  </a:lnTo>
                  <a:lnTo>
                    <a:pt x="1966885" y="773059"/>
                  </a:lnTo>
                  <a:lnTo>
                    <a:pt x="2017035" y="759647"/>
                  </a:lnTo>
                  <a:lnTo>
                    <a:pt x="2065097" y="745382"/>
                  </a:lnTo>
                  <a:lnTo>
                    <a:pt x="2110978" y="730297"/>
                  </a:lnTo>
                  <a:lnTo>
                    <a:pt x="2154582" y="714424"/>
                  </a:lnTo>
                  <a:lnTo>
                    <a:pt x="2195815" y="697796"/>
                  </a:lnTo>
                  <a:lnTo>
                    <a:pt x="2234584" y="680445"/>
                  </a:lnTo>
                  <a:lnTo>
                    <a:pt x="2270793" y="662404"/>
                  </a:lnTo>
                  <a:lnTo>
                    <a:pt x="2304349" y="643706"/>
                  </a:lnTo>
                  <a:lnTo>
                    <a:pt x="2363122" y="604468"/>
                  </a:lnTo>
                  <a:lnTo>
                    <a:pt x="2410148" y="562990"/>
                  </a:lnTo>
                  <a:lnTo>
                    <a:pt x="2444672" y="519536"/>
                  </a:lnTo>
                  <a:lnTo>
                    <a:pt x="2465940" y="474364"/>
                  </a:lnTo>
                  <a:lnTo>
                    <a:pt x="2473197" y="427735"/>
                  </a:lnTo>
                  <a:lnTo>
                    <a:pt x="2471367" y="404268"/>
                  </a:lnTo>
                  <a:lnTo>
                    <a:pt x="2457010" y="358357"/>
                  </a:lnTo>
                  <a:lnTo>
                    <a:pt x="2429020" y="314031"/>
                  </a:lnTo>
                  <a:lnTo>
                    <a:pt x="2388150" y="271548"/>
                  </a:lnTo>
                  <a:lnTo>
                    <a:pt x="2335156" y="231172"/>
                  </a:lnTo>
                  <a:lnTo>
                    <a:pt x="2270793" y="193161"/>
                  </a:lnTo>
                  <a:lnTo>
                    <a:pt x="2234584" y="175125"/>
                  </a:lnTo>
                  <a:lnTo>
                    <a:pt x="2195815" y="157779"/>
                  </a:lnTo>
                  <a:lnTo>
                    <a:pt x="2154582" y="141155"/>
                  </a:lnTo>
                  <a:lnTo>
                    <a:pt x="2110978" y="125285"/>
                  </a:lnTo>
                  <a:lnTo>
                    <a:pt x="2065097" y="110203"/>
                  </a:lnTo>
                  <a:lnTo>
                    <a:pt x="2017035" y="95941"/>
                  </a:lnTo>
                  <a:lnTo>
                    <a:pt x="1966885" y="82531"/>
                  </a:lnTo>
                  <a:lnTo>
                    <a:pt x="1914742" y="70007"/>
                  </a:lnTo>
                  <a:lnTo>
                    <a:pt x="1860700" y="58401"/>
                  </a:lnTo>
                  <a:lnTo>
                    <a:pt x="1804854" y="47745"/>
                  </a:lnTo>
                  <a:lnTo>
                    <a:pt x="1747297" y="38072"/>
                  </a:lnTo>
                  <a:lnTo>
                    <a:pt x="1688124" y="29415"/>
                  </a:lnTo>
                  <a:lnTo>
                    <a:pt x="1627430" y="21807"/>
                  </a:lnTo>
                  <a:lnTo>
                    <a:pt x="1565309" y="15279"/>
                  </a:lnTo>
                  <a:lnTo>
                    <a:pt x="1501855" y="9866"/>
                  </a:lnTo>
                  <a:lnTo>
                    <a:pt x="1437163" y="5598"/>
                  </a:lnTo>
                  <a:lnTo>
                    <a:pt x="1371326" y="2510"/>
                  </a:lnTo>
                  <a:lnTo>
                    <a:pt x="1304440" y="632"/>
                  </a:lnTo>
                  <a:lnTo>
                    <a:pt x="12365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7666" y="4534916"/>
              <a:ext cx="2473325" cy="855980"/>
            </a:xfrm>
            <a:custGeom>
              <a:avLst/>
              <a:gdLst/>
              <a:ahLst/>
              <a:cxnLst/>
              <a:rect l="l" t="t" r="r" b="b"/>
              <a:pathLst>
                <a:path w="2473325" h="855979">
                  <a:moveTo>
                    <a:pt x="0" y="427735"/>
                  </a:moveTo>
                  <a:lnTo>
                    <a:pt x="7255" y="381131"/>
                  </a:lnTo>
                  <a:lnTo>
                    <a:pt x="28519" y="335980"/>
                  </a:lnTo>
                  <a:lnTo>
                    <a:pt x="63037" y="292542"/>
                  </a:lnTo>
                  <a:lnTo>
                    <a:pt x="110056" y="251080"/>
                  </a:lnTo>
                  <a:lnTo>
                    <a:pt x="168820" y="211854"/>
                  </a:lnTo>
                  <a:lnTo>
                    <a:pt x="202372" y="193161"/>
                  </a:lnTo>
                  <a:lnTo>
                    <a:pt x="238577" y="175125"/>
                  </a:lnTo>
                  <a:lnTo>
                    <a:pt x="277341" y="157779"/>
                  </a:lnTo>
                  <a:lnTo>
                    <a:pt x="318571" y="141155"/>
                  </a:lnTo>
                  <a:lnTo>
                    <a:pt x="362172" y="125285"/>
                  </a:lnTo>
                  <a:lnTo>
                    <a:pt x="408049" y="110203"/>
                  </a:lnTo>
                  <a:lnTo>
                    <a:pt x="456109" y="95941"/>
                  </a:lnTo>
                  <a:lnTo>
                    <a:pt x="506257" y="82531"/>
                  </a:lnTo>
                  <a:lnTo>
                    <a:pt x="558399" y="70007"/>
                  </a:lnTo>
                  <a:lnTo>
                    <a:pt x="612441" y="58401"/>
                  </a:lnTo>
                  <a:lnTo>
                    <a:pt x="668287" y="47745"/>
                  </a:lnTo>
                  <a:lnTo>
                    <a:pt x="725846" y="38072"/>
                  </a:lnTo>
                  <a:lnTo>
                    <a:pt x="785020" y="29415"/>
                  </a:lnTo>
                  <a:lnTo>
                    <a:pt x="845718" y="21807"/>
                  </a:lnTo>
                  <a:lnTo>
                    <a:pt x="907844" y="15279"/>
                  </a:lnTo>
                  <a:lnTo>
                    <a:pt x="971304" y="9866"/>
                  </a:lnTo>
                  <a:lnTo>
                    <a:pt x="1036003" y="5598"/>
                  </a:lnTo>
                  <a:lnTo>
                    <a:pt x="1101848" y="2510"/>
                  </a:lnTo>
                  <a:lnTo>
                    <a:pt x="1168745" y="632"/>
                  </a:lnTo>
                  <a:lnTo>
                    <a:pt x="1236599" y="0"/>
                  </a:lnTo>
                  <a:lnTo>
                    <a:pt x="1304440" y="632"/>
                  </a:lnTo>
                  <a:lnTo>
                    <a:pt x="1371326" y="2510"/>
                  </a:lnTo>
                  <a:lnTo>
                    <a:pt x="1437163" y="5598"/>
                  </a:lnTo>
                  <a:lnTo>
                    <a:pt x="1501855" y="9866"/>
                  </a:lnTo>
                  <a:lnTo>
                    <a:pt x="1565309" y="15279"/>
                  </a:lnTo>
                  <a:lnTo>
                    <a:pt x="1627430" y="21807"/>
                  </a:lnTo>
                  <a:lnTo>
                    <a:pt x="1688124" y="29415"/>
                  </a:lnTo>
                  <a:lnTo>
                    <a:pt x="1747297" y="38072"/>
                  </a:lnTo>
                  <a:lnTo>
                    <a:pt x="1804854" y="47745"/>
                  </a:lnTo>
                  <a:lnTo>
                    <a:pt x="1860700" y="58401"/>
                  </a:lnTo>
                  <a:lnTo>
                    <a:pt x="1914742" y="70007"/>
                  </a:lnTo>
                  <a:lnTo>
                    <a:pt x="1966885" y="82531"/>
                  </a:lnTo>
                  <a:lnTo>
                    <a:pt x="2017035" y="95941"/>
                  </a:lnTo>
                  <a:lnTo>
                    <a:pt x="2065097" y="110203"/>
                  </a:lnTo>
                  <a:lnTo>
                    <a:pt x="2110978" y="125285"/>
                  </a:lnTo>
                  <a:lnTo>
                    <a:pt x="2154582" y="141155"/>
                  </a:lnTo>
                  <a:lnTo>
                    <a:pt x="2195815" y="157779"/>
                  </a:lnTo>
                  <a:lnTo>
                    <a:pt x="2234584" y="175125"/>
                  </a:lnTo>
                  <a:lnTo>
                    <a:pt x="2270793" y="193161"/>
                  </a:lnTo>
                  <a:lnTo>
                    <a:pt x="2304349" y="211854"/>
                  </a:lnTo>
                  <a:lnTo>
                    <a:pt x="2363122" y="251080"/>
                  </a:lnTo>
                  <a:lnTo>
                    <a:pt x="2410148" y="292542"/>
                  </a:lnTo>
                  <a:lnTo>
                    <a:pt x="2444672" y="335980"/>
                  </a:lnTo>
                  <a:lnTo>
                    <a:pt x="2465940" y="381131"/>
                  </a:lnTo>
                  <a:lnTo>
                    <a:pt x="2473197" y="427735"/>
                  </a:lnTo>
                  <a:lnTo>
                    <a:pt x="2471367" y="451215"/>
                  </a:lnTo>
                  <a:lnTo>
                    <a:pt x="2457010" y="497148"/>
                  </a:lnTo>
                  <a:lnTo>
                    <a:pt x="2429020" y="541494"/>
                  </a:lnTo>
                  <a:lnTo>
                    <a:pt x="2388150" y="583993"/>
                  </a:lnTo>
                  <a:lnTo>
                    <a:pt x="2335156" y="624383"/>
                  </a:lnTo>
                  <a:lnTo>
                    <a:pt x="2270793" y="662404"/>
                  </a:lnTo>
                  <a:lnTo>
                    <a:pt x="2234584" y="680445"/>
                  </a:lnTo>
                  <a:lnTo>
                    <a:pt x="2195815" y="697796"/>
                  </a:lnTo>
                  <a:lnTo>
                    <a:pt x="2154582" y="714424"/>
                  </a:lnTo>
                  <a:lnTo>
                    <a:pt x="2110978" y="730297"/>
                  </a:lnTo>
                  <a:lnTo>
                    <a:pt x="2065097" y="745382"/>
                  </a:lnTo>
                  <a:lnTo>
                    <a:pt x="2017035" y="759647"/>
                  </a:lnTo>
                  <a:lnTo>
                    <a:pt x="1966885" y="773059"/>
                  </a:lnTo>
                  <a:lnTo>
                    <a:pt x="1914742" y="785585"/>
                  </a:lnTo>
                  <a:lnTo>
                    <a:pt x="1860700" y="797193"/>
                  </a:lnTo>
                  <a:lnTo>
                    <a:pt x="1804854" y="807850"/>
                  </a:lnTo>
                  <a:lnTo>
                    <a:pt x="1747297" y="817523"/>
                  </a:lnTo>
                  <a:lnTo>
                    <a:pt x="1688124" y="826181"/>
                  </a:lnTo>
                  <a:lnTo>
                    <a:pt x="1627430" y="833790"/>
                  </a:lnTo>
                  <a:lnTo>
                    <a:pt x="1565309" y="840318"/>
                  </a:lnTo>
                  <a:lnTo>
                    <a:pt x="1501855" y="845732"/>
                  </a:lnTo>
                  <a:lnTo>
                    <a:pt x="1437163" y="850000"/>
                  </a:lnTo>
                  <a:lnTo>
                    <a:pt x="1371326" y="853088"/>
                  </a:lnTo>
                  <a:lnTo>
                    <a:pt x="1304440" y="854966"/>
                  </a:lnTo>
                  <a:lnTo>
                    <a:pt x="1236599" y="855598"/>
                  </a:lnTo>
                  <a:lnTo>
                    <a:pt x="1168745" y="854966"/>
                  </a:lnTo>
                  <a:lnTo>
                    <a:pt x="1101848" y="853088"/>
                  </a:lnTo>
                  <a:lnTo>
                    <a:pt x="1036003" y="850000"/>
                  </a:lnTo>
                  <a:lnTo>
                    <a:pt x="971304" y="845732"/>
                  </a:lnTo>
                  <a:lnTo>
                    <a:pt x="907844" y="840318"/>
                  </a:lnTo>
                  <a:lnTo>
                    <a:pt x="845718" y="833790"/>
                  </a:lnTo>
                  <a:lnTo>
                    <a:pt x="785020" y="826181"/>
                  </a:lnTo>
                  <a:lnTo>
                    <a:pt x="725846" y="817523"/>
                  </a:lnTo>
                  <a:lnTo>
                    <a:pt x="668287" y="807850"/>
                  </a:lnTo>
                  <a:lnTo>
                    <a:pt x="612441" y="797193"/>
                  </a:lnTo>
                  <a:lnTo>
                    <a:pt x="558399" y="785585"/>
                  </a:lnTo>
                  <a:lnTo>
                    <a:pt x="506257" y="773059"/>
                  </a:lnTo>
                  <a:lnTo>
                    <a:pt x="456109" y="759647"/>
                  </a:lnTo>
                  <a:lnTo>
                    <a:pt x="408049" y="745382"/>
                  </a:lnTo>
                  <a:lnTo>
                    <a:pt x="362172" y="730297"/>
                  </a:lnTo>
                  <a:lnTo>
                    <a:pt x="318571" y="714424"/>
                  </a:lnTo>
                  <a:lnTo>
                    <a:pt x="277341" y="697796"/>
                  </a:lnTo>
                  <a:lnTo>
                    <a:pt x="238577" y="680445"/>
                  </a:lnTo>
                  <a:lnTo>
                    <a:pt x="202372" y="662404"/>
                  </a:lnTo>
                  <a:lnTo>
                    <a:pt x="168820" y="643706"/>
                  </a:lnTo>
                  <a:lnTo>
                    <a:pt x="110056" y="604468"/>
                  </a:lnTo>
                  <a:lnTo>
                    <a:pt x="63037" y="562990"/>
                  </a:lnTo>
                  <a:lnTo>
                    <a:pt x="28519" y="519536"/>
                  </a:lnTo>
                  <a:lnTo>
                    <a:pt x="7255" y="474364"/>
                  </a:lnTo>
                  <a:lnTo>
                    <a:pt x="0" y="427735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813557" y="4725111"/>
            <a:ext cx="673100" cy="461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ts val="1720"/>
              </a:lnSpc>
              <a:spcBef>
                <a:spcPts val="90"/>
              </a:spcBef>
            </a:pPr>
            <a:r>
              <a:rPr dirty="0" sz="1450" spc="-10" b="1">
                <a:latin typeface="Comic Sans MS"/>
                <a:cs typeface="Comic Sans MS"/>
              </a:rPr>
              <a:t>Receive</a:t>
            </a:r>
            <a:endParaRPr sz="1450">
              <a:latin typeface="Comic Sans MS"/>
              <a:cs typeface="Comic Sans MS"/>
            </a:endParaRPr>
          </a:p>
          <a:p>
            <a:pPr marL="97155">
              <a:lnSpc>
                <a:spcPts val="1720"/>
              </a:lnSpc>
            </a:pPr>
            <a:r>
              <a:rPr dirty="0" sz="1450" spc="-10" b="1">
                <a:latin typeface="Comic Sans MS"/>
                <a:cs typeface="Comic Sans MS"/>
              </a:rPr>
              <a:t>grant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19510" y="2811843"/>
            <a:ext cx="2485390" cy="866775"/>
            <a:chOff x="4719510" y="2811843"/>
            <a:chExt cx="2485390" cy="866775"/>
          </a:xfrm>
        </p:grpSpPr>
        <p:sp>
          <p:nvSpPr>
            <p:cNvPr id="15" name="object 15"/>
            <p:cNvSpPr/>
            <p:nvPr/>
          </p:nvSpPr>
          <p:spPr>
            <a:xfrm>
              <a:off x="4724272" y="2816605"/>
              <a:ext cx="2475865" cy="857250"/>
            </a:xfrm>
            <a:custGeom>
              <a:avLst/>
              <a:gdLst/>
              <a:ahLst/>
              <a:cxnLst/>
              <a:rect l="l" t="t" r="r" b="b"/>
              <a:pathLst>
                <a:path w="2475865" h="857250">
                  <a:moveTo>
                    <a:pt x="1237741" y="0"/>
                  </a:moveTo>
                  <a:lnTo>
                    <a:pt x="1169825" y="634"/>
                  </a:lnTo>
                  <a:lnTo>
                    <a:pt x="1102866" y="2515"/>
                  </a:lnTo>
                  <a:lnTo>
                    <a:pt x="1036960" y="5609"/>
                  </a:lnTo>
                  <a:lnTo>
                    <a:pt x="972200" y="9885"/>
                  </a:lnTo>
                  <a:lnTo>
                    <a:pt x="908682" y="15309"/>
                  </a:lnTo>
                  <a:lnTo>
                    <a:pt x="846498" y="21850"/>
                  </a:lnTo>
                  <a:lnTo>
                    <a:pt x="785744" y="29473"/>
                  </a:lnTo>
                  <a:lnTo>
                    <a:pt x="726515" y="38146"/>
                  </a:lnTo>
                  <a:lnTo>
                    <a:pt x="668904" y="47837"/>
                  </a:lnTo>
                  <a:lnTo>
                    <a:pt x="613005" y="58514"/>
                  </a:lnTo>
                  <a:lnTo>
                    <a:pt x="558913" y="70142"/>
                  </a:lnTo>
                  <a:lnTo>
                    <a:pt x="506723" y="82690"/>
                  </a:lnTo>
                  <a:lnTo>
                    <a:pt x="456529" y="96124"/>
                  </a:lnTo>
                  <a:lnTo>
                    <a:pt x="408425" y="110413"/>
                  </a:lnTo>
                  <a:lnTo>
                    <a:pt x="362505" y="125523"/>
                  </a:lnTo>
                  <a:lnTo>
                    <a:pt x="318864" y="141422"/>
                  </a:lnTo>
                  <a:lnTo>
                    <a:pt x="277596" y="158077"/>
                  </a:lnTo>
                  <a:lnTo>
                    <a:pt x="238796" y="175455"/>
                  </a:lnTo>
                  <a:lnTo>
                    <a:pt x="202558" y="193523"/>
                  </a:lnTo>
                  <a:lnTo>
                    <a:pt x="168975" y="212249"/>
                  </a:lnTo>
                  <a:lnTo>
                    <a:pt x="110157" y="251545"/>
                  </a:lnTo>
                  <a:lnTo>
                    <a:pt x="63095" y="293079"/>
                  </a:lnTo>
                  <a:lnTo>
                    <a:pt x="28545" y="336590"/>
                  </a:lnTo>
                  <a:lnTo>
                    <a:pt x="7262" y="381817"/>
                  </a:lnTo>
                  <a:lnTo>
                    <a:pt x="0" y="428498"/>
                  </a:lnTo>
                  <a:lnTo>
                    <a:pt x="1831" y="452015"/>
                  </a:lnTo>
                  <a:lnTo>
                    <a:pt x="16198" y="498020"/>
                  </a:lnTo>
                  <a:lnTo>
                    <a:pt x="44209" y="542435"/>
                  </a:lnTo>
                  <a:lnTo>
                    <a:pt x="85109" y="584999"/>
                  </a:lnTo>
                  <a:lnTo>
                    <a:pt x="138144" y="625450"/>
                  </a:lnTo>
                  <a:lnTo>
                    <a:pt x="202558" y="663528"/>
                  </a:lnTo>
                  <a:lnTo>
                    <a:pt x="238796" y="681595"/>
                  </a:lnTo>
                  <a:lnTo>
                    <a:pt x="277596" y="698971"/>
                  </a:lnTo>
                  <a:lnTo>
                    <a:pt x="318864" y="715624"/>
                  </a:lnTo>
                  <a:lnTo>
                    <a:pt x="362505" y="731519"/>
                  </a:lnTo>
                  <a:lnTo>
                    <a:pt x="408425" y="746626"/>
                  </a:lnTo>
                  <a:lnTo>
                    <a:pt x="456529" y="760911"/>
                  </a:lnTo>
                  <a:lnTo>
                    <a:pt x="506723" y="774342"/>
                  </a:lnTo>
                  <a:lnTo>
                    <a:pt x="558913" y="786886"/>
                  </a:lnTo>
                  <a:lnTo>
                    <a:pt x="613005" y="798510"/>
                  </a:lnTo>
                  <a:lnTo>
                    <a:pt x="668904" y="809182"/>
                  </a:lnTo>
                  <a:lnTo>
                    <a:pt x="726515" y="818869"/>
                  </a:lnTo>
                  <a:lnTo>
                    <a:pt x="785744" y="827538"/>
                  </a:lnTo>
                  <a:lnTo>
                    <a:pt x="846498" y="835158"/>
                  </a:lnTo>
                  <a:lnTo>
                    <a:pt x="908682" y="841694"/>
                  </a:lnTo>
                  <a:lnTo>
                    <a:pt x="972200" y="847116"/>
                  </a:lnTo>
                  <a:lnTo>
                    <a:pt x="1036960" y="851389"/>
                  </a:lnTo>
                  <a:lnTo>
                    <a:pt x="1102866" y="854482"/>
                  </a:lnTo>
                  <a:lnTo>
                    <a:pt x="1169825" y="856362"/>
                  </a:lnTo>
                  <a:lnTo>
                    <a:pt x="1237741" y="856996"/>
                  </a:lnTo>
                  <a:lnTo>
                    <a:pt x="1305646" y="856362"/>
                  </a:lnTo>
                  <a:lnTo>
                    <a:pt x="1372593" y="854482"/>
                  </a:lnTo>
                  <a:lnTo>
                    <a:pt x="1438489" y="851389"/>
                  </a:lnTo>
                  <a:lnTo>
                    <a:pt x="1503238" y="847116"/>
                  </a:lnTo>
                  <a:lnTo>
                    <a:pt x="1566748" y="841694"/>
                  </a:lnTo>
                  <a:lnTo>
                    <a:pt x="1628923" y="835158"/>
                  </a:lnTo>
                  <a:lnTo>
                    <a:pt x="1689669" y="827538"/>
                  </a:lnTo>
                  <a:lnTo>
                    <a:pt x="1748891" y="818869"/>
                  </a:lnTo>
                  <a:lnTo>
                    <a:pt x="1806496" y="809182"/>
                  </a:lnTo>
                  <a:lnTo>
                    <a:pt x="1862389" y="798510"/>
                  </a:lnTo>
                  <a:lnTo>
                    <a:pt x="1916475" y="786886"/>
                  </a:lnTo>
                  <a:lnTo>
                    <a:pt x="1968660" y="774342"/>
                  </a:lnTo>
                  <a:lnTo>
                    <a:pt x="2018850" y="760911"/>
                  </a:lnTo>
                  <a:lnTo>
                    <a:pt x="2066950" y="746626"/>
                  </a:lnTo>
                  <a:lnTo>
                    <a:pt x="2112867" y="731520"/>
                  </a:lnTo>
                  <a:lnTo>
                    <a:pt x="2156505" y="715624"/>
                  </a:lnTo>
                  <a:lnTo>
                    <a:pt x="2197770" y="698971"/>
                  </a:lnTo>
                  <a:lnTo>
                    <a:pt x="2236568" y="681595"/>
                  </a:lnTo>
                  <a:lnTo>
                    <a:pt x="2272805" y="663528"/>
                  </a:lnTo>
                  <a:lnTo>
                    <a:pt x="2306385" y="644802"/>
                  </a:lnTo>
                  <a:lnTo>
                    <a:pt x="2365202" y="605505"/>
                  </a:lnTo>
                  <a:lnTo>
                    <a:pt x="2412262" y="563965"/>
                  </a:lnTo>
                  <a:lnTo>
                    <a:pt x="2446811" y="520443"/>
                  </a:lnTo>
                  <a:lnTo>
                    <a:pt x="2468094" y="475200"/>
                  </a:lnTo>
                  <a:lnTo>
                    <a:pt x="2475356" y="428498"/>
                  </a:lnTo>
                  <a:lnTo>
                    <a:pt x="2473525" y="404992"/>
                  </a:lnTo>
                  <a:lnTo>
                    <a:pt x="2459158" y="359006"/>
                  </a:lnTo>
                  <a:lnTo>
                    <a:pt x="2431148" y="314604"/>
                  </a:lnTo>
                  <a:lnTo>
                    <a:pt x="2390248" y="272048"/>
                  </a:lnTo>
                  <a:lnTo>
                    <a:pt x="2337216" y="231601"/>
                  </a:lnTo>
                  <a:lnTo>
                    <a:pt x="2272805" y="193523"/>
                  </a:lnTo>
                  <a:lnTo>
                    <a:pt x="2236568" y="175455"/>
                  </a:lnTo>
                  <a:lnTo>
                    <a:pt x="2197770" y="158077"/>
                  </a:lnTo>
                  <a:lnTo>
                    <a:pt x="2156505" y="141422"/>
                  </a:lnTo>
                  <a:lnTo>
                    <a:pt x="2112867" y="125523"/>
                  </a:lnTo>
                  <a:lnTo>
                    <a:pt x="2066950" y="110413"/>
                  </a:lnTo>
                  <a:lnTo>
                    <a:pt x="2018850" y="96124"/>
                  </a:lnTo>
                  <a:lnTo>
                    <a:pt x="1968660" y="82690"/>
                  </a:lnTo>
                  <a:lnTo>
                    <a:pt x="1916475" y="70142"/>
                  </a:lnTo>
                  <a:lnTo>
                    <a:pt x="1862389" y="58514"/>
                  </a:lnTo>
                  <a:lnTo>
                    <a:pt x="1806496" y="47837"/>
                  </a:lnTo>
                  <a:lnTo>
                    <a:pt x="1748891" y="38146"/>
                  </a:lnTo>
                  <a:lnTo>
                    <a:pt x="1689669" y="29473"/>
                  </a:lnTo>
                  <a:lnTo>
                    <a:pt x="1628923" y="21850"/>
                  </a:lnTo>
                  <a:lnTo>
                    <a:pt x="1566748" y="15309"/>
                  </a:lnTo>
                  <a:lnTo>
                    <a:pt x="1503238" y="9885"/>
                  </a:lnTo>
                  <a:lnTo>
                    <a:pt x="1438489" y="5609"/>
                  </a:lnTo>
                  <a:lnTo>
                    <a:pt x="1372593" y="2515"/>
                  </a:lnTo>
                  <a:lnTo>
                    <a:pt x="1305646" y="634"/>
                  </a:lnTo>
                  <a:lnTo>
                    <a:pt x="123774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24272" y="2816605"/>
              <a:ext cx="2475865" cy="857250"/>
            </a:xfrm>
            <a:custGeom>
              <a:avLst/>
              <a:gdLst/>
              <a:ahLst/>
              <a:cxnLst/>
              <a:rect l="l" t="t" r="r" b="b"/>
              <a:pathLst>
                <a:path w="2475865" h="857250">
                  <a:moveTo>
                    <a:pt x="0" y="428498"/>
                  </a:moveTo>
                  <a:lnTo>
                    <a:pt x="7262" y="381817"/>
                  </a:lnTo>
                  <a:lnTo>
                    <a:pt x="28545" y="336590"/>
                  </a:lnTo>
                  <a:lnTo>
                    <a:pt x="63095" y="293079"/>
                  </a:lnTo>
                  <a:lnTo>
                    <a:pt x="110157" y="251545"/>
                  </a:lnTo>
                  <a:lnTo>
                    <a:pt x="168975" y="212249"/>
                  </a:lnTo>
                  <a:lnTo>
                    <a:pt x="202558" y="193523"/>
                  </a:lnTo>
                  <a:lnTo>
                    <a:pt x="238796" y="175455"/>
                  </a:lnTo>
                  <a:lnTo>
                    <a:pt x="277596" y="158077"/>
                  </a:lnTo>
                  <a:lnTo>
                    <a:pt x="318864" y="141422"/>
                  </a:lnTo>
                  <a:lnTo>
                    <a:pt x="362505" y="125523"/>
                  </a:lnTo>
                  <a:lnTo>
                    <a:pt x="408425" y="110413"/>
                  </a:lnTo>
                  <a:lnTo>
                    <a:pt x="456529" y="96124"/>
                  </a:lnTo>
                  <a:lnTo>
                    <a:pt x="506723" y="82690"/>
                  </a:lnTo>
                  <a:lnTo>
                    <a:pt x="558913" y="70142"/>
                  </a:lnTo>
                  <a:lnTo>
                    <a:pt x="613005" y="58514"/>
                  </a:lnTo>
                  <a:lnTo>
                    <a:pt x="668904" y="47837"/>
                  </a:lnTo>
                  <a:lnTo>
                    <a:pt x="726515" y="38146"/>
                  </a:lnTo>
                  <a:lnTo>
                    <a:pt x="785744" y="29473"/>
                  </a:lnTo>
                  <a:lnTo>
                    <a:pt x="846498" y="21850"/>
                  </a:lnTo>
                  <a:lnTo>
                    <a:pt x="908682" y="15309"/>
                  </a:lnTo>
                  <a:lnTo>
                    <a:pt x="972200" y="9885"/>
                  </a:lnTo>
                  <a:lnTo>
                    <a:pt x="1036960" y="5609"/>
                  </a:lnTo>
                  <a:lnTo>
                    <a:pt x="1102866" y="2515"/>
                  </a:lnTo>
                  <a:lnTo>
                    <a:pt x="1169825" y="634"/>
                  </a:lnTo>
                  <a:lnTo>
                    <a:pt x="1237741" y="0"/>
                  </a:lnTo>
                  <a:lnTo>
                    <a:pt x="1305646" y="634"/>
                  </a:lnTo>
                  <a:lnTo>
                    <a:pt x="1372593" y="2515"/>
                  </a:lnTo>
                  <a:lnTo>
                    <a:pt x="1438489" y="5609"/>
                  </a:lnTo>
                  <a:lnTo>
                    <a:pt x="1503238" y="9885"/>
                  </a:lnTo>
                  <a:lnTo>
                    <a:pt x="1566748" y="15309"/>
                  </a:lnTo>
                  <a:lnTo>
                    <a:pt x="1628923" y="21850"/>
                  </a:lnTo>
                  <a:lnTo>
                    <a:pt x="1689669" y="29473"/>
                  </a:lnTo>
                  <a:lnTo>
                    <a:pt x="1748891" y="38146"/>
                  </a:lnTo>
                  <a:lnTo>
                    <a:pt x="1806496" y="47837"/>
                  </a:lnTo>
                  <a:lnTo>
                    <a:pt x="1862389" y="58514"/>
                  </a:lnTo>
                  <a:lnTo>
                    <a:pt x="1916475" y="70142"/>
                  </a:lnTo>
                  <a:lnTo>
                    <a:pt x="1968660" y="82690"/>
                  </a:lnTo>
                  <a:lnTo>
                    <a:pt x="2018850" y="96124"/>
                  </a:lnTo>
                  <a:lnTo>
                    <a:pt x="2066950" y="110413"/>
                  </a:lnTo>
                  <a:lnTo>
                    <a:pt x="2112867" y="125523"/>
                  </a:lnTo>
                  <a:lnTo>
                    <a:pt x="2156505" y="141422"/>
                  </a:lnTo>
                  <a:lnTo>
                    <a:pt x="2197770" y="158077"/>
                  </a:lnTo>
                  <a:lnTo>
                    <a:pt x="2236568" y="175455"/>
                  </a:lnTo>
                  <a:lnTo>
                    <a:pt x="2272805" y="193523"/>
                  </a:lnTo>
                  <a:lnTo>
                    <a:pt x="2306385" y="212249"/>
                  </a:lnTo>
                  <a:lnTo>
                    <a:pt x="2365202" y="251545"/>
                  </a:lnTo>
                  <a:lnTo>
                    <a:pt x="2412262" y="293079"/>
                  </a:lnTo>
                  <a:lnTo>
                    <a:pt x="2446811" y="336590"/>
                  </a:lnTo>
                  <a:lnTo>
                    <a:pt x="2468094" y="381817"/>
                  </a:lnTo>
                  <a:lnTo>
                    <a:pt x="2475356" y="428498"/>
                  </a:lnTo>
                  <a:lnTo>
                    <a:pt x="2473525" y="452015"/>
                  </a:lnTo>
                  <a:lnTo>
                    <a:pt x="2459158" y="498020"/>
                  </a:lnTo>
                  <a:lnTo>
                    <a:pt x="2431148" y="542435"/>
                  </a:lnTo>
                  <a:lnTo>
                    <a:pt x="2390248" y="584999"/>
                  </a:lnTo>
                  <a:lnTo>
                    <a:pt x="2337216" y="625450"/>
                  </a:lnTo>
                  <a:lnTo>
                    <a:pt x="2272805" y="663528"/>
                  </a:lnTo>
                  <a:lnTo>
                    <a:pt x="2236568" y="681595"/>
                  </a:lnTo>
                  <a:lnTo>
                    <a:pt x="2197770" y="698971"/>
                  </a:lnTo>
                  <a:lnTo>
                    <a:pt x="2156505" y="715624"/>
                  </a:lnTo>
                  <a:lnTo>
                    <a:pt x="2112867" y="731520"/>
                  </a:lnTo>
                  <a:lnTo>
                    <a:pt x="2066950" y="746626"/>
                  </a:lnTo>
                  <a:lnTo>
                    <a:pt x="2018850" y="760911"/>
                  </a:lnTo>
                  <a:lnTo>
                    <a:pt x="1968660" y="774342"/>
                  </a:lnTo>
                  <a:lnTo>
                    <a:pt x="1916475" y="786886"/>
                  </a:lnTo>
                  <a:lnTo>
                    <a:pt x="1862389" y="798510"/>
                  </a:lnTo>
                  <a:lnTo>
                    <a:pt x="1806496" y="809182"/>
                  </a:lnTo>
                  <a:lnTo>
                    <a:pt x="1748891" y="818869"/>
                  </a:lnTo>
                  <a:lnTo>
                    <a:pt x="1689669" y="827538"/>
                  </a:lnTo>
                  <a:lnTo>
                    <a:pt x="1628923" y="835158"/>
                  </a:lnTo>
                  <a:lnTo>
                    <a:pt x="1566748" y="841694"/>
                  </a:lnTo>
                  <a:lnTo>
                    <a:pt x="1503238" y="847116"/>
                  </a:lnTo>
                  <a:lnTo>
                    <a:pt x="1438489" y="851389"/>
                  </a:lnTo>
                  <a:lnTo>
                    <a:pt x="1372593" y="854482"/>
                  </a:lnTo>
                  <a:lnTo>
                    <a:pt x="1305646" y="856362"/>
                  </a:lnTo>
                  <a:lnTo>
                    <a:pt x="1237741" y="856996"/>
                  </a:lnTo>
                  <a:lnTo>
                    <a:pt x="1169825" y="856362"/>
                  </a:lnTo>
                  <a:lnTo>
                    <a:pt x="1102866" y="854482"/>
                  </a:lnTo>
                  <a:lnTo>
                    <a:pt x="1036960" y="851389"/>
                  </a:lnTo>
                  <a:lnTo>
                    <a:pt x="972200" y="847116"/>
                  </a:lnTo>
                  <a:lnTo>
                    <a:pt x="908682" y="841694"/>
                  </a:lnTo>
                  <a:lnTo>
                    <a:pt x="846498" y="835158"/>
                  </a:lnTo>
                  <a:lnTo>
                    <a:pt x="785744" y="827538"/>
                  </a:lnTo>
                  <a:lnTo>
                    <a:pt x="726515" y="818869"/>
                  </a:lnTo>
                  <a:lnTo>
                    <a:pt x="668904" y="809182"/>
                  </a:lnTo>
                  <a:lnTo>
                    <a:pt x="613005" y="798510"/>
                  </a:lnTo>
                  <a:lnTo>
                    <a:pt x="558913" y="786886"/>
                  </a:lnTo>
                  <a:lnTo>
                    <a:pt x="506723" y="774342"/>
                  </a:lnTo>
                  <a:lnTo>
                    <a:pt x="456529" y="760911"/>
                  </a:lnTo>
                  <a:lnTo>
                    <a:pt x="408425" y="746626"/>
                  </a:lnTo>
                  <a:lnTo>
                    <a:pt x="362505" y="731519"/>
                  </a:lnTo>
                  <a:lnTo>
                    <a:pt x="318864" y="715624"/>
                  </a:lnTo>
                  <a:lnTo>
                    <a:pt x="277596" y="698971"/>
                  </a:lnTo>
                  <a:lnTo>
                    <a:pt x="238796" y="681595"/>
                  </a:lnTo>
                  <a:lnTo>
                    <a:pt x="202558" y="663528"/>
                  </a:lnTo>
                  <a:lnTo>
                    <a:pt x="168975" y="644802"/>
                  </a:lnTo>
                  <a:lnTo>
                    <a:pt x="110157" y="605505"/>
                  </a:lnTo>
                  <a:lnTo>
                    <a:pt x="63095" y="563965"/>
                  </a:lnTo>
                  <a:lnTo>
                    <a:pt x="28545" y="520443"/>
                  </a:lnTo>
                  <a:lnTo>
                    <a:pt x="7262" y="475200"/>
                  </a:lnTo>
                  <a:lnTo>
                    <a:pt x="0" y="428498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351017" y="3006979"/>
            <a:ext cx="1238250" cy="4616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R="5080" indent="362585">
              <a:lnSpc>
                <a:spcPts val="1700"/>
              </a:lnSpc>
              <a:spcBef>
                <a:spcPts val="180"/>
              </a:spcBef>
            </a:pPr>
            <a:r>
              <a:rPr dirty="0" sz="1450" spc="-10" b="1">
                <a:latin typeface="Comic Sans MS"/>
                <a:cs typeface="Comic Sans MS"/>
              </a:rPr>
              <a:t>Print  </a:t>
            </a:r>
            <a:r>
              <a:rPr dirty="0" sz="1450" spc="-15" b="1">
                <a:latin typeface="Comic Sans MS"/>
                <a:cs typeface="Comic Sans MS"/>
              </a:rPr>
              <a:t>Balance</a:t>
            </a:r>
            <a:r>
              <a:rPr dirty="0" sz="1450" spc="-55" b="1">
                <a:latin typeface="Comic Sans MS"/>
                <a:cs typeface="Comic Sans MS"/>
              </a:rPr>
              <a:t> </a:t>
            </a:r>
            <a:r>
              <a:rPr dirty="0" sz="1450" spc="-5" b="1">
                <a:latin typeface="Comic Sans MS"/>
                <a:cs typeface="Comic Sans MS"/>
              </a:rPr>
              <a:t>sheet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10271" y="4530235"/>
            <a:ext cx="2481580" cy="865505"/>
            <a:chOff x="4810271" y="4530235"/>
            <a:chExt cx="2481580" cy="865505"/>
          </a:xfrm>
        </p:grpSpPr>
        <p:sp>
          <p:nvSpPr>
            <p:cNvPr id="19" name="object 19"/>
            <p:cNvSpPr/>
            <p:nvPr/>
          </p:nvSpPr>
          <p:spPr>
            <a:xfrm>
              <a:off x="4814951" y="4534915"/>
              <a:ext cx="2472690" cy="855980"/>
            </a:xfrm>
            <a:custGeom>
              <a:avLst/>
              <a:gdLst/>
              <a:ahLst/>
              <a:cxnLst/>
              <a:rect l="l" t="t" r="r" b="b"/>
              <a:pathLst>
                <a:path w="2472690" h="855979">
                  <a:moveTo>
                    <a:pt x="1236090" y="0"/>
                  </a:moveTo>
                  <a:lnTo>
                    <a:pt x="1168274" y="632"/>
                  </a:lnTo>
                  <a:lnTo>
                    <a:pt x="1101413" y="2510"/>
                  </a:lnTo>
                  <a:lnTo>
                    <a:pt x="1035602" y="5598"/>
                  </a:lnTo>
                  <a:lnTo>
                    <a:pt x="970935" y="9866"/>
                  </a:lnTo>
                  <a:lnTo>
                    <a:pt x="907506" y="15279"/>
                  </a:lnTo>
                  <a:lnTo>
                    <a:pt x="845409" y="21807"/>
                  </a:lnTo>
                  <a:lnTo>
                    <a:pt x="784739" y="29415"/>
                  </a:lnTo>
                  <a:lnTo>
                    <a:pt x="725591" y="38072"/>
                  </a:lnTo>
                  <a:lnTo>
                    <a:pt x="668057" y="47745"/>
                  </a:lnTo>
                  <a:lnTo>
                    <a:pt x="612234" y="58401"/>
                  </a:lnTo>
                  <a:lnTo>
                    <a:pt x="558214" y="70007"/>
                  </a:lnTo>
                  <a:lnTo>
                    <a:pt x="506092" y="82531"/>
                  </a:lnTo>
                  <a:lnTo>
                    <a:pt x="455964" y="95941"/>
                  </a:lnTo>
                  <a:lnTo>
                    <a:pt x="407922" y="110203"/>
                  </a:lnTo>
                  <a:lnTo>
                    <a:pt x="362061" y="125285"/>
                  </a:lnTo>
                  <a:lnTo>
                    <a:pt x="318475" y="141155"/>
                  </a:lnTo>
                  <a:lnTo>
                    <a:pt x="277259" y="157779"/>
                  </a:lnTo>
                  <a:lnTo>
                    <a:pt x="238508" y="175125"/>
                  </a:lnTo>
                  <a:lnTo>
                    <a:pt x="202314" y="193161"/>
                  </a:lnTo>
                  <a:lnTo>
                    <a:pt x="168773" y="211854"/>
                  </a:lnTo>
                  <a:lnTo>
                    <a:pt x="110026" y="251080"/>
                  </a:lnTo>
                  <a:lnTo>
                    <a:pt x="63021" y="292542"/>
                  </a:lnTo>
                  <a:lnTo>
                    <a:pt x="28512" y="335980"/>
                  </a:lnTo>
                  <a:lnTo>
                    <a:pt x="7253" y="381131"/>
                  </a:lnTo>
                  <a:lnTo>
                    <a:pt x="0" y="427735"/>
                  </a:lnTo>
                  <a:lnTo>
                    <a:pt x="1829" y="451215"/>
                  </a:lnTo>
                  <a:lnTo>
                    <a:pt x="16179" y="497148"/>
                  </a:lnTo>
                  <a:lnTo>
                    <a:pt x="44157" y="541494"/>
                  </a:lnTo>
                  <a:lnTo>
                    <a:pt x="85009" y="583993"/>
                  </a:lnTo>
                  <a:lnTo>
                    <a:pt x="137979" y="624383"/>
                  </a:lnTo>
                  <a:lnTo>
                    <a:pt x="202314" y="662404"/>
                  </a:lnTo>
                  <a:lnTo>
                    <a:pt x="238508" y="680445"/>
                  </a:lnTo>
                  <a:lnTo>
                    <a:pt x="277259" y="697796"/>
                  </a:lnTo>
                  <a:lnTo>
                    <a:pt x="318475" y="714424"/>
                  </a:lnTo>
                  <a:lnTo>
                    <a:pt x="362061" y="730297"/>
                  </a:lnTo>
                  <a:lnTo>
                    <a:pt x="407922" y="745382"/>
                  </a:lnTo>
                  <a:lnTo>
                    <a:pt x="455964" y="759647"/>
                  </a:lnTo>
                  <a:lnTo>
                    <a:pt x="506092" y="773059"/>
                  </a:lnTo>
                  <a:lnTo>
                    <a:pt x="558214" y="785585"/>
                  </a:lnTo>
                  <a:lnTo>
                    <a:pt x="612234" y="797193"/>
                  </a:lnTo>
                  <a:lnTo>
                    <a:pt x="668057" y="807850"/>
                  </a:lnTo>
                  <a:lnTo>
                    <a:pt x="725591" y="817523"/>
                  </a:lnTo>
                  <a:lnTo>
                    <a:pt x="784739" y="826181"/>
                  </a:lnTo>
                  <a:lnTo>
                    <a:pt x="845409" y="833790"/>
                  </a:lnTo>
                  <a:lnTo>
                    <a:pt x="907506" y="840318"/>
                  </a:lnTo>
                  <a:lnTo>
                    <a:pt x="970935" y="845732"/>
                  </a:lnTo>
                  <a:lnTo>
                    <a:pt x="1035602" y="850000"/>
                  </a:lnTo>
                  <a:lnTo>
                    <a:pt x="1101413" y="853088"/>
                  </a:lnTo>
                  <a:lnTo>
                    <a:pt x="1168274" y="854966"/>
                  </a:lnTo>
                  <a:lnTo>
                    <a:pt x="1236090" y="855598"/>
                  </a:lnTo>
                  <a:lnTo>
                    <a:pt x="1303907" y="854966"/>
                  </a:lnTo>
                  <a:lnTo>
                    <a:pt x="1370768" y="853088"/>
                  </a:lnTo>
                  <a:lnTo>
                    <a:pt x="1436579" y="850000"/>
                  </a:lnTo>
                  <a:lnTo>
                    <a:pt x="1501246" y="845732"/>
                  </a:lnTo>
                  <a:lnTo>
                    <a:pt x="1564675" y="840318"/>
                  </a:lnTo>
                  <a:lnTo>
                    <a:pt x="1626772" y="833790"/>
                  </a:lnTo>
                  <a:lnTo>
                    <a:pt x="1687442" y="826181"/>
                  </a:lnTo>
                  <a:lnTo>
                    <a:pt x="1746590" y="817523"/>
                  </a:lnTo>
                  <a:lnTo>
                    <a:pt x="1804124" y="807850"/>
                  </a:lnTo>
                  <a:lnTo>
                    <a:pt x="1859947" y="797193"/>
                  </a:lnTo>
                  <a:lnTo>
                    <a:pt x="1913967" y="785585"/>
                  </a:lnTo>
                  <a:lnTo>
                    <a:pt x="1966089" y="773059"/>
                  </a:lnTo>
                  <a:lnTo>
                    <a:pt x="2016217" y="759647"/>
                  </a:lnTo>
                  <a:lnTo>
                    <a:pt x="2064259" y="745382"/>
                  </a:lnTo>
                  <a:lnTo>
                    <a:pt x="2110120" y="730297"/>
                  </a:lnTo>
                  <a:lnTo>
                    <a:pt x="2153706" y="714424"/>
                  </a:lnTo>
                  <a:lnTo>
                    <a:pt x="2194922" y="697796"/>
                  </a:lnTo>
                  <a:lnTo>
                    <a:pt x="2233673" y="680445"/>
                  </a:lnTo>
                  <a:lnTo>
                    <a:pt x="2269867" y="662404"/>
                  </a:lnTo>
                  <a:lnTo>
                    <a:pt x="2303408" y="643706"/>
                  </a:lnTo>
                  <a:lnTo>
                    <a:pt x="2362155" y="604468"/>
                  </a:lnTo>
                  <a:lnTo>
                    <a:pt x="2409160" y="562990"/>
                  </a:lnTo>
                  <a:lnTo>
                    <a:pt x="2443669" y="519536"/>
                  </a:lnTo>
                  <a:lnTo>
                    <a:pt x="2464928" y="474364"/>
                  </a:lnTo>
                  <a:lnTo>
                    <a:pt x="2472181" y="427735"/>
                  </a:lnTo>
                  <a:lnTo>
                    <a:pt x="2470352" y="404268"/>
                  </a:lnTo>
                  <a:lnTo>
                    <a:pt x="2456002" y="358357"/>
                  </a:lnTo>
                  <a:lnTo>
                    <a:pt x="2428024" y="314031"/>
                  </a:lnTo>
                  <a:lnTo>
                    <a:pt x="2387172" y="271548"/>
                  </a:lnTo>
                  <a:lnTo>
                    <a:pt x="2334202" y="231172"/>
                  </a:lnTo>
                  <a:lnTo>
                    <a:pt x="2269867" y="193161"/>
                  </a:lnTo>
                  <a:lnTo>
                    <a:pt x="2233673" y="175125"/>
                  </a:lnTo>
                  <a:lnTo>
                    <a:pt x="2194922" y="157779"/>
                  </a:lnTo>
                  <a:lnTo>
                    <a:pt x="2153706" y="141155"/>
                  </a:lnTo>
                  <a:lnTo>
                    <a:pt x="2110120" y="125285"/>
                  </a:lnTo>
                  <a:lnTo>
                    <a:pt x="2064259" y="110203"/>
                  </a:lnTo>
                  <a:lnTo>
                    <a:pt x="2016217" y="95941"/>
                  </a:lnTo>
                  <a:lnTo>
                    <a:pt x="1966089" y="82531"/>
                  </a:lnTo>
                  <a:lnTo>
                    <a:pt x="1913967" y="70007"/>
                  </a:lnTo>
                  <a:lnTo>
                    <a:pt x="1859947" y="58401"/>
                  </a:lnTo>
                  <a:lnTo>
                    <a:pt x="1804124" y="47745"/>
                  </a:lnTo>
                  <a:lnTo>
                    <a:pt x="1746590" y="38072"/>
                  </a:lnTo>
                  <a:lnTo>
                    <a:pt x="1687442" y="29415"/>
                  </a:lnTo>
                  <a:lnTo>
                    <a:pt x="1626772" y="21807"/>
                  </a:lnTo>
                  <a:lnTo>
                    <a:pt x="1564675" y="15279"/>
                  </a:lnTo>
                  <a:lnTo>
                    <a:pt x="1501246" y="9866"/>
                  </a:lnTo>
                  <a:lnTo>
                    <a:pt x="1436579" y="5598"/>
                  </a:lnTo>
                  <a:lnTo>
                    <a:pt x="1370768" y="2510"/>
                  </a:lnTo>
                  <a:lnTo>
                    <a:pt x="1303907" y="632"/>
                  </a:lnTo>
                  <a:lnTo>
                    <a:pt x="12360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14951" y="4534915"/>
              <a:ext cx="2472690" cy="855980"/>
            </a:xfrm>
            <a:custGeom>
              <a:avLst/>
              <a:gdLst/>
              <a:ahLst/>
              <a:cxnLst/>
              <a:rect l="l" t="t" r="r" b="b"/>
              <a:pathLst>
                <a:path w="2472690" h="855979">
                  <a:moveTo>
                    <a:pt x="0" y="427735"/>
                  </a:moveTo>
                  <a:lnTo>
                    <a:pt x="7253" y="381131"/>
                  </a:lnTo>
                  <a:lnTo>
                    <a:pt x="28512" y="335980"/>
                  </a:lnTo>
                  <a:lnTo>
                    <a:pt x="63021" y="292542"/>
                  </a:lnTo>
                  <a:lnTo>
                    <a:pt x="110026" y="251080"/>
                  </a:lnTo>
                  <a:lnTo>
                    <a:pt x="168773" y="211854"/>
                  </a:lnTo>
                  <a:lnTo>
                    <a:pt x="202314" y="193161"/>
                  </a:lnTo>
                  <a:lnTo>
                    <a:pt x="238508" y="175125"/>
                  </a:lnTo>
                  <a:lnTo>
                    <a:pt x="277259" y="157779"/>
                  </a:lnTo>
                  <a:lnTo>
                    <a:pt x="318475" y="141155"/>
                  </a:lnTo>
                  <a:lnTo>
                    <a:pt x="362061" y="125285"/>
                  </a:lnTo>
                  <a:lnTo>
                    <a:pt x="407922" y="110203"/>
                  </a:lnTo>
                  <a:lnTo>
                    <a:pt x="455964" y="95941"/>
                  </a:lnTo>
                  <a:lnTo>
                    <a:pt x="506092" y="82531"/>
                  </a:lnTo>
                  <a:lnTo>
                    <a:pt x="558214" y="70007"/>
                  </a:lnTo>
                  <a:lnTo>
                    <a:pt x="612234" y="58401"/>
                  </a:lnTo>
                  <a:lnTo>
                    <a:pt x="668057" y="47745"/>
                  </a:lnTo>
                  <a:lnTo>
                    <a:pt x="725591" y="38072"/>
                  </a:lnTo>
                  <a:lnTo>
                    <a:pt x="784739" y="29415"/>
                  </a:lnTo>
                  <a:lnTo>
                    <a:pt x="845409" y="21807"/>
                  </a:lnTo>
                  <a:lnTo>
                    <a:pt x="907506" y="15279"/>
                  </a:lnTo>
                  <a:lnTo>
                    <a:pt x="970935" y="9866"/>
                  </a:lnTo>
                  <a:lnTo>
                    <a:pt x="1035602" y="5598"/>
                  </a:lnTo>
                  <a:lnTo>
                    <a:pt x="1101413" y="2510"/>
                  </a:lnTo>
                  <a:lnTo>
                    <a:pt x="1168274" y="632"/>
                  </a:lnTo>
                  <a:lnTo>
                    <a:pt x="1236090" y="0"/>
                  </a:lnTo>
                  <a:lnTo>
                    <a:pt x="1303907" y="632"/>
                  </a:lnTo>
                  <a:lnTo>
                    <a:pt x="1370768" y="2510"/>
                  </a:lnTo>
                  <a:lnTo>
                    <a:pt x="1436579" y="5598"/>
                  </a:lnTo>
                  <a:lnTo>
                    <a:pt x="1501246" y="9866"/>
                  </a:lnTo>
                  <a:lnTo>
                    <a:pt x="1564675" y="15279"/>
                  </a:lnTo>
                  <a:lnTo>
                    <a:pt x="1626772" y="21807"/>
                  </a:lnTo>
                  <a:lnTo>
                    <a:pt x="1687442" y="29415"/>
                  </a:lnTo>
                  <a:lnTo>
                    <a:pt x="1746590" y="38072"/>
                  </a:lnTo>
                  <a:lnTo>
                    <a:pt x="1804124" y="47745"/>
                  </a:lnTo>
                  <a:lnTo>
                    <a:pt x="1859947" y="58401"/>
                  </a:lnTo>
                  <a:lnTo>
                    <a:pt x="1913967" y="70007"/>
                  </a:lnTo>
                  <a:lnTo>
                    <a:pt x="1966089" y="82531"/>
                  </a:lnTo>
                  <a:lnTo>
                    <a:pt x="2016217" y="95941"/>
                  </a:lnTo>
                  <a:lnTo>
                    <a:pt x="2064259" y="110203"/>
                  </a:lnTo>
                  <a:lnTo>
                    <a:pt x="2110120" y="125285"/>
                  </a:lnTo>
                  <a:lnTo>
                    <a:pt x="2153706" y="141155"/>
                  </a:lnTo>
                  <a:lnTo>
                    <a:pt x="2194922" y="157779"/>
                  </a:lnTo>
                  <a:lnTo>
                    <a:pt x="2233673" y="175125"/>
                  </a:lnTo>
                  <a:lnTo>
                    <a:pt x="2269867" y="193161"/>
                  </a:lnTo>
                  <a:lnTo>
                    <a:pt x="2303408" y="211854"/>
                  </a:lnTo>
                  <a:lnTo>
                    <a:pt x="2362155" y="251080"/>
                  </a:lnTo>
                  <a:lnTo>
                    <a:pt x="2409160" y="292542"/>
                  </a:lnTo>
                  <a:lnTo>
                    <a:pt x="2443669" y="335980"/>
                  </a:lnTo>
                  <a:lnTo>
                    <a:pt x="2464928" y="381131"/>
                  </a:lnTo>
                  <a:lnTo>
                    <a:pt x="2472181" y="427735"/>
                  </a:lnTo>
                  <a:lnTo>
                    <a:pt x="2470352" y="451215"/>
                  </a:lnTo>
                  <a:lnTo>
                    <a:pt x="2456002" y="497148"/>
                  </a:lnTo>
                  <a:lnTo>
                    <a:pt x="2428024" y="541494"/>
                  </a:lnTo>
                  <a:lnTo>
                    <a:pt x="2387172" y="583993"/>
                  </a:lnTo>
                  <a:lnTo>
                    <a:pt x="2334202" y="624383"/>
                  </a:lnTo>
                  <a:lnTo>
                    <a:pt x="2269867" y="662404"/>
                  </a:lnTo>
                  <a:lnTo>
                    <a:pt x="2233673" y="680445"/>
                  </a:lnTo>
                  <a:lnTo>
                    <a:pt x="2194922" y="697796"/>
                  </a:lnTo>
                  <a:lnTo>
                    <a:pt x="2153706" y="714424"/>
                  </a:lnTo>
                  <a:lnTo>
                    <a:pt x="2110120" y="730297"/>
                  </a:lnTo>
                  <a:lnTo>
                    <a:pt x="2064259" y="745382"/>
                  </a:lnTo>
                  <a:lnTo>
                    <a:pt x="2016217" y="759647"/>
                  </a:lnTo>
                  <a:lnTo>
                    <a:pt x="1966089" y="773059"/>
                  </a:lnTo>
                  <a:lnTo>
                    <a:pt x="1913967" y="785585"/>
                  </a:lnTo>
                  <a:lnTo>
                    <a:pt x="1859947" y="797193"/>
                  </a:lnTo>
                  <a:lnTo>
                    <a:pt x="1804124" y="807850"/>
                  </a:lnTo>
                  <a:lnTo>
                    <a:pt x="1746590" y="817523"/>
                  </a:lnTo>
                  <a:lnTo>
                    <a:pt x="1687442" y="826181"/>
                  </a:lnTo>
                  <a:lnTo>
                    <a:pt x="1626772" y="833790"/>
                  </a:lnTo>
                  <a:lnTo>
                    <a:pt x="1564675" y="840318"/>
                  </a:lnTo>
                  <a:lnTo>
                    <a:pt x="1501246" y="845732"/>
                  </a:lnTo>
                  <a:lnTo>
                    <a:pt x="1436579" y="850000"/>
                  </a:lnTo>
                  <a:lnTo>
                    <a:pt x="1370768" y="853088"/>
                  </a:lnTo>
                  <a:lnTo>
                    <a:pt x="1303907" y="854966"/>
                  </a:lnTo>
                  <a:lnTo>
                    <a:pt x="1236090" y="855598"/>
                  </a:lnTo>
                  <a:lnTo>
                    <a:pt x="1168274" y="854966"/>
                  </a:lnTo>
                  <a:lnTo>
                    <a:pt x="1101413" y="853088"/>
                  </a:lnTo>
                  <a:lnTo>
                    <a:pt x="1035602" y="850000"/>
                  </a:lnTo>
                  <a:lnTo>
                    <a:pt x="970935" y="845732"/>
                  </a:lnTo>
                  <a:lnTo>
                    <a:pt x="907506" y="840318"/>
                  </a:lnTo>
                  <a:lnTo>
                    <a:pt x="845409" y="833790"/>
                  </a:lnTo>
                  <a:lnTo>
                    <a:pt x="784739" y="826181"/>
                  </a:lnTo>
                  <a:lnTo>
                    <a:pt x="725591" y="817523"/>
                  </a:lnTo>
                  <a:lnTo>
                    <a:pt x="668057" y="807850"/>
                  </a:lnTo>
                  <a:lnTo>
                    <a:pt x="612234" y="797193"/>
                  </a:lnTo>
                  <a:lnTo>
                    <a:pt x="558214" y="785585"/>
                  </a:lnTo>
                  <a:lnTo>
                    <a:pt x="506092" y="773059"/>
                  </a:lnTo>
                  <a:lnTo>
                    <a:pt x="455964" y="759647"/>
                  </a:lnTo>
                  <a:lnTo>
                    <a:pt x="407922" y="745382"/>
                  </a:lnTo>
                  <a:lnTo>
                    <a:pt x="362061" y="730297"/>
                  </a:lnTo>
                  <a:lnTo>
                    <a:pt x="318475" y="714424"/>
                  </a:lnTo>
                  <a:lnTo>
                    <a:pt x="277259" y="697796"/>
                  </a:lnTo>
                  <a:lnTo>
                    <a:pt x="238508" y="680445"/>
                  </a:lnTo>
                  <a:lnTo>
                    <a:pt x="202314" y="662404"/>
                  </a:lnTo>
                  <a:lnTo>
                    <a:pt x="168773" y="643706"/>
                  </a:lnTo>
                  <a:lnTo>
                    <a:pt x="110026" y="604468"/>
                  </a:lnTo>
                  <a:lnTo>
                    <a:pt x="63021" y="562990"/>
                  </a:lnTo>
                  <a:lnTo>
                    <a:pt x="28512" y="519536"/>
                  </a:lnTo>
                  <a:lnTo>
                    <a:pt x="7253" y="474364"/>
                  </a:lnTo>
                  <a:lnTo>
                    <a:pt x="0" y="427735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645150" y="4725111"/>
            <a:ext cx="827405" cy="461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7160">
              <a:lnSpc>
                <a:spcPts val="1720"/>
              </a:lnSpc>
              <a:spcBef>
                <a:spcPts val="90"/>
              </a:spcBef>
            </a:pPr>
            <a:r>
              <a:rPr dirty="0" sz="1450" spc="-15" b="1">
                <a:latin typeface="Comic Sans MS"/>
                <a:cs typeface="Comic Sans MS"/>
              </a:rPr>
              <a:t>Make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ts val="1720"/>
              </a:lnSpc>
            </a:pPr>
            <a:r>
              <a:rPr dirty="0" sz="1450" spc="-10" b="1">
                <a:latin typeface="Comic Sans MS"/>
                <a:cs typeface="Comic Sans MS"/>
              </a:rPr>
              <a:t>p</a:t>
            </a:r>
            <a:r>
              <a:rPr dirty="0" sz="1450" spc="-25" b="1">
                <a:latin typeface="Comic Sans MS"/>
                <a:cs typeface="Comic Sans MS"/>
              </a:rPr>
              <a:t>a</a:t>
            </a:r>
            <a:r>
              <a:rPr dirty="0" sz="1450" spc="-10" b="1">
                <a:latin typeface="Comic Sans MS"/>
                <a:cs typeface="Comic Sans MS"/>
              </a:rPr>
              <a:t>ym</a:t>
            </a:r>
            <a:r>
              <a:rPr dirty="0" sz="1450" b="1">
                <a:latin typeface="Comic Sans MS"/>
                <a:cs typeface="Comic Sans MS"/>
              </a:rPr>
              <a:t>e</a:t>
            </a:r>
            <a:r>
              <a:rPr dirty="0" sz="1450" spc="-15" b="1">
                <a:latin typeface="Comic Sans MS"/>
                <a:cs typeface="Comic Sans MS"/>
              </a:rPr>
              <a:t>nt</a:t>
            </a:r>
            <a:r>
              <a:rPr dirty="0" sz="1450" spc="-5" b="1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5275" y="1562112"/>
            <a:ext cx="1951989" cy="900430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</a:ln>
        </p:spPr>
        <p:txBody>
          <a:bodyPr wrap="square" lIns="0" tIns="233679" rIns="0" bIns="0" rtlCol="0" vert="horz">
            <a:spAutoFit/>
          </a:bodyPr>
          <a:lstStyle/>
          <a:p>
            <a:pPr marL="270510">
              <a:lnSpc>
                <a:spcPct val="100000"/>
              </a:lnSpc>
              <a:spcBef>
                <a:spcPts val="1839"/>
              </a:spcBef>
            </a:pPr>
            <a:r>
              <a:rPr dirty="0" sz="2600" spc="-10" b="1">
                <a:latin typeface="Comic Sans MS"/>
                <a:cs typeface="Comic Sans MS"/>
              </a:rPr>
              <a:t>Accounts</a:t>
            </a:r>
            <a:endParaRPr sz="2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0379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</a:t>
            </a:r>
            <a:r>
              <a:rPr dirty="0"/>
              <a:t>Case</a:t>
            </a:r>
            <a:r>
              <a:rPr dirty="0" spc="-140"/>
              <a:t> </a:t>
            </a:r>
            <a:r>
              <a:rPr dirty="0" spc="-15"/>
              <a:t>Packaging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990600"/>
            <a:ext cx="8229600" cy="534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673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 spc="-20"/>
              <a:t>Courseware </a:t>
            </a:r>
            <a:r>
              <a:rPr dirty="0" sz="3600" spc="-25"/>
              <a:t>System </a:t>
            </a:r>
            <a:r>
              <a:rPr dirty="0" sz="3600" spc="-10"/>
              <a:t>Description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075" y="1063273"/>
            <a:ext cx="8660130" cy="5518785"/>
            <a:chOff x="219075" y="1063273"/>
            <a:chExt cx="8660130" cy="5518785"/>
          </a:xfrm>
        </p:grpSpPr>
        <p:sp>
          <p:nvSpPr>
            <p:cNvPr id="4" name="object 4"/>
            <p:cNvSpPr/>
            <p:nvPr/>
          </p:nvSpPr>
          <p:spPr>
            <a:xfrm>
              <a:off x="441613" y="1063273"/>
              <a:ext cx="8437418" cy="4812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9075" y="6400799"/>
              <a:ext cx="4733925" cy="180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673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 spc="-20"/>
              <a:t>Courseware </a:t>
            </a:r>
            <a:r>
              <a:rPr dirty="0" sz="3600" spc="-25"/>
              <a:t>System </a:t>
            </a:r>
            <a:r>
              <a:rPr dirty="0" sz="3600" spc="-10"/>
              <a:t>Description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31991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Courseware</a:t>
            </a:r>
            <a:r>
              <a:rPr dirty="0" sz="2400" spc="-8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overview: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644468"/>
            <a:ext cx="8333853" cy="4154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" y="220421"/>
            <a:ext cx="538035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A </a:t>
            </a:r>
            <a:r>
              <a:rPr dirty="0" spc="-15"/>
              <a:t>generalization</a:t>
            </a:r>
            <a:r>
              <a:rPr dirty="0" spc="-114"/>
              <a:t> </a:t>
            </a:r>
            <a:r>
              <a:rPr dirty="0" spc="-20"/>
              <a:t>hierarchy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9146" y="873874"/>
            <a:ext cx="6294755" cy="5638800"/>
            <a:chOff x="1249146" y="873874"/>
            <a:chExt cx="6294755" cy="5638800"/>
          </a:xfrm>
        </p:grpSpPr>
        <p:sp>
          <p:nvSpPr>
            <p:cNvPr id="4" name="object 4"/>
            <p:cNvSpPr/>
            <p:nvPr/>
          </p:nvSpPr>
          <p:spPr>
            <a:xfrm>
              <a:off x="1249146" y="873874"/>
              <a:ext cx="6294755" cy="5638800"/>
            </a:xfrm>
            <a:custGeom>
              <a:avLst/>
              <a:gdLst/>
              <a:ahLst/>
              <a:cxnLst/>
              <a:rect l="l" t="t" r="r" b="b"/>
              <a:pathLst>
                <a:path w="6294755" h="5638800">
                  <a:moveTo>
                    <a:pt x="6294628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6294628" y="5638800"/>
                  </a:lnTo>
                  <a:lnTo>
                    <a:pt x="629462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83023" y="3909550"/>
              <a:ext cx="3091180" cy="882015"/>
            </a:xfrm>
            <a:custGeom>
              <a:avLst/>
              <a:gdLst/>
              <a:ahLst/>
              <a:cxnLst/>
              <a:rect l="l" t="t" r="r" b="b"/>
              <a:pathLst>
                <a:path w="3091179" h="882014">
                  <a:moveTo>
                    <a:pt x="561887" y="415259"/>
                  </a:moveTo>
                  <a:lnTo>
                    <a:pt x="561887" y="0"/>
                  </a:lnTo>
                </a:path>
                <a:path w="3091179" h="882014">
                  <a:moveTo>
                    <a:pt x="23494" y="415259"/>
                  </a:moveTo>
                  <a:lnTo>
                    <a:pt x="3090698" y="415259"/>
                  </a:lnTo>
                </a:path>
                <a:path w="3091179" h="882014">
                  <a:moveTo>
                    <a:pt x="0" y="881968"/>
                  </a:moveTo>
                  <a:lnTo>
                    <a:pt x="0" y="415259"/>
                  </a:lnTo>
                </a:path>
                <a:path w="3091179" h="882014">
                  <a:moveTo>
                    <a:pt x="1451931" y="881968"/>
                  </a:moveTo>
                  <a:lnTo>
                    <a:pt x="1451931" y="415259"/>
                  </a:lnTo>
                </a:path>
                <a:path w="3091179" h="882014">
                  <a:moveTo>
                    <a:pt x="3090698" y="881968"/>
                  </a:moveTo>
                  <a:lnTo>
                    <a:pt x="3090698" y="415259"/>
                  </a:lnTo>
                </a:path>
              </a:pathLst>
            </a:custGeom>
            <a:ln w="24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33126" y="1522767"/>
              <a:ext cx="257175" cy="259715"/>
            </a:xfrm>
            <a:custGeom>
              <a:avLst/>
              <a:gdLst/>
              <a:ahLst/>
              <a:cxnLst/>
              <a:rect l="l" t="t" r="r" b="b"/>
              <a:pathLst>
                <a:path w="257175" h="259714">
                  <a:moveTo>
                    <a:pt x="257124" y="181698"/>
                  </a:moveTo>
                  <a:lnTo>
                    <a:pt x="233540" y="181698"/>
                  </a:lnTo>
                  <a:lnTo>
                    <a:pt x="233540" y="181089"/>
                  </a:lnTo>
                  <a:lnTo>
                    <a:pt x="233540" y="129603"/>
                  </a:lnTo>
                  <a:lnTo>
                    <a:pt x="222161" y="129603"/>
                  </a:lnTo>
                  <a:lnTo>
                    <a:pt x="210654" y="77495"/>
                  </a:lnTo>
                  <a:lnTo>
                    <a:pt x="187299" y="77495"/>
                  </a:lnTo>
                  <a:lnTo>
                    <a:pt x="187299" y="25400"/>
                  </a:lnTo>
                  <a:lnTo>
                    <a:pt x="163715" y="25400"/>
                  </a:lnTo>
                  <a:lnTo>
                    <a:pt x="163715" y="0"/>
                  </a:lnTo>
                  <a:lnTo>
                    <a:pt x="140119" y="0"/>
                  </a:lnTo>
                  <a:lnTo>
                    <a:pt x="140119" y="25400"/>
                  </a:lnTo>
                  <a:lnTo>
                    <a:pt x="116763" y="25400"/>
                  </a:lnTo>
                  <a:lnTo>
                    <a:pt x="116763" y="77495"/>
                  </a:lnTo>
                  <a:lnTo>
                    <a:pt x="93179" y="77495"/>
                  </a:lnTo>
                  <a:lnTo>
                    <a:pt x="93179" y="103416"/>
                  </a:lnTo>
                  <a:lnTo>
                    <a:pt x="69824" y="103416"/>
                  </a:lnTo>
                  <a:lnTo>
                    <a:pt x="69824" y="155524"/>
                  </a:lnTo>
                  <a:lnTo>
                    <a:pt x="46240" y="155524"/>
                  </a:lnTo>
                  <a:lnTo>
                    <a:pt x="46240" y="181698"/>
                  </a:lnTo>
                  <a:lnTo>
                    <a:pt x="23355" y="181698"/>
                  </a:lnTo>
                  <a:lnTo>
                    <a:pt x="23355" y="211874"/>
                  </a:lnTo>
                  <a:lnTo>
                    <a:pt x="23355" y="233019"/>
                  </a:lnTo>
                  <a:lnTo>
                    <a:pt x="0" y="233019"/>
                  </a:lnTo>
                  <a:lnTo>
                    <a:pt x="0" y="257721"/>
                  </a:lnTo>
                  <a:lnTo>
                    <a:pt x="1333" y="259194"/>
                  </a:lnTo>
                  <a:lnTo>
                    <a:pt x="116763" y="259194"/>
                  </a:lnTo>
                  <a:lnTo>
                    <a:pt x="232397" y="259194"/>
                  </a:lnTo>
                  <a:lnTo>
                    <a:pt x="257124" y="231749"/>
                  </a:lnTo>
                  <a:lnTo>
                    <a:pt x="257124" y="181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79369" y="1548163"/>
              <a:ext cx="164416" cy="181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09538" y="1781959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 h="0">
                  <a:moveTo>
                    <a:pt x="304076" y="0"/>
                  </a:moveTo>
                  <a:lnTo>
                    <a:pt x="0" y="0"/>
                  </a:lnTo>
                </a:path>
              </a:pathLst>
            </a:custGeom>
            <a:ln w="52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68382" y="1781959"/>
              <a:ext cx="3044190" cy="415290"/>
            </a:xfrm>
            <a:custGeom>
              <a:avLst/>
              <a:gdLst/>
              <a:ahLst/>
              <a:cxnLst/>
              <a:rect l="l" t="t" r="r" b="b"/>
              <a:pathLst>
                <a:path w="3044190" h="415289">
                  <a:moveTo>
                    <a:pt x="1381517" y="0"/>
                  </a:moveTo>
                  <a:lnTo>
                    <a:pt x="1381517" y="103937"/>
                  </a:lnTo>
                </a:path>
                <a:path w="3044190" h="415289">
                  <a:moveTo>
                    <a:pt x="0" y="103937"/>
                  </a:moveTo>
                  <a:lnTo>
                    <a:pt x="3044129" y="103937"/>
                  </a:lnTo>
                </a:path>
                <a:path w="3044190" h="415289">
                  <a:moveTo>
                    <a:pt x="0" y="103937"/>
                  </a:moveTo>
                  <a:lnTo>
                    <a:pt x="0" y="415233"/>
                  </a:lnTo>
                </a:path>
                <a:path w="3044190" h="415289">
                  <a:moveTo>
                    <a:pt x="3044129" y="130116"/>
                  </a:moveTo>
                  <a:lnTo>
                    <a:pt x="3044129" y="389054"/>
                  </a:lnTo>
                </a:path>
              </a:pathLst>
            </a:custGeom>
            <a:ln w="24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69412" y="2171143"/>
              <a:ext cx="1616075" cy="1401445"/>
            </a:xfrm>
            <a:custGeom>
              <a:avLst/>
              <a:gdLst/>
              <a:ahLst/>
              <a:cxnLst/>
              <a:rect l="l" t="t" r="r" b="b"/>
              <a:pathLst>
                <a:path w="1616075" h="1401445">
                  <a:moveTo>
                    <a:pt x="1615740" y="0"/>
                  </a:moveTo>
                  <a:lnTo>
                    <a:pt x="0" y="0"/>
                  </a:lnTo>
                  <a:lnTo>
                    <a:pt x="0" y="1401347"/>
                  </a:lnTo>
                  <a:lnTo>
                    <a:pt x="1615740" y="1401347"/>
                  </a:lnTo>
                  <a:lnTo>
                    <a:pt x="1615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69412" y="2171143"/>
              <a:ext cx="1616075" cy="1401445"/>
            </a:xfrm>
            <a:custGeom>
              <a:avLst/>
              <a:gdLst/>
              <a:ahLst/>
              <a:cxnLst/>
              <a:rect l="l" t="t" r="r" b="b"/>
              <a:pathLst>
                <a:path w="1616075" h="1401445">
                  <a:moveTo>
                    <a:pt x="0" y="1401347"/>
                  </a:moveTo>
                  <a:lnTo>
                    <a:pt x="1615740" y="1401347"/>
                  </a:lnTo>
                  <a:lnTo>
                    <a:pt x="1615740" y="0"/>
                  </a:lnTo>
                  <a:lnTo>
                    <a:pt x="0" y="0"/>
                  </a:lnTo>
                  <a:lnTo>
                    <a:pt x="0" y="1401347"/>
                  </a:lnTo>
                  <a:close/>
                </a:path>
              </a:pathLst>
            </a:custGeom>
            <a:ln w="49909">
              <a:solidFill>
                <a:srgbClr val="0083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0833" y="4791498"/>
              <a:ext cx="1381760" cy="1557020"/>
            </a:xfrm>
            <a:custGeom>
              <a:avLst/>
              <a:gdLst/>
              <a:ahLst/>
              <a:cxnLst/>
              <a:rect l="l" t="t" r="r" b="b"/>
              <a:pathLst>
                <a:path w="1381760" h="1557020">
                  <a:moveTo>
                    <a:pt x="1381493" y="0"/>
                  </a:moveTo>
                  <a:lnTo>
                    <a:pt x="0" y="0"/>
                  </a:lnTo>
                  <a:lnTo>
                    <a:pt x="0" y="1556917"/>
                  </a:lnTo>
                  <a:lnTo>
                    <a:pt x="1381493" y="1556917"/>
                  </a:lnTo>
                  <a:lnTo>
                    <a:pt x="13814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80833" y="4791498"/>
              <a:ext cx="1381760" cy="1557020"/>
            </a:xfrm>
            <a:custGeom>
              <a:avLst/>
              <a:gdLst/>
              <a:ahLst/>
              <a:cxnLst/>
              <a:rect l="l" t="t" r="r" b="b"/>
              <a:pathLst>
                <a:path w="1381760" h="1557020">
                  <a:moveTo>
                    <a:pt x="0" y="1556917"/>
                  </a:moveTo>
                  <a:lnTo>
                    <a:pt x="1381493" y="1556917"/>
                  </a:lnTo>
                  <a:lnTo>
                    <a:pt x="1381493" y="0"/>
                  </a:lnTo>
                  <a:lnTo>
                    <a:pt x="0" y="0"/>
                  </a:lnTo>
                  <a:lnTo>
                    <a:pt x="0" y="1556917"/>
                  </a:lnTo>
                  <a:close/>
                </a:path>
              </a:pathLst>
            </a:custGeom>
            <a:ln w="49238">
              <a:solidFill>
                <a:srgbClr val="0083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31934" y="2197114"/>
              <a:ext cx="1920239" cy="1660525"/>
            </a:xfrm>
            <a:custGeom>
              <a:avLst/>
              <a:gdLst/>
              <a:ahLst/>
              <a:cxnLst/>
              <a:rect l="l" t="t" r="r" b="b"/>
              <a:pathLst>
                <a:path w="1920239" h="1660525">
                  <a:moveTo>
                    <a:pt x="1919863" y="0"/>
                  </a:moveTo>
                  <a:lnTo>
                    <a:pt x="0" y="0"/>
                  </a:lnTo>
                  <a:lnTo>
                    <a:pt x="0" y="1660388"/>
                  </a:lnTo>
                  <a:lnTo>
                    <a:pt x="1919863" y="1660388"/>
                  </a:lnTo>
                  <a:lnTo>
                    <a:pt x="1919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1934" y="2197114"/>
              <a:ext cx="1920239" cy="1660525"/>
            </a:xfrm>
            <a:custGeom>
              <a:avLst/>
              <a:gdLst/>
              <a:ahLst/>
              <a:cxnLst/>
              <a:rect l="l" t="t" r="r" b="b"/>
              <a:pathLst>
                <a:path w="1920239" h="1660525">
                  <a:moveTo>
                    <a:pt x="0" y="1660388"/>
                  </a:moveTo>
                  <a:lnTo>
                    <a:pt x="1919863" y="1660388"/>
                  </a:lnTo>
                  <a:lnTo>
                    <a:pt x="1919863" y="0"/>
                  </a:lnTo>
                  <a:lnTo>
                    <a:pt x="0" y="0"/>
                  </a:lnTo>
                  <a:lnTo>
                    <a:pt x="0" y="1660388"/>
                  </a:lnTo>
                  <a:close/>
                </a:path>
              </a:pathLst>
            </a:custGeom>
            <a:ln w="49917">
              <a:solidFill>
                <a:srgbClr val="0083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80832" y="2573223"/>
              <a:ext cx="5104765" cy="2854325"/>
            </a:xfrm>
            <a:custGeom>
              <a:avLst/>
              <a:gdLst/>
              <a:ahLst/>
              <a:cxnLst/>
              <a:rect l="l" t="t" r="r" b="b"/>
              <a:pathLst>
                <a:path w="5104765" h="2854325">
                  <a:moveTo>
                    <a:pt x="1381480" y="2828150"/>
                  </a:moveTo>
                  <a:lnTo>
                    <a:pt x="0" y="2828150"/>
                  </a:lnTo>
                  <a:lnTo>
                    <a:pt x="0" y="2854210"/>
                  </a:lnTo>
                  <a:lnTo>
                    <a:pt x="1381480" y="2854210"/>
                  </a:lnTo>
                  <a:lnTo>
                    <a:pt x="1381480" y="2828150"/>
                  </a:lnTo>
                  <a:close/>
                </a:path>
                <a:path w="5104765" h="2854325">
                  <a:moveTo>
                    <a:pt x="2270963" y="26174"/>
                  </a:moveTo>
                  <a:lnTo>
                    <a:pt x="351091" y="26174"/>
                  </a:lnTo>
                  <a:lnTo>
                    <a:pt x="351091" y="52235"/>
                  </a:lnTo>
                  <a:lnTo>
                    <a:pt x="2270963" y="52235"/>
                  </a:lnTo>
                  <a:lnTo>
                    <a:pt x="2270963" y="26174"/>
                  </a:lnTo>
                  <a:close/>
                </a:path>
                <a:path w="5104765" h="2854325">
                  <a:moveTo>
                    <a:pt x="5104473" y="0"/>
                  </a:moveTo>
                  <a:lnTo>
                    <a:pt x="3488575" y="0"/>
                  </a:lnTo>
                  <a:lnTo>
                    <a:pt x="3488575" y="26060"/>
                  </a:lnTo>
                  <a:lnTo>
                    <a:pt x="5104473" y="26060"/>
                  </a:lnTo>
                  <a:lnTo>
                    <a:pt x="5104473" y="0"/>
                  </a:lnTo>
                  <a:close/>
                </a:path>
              </a:pathLst>
            </a:custGeom>
            <a:solidFill>
              <a:srgbClr val="008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28068" y="3909550"/>
              <a:ext cx="234315" cy="259715"/>
            </a:xfrm>
            <a:custGeom>
              <a:avLst/>
              <a:gdLst/>
              <a:ahLst/>
              <a:cxnLst/>
              <a:rect l="l" t="t" r="r" b="b"/>
              <a:pathLst>
                <a:path w="234314" h="259714">
                  <a:moveTo>
                    <a:pt x="234246" y="155569"/>
                  </a:moveTo>
                  <a:lnTo>
                    <a:pt x="23471" y="155569"/>
                  </a:lnTo>
                  <a:lnTo>
                    <a:pt x="23471" y="207642"/>
                  </a:lnTo>
                  <a:lnTo>
                    <a:pt x="0" y="207642"/>
                  </a:lnTo>
                  <a:lnTo>
                    <a:pt x="0" y="250752"/>
                  </a:lnTo>
                  <a:lnTo>
                    <a:pt x="12071" y="259715"/>
                  </a:lnTo>
                  <a:lnTo>
                    <a:pt x="175005" y="259715"/>
                  </a:lnTo>
                  <a:lnTo>
                    <a:pt x="206724" y="236234"/>
                  </a:lnTo>
                  <a:lnTo>
                    <a:pt x="234246" y="205909"/>
                  </a:lnTo>
                  <a:lnTo>
                    <a:pt x="234246" y="155569"/>
                  </a:lnTo>
                  <a:close/>
                </a:path>
                <a:path w="234314" h="259714">
                  <a:moveTo>
                    <a:pt x="140314" y="0"/>
                  </a:moveTo>
                  <a:lnTo>
                    <a:pt x="93348" y="0"/>
                  </a:lnTo>
                  <a:lnTo>
                    <a:pt x="93348" y="52072"/>
                  </a:lnTo>
                  <a:lnTo>
                    <a:pt x="70437" y="52072"/>
                  </a:lnTo>
                  <a:lnTo>
                    <a:pt x="70437" y="103497"/>
                  </a:lnTo>
                  <a:lnTo>
                    <a:pt x="46966" y="103497"/>
                  </a:lnTo>
                  <a:lnTo>
                    <a:pt x="46966" y="155569"/>
                  </a:lnTo>
                  <a:lnTo>
                    <a:pt x="210775" y="155569"/>
                  </a:lnTo>
                  <a:lnTo>
                    <a:pt x="210775" y="129546"/>
                  </a:lnTo>
                  <a:lnTo>
                    <a:pt x="187280" y="129546"/>
                  </a:lnTo>
                  <a:lnTo>
                    <a:pt x="187280" y="78121"/>
                  </a:lnTo>
                  <a:lnTo>
                    <a:pt x="163809" y="78121"/>
                  </a:lnTo>
                  <a:lnTo>
                    <a:pt x="163809" y="26049"/>
                  </a:lnTo>
                  <a:lnTo>
                    <a:pt x="140314" y="26049"/>
                  </a:lnTo>
                  <a:lnTo>
                    <a:pt x="14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51539" y="3909550"/>
              <a:ext cx="187303" cy="2336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4573" y="4143216"/>
              <a:ext cx="281305" cy="26670"/>
            </a:xfrm>
            <a:custGeom>
              <a:avLst/>
              <a:gdLst/>
              <a:ahLst/>
              <a:cxnLst/>
              <a:rect l="l" t="t" r="r" b="b"/>
              <a:pathLst>
                <a:path w="281305" h="26670">
                  <a:moveTo>
                    <a:pt x="-26044" y="13024"/>
                  </a:moveTo>
                  <a:lnTo>
                    <a:pt x="307280" y="13024"/>
                  </a:lnTo>
                </a:path>
              </a:pathLst>
            </a:custGeom>
            <a:ln w="78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31934" y="3429083"/>
              <a:ext cx="1920239" cy="26670"/>
            </a:xfrm>
            <a:custGeom>
              <a:avLst/>
              <a:gdLst/>
              <a:ahLst/>
              <a:cxnLst/>
              <a:rect l="l" t="t" r="r" b="b"/>
              <a:pathLst>
                <a:path w="1920239" h="26670">
                  <a:moveTo>
                    <a:pt x="0" y="26062"/>
                  </a:moveTo>
                  <a:lnTo>
                    <a:pt x="1919863" y="26062"/>
                  </a:lnTo>
                  <a:lnTo>
                    <a:pt x="1919863" y="0"/>
                  </a:lnTo>
                  <a:lnTo>
                    <a:pt x="0" y="0"/>
                  </a:lnTo>
                  <a:lnTo>
                    <a:pt x="0" y="26062"/>
                  </a:lnTo>
                  <a:close/>
                </a:path>
              </a:pathLst>
            </a:custGeom>
            <a:solidFill>
              <a:srgbClr val="008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04316" y="3286596"/>
              <a:ext cx="5081270" cy="2750820"/>
            </a:xfrm>
            <a:custGeom>
              <a:avLst/>
              <a:gdLst/>
              <a:ahLst/>
              <a:cxnLst/>
              <a:rect l="l" t="t" r="r" b="b"/>
              <a:pathLst>
                <a:path w="5081270" h="2750820">
                  <a:moveTo>
                    <a:pt x="0" y="2750700"/>
                  </a:moveTo>
                  <a:lnTo>
                    <a:pt x="1357998" y="2750700"/>
                  </a:lnTo>
                </a:path>
                <a:path w="5081270" h="2750820">
                  <a:moveTo>
                    <a:pt x="3488684" y="0"/>
                  </a:moveTo>
                  <a:lnTo>
                    <a:pt x="5080999" y="0"/>
                  </a:lnTo>
                </a:path>
              </a:pathLst>
            </a:custGeom>
            <a:ln w="24772">
              <a:solidFill>
                <a:srgbClr val="0083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42967" y="4791498"/>
              <a:ext cx="1381760" cy="1557020"/>
            </a:xfrm>
            <a:custGeom>
              <a:avLst/>
              <a:gdLst/>
              <a:ahLst/>
              <a:cxnLst/>
              <a:rect l="l" t="t" r="r" b="b"/>
              <a:pathLst>
                <a:path w="1381760" h="1557020">
                  <a:moveTo>
                    <a:pt x="1381493" y="0"/>
                  </a:moveTo>
                  <a:lnTo>
                    <a:pt x="0" y="0"/>
                  </a:lnTo>
                  <a:lnTo>
                    <a:pt x="0" y="1556917"/>
                  </a:lnTo>
                  <a:lnTo>
                    <a:pt x="1381493" y="1556917"/>
                  </a:lnTo>
                  <a:lnTo>
                    <a:pt x="13814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42967" y="4791498"/>
              <a:ext cx="1381760" cy="1557020"/>
            </a:xfrm>
            <a:custGeom>
              <a:avLst/>
              <a:gdLst/>
              <a:ahLst/>
              <a:cxnLst/>
              <a:rect l="l" t="t" r="r" b="b"/>
              <a:pathLst>
                <a:path w="1381760" h="1557020">
                  <a:moveTo>
                    <a:pt x="0" y="1556917"/>
                  </a:moveTo>
                  <a:lnTo>
                    <a:pt x="1381493" y="1556917"/>
                  </a:lnTo>
                  <a:lnTo>
                    <a:pt x="1381493" y="0"/>
                  </a:lnTo>
                  <a:lnTo>
                    <a:pt x="0" y="0"/>
                  </a:lnTo>
                  <a:lnTo>
                    <a:pt x="0" y="1556917"/>
                  </a:lnTo>
                  <a:close/>
                </a:path>
              </a:pathLst>
            </a:custGeom>
            <a:ln w="49238">
              <a:solidFill>
                <a:srgbClr val="0083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05696" y="4791498"/>
              <a:ext cx="1685925" cy="1557020"/>
            </a:xfrm>
            <a:custGeom>
              <a:avLst/>
              <a:gdLst/>
              <a:ahLst/>
              <a:cxnLst/>
              <a:rect l="l" t="t" r="r" b="b"/>
              <a:pathLst>
                <a:path w="1685925" h="1557020">
                  <a:moveTo>
                    <a:pt x="1685617" y="0"/>
                  </a:moveTo>
                  <a:lnTo>
                    <a:pt x="0" y="0"/>
                  </a:lnTo>
                  <a:lnTo>
                    <a:pt x="0" y="1556917"/>
                  </a:lnTo>
                  <a:lnTo>
                    <a:pt x="1685617" y="1556917"/>
                  </a:lnTo>
                  <a:lnTo>
                    <a:pt x="16856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005696" y="4791498"/>
              <a:ext cx="1685925" cy="1557020"/>
            </a:xfrm>
            <a:custGeom>
              <a:avLst/>
              <a:gdLst/>
              <a:ahLst/>
              <a:cxnLst/>
              <a:rect l="l" t="t" r="r" b="b"/>
              <a:pathLst>
                <a:path w="1685925" h="1557020">
                  <a:moveTo>
                    <a:pt x="0" y="1556917"/>
                  </a:moveTo>
                  <a:lnTo>
                    <a:pt x="1685617" y="1556917"/>
                  </a:lnTo>
                  <a:lnTo>
                    <a:pt x="1685617" y="0"/>
                  </a:lnTo>
                  <a:lnTo>
                    <a:pt x="0" y="0"/>
                  </a:lnTo>
                  <a:lnTo>
                    <a:pt x="0" y="1556917"/>
                  </a:lnTo>
                  <a:close/>
                </a:path>
              </a:pathLst>
            </a:custGeom>
            <a:ln w="49749">
              <a:solidFill>
                <a:srgbClr val="0083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42957" y="5453443"/>
              <a:ext cx="3348354" cy="570865"/>
            </a:xfrm>
            <a:custGeom>
              <a:avLst/>
              <a:gdLst/>
              <a:ahLst/>
              <a:cxnLst/>
              <a:rect l="l" t="t" r="r" b="b"/>
              <a:pathLst>
                <a:path w="3348354" h="570864">
                  <a:moveTo>
                    <a:pt x="1381544" y="544779"/>
                  </a:moveTo>
                  <a:lnTo>
                    <a:pt x="0" y="544779"/>
                  </a:lnTo>
                  <a:lnTo>
                    <a:pt x="0" y="570839"/>
                  </a:lnTo>
                  <a:lnTo>
                    <a:pt x="1381544" y="570839"/>
                  </a:lnTo>
                  <a:lnTo>
                    <a:pt x="1381544" y="544779"/>
                  </a:lnTo>
                  <a:close/>
                </a:path>
                <a:path w="3348354" h="570864">
                  <a:moveTo>
                    <a:pt x="1381544" y="0"/>
                  </a:moveTo>
                  <a:lnTo>
                    <a:pt x="0" y="0"/>
                  </a:lnTo>
                  <a:lnTo>
                    <a:pt x="0" y="26060"/>
                  </a:lnTo>
                  <a:lnTo>
                    <a:pt x="1381544" y="26060"/>
                  </a:lnTo>
                  <a:lnTo>
                    <a:pt x="1381544" y="0"/>
                  </a:lnTo>
                  <a:close/>
                </a:path>
                <a:path w="3348354" h="570864">
                  <a:moveTo>
                    <a:pt x="3348228" y="518756"/>
                  </a:moveTo>
                  <a:lnTo>
                    <a:pt x="1662734" y="518756"/>
                  </a:lnTo>
                  <a:lnTo>
                    <a:pt x="1662734" y="544817"/>
                  </a:lnTo>
                  <a:lnTo>
                    <a:pt x="3348228" y="544817"/>
                  </a:lnTo>
                  <a:lnTo>
                    <a:pt x="3348228" y="518756"/>
                  </a:lnTo>
                  <a:close/>
                </a:path>
                <a:path w="3348354" h="570864">
                  <a:moveTo>
                    <a:pt x="3348228" y="0"/>
                  </a:moveTo>
                  <a:lnTo>
                    <a:pt x="1662734" y="0"/>
                  </a:lnTo>
                  <a:lnTo>
                    <a:pt x="1662734" y="26060"/>
                  </a:lnTo>
                  <a:lnTo>
                    <a:pt x="3348228" y="26060"/>
                  </a:lnTo>
                  <a:lnTo>
                    <a:pt x="3348228" y="0"/>
                  </a:lnTo>
                  <a:close/>
                </a:path>
              </a:pathLst>
            </a:custGeom>
            <a:solidFill>
              <a:srgbClr val="0083D6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249146" y="874191"/>
          <a:ext cx="6294755" cy="563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0"/>
                <a:gridCol w="1591945"/>
                <a:gridCol w="2327275"/>
              </a:tblGrid>
              <a:tr h="596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0083D6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Employee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53975">
                      <a:solidFill>
                        <a:srgbClr val="0083D6"/>
                      </a:solidFill>
                      <a:prstDash val="solid"/>
                    </a:lnL>
                    <a:lnR w="53975">
                      <a:solidFill>
                        <a:srgbClr val="0083D6"/>
                      </a:solidFill>
                      <a:prstDash val="solid"/>
                    </a:lnR>
                    <a:lnT w="53975">
                      <a:solidFill>
                        <a:srgbClr val="0083D6"/>
                      </a:solidFill>
                      <a:prstDash val="solid"/>
                    </a:lnT>
                    <a:lnB w="53975">
                      <a:solidFill>
                        <a:srgbClr val="0083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3D6"/>
                      </a:solidFill>
                      <a:prstDash val="solid"/>
                    </a:lnL>
                    <a:solidFill>
                      <a:srgbClr val="CCFFFF"/>
                    </a:solidFill>
                  </a:tcPr>
                </a:tc>
              </a:tr>
              <a:tr h="501583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1180465">
                        <a:lnSpc>
                          <a:spcPct val="100000"/>
                        </a:lnSpc>
                        <a:tabLst>
                          <a:tab pos="2926080" algn="l"/>
                        </a:tabLst>
                      </a:pP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Mana</a:t>
                      </a:r>
                      <a:r>
                        <a:rPr dirty="0" sz="160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ger	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Prog</a:t>
                      </a:r>
                      <a:r>
                        <a:rPr dirty="0" sz="160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40">
                          <a:latin typeface="Times New Roman"/>
                          <a:cs typeface="Times New Roman"/>
                        </a:rPr>
                        <a:t>rammer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76300">
                        <a:lnSpc>
                          <a:spcPts val="1775"/>
                        </a:lnSpc>
                        <a:tabLst>
                          <a:tab pos="4083685" algn="l"/>
                        </a:tabLst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budg</a:t>
                      </a:r>
                      <a:r>
                        <a:rPr dirty="0" sz="1600" spc="-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1600" spc="-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sControll</a:t>
                      </a:r>
                      <a:r>
                        <a:rPr dirty="0" sz="1600" spc="-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ed	</a:t>
                      </a:r>
                      <a:r>
                        <a:rPr dirty="0" baseline="6944" sz="2400" spc="-37">
                          <a:latin typeface="Times New Roman"/>
                          <a:cs typeface="Times New Roman"/>
                        </a:rPr>
                        <a:t>project</a:t>
                      </a:r>
                      <a:endParaRPr baseline="6944" sz="2400">
                        <a:latin typeface="Times New Roman"/>
                        <a:cs typeface="Times New Roman"/>
                      </a:endParaRPr>
                    </a:p>
                    <a:p>
                      <a:pPr marL="852805">
                        <a:lnSpc>
                          <a:spcPts val="1775"/>
                        </a:lnSpc>
                        <a:tabLst>
                          <a:tab pos="4083685" algn="l"/>
                        </a:tabLst>
                      </a:pPr>
                      <a:r>
                        <a:rPr dirty="0" baseline="-34722" sz="2400" spc="-37">
                          <a:latin typeface="Times New Roman"/>
                          <a:cs typeface="Times New Roman"/>
                        </a:rPr>
                        <a:t>dat</a:t>
                      </a:r>
                      <a:r>
                        <a:rPr dirty="0" baseline="-34722" sz="2400" spc="-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4722" sz="2400" spc="-142">
                          <a:latin typeface="Times New Roman"/>
                          <a:cs typeface="Times New Roman"/>
                        </a:rPr>
                        <a:t>eAp</a:t>
                      </a:r>
                      <a:r>
                        <a:rPr dirty="0" baseline="-34722" sz="2400" spc="-3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4722" sz="2400" spc="-7">
                          <a:latin typeface="Times New Roman"/>
                          <a:cs typeface="Times New Roman"/>
                        </a:rPr>
                        <a:t>pointed	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prog</a:t>
                      </a:r>
                      <a:r>
                        <a:rPr dirty="0" sz="160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Languages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88975">
                        <a:lnSpc>
                          <a:spcPts val="1875"/>
                        </a:lnSpc>
                        <a:spcBef>
                          <a:spcPts val="5"/>
                        </a:spcBef>
                        <a:tabLst>
                          <a:tab pos="2444750" algn="l"/>
                          <a:tab pos="4083685" algn="l"/>
                        </a:tabLst>
                      </a:pPr>
                      <a:r>
                        <a:rPr dirty="0" baseline="6944" sz="2400" spc="-89">
                          <a:latin typeface="Times New Roman"/>
                          <a:cs typeface="Times New Roman"/>
                        </a:rPr>
                        <a:t>Proj</a:t>
                      </a:r>
                      <a:r>
                        <a:rPr dirty="0" baseline="6944" sz="2400" spc="-38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6944" sz="2400" spc="-89">
                          <a:latin typeface="Times New Roman"/>
                          <a:cs typeface="Times New Roman"/>
                        </a:rPr>
                        <a:t>ect	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Dept.	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Strat</a:t>
                      </a:r>
                      <a:r>
                        <a:rPr dirty="0" sz="16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eg 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dirty="0" sz="1600" spc="-260">
                          <a:latin typeface="Times New Roman"/>
                          <a:cs typeface="Times New Roman"/>
                        </a:rPr>
                        <a:t> 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18490">
                        <a:lnSpc>
                          <a:spcPts val="1875"/>
                        </a:lnSpc>
                        <a:tabLst>
                          <a:tab pos="2304415" algn="l"/>
                          <a:tab pos="4083685" algn="l"/>
                        </a:tabLst>
                      </a:pPr>
                      <a:r>
                        <a:rPr dirty="0" baseline="6944" sz="2400" spc="-89">
                          <a:latin typeface="Times New Roman"/>
                          <a:cs typeface="Times New Roman"/>
                        </a:rPr>
                        <a:t>Mana</a:t>
                      </a:r>
                      <a:r>
                        <a:rPr dirty="0" baseline="6944" sz="2400" spc="-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6944" sz="2400" spc="-44">
                          <a:latin typeface="Times New Roman"/>
                          <a:cs typeface="Times New Roman"/>
                        </a:rPr>
                        <a:t>ger	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Mana</a:t>
                      </a:r>
                      <a:r>
                        <a:rPr dirty="0" sz="16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ger	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Mana</a:t>
                      </a:r>
                      <a:r>
                        <a:rPr dirty="0" sz="1600" spc="-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 marR="1169035">
                        <a:lnSpc>
                          <a:spcPct val="100000"/>
                        </a:lnSpc>
                        <a:spcBef>
                          <a:spcPts val="1550"/>
                        </a:spcBef>
                        <a:tabLst>
                          <a:tab pos="1661795" algn="l"/>
                          <a:tab pos="3277235" algn="l"/>
                        </a:tabLst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6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dept	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res</a:t>
                      </a:r>
                      <a:r>
                        <a:rPr dirty="0" sz="1600" spc="-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ponsibiliti</a:t>
                      </a:r>
                      <a:r>
                        <a:rPr dirty="0" sz="1600" spc="-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5">
                          <a:latin typeface="Times New Roman"/>
                          <a:cs typeface="Times New Roman"/>
                        </a:rPr>
                        <a:t>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673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 spc="-20"/>
              <a:t>Courseware </a:t>
            </a:r>
            <a:r>
              <a:rPr dirty="0" sz="3600" spc="-25"/>
              <a:t>System </a:t>
            </a:r>
            <a:r>
              <a:rPr dirty="0" sz="3600" spc="-10"/>
              <a:t>Description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899236"/>
            <a:ext cx="4499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Courseware Actors </a:t>
            </a:r>
            <a:r>
              <a:rPr dirty="0" sz="2400">
                <a:latin typeface="Carlito"/>
                <a:cs typeface="Carlito"/>
              </a:rPr>
              <a:t>and Use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cases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828800"/>
            <a:ext cx="8510476" cy="2790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673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 spc="-20"/>
              <a:t>Courseware </a:t>
            </a:r>
            <a:r>
              <a:rPr dirty="0" sz="3600" spc="-25"/>
              <a:t>System </a:t>
            </a:r>
            <a:r>
              <a:rPr dirty="0" sz="3600" spc="-10"/>
              <a:t>Description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12113" y="1247775"/>
            <a:ext cx="62484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673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 spc="-20"/>
              <a:t>Courseware </a:t>
            </a:r>
            <a:r>
              <a:rPr dirty="0" sz="3600" spc="-25"/>
              <a:t>System </a:t>
            </a:r>
            <a:r>
              <a:rPr dirty="0" sz="3600" spc="-10"/>
              <a:t>Description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890507" y="642863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82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990600"/>
            <a:ext cx="6838950" cy="516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85925"/>
            <a:ext cx="27152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 b="1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dirty="0" sz="3200" spc="-5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15" b="1">
                <a:solidFill>
                  <a:srgbClr val="FFFFFF"/>
                </a:solidFill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04" y="871220"/>
            <a:ext cx="8500110" cy="18548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class </a:t>
            </a:r>
            <a:r>
              <a:rPr dirty="0" sz="2400">
                <a:latin typeface="Carlito"/>
                <a:cs typeface="Carlito"/>
              </a:rPr>
              <a:t>is a </a:t>
            </a:r>
            <a:r>
              <a:rPr dirty="0" sz="2400" spc="-10">
                <a:latin typeface="Carlito"/>
                <a:cs typeface="Carlito"/>
              </a:rPr>
              <a:t>collection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5">
                <a:latin typeface="Carlito"/>
                <a:cs typeface="Carlito"/>
              </a:rPr>
              <a:t>objects </a:t>
            </a:r>
            <a:r>
              <a:rPr dirty="0" sz="2400" spc="-10">
                <a:latin typeface="Carlito"/>
                <a:cs typeface="Carlito"/>
              </a:rPr>
              <a:t>with </a:t>
            </a:r>
            <a:r>
              <a:rPr dirty="0" sz="2400" spc="-15">
                <a:latin typeface="Carlito"/>
                <a:cs typeface="Carlito"/>
              </a:rPr>
              <a:t>common structure, common  </a:t>
            </a:r>
            <a:r>
              <a:rPr dirty="0" sz="2400" spc="-30">
                <a:latin typeface="Carlito"/>
                <a:cs typeface="Carlito"/>
              </a:rPr>
              <a:t>behavior, </a:t>
            </a:r>
            <a:r>
              <a:rPr dirty="0" sz="2400" spc="-5">
                <a:latin typeface="Carlito"/>
                <a:cs typeface="Carlito"/>
              </a:rPr>
              <a:t>common relationships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common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semantics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  <a:tab pos="1396365" algn="l"/>
                <a:tab pos="1948180" algn="l"/>
                <a:tab pos="2826385" algn="l"/>
                <a:tab pos="3277870" algn="l"/>
                <a:tab pos="4692650" algn="l"/>
                <a:tab pos="5256530" algn="l"/>
                <a:tab pos="6305550" algn="l"/>
                <a:tab pos="6683375" algn="l"/>
                <a:tab pos="8021955" algn="l"/>
              </a:tabLst>
            </a:pPr>
            <a:r>
              <a:rPr dirty="0" sz="2400" spc="-15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lasses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40">
                <a:latin typeface="Carlito"/>
                <a:cs typeface="Carlito"/>
              </a:rPr>
              <a:t>f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5">
                <a:latin typeface="Carlito"/>
                <a:cs typeface="Carlito"/>
              </a:rPr>
              <a:t>un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y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70">
                <a:latin typeface="Carlito"/>
                <a:cs typeface="Carlito"/>
              </a:rPr>
              <a:t>e</a:t>
            </a:r>
            <a:r>
              <a:rPr dirty="0" sz="2400" spc="-60">
                <a:latin typeface="Carlito"/>
                <a:cs typeface="Carlito"/>
              </a:rPr>
              <a:t>x</a:t>
            </a:r>
            <a:r>
              <a:rPr dirty="0" sz="2400">
                <a:latin typeface="Carlito"/>
                <a:cs typeface="Carlito"/>
              </a:rPr>
              <a:t>ami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 spc="-5">
                <a:latin typeface="Carlito"/>
                <a:cs typeface="Carlito"/>
              </a:rPr>
              <a:t>je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5">
                <a:latin typeface="Carlito"/>
                <a:cs typeface="Carlito"/>
              </a:rPr>
              <a:t>se</a:t>
            </a:r>
            <a:r>
              <a:rPr dirty="0" sz="2400" spc="5">
                <a:latin typeface="Carlito"/>
                <a:cs typeface="Carlito"/>
              </a:rPr>
              <a:t>qu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25">
                <a:latin typeface="Carlito"/>
                <a:cs typeface="Carlito"/>
              </a:rPr>
              <a:t>a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d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-10">
                <a:latin typeface="Carlito"/>
                <a:cs typeface="Carlito"/>
              </a:rPr>
              <a:t>collaboration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678" y="220421"/>
            <a:ext cx="150558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Cl</a:t>
            </a:r>
            <a:r>
              <a:rPr dirty="0" spc="-10"/>
              <a:t>a</a:t>
            </a:r>
            <a:r>
              <a:rPr dirty="0" spc="-5"/>
              <a:t>s</a:t>
            </a:r>
            <a:r>
              <a:rPr dirty="0" spc="-20"/>
              <a:t>s</a:t>
            </a:r>
            <a:r>
              <a:rPr dirty="0"/>
              <a:t>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0" y="5121374"/>
            <a:ext cx="3403972" cy="147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304" y="890727"/>
            <a:ext cx="8502650" cy="4050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10000"/>
              </a:lnSpc>
              <a:spcBef>
                <a:spcPts val="9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rlito"/>
                <a:cs typeface="Carlito"/>
              </a:rPr>
              <a:t>A class </a:t>
            </a:r>
            <a:r>
              <a:rPr dirty="0" sz="2200" spc="-15">
                <a:latin typeface="Carlito"/>
                <a:cs typeface="Carlito"/>
              </a:rPr>
              <a:t>diagram </a:t>
            </a:r>
            <a:r>
              <a:rPr dirty="0" sz="2200" spc="-10">
                <a:latin typeface="Carlito"/>
                <a:cs typeface="Carlito"/>
              </a:rPr>
              <a:t>shows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existence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classes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their </a:t>
            </a:r>
            <a:r>
              <a:rPr dirty="0" sz="2200" spc="-10">
                <a:latin typeface="Carlito"/>
                <a:cs typeface="Carlito"/>
              </a:rPr>
              <a:t>relationships </a:t>
            </a:r>
            <a:r>
              <a:rPr dirty="0" sz="2200" spc="-5">
                <a:latin typeface="Carlito"/>
                <a:cs typeface="Carlito"/>
              </a:rPr>
              <a:t>in 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logical </a:t>
            </a:r>
            <a:r>
              <a:rPr dirty="0" sz="2200" spc="5">
                <a:latin typeface="Carlito"/>
                <a:cs typeface="Carlito"/>
              </a:rPr>
              <a:t>view of 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10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lvl="1" marL="649605" indent="-34544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649605" algn="l"/>
                <a:tab pos="650240" algn="l"/>
              </a:tabLst>
            </a:pPr>
            <a:r>
              <a:rPr dirty="0" sz="2200" spc="-5">
                <a:latin typeface="Carlito"/>
                <a:cs typeface="Carlito"/>
              </a:rPr>
              <a:t>Entities </a:t>
            </a:r>
            <a:r>
              <a:rPr dirty="0" sz="2200">
                <a:latin typeface="Carlito"/>
                <a:cs typeface="Carlito"/>
              </a:rPr>
              <a:t>with </a:t>
            </a:r>
            <a:r>
              <a:rPr dirty="0" sz="2200" spc="5">
                <a:latin typeface="Carlito"/>
                <a:cs typeface="Carlito"/>
              </a:rPr>
              <a:t>common </a:t>
            </a:r>
            <a:r>
              <a:rPr dirty="0" sz="2200" spc="-10">
                <a:latin typeface="Carlito"/>
                <a:cs typeface="Carlito"/>
              </a:rPr>
              <a:t>features, </a:t>
            </a:r>
            <a:r>
              <a:rPr dirty="0" sz="2200">
                <a:latin typeface="Carlito"/>
                <a:cs typeface="Carlito"/>
              </a:rPr>
              <a:t>i.e. </a:t>
            </a:r>
            <a:r>
              <a:rPr dirty="0" sz="2200" spc="-10">
                <a:latin typeface="Carlito"/>
                <a:cs typeface="Carlito"/>
              </a:rPr>
              <a:t>attributes </a:t>
            </a:r>
            <a:r>
              <a:rPr dirty="0" sz="2200">
                <a:latin typeface="Carlito"/>
                <a:cs typeface="Carlito"/>
              </a:rPr>
              <a:t>and</a:t>
            </a:r>
            <a:r>
              <a:rPr dirty="0" sz="2200" spc="-17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operations.</a:t>
            </a:r>
            <a:endParaRPr sz="2200">
              <a:latin typeface="Carlito"/>
              <a:cs typeface="Carlito"/>
            </a:endParaRPr>
          </a:p>
          <a:p>
            <a:pPr lvl="1" marL="649605" indent="-34544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649605" algn="l"/>
                <a:tab pos="650240" algn="l"/>
              </a:tabLst>
            </a:pPr>
            <a:r>
              <a:rPr dirty="0" sz="2200" spc="-10">
                <a:latin typeface="Carlito"/>
                <a:cs typeface="Carlito"/>
              </a:rPr>
              <a:t>Represented </a:t>
            </a:r>
            <a:r>
              <a:rPr dirty="0" sz="2200">
                <a:latin typeface="Carlito"/>
                <a:cs typeface="Carlito"/>
              </a:rPr>
              <a:t>as solid outline </a:t>
            </a:r>
            <a:r>
              <a:rPr dirty="0" sz="2200" spc="-5">
                <a:latin typeface="Carlito"/>
                <a:cs typeface="Carlito"/>
              </a:rPr>
              <a:t>rectangle </a:t>
            </a:r>
            <a:r>
              <a:rPr dirty="0" sz="2200">
                <a:latin typeface="Carlito"/>
                <a:cs typeface="Carlito"/>
              </a:rPr>
              <a:t>with</a:t>
            </a:r>
            <a:r>
              <a:rPr dirty="0" sz="2200" spc="-16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compartments.</a:t>
            </a:r>
            <a:endParaRPr sz="2200">
              <a:latin typeface="Carlito"/>
              <a:cs typeface="Carlito"/>
            </a:endParaRPr>
          </a:p>
          <a:p>
            <a:pPr lvl="1" marL="649605" indent="-34544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649605" algn="l"/>
                <a:tab pos="650240" algn="l"/>
              </a:tabLst>
            </a:pPr>
            <a:r>
              <a:rPr dirty="0" sz="2200">
                <a:latin typeface="Carlito"/>
                <a:cs typeface="Carlito"/>
              </a:rPr>
              <a:t>Compartments </a:t>
            </a:r>
            <a:r>
              <a:rPr dirty="0" sz="2200" spc="-15">
                <a:latin typeface="Carlito"/>
                <a:cs typeface="Carlito"/>
              </a:rPr>
              <a:t>for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name, 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attributes, </a:t>
            </a:r>
            <a:r>
              <a:rPr dirty="0" sz="2200" spc="-5" b="1">
                <a:solidFill>
                  <a:srgbClr val="0000CC"/>
                </a:solidFill>
                <a:latin typeface="Carlito"/>
                <a:cs typeface="Carlito"/>
              </a:rPr>
              <a:t>and</a:t>
            </a:r>
            <a:r>
              <a:rPr dirty="0" sz="2200" spc="-85" b="1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0000CC"/>
                </a:solidFill>
                <a:latin typeface="Carlito"/>
                <a:cs typeface="Carlito"/>
              </a:rPr>
              <a:t>operations.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3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5">
                <a:latin typeface="Carlito"/>
                <a:cs typeface="Carlito"/>
              </a:rPr>
              <a:t>UML </a:t>
            </a:r>
            <a:r>
              <a:rPr dirty="0" sz="2200">
                <a:latin typeface="Carlito"/>
                <a:cs typeface="Carlito"/>
              </a:rPr>
              <a:t>modeling elements in class</a:t>
            </a:r>
            <a:r>
              <a:rPr dirty="0" sz="2200" spc="-14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diagrams</a:t>
            </a:r>
            <a:endParaRPr sz="2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Classes </a:t>
            </a:r>
            <a:r>
              <a:rPr dirty="0" sz="2200">
                <a:latin typeface="Carlito"/>
                <a:cs typeface="Carlito"/>
              </a:rPr>
              <a:t>and their </a:t>
            </a:r>
            <a:r>
              <a:rPr dirty="0" sz="2200" spc="-5">
                <a:latin typeface="Carlito"/>
                <a:cs typeface="Carlito"/>
              </a:rPr>
              <a:t>structure </a:t>
            </a:r>
            <a:r>
              <a:rPr dirty="0" sz="2200">
                <a:latin typeface="Carlito"/>
                <a:cs typeface="Carlito"/>
              </a:rPr>
              <a:t>and</a:t>
            </a:r>
            <a:r>
              <a:rPr dirty="0" sz="2200" spc="-10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behavior</a:t>
            </a:r>
            <a:endParaRPr sz="2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Association, </a:t>
            </a:r>
            <a:r>
              <a:rPr dirty="0" sz="2200" spc="-10">
                <a:latin typeface="Carlito"/>
                <a:cs typeface="Carlito"/>
              </a:rPr>
              <a:t>aggregation, </a:t>
            </a:r>
            <a:r>
              <a:rPr dirty="0" sz="2200" spc="-15">
                <a:latin typeface="Carlito"/>
                <a:cs typeface="Carlito"/>
              </a:rPr>
              <a:t>dependency,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inheritance</a:t>
            </a:r>
            <a:r>
              <a:rPr dirty="0" sz="2200" spc="-13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relationships</a:t>
            </a:r>
            <a:endParaRPr sz="2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Multiplicity and </a:t>
            </a:r>
            <a:r>
              <a:rPr dirty="0" sz="2200" spc="-15">
                <a:latin typeface="Carlito"/>
                <a:cs typeface="Carlito"/>
              </a:rPr>
              <a:t>navigation</a:t>
            </a:r>
            <a:r>
              <a:rPr dirty="0" sz="2200" spc="-13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indicators</a:t>
            </a:r>
            <a:endParaRPr sz="2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Role</a:t>
            </a:r>
            <a:r>
              <a:rPr dirty="0" sz="2200" spc="-2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names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678" y="220421"/>
            <a:ext cx="377952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Class </a:t>
            </a:r>
            <a:r>
              <a:rPr dirty="0" spc="-10"/>
              <a:t>Diagrams</a:t>
            </a:r>
            <a:r>
              <a:rPr dirty="0" spc="-105"/>
              <a:t> </a:t>
            </a:r>
            <a:r>
              <a:rPr dirty="0"/>
              <a:t>[1]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8534400" cy="36188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Class-based </a:t>
            </a:r>
            <a:r>
              <a:rPr dirty="0" sz="2400">
                <a:latin typeface="Carlito"/>
                <a:cs typeface="Carlito"/>
              </a:rPr>
              <a:t>modeling </a:t>
            </a:r>
            <a:r>
              <a:rPr dirty="0" sz="2400" spc="-5">
                <a:latin typeface="Carlito"/>
                <a:cs typeface="Carlito"/>
              </a:rPr>
              <a:t>represents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objects </a:t>
            </a:r>
            <a:r>
              <a:rPr dirty="0" sz="2400" spc="-5">
                <a:latin typeface="Carlito"/>
                <a:cs typeface="Carlito"/>
              </a:rPr>
              <a:t>that</a:t>
            </a:r>
            <a:r>
              <a:rPr dirty="0" sz="2400" spc="-265">
                <a:latin typeface="Carlito"/>
                <a:cs typeface="Carlito"/>
              </a:rPr>
              <a:t> </a:t>
            </a:r>
            <a:r>
              <a:rPr dirty="0" sz="2400" spc="1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5">
                <a:latin typeface="Carlito"/>
                <a:cs typeface="Carlito"/>
              </a:rPr>
              <a:t>system </a:t>
            </a:r>
            <a:r>
              <a:rPr dirty="0" sz="2200">
                <a:latin typeface="Carlito"/>
                <a:cs typeface="Carlito"/>
              </a:rPr>
              <a:t>will</a:t>
            </a:r>
            <a:r>
              <a:rPr dirty="0" sz="2200" spc="-3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manipulate,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  <a:tab pos="1292860" algn="l"/>
                <a:tab pos="2665095" algn="l"/>
                <a:tab pos="3360420" algn="l"/>
                <a:tab pos="4177665" algn="l"/>
                <a:tab pos="5342255" algn="l"/>
                <a:tab pos="5924550" algn="l"/>
                <a:tab pos="7065009" algn="l"/>
                <a:tab pos="7686675" algn="l"/>
                <a:tab pos="8235950" algn="l"/>
              </a:tabLst>
            </a:pP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pe</a:t>
            </a:r>
            <a:r>
              <a:rPr dirty="0" sz="2200" spc="-50">
                <a:latin typeface="Carlito"/>
                <a:cs typeface="Carlito"/>
              </a:rPr>
              <a:t>ra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20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(al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all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 spc="-1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th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and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-15">
                <a:latin typeface="Carlito"/>
                <a:cs typeface="Carlito"/>
              </a:rPr>
              <a:t>e</a:t>
            </a:r>
            <a:r>
              <a:rPr dirty="0" sz="2200" spc="20">
                <a:latin typeface="Carlito"/>
                <a:cs typeface="Carlito"/>
              </a:rPr>
              <a:t>r</a:t>
            </a:r>
            <a:r>
              <a:rPr dirty="0" sz="2200" spc="-15">
                <a:latin typeface="Carlito"/>
                <a:cs typeface="Carlito"/>
              </a:rPr>
              <a:t>v</a:t>
            </a:r>
            <a:r>
              <a:rPr dirty="0" sz="2200">
                <a:latin typeface="Carlito"/>
                <a:cs typeface="Carlito"/>
              </a:rPr>
              <a:t>ic</a:t>
            </a:r>
            <a:r>
              <a:rPr dirty="0" sz="2200" spc="10">
                <a:latin typeface="Carlito"/>
                <a:cs typeface="Carlito"/>
              </a:rPr>
              <a:t>e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)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</a:t>
            </a: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will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be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applied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the objects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15">
                <a:latin typeface="Carlito"/>
                <a:cs typeface="Carlito"/>
              </a:rPr>
              <a:t>effect </a:t>
            </a:r>
            <a:r>
              <a:rPr dirty="0" sz="2200">
                <a:latin typeface="Carlito"/>
                <a:cs typeface="Carlito"/>
              </a:rPr>
              <a:t>the manipulation</a:t>
            </a:r>
            <a:r>
              <a:rPr dirty="0" sz="2200" spc="-20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,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relationship between </a:t>
            </a:r>
            <a:r>
              <a:rPr dirty="0" sz="2200">
                <a:latin typeface="Carlito"/>
                <a:cs typeface="Carlito"/>
              </a:rPr>
              <a:t>objects,</a:t>
            </a:r>
            <a:r>
              <a:rPr dirty="0" sz="2200" spc="-13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collaborations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5">
                <a:latin typeface="Carlito"/>
                <a:cs typeface="Carlito"/>
              </a:rPr>
              <a:t>occur </a:t>
            </a:r>
            <a:r>
              <a:rPr dirty="0" sz="2200" spc="-5">
                <a:latin typeface="Carlito"/>
                <a:cs typeface="Carlito"/>
              </a:rPr>
              <a:t>between </a:t>
            </a:r>
            <a:r>
              <a:rPr dirty="0" sz="2200">
                <a:latin typeface="Carlito"/>
                <a:cs typeface="Carlito"/>
              </a:rPr>
              <a:t>the classes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5">
                <a:latin typeface="Carlito"/>
                <a:cs typeface="Carlito"/>
              </a:rPr>
              <a:t>are</a:t>
            </a:r>
            <a:r>
              <a:rPr dirty="0" sz="2200" spc="-25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defined.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4881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Class </a:t>
            </a:r>
            <a:r>
              <a:rPr dirty="0" spc="5"/>
              <a:t>Based</a:t>
            </a:r>
            <a:r>
              <a:rPr dirty="0" spc="-114"/>
              <a:t> </a:t>
            </a:r>
            <a:r>
              <a:rPr dirty="0"/>
              <a:t>Modeling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5670" cy="413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Identify </a:t>
            </a:r>
            <a:r>
              <a:rPr dirty="0" sz="2400" spc="-5">
                <a:latin typeface="Carlito"/>
                <a:cs typeface="Carlito"/>
              </a:rPr>
              <a:t>analysis </a:t>
            </a:r>
            <a:r>
              <a:rPr dirty="0" sz="2400">
                <a:latin typeface="Carlito"/>
                <a:cs typeface="Carlito"/>
              </a:rPr>
              <a:t>classes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 spc="-10">
                <a:latin typeface="Carlito"/>
                <a:cs typeface="Carlito"/>
              </a:rPr>
              <a:t>examining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problem</a:t>
            </a:r>
            <a:r>
              <a:rPr dirty="0" sz="2400" spc="-2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statement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marR="8255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Perform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80">
                <a:latin typeface="Arial"/>
                <a:cs typeface="Arial"/>
              </a:rPr>
              <a:t>“grammatical parse” </a:t>
            </a:r>
            <a:r>
              <a:rPr dirty="0" sz="2400">
                <a:latin typeface="Carlito"/>
                <a:cs typeface="Carlito"/>
              </a:rPr>
              <a:t>on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use </a:t>
            </a:r>
            <a:r>
              <a:rPr dirty="0" sz="2400" spc="-10">
                <a:latin typeface="Carlito"/>
                <a:cs typeface="Carlito"/>
              </a:rPr>
              <a:t>cases </a:t>
            </a:r>
            <a:r>
              <a:rPr dirty="0" sz="2400" spc="-5">
                <a:latin typeface="Carlito"/>
                <a:cs typeface="Carlito"/>
              </a:rPr>
              <a:t>developed </a:t>
            </a:r>
            <a:r>
              <a:rPr dirty="0" sz="2400" spc="-20">
                <a:latin typeface="Carlito"/>
                <a:cs typeface="Carlito"/>
              </a:rPr>
              <a:t>for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system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build.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Classes</a:t>
            </a:r>
            <a:r>
              <a:rPr dirty="0" sz="2200" spc="33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are</a:t>
            </a:r>
            <a:r>
              <a:rPr dirty="0" sz="2200" spc="34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determined</a:t>
            </a:r>
            <a:r>
              <a:rPr dirty="0" sz="2200" spc="30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by</a:t>
            </a:r>
            <a:r>
              <a:rPr dirty="0" sz="2200" spc="35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underlining</a:t>
            </a:r>
            <a:r>
              <a:rPr dirty="0" sz="2200" spc="310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each</a:t>
            </a:r>
            <a:r>
              <a:rPr dirty="0" sz="2200" spc="33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noun</a:t>
            </a:r>
            <a:r>
              <a:rPr dirty="0" sz="2200" spc="32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or</a:t>
            </a:r>
            <a:r>
              <a:rPr dirty="0" sz="2200" spc="34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noun</a:t>
            </a:r>
            <a:r>
              <a:rPr dirty="0" sz="2200" spc="32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phrase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 spc="5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entering </a:t>
            </a:r>
            <a:r>
              <a:rPr dirty="0" sz="2200" spc="-10">
                <a:latin typeface="Carlito"/>
                <a:cs typeface="Carlito"/>
              </a:rPr>
              <a:t>into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simple</a:t>
            </a:r>
            <a:r>
              <a:rPr dirty="0" sz="2200" spc="-1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table.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Identify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attributes </a:t>
            </a:r>
            <a:r>
              <a:rPr dirty="0" sz="2400">
                <a:latin typeface="Carlito"/>
                <a:cs typeface="Carlito"/>
              </a:rPr>
              <a:t>of each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rlito"/>
                <a:cs typeface="Carlito"/>
              </a:rPr>
              <a:t>Identify </a:t>
            </a:r>
            <a:r>
              <a:rPr dirty="0" sz="2400" spc="-5">
                <a:latin typeface="Carlito"/>
                <a:cs typeface="Carlito"/>
              </a:rPr>
              <a:t>operations </a:t>
            </a:r>
            <a:r>
              <a:rPr dirty="0" sz="2400">
                <a:latin typeface="Carlito"/>
                <a:cs typeface="Carlito"/>
              </a:rPr>
              <a:t>that manipulate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2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attributes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4881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Class </a:t>
            </a:r>
            <a:r>
              <a:rPr dirty="0" spc="5"/>
              <a:t>Based</a:t>
            </a:r>
            <a:r>
              <a:rPr dirty="0" spc="-114"/>
              <a:t> </a:t>
            </a:r>
            <a:r>
              <a:rPr dirty="0"/>
              <a:t>Modeling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7575" cy="54413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356870" marR="7620" indent="-344805">
              <a:lnSpc>
                <a:spcPct val="90100"/>
              </a:lnSpc>
              <a:spcBef>
                <a:spcPts val="38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External entities </a:t>
            </a:r>
            <a:r>
              <a:rPr dirty="0" sz="2400" spc="-5">
                <a:latin typeface="Carlito"/>
                <a:cs typeface="Carlito"/>
              </a:rPr>
              <a:t>(e.g., </a:t>
            </a:r>
            <a:r>
              <a:rPr dirty="0" sz="2400">
                <a:latin typeface="Carlito"/>
                <a:cs typeface="Carlito"/>
              </a:rPr>
              <a:t>other </a:t>
            </a:r>
            <a:r>
              <a:rPr dirty="0" sz="2400" spc="-15">
                <a:latin typeface="Carlito"/>
                <a:cs typeface="Carlito"/>
              </a:rPr>
              <a:t>systems, </a:t>
            </a:r>
            <a:r>
              <a:rPr dirty="0" sz="2400" spc="-5">
                <a:latin typeface="Carlito"/>
                <a:cs typeface="Carlito"/>
              </a:rPr>
              <a:t>devices, </a:t>
            </a:r>
            <a:r>
              <a:rPr dirty="0" sz="2400">
                <a:latin typeface="Carlito"/>
                <a:cs typeface="Carlito"/>
              </a:rPr>
              <a:t>people) </a:t>
            </a:r>
            <a:r>
              <a:rPr dirty="0" sz="2400" spc="-10">
                <a:latin typeface="Carlito"/>
                <a:cs typeface="Carlito"/>
              </a:rPr>
              <a:t>that  </a:t>
            </a:r>
            <a:r>
              <a:rPr dirty="0" sz="2400" spc="-5">
                <a:latin typeface="Carlito"/>
                <a:cs typeface="Carlito"/>
              </a:rPr>
              <a:t>produce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5">
                <a:latin typeface="Carlito"/>
                <a:cs typeface="Carlito"/>
              </a:rPr>
              <a:t>consume </a:t>
            </a: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>
                <a:latin typeface="Carlito"/>
                <a:cs typeface="Carlito"/>
              </a:rPr>
              <a:t>used </a:t>
            </a:r>
            <a:r>
              <a:rPr dirty="0" sz="2400" spc="5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computer-based 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algn="just" marL="356870" marR="5080" indent="-344805">
              <a:lnSpc>
                <a:spcPts val="2590"/>
              </a:lnSpc>
              <a:spcBef>
                <a:spcPts val="61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Things </a:t>
            </a:r>
            <a:r>
              <a:rPr dirty="0" sz="2400" spc="5">
                <a:latin typeface="Carlito"/>
                <a:cs typeface="Carlito"/>
              </a:rPr>
              <a:t>(e.g, </a:t>
            </a:r>
            <a:r>
              <a:rPr dirty="0" sz="2400" spc="-5">
                <a:latin typeface="Carlito"/>
                <a:cs typeface="Carlito"/>
              </a:rPr>
              <a:t>reports, </a:t>
            </a:r>
            <a:r>
              <a:rPr dirty="0" sz="2400" spc="-10">
                <a:latin typeface="Carlito"/>
                <a:cs typeface="Carlito"/>
              </a:rPr>
              <a:t>displays, </a:t>
            </a:r>
            <a:r>
              <a:rPr dirty="0" sz="2400" spc="-15">
                <a:latin typeface="Carlito"/>
                <a:cs typeface="Carlito"/>
              </a:rPr>
              <a:t>letters, </a:t>
            </a:r>
            <a:r>
              <a:rPr dirty="0" sz="2400" spc="-5">
                <a:latin typeface="Carlito"/>
                <a:cs typeface="Carlito"/>
              </a:rPr>
              <a:t>signals)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are part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10">
                <a:latin typeface="Carlito"/>
                <a:cs typeface="Carlito"/>
              </a:rPr>
              <a:t>the </a:t>
            </a:r>
            <a:r>
              <a:rPr dirty="0" sz="2400" spc="5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information </a:t>
            </a:r>
            <a:r>
              <a:rPr dirty="0" sz="2400">
                <a:latin typeface="Carlito"/>
                <a:cs typeface="Carlito"/>
              </a:rPr>
              <a:t>domain </a:t>
            </a:r>
            <a:r>
              <a:rPr dirty="0" sz="2400" spc="-15">
                <a:latin typeface="Carlito"/>
                <a:cs typeface="Carlito"/>
              </a:rPr>
              <a:t>for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problem.</a:t>
            </a:r>
            <a:endParaRPr sz="24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90000"/>
              </a:lnSpc>
              <a:spcBef>
                <a:spcPts val="54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5" b="1">
                <a:latin typeface="Carlito"/>
                <a:cs typeface="Carlito"/>
              </a:rPr>
              <a:t>Occurrences </a:t>
            </a:r>
            <a:r>
              <a:rPr dirty="0" sz="2400" b="1">
                <a:latin typeface="Carlito"/>
                <a:cs typeface="Carlito"/>
              </a:rPr>
              <a:t>or </a:t>
            </a:r>
            <a:r>
              <a:rPr dirty="0" sz="2400" spc="-15" b="1">
                <a:latin typeface="Carlito"/>
                <a:cs typeface="Carlito"/>
              </a:rPr>
              <a:t>events </a:t>
            </a:r>
            <a:r>
              <a:rPr dirty="0" sz="2400" spc="-5">
                <a:latin typeface="Carlito"/>
                <a:cs typeface="Carlito"/>
              </a:rPr>
              <a:t>(e.g.,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property </a:t>
            </a:r>
            <a:r>
              <a:rPr dirty="0" sz="2400" spc="-20">
                <a:latin typeface="Carlito"/>
                <a:cs typeface="Carlito"/>
              </a:rPr>
              <a:t>transfer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completion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a series </a:t>
            </a:r>
            <a:r>
              <a:rPr dirty="0" sz="2400" spc="-1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robot </a:t>
            </a:r>
            <a:r>
              <a:rPr dirty="0" sz="2400" spc="-10">
                <a:latin typeface="Carlito"/>
                <a:cs typeface="Carlito"/>
              </a:rPr>
              <a:t>movements)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occur </a:t>
            </a:r>
            <a:r>
              <a:rPr dirty="0" sz="2400" spc="-5">
                <a:latin typeface="Carlito"/>
                <a:cs typeface="Carlito"/>
              </a:rPr>
              <a:t>within </a:t>
            </a:r>
            <a:r>
              <a:rPr dirty="0" sz="2400" spc="10">
                <a:latin typeface="Carlito"/>
                <a:cs typeface="Carlito"/>
              </a:rPr>
              <a:t>the  </a:t>
            </a:r>
            <a:r>
              <a:rPr dirty="0" sz="2400" spc="-15">
                <a:latin typeface="Carlito"/>
                <a:cs typeface="Carlito"/>
              </a:rPr>
              <a:t>context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20">
                <a:latin typeface="Carlito"/>
                <a:cs typeface="Carlito"/>
              </a:rPr>
              <a:t>system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operation.</a:t>
            </a:r>
            <a:endParaRPr sz="2400">
              <a:latin typeface="Carlito"/>
              <a:cs typeface="Carlito"/>
            </a:endParaRPr>
          </a:p>
          <a:p>
            <a:pPr marL="356870" marR="6985" indent="-344805">
              <a:lnSpc>
                <a:spcPts val="2590"/>
              </a:lnSpc>
              <a:spcBef>
                <a:spcPts val="620"/>
              </a:spcBef>
              <a:buFont typeface="Wingdings"/>
              <a:buChar char=""/>
              <a:tabLst>
                <a:tab pos="356870" algn="l"/>
                <a:tab pos="357505" algn="l"/>
                <a:tab pos="1189355" algn="l"/>
                <a:tab pos="1957705" algn="l"/>
                <a:tab pos="3253740" algn="l"/>
                <a:tab pos="4549775" algn="l"/>
                <a:tab pos="6250940" algn="l"/>
                <a:tab pos="7217409" algn="l"/>
                <a:tab pos="7665720" algn="l"/>
              </a:tabLst>
            </a:pPr>
            <a:r>
              <a:rPr dirty="0" sz="2400" spc="-55" b="1">
                <a:latin typeface="Carlito"/>
                <a:cs typeface="Carlito"/>
              </a:rPr>
              <a:t>R</a:t>
            </a:r>
            <a:r>
              <a:rPr dirty="0" sz="2400" spc="5" b="1">
                <a:latin typeface="Carlito"/>
                <a:cs typeface="Carlito"/>
              </a:rPr>
              <a:t>o</a:t>
            </a:r>
            <a:r>
              <a:rPr dirty="0" sz="2400" spc="10" b="1">
                <a:latin typeface="Carlito"/>
                <a:cs typeface="Carlito"/>
              </a:rPr>
              <a:t>l</a:t>
            </a:r>
            <a:r>
              <a:rPr dirty="0" sz="2400" spc="-5" b="1">
                <a:latin typeface="Carlito"/>
                <a:cs typeface="Carlito"/>
              </a:rPr>
              <a:t>e</a:t>
            </a:r>
            <a:r>
              <a:rPr dirty="0" sz="2400" b="1">
                <a:latin typeface="Carlito"/>
                <a:cs typeface="Carlito"/>
              </a:rPr>
              <a:t>s	</a:t>
            </a:r>
            <a:r>
              <a:rPr dirty="0" sz="2400" spc="-10">
                <a:latin typeface="Carlito"/>
                <a:cs typeface="Carlito"/>
              </a:rPr>
              <a:t>(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15">
                <a:latin typeface="Carlito"/>
                <a:cs typeface="Carlito"/>
              </a:rPr>
              <a:t>.</a:t>
            </a:r>
            <a:r>
              <a:rPr dirty="0" sz="2400" spc="-5">
                <a:latin typeface="Carlito"/>
                <a:cs typeface="Carlito"/>
              </a:rPr>
              <a:t>g</a:t>
            </a:r>
            <a:r>
              <a:rPr dirty="0" sz="2400" spc="-10">
                <a:latin typeface="Carlito"/>
                <a:cs typeface="Carlito"/>
              </a:rPr>
              <a:t>.</a:t>
            </a:r>
            <a:r>
              <a:rPr dirty="0" sz="2400">
                <a:latin typeface="Carlito"/>
                <a:cs typeface="Carlito"/>
              </a:rPr>
              <a:t>,	m</a:t>
            </a:r>
            <a:r>
              <a:rPr dirty="0" sz="2400" spc="5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0">
                <a:latin typeface="Carlito"/>
                <a:cs typeface="Carlito"/>
              </a:rPr>
              <a:t>g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204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,	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gi</a:t>
            </a:r>
            <a:r>
              <a:rPr dirty="0" sz="2400" spc="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21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,	</a:t>
            </a:r>
            <a:r>
              <a:rPr dirty="0" sz="2400" spc="-5">
                <a:latin typeface="Carlito"/>
                <a:cs typeface="Carlito"/>
              </a:rPr>
              <a:t>sal</a:t>
            </a:r>
            <a:r>
              <a:rPr dirty="0" sz="2400" spc="10">
                <a:latin typeface="Carlito"/>
                <a:cs typeface="Carlito"/>
              </a:rPr>
              <a:t>e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-35">
                <a:latin typeface="Carlito"/>
                <a:cs typeface="Carlito"/>
              </a:rPr>
              <a:t>r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)	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25">
                <a:latin typeface="Carlito"/>
                <a:cs typeface="Carlito"/>
              </a:rPr>
              <a:t>l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-30">
                <a:latin typeface="Carlito"/>
                <a:cs typeface="Carlito"/>
              </a:rPr>
              <a:t>y</a:t>
            </a:r>
            <a:r>
              <a:rPr dirty="0" sz="2400">
                <a:latin typeface="Carlito"/>
                <a:cs typeface="Carlito"/>
              </a:rPr>
              <a:t>ed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y	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>
                <a:latin typeface="Carlito"/>
                <a:cs typeface="Carlito"/>
              </a:rPr>
              <a:t>le  </a:t>
            </a:r>
            <a:r>
              <a:rPr dirty="0" sz="2400" spc="-5">
                <a:latin typeface="Carlito"/>
                <a:cs typeface="Carlito"/>
              </a:rPr>
              <a:t>who </a:t>
            </a:r>
            <a:r>
              <a:rPr dirty="0" sz="2400" spc="-10">
                <a:latin typeface="Carlito"/>
                <a:cs typeface="Carlito"/>
              </a:rPr>
              <a:t>interact </a:t>
            </a:r>
            <a:r>
              <a:rPr dirty="0" sz="2400" spc="-5">
                <a:latin typeface="Carlito"/>
                <a:cs typeface="Carlito"/>
              </a:rPr>
              <a:t>with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marL="356870" marR="6350" indent="-344805">
              <a:lnSpc>
                <a:spcPts val="259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 b="1">
                <a:latin typeface="Carlito"/>
                <a:cs typeface="Carlito"/>
              </a:rPr>
              <a:t>Organizational </a:t>
            </a:r>
            <a:r>
              <a:rPr dirty="0" sz="2400" b="1">
                <a:latin typeface="Carlito"/>
                <a:cs typeface="Carlito"/>
              </a:rPr>
              <a:t>units </a:t>
            </a:r>
            <a:r>
              <a:rPr dirty="0" sz="2400" spc="-10">
                <a:latin typeface="Carlito"/>
                <a:cs typeface="Carlito"/>
              </a:rPr>
              <a:t>(e.g., </a:t>
            </a:r>
            <a:r>
              <a:rPr dirty="0" sz="2400">
                <a:latin typeface="Carlito"/>
                <a:cs typeface="Carlito"/>
              </a:rPr>
              <a:t>division, </a:t>
            </a:r>
            <a:r>
              <a:rPr dirty="0" sz="2400" spc="-10">
                <a:latin typeface="Carlito"/>
                <a:cs typeface="Carlito"/>
              </a:rPr>
              <a:t>group, </a:t>
            </a:r>
            <a:r>
              <a:rPr dirty="0" sz="2400">
                <a:latin typeface="Carlito"/>
                <a:cs typeface="Carlito"/>
              </a:rPr>
              <a:t>team) </a:t>
            </a:r>
            <a:r>
              <a:rPr dirty="0" sz="2400" spc="-5">
                <a:latin typeface="Carlito"/>
                <a:cs typeface="Carlito"/>
              </a:rPr>
              <a:t>that are </a:t>
            </a:r>
            <a:r>
              <a:rPr dirty="0" sz="2400" spc="-15">
                <a:latin typeface="Carlito"/>
                <a:cs typeface="Carlito"/>
              </a:rPr>
              <a:t>relevant 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application.</a:t>
            </a:r>
            <a:endParaRPr sz="2400">
              <a:latin typeface="Carlito"/>
              <a:cs typeface="Carlito"/>
            </a:endParaRPr>
          </a:p>
          <a:p>
            <a:pPr marL="356870" marR="5715" indent="-344805">
              <a:lnSpc>
                <a:spcPts val="2590"/>
              </a:lnSpc>
              <a:spcBef>
                <a:spcPts val="58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Places </a:t>
            </a:r>
            <a:r>
              <a:rPr dirty="0" sz="2400" spc="-5">
                <a:latin typeface="Carlito"/>
                <a:cs typeface="Carlito"/>
              </a:rPr>
              <a:t>(e.g., manufacturing floor </a:t>
            </a:r>
            <a:r>
              <a:rPr dirty="0" sz="2400">
                <a:latin typeface="Carlito"/>
                <a:cs typeface="Carlito"/>
              </a:rPr>
              <a:t>or loading </a:t>
            </a:r>
            <a:r>
              <a:rPr dirty="0" sz="2400" spc="-5">
                <a:latin typeface="Carlito"/>
                <a:cs typeface="Carlito"/>
              </a:rPr>
              <a:t>dock) </a:t>
            </a:r>
            <a:r>
              <a:rPr dirty="0" sz="2400" spc="-10">
                <a:latin typeface="Carlito"/>
                <a:cs typeface="Carlito"/>
              </a:rPr>
              <a:t>that establish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context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problem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overall </a:t>
            </a:r>
            <a:r>
              <a:rPr dirty="0" sz="2400">
                <a:latin typeface="Carlito"/>
                <a:cs typeface="Carlito"/>
              </a:rPr>
              <a:t>function 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26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356870" algn="l"/>
                <a:tab pos="357505" algn="l"/>
                <a:tab pos="1795780" algn="l"/>
                <a:tab pos="2552065" algn="l"/>
                <a:tab pos="3692525" algn="l"/>
                <a:tab pos="5504180" algn="l"/>
                <a:tab pos="6701790" algn="l"/>
                <a:tab pos="7107555" algn="l"/>
              </a:tabLst>
            </a:pPr>
            <a:r>
              <a:rPr dirty="0" sz="2400" spc="-5" b="1">
                <a:latin typeface="Carlito"/>
                <a:cs typeface="Carlito"/>
              </a:rPr>
              <a:t>Structures	</a:t>
            </a:r>
            <a:r>
              <a:rPr dirty="0" sz="2400" spc="-5">
                <a:latin typeface="Carlito"/>
                <a:cs typeface="Carlito"/>
              </a:rPr>
              <a:t>(e.g.,	</a:t>
            </a:r>
            <a:r>
              <a:rPr dirty="0" sz="2400" spc="-15">
                <a:latin typeface="Carlito"/>
                <a:cs typeface="Carlito"/>
              </a:rPr>
              <a:t>sensors,	</a:t>
            </a:r>
            <a:r>
              <a:rPr dirty="0" sz="2400" spc="-5">
                <a:latin typeface="Carlito"/>
                <a:cs typeface="Carlito"/>
              </a:rPr>
              <a:t>four-wheeled	vehicles,	</a:t>
            </a:r>
            <a:r>
              <a:rPr dirty="0" sz="2400">
                <a:latin typeface="Carlito"/>
                <a:cs typeface="Carlito"/>
              </a:rPr>
              <a:t>or	</a:t>
            </a:r>
            <a:r>
              <a:rPr dirty="0" sz="2400" spc="-15">
                <a:latin typeface="Carlito"/>
                <a:cs typeface="Carlito"/>
              </a:rPr>
              <a:t>computers)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268" y="6318072"/>
            <a:ext cx="7112634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define a class of objects or </a:t>
            </a:r>
            <a:r>
              <a:rPr dirty="0" sz="2400" spc="-10">
                <a:latin typeface="Carlito"/>
                <a:cs typeface="Carlito"/>
              </a:rPr>
              <a:t>related </a:t>
            </a:r>
            <a:r>
              <a:rPr dirty="0" sz="2400">
                <a:latin typeface="Carlito"/>
                <a:cs typeface="Carlito"/>
              </a:rPr>
              <a:t>classes of</a:t>
            </a:r>
            <a:r>
              <a:rPr dirty="0" sz="2400" spc="-2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17359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Identifying </a:t>
            </a:r>
            <a:r>
              <a:rPr dirty="0" spc="5"/>
              <a:t>and </a:t>
            </a:r>
            <a:r>
              <a:rPr dirty="0" spc="-5"/>
              <a:t>Analysis Classes</a:t>
            </a:r>
            <a:r>
              <a:rPr dirty="0" spc="-185"/>
              <a:t> </a:t>
            </a:r>
            <a:r>
              <a:rPr dirty="0"/>
              <a:t>[2]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74574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Example: </a:t>
            </a:r>
            <a:r>
              <a:rPr dirty="0" sz="3600"/>
              <a:t>Identifying </a:t>
            </a:r>
            <a:r>
              <a:rPr dirty="0" sz="3600" spc="-5"/>
              <a:t>Analysis Classes</a:t>
            </a:r>
            <a:r>
              <a:rPr dirty="0" sz="3600" spc="-110"/>
              <a:t> </a:t>
            </a:r>
            <a:r>
              <a:rPr dirty="0" sz="3600"/>
              <a:t>[2]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975229" y="6385280"/>
            <a:ext cx="306197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 b="1" i="1">
                <a:latin typeface="Carlito"/>
                <a:cs typeface="Carlito"/>
              </a:rPr>
              <a:t>Verbs/activty </a:t>
            </a:r>
            <a:r>
              <a:rPr dirty="0" sz="1800" spc="-5" b="1" i="1">
                <a:latin typeface="Carlito"/>
                <a:cs typeface="Carlito"/>
              </a:rPr>
              <a:t>are </a:t>
            </a:r>
            <a:r>
              <a:rPr dirty="0" sz="1800" spc="-10" b="1" i="1">
                <a:latin typeface="Carlito"/>
                <a:cs typeface="Carlito"/>
              </a:rPr>
              <a:t>italic </a:t>
            </a:r>
            <a:r>
              <a:rPr dirty="0" sz="1800" spc="5" b="1" i="1">
                <a:latin typeface="Carlito"/>
                <a:cs typeface="Carlito"/>
              </a:rPr>
              <a:t>and</a:t>
            </a:r>
            <a:r>
              <a:rPr dirty="0" sz="1800" spc="-30" b="1" i="1">
                <a:latin typeface="Carlito"/>
                <a:cs typeface="Carlito"/>
              </a:rPr>
              <a:t> </a:t>
            </a:r>
            <a:r>
              <a:rPr dirty="0" sz="1800" b="1" i="1">
                <a:latin typeface="Carlito"/>
                <a:cs typeface="Carlito"/>
              </a:rPr>
              <a:t>bold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43749"/>
            <a:ext cx="8536940" cy="550989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u="heavy" sz="19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Safe </a:t>
            </a: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Home </a:t>
            </a:r>
            <a:r>
              <a:rPr dirty="0" u="heavy" sz="19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Security </a:t>
            </a:r>
            <a:r>
              <a:rPr dirty="0" u="heavy" sz="19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</a:t>
            </a:r>
            <a:r>
              <a:rPr dirty="0" sz="1900" spc="-20">
                <a:latin typeface="Carlito"/>
                <a:cs typeface="Carlito"/>
              </a:rPr>
              <a:t>: </a:t>
            </a:r>
            <a:r>
              <a:rPr dirty="0" sz="1900" spc="5">
                <a:latin typeface="Carlito"/>
                <a:cs typeface="Carlito"/>
              </a:rPr>
              <a:t>The </a:t>
            </a:r>
            <a:r>
              <a:rPr dirty="0" sz="1900" spc="-10">
                <a:latin typeface="Carlito"/>
                <a:cs typeface="Carlito"/>
              </a:rPr>
              <a:t>Salient </a:t>
            </a:r>
            <a:r>
              <a:rPr dirty="0" sz="1900" spc="-15">
                <a:latin typeface="Carlito"/>
                <a:cs typeface="Carlito"/>
              </a:rPr>
              <a:t>features </a:t>
            </a:r>
            <a:r>
              <a:rPr dirty="0" sz="1900" spc="-5">
                <a:latin typeface="Carlito"/>
                <a:cs typeface="Carlito"/>
              </a:rPr>
              <a:t>are </a:t>
            </a:r>
            <a:r>
              <a:rPr dirty="0" sz="1900">
                <a:latin typeface="Carlito"/>
                <a:cs typeface="Carlito"/>
              </a:rPr>
              <a:t>as</a:t>
            </a:r>
            <a:r>
              <a:rPr dirty="0" sz="1900" spc="175">
                <a:latin typeface="Carlito"/>
                <a:cs typeface="Carlito"/>
              </a:rPr>
              <a:t> </a:t>
            </a:r>
            <a:r>
              <a:rPr dirty="0" sz="1900" spc="-15">
                <a:latin typeface="Carlito"/>
                <a:cs typeface="Carlito"/>
              </a:rPr>
              <a:t>follows:</a:t>
            </a:r>
            <a:endParaRPr sz="1900">
              <a:latin typeface="Carlito"/>
              <a:cs typeface="Carlito"/>
            </a:endParaRPr>
          </a:p>
          <a:p>
            <a:pPr algn="just" marL="356870" marR="8890" indent="-34480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Safehome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security function</a:t>
            </a:r>
            <a:r>
              <a:rPr dirty="0" sz="1900" spc="-5">
                <a:latin typeface="Carlito"/>
                <a:cs typeface="Carlito"/>
              </a:rPr>
              <a:t> </a:t>
            </a:r>
            <a:r>
              <a:rPr dirty="0" sz="1900" b="1" i="1">
                <a:latin typeface="Carlito"/>
                <a:cs typeface="Carlito"/>
              </a:rPr>
              <a:t>enables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homeowner</a:t>
            </a:r>
            <a:r>
              <a:rPr dirty="0" sz="1900" spc="-5">
                <a:latin typeface="Carlito"/>
                <a:cs typeface="Carlito"/>
              </a:rPr>
              <a:t> </a:t>
            </a:r>
            <a:r>
              <a:rPr dirty="0" sz="1900" spc="-20">
                <a:latin typeface="Carlito"/>
                <a:cs typeface="Carlito"/>
              </a:rPr>
              <a:t>to </a:t>
            </a:r>
            <a:r>
              <a:rPr dirty="0" sz="1900" spc="-5" b="1" i="1">
                <a:latin typeface="Carlito"/>
                <a:cs typeface="Carlito"/>
              </a:rPr>
              <a:t>configure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security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900" spc="-2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</a:t>
            </a:r>
            <a:r>
              <a:rPr dirty="0" sz="1900" spc="-20">
                <a:latin typeface="Carlito"/>
                <a:cs typeface="Carlito"/>
              </a:rPr>
              <a:t> </a:t>
            </a:r>
            <a:r>
              <a:rPr dirty="0" sz="1900">
                <a:latin typeface="Carlito"/>
                <a:cs typeface="Carlito"/>
              </a:rPr>
              <a:t>when </a:t>
            </a:r>
            <a:r>
              <a:rPr dirty="0" sz="1900" spc="-5">
                <a:latin typeface="Carlito"/>
                <a:cs typeface="Carlito"/>
              </a:rPr>
              <a:t>it is </a:t>
            </a:r>
            <a:r>
              <a:rPr dirty="0" sz="1900" spc="-10" b="1" i="1">
                <a:latin typeface="Carlito"/>
                <a:cs typeface="Carlito"/>
              </a:rPr>
              <a:t>installed</a:t>
            </a:r>
            <a:r>
              <a:rPr dirty="0" sz="1900" spc="-10">
                <a:latin typeface="Carlito"/>
                <a:cs typeface="Carlito"/>
              </a:rPr>
              <a:t>, </a:t>
            </a:r>
            <a:r>
              <a:rPr dirty="0" sz="1900" spc="-5" b="1" i="1">
                <a:latin typeface="Carlito"/>
                <a:cs typeface="Carlito"/>
              </a:rPr>
              <a:t>monitors </a:t>
            </a:r>
            <a:r>
              <a:rPr dirty="0" sz="1900" spc="-5">
                <a:latin typeface="Carlito"/>
                <a:cs typeface="Carlito"/>
              </a:rPr>
              <a:t>all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sensors</a:t>
            </a:r>
            <a:r>
              <a:rPr dirty="0" sz="1900">
                <a:latin typeface="Carlito"/>
                <a:cs typeface="Carlito"/>
              </a:rPr>
              <a:t> </a:t>
            </a:r>
            <a:r>
              <a:rPr dirty="0" sz="1900" spc="-10" b="1" i="1">
                <a:latin typeface="Carlito"/>
                <a:cs typeface="Carlito"/>
              </a:rPr>
              <a:t>connected </a:t>
            </a:r>
            <a:r>
              <a:rPr dirty="0" sz="1900" spc="-20">
                <a:latin typeface="Carlito"/>
                <a:cs typeface="Carlito"/>
              </a:rPr>
              <a:t>to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>
                <a:latin typeface="Carlito"/>
                <a:cs typeface="Carlito"/>
              </a:rPr>
              <a:t>security </a:t>
            </a:r>
            <a:r>
              <a:rPr dirty="0" sz="1900" spc="-20">
                <a:latin typeface="Carlito"/>
                <a:cs typeface="Carlito"/>
              </a:rPr>
              <a:t>system,  </a:t>
            </a:r>
            <a:r>
              <a:rPr dirty="0" sz="1900">
                <a:latin typeface="Carlito"/>
                <a:cs typeface="Carlito"/>
              </a:rPr>
              <a:t>and </a:t>
            </a:r>
            <a:r>
              <a:rPr dirty="0" sz="1900" spc="-10" b="1" i="1">
                <a:latin typeface="Carlito"/>
                <a:cs typeface="Carlito"/>
              </a:rPr>
              <a:t>interacts </a:t>
            </a:r>
            <a:r>
              <a:rPr dirty="0" sz="1900" spc="-10">
                <a:latin typeface="Carlito"/>
                <a:cs typeface="Carlito"/>
              </a:rPr>
              <a:t>with </a:t>
            </a:r>
            <a:r>
              <a:rPr dirty="0" sz="1900" spc="-5">
                <a:latin typeface="Carlito"/>
                <a:cs typeface="Carlito"/>
              </a:rPr>
              <a:t>the homeowner through the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Internet</a:t>
            </a:r>
            <a:r>
              <a:rPr dirty="0" sz="1900" spc="-10">
                <a:latin typeface="Carlito"/>
                <a:cs typeface="Carlito"/>
              </a:rPr>
              <a:t>, </a:t>
            </a:r>
            <a:r>
              <a:rPr dirty="0" sz="1900" spc="-5">
                <a:latin typeface="Carlito"/>
                <a:cs typeface="Carlito"/>
              </a:rPr>
              <a:t>a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PC</a:t>
            </a:r>
            <a:r>
              <a:rPr dirty="0" sz="190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, </a:t>
            </a:r>
            <a:r>
              <a:rPr dirty="0" sz="1900">
                <a:latin typeface="Carlito"/>
                <a:cs typeface="Carlito"/>
              </a:rPr>
              <a:t>or </a:t>
            </a:r>
            <a:r>
              <a:rPr dirty="0" sz="1900" spc="-5">
                <a:latin typeface="Carlito"/>
                <a:cs typeface="Carlito"/>
              </a:rPr>
              <a:t>a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</a:t>
            </a:r>
            <a:r>
              <a:rPr dirty="0" u="heavy" sz="1900" spc="10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panel</a:t>
            </a:r>
            <a:r>
              <a:rPr dirty="0" sz="1900">
                <a:latin typeface="Carlito"/>
                <a:cs typeface="Carlito"/>
              </a:rPr>
              <a:t>.</a:t>
            </a:r>
            <a:endParaRPr sz="19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1900">
                <a:latin typeface="Carlito"/>
                <a:cs typeface="Carlito"/>
              </a:rPr>
              <a:t>During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installation</a:t>
            </a:r>
            <a:r>
              <a:rPr dirty="0" sz="1900" spc="-10">
                <a:latin typeface="Carlito"/>
                <a:cs typeface="Carlito"/>
              </a:rPr>
              <a:t>,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10">
                <a:latin typeface="Carlito"/>
                <a:cs typeface="Carlito"/>
              </a:rPr>
              <a:t>safehome control </a:t>
            </a:r>
            <a:r>
              <a:rPr dirty="0" sz="1900">
                <a:latin typeface="Carlito"/>
                <a:cs typeface="Carlito"/>
              </a:rPr>
              <a:t>panel </a:t>
            </a:r>
            <a:r>
              <a:rPr dirty="0" sz="1900" spc="-5">
                <a:latin typeface="Carlito"/>
                <a:cs typeface="Carlito"/>
              </a:rPr>
              <a:t>is </a:t>
            </a:r>
            <a:r>
              <a:rPr dirty="0" sz="1900" spc="-10">
                <a:latin typeface="Carlito"/>
                <a:cs typeface="Carlito"/>
              </a:rPr>
              <a:t>used </a:t>
            </a:r>
            <a:r>
              <a:rPr dirty="0" sz="1900" spc="-20">
                <a:latin typeface="Carlito"/>
                <a:cs typeface="Carlito"/>
              </a:rPr>
              <a:t>to </a:t>
            </a:r>
            <a:r>
              <a:rPr dirty="0" sz="1900" b="1" i="1">
                <a:latin typeface="Carlito"/>
                <a:cs typeface="Carlito"/>
              </a:rPr>
              <a:t>program </a:t>
            </a:r>
            <a:r>
              <a:rPr dirty="0" sz="1900" spc="-5">
                <a:latin typeface="Carlito"/>
                <a:cs typeface="Carlito"/>
              </a:rPr>
              <a:t>and </a:t>
            </a:r>
            <a:r>
              <a:rPr dirty="0" sz="1900" spc="-10" b="1" i="1">
                <a:latin typeface="Carlito"/>
                <a:cs typeface="Carlito"/>
              </a:rPr>
              <a:t>configure 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u="heavy" sz="1900" spc="-2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</a:t>
            </a:r>
            <a:r>
              <a:rPr dirty="0" sz="1900" spc="-20">
                <a:latin typeface="Carlito"/>
                <a:cs typeface="Carlito"/>
              </a:rPr>
              <a:t>. </a:t>
            </a:r>
            <a:r>
              <a:rPr dirty="0" sz="1900" spc="-10">
                <a:latin typeface="Carlito"/>
                <a:cs typeface="Carlito"/>
              </a:rPr>
              <a:t>Each </a:t>
            </a:r>
            <a:r>
              <a:rPr dirty="0" sz="1900" spc="-5">
                <a:latin typeface="Carlito"/>
                <a:cs typeface="Carlito"/>
              </a:rPr>
              <a:t>sensor is </a:t>
            </a:r>
            <a:r>
              <a:rPr dirty="0" sz="1900" spc="-10">
                <a:latin typeface="Carlito"/>
                <a:cs typeface="Carlito"/>
              </a:rPr>
              <a:t>assigned </a:t>
            </a:r>
            <a:r>
              <a:rPr dirty="0" sz="1900" spc="-5">
                <a:latin typeface="Carlito"/>
                <a:cs typeface="Carlito"/>
              </a:rPr>
              <a:t>a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number</a:t>
            </a:r>
            <a:r>
              <a:rPr dirty="0" sz="1900">
                <a:latin typeface="Carlito"/>
                <a:cs typeface="Carlito"/>
              </a:rPr>
              <a:t> and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type</a:t>
            </a:r>
            <a:r>
              <a:rPr dirty="0" sz="1900" spc="-5">
                <a:latin typeface="Carlito"/>
                <a:cs typeface="Carlito"/>
              </a:rPr>
              <a:t>, a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master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password</a:t>
            </a:r>
            <a:r>
              <a:rPr dirty="0" sz="1900" spc="-10">
                <a:latin typeface="Carlito"/>
                <a:cs typeface="Carlito"/>
              </a:rPr>
              <a:t> is  programmed </a:t>
            </a:r>
            <a:r>
              <a:rPr dirty="0" sz="1900" spc="-25">
                <a:latin typeface="Carlito"/>
                <a:cs typeface="Carlito"/>
              </a:rPr>
              <a:t>for </a:t>
            </a:r>
            <a:r>
              <a:rPr dirty="0" sz="1900" spc="-5" b="1" i="1">
                <a:latin typeface="Carlito"/>
                <a:cs typeface="Carlito"/>
              </a:rPr>
              <a:t>arming </a:t>
            </a:r>
            <a:r>
              <a:rPr dirty="0" sz="1900" spc="-10">
                <a:latin typeface="Carlito"/>
                <a:cs typeface="Carlito"/>
              </a:rPr>
              <a:t>and </a:t>
            </a:r>
            <a:r>
              <a:rPr dirty="0" sz="1900" spc="-5" b="1" i="1">
                <a:latin typeface="Carlito"/>
                <a:cs typeface="Carlito"/>
              </a:rPr>
              <a:t>disarming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20">
                <a:latin typeface="Carlito"/>
                <a:cs typeface="Carlito"/>
              </a:rPr>
              <a:t>system, </a:t>
            </a:r>
            <a:r>
              <a:rPr dirty="0" sz="1900">
                <a:latin typeface="Carlito"/>
                <a:cs typeface="Carlito"/>
              </a:rPr>
              <a:t>and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telephone number(s)</a:t>
            </a:r>
            <a:r>
              <a:rPr dirty="0" sz="1900" spc="-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are  </a:t>
            </a:r>
            <a:r>
              <a:rPr dirty="0" sz="1900" spc="-5" b="1" i="1">
                <a:latin typeface="Carlito"/>
                <a:cs typeface="Carlito"/>
              </a:rPr>
              <a:t>input </a:t>
            </a:r>
            <a:r>
              <a:rPr dirty="0" sz="1900" spc="-20">
                <a:latin typeface="Carlito"/>
                <a:cs typeface="Carlito"/>
              </a:rPr>
              <a:t>for </a:t>
            </a:r>
            <a:r>
              <a:rPr dirty="0" sz="1900" spc="-5" b="1" i="1">
                <a:latin typeface="Carlito"/>
                <a:cs typeface="Carlito"/>
              </a:rPr>
              <a:t>dialing </a:t>
            </a:r>
            <a:r>
              <a:rPr dirty="0" sz="1900" spc="-5">
                <a:latin typeface="Carlito"/>
                <a:cs typeface="Carlito"/>
              </a:rPr>
              <a:t>when a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sensor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event</a:t>
            </a:r>
            <a:r>
              <a:rPr dirty="0" sz="1900" spc="-20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occurs.</a:t>
            </a:r>
            <a:endParaRPr sz="1900">
              <a:latin typeface="Carlito"/>
              <a:cs typeface="Carlito"/>
            </a:endParaRPr>
          </a:p>
          <a:p>
            <a:pPr algn="just" marL="356870" marR="6350" indent="-34480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1900" spc="-5">
                <a:latin typeface="Carlito"/>
                <a:cs typeface="Carlito"/>
              </a:rPr>
              <a:t>When a sensor </a:t>
            </a:r>
            <a:r>
              <a:rPr dirty="0" sz="1900" spc="-10">
                <a:latin typeface="Carlito"/>
                <a:cs typeface="Carlito"/>
              </a:rPr>
              <a:t>event </a:t>
            </a:r>
            <a:r>
              <a:rPr dirty="0" sz="1900" spc="-5">
                <a:latin typeface="Carlito"/>
                <a:cs typeface="Carlito"/>
              </a:rPr>
              <a:t>is </a:t>
            </a:r>
            <a:r>
              <a:rPr dirty="0" sz="1900" spc="-5" b="1" i="1">
                <a:latin typeface="Carlito"/>
                <a:cs typeface="Carlito"/>
              </a:rPr>
              <a:t>recognized</a:t>
            </a:r>
            <a:r>
              <a:rPr dirty="0" sz="1900" spc="-5">
                <a:latin typeface="Carlito"/>
                <a:cs typeface="Carlito"/>
              </a:rPr>
              <a:t>, the </a:t>
            </a:r>
            <a:r>
              <a:rPr dirty="0" sz="1900" spc="-10">
                <a:latin typeface="Carlito"/>
                <a:cs typeface="Carlito"/>
              </a:rPr>
              <a:t>software </a:t>
            </a:r>
            <a:r>
              <a:rPr dirty="0" sz="1900" spc="-15" b="1" i="1">
                <a:latin typeface="Carlito"/>
                <a:cs typeface="Carlito"/>
              </a:rPr>
              <a:t>invokes </a:t>
            </a:r>
            <a:r>
              <a:rPr dirty="0" sz="1900">
                <a:latin typeface="Carlito"/>
                <a:cs typeface="Carlito"/>
              </a:rPr>
              <a:t>an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audiable alarm </a:t>
            </a:r>
            <a:r>
              <a:rPr dirty="0" sz="1900">
                <a:latin typeface="Carlito"/>
                <a:cs typeface="Carlito"/>
              </a:rPr>
              <a:t> </a:t>
            </a:r>
            <a:r>
              <a:rPr dirty="0" sz="1900" spc="-15">
                <a:latin typeface="Carlito"/>
                <a:cs typeface="Carlito"/>
              </a:rPr>
              <a:t>attached </a:t>
            </a:r>
            <a:r>
              <a:rPr dirty="0" sz="1900" spc="-20">
                <a:latin typeface="Carlito"/>
                <a:cs typeface="Carlito"/>
              </a:rPr>
              <a:t>to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20">
                <a:latin typeface="Carlito"/>
                <a:cs typeface="Carlito"/>
              </a:rPr>
              <a:t>system. </a:t>
            </a:r>
            <a:r>
              <a:rPr dirty="0" sz="1900" spc="-10">
                <a:latin typeface="Carlito"/>
                <a:cs typeface="Carlito"/>
              </a:rPr>
              <a:t>After </a:t>
            </a:r>
            <a:r>
              <a:rPr dirty="0" sz="1900" spc="-5">
                <a:latin typeface="Carlito"/>
                <a:cs typeface="Carlito"/>
              </a:rPr>
              <a:t>a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delay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time</a:t>
            </a:r>
            <a:r>
              <a:rPr dirty="0" sz="1900" spc="-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that </a:t>
            </a:r>
            <a:r>
              <a:rPr dirty="0" sz="1900" spc="-5">
                <a:latin typeface="Carlito"/>
                <a:cs typeface="Carlito"/>
              </a:rPr>
              <a:t>is </a:t>
            </a:r>
            <a:r>
              <a:rPr dirty="0" sz="1900" spc="-5" b="1" i="1">
                <a:latin typeface="Carlito"/>
                <a:cs typeface="Carlito"/>
              </a:rPr>
              <a:t>specified </a:t>
            </a:r>
            <a:r>
              <a:rPr dirty="0" sz="1900">
                <a:latin typeface="Carlito"/>
                <a:cs typeface="Carlito"/>
              </a:rPr>
              <a:t>by </a:t>
            </a:r>
            <a:r>
              <a:rPr dirty="0" sz="1900" spc="-5">
                <a:latin typeface="Carlito"/>
                <a:cs typeface="Carlito"/>
              </a:rPr>
              <a:t>the homeowner  </a:t>
            </a:r>
            <a:r>
              <a:rPr dirty="0" sz="1900">
                <a:latin typeface="Carlito"/>
                <a:cs typeface="Carlito"/>
              </a:rPr>
              <a:t>during </a:t>
            </a:r>
            <a:r>
              <a:rPr dirty="0" sz="1900" spc="-20">
                <a:latin typeface="Carlito"/>
                <a:cs typeface="Carlito"/>
              </a:rPr>
              <a:t>system </a:t>
            </a:r>
            <a:r>
              <a:rPr dirty="0" sz="1900" spc="-10">
                <a:latin typeface="Carlito"/>
                <a:cs typeface="Carlito"/>
              </a:rPr>
              <a:t>configuration </a:t>
            </a:r>
            <a:r>
              <a:rPr dirty="0" sz="1900" spc="-5">
                <a:latin typeface="Carlito"/>
                <a:cs typeface="Carlito"/>
              </a:rPr>
              <a:t>activities, the </a:t>
            </a:r>
            <a:r>
              <a:rPr dirty="0" sz="1900" spc="-10">
                <a:latin typeface="Carlito"/>
                <a:cs typeface="Carlito"/>
              </a:rPr>
              <a:t>software </a:t>
            </a:r>
            <a:r>
              <a:rPr dirty="0" sz="1900">
                <a:latin typeface="Carlito"/>
                <a:cs typeface="Carlito"/>
              </a:rPr>
              <a:t>dials </a:t>
            </a:r>
            <a:r>
              <a:rPr dirty="0" sz="1900" spc="-5">
                <a:latin typeface="Carlito"/>
                <a:cs typeface="Carlito"/>
              </a:rPr>
              <a:t>a telephone number </a:t>
            </a:r>
            <a:r>
              <a:rPr dirty="0" sz="1900">
                <a:latin typeface="Carlito"/>
                <a:cs typeface="Carlito"/>
              </a:rPr>
              <a:t>of </a:t>
            </a:r>
            <a:r>
              <a:rPr dirty="0" sz="1900" spc="-5">
                <a:latin typeface="Carlito"/>
                <a:cs typeface="Carlito"/>
              </a:rPr>
              <a:t>a  monitoring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service</a:t>
            </a:r>
            <a:r>
              <a:rPr dirty="0" sz="1900" spc="-5">
                <a:latin typeface="Carlito"/>
                <a:cs typeface="Carlito"/>
              </a:rPr>
              <a:t>, </a:t>
            </a:r>
            <a:r>
              <a:rPr dirty="0" sz="1900" spc="-5" b="1" i="1">
                <a:latin typeface="Carlito"/>
                <a:cs typeface="Carlito"/>
              </a:rPr>
              <a:t>provides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information</a:t>
            </a:r>
            <a:r>
              <a:rPr dirty="0" sz="1900" spc="-15">
                <a:latin typeface="Carlito"/>
                <a:cs typeface="Carlito"/>
              </a:rPr>
              <a:t> </a:t>
            </a:r>
            <a:r>
              <a:rPr dirty="0" sz="1900">
                <a:latin typeface="Carlito"/>
                <a:cs typeface="Carlito"/>
              </a:rPr>
              <a:t>about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location</a:t>
            </a:r>
            <a:r>
              <a:rPr dirty="0" sz="1900" spc="-10">
                <a:latin typeface="Carlito"/>
                <a:cs typeface="Carlito"/>
              </a:rPr>
              <a:t>, </a:t>
            </a:r>
            <a:r>
              <a:rPr dirty="0" sz="1900" spc="-5">
                <a:latin typeface="Carlito"/>
                <a:cs typeface="Carlito"/>
              </a:rPr>
              <a:t>reporting the nature  </a:t>
            </a:r>
            <a:r>
              <a:rPr dirty="0" sz="1900">
                <a:latin typeface="Carlito"/>
                <a:cs typeface="Carlito"/>
              </a:rPr>
              <a:t>of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15">
                <a:latin typeface="Carlito"/>
                <a:cs typeface="Carlito"/>
              </a:rPr>
              <a:t>events </a:t>
            </a:r>
            <a:r>
              <a:rPr dirty="0" sz="1900" spc="-10">
                <a:latin typeface="Carlito"/>
                <a:cs typeface="Carlito"/>
              </a:rPr>
              <a:t>that </a:t>
            </a:r>
            <a:r>
              <a:rPr dirty="0" sz="1900">
                <a:latin typeface="Carlito"/>
                <a:cs typeface="Carlito"/>
              </a:rPr>
              <a:t>has </a:t>
            </a:r>
            <a:r>
              <a:rPr dirty="0" sz="1900" spc="-5">
                <a:latin typeface="Carlito"/>
                <a:cs typeface="Carlito"/>
              </a:rPr>
              <a:t>been</a:t>
            </a:r>
            <a:r>
              <a:rPr dirty="0" sz="1900" spc="30">
                <a:latin typeface="Carlito"/>
                <a:cs typeface="Carlito"/>
              </a:rPr>
              <a:t> </a:t>
            </a:r>
            <a:r>
              <a:rPr dirty="0" sz="1900" spc="-15">
                <a:latin typeface="Carlito"/>
                <a:cs typeface="Carlito"/>
              </a:rPr>
              <a:t>detected.</a:t>
            </a:r>
            <a:endParaRPr sz="1900">
              <a:latin typeface="Carlito"/>
              <a:cs typeface="Carlito"/>
            </a:endParaRPr>
          </a:p>
          <a:p>
            <a:pPr algn="just" marL="356870" marR="6985" indent="-34480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1900" spc="5">
                <a:latin typeface="Carlito"/>
                <a:cs typeface="Carlito"/>
              </a:rPr>
              <a:t>The </a:t>
            </a:r>
            <a:r>
              <a:rPr dirty="0" sz="1900" spc="-5">
                <a:latin typeface="Carlito"/>
                <a:cs typeface="Carlito"/>
              </a:rPr>
              <a:t>Homeowner receives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security </a:t>
            </a:r>
            <a:r>
              <a:rPr dirty="0" u="heavy" sz="19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information</a:t>
            </a:r>
            <a:r>
              <a:rPr dirty="0" sz="1900" spc="-10">
                <a:latin typeface="Carlito"/>
                <a:cs typeface="Carlito"/>
              </a:rPr>
              <a:t> </a:t>
            </a:r>
            <a:r>
              <a:rPr dirty="0" sz="1900">
                <a:latin typeface="Carlito"/>
                <a:cs typeface="Carlito"/>
              </a:rPr>
              <a:t>via </a:t>
            </a:r>
            <a:r>
              <a:rPr dirty="0" sz="1900" spc="-5">
                <a:latin typeface="Carlito"/>
                <a:cs typeface="Carlito"/>
              </a:rPr>
              <a:t>a </a:t>
            </a:r>
            <a:r>
              <a:rPr dirty="0" sz="1900" spc="-10">
                <a:latin typeface="Carlito"/>
                <a:cs typeface="Carlito"/>
              </a:rPr>
              <a:t>control </a:t>
            </a:r>
            <a:r>
              <a:rPr dirty="0" sz="1900">
                <a:latin typeface="Carlito"/>
                <a:cs typeface="Carlito"/>
              </a:rPr>
              <a:t>panel, </a:t>
            </a:r>
            <a:r>
              <a:rPr dirty="0" sz="1900" spc="-5">
                <a:latin typeface="Carlito"/>
                <a:cs typeface="Carlito"/>
              </a:rPr>
              <a:t>the PC, </a:t>
            </a:r>
            <a:r>
              <a:rPr dirty="0" sz="1900">
                <a:latin typeface="Carlito"/>
                <a:cs typeface="Carlito"/>
              </a:rPr>
              <a:t>or </a:t>
            </a:r>
            <a:r>
              <a:rPr dirty="0" sz="1900" spc="-5">
                <a:latin typeface="Carlito"/>
                <a:cs typeface="Carlito"/>
              </a:rPr>
              <a:t>a  </a:t>
            </a:r>
            <a:r>
              <a:rPr dirty="0" sz="1900" spc="-35">
                <a:latin typeface="Carlito"/>
                <a:cs typeface="Carlito"/>
              </a:rPr>
              <a:t>browser, </a:t>
            </a:r>
            <a:r>
              <a:rPr dirty="0" sz="1900" spc="-10">
                <a:latin typeface="Carlito"/>
                <a:cs typeface="Carlito"/>
              </a:rPr>
              <a:t>collectively called </a:t>
            </a:r>
            <a:r>
              <a:rPr dirty="0" sz="1900">
                <a:latin typeface="Carlito"/>
                <a:cs typeface="Carlito"/>
              </a:rPr>
              <a:t>an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interface</a:t>
            </a:r>
            <a:r>
              <a:rPr dirty="0" sz="1900" spc="-15">
                <a:latin typeface="Carlito"/>
                <a:cs typeface="Carlito"/>
              </a:rPr>
              <a:t>. </a:t>
            </a:r>
            <a:r>
              <a:rPr dirty="0" sz="1900">
                <a:latin typeface="Carlito"/>
                <a:cs typeface="Carlito"/>
              </a:rPr>
              <a:t>The </a:t>
            </a:r>
            <a:r>
              <a:rPr dirty="0" sz="1900" spc="-15">
                <a:latin typeface="Carlito"/>
                <a:cs typeface="Carlito"/>
              </a:rPr>
              <a:t>interface </a:t>
            </a:r>
            <a:r>
              <a:rPr dirty="0" sz="1900" spc="-5">
                <a:latin typeface="Carlito"/>
                <a:cs typeface="Carlito"/>
              </a:rPr>
              <a:t>displays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prompting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messages</a:t>
            </a:r>
            <a:r>
              <a:rPr dirty="0" sz="1900" spc="-5">
                <a:latin typeface="Carlito"/>
                <a:cs typeface="Carlito"/>
              </a:rPr>
              <a:t> </a:t>
            </a:r>
            <a:r>
              <a:rPr dirty="0" sz="1900">
                <a:latin typeface="Carlito"/>
                <a:cs typeface="Carlito"/>
              </a:rPr>
              <a:t>and </a:t>
            </a:r>
            <a:r>
              <a:rPr dirty="0" u="heavy" sz="1900" spc="-2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 </a:t>
            </a:r>
            <a:r>
              <a:rPr dirty="0" u="heavy" sz="1900" spc="-1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status </a:t>
            </a:r>
            <a:r>
              <a:rPr dirty="0" u="heavy" sz="19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information</a:t>
            </a:r>
            <a:r>
              <a:rPr dirty="0" sz="1900" spc="-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on </a:t>
            </a:r>
            <a:r>
              <a:rPr dirty="0" sz="1900" spc="-5">
                <a:latin typeface="Carlito"/>
                <a:cs typeface="Carlito"/>
              </a:rPr>
              <a:t>the </a:t>
            </a:r>
            <a:r>
              <a:rPr dirty="0" sz="1900" spc="-15">
                <a:latin typeface="Carlito"/>
                <a:cs typeface="Carlito"/>
              </a:rPr>
              <a:t>control </a:t>
            </a:r>
            <a:r>
              <a:rPr dirty="0" sz="1900">
                <a:latin typeface="Carlito"/>
                <a:cs typeface="Carlito"/>
              </a:rPr>
              <a:t>panel, </a:t>
            </a:r>
            <a:r>
              <a:rPr dirty="0" sz="1900" spc="-5">
                <a:latin typeface="Carlito"/>
                <a:cs typeface="Carlito"/>
              </a:rPr>
              <a:t>the pc, </a:t>
            </a:r>
            <a:r>
              <a:rPr dirty="0" sz="1900">
                <a:latin typeface="Carlito"/>
                <a:cs typeface="Carlito"/>
              </a:rPr>
              <a:t>or </a:t>
            </a:r>
            <a:r>
              <a:rPr dirty="0" sz="1900" spc="-5">
                <a:latin typeface="Carlito"/>
                <a:cs typeface="Carlito"/>
              </a:rPr>
              <a:t>the  </a:t>
            </a:r>
            <a:r>
              <a:rPr dirty="0" sz="1900" spc="-10">
                <a:latin typeface="Carlito"/>
                <a:cs typeface="Carlito"/>
              </a:rPr>
              <a:t>browser</a:t>
            </a:r>
            <a:r>
              <a:rPr dirty="0" sz="1900" spc="-25">
                <a:latin typeface="Carlito"/>
                <a:cs typeface="Carlito"/>
              </a:rPr>
              <a:t> </a:t>
            </a:r>
            <a:r>
              <a:rPr dirty="0" sz="1900" spc="-20">
                <a:latin typeface="Carlito"/>
                <a:cs typeface="Carlito"/>
              </a:rPr>
              <a:t>window.</a:t>
            </a:r>
            <a:endParaRPr sz="1900">
              <a:latin typeface="Carlito"/>
              <a:cs typeface="Carlito"/>
            </a:endParaRPr>
          </a:p>
          <a:p>
            <a:pPr algn="just" marL="2604135">
              <a:lnSpc>
                <a:spcPts val="2125"/>
              </a:lnSpc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Nouns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are</a:t>
            </a:r>
            <a:r>
              <a:rPr dirty="0" u="heavy" sz="1800" spc="3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underlined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17373"/>
            <a:ext cx="42125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/>
              <a:t>Types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5257800" y="2743200"/>
            <a:ext cx="3810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787415"/>
            <a:ext cx="8538210" cy="46456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71475" indent="-345440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371475" algn="l"/>
                <a:tab pos="372110" algn="l"/>
              </a:tabLst>
            </a:pPr>
            <a:r>
              <a:rPr dirty="0" sz="2200" b="1">
                <a:latin typeface="Carlito"/>
                <a:cs typeface="Carlito"/>
              </a:rPr>
              <a:t>Single </a:t>
            </a:r>
            <a:r>
              <a:rPr dirty="0" sz="2200" spc="-5" b="1">
                <a:latin typeface="Carlito"/>
                <a:cs typeface="Carlito"/>
              </a:rPr>
              <a:t>Inheritance: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subclass derives </a:t>
            </a:r>
            <a:r>
              <a:rPr dirty="0" sz="2200" spc="-5">
                <a:latin typeface="Carlito"/>
                <a:cs typeface="Carlito"/>
              </a:rPr>
              <a:t>from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single</a:t>
            </a:r>
            <a:r>
              <a:rPr dirty="0" sz="2200" spc="-16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super-class.</a:t>
            </a:r>
            <a:endParaRPr sz="2200">
              <a:latin typeface="Carlito"/>
              <a:cs typeface="Carlito"/>
            </a:endParaRPr>
          </a:p>
          <a:p>
            <a:pPr marL="371475" indent="-34544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71475" algn="l"/>
                <a:tab pos="372110" algn="l"/>
              </a:tabLst>
            </a:pPr>
            <a:r>
              <a:rPr dirty="0" sz="2200" spc="-5" b="1">
                <a:latin typeface="Carlito"/>
                <a:cs typeface="Carlito"/>
              </a:rPr>
              <a:t>Multiple Inheritance: </a:t>
            </a:r>
            <a:r>
              <a:rPr dirty="0" sz="2200">
                <a:latin typeface="Carlito"/>
                <a:cs typeface="Carlito"/>
              </a:rPr>
              <a:t>A subclass </a:t>
            </a:r>
            <a:r>
              <a:rPr dirty="0" sz="2200" spc="-10">
                <a:latin typeface="Carlito"/>
                <a:cs typeface="Carlito"/>
              </a:rPr>
              <a:t>derives 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 spc="-10">
                <a:latin typeface="Carlito"/>
                <a:cs typeface="Carlito"/>
              </a:rPr>
              <a:t>more </a:t>
            </a:r>
            <a:r>
              <a:rPr dirty="0" sz="2200">
                <a:latin typeface="Carlito"/>
                <a:cs typeface="Carlito"/>
              </a:rPr>
              <a:t>than </a:t>
            </a:r>
            <a:r>
              <a:rPr dirty="0" sz="2200" spc="-5">
                <a:latin typeface="Carlito"/>
                <a:cs typeface="Carlito"/>
              </a:rPr>
              <a:t>one</a:t>
            </a:r>
            <a:r>
              <a:rPr dirty="0" sz="2200" spc="114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super-</a:t>
            </a:r>
            <a:endParaRPr sz="2200">
              <a:latin typeface="Carlito"/>
              <a:cs typeface="Carlito"/>
            </a:endParaRPr>
          </a:p>
          <a:p>
            <a:pPr marL="371475">
              <a:lnSpc>
                <a:spcPct val="100000"/>
              </a:lnSpc>
            </a:pPr>
            <a:r>
              <a:rPr dirty="0" sz="220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marL="371475" marR="10795" indent="-34480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71475" algn="l"/>
                <a:tab pos="372110" algn="l"/>
              </a:tabLst>
            </a:pPr>
            <a:r>
              <a:rPr dirty="0" sz="2200" spc="-10" b="1">
                <a:latin typeface="Carlito"/>
                <a:cs typeface="Carlito"/>
              </a:rPr>
              <a:t>Multilevel </a:t>
            </a:r>
            <a:r>
              <a:rPr dirty="0" sz="2200" spc="-5" b="1">
                <a:latin typeface="Carlito"/>
                <a:cs typeface="Carlito"/>
              </a:rPr>
              <a:t>Inheritance: </a:t>
            </a:r>
            <a:r>
              <a:rPr dirty="0" sz="2200">
                <a:latin typeface="Carlito"/>
                <a:cs typeface="Carlito"/>
              </a:rPr>
              <a:t>A subclass </a:t>
            </a:r>
            <a:r>
              <a:rPr dirty="0" sz="2200" spc="-5">
                <a:latin typeface="Carlito"/>
                <a:cs typeface="Carlito"/>
              </a:rPr>
              <a:t>derives 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super-class which </a:t>
            </a:r>
            <a:r>
              <a:rPr dirty="0" sz="2200" spc="-30">
                <a:latin typeface="Carlito"/>
                <a:cs typeface="Carlito"/>
              </a:rPr>
              <a:t>in  </a:t>
            </a:r>
            <a:r>
              <a:rPr dirty="0" sz="2200">
                <a:latin typeface="Carlito"/>
                <a:cs typeface="Carlito"/>
              </a:rPr>
              <a:t>turn is </a:t>
            </a:r>
            <a:r>
              <a:rPr dirty="0" sz="2200" spc="-5">
                <a:latin typeface="Carlito"/>
                <a:cs typeface="Carlito"/>
              </a:rPr>
              <a:t>derived from </a:t>
            </a:r>
            <a:r>
              <a:rPr dirty="0" sz="2200">
                <a:latin typeface="Carlito"/>
                <a:cs typeface="Carlito"/>
              </a:rPr>
              <a:t>another class and so</a:t>
            </a:r>
            <a:r>
              <a:rPr dirty="0" sz="2200" spc="-16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on.</a:t>
            </a:r>
            <a:endParaRPr sz="2200">
              <a:latin typeface="Carlito"/>
              <a:cs typeface="Carlito"/>
            </a:endParaRPr>
          </a:p>
          <a:p>
            <a:pPr algn="just" marL="375285" marR="3743325" indent="-36322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75920" algn="l"/>
              </a:tabLst>
            </a:pPr>
            <a:r>
              <a:rPr dirty="0" sz="2200" b="1">
                <a:latin typeface="Carlito"/>
                <a:cs typeface="Carlito"/>
              </a:rPr>
              <a:t>Hybrid </a:t>
            </a:r>
            <a:r>
              <a:rPr dirty="0" sz="2200" spc="-5" b="1">
                <a:latin typeface="Carlito"/>
                <a:cs typeface="Carlito"/>
              </a:rPr>
              <a:t>Inheritance: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combination </a:t>
            </a:r>
            <a:r>
              <a:rPr dirty="0" sz="2200" spc="10">
                <a:latin typeface="Carlito"/>
                <a:cs typeface="Carlito"/>
              </a:rPr>
              <a:t>of  </a:t>
            </a:r>
            <a:r>
              <a:rPr dirty="0" sz="2200">
                <a:latin typeface="Carlito"/>
                <a:cs typeface="Carlito"/>
              </a:rPr>
              <a:t>multiple </a:t>
            </a:r>
            <a:r>
              <a:rPr dirty="0" sz="2200" spc="-5">
                <a:latin typeface="Carlito"/>
                <a:cs typeface="Carlito"/>
              </a:rPr>
              <a:t>and multilevel </a:t>
            </a:r>
            <a:r>
              <a:rPr dirty="0" sz="2200" spc="-10">
                <a:latin typeface="Carlito"/>
                <a:cs typeface="Carlito"/>
              </a:rPr>
              <a:t>inheritance </a:t>
            </a:r>
            <a:r>
              <a:rPr dirty="0" sz="2200">
                <a:latin typeface="Carlito"/>
                <a:cs typeface="Carlito"/>
              </a:rPr>
              <a:t>so  as </a:t>
            </a:r>
            <a:r>
              <a:rPr dirty="0" sz="2200" spc="-10">
                <a:latin typeface="Carlito"/>
                <a:cs typeface="Carlito"/>
              </a:rPr>
              <a:t>to form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lattice</a:t>
            </a:r>
            <a:r>
              <a:rPr dirty="0" sz="2200" spc="-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structure.</a:t>
            </a:r>
            <a:endParaRPr sz="2200">
              <a:latin typeface="Carlito"/>
              <a:cs typeface="Carlito"/>
            </a:endParaRPr>
          </a:p>
          <a:p>
            <a:pPr algn="just" marL="375285" marR="3740785" indent="-3632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75920" algn="l"/>
              </a:tabLst>
            </a:pPr>
            <a:r>
              <a:rPr dirty="0" sz="2200" spc="-10" b="1">
                <a:latin typeface="Carlito"/>
                <a:cs typeface="Carlito"/>
              </a:rPr>
              <a:t>Hierarchical </a:t>
            </a:r>
            <a:r>
              <a:rPr dirty="0" sz="2200" spc="-5" b="1">
                <a:latin typeface="Carlito"/>
                <a:cs typeface="Carlito"/>
              </a:rPr>
              <a:t>Inheritance: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class </a:t>
            </a:r>
            <a:r>
              <a:rPr dirty="0" sz="2200" spc="-10">
                <a:latin typeface="Carlito"/>
                <a:cs typeface="Carlito"/>
              </a:rPr>
              <a:t>has </a:t>
            </a:r>
            <a:r>
              <a:rPr dirty="0" sz="2200" spc="5">
                <a:latin typeface="Carlito"/>
                <a:cs typeface="Carlito"/>
              </a:rPr>
              <a:t>a  </a:t>
            </a:r>
            <a:r>
              <a:rPr dirty="0" sz="2200">
                <a:latin typeface="Carlito"/>
                <a:cs typeface="Carlito"/>
              </a:rPr>
              <a:t>number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subclasses </a:t>
            </a:r>
            <a:r>
              <a:rPr dirty="0" sz="2200">
                <a:latin typeface="Carlito"/>
                <a:cs typeface="Carlito"/>
              </a:rPr>
              <a:t>each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which  </a:t>
            </a:r>
            <a:r>
              <a:rPr dirty="0" sz="2200" spc="-10">
                <a:latin typeface="Carlito"/>
                <a:cs typeface="Carlito"/>
              </a:rPr>
              <a:t>may </a:t>
            </a:r>
            <a:r>
              <a:rPr dirty="0" sz="2200" spc="-20">
                <a:latin typeface="Carlito"/>
                <a:cs typeface="Carlito"/>
              </a:rPr>
              <a:t>have </a:t>
            </a:r>
            <a:r>
              <a:rPr dirty="0" sz="2200" spc="-5">
                <a:latin typeface="Carlito"/>
                <a:cs typeface="Carlito"/>
              </a:rPr>
              <a:t>subsequent subclasses,  continuing </a:t>
            </a:r>
            <a:r>
              <a:rPr dirty="0" sz="2200" spc="-15">
                <a:latin typeface="Carlito"/>
                <a:cs typeface="Carlito"/>
              </a:rPr>
              <a:t>for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number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levels, </a:t>
            </a:r>
            <a:r>
              <a:rPr dirty="0" sz="2200">
                <a:latin typeface="Carlito"/>
                <a:cs typeface="Carlito"/>
              </a:rPr>
              <a:t>so  as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form </a:t>
            </a:r>
            <a:r>
              <a:rPr dirty="0" sz="2200" spc="5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tree</a:t>
            </a:r>
            <a:r>
              <a:rPr dirty="0" sz="2200" spc="-6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structure.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5629" y="6392671"/>
            <a:ext cx="509397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Img </a:t>
            </a:r>
            <a:r>
              <a:rPr dirty="0" sz="1400" spc="-15">
                <a:solidFill>
                  <a:srgbClr val="FFC000"/>
                </a:solidFill>
                <a:latin typeface="Carlito"/>
                <a:cs typeface="Carlito"/>
              </a:rPr>
              <a:t>Ref:</a:t>
            </a:r>
            <a:r>
              <a:rPr dirty="0" sz="1400" spc="12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1400" spc="-10">
                <a:solidFill>
                  <a:srgbClr val="FFC000"/>
                </a:solidFill>
                <a:latin typeface="Carlito"/>
                <a:cs typeface="Carlito"/>
              </a:rPr>
              <a:t>https://learnbycoding.wordpress.com/2014/11/10/theory-iii/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1307" y="6466738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6940" cy="560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5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latin typeface="Carlito"/>
                <a:cs typeface="Carlito"/>
              </a:rPr>
              <a:t>Selecting</a:t>
            </a:r>
            <a:r>
              <a:rPr dirty="0" sz="2400" spc="-40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Classes—Criteria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ts val="238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>
                <a:latin typeface="Carlito"/>
                <a:cs typeface="Carlito"/>
              </a:rPr>
              <a:t>Retained</a:t>
            </a:r>
            <a:r>
              <a:rPr dirty="0" sz="2200" spc="-4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information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375"/>
              </a:lnSpc>
              <a:buFont typeface="Wingdings"/>
              <a:buChar char=""/>
              <a:tabLst>
                <a:tab pos="1156335" algn="l"/>
                <a:tab pos="1448435" algn="l"/>
                <a:tab pos="2924175" algn="l"/>
                <a:tab pos="3726179" algn="l"/>
                <a:tab pos="4396740" algn="l"/>
                <a:tab pos="5104130" algn="l"/>
                <a:tab pos="5525135" algn="l"/>
                <a:tab pos="7146925" algn="l"/>
                <a:tab pos="7540625" algn="l"/>
                <a:tab pos="8141334" algn="l"/>
              </a:tabLst>
            </a:pP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f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i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 spc="-50">
                <a:latin typeface="Carlito"/>
                <a:cs typeface="Carlito"/>
              </a:rPr>
              <a:t>f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 spc="10">
                <a:latin typeface="Carlito"/>
                <a:cs typeface="Carlito"/>
              </a:rPr>
              <a:t>m</a:t>
            </a:r>
            <a:r>
              <a:rPr dirty="0" sz="2200" spc="-4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20">
                <a:latin typeface="Carlito"/>
                <a:cs typeface="Carlito"/>
              </a:rPr>
              <a:t>o</a:t>
            </a:r>
            <a:r>
              <a:rPr dirty="0" sz="2200" spc="5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-30">
                <a:latin typeface="Carlito"/>
                <a:cs typeface="Carlito"/>
              </a:rPr>
              <a:t>b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u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class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u</a:t>
            </a:r>
            <a:r>
              <a:rPr dirty="0" sz="2200" spc="-3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b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eme</a:t>
            </a:r>
            <a:r>
              <a:rPr dirty="0" sz="2200" spc="10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b</a:t>
            </a:r>
            <a:r>
              <a:rPr dirty="0" sz="2200" spc="-25">
                <a:latin typeface="Carlito"/>
                <a:cs typeface="Carlito"/>
              </a:rPr>
              <a:t>e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</a:t>
            </a:r>
            <a:r>
              <a:rPr dirty="0" sz="2200" spc="-4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156335">
              <a:lnSpc>
                <a:spcPts val="2510"/>
              </a:lnSpc>
            </a:pPr>
            <a:r>
              <a:rPr dirty="0" sz="2200" spc="-15">
                <a:latin typeface="Carlito"/>
                <a:cs typeface="Carlito"/>
              </a:rPr>
              <a:t>system </a:t>
            </a:r>
            <a:r>
              <a:rPr dirty="0" sz="2200" spc="-5">
                <a:latin typeface="Carlito"/>
                <a:cs typeface="Carlito"/>
              </a:rPr>
              <a:t>can</a:t>
            </a:r>
            <a:r>
              <a:rPr dirty="0" sz="2200" spc="-3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function.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10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Needed</a:t>
            </a:r>
            <a:r>
              <a:rPr dirty="0" sz="2200" spc="-15">
                <a:latin typeface="Carlito"/>
                <a:cs typeface="Carlito"/>
              </a:rPr>
              <a:t> </a:t>
            </a:r>
            <a:r>
              <a:rPr dirty="0" sz="2200" spc="5">
                <a:latin typeface="Carlito"/>
                <a:cs typeface="Carlito"/>
              </a:rPr>
              <a:t>services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375"/>
              </a:lnSpc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potential </a:t>
            </a:r>
            <a:r>
              <a:rPr dirty="0" sz="2200">
                <a:latin typeface="Carlito"/>
                <a:cs typeface="Carlito"/>
              </a:rPr>
              <a:t>class </a:t>
            </a:r>
            <a:r>
              <a:rPr dirty="0" sz="2200" spc="-5">
                <a:latin typeface="Carlito"/>
                <a:cs typeface="Carlito"/>
              </a:rPr>
              <a:t>must </a:t>
            </a:r>
            <a:r>
              <a:rPr dirty="0" sz="2200" spc="-15">
                <a:latin typeface="Carlito"/>
                <a:cs typeface="Carlito"/>
              </a:rPr>
              <a:t>have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set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identifiable</a:t>
            </a:r>
            <a:r>
              <a:rPr dirty="0" sz="2200" spc="-14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operations</a:t>
            </a:r>
            <a:endParaRPr sz="2200">
              <a:latin typeface="Carlito"/>
              <a:cs typeface="Carlito"/>
            </a:endParaRPr>
          </a:p>
          <a:p>
            <a:pPr marL="1156335">
              <a:lnSpc>
                <a:spcPts val="2510"/>
              </a:lnSpc>
            </a:pPr>
            <a:r>
              <a:rPr dirty="0" sz="2200" spc="-5">
                <a:latin typeface="Carlito"/>
                <a:cs typeface="Carlito"/>
              </a:rPr>
              <a:t>that can change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value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its </a:t>
            </a:r>
            <a:r>
              <a:rPr dirty="0" sz="2200" spc="-5">
                <a:latin typeface="Carlito"/>
                <a:cs typeface="Carlito"/>
              </a:rPr>
              <a:t>attribute </a:t>
            </a:r>
            <a:r>
              <a:rPr dirty="0" sz="2200">
                <a:latin typeface="Carlito"/>
                <a:cs typeface="Carlito"/>
              </a:rPr>
              <a:t>in </a:t>
            </a:r>
            <a:r>
              <a:rPr dirty="0" sz="2200" spc="5">
                <a:latin typeface="Carlito"/>
                <a:cs typeface="Carlito"/>
              </a:rPr>
              <a:t>some</a:t>
            </a:r>
            <a:r>
              <a:rPr dirty="0" sz="2200" spc="-225">
                <a:latin typeface="Carlito"/>
                <a:cs typeface="Carlito"/>
              </a:rPr>
              <a:t> </a:t>
            </a:r>
            <a:r>
              <a:rPr dirty="0" sz="2200" spc="-50">
                <a:latin typeface="Carlito"/>
                <a:cs typeface="Carlito"/>
              </a:rPr>
              <a:t>way.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8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>
                <a:latin typeface="Carlito"/>
                <a:cs typeface="Carlito"/>
              </a:rPr>
              <a:t>Multiple</a:t>
            </a:r>
            <a:r>
              <a:rPr dirty="0" sz="2200" spc="-5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attributes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510"/>
              </a:lnSpc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potential </a:t>
            </a:r>
            <a:r>
              <a:rPr dirty="0" sz="2200">
                <a:latin typeface="Carlito"/>
                <a:cs typeface="Carlito"/>
              </a:rPr>
              <a:t>class </a:t>
            </a:r>
            <a:r>
              <a:rPr dirty="0" sz="2200" spc="-5">
                <a:latin typeface="Carlito"/>
                <a:cs typeface="Carlito"/>
              </a:rPr>
              <a:t>must </a:t>
            </a:r>
            <a:r>
              <a:rPr dirty="0" sz="2200" spc="-15">
                <a:latin typeface="Carlito"/>
                <a:cs typeface="Carlito"/>
              </a:rPr>
              <a:t>have </a:t>
            </a:r>
            <a:r>
              <a:rPr dirty="0" sz="2200">
                <a:latin typeface="Carlito"/>
                <a:cs typeface="Carlito"/>
              </a:rPr>
              <a:t>multiple</a:t>
            </a:r>
            <a:r>
              <a:rPr dirty="0" sz="2200" spc="-17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attribute.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9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10">
                <a:latin typeface="Carlito"/>
                <a:cs typeface="Carlito"/>
              </a:rPr>
              <a:t>Common</a:t>
            </a:r>
            <a:r>
              <a:rPr dirty="0" sz="2200" spc="-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attributes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510"/>
              </a:lnSpc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set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attributes </a:t>
            </a:r>
            <a:r>
              <a:rPr dirty="0" sz="2200">
                <a:latin typeface="Carlito"/>
                <a:cs typeface="Carlito"/>
              </a:rPr>
              <a:t>apply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all </a:t>
            </a:r>
            <a:r>
              <a:rPr dirty="0" sz="2200" spc="-5">
                <a:latin typeface="Carlito"/>
                <a:cs typeface="Carlito"/>
              </a:rPr>
              <a:t>instances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9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7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10">
                <a:latin typeface="Carlito"/>
                <a:cs typeface="Carlito"/>
              </a:rPr>
              <a:t>Common</a:t>
            </a:r>
            <a:r>
              <a:rPr dirty="0" sz="2200" spc="-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operations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510"/>
              </a:lnSpc>
              <a:buFont typeface="Wingdings"/>
              <a:buChar char=""/>
              <a:tabLst>
                <a:tab pos="1156335" algn="l"/>
              </a:tabLst>
            </a:pP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set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operations </a:t>
            </a:r>
            <a:r>
              <a:rPr dirty="0" sz="2200">
                <a:latin typeface="Carlito"/>
                <a:cs typeface="Carlito"/>
              </a:rPr>
              <a:t>apply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all </a:t>
            </a:r>
            <a:r>
              <a:rPr dirty="0" sz="2200" spc="-5">
                <a:latin typeface="Carlito"/>
                <a:cs typeface="Carlito"/>
              </a:rPr>
              <a:t>instances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</a:t>
            </a:r>
            <a:r>
              <a:rPr dirty="0" sz="2200" spc="-195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ts val="251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>
                <a:latin typeface="Carlito"/>
                <a:cs typeface="Carlito"/>
              </a:rPr>
              <a:t>Essential</a:t>
            </a:r>
            <a:r>
              <a:rPr dirty="0" sz="2200" spc="-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requirements</a:t>
            </a:r>
            <a:endParaRPr sz="2200">
              <a:latin typeface="Carlito"/>
              <a:cs typeface="Carlito"/>
            </a:endParaRPr>
          </a:p>
          <a:p>
            <a:pPr lvl="2" marL="1156335" indent="-229235">
              <a:lnSpc>
                <a:spcPts val="2375"/>
              </a:lnSpc>
              <a:buFont typeface="Wingdings"/>
              <a:buChar char=""/>
              <a:tabLst>
                <a:tab pos="1156335" algn="l"/>
                <a:tab pos="2256790" algn="l"/>
                <a:tab pos="3274695" algn="l"/>
                <a:tab pos="3909060" algn="l"/>
                <a:tab pos="4875530" algn="l"/>
                <a:tab pos="5256530" algn="l"/>
                <a:tab pos="5805805" algn="l"/>
                <a:tab pos="6936740" algn="l"/>
                <a:tab pos="7753984" algn="l"/>
                <a:tab pos="8348345" algn="l"/>
              </a:tabLst>
            </a:pPr>
            <a:r>
              <a:rPr dirty="0" sz="2200" spc="-5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x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rnal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-3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ti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ies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 spc="-55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t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 spc="-5">
                <a:latin typeface="Carlito"/>
                <a:cs typeface="Carlito"/>
              </a:rPr>
              <a:t>pea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</a:t>
            </a:r>
            <a:r>
              <a:rPr dirty="0" sz="2200">
                <a:latin typeface="Carlito"/>
                <a:cs typeface="Carlito"/>
              </a:rPr>
              <a:t>n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</a:t>
            </a:r>
            <a:r>
              <a:rPr dirty="0" sz="2200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 spc="-25">
                <a:latin typeface="Carlito"/>
                <a:cs typeface="Carlito"/>
              </a:rPr>
              <a:t>r</a:t>
            </a:r>
            <a:r>
              <a:rPr dirty="0" sz="2200" spc="10">
                <a:latin typeface="Carlito"/>
                <a:cs typeface="Carlito"/>
              </a:rPr>
              <a:t>o</a:t>
            </a:r>
            <a:r>
              <a:rPr dirty="0" sz="2200" spc="-5">
                <a:latin typeface="Carlito"/>
                <a:cs typeface="Carlito"/>
              </a:rPr>
              <a:t>b</a:t>
            </a:r>
            <a:r>
              <a:rPr dirty="0" sz="2200" spc="-35">
                <a:latin typeface="Carlito"/>
                <a:cs typeface="Carlito"/>
              </a:rPr>
              <a:t>l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m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s</a:t>
            </a:r>
            <a:r>
              <a:rPr dirty="0" sz="2200" spc="-30">
                <a:latin typeface="Carlito"/>
                <a:cs typeface="Carlito"/>
              </a:rPr>
              <a:t>p</a:t>
            </a:r>
            <a:r>
              <a:rPr dirty="0" sz="2200">
                <a:latin typeface="Carlito"/>
                <a:cs typeface="Carlito"/>
              </a:rPr>
              <a:t>ace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and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5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  <a:p>
            <a:pPr marL="1156335">
              <a:lnSpc>
                <a:spcPts val="2510"/>
              </a:lnSpc>
            </a:pPr>
            <a:r>
              <a:rPr dirty="0" sz="2200">
                <a:latin typeface="Carlito"/>
                <a:cs typeface="Carlito"/>
              </a:rPr>
              <a:t>essential </a:t>
            </a:r>
            <a:r>
              <a:rPr dirty="0" sz="2200" spc="-10">
                <a:latin typeface="Carlito"/>
                <a:cs typeface="Carlito"/>
              </a:rPr>
              <a:t>to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operation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15">
                <a:latin typeface="Carlito"/>
                <a:cs typeface="Carlito"/>
              </a:rPr>
              <a:t>any</a:t>
            </a:r>
            <a:r>
              <a:rPr dirty="0" sz="2200" spc="-14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solution.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4960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Identifying </a:t>
            </a:r>
            <a:r>
              <a:rPr dirty="0" spc="5"/>
              <a:t>and </a:t>
            </a:r>
            <a:r>
              <a:rPr dirty="0" spc="-5"/>
              <a:t>Analysis</a:t>
            </a:r>
            <a:r>
              <a:rPr dirty="0" spc="-13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6342"/>
            <a:ext cx="4552315" cy="408812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List </a:t>
            </a:r>
            <a:r>
              <a:rPr dirty="0" sz="2400">
                <a:latin typeface="Carlito"/>
                <a:cs typeface="Carlito"/>
              </a:rPr>
              <a:t>of potential </a:t>
            </a:r>
            <a:r>
              <a:rPr dirty="0" sz="2400" spc="-10" i="1">
                <a:latin typeface="Carlito"/>
                <a:cs typeface="Carlito"/>
              </a:rPr>
              <a:t>SafeHome</a:t>
            </a:r>
            <a:r>
              <a:rPr dirty="0" sz="2400" spc="-110" i="1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 b="1">
                <a:latin typeface="Carlito"/>
                <a:cs typeface="Carlito"/>
              </a:rPr>
              <a:t>Sensor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0" b="1">
                <a:latin typeface="Carlito"/>
                <a:cs typeface="Carlito"/>
              </a:rPr>
              <a:t>Control</a:t>
            </a:r>
            <a:r>
              <a:rPr dirty="0" sz="2200" spc="-1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panel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15" b="1"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spc="-5" b="1">
                <a:latin typeface="Carlito"/>
                <a:cs typeface="Carlito"/>
              </a:rPr>
              <a:t>Sensor</a:t>
            </a:r>
            <a:r>
              <a:rPr dirty="0" sz="2200" spc="5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event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3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200" b="1">
                <a:latin typeface="Carlito"/>
                <a:cs typeface="Carlito"/>
              </a:rPr>
              <a:t>Audible</a:t>
            </a:r>
            <a:r>
              <a:rPr dirty="0" sz="2200" spc="-30" b="1">
                <a:latin typeface="Carlito"/>
                <a:cs typeface="Carlito"/>
              </a:rPr>
              <a:t> </a:t>
            </a:r>
            <a:r>
              <a:rPr dirty="0" sz="2200" b="1">
                <a:latin typeface="Carlito"/>
                <a:cs typeface="Carlito"/>
              </a:rPr>
              <a:t>alarm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56057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Identifying </a:t>
            </a:r>
            <a:r>
              <a:rPr dirty="0" spc="-5"/>
              <a:t>Analysis</a:t>
            </a:r>
            <a:r>
              <a:rPr dirty="0" spc="-95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9236"/>
            <a:ext cx="8536940" cy="236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Attributes</a:t>
            </a:r>
            <a:r>
              <a:rPr dirty="0" sz="2400" spc="11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describe</a:t>
            </a:r>
            <a:r>
              <a:rPr dirty="0" sz="2400" spc="1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class</a:t>
            </a:r>
            <a:r>
              <a:rPr dirty="0" sz="2400" spc="1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that</a:t>
            </a:r>
            <a:r>
              <a:rPr dirty="0" sz="2400" spc="1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has</a:t>
            </a:r>
            <a:r>
              <a:rPr dirty="0" sz="2400" spc="1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been</a:t>
            </a:r>
            <a:r>
              <a:rPr dirty="0" sz="2400" spc="1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selected</a:t>
            </a:r>
            <a:r>
              <a:rPr dirty="0" sz="2400" spc="15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for</a:t>
            </a:r>
            <a:r>
              <a:rPr dirty="0" sz="2400" spc="15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inclusion</a:t>
            </a:r>
            <a:r>
              <a:rPr dirty="0" sz="2400" spc="1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requirements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model.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rlito"/>
              <a:cs typeface="Carlito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400" spc="-105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develop </a:t>
            </a:r>
            <a:r>
              <a:rPr dirty="0" sz="2400">
                <a:latin typeface="Carlito"/>
                <a:cs typeface="Carlito"/>
              </a:rPr>
              <a:t>a meaningful </a:t>
            </a:r>
            <a:r>
              <a:rPr dirty="0" sz="2400" spc="-10">
                <a:latin typeface="Carlito"/>
                <a:cs typeface="Carlito"/>
              </a:rPr>
              <a:t>set of attributes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analysis </a:t>
            </a:r>
            <a:r>
              <a:rPr dirty="0" sz="2400" spc="-5">
                <a:latin typeface="Carlito"/>
                <a:cs typeface="Carlito"/>
              </a:rPr>
              <a:t>class,  study </a:t>
            </a:r>
            <a:r>
              <a:rPr dirty="0" sz="2400">
                <a:latin typeface="Carlito"/>
                <a:cs typeface="Carlito"/>
              </a:rPr>
              <a:t>each use </a:t>
            </a:r>
            <a:r>
              <a:rPr dirty="0" sz="2400" spc="-10">
                <a:latin typeface="Carlito"/>
                <a:cs typeface="Carlito"/>
              </a:rPr>
              <a:t>case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select </a:t>
            </a:r>
            <a:r>
              <a:rPr dirty="0" sz="2400">
                <a:latin typeface="Carlito"/>
                <a:cs typeface="Carlito"/>
              </a:rPr>
              <a:t>those </a:t>
            </a:r>
            <a:r>
              <a:rPr dirty="0" sz="2400" spc="-5">
                <a:latin typeface="Arial"/>
                <a:cs typeface="Arial"/>
              </a:rPr>
              <a:t>“things”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reasonable  </a:t>
            </a:r>
            <a:r>
              <a:rPr dirty="0" sz="2400" spc="-5">
                <a:latin typeface="Arial"/>
                <a:cs typeface="Arial"/>
              </a:rPr>
              <a:t>“belong”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229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72669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Identify the </a:t>
            </a:r>
            <a:r>
              <a:rPr dirty="0" spc="-10"/>
              <a:t>attributes </a:t>
            </a:r>
            <a:r>
              <a:rPr dirty="0"/>
              <a:t>of each</a:t>
            </a:r>
            <a:r>
              <a:rPr dirty="0" spc="-145"/>
              <a:t> </a:t>
            </a:r>
            <a:r>
              <a:rPr dirty="0"/>
              <a:t>class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60883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UML </a:t>
            </a:r>
            <a:r>
              <a:rPr dirty="0"/>
              <a:t>Class </a:t>
            </a:r>
            <a:r>
              <a:rPr dirty="0" spc="-15"/>
              <a:t>Representation</a:t>
            </a:r>
            <a:r>
              <a:rPr dirty="0" spc="-215"/>
              <a:t> </a:t>
            </a:r>
            <a:r>
              <a:rPr dirty="0"/>
              <a:t>[1]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95700" y="2463800"/>
          <a:ext cx="2170430" cy="317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280"/>
              </a:tblGrid>
              <a:tr h="955675"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600" spc="-10" b="1">
                          <a:latin typeface="Comic Sans MS"/>
                          <a:cs typeface="Comic Sans MS"/>
                        </a:rPr>
                        <a:t>Window</a:t>
                      </a:r>
                      <a:endParaRPr sz="2600">
                        <a:latin typeface="Comic Sans MS"/>
                        <a:cs typeface="Comic Sans MS"/>
                      </a:endParaRPr>
                    </a:p>
                  </a:txBody>
                  <a:tcPr marL="0" marR="0" marB="0" marT="153035">
                    <a:lnL w="38100">
                      <a:solidFill>
                        <a:srgbClr val="0000CC"/>
                      </a:solidFill>
                      <a:prstDash val="solid"/>
                    </a:lnL>
                    <a:lnR w="38100">
                      <a:solidFill>
                        <a:srgbClr val="0000CC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marL="92710" marR="262890">
                        <a:lnSpc>
                          <a:spcPct val="101299"/>
                        </a:lnSpc>
                        <a:spcBef>
                          <a:spcPts val="775"/>
                        </a:spcBef>
                      </a:pPr>
                      <a:r>
                        <a:rPr dirty="0" sz="1600" spc="10" b="1">
                          <a:latin typeface="Comic Sans MS"/>
                          <a:cs typeface="Comic Sans MS"/>
                        </a:rPr>
                        <a:t>size: Size  </a:t>
                      </a:r>
                      <a:r>
                        <a:rPr dirty="0" sz="1600" spc="5" b="1">
                          <a:latin typeface="Comic Sans MS"/>
                          <a:cs typeface="Comic Sans MS"/>
                        </a:rPr>
                        <a:t>visibility:</a:t>
                      </a:r>
                      <a:r>
                        <a:rPr dirty="0" sz="1600" spc="30" b="1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10" b="1">
                          <a:latin typeface="Comic Sans MS"/>
                          <a:cs typeface="Comic Sans MS"/>
                        </a:rPr>
                        <a:t>boolean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98425">
                    <a:lnL w="38100">
                      <a:solidFill>
                        <a:srgbClr val="0000CC"/>
                      </a:solidFill>
                      <a:prstDash val="solid"/>
                    </a:lnL>
                    <a:lnR w="38100">
                      <a:solidFill>
                        <a:srgbClr val="0000CC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marL="92710" marR="1181100">
                        <a:lnSpc>
                          <a:spcPct val="101299"/>
                        </a:lnSpc>
                        <a:spcBef>
                          <a:spcPts val="1835"/>
                        </a:spcBef>
                      </a:pPr>
                      <a:r>
                        <a:rPr dirty="0" sz="1600" spc="-5" b="1">
                          <a:latin typeface="Comic Sans MS"/>
                          <a:cs typeface="Comic Sans MS"/>
                        </a:rPr>
                        <a:t>dis</a:t>
                      </a:r>
                      <a:r>
                        <a:rPr dirty="0" sz="1600" spc="-15" b="1"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dirty="0" sz="1600" spc="5" b="1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dirty="0" sz="1600" b="1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dirty="0" sz="1600" spc="10" b="1">
                          <a:latin typeface="Comic Sans MS"/>
                          <a:cs typeface="Comic Sans MS"/>
                        </a:rPr>
                        <a:t>y</a:t>
                      </a:r>
                      <a:r>
                        <a:rPr dirty="0" sz="1600" spc="-5" b="1">
                          <a:latin typeface="Comic Sans MS"/>
                          <a:cs typeface="Comic Sans MS"/>
                        </a:rPr>
                        <a:t>()  </a:t>
                      </a:r>
                      <a:r>
                        <a:rPr dirty="0" sz="1600" spc="5" b="1">
                          <a:latin typeface="Comic Sans MS"/>
                          <a:cs typeface="Comic Sans MS"/>
                        </a:rPr>
                        <a:t>hide()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233045">
                    <a:lnL w="38100">
                      <a:solidFill>
                        <a:srgbClr val="0000CC"/>
                      </a:solidFill>
                      <a:prstDash val="solid"/>
                    </a:lnL>
                    <a:lnR w="38100">
                      <a:solidFill>
                        <a:srgbClr val="0000CC"/>
                      </a:solidFill>
                      <a:prstDash val="solid"/>
                    </a:lnR>
                    <a:lnT w="38100">
                      <a:solidFill>
                        <a:srgbClr val="0000CC"/>
                      </a:solidFill>
                      <a:prstDash val="solid"/>
                    </a:lnT>
                    <a:lnB w="38100">
                      <a:solidFill>
                        <a:srgbClr val="0000CC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504950" y="2190750"/>
            <a:ext cx="2274570" cy="802005"/>
            <a:chOff x="1504950" y="2190750"/>
            <a:chExt cx="2274570" cy="802005"/>
          </a:xfrm>
        </p:grpSpPr>
        <p:sp>
          <p:nvSpPr>
            <p:cNvPr id="5" name="object 5"/>
            <p:cNvSpPr/>
            <p:nvPr/>
          </p:nvSpPr>
          <p:spPr>
            <a:xfrm>
              <a:off x="1524000" y="2209800"/>
              <a:ext cx="2236470" cy="763905"/>
            </a:xfrm>
            <a:custGeom>
              <a:avLst/>
              <a:gdLst/>
              <a:ahLst/>
              <a:cxnLst/>
              <a:rect l="l" t="t" r="r" b="b"/>
              <a:pathLst>
                <a:path w="2236470" h="763905">
                  <a:moveTo>
                    <a:pt x="1639951" y="0"/>
                  </a:moveTo>
                  <a:lnTo>
                    <a:pt x="0" y="0"/>
                  </a:lnTo>
                  <a:lnTo>
                    <a:pt x="0" y="579374"/>
                  </a:lnTo>
                  <a:lnTo>
                    <a:pt x="1639951" y="579374"/>
                  </a:lnTo>
                  <a:lnTo>
                    <a:pt x="1639951" y="482853"/>
                  </a:lnTo>
                  <a:lnTo>
                    <a:pt x="2236342" y="763904"/>
                  </a:lnTo>
                  <a:lnTo>
                    <a:pt x="1639951" y="337947"/>
                  </a:lnTo>
                  <a:lnTo>
                    <a:pt x="163995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4000" y="2209800"/>
              <a:ext cx="2236470" cy="763905"/>
            </a:xfrm>
            <a:custGeom>
              <a:avLst/>
              <a:gdLst/>
              <a:ahLst/>
              <a:cxnLst/>
              <a:rect l="l" t="t" r="r" b="b"/>
              <a:pathLst>
                <a:path w="2236470" h="763905">
                  <a:moveTo>
                    <a:pt x="0" y="0"/>
                  </a:moveTo>
                  <a:lnTo>
                    <a:pt x="956563" y="0"/>
                  </a:lnTo>
                  <a:lnTo>
                    <a:pt x="1366520" y="0"/>
                  </a:lnTo>
                  <a:lnTo>
                    <a:pt x="1639951" y="0"/>
                  </a:lnTo>
                  <a:lnTo>
                    <a:pt x="1639951" y="337947"/>
                  </a:lnTo>
                  <a:lnTo>
                    <a:pt x="2236342" y="763904"/>
                  </a:lnTo>
                  <a:lnTo>
                    <a:pt x="1639951" y="482853"/>
                  </a:lnTo>
                  <a:lnTo>
                    <a:pt x="1639951" y="579374"/>
                  </a:lnTo>
                  <a:lnTo>
                    <a:pt x="1366520" y="579374"/>
                  </a:lnTo>
                  <a:lnTo>
                    <a:pt x="956563" y="579374"/>
                  </a:lnTo>
                  <a:lnTo>
                    <a:pt x="0" y="579374"/>
                  </a:lnTo>
                  <a:lnTo>
                    <a:pt x="0" y="482853"/>
                  </a:lnTo>
                  <a:lnTo>
                    <a:pt x="0" y="33794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83540" y="876094"/>
            <a:ext cx="8535670" cy="165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102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686435" algn="l"/>
                <a:tab pos="1430020" algn="l"/>
                <a:tab pos="2930525" algn="l"/>
                <a:tab pos="3228975" algn="l"/>
                <a:tab pos="3756660" algn="l"/>
                <a:tab pos="4164965" algn="l"/>
                <a:tab pos="5229225" algn="l"/>
                <a:tab pos="6210935" algn="l"/>
                <a:tab pos="7205345" algn="l"/>
              </a:tabLst>
            </a:pPr>
            <a:r>
              <a:rPr dirty="0" sz="2450">
                <a:latin typeface="Carlito"/>
                <a:cs typeface="Carlito"/>
              </a:rPr>
              <a:t>A	c</a:t>
            </a:r>
            <a:r>
              <a:rPr dirty="0" sz="2450" spc="-15">
                <a:latin typeface="Carlito"/>
                <a:cs typeface="Carlito"/>
              </a:rPr>
              <a:t>l</a:t>
            </a:r>
            <a:r>
              <a:rPr dirty="0" sz="2450">
                <a:latin typeface="Carlito"/>
                <a:cs typeface="Carlito"/>
              </a:rPr>
              <a:t>a</a:t>
            </a:r>
            <a:r>
              <a:rPr dirty="0" sz="2450" spc="5">
                <a:latin typeface="Carlito"/>
                <a:cs typeface="Carlito"/>
              </a:rPr>
              <a:t>s</a:t>
            </a:r>
            <a:r>
              <a:rPr dirty="0" sz="2450">
                <a:latin typeface="Carlito"/>
                <a:cs typeface="Carlito"/>
              </a:rPr>
              <a:t>s	</a:t>
            </a:r>
            <a:r>
              <a:rPr dirty="0" sz="2450" spc="-15">
                <a:latin typeface="Carlito"/>
                <a:cs typeface="Carlito"/>
              </a:rPr>
              <a:t>r</a:t>
            </a:r>
            <a:r>
              <a:rPr dirty="0" sz="2450">
                <a:latin typeface="Carlito"/>
                <a:cs typeface="Carlito"/>
              </a:rPr>
              <a:t>e</a:t>
            </a:r>
            <a:r>
              <a:rPr dirty="0" sz="2450" spc="15">
                <a:latin typeface="Carlito"/>
                <a:cs typeface="Carlito"/>
              </a:rPr>
              <a:t>p</a:t>
            </a:r>
            <a:r>
              <a:rPr dirty="0" sz="2450" spc="-40">
                <a:latin typeface="Carlito"/>
                <a:cs typeface="Carlito"/>
              </a:rPr>
              <a:t>r</a:t>
            </a:r>
            <a:r>
              <a:rPr dirty="0" sz="2450">
                <a:latin typeface="Carlito"/>
                <a:cs typeface="Carlito"/>
              </a:rPr>
              <a:t>e</a:t>
            </a:r>
            <a:r>
              <a:rPr dirty="0" sz="2450" spc="5">
                <a:latin typeface="Carlito"/>
                <a:cs typeface="Carlito"/>
              </a:rPr>
              <a:t>s</a:t>
            </a:r>
            <a:r>
              <a:rPr dirty="0" sz="2450">
                <a:latin typeface="Carlito"/>
                <a:cs typeface="Carlito"/>
              </a:rPr>
              <a:t>en</a:t>
            </a:r>
            <a:r>
              <a:rPr dirty="0" sz="2450" spc="-10">
                <a:latin typeface="Carlito"/>
                <a:cs typeface="Carlito"/>
              </a:rPr>
              <a:t>t</a:t>
            </a:r>
            <a:r>
              <a:rPr dirty="0" sz="2450">
                <a:latin typeface="Carlito"/>
                <a:cs typeface="Carlito"/>
              </a:rPr>
              <a:t>s	a	</a:t>
            </a:r>
            <a:r>
              <a:rPr dirty="0" sz="2450" spc="-5">
                <a:latin typeface="Carlito"/>
                <a:cs typeface="Carlito"/>
              </a:rPr>
              <a:t>s</a:t>
            </a:r>
            <a:r>
              <a:rPr dirty="0" sz="2450" spc="-15">
                <a:latin typeface="Carlito"/>
                <a:cs typeface="Carlito"/>
              </a:rPr>
              <a:t>e</a:t>
            </a:r>
            <a:r>
              <a:rPr dirty="0" sz="2450">
                <a:latin typeface="Carlito"/>
                <a:cs typeface="Carlito"/>
              </a:rPr>
              <a:t>t	</a:t>
            </a:r>
            <a:r>
              <a:rPr dirty="0" sz="2450" spc="5">
                <a:latin typeface="Carlito"/>
                <a:cs typeface="Carlito"/>
              </a:rPr>
              <a:t>o</a:t>
            </a:r>
            <a:r>
              <a:rPr dirty="0" sz="2450">
                <a:latin typeface="Carlito"/>
                <a:cs typeface="Carlito"/>
              </a:rPr>
              <a:t>f	</a:t>
            </a:r>
            <a:r>
              <a:rPr dirty="0" sz="2450" spc="-5">
                <a:latin typeface="Carlito"/>
                <a:cs typeface="Carlito"/>
              </a:rPr>
              <a:t>o</a:t>
            </a:r>
            <a:r>
              <a:rPr dirty="0" sz="2450" spc="15">
                <a:latin typeface="Carlito"/>
                <a:cs typeface="Carlito"/>
              </a:rPr>
              <a:t>b</a:t>
            </a:r>
            <a:r>
              <a:rPr dirty="0" sz="2450" spc="-5">
                <a:latin typeface="Carlito"/>
                <a:cs typeface="Carlito"/>
              </a:rPr>
              <a:t>ject</a:t>
            </a:r>
            <a:r>
              <a:rPr dirty="0" sz="2450">
                <a:latin typeface="Carlito"/>
                <a:cs typeface="Carlito"/>
              </a:rPr>
              <a:t>s	</a:t>
            </a:r>
            <a:r>
              <a:rPr dirty="0" sz="2450" spc="5">
                <a:latin typeface="Carlito"/>
                <a:cs typeface="Carlito"/>
              </a:rPr>
              <a:t>h</a:t>
            </a:r>
            <a:r>
              <a:rPr dirty="0" sz="2450" spc="-45">
                <a:latin typeface="Carlito"/>
                <a:cs typeface="Carlito"/>
              </a:rPr>
              <a:t>a</a:t>
            </a:r>
            <a:r>
              <a:rPr dirty="0" sz="2450" spc="20">
                <a:latin typeface="Carlito"/>
                <a:cs typeface="Carlito"/>
              </a:rPr>
              <a:t>v</a:t>
            </a:r>
            <a:r>
              <a:rPr dirty="0" sz="2450" spc="-10">
                <a:latin typeface="Carlito"/>
                <a:cs typeface="Carlito"/>
              </a:rPr>
              <a:t>i</a:t>
            </a:r>
            <a:r>
              <a:rPr dirty="0" sz="2450" spc="5">
                <a:latin typeface="Carlito"/>
                <a:cs typeface="Carlito"/>
              </a:rPr>
              <a:t>n</a:t>
            </a:r>
            <a:r>
              <a:rPr dirty="0" sz="2450">
                <a:latin typeface="Carlito"/>
                <a:cs typeface="Carlito"/>
              </a:rPr>
              <a:t>g	</a:t>
            </a:r>
            <a:r>
              <a:rPr dirty="0" sz="2450" spc="-5">
                <a:latin typeface="Carlito"/>
                <a:cs typeface="Carlito"/>
              </a:rPr>
              <a:t>s</a:t>
            </a:r>
            <a:r>
              <a:rPr dirty="0" sz="2450" spc="15">
                <a:latin typeface="Carlito"/>
                <a:cs typeface="Carlito"/>
              </a:rPr>
              <a:t>i</a:t>
            </a:r>
            <a:r>
              <a:rPr dirty="0" sz="2450" spc="-15">
                <a:latin typeface="Carlito"/>
                <a:cs typeface="Carlito"/>
              </a:rPr>
              <a:t>m</a:t>
            </a:r>
            <a:r>
              <a:rPr dirty="0" sz="2450" spc="10">
                <a:latin typeface="Carlito"/>
                <a:cs typeface="Carlito"/>
              </a:rPr>
              <a:t>i</a:t>
            </a:r>
            <a:r>
              <a:rPr dirty="0" sz="2450" spc="-10">
                <a:latin typeface="Carlito"/>
                <a:cs typeface="Carlito"/>
              </a:rPr>
              <a:t>l</a:t>
            </a:r>
            <a:r>
              <a:rPr dirty="0" sz="2450">
                <a:latin typeface="Carlito"/>
                <a:cs typeface="Carlito"/>
              </a:rPr>
              <a:t>ar	</a:t>
            </a:r>
            <a:r>
              <a:rPr dirty="0" sz="2450" spc="-20">
                <a:latin typeface="Carlito"/>
                <a:cs typeface="Carlito"/>
              </a:rPr>
              <a:t>a</a:t>
            </a:r>
            <a:r>
              <a:rPr dirty="0" sz="2450" spc="-30">
                <a:latin typeface="Carlito"/>
                <a:cs typeface="Carlito"/>
              </a:rPr>
              <a:t>t</a:t>
            </a:r>
            <a:r>
              <a:rPr dirty="0" sz="2450">
                <a:latin typeface="Carlito"/>
                <a:cs typeface="Carlito"/>
              </a:rPr>
              <a:t>t</a:t>
            </a:r>
            <a:r>
              <a:rPr dirty="0" sz="2450" spc="5">
                <a:latin typeface="Carlito"/>
                <a:cs typeface="Carlito"/>
              </a:rPr>
              <a:t>r</a:t>
            </a:r>
            <a:r>
              <a:rPr dirty="0" sz="2450" spc="-10">
                <a:latin typeface="Carlito"/>
                <a:cs typeface="Carlito"/>
              </a:rPr>
              <a:t>i</a:t>
            </a:r>
            <a:r>
              <a:rPr dirty="0" sz="2450" spc="5">
                <a:latin typeface="Carlito"/>
                <a:cs typeface="Carlito"/>
              </a:rPr>
              <a:t>bu</a:t>
            </a:r>
            <a:r>
              <a:rPr dirty="0" sz="2450" spc="-30">
                <a:latin typeface="Carlito"/>
                <a:cs typeface="Carlito"/>
              </a:rPr>
              <a:t>t</a:t>
            </a:r>
            <a:r>
              <a:rPr dirty="0" sz="2450">
                <a:latin typeface="Carlito"/>
                <a:cs typeface="Carlito"/>
              </a:rPr>
              <a:t>e</a:t>
            </a:r>
            <a:r>
              <a:rPr dirty="0" sz="2450" spc="5">
                <a:latin typeface="Carlito"/>
                <a:cs typeface="Carlito"/>
              </a:rPr>
              <a:t>s</a:t>
            </a:r>
            <a:r>
              <a:rPr dirty="0" sz="2450">
                <a:latin typeface="Carlito"/>
                <a:cs typeface="Carlito"/>
              </a:rPr>
              <a:t>,  </a:t>
            </a:r>
            <a:r>
              <a:rPr dirty="0" sz="2450" spc="-10">
                <a:latin typeface="Carlito"/>
                <a:cs typeface="Carlito"/>
              </a:rPr>
              <a:t>operations, </a:t>
            </a:r>
            <a:r>
              <a:rPr dirty="0" sz="2450" spc="-5">
                <a:latin typeface="Carlito"/>
                <a:cs typeface="Carlito"/>
              </a:rPr>
              <a:t>relationships </a:t>
            </a:r>
            <a:r>
              <a:rPr dirty="0" sz="2450">
                <a:latin typeface="Carlito"/>
                <a:cs typeface="Carlito"/>
              </a:rPr>
              <a:t>and</a:t>
            </a:r>
            <a:r>
              <a:rPr dirty="0" sz="2450" spc="-95">
                <a:latin typeface="Carlito"/>
                <a:cs typeface="Carlito"/>
              </a:rPr>
              <a:t> </a:t>
            </a:r>
            <a:r>
              <a:rPr dirty="0" sz="2450" spc="-35">
                <a:latin typeface="Carlito"/>
                <a:cs typeface="Carlito"/>
              </a:rPr>
              <a:t>behavior.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Carlito"/>
              <a:cs typeface="Carlito"/>
            </a:endParaRPr>
          </a:p>
          <a:p>
            <a:pPr marL="1289050">
              <a:lnSpc>
                <a:spcPct val="100000"/>
              </a:lnSpc>
            </a:pPr>
            <a:r>
              <a:rPr dirty="0" sz="1900" b="1">
                <a:solidFill>
                  <a:srgbClr val="9900CC"/>
                </a:solidFill>
                <a:latin typeface="Comic Sans MS"/>
                <a:cs typeface="Comic Sans MS"/>
              </a:rPr>
              <a:t>Class</a:t>
            </a:r>
            <a:r>
              <a:rPr dirty="0" sz="1900" spc="20" b="1">
                <a:solidFill>
                  <a:srgbClr val="9900CC"/>
                </a:solidFill>
                <a:latin typeface="Comic Sans MS"/>
                <a:cs typeface="Comic Sans MS"/>
              </a:rPr>
              <a:t> </a:t>
            </a:r>
            <a:r>
              <a:rPr dirty="0" sz="1900" spc="-5" b="1">
                <a:solidFill>
                  <a:srgbClr val="9900CC"/>
                </a:solidFill>
                <a:latin typeface="Comic Sans MS"/>
                <a:cs typeface="Comic Sans MS"/>
              </a:rPr>
              <a:t>Name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6100" y="3692525"/>
            <a:ext cx="1854200" cy="498475"/>
            <a:chOff x="1816100" y="3692525"/>
            <a:chExt cx="1854200" cy="498475"/>
          </a:xfrm>
        </p:grpSpPr>
        <p:sp>
          <p:nvSpPr>
            <p:cNvPr id="9" name="object 9"/>
            <p:cNvSpPr/>
            <p:nvPr/>
          </p:nvSpPr>
          <p:spPr>
            <a:xfrm>
              <a:off x="1835150" y="3711575"/>
              <a:ext cx="1816100" cy="460375"/>
            </a:xfrm>
            <a:custGeom>
              <a:avLst/>
              <a:gdLst/>
              <a:ahLst/>
              <a:cxnLst/>
              <a:rect l="l" t="t" r="r" b="b"/>
              <a:pathLst>
                <a:path w="1816100" h="460375">
                  <a:moveTo>
                    <a:pt x="1328801" y="0"/>
                  </a:moveTo>
                  <a:lnTo>
                    <a:pt x="0" y="0"/>
                  </a:lnTo>
                  <a:lnTo>
                    <a:pt x="0" y="460375"/>
                  </a:lnTo>
                  <a:lnTo>
                    <a:pt x="1328801" y="460375"/>
                  </a:lnTo>
                  <a:lnTo>
                    <a:pt x="1328801" y="383667"/>
                  </a:lnTo>
                  <a:lnTo>
                    <a:pt x="1815846" y="285750"/>
                  </a:lnTo>
                  <a:lnTo>
                    <a:pt x="1328801" y="268605"/>
                  </a:lnTo>
                  <a:lnTo>
                    <a:pt x="132880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35150" y="3711575"/>
              <a:ext cx="1816100" cy="460375"/>
            </a:xfrm>
            <a:custGeom>
              <a:avLst/>
              <a:gdLst/>
              <a:ahLst/>
              <a:cxnLst/>
              <a:rect l="l" t="t" r="r" b="b"/>
              <a:pathLst>
                <a:path w="1816100" h="460375">
                  <a:moveTo>
                    <a:pt x="0" y="0"/>
                  </a:moveTo>
                  <a:lnTo>
                    <a:pt x="775081" y="0"/>
                  </a:lnTo>
                  <a:lnTo>
                    <a:pt x="1107313" y="0"/>
                  </a:lnTo>
                  <a:lnTo>
                    <a:pt x="1328801" y="0"/>
                  </a:lnTo>
                  <a:lnTo>
                    <a:pt x="1328801" y="268605"/>
                  </a:lnTo>
                  <a:lnTo>
                    <a:pt x="1815846" y="285750"/>
                  </a:lnTo>
                  <a:lnTo>
                    <a:pt x="1328801" y="383667"/>
                  </a:lnTo>
                  <a:lnTo>
                    <a:pt x="1328801" y="460375"/>
                  </a:lnTo>
                  <a:lnTo>
                    <a:pt x="1107313" y="460375"/>
                  </a:lnTo>
                  <a:lnTo>
                    <a:pt x="775081" y="460375"/>
                  </a:lnTo>
                  <a:lnTo>
                    <a:pt x="0" y="460375"/>
                  </a:lnTo>
                  <a:lnTo>
                    <a:pt x="0" y="383667"/>
                  </a:lnTo>
                  <a:lnTo>
                    <a:pt x="0" y="2686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62404" y="3725671"/>
            <a:ext cx="107442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0" b="1">
                <a:solidFill>
                  <a:srgbClr val="9900CC"/>
                </a:solidFill>
                <a:latin typeface="Comic Sans MS"/>
                <a:cs typeface="Comic Sans MS"/>
              </a:rPr>
              <a:t>Attributes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12976" y="4922901"/>
            <a:ext cx="1923414" cy="511175"/>
            <a:chOff x="1712976" y="4922901"/>
            <a:chExt cx="1923414" cy="511175"/>
          </a:xfrm>
        </p:grpSpPr>
        <p:sp>
          <p:nvSpPr>
            <p:cNvPr id="13" name="object 13"/>
            <p:cNvSpPr/>
            <p:nvPr/>
          </p:nvSpPr>
          <p:spPr>
            <a:xfrm>
              <a:off x="1732026" y="4941951"/>
              <a:ext cx="1885314" cy="473075"/>
            </a:xfrm>
            <a:custGeom>
              <a:avLst/>
              <a:gdLst/>
              <a:ahLst/>
              <a:cxnLst/>
              <a:rect l="l" t="t" r="r" b="b"/>
              <a:pathLst>
                <a:path w="1885314" h="473075">
                  <a:moveTo>
                    <a:pt x="1431925" y="0"/>
                  </a:moveTo>
                  <a:lnTo>
                    <a:pt x="0" y="0"/>
                  </a:lnTo>
                  <a:lnTo>
                    <a:pt x="0" y="473075"/>
                  </a:lnTo>
                  <a:lnTo>
                    <a:pt x="1431925" y="473075"/>
                  </a:lnTo>
                  <a:lnTo>
                    <a:pt x="1431925" y="197104"/>
                  </a:lnTo>
                  <a:lnTo>
                    <a:pt x="1884934" y="112775"/>
                  </a:lnTo>
                  <a:lnTo>
                    <a:pt x="1431925" y="78740"/>
                  </a:lnTo>
                  <a:lnTo>
                    <a:pt x="14319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32026" y="4941951"/>
              <a:ext cx="1885314" cy="473075"/>
            </a:xfrm>
            <a:custGeom>
              <a:avLst/>
              <a:gdLst/>
              <a:ahLst/>
              <a:cxnLst/>
              <a:rect l="l" t="t" r="r" b="b"/>
              <a:pathLst>
                <a:path w="1885314" h="473075">
                  <a:moveTo>
                    <a:pt x="0" y="0"/>
                  </a:moveTo>
                  <a:lnTo>
                    <a:pt x="835279" y="0"/>
                  </a:lnTo>
                  <a:lnTo>
                    <a:pt x="1193165" y="0"/>
                  </a:lnTo>
                  <a:lnTo>
                    <a:pt x="1431925" y="0"/>
                  </a:lnTo>
                  <a:lnTo>
                    <a:pt x="1431925" y="78740"/>
                  </a:lnTo>
                  <a:lnTo>
                    <a:pt x="1884934" y="112775"/>
                  </a:lnTo>
                  <a:lnTo>
                    <a:pt x="1431925" y="197104"/>
                  </a:lnTo>
                  <a:lnTo>
                    <a:pt x="1431925" y="473075"/>
                  </a:lnTo>
                  <a:lnTo>
                    <a:pt x="1193165" y="473075"/>
                  </a:lnTo>
                  <a:lnTo>
                    <a:pt x="835279" y="473075"/>
                  </a:lnTo>
                  <a:lnTo>
                    <a:pt x="0" y="473075"/>
                  </a:lnTo>
                  <a:lnTo>
                    <a:pt x="0" y="197104"/>
                  </a:lnTo>
                  <a:lnTo>
                    <a:pt x="0" y="7874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95601" y="4956505"/>
            <a:ext cx="110998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10" b="1">
                <a:solidFill>
                  <a:srgbClr val="9900CC"/>
                </a:solidFill>
                <a:latin typeface="Comic Sans MS"/>
                <a:cs typeface="Comic Sans MS"/>
              </a:rPr>
              <a:t>Op</a:t>
            </a:r>
            <a:r>
              <a:rPr dirty="0" sz="1600" spc="10" b="1">
                <a:solidFill>
                  <a:srgbClr val="9900CC"/>
                </a:solidFill>
                <a:latin typeface="Comic Sans MS"/>
                <a:cs typeface="Comic Sans MS"/>
              </a:rPr>
              <a:t>e</a:t>
            </a:r>
            <a:r>
              <a:rPr dirty="0" sz="1600" spc="20" b="1">
                <a:solidFill>
                  <a:srgbClr val="9900CC"/>
                </a:solidFill>
                <a:latin typeface="Comic Sans MS"/>
                <a:cs typeface="Comic Sans MS"/>
              </a:rPr>
              <a:t>r</a:t>
            </a:r>
            <a:r>
              <a:rPr dirty="0" sz="1600" spc="15" b="1">
                <a:solidFill>
                  <a:srgbClr val="9900CC"/>
                </a:solidFill>
                <a:latin typeface="Comic Sans MS"/>
                <a:cs typeface="Comic Sans MS"/>
              </a:rPr>
              <a:t>a</a:t>
            </a:r>
            <a:r>
              <a:rPr dirty="0" sz="1600" spc="5" b="1">
                <a:solidFill>
                  <a:srgbClr val="9900CC"/>
                </a:solidFill>
                <a:latin typeface="Comic Sans MS"/>
                <a:cs typeface="Comic Sans MS"/>
              </a:rPr>
              <a:t>ti</a:t>
            </a:r>
            <a:r>
              <a:rPr dirty="0" sz="1600" spc="20" b="1">
                <a:solidFill>
                  <a:srgbClr val="9900CC"/>
                </a:solidFill>
                <a:latin typeface="Comic Sans MS"/>
                <a:cs typeface="Comic Sans MS"/>
              </a:rPr>
              <a:t>on</a:t>
            </a:r>
            <a:r>
              <a:rPr dirty="0" sz="1600" spc="15" b="1">
                <a:solidFill>
                  <a:srgbClr val="9900CC"/>
                </a:solidFill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8588" y="3198748"/>
            <a:ext cx="1513205" cy="1106805"/>
            <a:chOff x="5978588" y="3198748"/>
            <a:chExt cx="1513205" cy="1106805"/>
          </a:xfrm>
        </p:grpSpPr>
        <p:sp>
          <p:nvSpPr>
            <p:cNvPr id="17" name="object 17"/>
            <p:cNvSpPr/>
            <p:nvPr/>
          </p:nvSpPr>
          <p:spPr>
            <a:xfrm>
              <a:off x="5983351" y="3203511"/>
              <a:ext cx="1503680" cy="1097280"/>
            </a:xfrm>
            <a:custGeom>
              <a:avLst/>
              <a:gdLst/>
              <a:ahLst/>
              <a:cxnLst/>
              <a:rect l="l" t="t" r="r" b="b"/>
              <a:pathLst>
                <a:path w="1503679" h="1097279">
                  <a:moveTo>
                    <a:pt x="1503299" y="0"/>
                  </a:moveTo>
                  <a:lnTo>
                    <a:pt x="0" y="0"/>
                  </a:lnTo>
                  <a:lnTo>
                    <a:pt x="0" y="1096962"/>
                  </a:lnTo>
                  <a:lnTo>
                    <a:pt x="1503299" y="1096962"/>
                  </a:lnTo>
                  <a:lnTo>
                    <a:pt x="15032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83351" y="3203511"/>
              <a:ext cx="1503680" cy="1097280"/>
            </a:xfrm>
            <a:custGeom>
              <a:avLst/>
              <a:gdLst/>
              <a:ahLst/>
              <a:cxnLst/>
              <a:rect l="l" t="t" r="r" b="b"/>
              <a:pathLst>
                <a:path w="1503679" h="1097279">
                  <a:moveTo>
                    <a:pt x="0" y="1096962"/>
                  </a:moveTo>
                  <a:lnTo>
                    <a:pt x="1503299" y="1096962"/>
                  </a:lnTo>
                  <a:lnTo>
                    <a:pt x="1503299" y="0"/>
                  </a:lnTo>
                  <a:lnTo>
                    <a:pt x="0" y="0"/>
                  </a:lnTo>
                  <a:lnTo>
                    <a:pt x="0" y="1096962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076822" y="3180079"/>
            <a:ext cx="1160145" cy="4730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R="5080">
              <a:lnSpc>
                <a:spcPts val="1560"/>
              </a:lnSpc>
              <a:spcBef>
                <a:spcPts val="480"/>
              </a:spcBef>
            </a:pPr>
            <a:r>
              <a:rPr dirty="0" sz="1600" spc="20" b="1">
                <a:solidFill>
                  <a:srgbClr val="0000CC"/>
                </a:solidFill>
                <a:latin typeface="Comic Sans MS"/>
                <a:cs typeface="Comic Sans MS"/>
              </a:rPr>
              <a:t>A 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class</a:t>
            </a:r>
            <a:r>
              <a:rPr dirty="0" sz="1600" spc="-5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can  </a:t>
            </a: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implicitly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76822" y="3579621"/>
            <a:ext cx="112712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have 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dirty="0" sz="1600" spc="-25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1600" spc="15" b="1">
                <a:solidFill>
                  <a:srgbClr val="0000CC"/>
                </a:solidFill>
                <a:latin typeface="Comic Sans MS"/>
                <a:cs typeface="Comic Sans MS"/>
              </a:rPr>
              <a:t>few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6822" y="3777741"/>
            <a:ext cx="109347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association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76822" y="3975938"/>
            <a:ext cx="102552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600" spc="10" b="1">
                <a:solidFill>
                  <a:srgbClr val="0000CC"/>
                </a:solidFill>
                <a:latin typeface="Comic Sans MS"/>
                <a:cs typeface="Comic Sans MS"/>
              </a:rPr>
              <a:t>attributes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5" y="202133"/>
            <a:ext cx="445262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Example </a:t>
            </a:r>
            <a:r>
              <a:rPr dirty="0" spc="5"/>
              <a:t>UML</a:t>
            </a:r>
            <a:r>
              <a:rPr dirty="0" spc="-105"/>
              <a:t> </a:t>
            </a:r>
            <a:r>
              <a:rPr dirty="0" spc="-5"/>
              <a:t>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679" y="949198"/>
            <a:ext cx="711009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Different representations </a:t>
            </a:r>
            <a:r>
              <a:rPr dirty="0" sz="2000" spc="-5" b="1">
                <a:solidFill>
                  <a:srgbClr val="0000CC"/>
                </a:solidFill>
                <a:latin typeface="Comic Sans MS"/>
                <a:cs typeface="Comic Sans MS"/>
              </a:rPr>
              <a:t>of </a:t>
            </a:r>
            <a:r>
              <a:rPr dirty="0" sz="2000" spc="-10" b="1">
                <a:solidFill>
                  <a:srgbClr val="0000CC"/>
                </a:solidFill>
                <a:latin typeface="Comic Sans MS"/>
                <a:cs typeface="Comic Sans MS"/>
              </a:rPr>
              <a:t>the LibraryMember</a:t>
            </a:r>
            <a:r>
              <a:rPr dirty="0" sz="2000" spc="150" b="1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Comic Sans MS"/>
                <a:cs typeface="Comic Sans MS"/>
              </a:rPr>
              <a:t>class[1]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1095" y="1439995"/>
          <a:ext cx="2474595" cy="4967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990"/>
              </a:tblGrid>
              <a:tr h="5499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 spc="-5" b="1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LibraryMember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774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64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9215" marR="3638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Member Name  </a:t>
                      </a:r>
                      <a:r>
                        <a:rPr dirty="0" sz="1600" spc="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Membership</a:t>
                      </a:r>
                      <a:r>
                        <a:rPr dirty="0" sz="1600" spc="-12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Number  </a:t>
                      </a:r>
                      <a:r>
                        <a:rPr dirty="0" sz="1600" spc="-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Address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600" spc="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Phone</a:t>
                      </a:r>
                      <a:r>
                        <a:rPr dirty="0" sz="1600" spc="-4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Number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E-Mail</a:t>
                      </a:r>
                      <a:r>
                        <a:rPr dirty="0" sz="1600" spc="-4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Address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  <a:p>
                      <a:pPr marL="69215">
                        <a:lnSpc>
                          <a:spcPts val="13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Membership </a:t>
                      </a:r>
                      <a:r>
                        <a:rPr dirty="0" sz="1100" spc="-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Admission</a:t>
                      </a:r>
                      <a:r>
                        <a:rPr dirty="0" sz="1100" spc="-6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1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Date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  <a:p>
                      <a:pPr marL="69215">
                        <a:lnSpc>
                          <a:spcPts val="1660"/>
                        </a:lnSpc>
                      </a:pPr>
                      <a:r>
                        <a:rPr dirty="0" sz="1400" spc="-1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Membership Expiry</a:t>
                      </a:r>
                      <a:r>
                        <a:rPr dirty="0" sz="1400" spc="14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Date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  <a:p>
                      <a:pPr marL="69215">
                        <a:lnSpc>
                          <a:spcPts val="1914"/>
                        </a:lnSpc>
                      </a:pPr>
                      <a:r>
                        <a:rPr dirty="0" sz="1600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Books</a:t>
                      </a:r>
                      <a:r>
                        <a:rPr dirty="0" sz="1600" spc="-2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5" b="1">
                          <a:solidFill>
                            <a:srgbClr val="003300"/>
                          </a:solidFill>
                          <a:latin typeface="Comic Sans MS"/>
                          <a:cs typeface="Comic Sans MS"/>
                        </a:rPr>
                        <a:t>Issued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</a:tr>
              <a:tr h="1763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9215" marR="140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issueBook( </a:t>
                      </a:r>
                      <a:r>
                        <a:rPr dirty="0" sz="1600" spc="5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);  </a:t>
                      </a:r>
                      <a:r>
                        <a:rPr dirty="0" sz="1600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findPendingBooks( </a:t>
                      </a:r>
                      <a:r>
                        <a:rPr dirty="0" sz="1600" spc="5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);  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findOverdueBooks( </a:t>
                      </a:r>
                      <a:r>
                        <a:rPr dirty="0" sz="1600" spc="5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);  </a:t>
                      </a:r>
                      <a:r>
                        <a:rPr dirty="0" sz="1600" spc="-5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returnBook( </a:t>
                      </a:r>
                      <a:r>
                        <a:rPr dirty="0" sz="1600" spc="5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);  </a:t>
                      </a:r>
                      <a:r>
                        <a:rPr dirty="0" sz="1400" spc="-10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findMembershipDetails(</a:t>
                      </a:r>
                      <a:r>
                        <a:rPr dirty="0" sz="1400" spc="120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0000CC"/>
                          </a:solidFill>
                          <a:latin typeface="Comic Sans MS"/>
                          <a:cs typeface="Comic Sans MS"/>
                        </a:rPr>
                        <a:t>);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42030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Example </a:t>
            </a:r>
            <a:r>
              <a:rPr dirty="0" spc="5"/>
              <a:t>UML</a:t>
            </a:r>
            <a:r>
              <a:rPr dirty="0" spc="-95"/>
              <a:t> </a:t>
            </a:r>
            <a:r>
              <a:rPr dirty="0"/>
              <a:t>clases</a:t>
            </a:r>
          </a:p>
        </p:txBody>
      </p:sp>
      <p:sp>
        <p:nvSpPr>
          <p:cNvPr id="3" name="object 3"/>
          <p:cNvSpPr/>
          <p:nvPr/>
        </p:nvSpPr>
        <p:spPr>
          <a:xfrm>
            <a:off x="4648200" y="2209718"/>
            <a:ext cx="3936365" cy="4334510"/>
          </a:xfrm>
          <a:custGeom>
            <a:avLst/>
            <a:gdLst/>
            <a:ahLst/>
            <a:cxnLst/>
            <a:rect l="l" t="t" r="r" b="b"/>
            <a:pathLst>
              <a:path w="3936365" h="4334509">
                <a:moveTo>
                  <a:pt x="0" y="0"/>
                </a:moveTo>
                <a:lnTo>
                  <a:pt x="3935916" y="0"/>
                </a:lnTo>
              </a:path>
              <a:path w="3936365" h="4334509">
                <a:moveTo>
                  <a:pt x="3935916" y="0"/>
                </a:moveTo>
                <a:lnTo>
                  <a:pt x="3935916" y="0"/>
                </a:lnTo>
              </a:path>
              <a:path w="3936365" h="4334509">
                <a:moveTo>
                  <a:pt x="3935916" y="0"/>
                </a:moveTo>
                <a:lnTo>
                  <a:pt x="3935916" y="4334171"/>
                </a:lnTo>
              </a:path>
              <a:path w="3936365" h="4334509">
                <a:moveTo>
                  <a:pt x="3935916" y="4334171"/>
                </a:moveTo>
                <a:lnTo>
                  <a:pt x="3935916" y="4334171"/>
                </a:lnTo>
              </a:path>
              <a:path w="3936365" h="4334509">
                <a:moveTo>
                  <a:pt x="3935916" y="4334171"/>
                </a:moveTo>
                <a:lnTo>
                  <a:pt x="0" y="4334171"/>
                </a:lnTo>
              </a:path>
              <a:path w="3936365" h="4334509">
                <a:moveTo>
                  <a:pt x="0" y="4334171"/>
                </a:moveTo>
                <a:lnTo>
                  <a:pt x="0" y="4334171"/>
                </a:lnTo>
              </a:path>
              <a:path w="3936365" h="4334509">
                <a:moveTo>
                  <a:pt x="0" y="4334171"/>
                </a:moveTo>
                <a:lnTo>
                  <a:pt x="0" y="0"/>
                </a:lnTo>
              </a:path>
              <a:path w="3936365" h="4334509">
                <a:moveTo>
                  <a:pt x="0" y="0"/>
                </a:moveTo>
                <a:lnTo>
                  <a:pt x="0" y="0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899236"/>
            <a:ext cx="8531225" cy="178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935990" algn="l"/>
                <a:tab pos="1353820" algn="l"/>
                <a:tab pos="2722880" algn="l"/>
                <a:tab pos="3238500" algn="l"/>
                <a:tab pos="3817620" algn="l"/>
                <a:tab pos="4885055" algn="l"/>
                <a:tab pos="5628640" algn="l"/>
                <a:tab pos="6735445" algn="l"/>
                <a:tab pos="7254240" algn="l"/>
              </a:tabLst>
            </a:pPr>
            <a:r>
              <a:rPr dirty="0" sz="2400" spc="-5">
                <a:latin typeface="Carlito"/>
                <a:cs typeface="Carlito"/>
              </a:rPr>
              <a:t>Li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-35">
                <a:latin typeface="Carlito"/>
                <a:cs typeface="Carlito"/>
              </a:rPr>
              <a:t>t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rib</a:t>
            </a:r>
            <a:r>
              <a:rPr dirty="0" sz="2400" spc="5">
                <a:latin typeface="Carlito"/>
                <a:cs typeface="Carlito"/>
              </a:rPr>
              <a:t>u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5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or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0" b="1">
                <a:latin typeface="Carlito"/>
                <a:cs typeface="Carlito"/>
              </a:rPr>
              <a:t>S</a:t>
            </a:r>
            <a:r>
              <a:rPr dirty="0" sz="2400" spc="-35" b="1">
                <a:latin typeface="Carlito"/>
                <a:cs typeface="Carlito"/>
              </a:rPr>
              <a:t>y</a:t>
            </a:r>
            <a:r>
              <a:rPr dirty="0" sz="2400" spc="-20" b="1">
                <a:latin typeface="Carlito"/>
                <a:cs typeface="Carlito"/>
              </a:rPr>
              <a:t>s</a:t>
            </a:r>
            <a:r>
              <a:rPr dirty="0" sz="2400" spc="-15" b="1">
                <a:latin typeface="Carlito"/>
                <a:cs typeface="Carlito"/>
              </a:rPr>
              <a:t>t</a:t>
            </a:r>
            <a:r>
              <a:rPr dirty="0" sz="2400" spc="-5" b="1">
                <a:latin typeface="Carlito"/>
                <a:cs typeface="Carlito"/>
              </a:rPr>
              <a:t>e</a:t>
            </a:r>
            <a:r>
              <a:rPr dirty="0" sz="2400" b="1">
                <a:latin typeface="Carlito"/>
                <a:cs typeface="Carlito"/>
              </a:rPr>
              <a:t>m</a:t>
            </a:r>
            <a:r>
              <a:rPr dirty="0" sz="2400" b="1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class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5">
                <a:latin typeface="Carlito"/>
                <a:cs typeface="Carlito"/>
              </a:rPr>
              <a:t>d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f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n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35">
                <a:latin typeface="Carlito"/>
                <a:cs typeface="Carlito"/>
              </a:rPr>
              <a:t>f</a:t>
            </a:r>
            <a:r>
              <a:rPr dirty="0" sz="2400">
                <a:latin typeface="Carlito"/>
                <a:cs typeface="Carlito"/>
              </a:rPr>
              <a:t>or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</a:t>
            </a:r>
            <a:r>
              <a:rPr dirty="0" u="heavy" sz="2400" spc="-1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</a:t>
            </a:r>
            <a:r>
              <a:rPr dirty="0" u="heavy" sz="2400" spc="-3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eHo</a:t>
            </a:r>
            <a:r>
              <a:rPr dirty="0" u="heavy" sz="2400" spc="1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Operations </a:t>
            </a:r>
            <a:r>
              <a:rPr dirty="0" sz="2400">
                <a:latin typeface="Carlito"/>
                <a:cs typeface="Carlito"/>
              </a:rPr>
              <a:t>define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behavior </a:t>
            </a:r>
            <a:r>
              <a:rPr dirty="0" sz="2400">
                <a:latin typeface="Carlito"/>
                <a:cs typeface="Carlito"/>
              </a:rPr>
              <a:t>of an</a:t>
            </a:r>
            <a:r>
              <a:rPr dirty="0" sz="2400" spc="-1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rlito"/>
              <a:cs typeface="Carlito"/>
            </a:endParaRPr>
          </a:p>
          <a:p>
            <a:pPr marL="5648960">
              <a:lnSpc>
                <a:spcPct val="100000"/>
              </a:lnSpc>
            </a:pPr>
            <a:r>
              <a:rPr dirty="0" sz="1750" spc="320">
                <a:latin typeface="Arial"/>
                <a:cs typeface="Arial"/>
              </a:rPr>
              <a:t>System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9048" y="5017546"/>
            <a:ext cx="3914775" cy="12839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91465" marR="2700655">
              <a:lnSpc>
                <a:spcPct val="110400"/>
              </a:lnSpc>
              <a:spcBef>
                <a:spcPts val="70"/>
              </a:spcBef>
            </a:pPr>
            <a:r>
              <a:rPr dirty="0" sz="1250" spc="150">
                <a:latin typeface="Arial"/>
                <a:cs typeface="Arial"/>
              </a:rPr>
              <a:t>p</a:t>
            </a:r>
            <a:r>
              <a:rPr dirty="0" sz="1250" spc="254">
                <a:latin typeface="Arial"/>
                <a:cs typeface="Arial"/>
              </a:rPr>
              <a:t>r</a:t>
            </a:r>
            <a:r>
              <a:rPr dirty="0" sz="1250" spc="150">
                <a:latin typeface="Arial"/>
                <a:cs typeface="Arial"/>
              </a:rPr>
              <a:t>og</a:t>
            </a:r>
            <a:r>
              <a:rPr dirty="0" sz="1250" spc="254">
                <a:latin typeface="Arial"/>
                <a:cs typeface="Arial"/>
              </a:rPr>
              <a:t>r</a:t>
            </a:r>
            <a:r>
              <a:rPr dirty="0" sz="1250" spc="150">
                <a:latin typeface="Arial"/>
                <a:cs typeface="Arial"/>
              </a:rPr>
              <a:t>a</a:t>
            </a:r>
            <a:r>
              <a:rPr dirty="0" sz="1250" spc="150">
                <a:latin typeface="Arial"/>
                <a:cs typeface="Arial"/>
              </a:rPr>
              <a:t>m</a:t>
            </a:r>
            <a:r>
              <a:rPr dirty="0" sz="1250" spc="254">
                <a:latin typeface="Arial"/>
                <a:cs typeface="Arial"/>
              </a:rPr>
              <a:t>(</a:t>
            </a:r>
            <a:r>
              <a:rPr dirty="0" sz="1250" spc="135">
                <a:latin typeface="Arial"/>
                <a:cs typeface="Arial"/>
              </a:rPr>
              <a:t>)  </a:t>
            </a:r>
            <a:r>
              <a:rPr dirty="0" sz="1250" spc="175">
                <a:latin typeface="Arial"/>
                <a:cs typeface="Arial"/>
              </a:rPr>
              <a:t>display()  </a:t>
            </a:r>
            <a:r>
              <a:rPr dirty="0" sz="1250" spc="190">
                <a:latin typeface="Arial"/>
                <a:cs typeface="Arial"/>
              </a:rPr>
              <a:t>reset()  query </a:t>
            </a:r>
            <a:r>
              <a:rPr dirty="0" sz="1250" spc="120">
                <a:latin typeface="Arial"/>
                <a:cs typeface="Arial"/>
              </a:rPr>
              <a:t>()  </a:t>
            </a:r>
            <a:r>
              <a:rPr dirty="0" sz="1250" spc="125">
                <a:latin typeface="Arial"/>
                <a:cs typeface="Arial"/>
              </a:rPr>
              <a:t>modif </a:t>
            </a:r>
            <a:r>
              <a:rPr dirty="0" sz="1250" spc="210">
                <a:latin typeface="Arial"/>
                <a:cs typeface="Arial"/>
              </a:rPr>
              <a:t>y()  </a:t>
            </a:r>
            <a:r>
              <a:rPr dirty="0" sz="1250" spc="190">
                <a:latin typeface="Arial"/>
                <a:cs typeface="Arial"/>
              </a:rPr>
              <a:t>ca</a:t>
            </a:r>
            <a:r>
              <a:rPr dirty="0" sz="1250" spc="190" b="1">
                <a:latin typeface="Arial"/>
                <a:cs typeface="Arial"/>
              </a:rPr>
              <a:t>l</a:t>
            </a:r>
            <a:r>
              <a:rPr dirty="0" sz="1250" spc="-220" b="1">
                <a:latin typeface="Arial"/>
                <a:cs typeface="Arial"/>
              </a:rPr>
              <a:t> </a:t>
            </a:r>
            <a:r>
              <a:rPr dirty="0" sz="1250" spc="204">
                <a:latin typeface="Arial"/>
                <a:cs typeface="Arial"/>
              </a:rPr>
              <a:t>()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37087" y="2772362"/>
            <a:ext cx="3958590" cy="2141855"/>
            <a:chOff x="4637087" y="2772362"/>
            <a:chExt cx="3958590" cy="2141855"/>
          </a:xfrm>
        </p:grpSpPr>
        <p:sp>
          <p:nvSpPr>
            <p:cNvPr id="7" name="object 7"/>
            <p:cNvSpPr/>
            <p:nvPr/>
          </p:nvSpPr>
          <p:spPr>
            <a:xfrm>
              <a:off x="4648200" y="2783633"/>
              <a:ext cx="3936365" cy="2118995"/>
            </a:xfrm>
            <a:custGeom>
              <a:avLst/>
              <a:gdLst/>
              <a:ahLst/>
              <a:cxnLst/>
              <a:rect l="l" t="t" r="r" b="b"/>
              <a:pathLst>
                <a:path w="3936365" h="2118995">
                  <a:moveTo>
                    <a:pt x="3935916" y="0"/>
                  </a:moveTo>
                  <a:lnTo>
                    <a:pt x="0" y="0"/>
                  </a:lnTo>
                  <a:lnTo>
                    <a:pt x="0" y="2118926"/>
                  </a:lnTo>
                  <a:lnTo>
                    <a:pt x="3935916" y="2118926"/>
                  </a:lnTo>
                  <a:lnTo>
                    <a:pt x="39359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48200" y="2775513"/>
              <a:ext cx="3936365" cy="16510"/>
            </a:xfrm>
            <a:custGeom>
              <a:avLst/>
              <a:gdLst/>
              <a:ahLst/>
              <a:cxnLst/>
              <a:rect l="l" t="t" r="r" b="b"/>
              <a:pathLst>
                <a:path w="3936365" h="16510">
                  <a:moveTo>
                    <a:pt x="0" y="15923"/>
                  </a:moveTo>
                  <a:lnTo>
                    <a:pt x="3935916" y="15923"/>
                  </a:lnTo>
                  <a:lnTo>
                    <a:pt x="3935916" y="0"/>
                  </a:lnTo>
                  <a:lnTo>
                    <a:pt x="0" y="0"/>
                  </a:lnTo>
                  <a:lnTo>
                    <a:pt x="0" y="15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2783475"/>
              <a:ext cx="3936365" cy="2119630"/>
            </a:xfrm>
            <a:custGeom>
              <a:avLst/>
              <a:gdLst/>
              <a:ahLst/>
              <a:cxnLst/>
              <a:rect l="l" t="t" r="r" b="b"/>
              <a:pathLst>
                <a:path w="3936365" h="2119629">
                  <a:moveTo>
                    <a:pt x="3935916" y="0"/>
                  </a:moveTo>
                  <a:lnTo>
                    <a:pt x="3935916" y="0"/>
                  </a:lnTo>
                </a:path>
                <a:path w="3936365" h="2119629">
                  <a:moveTo>
                    <a:pt x="3935916" y="0"/>
                  </a:moveTo>
                  <a:lnTo>
                    <a:pt x="3935916" y="2119084"/>
                  </a:lnTo>
                </a:path>
                <a:path w="3936365" h="2119629">
                  <a:moveTo>
                    <a:pt x="3935916" y="2119084"/>
                  </a:moveTo>
                  <a:lnTo>
                    <a:pt x="3935916" y="2119084"/>
                  </a:lnTo>
                </a:path>
                <a:path w="3936365" h="2119629">
                  <a:moveTo>
                    <a:pt x="3935916" y="2119084"/>
                  </a:moveTo>
                  <a:lnTo>
                    <a:pt x="0" y="2119084"/>
                  </a:lnTo>
                </a:path>
                <a:path w="3936365" h="2119629">
                  <a:moveTo>
                    <a:pt x="0" y="2119084"/>
                  </a:moveTo>
                  <a:lnTo>
                    <a:pt x="0" y="2119084"/>
                  </a:lnTo>
                </a:path>
                <a:path w="3936365" h="2119629">
                  <a:moveTo>
                    <a:pt x="0" y="2119084"/>
                  </a:moveTo>
                  <a:lnTo>
                    <a:pt x="0" y="0"/>
                  </a:lnTo>
                </a:path>
                <a:path w="3936365" h="211962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8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659048" y="2866361"/>
            <a:ext cx="3914775" cy="17151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229"/>
              </a:spcBef>
            </a:pPr>
            <a:r>
              <a:rPr dirty="0" sz="1250" spc="200">
                <a:latin typeface="Arial"/>
                <a:cs typeface="Arial"/>
              </a:rPr>
              <a:t>systemID</a:t>
            </a:r>
            <a:endParaRPr sz="1250">
              <a:latin typeface="Arial"/>
              <a:cs typeface="Arial"/>
            </a:endParaRPr>
          </a:p>
          <a:p>
            <a:pPr marL="269875" marR="1339215">
              <a:lnSpc>
                <a:spcPct val="108700"/>
              </a:lnSpc>
            </a:pPr>
            <a:r>
              <a:rPr dirty="0" sz="1250" spc="160">
                <a:latin typeface="Arial"/>
                <a:cs typeface="Arial"/>
              </a:rPr>
              <a:t>verific</a:t>
            </a:r>
            <a:r>
              <a:rPr dirty="0" sz="1250" spc="-200">
                <a:latin typeface="Arial"/>
                <a:cs typeface="Arial"/>
              </a:rPr>
              <a:t> </a:t>
            </a:r>
            <a:r>
              <a:rPr dirty="0" sz="1250" spc="165">
                <a:latin typeface="Arial"/>
                <a:cs typeface="Arial"/>
              </a:rPr>
              <a:t>ationPhoneNumber  </a:t>
            </a:r>
            <a:r>
              <a:rPr dirty="0" sz="1250" spc="190">
                <a:latin typeface="Arial"/>
                <a:cs typeface="Arial"/>
              </a:rPr>
              <a:t>systemStatus</a:t>
            </a:r>
            <a:endParaRPr sz="1250">
              <a:latin typeface="Arial"/>
              <a:cs typeface="Arial"/>
            </a:endParaRPr>
          </a:p>
          <a:p>
            <a:pPr marL="269875" marR="1744980">
              <a:lnSpc>
                <a:spcPct val="110800"/>
              </a:lnSpc>
              <a:spcBef>
                <a:spcPts val="95"/>
              </a:spcBef>
            </a:pPr>
            <a:r>
              <a:rPr dirty="0" sz="1250" spc="160">
                <a:latin typeface="Arial"/>
                <a:cs typeface="Arial"/>
              </a:rPr>
              <a:t>delayTime  </a:t>
            </a:r>
            <a:r>
              <a:rPr dirty="0" sz="1250" spc="175">
                <a:latin typeface="Arial"/>
                <a:cs typeface="Arial"/>
              </a:rPr>
              <a:t>telephoneNumber  mas </a:t>
            </a:r>
            <a:r>
              <a:rPr dirty="0" sz="1250" spc="190">
                <a:latin typeface="Arial"/>
                <a:cs typeface="Arial"/>
              </a:rPr>
              <a:t>terPassw </a:t>
            </a:r>
            <a:r>
              <a:rPr dirty="0" sz="1250" spc="220">
                <a:latin typeface="Arial"/>
                <a:cs typeface="Arial"/>
              </a:rPr>
              <a:t>ord  </a:t>
            </a:r>
            <a:r>
              <a:rPr dirty="0" sz="1250" spc="185">
                <a:latin typeface="Arial"/>
                <a:cs typeface="Arial"/>
              </a:rPr>
              <a:t>temporaryPass</a:t>
            </a:r>
            <a:r>
              <a:rPr dirty="0" sz="1250" spc="-220">
                <a:latin typeface="Arial"/>
                <a:cs typeface="Arial"/>
              </a:rPr>
              <a:t> </a:t>
            </a:r>
            <a:r>
              <a:rPr dirty="0" sz="1250" spc="280">
                <a:latin typeface="Arial"/>
                <a:cs typeface="Arial"/>
              </a:rPr>
              <a:t>word  </a:t>
            </a:r>
            <a:r>
              <a:rPr dirty="0" sz="1250" spc="175">
                <a:latin typeface="Arial"/>
                <a:cs typeface="Arial"/>
              </a:rPr>
              <a:t>numberTries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735" y="4291329"/>
            <a:ext cx="1413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5A9A9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3175" y="3581400"/>
            <a:ext cx="1008380" cy="2486025"/>
          </a:xfrm>
          <a:custGeom>
            <a:avLst/>
            <a:gdLst/>
            <a:ahLst/>
            <a:cxnLst/>
            <a:rect l="l" t="t" r="r" b="b"/>
            <a:pathLst>
              <a:path w="1008379" h="2486025">
                <a:moveTo>
                  <a:pt x="911225" y="0"/>
                </a:moveTo>
                <a:lnTo>
                  <a:pt x="122300" y="811149"/>
                </a:lnTo>
              </a:path>
              <a:path w="1008379" h="2486025">
                <a:moveTo>
                  <a:pt x="1007999" y="1792224"/>
                </a:moveTo>
                <a:lnTo>
                  <a:pt x="0" y="2486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65629" y="5889447"/>
            <a:ext cx="1584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5A9A9"/>
                </a:solidFill>
                <a:latin typeface="Arial"/>
                <a:cs typeface="Arial"/>
              </a:rPr>
              <a:t>ope</a:t>
            </a:r>
            <a:r>
              <a:rPr dirty="0" sz="2400" b="1">
                <a:solidFill>
                  <a:srgbClr val="95A9A9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95A9A9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95A9A9"/>
                </a:solidFill>
                <a:latin typeface="Arial"/>
                <a:cs typeface="Arial"/>
              </a:rPr>
              <a:t>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38276"/>
            <a:ext cx="8538210" cy="4803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L="344170" marR="5080" indent="-344170">
              <a:lnSpc>
                <a:spcPts val="2375"/>
              </a:lnSpc>
              <a:spcBef>
                <a:spcPts val="110"/>
              </a:spcBef>
              <a:buFont typeface="Wingdings"/>
              <a:buChar char=""/>
              <a:tabLst>
                <a:tab pos="344170" algn="l"/>
                <a:tab pos="344805" algn="l"/>
                <a:tab pos="1164590" algn="l"/>
                <a:tab pos="2176780" algn="l"/>
                <a:tab pos="2771775" algn="l"/>
                <a:tab pos="3573145" algn="l"/>
                <a:tab pos="4436110" algn="l"/>
                <a:tab pos="4823460" algn="l"/>
                <a:tab pos="5935980" algn="l"/>
                <a:tab pos="6930390" algn="l"/>
                <a:tab pos="7436484" algn="l"/>
              </a:tabLst>
            </a:pPr>
            <a:r>
              <a:rPr dirty="0" sz="2200" spc="5" b="1">
                <a:latin typeface="Carlito"/>
                <a:cs typeface="Carlito"/>
              </a:rPr>
              <a:t>E</a:t>
            </a:r>
            <a:r>
              <a:rPr dirty="0" sz="2200" spc="-25" b="1">
                <a:latin typeface="Carlito"/>
                <a:cs typeface="Carlito"/>
              </a:rPr>
              <a:t>n</a:t>
            </a:r>
            <a:r>
              <a:rPr dirty="0" sz="2200" b="1">
                <a:latin typeface="Carlito"/>
                <a:cs typeface="Carlito"/>
              </a:rPr>
              <a:t>t</a:t>
            </a:r>
            <a:r>
              <a:rPr dirty="0" sz="2200" spc="10" b="1">
                <a:latin typeface="Carlito"/>
                <a:cs typeface="Carlito"/>
              </a:rPr>
              <a:t>i</a:t>
            </a:r>
            <a:r>
              <a:rPr dirty="0" sz="2200" spc="-20" b="1">
                <a:latin typeface="Carlito"/>
                <a:cs typeface="Carlito"/>
              </a:rPr>
              <a:t>t</a:t>
            </a:r>
            <a:r>
              <a:rPr dirty="0" sz="2200" b="1">
                <a:latin typeface="Carlito"/>
                <a:cs typeface="Carlito"/>
              </a:rPr>
              <a:t>y</a:t>
            </a:r>
            <a:r>
              <a:rPr dirty="0" sz="2200" b="1">
                <a:latin typeface="Carlito"/>
                <a:cs typeface="Carlito"/>
              </a:rPr>
              <a:t>	</a:t>
            </a:r>
            <a:r>
              <a:rPr dirty="0" sz="2200" spc="10" b="1">
                <a:latin typeface="Carlito"/>
                <a:cs typeface="Carlito"/>
              </a:rPr>
              <a:t>c</a:t>
            </a:r>
            <a:r>
              <a:rPr dirty="0" sz="2200" spc="5" b="1">
                <a:latin typeface="Carlito"/>
                <a:cs typeface="Carlito"/>
              </a:rPr>
              <a:t>l</a:t>
            </a:r>
            <a:r>
              <a:rPr dirty="0" sz="2200" spc="-30" b="1">
                <a:latin typeface="Carlito"/>
                <a:cs typeface="Carlito"/>
              </a:rPr>
              <a:t>a</a:t>
            </a:r>
            <a:r>
              <a:rPr dirty="0" sz="2200" spc="5" b="1">
                <a:latin typeface="Carlito"/>
                <a:cs typeface="Carlito"/>
              </a:rPr>
              <a:t>ss</a:t>
            </a:r>
            <a:r>
              <a:rPr dirty="0" sz="2200" b="1">
                <a:latin typeface="Carlito"/>
                <a:cs typeface="Carlito"/>
              </a:rPr>
              <a:t>e</a:t>
            </a:r>
            <a:r>
              <a:rPr dirty="0" sz="2200" spc="-10" b="1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,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al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all</a:t>
            </a:r>
            <a:r>
              <a:rPr dirty="0" sz="2200" spc="-20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d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0">
                <a:latin typeface="Carlito"/>
                <a:cs typeface="Carlito"/>
              </a:rPr>
              <a:t>m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de</a:t>
            </a:r>
            <a:r>
              <a:rPr dirty="0" sz="2200">
                <a:latin typeface="Carlito"/>
                <a:cs typeface="Carlito"/>
              </a:rPr>
              <a:t>l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15">
                <a:latin typeface="Carlito"/>
                <a:cs typeface="Carlito"/>
              </a:rPr>
              <a:t>o</a:t>
            </a:r>
            <a:r>
              <a:rPr dirty="0" sz="2200">
                <a:latin typeface="Carlito"/>
                <a:cs typeface="Carlito"/>
              </a:rPr>
              <a:t>r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>
                <a:latin typeface="Carlito"/>
                <a:cs typeface="Carlito"/>
              </a:rPr>
              <a:t>b</a:t>
            </a:r>
            <a:r>
              <a:rPr dirty="0" sz="2200" spc="-10">
                <a:latin typeface="Carlito"/>
                <a:cs typeface="Carlito"/>
              </a:rPr>
              <a:t>u</a:t>
            </a:r>
            <a:r>
              <a:rPr dirty="0" sz="2200" spc="-5">
                <a:latin typeface="Carlito"/>
                <a:cs typeface="Carlito"/>
              </a:rPr>
              <a:t>sines</a:t>
            </a:r>
            <a:r>
              <a:rPr dirty="0" sz="2200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20">
                <a:latin typeface="Carlito"/>
                <a:cs typeface="Carlito"/>
              </a:rPr>
              <a:t>c</a:t>
            </a:r>
            <a:r>
              <a:rPr dirty="0" sz="2200">
                <a:latin typeface="Carlito"/>
                <a:cs typeface="Carlito"/>
              </a:rPr>
              <a:t>las</a:t>
            </a:r>
            <a:r>
              <a:rPr dirty="0" sz="2200" spc="-25">
                <a:latin typeface="Carlito"/>
                <a:cs typeface="Carlito"/>
              </a:rPr>
              <a:t>s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 spc="5">
                <a:latin typeface="Carlito"/>
                <a:cs typeface="Carlito"/>
              </a:rPr>
              <a:t>s</a:t>
            </a:r>
            <a:r>
              <a:rPr dirty="0" sz="2200">
                <a:latin typeface="Carlito"/>
                <a:cs typeface="Carlito"/>
              </a:rPr>
              <a:t>,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5">
                <a:latin typeface="Carlito"/>
                <a:cs typeface="Carlito"/>
              </a:rPr>
              <a:t>a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5">
                <a:latin typeface="Carlito"/>
                <a:cs typeface="Carlito"/>
              </a:rPr>
              <a:t>e</a:t>
            </a:r>
            <a:r>
              <a:rPr dirty="0" sz="2200">
                <a:latin typeface="Carlito"/>
                <a:cs typeface="Carlito"/>
              </a:rPr>
              <a:t>	</a:t>
            </a:r>
            <a:r>
              <a:rPr dirty="0" sz="2200" spc="-15">
                <a:latin typeface="Carlito"/>
                <a:cs typeface="Carlito"/>
              </a:rPr>
              <a:t>e</a:t>
            </a:r>
            <a:r>
              <a:rPr dirty="0" sz="2200" spc="-5">
                <a:latin typeface="Carlito"/>
                <a:cs typeface="Carlito"/>
              </a:rPr>
              <a:t>x</a:t>
            </a:r>
            <a:r>
              <a:rPr dirty="0" sz="2200" spc="5">
                <a:latin typeface="Carlito"/>
                <a:cs typeface="Carlito"/>
              </a:rPr>
              <a:t>t</a:t>
            </a:r>
            <a:r>
              <a:rPr dirty="0" sz="2200" spc="-50">
                <a:latin typeface="Carlito"/>
                <a:cs typeface="Carlito"/>
              </a:rPr>
              <a:t>r</a:t>
            </a:r>
            <a:r>
              <a:rPr dirty="0" sz="2200" spc="-20">
                <a:latin typeface="Carlito"/>
                <a:cs typeface="Carlito"/>
              </a:rPr>
              <a:t>a</a:t>
            </a:r>
            <a:r>
              <a:rPr dirty="0" sz="2200">
                <a:latin typeface="Carlito"/>
                <a:cs typeface="Carlito"/>
              </a:rPr>
              <a:t>c</a:t>
            </a:r>
            <a:r>
              <a:rPr dirty="0" sz="2200" spc="-20">
                <a:latin typeface="Carlito"/>
                <a:cs typeface="Carlito"/>
              </a:rPr>
              <a:t>t</a:t>
            </a:r>
            <a:r>
              <a:rPr dirty="0" sz="2200" spc="5">
                <a:latin typeface="Carlito"/>
                <a:cs typeface="Carlito"/>
              </a:rPr>
              <a:t>ed</a:t>
            </a:r>
            <a:endParaRPr sz="2200">
              <a:latin typeface="Carlito"/>
              <a:cs typeface="Carlito"/>
            </a:endParaRPr>
          </a:p>
          <a:p>
            <a:pPr algn="r" marR="40005">
              <a:lnSpc>
                <a:spcPts val="2375"/>
              </a:lnSpc>
            </a:pPr>
            <a:r>
              <a:rPr dirty="0" sz="2200" spc="-5">
                <a:latin typeface="Carlito"/>
                <a:cs typeface="Carlito"/>
              </a:rPr>
              <a:t>directly from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statement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problem </a:t>
            </a:r>
            <a:r>
              <a:rPr dirty="0" sz="2200">
                <a:latin typeface="Carlito"/>
                <a:cs typeface="Carlito"/>
              </a:rPr>
              <a:t>(e.g., </a:t>
            </a:r>
            <a:r>
              <a:rPr dirty="0" sz="2200" spc="5">
                <a:latin typeface="Carlito"/>
                <a:cs typeface="Carlito"/>
              </a:rPr>
              <a:t>FloorPlan </a:t>
            </a:r>
            <a:r>
              <a:rPr dirty="0" sz="2200">
                <a:latin typeface="Carlito"/>
                <a:cs typeface="Carlito"/>
              </a:rPr>
              <a:t>and</a:t>
            </a:r>
            <a:r>
              <a:rPr dirty="0" sz="2200" spc="-28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Sensor).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algn="just" marL="356870" marR="5715" indent="-344805">
              <a:lnSpc>
                <a:spcPct val="80000"/>
              </a:lnSpc>
              <a:spcBef>
                <a:spcPts val="183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200" spc="-5" b="1">
                <a:latin typeface="Carlito"/>
                <a:cs typeface="Carlito"/>
              </a:rPr>
              <a:t>Boundary classes </a:t>
            </a:r>
            <a:r>
              <a:rPr dirty="0" sz="2200" spc="-15">
                <a:latin typeface="Carlito"/>
                <a:cs typeface="Carlito"/>
              </a:rPr>
              <a:t>are </a:t>
            </a:r>
            <a:r>
              <a:rPr dirty="0" sz="2200" spc="-10">
                <a:latin typeface="Carlito"/>
                <a:cs typeface="Carlito"/>
              </a:rPr>
              <a:t>used to </a:t>
            </a:r>
            <a:r>
              <a:rPr dirty="0" sz="2200" spc="-15">
                <a:latin typeface="Carlito"/>
                <a:cs typeface="Carlito"/>
              </a:rPr>
              <a:t>create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interface </a:t>
            </a:r>
            <a:r>
              <a:rPr dirty="0" sz="2200">
                <a:latin typeface="Carlito"/>
                <a:cs typeface="Carlito"/>
              </a:rPr>
              <a:t>(e.g., </a:t>
            </a:r>
            <a:r>
              <a:rPr dirty="0" sz="2200" spc="-15">
                <a:latin typeface="Carlito"/>
                <a:cs typeface="Carlito"/>
              </a:rPr>
              <a:t>interactive  </a:t>
            </a:r>
            <a:r>
              <a:rPr dirty="0" sz="2200" spc="-5">
                <a:latin typeface="Carlito"/>
                <a:cs typeface="Carlito"/>
              </a:rPr>
              <a:t>screen </a:t>
            </a:r>
            <a:r>
              <a:rPr dirty="0" sz="2200" spc="5">
                <a:latin typeface="Carlito"/>
                <a:cs typeface="Carlito"/>
              </a:rPr>
              <a:t>or </a:t>
            </a:r>
            <a:r>
              <a:rPr dirty="0" sz="2200" spc="-10">
                <a:latin typeface="Carlito"/>
                <a:cs typeface="Carlito"/>
              </a:rPr>
              <a:t>printed </a:t>
            </a:r>
            <a:r>
              <a:rPr dirty="0" sz="2200" spc="-5">
                <a:latin typeface="Carlito"/>
                <a:cs typeface="Carlito"/>
              </a:rPr>
              <a:t>reports) that </a:t>
            </a:r>
            <a:r>
              <a:rPr dirty="0" sz="220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user </a:t>
            </a:r>
            <a:r>
              <a:rPr dirty="0" sz="2200">
                <a:latin typeface="Carlito"/>
                <a:cs typeface="Carlito"/>
              </a:rPr>
              <a:t>sees </a:t>
            </a:r>
            <a:r>
              <a:rPr dirty="0" sz="2200" spc="5">
                <a:latin typeface="Carlito"/>
                <a:cs typeface="Carlito"/>
              </a:rPr>
              <a:t>and </a:t>
            </a:r>
            <a:r>
              <a:rPr dirty="0" sz="2200" spc="-10">
                <a:latin typeface="Carlito"/>
                <a:cs typeface="Carlito"/>
              </a:rPr>
              <a:t>interacts </a:t>
            </a:r>
            <a:r>
              <a:rPr dirty="0" sz="2200" spc="5">
                <a:latin typeface="Carlito"/>
                <a:cs typeface="Carlito"/>
              </a:rPr>
              <a:t>with </a:t>
            </a:r>
            <a:r>
              <a:rPr dirty="0" sz="2200">
                <a:latin typeface="Carlito"/>
                <a:cs typeface="Carlito"/>
              </a:rPr>
              <a:t>as </a:t>
            </a:r>
            <a:r>
              <a:rPr dirty="0" sz="2200" spc="-5">
                <a:latin typeface="Carlito"/>
                <a:cs typeface="Carlito"/>
              </a:rPr>
              <a:t>the  software </a:t>
            </a:r>
            <a:r>
              <a:rPr dirty="0" sz="2200">
                <a:latin typeface="Carlito"/>
                <a:cs typeface="Carlito"/>
              </a:rPr>
              <a:t>is</a:t>
            </a:r>
            <a:r>
              <a:rPr dirty="0" sz="2200" spc="-6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used.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700">
              <a:latin typeface="Carlito"/>
              <a:cs typeface="Carlito"/>
            </a:endParaRPr>
          </a:p>
          <a:p>
            <a:pPr marL="356870" indent="-344805">
              <a:lnSpc>
                <a:spcPts val="238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" b="1">
                <a:latin typeface="Carlito"/>
                <a:cs typeface="Carlito"/>
              </a:rPr>
              <a:t>Controller </a:t>
            </a:r>
            <a:r>
              <a:rPr dirty="0" sz="2200" b="1">
                <a:latin typeface="Carlito"/>
                <a:cs typeface="Carlito"/>
              </a:rPr>
              <a:t>classes </a:t>
            </a:r>
            <a:r>
              <a:rPr dirty="0" sz="2200" spc="-10">
                <a:latin typeface="Carlito"/>
                <a:cs typeface="Carlito"/>
              </a:rPr>
              <a:t>manage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unit </a:t>
            </a:r>
            <a:r>
              <a:rPr dirty="0" sz="2200" spc="5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work </a:t>
            </a:r>
            <a:r>
              <a:rPr dirty="0" sz="2200" spc="-15">
                <a:latin typeface="Carlito"/>
                <a:cs typeface="Carlito"/>
              </a:rPr>
              <a:t>from start </a:t>
            </a:r>
            <a:r>
              <a:rPr dirty="0" sz="2200" spc="-10">
                <a:latin typeface="Carlito"/>
                <a:cs typeface="Carlito"/>
              </a:rPr>
              <a:t>to finish. </a:t>
            </a:r>
            <a:r>
              <a:rPr dirty="0" sz="2200" spc="-15">
                <a:latin typeface="Carlito"/>
                <a:cs typeface="Carlito"/>
              </a:rPr>
              <a:t>That</a:t>
            </a:r>
            <a:r>
              <a:rPr dirty="0" sz="2200" spc="33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is,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80"/>
              </a:lnSpc>
            </a:pPr>
            <a:r>
              <a:rPr dirty="0" sz="2200" spc="-5">
                <a:latin typeface="Carlito"/>
                <a:cs typeface="Carlito"/>
              </a:rPr>
              <a:t>controller </a:t>
            </a:r>
            <a:r>
              <a:rPr dirty="0" sz="2200">
                <a:latin typeface="Carlito"/>
                <a:cs typeface="Carlito"/>
              </a:rPr>
              <a:t>classes </a:t>
            </a:r>
            <a:r>
              <a:rPr dirty="0" sz="2200" spc="-5">
                <a:latin typeface="Carlito"/>
                <a:cs typeface="Carlito"/>
              </a:rPr>
              <a:t>can </a:t>
            </a:r>
            <a:r>
              <a:rPr dirty="0" sz="2200">
                <a:latin typeface="Carlito"/>
                <a:cs typeface="Carlito"/>
              </a:rPr>
              <a:t>be </a:t>
            </a:r>
            <a:r>
              <a:rPr dirty="0" sz="2200" spc="-5">
                <a:latin typeface="Carlito"/>
                <a:cs typeface="Carlito"/>
              </a:rPr>
              <a:t>designed </a:t>
            </a:r>
            <a:r>
              <a:rPr dirty="0" sz="2200" spc="-10">
                <a:latin typeface="Carlito"/>
                <a:cs typeface="Carlito"/>
              </a:rPr>
              <a:t>to</a:t>
            </a:r>
            <a:r>
              <a:rPr dirty="0" sz="2200" spc="-17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manage</a:t>
            </a:r>
            <a:endParaRPr sz="22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creation </a:t>
            </a:r>
            <a:r>
              <a:rPr dirty="0" sz="2000" spc="-5">
                <a:latin typeface="Carlito"/>
                <a:cs typeface="Carlito"/>
              </a:rPr>
              <a:t>or </a:t>
            </a:r>
            <a:r>
              <a:rPr dirty="0" sz="2000" spc="-10">
                <a:latin typeface="Carlito"/>
                <a:cs typeface="Carlito"/>
              </a:rPr>
              <a:t>update </a:t>
            </a:r>
            <a:r>
              <a:rPr dirty="0" sz="2000" spc="-5">
                <a:latin typeface="Carlito"/>
                <a:cs typeface="Carlito"/>
              </a:rPr>
              <a:t>of entity</a:t>
            </a:r>
            <a:r>
              <a:rPr dirty="0" sz="2000" spc="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objects;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ts val="2160"/>
              </a:lnSpc>
              <a:spcBef>
                <a:spcPts val="1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the instantiation </a:t>
            </a:r>
            <a:r>
              <a:rPr dirty="0" sz="2000">
                <a:latin typeface="Carlito"/>
                <a:cs typeface="Carlito"/>
              </a:rPr>
              <a:t>of boundary </a:t>
            </a:r>
            <a:r>
              <a:rPr dirty="0" sz="2000" spc="-5">
                <a:latin typeface="Carlito"/>
                <a:cs typeface="Carlito"/>
              </a:rPr>
              <a:t>objects </a:t>
            </a:r>
            <a:r>
              <a:rPr dirty="0" sz="2000" spc="1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they obtain </a:t>
            </a:r>
            <a:r>
              <a:rPr dirty="0" sz="2000" spc="-10">
                <a:latin typeface="Carlito"/>
                <a:cs typeface="Carlito"/>
              </a:rPr>
              <a:t>information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from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dirty="0" sz="2000" spc="-5">
                <a:latin typeface="Carlito"/>
                <a:cs typeface="Carlito"/>
              </a:rPr>
              <a:t>entity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objects;</a:t>
            </a:r>
            <a:endParaRPr sz="20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Carlito"/>
                <a:cs typeface="Carlito"/>
              </a:rPr>
              <a:t>complex </a:t>
            </a:r>
            <a:r>
              <a:rPr dirty="0" sz="2000" spc="-10">
                <a:latin typeface="Carlito"/>
                <a:cs typeface="Carlito"/>
              </a:rPr>
              <a:t>communication between sets </a:t>
            </a:r>
            <a:r>
              <a:rPr dirty="0" sz="2000" spc="-5">
                <a:latin typeface="Carlito"/>
                <a:cs typeface="Carlito"/>
              </a:rPr>
              <a:t>of</a:t>
            </a:r>
            <a:r>
              <a:rPr dirty="0" sz="2000" spc="18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objects;</a:t>
            </a:r>
            <a:endParaRPr sz="2000">
              <a:latin typeface="Carlito"/>
              <a:cs typeface="Carlito"/>
            </a:endParaRPr>
          </a:p>
          <a:p>
            <a:pPr lvl="1" marL="756285" marR="12065" indent="-287020">
              <a:lnSpc>
                <a:spcPct val="8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Carlito"/>
                <a:cs typeface="Carlito"/>
              </a:rPr>
              <a:t>validation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data </a:t>
            </a:r>
            <a:r>
              <a:rPr dirty="0" sz="2000" spc="-10">
                <a:latin typeface="Carlito"/>
                <a:cs typeface="Carlito"/>
              </a:rPr>
              <a:t>communicated </a:t>
            </a:r>
            <a:r>
              <a:rPr dirty="0" sz="2000" spc="-5">
                <a:latin typeface="Carlito"/>
                <a:cs typeface="Carlito"/>
              </a:rPr>
              <a:t>between objects or </a:t>
            </a:r>
            <a:r>
              <a:rPr dirty="0" sz="2000" spc="-10">
                <a:latin typeface="Carlito"/>
                <a:cs typeface="Carlito"/>
              </a:rPr>
              <a:t>between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>
                <a:latin typeface="Carlito"/>
                <a:cs typeface="Carlito"/>
              </a:rPr>
              <a:t>user  </a:t>
            </a:r>
            <a:r>
              <a:rPr dirty="0" sz="2000" spc="-5">
                <a:latin typeface="Carlito"/>
                <a:cs typeface="Carlito"/>
              </a:rPr>
              <a:t>and the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application.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29127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Class</a:t>
            </a:r>
            <a:r>
              <a:rPr dirty="0" spc="-95"/>
              <a:t> </a:t>
            </a:r>
            <a:r>
              <a:rPr dirty="0" spc="-25"/>
              <a:t>Types[2]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5315" y="937388"/>
            <a:ext cx="1269365" cy="1399540"/>
          </a:xfrm>
          <a:custGeom>
            <a:avLst/>
            <a:gdLst/>
            <a:ahLst/>
            <a:cxnLst/>
            <a:rect l="l" t="t" r="r" b="b"/>
            <a:pathLst>
              <a:path w="1269364" h="1399539">
                <a:moveTo>
                  <a:pt x="1268800" y="0"/>
                </a:moveTo>
                <a:lnTo>
                  <a:pt x="1268800" y="1399097"/>
                </a:lnTo>
              </a:path>
              <a:path w="1269364" h="1399539">
                <a:moveTo>
                  <a:pt x="0" y="1399097"/>
                </a:moveTo>
                <a:lnTo>
                  <a:pt x="0" y="0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05315" y="937388"/>
            <a:ext cx="1269365" cy="291465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705"/>
              </a:spcBef>
            </a:pPr>
            <a:r>
              <a:rPr dirty="0" sz="900" spc="5">
                <a:latin typeface="Arial"/>
                <a:cs typeface="Arial"/>
              </a:rPr>
              <a:t>FloorPlan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5315" y="1753576"/>
            <a:ext cx="1269365" cy="58293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116205" marR="487680">
              <a:lnSpc>
                <a:spcPct val="110300"/>
              </a:lnSpc>
              <a:spcBef>
                <a:spcPts val="415"/>
              </a:spcBef>
            </a:pPr>
            <a:r>
              <a:rPr dirty="0" sz="650">
                <a:latin typeface="Arial"/>
                <a:cs typeface="Arial"/>
              </a:rPr>
              <a:t>determineType </a:t>
            </a:r>
            <a:r>
              <a:rPr dirty="0" sz="650" spc="10">
                <a:latin typeface="Arial"/>
                <a:cs typeface="Arial"/>
              </a:rPr>
              <a:t>(</a:t>
            </a:r>
            <a:r>
              <a:rPr dirty="0" sz="650" spc="-114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)  </a:t>
            </a:r>
            <a:r>
              <a:rPr dirty="0" sz="650" spc="-15">
                <a:latin typeface="Arial"/>
                <a:cs typeface="Arial"/>
              </a:rPr>
              <a:t>positionFloorplan  </a:t>
            </a:r>
            <a:r>
              <a:rPr dirty="0" sz="650" spc="-5">
                <a:latin typeface="Arial"/>
                <a:cs typeface="Arial"/>
              </a:rPr>
              <a:t>scale(</a:t>
            </a:r>
            <a:r>
              <a:rPr dirty="0" sz="650" spc="-7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25"/>
              </a:spcBef>
            </a:pPr>
            <a:r>
              <a:rPr dirty="0" sz="650" spc="-10">
                <a:latin typeface="Arial"/>
                <a:cs typeface="Arial"/>
              </a:rPr>
              <a:t>change color(</a:t>
            </a:r>
            <a:r>
              <a:rPr dirty="0" sz="650" spc="-5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5315" y="1228842"/>
            <a:ext cx="1269365" cy="525145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116205" marR="935355">
              <a:lnSpc>
                <a:spcPct val="103200"/>
              </a:lnSpc>
              <a:spcBef>
                <a:spcPts val="470"/>
              </a:spcBef>
            </a:pPr>
            <a:r>
              <a:rPr dirty="0" sz="650" spc="15">
                <a:latin typeface="Arial"/>
                <a:cs typeface="Arial"/>
              </a:rPr>
              <a:t>type  </a:t>
            </a:r>
            <a:r>
              <a:rPr dirty="0" sz="650" spc="-20">
                <a:latin typeface="Arial"/>
                <a:cs typeface="Arial"/>
              </a:rPr>
              <a:t>n</a:t>
            </a:r>
            <a:r>
              <a:rPr dirty="0" sz="650" spc="-25">
                <a:latin typeface="Arial"/>
                <a:cs typeface="Arial"/>
              </a:rPr>
              <a:t>a</a:t>
            </a:r>
            <a:r>
              <a:rPr dirty="0" sz="650" spc="30">
                <a:latin typeface="Arial"/>
                <a:cs typeface="Arial"/>
              </a:rPr>
              <a:t>m</a:t>
            </a:r>
            <a:r>
              <a:rPr dirty="0" sz="650" spc="20">
                <a:latin typeface="Arial"/>
                <a:cs typeface="Arial"/>
              </a:rPr>
              <a:t>e</a:t>
            </a:r>
            <a:endParaRPr sz="65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25"/>
              </a:spcBef>
            </a:pPr>
            <a:r>
              <a:rPr dirty="0" sz="650" spc="-10">
                <a:latin typeface="Arial"/>
                <a:cs typeface="Arial"/>
              </a:rPr>
              <a:t>outsideDimensions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3400352"/>
            <a:ext cx="1181735" cy="1632585"/>
          </a:xfrm>
          <a:custGeom>
            <a:avLst/>
            <a:gdLst/>
            <a:ahLst/>
            <a:cxnLst/>
            <a:rect l="l" t="t" r="r" b="b"/>
            <a:pathLst>
              <a:path w="1181735" h="1632585">
                <a:moveTo>
                  <a:pt x="1181255" y="0"/>
                </a:moveTo>
                <a:lnTo>
                  <a:pt x="1181255" y="1632377"/>
                </a:lnTo>
              </a:path>
              <a:path w="1181735" h="1632585">
                <a:moveTo>
                  <a:pt x="0" y="1632377"/>
                </a:moveTo>
                <a:lnTo>
                  <a:pt x="0" y="0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7400" y="3407624"/>
            <a:ext cx="1181735" cy="27686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378460">
              <a:lnSpc>
                <a:spcPct val="100000"/>
              </a:lnSpc>
              <a:spcBef>
                <a:spcPts val="520"/>
              </a:spcBef>
            </a:pPr>
            <a:r>
              <a:rPr dirty="0" sz="800">
                <a:latin typeface="Arial"/>
                <a:cs typeface="Arial"/>
              </a:rPr>
              <a:t>Cam</a:t>
            </a:r>
            <a:r>
              <a:rPr dirty="0" sz="800" spc="-95">
                <a:latin typeface="Arial"/>
                <a:cs typeface="Arial"/>
              </a:rPr>
              <a:t> </a:t>
            </a:r>
            <a:r>
              <a:rPr dirty="0" sz="800" spc="25">
                <a:latin typeface="Arial"/>
                <a:cs typeface="Arial"/>
              </a:rPr>
              <a:t>era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4391500"/>
            <a:ext cx="1181735" cy="64135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365"/>
              </a:spcBef>
            </a:pPr>
            <a:r>
              <a:rPr dirty="0" sz="550" spc="40">
                <a:latin typeface="Arial"/>
                <a:cs typeface="Arial"/>
              </a:rPr>
              <a:t>determ</a:t>
            </a:r>
            <a:r>
              <a:rPr dirty="0" sz="550" spc="-110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ineType ()</a:t>
            </a:r>
            <a:endParaRPr sz="550">
              <a:latin typeface="Arial"/>
              <a:cs typeface="Arial"/>
            </a:endParaRPr>
          </a:p>
          <a:p>
            <a:pPr marL="102235" marR="375920">
              <a:lnSpc>
                <a:spcPts val="810"/>
              </a:lnSpc>
              <a:spcBef>
                <a:spcPts val="45"/>
              </a:spcBef>
            </a:pPr>
            <a:r>
              <a:rPr dirty="0" sz="550" spc="5">
                <a:latin typeface="Arial"/>
                <a:cs typeface="Arial"/>
              </a:rPr>
              <a:t>t</a:t>
            </a:r>
            <a:r>
              <a:rPr dirty="0" sz="550" spc="-100">
                <a:latin typeface="Arial"/>
                <a:cs typeface="Arial"/>
              </a:rPr>
              <a:t> </a:t>
            </a:r>
            <a:r>
              <a:rPr dirty="0" sz="550" spc="35">
                <a:latin typeface="Arial"/>
                <a:cs typeface="Arial"/>
              </a:rPr>
              <a:t>ranslateLocation</a:t>
            </a:r>
            <a:r>
              <a:rPr dirty="0" sz="550" spc="-30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()  </a:t>
            </a:r>
            <a:r>
              <a:rPr dirty="0" sz="550" spc="20">
                <a:latin typeface="Arial"/>
                <a:cs typeface="Arial"/>
              </a:rPr>
              <a:t>display</a:t>
            </a:r>
            <a:r>
              <a:rPr dirty="0" sz="550" spc="-105">
                <a:latin typeface="Arial"/>
                <a:cs typeface="Arial"/>
              </a:rPr>
              <a:t> </a:t>
            </a:r>
            <a:r>
              <a:rPr dirty="0" sz="550" spc="15">
                <a:latin typeface="Arial"/>
                <a:cs typeface="Arial"/>
              </a:rPr>
              <a:t>ID()</a:t>
            </a:r>
            <a:endParaRPr sz="55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85"/>
              </a:spcBef>
            </a:pPr>
            <a:r>
              <a:rPr dirty="0" sz="550" spc="20">
                <a:latin typeface="Arial"/>
                <a:cs typeface="Arial"/>
              </a:rPr>
              <a:t>display</a:t>
            </a:r>
            <a:r>
              <a:rPr dirty="0" sz="550" spc="-105">
                <a:latin typeface="Arial"/>
                <a:cs typeface="Arial"/>
              </a:rPr>
              <a:t> </a:t>
            </a:r>
            <a:r>
              <a:rPr dirty="0" sz="550" spc="15">
                <a:latin typeface="Arial"/>
                <a:cs typeface="Arial"/>
              </a:rPr>
              <a:t>V</a:t>
            </a:r>
            <a:r>
              <a:rPr dirty="0" sz="550" spc="-80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iew()</a:t>
            </a:r>
            <a:endParaRPr sz="55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145"/>
              </a:spcBef>
            </a:pPr>
            <a:r>
              <a:rPr dirty="0" sz="550" spc="20">
                <a:latin typeface="Arial"/>
                <a:cs typeface="Arial"/>
              </a:rPr>
              <a:t>display</a:t>
            </a:r>
            <a:r>
              <a:rPr dirty="0" sz="550" spc="-105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Zoom</a:t>
            </a:r>
            <a:r>
              <a:rPr dirty="0" sz="550" spc="-60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()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3684462"/>
            <a:ext cx="1181735" cy="70739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02235" marR="913765">
              <a:lnSpc>
                <a:spcPct val="122000"/>
              </a:lnSpc>
              <a:spcBef>
                <a:spcPts val="280"/>
              </a:spcBef>
            </a:pPr>
            <a:r>
              <a:rPr dirty="0" sz="550" spc="70">
                <a:latin typeface="Arial"/>
                <a:cs typeface="Arial"/>
              </a:rPr>
              <a:t>t</a:t>
            </a:r>
            <a:r>
              <a:rPr dirty="0" sz="550" spc="65">
                <a:latin typeface="Arial"/>
                <a:cs typeface="Arial"/>
              </a:rPr>
              <a:t>y</a:t>
            </a:r>
            <a:r>
              <a:rPr dirty="0" sz="550" spc="35">
                <a:latin typeface="Arial"/>
                <a:cs typeface="Arial"/>
              </a:rPr>
              <a:t>p</a:t>
            </a:r>
            <a:r>
              <a:rPr dirty="0" sz="550" spc="5">
                <a:latin typeface="Arial"/>
                <a:cs typeface="Arial"/>
              </a:rPr>
              <a:t>e  </a:t>
            </a:r>
            <a:r>
              <a:rPr dirty="0" sz="550" spc="-10">
                <a:latin typeface="Arial"/>
                <a:cs typeface="Arial"/>
              </a:rPr>
              <a:t>ID</a:t>
            </a:r>
            <a:endParaRPr sz="55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140"/>
              </a:spcBef>
            </a:pPr>
            <a:r>
              <a:rPr dirty="0" sz="550" spc="30">
                <a:latin typeface="Arial"/>
                <a:cs typeface="Arial"/>
              </a:rPr>
              <a:t>location</a:t>
            </a:r>
            <a:endParaRPr sz="55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145"/>
              </a:spcBef>
            </a:pPr>
            <a:r>
              <a:rPr dirty="0" sz="550" spc="5">
                <a:latin typeface="Arial"/>
                <a:cs typeface="Arial"/>
              </a:rPr>
              <a:t>f</a:t>
            </a:r>
            <a:r>
              <a:rPr dirty="0" sz="550" spc="-95">
                <a:latin typeface="Arial"/>
                <a:cs typeface="Arial"/>
              </a:rPr>
              <a:t> </a:t>
            </a:r>
            <a:r>
              <a:rPr dirty="0" sz="550" spc="15">
                <a:latin typeface="Arial"/>
                <a:cs typeface="Arial"/>
              </a:rPr>
              <a:t>ieldV</a:t>
            </a:r>
            <a:r>
              <a:rPr dirty="0" sz="550" spc="-80">
                <a:latin typeface="Arial"/>
                <a:cs typeface="Arial"/>
              </a:rPr>
              <a:t> </a:t>
            </a:r>
            <a:r>
              <a:rPr dirty="0" sz="550" spc="15">
                <a:latin typeface="Arial"/>
                <a:cs typeface="Arial"/>
              </a:rPr>
              <a:t>iew</a:t>
            </a:r>
            <a:endParaRPr sz="550">
              <a:latin typeface="Arial"/>
              <a:cs typeface="Arial"/>
            </a:endParaRPr>
          </a:p>
          <a:p>
            <a:pPr marL="102235" marR="622300">
              <a:lnSpc>
                <a:spcPct val="121600"/>
              </a:lnSpc>
            </a:pPr>
            <a:r>
              <a:rPr dirty="0" sz="550" spc="30">
                <a:latin typeface="Arial"/>
                <a:cs typeface="Arial"/>
              </a:rPr>
              <a:t>panA </a:t>
            </a:r>
            <a:r>
              <a:rPr dirty="0" sz="550" spc="15">
                <a:latin typeface="Arial"/>
                <a:cs typeface="Arial"/>
              </a:rPr>
              <a:t>ngle  </a:t>
            </a:r>
            <a:r>
              <a:rPr dirty="0" sz="550" spc="25">
                <a:latin typeface="Arial"/>
                <a:cs typeface="Arial"/>
              </a:rPr>
              <a:t>Zoom</a:t>
            </a:r>
            <a:r>
              <a:rPr dirty="0" sz="550" spc="-110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Setting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8838" y="5382257"/>
            <a:ext cx="1196340" cy="1195705"/>
          </a:xfrm>
          <a:custGeom>
            <a:avLst/>
            <a:gdLst/>
            <a:ahLst/>
            <a:cxnLst/>
            <a:rect l="l" t="t" r="r" b="b"/>
            <a:pathLst>
              <a:path w="1196339" h="1195704">
                <a:moveTo>
                  <a:pt x="1195882" y="0"/>
                </a:moveTo>
                <a:lnTo>
                  <a:pt x="1195882" y="1195307"/>
                </a:lnTo>
              </a:path>
              <a:path w="1196339" h="1195704">
                <a:moveTo>
                  <a:pt x="0" y="1195307"/>
                </a:moveTo>
                <a:lnTo>
                  <a:pt x="0" y="0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88838" y="5382257"/>
            <a:ext cx="1196340" cy="27686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575"/>
              </a:spcBef>
            </a:pPr>
            <a:r>
              <a:rPr dirty="0" sz="800" spc="10">
                <a:latin typeface="Arial"/>
                <a:cs typeface="Arial"/>
              </a:rPr>
              <a:t>WallSegm</a:t>
            </a:r>
            <a:r>
              <a:rPr dirty="0" sz="800" spc="-9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8838" y="5659094"/>
            <a:ext cx="1196340" cy="554355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70"/>
              </a:spcBef>
            </a:pPr>
            <a:r>
              <a:rPr dirty="0" sz="550" spc="45">
                <a:latin typeface="Arial"/>
                <a:cs typeface="Arial"/>
              </a:rPr>
              <a:t>type</a:t>
            </a:r>
            <a:endParaRPr sz="550">
              <a:latin typeface="Arial"/>
              <a:cs typeface="Arial"/>
            </a:endParaRPr>
          </a:p>
          <a:p>
            <a:pPr marL="101600" marR="495300">
              <a:lnSpc>
                <a:spcPct val="121600"/>
              </a:lnSpc>
            </a:pPr>
            <a:r>
              <a:rPr dirty="0" sz="550" spc="65">
                <a:latin typeface="Arial"/>
                <a:cs typeface="Arial"/>
              </a:rPr>
              <a:t>s</a:t>
            </a:r>
            <a:r>
              <a:rPr dirty="0" sz="550" spc="75">
                <a:latin typeface="Arial"/>
                <a:cs typeface="Arial"/>
              </a:rPr>
              <a:t>t</a:t>
            </a:r>
            <a:r>
              <a:rPr dirty="0" sz="550" spc="35">
                <a:latin typeface="Arial"/>
                <a:cs typeface="Arial"/>
              </a:rPr>
              <a:t>a</a:t>
            </a:r>
            <a:r>
              <a:rPr dirty="0" sz="550" spc="40">
                <a:latin typeface="Arial"/>
                <a:cs typeface="Arial"/>
              </a:rPr>
              <a:t>r</a:t>
            </a:r>
            <a:r>
              <a:rPr dirty="0" sz="550" spc="5">
                <a:latin typeface="Arial"/>
                <a:cs typeface="Arial"/>
              </a:rPr>
              <a:t>t</a:t>
            </a:r>
            <a:r>
              <a:rPr dirty="0" sz="550" spc="-90">
                <a:latin typeface="Arial"/>
                <a:cs typeface="Arial"/>
              </a:rPr>
              <a:t> </a:t>
            </a:r>
            <a:r>
              <a:rPr dirty="0" sz="550" spc="-60">
                <a:latin typeface="Arial"/>
                <a:cs typeface="Arial"/>
              </a:rPr>
              <a:t>C</a:t>
            </a:r>
            <a:r>
              <a:rPr dirty="0" sz="550" spc="35">
                <a:latin typeface="Arial"/>
                <a:cs typeface="Arial"/>
              </a:rPr>
              <a:t>oo</a:t>
            </a:r>
            <a:r>
              <a:rPr dirty="0" sz="550" spc="40">
                <a:latin typeface="Arial"/>
                <a:cs typeface="Arial"/>
              </a:rPr>
              <a:t>r</a:t>
            </a:r>
            <a:r>
              <a:rPr dirty="0" sz="550" spc="35">
                <a:latin typeface="Arial"/>
                <a:cs typeface="Arial"/>
              </a:rPr>
              <a:t>d</a:t>
            </a:r>
            <a:r>
              <a:rPr dirty="0" sz="550" spc="-10">
                <a:latin typeface="Arial"/>
                <a:cs typeface="Arial"/>
              </a:rPr>
              <a:t>i</a:t>
            </a:r>
            <a:r>
              <a:rPr dirty="0" sz="550" spc="30">
                <a:latin typeface="Arial"/>
                <a:cs typeface="Arial"/>
              </a:rPr>
              <a:t>n</a:t>
            </a:r>
            <a:r>
              <a:rPr dirty="0" sz="550" spc="35">
                <a:latin typeface="Arial"/>
                <a:cs typeface="Arial"/>
              </a:rPr>
              <a:t>a</a:t>
            </a:r>
            <a:r>
              <a:rPr dirty="0" sz="550" spc="75">
                <a:latin typeface="Arial"/>
                <a:cs typeface="Arial"/>
              </a:rPr>
              <a:t>t</a:t>
            </a:r>
            <a:r>
              <a:rPr dirty="0" sz="550" spc="30">
                <a:latin typeface="Arial"/>
                <a:cs typeface="Arial"/>
              </a:rPr>
              <a:t>e</a:t>
            </a:r>
            <a:r>
              <a:rPr dirty="0" sz="550" spc="5">
                <a:latin typeface="Arial"/>
                <a:cs typeface="Arial"/>
              </a:rPr>
              <a:t>s  </a:t>
            </a:r>
            <a:r>
              <a:rPr dirty="0" sz="550" spc="30">
                <a:latin typeface="Arial"/>
                <a:cs typeface="Arial"/>
              </a:rPr>
              <a:t>stopCoordinates</a:t>
            </a:r>
            <a:endParaRPr sz="5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dirty="0" sz="550" spc="35">
                <a:latin typeface="Arial"/>
                <a:cs typeface="Arial"/>
              </a:rPr>
              <a:t>next</a:t>
            </a:r>
            <a:r>
              <a:rPr dirty="0" sz="550" spc="-125">
                <a:latin typeface="Arial"/>
                <a:cs typeface="Arial"/>
              </a:rPr>
              <a:t> </a:t>
            </a:r>
            <a:r>
              <a:rPr dirty="0" sz="550" spc="15">
                <a:latin typeface="Arial"/>
                <a:cs typeface="Arial"/>
              </a:rPr>
              <a:t>WallSem</a:t>
            </a:r>
            <a:r>
              <a:rPr dirty="0" sz="550" spc="-105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ent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8838" y="6213091"/>
            <a:ext cx="1196340" cy="36449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86995" marR="429895">
              <a:lnSpc>
                <a:spcPct val="118000"/>
              </a:lnSpc>
              <a:spcBef>
                <a:spcPts val="10"/>
              </a:spcBef>
            </a:pPr>
            <a:r>
              <a:rPr dirty="0" sz="650">
                <a:latin typeface="Arial"/>
                <a:cs typeface="Arial"/>
              </a:rPr>
              <a:t>determineType </a:t>
            </a:r>
            <a:r>
              <a:rPr dirty="0" sz="650" spc="10">
                <a:latin typeface="Arial"/>
                <a:cs typeface="Arial"/>
              </a:rPr>
              <a:t>( )  </a:t>
            </a:r>
            <a:r>
              <a:rPr dirty="0" sz="650" spc="-10">
                <a:latin typeface="Arial"/>
                <a:cs typeface="Arial"/>
              </a:rPr>
              <a:t>draw(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7348" y="5382257"/>
            <a:ext cx="1196340" cy="1195705"/>
          </a:xfrm>
          <a:custGeom>
            <a:avLst/>
            <a:gdLst/>
            <a:ahLst/>
            <a:cxnLst/>
            <a:rect l="l" t="t" r="r" b="b"/>
            <a:pathLst>
              <a:path w="1196339" h="1195704">
                <a:moveTo>
                  <a:pt x="1196172" y="0"/>
                </a:moveTo>
                <a:lnTo>
                  <a:pt x="1196172" y="1195307"/>
                </a:lnTo>
              </a:path>
              <a:path w="1196339" h="1195704">
                <a:moveTo>
                  <a:pt x="0" y="1195307"/>
                </a:moveTo>
                <a:lnTo>
                  <a:pt x="0" y="0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57348" y="5382257"/>
            <a:ext cx="1196340" cy="27686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364490">
              <a:lnSpc>
                <a:spcPct val="100000"/>
              </a:lnSpc>
              <a:spcBef>
                <a:spcPts val="690"/>
              </a:spcBef>
            </a:pPr>
            <a:r>
              <a:rPr dirty="0" sz="800" spc="20">
                <a:latin typeface="Arial"/>
                <a:cs typeface="Arial"/>
              </a:rPr>
              <a:t>Window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7348" y="5659094"/>
            <a:ext cx="1196340" cy="554355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484"/>
              </a:spcBef>
            </a:pPr>
            <a:r>
              <a:rPr dirty="0" sz="550" spc="45">
                <a:latin typeface="Arial"/>
                <a:cs typeface="Arial"/>
              </a:rPr>
              <a:t>type</a:t>
            </a:r>
            <a:endParaRPr sz="550">
              <a:latin typeface="Arial"/>
              <a:cs typeface="Arial"/>
            </a:endParaRPr>
          </a:p>
          <a:p>
            <a:pPr marL="116205" marR="480695">
              <a:lnSpc>
                <a:spcPct val="121600"/>
              </a:lnSpc>
            </a:pPr>
            <a:r>
              <a:rPr dirty="0" sz="550" spc="65">
                <a:latin typeface="Arial"/>
                <a:cs typeface="Arial"/>
              </a:rPr>
              <a:t>s</a:t>
            </a:r>
            <a:r>
              <a:rPr dirty="0" sz="550" spc="75">
                <a:latin typeface="Arial"/>
                <a:cs typeface="Arial"/>
              </a:rPr>
              <a:t>t</a:t>
            </a:r>
            <a:r>
              <a:rPr dirty="0" sz="550" spc="30">
                <a:latin typeface="Arial"/>
                <a:cs typeface="Arial"/>
              </a:rPr>
              <a:t>a</a:t>
            </a:r>
            <a:r>
              <a:rPr dirty="0" sz="550" spc="40">
                <a:latin typeface="Arial"/>
                <a:cs typeface="Arial"/>
              </a:rPr>
              <a:t>r</a:t>
            </a:r>
            <a:r>
              <a:rPr dirty="0" sz="550" spc="5">
                <a:latin typeface="Arial"/>
                <a:cs typeface="Arial"/>
              </a:rPr>
              <a:t>t</a:t>
            </a:r>
            <a:r>
              <a:rPr dirty="0" sz="550" spc="-85">
                <a:latin typeface="Arial"/>
                <a:cs typeface="Arial"/>
              </a:rPr>
              <a:t> </a:t>
            </a:r>
            <a:r>
              <a:rPr dirty="0" sz="550" spc="-60">
                <a:latin typeface="Arial"/>
                <a:cs typeface="Arial"/>
              </a:rPr>
              <a:t>C</a:t>
            </a:r>
            <a:r>
              <a:rPr dirty="0" sz="550" spc="35">
                <a:latin typeface="Arial"/>
                <a:cs typeface="Arial"/>
              </a:rPr>
              <a:t>oo</a:t>
            </a:r>
            <a:r>
              <a:rPr dirty="0" sz="550" spc="40">
                <a:latin typeface="Arial"/>
                <a:cs typeface="Arial"/>
              </a:rPr>
              <a:t>r</a:t>
            </a:r>
            <a:r>
              <a:rPr dirty="0" sz="550" spc="30">
                <a:latin typeface="Arial"/>
                <a:cs typeface="Arial"/>
              </a:rPr>
              <a:t>d</a:t>
            </a:r>
            <a:r>
              <a:rPr dirty="0" sz="550" spc="-10">
                <a:latin typeface="Arial"/>
                <a:cs typeface="Arial"/>
              </a:rPr>
              <a:t>i</a:t>
            </a:r>
            <a:r>
              <a:rPr dirty="0" sz="550" spc="35">
                <a:latin typeface="Arial"/>
                <a:cs typeface="Arial"/>
              </a:rPr>
              <a:t>na</a:t>
            </a:r>
            <a:r>
              <a:rPr dirty="0" sz="550" spc="75">
                <a:latin typeface="Arial"/>
                <a:cs typeface="Arial"/>
              </a:rPr>
              <a:t>t</a:t>
            </a:r>
            <a:r>
              <a:rPr dirty="0" sz="550" spc="30">
                <a:latin typeface="Arial"/>
                <a:cs typeface="Arial"/>
              </a:rPr>
              <a:t>e</a:t>
            </a:r>
            <a:r>
              <a:rPr dirty="0" sz="550" spc="5">
                <a:latin typeface="Arial"/>
                <a:cs typeface="Arial"/>
              </a:rPr>
              <a:t>s  </a:t>
            </a:r>
            <a:r>
              <a:rPr dirty="0" sz="550" spc="30">
                <a:latin typeface="Arial"/>
                <a:cs typeface="Arial"/>
              </a:rPr>
              <a:t>stopCoordinates</a:t>
            </a:r>
            <a:endParaRPr sz="55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45"/>
              </a:spcBef>
            </a:pPr>
            <a:r>
              <a:rPr dirty="0" sz="550" spc="35">
                <a:latin typeface="Arial"/>
                <a:cs typeface="Arial"/>
              </a:rPr>
              <a:t>next</a:t>
            </a:r>
            <a:r>
              <a:rPr dirty="0" sz="550" spc="-90">
                <a:latin typeface="Arial"/>
                <a:cs typeface="Arial"/>
              </a:rPr>
              <a:t> </a:t>
            </a:r>
            <a:r>
              <a:rPr dirty="0" sz="550" spc="25">
                <a:latin typeface="Arial"/>
                <a:cs typeface="Arial"/>
              </a:rPr>
              <a:t>Window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57348" y="6213091"/>
            <a:ext cx="1196340" cy="36449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86995" marR="429895">
              <a:lnSpc>
                <a:spcPct val="103200"/>
              </a:lnSpc>
              <a:spcBef>
                <a:spcPts val="240"/>
              </a:spcBef>
            </a:pPr>
            <a:r>
              <a:rPr dirty="0" sz="650">
                <a:latin typeface="Arial"/>
                <a:cs typeface="Arial"/>
              </a:rPr>
              <a:t>determineType </a:t>
            </a:r>
            <a:r>
              <a:rPr dirty="0" sz="650" spc="10">
                <a:latin typeface="Arial"/>
                <a:cs typeface="Arial"/>
              </a:rPr>
              <a:t>( )  </a:t>
            </a:r>
            <a:r>
              <a:rPr dirty="0" sz="650" spc="-10">
                <a:latin typeface="Arial"/>
                <a:cs typeface="Arial"/>
              </a:rPr>
              <a:t>draw(</a:t>
            </a:r>
            <a:r>
              <a:rPr dirty="0" sz="650" spc="-7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11692" y="2336485"/>
            <a:ext cx="1400175" cy="1078865"/>
          </a:xfrm>
          <a:custGeom>
            <a:avLst/>
            <a:gdLst/>
            <a:ahLst/>
            <a:cxnLst/>
            <a:rect l="l" t="t" r="r" b="b"/>
            <a:pathLst>
              <a:path w="1400175" h="1078864">
                <a:moveTo>
                  <a:pt x="0" y="1078410"/>
                </a:moveTo>
                <a:lnTo>
                  <a:pt x="0" y="379007"/>
                </a:lnTo>
              </a:path>
              <a:path w="1400175" h="1078864">
                <a:moveTo>
                  <a:pt x="0" y="379007"/>
                </a:moveTo>
                <a:lnTo>
                  <a:pt x="1399965" y="379007"/>
                </a:lnTo>
              </a:path>
              <a:path w="1400175" h="1078864">
                <a:moveTo>
                  <a:pt x="1385294" y="379007"/>
                </a:moveTo>
                <a:lnTo>
                  <a:pt x="1385294" y="0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61525" y="2557008"/>
            <a:ext cx="7823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Arial"/>
                <a:cs typeface="Arial"/>
              </a:rPr>
              <a:t>is </a:t>
            </a:r>
            <a:r>
              <a:rPr dirty="0" sz="800" spc="20">
                <a:latin typeface="Arial"/>
                <a:cs typeface="Arial"/>
              </a:rPr>
              <a:t>placed </a:t>
            </a:r>
            <a:r>
              <a:rPr dirty="0" sz="800" spc="10">
                <a:latin typeface="Arial"/>
                <a:cs typeface="Arial"/>
              </a:rPr>
              <a:t>wit</a:t>
            </a:r>
            <a:r>
              <a:rPr dirty="0" sz="800" spc="-125">
                <a:latin typeface="Arial"/>
                <a:cs typeface="Arial"/>
              </a:rPr>
              <a:t> </a:t>
            </a:r>
            <a:r>
              <a:rPr dirty="0" sz="800" spc="20">
                <a:latin typeface="Arial"/>
                <a:cs typeface="Arial"/>
              </a:rPr>
              <a:t>hin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84720" y="3414896"/>
            <a:ext cx="1196340" cy="1195070"/>
          </a:xfrm>
          <a:custGeom>
            <a:avLst/>
            <a:gdLst/>
            <a:ahLst/>
            <a:cxnLst/>
            <a:rect l="l" t="t" r="r" b="b"/>
            <a:pathLst>
              <a:path w="1196339" h="1195070">
                <a:moveTo>
                  <a:pt x="1195882" y="0"/>
                </a:moveTo>
                <a:lnTo>
                  <a:pt x="1195882" y="1194904"/>
                </a:lnTo>
              </a:path>
              <a:path w="1196339" h="1195070">
                <a:moveTo>
                  <a:pt x="0" y="1194904"/>
                </a:moveTo>
                <a:lnTo>
                  <a:pt x="0" y="0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084720" y="3407624"/>
            <a:ext cx="1196340" cy="27686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520"/>
              </a:spcBef>
            </a:pPr>
            <a:r>
              <a:rPr dirty="0" sz="800" spc="25">
                <a:latin typeface="Arial"/>
                <a:cs typeface="Arial"/>
              </a:rPr>
              <a:t>Wall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4720" y="3684462"/>
            <a:ext cx="1196340" cy="56134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40"/>
              </a:spcBef>
            </a:pPr>
            <a:r>
              <a:rPr dirty="0" sz="550" spc="45">
                <a:latin typeface="Arial"/>
                <a:cs typeface="Arial"/>
              </a:rPr>
              <a:t>type</a:t>
            </a:r>
            <a:endParaRPr sz="5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dirty="0" sz="550" spc="20">
                <a:latin typeface="Arial"/>
                <a:cs typeface="Arial"/>
              </a:rPr>
              <a:t>wallDim</a:t>
            </a:r>
            <a:r>
              <a:rPr dirty="0" sz="550" spc="-65">
                <a:latin typeface="Arial"/>
                <a:cs typeface="Arial"/>
              </a:rPr>
              <a:t> </a:t>
            </a:r>
            <a:r>
              <a:rPr dirty="0" sz="550" spc="30">
                <a:latin typeface="Arial"/>
                <a:cs typeface="Arial"/>
              </a:rPr>
              <a:t>ensions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4720" y="4245773"/>
            <a:ext cx="1196340" cy="36449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86995" marR="210820">
              <a:lnSpc>
                <a:spcPct val="102800"/>
              </a:lnSpc>
              <a:spcBef>
                <a:spcPts val="245"/>
              </a:spcBef>
            </a:pPr>
            <a:r>
              <a:rPr dirty="0" sz="650">
                <a:latin typeface="Arial"/>
                <a:cs typeface="Arial"/>
              </a:rPr>
              <a:t>determineType </a:t>
            </a:r>
            <a:r>
              <a:rPr dirty="0" sz="650" spc="10">
                <a:latin typeface="Arial"/>
                <a:cs typeface="Arial"/>
              </a:rPr>
              <a:t>( )  </a:t>
            </a:r>
            <a:r>
              <a:rPr dirty="0" sz="650" spc="-5">
                <a:latin typeface="Arial"/>
                <a:cs typeface="Arial"/>
              </a:rPr>
              <a:t>computeDimensions </a:t>
            </a:r>
            <a:r>
              <a:rPr dirty="0" sz="650" spc="10">
                <a:latin typeface="Arial"/>
                <a:cs typeface="Arial"/>
              </a:rPr>
              <a:t>(</a:t>
            </a:r>
            <a:r>
              <a:rPr dirty="0" sz="650" spc="-10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40819" y="5382257"/>
            <a:ext cx="1181735" cy="1195705"/>
          </a:xfrm>
          <a:custGeom>
            <a:avLst/>
            <a:gdLst/>
            <a:ahLst/>
            <a:cxnLst/>
            <a:rect l="l" t="t" r="r" b="b"/>
            <a:pathLst>
              <a:path w="1181734" h="1195704">
                <a:moveTo>
                  <a:pt x="1181211" y="0"/>
                </a:moveTo>
                <a:lnTo>
                  <a:pt x="1181211" y="1195307"/>
                </a:lnTo>
              </a:path>
              <a:path w="1181734" h="1195704">
                <a:moveTo>
                  <a:pt x="0" y="1195307"/>
                </a:moveTo>
                <a:lnTo>
                  <a:pt x="0" y="0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40819" y="5382257"/>
            <a:ext cx="1181735" cy="27686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algn="ctr" marR="74295">
              <a:lnSpc>
                <a:spcPct val="100000"/>
              </a:lnSpc>
              <a:spcBef>
                <a:spcPts val="690"/>
              </a:spcBef>
            </a:pPr>
            <a:r>
              <a:rPr dirty="0" sz="800">
                <a:latin typeface="Arial"/>
                <a:cs typeface="Arial"/>
              </a:rPr>
              <a:t>Door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0819" y="5659094"/>
            <a:ext cx="1181735" cy="554355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484"/>
              </a:spcBef>
            </a:pPr>
            <a:r>
              <a:rPr dirty="0" sz="550" spc="45">
                <a:latin typeface="Arial"/>
                <a:cs typeface="Arial"/>
              </a:rPr>
              <a:t>type</a:t>
            </a:r>
            <a:endParaRPr sz="550">
              <a:latin typeface="Arial"/>
              <a:cs typeface="Arial"/>
            </a:endParaRPr>
          </a:p>
          <a:p>
            <a:pPr marL="102235" marR="480695">
              <a:lnSpc>
                <a:spcPct val="121600"/>
              </a:lnSpc>
            </a:pPr>
            <a:r>
              <a:rPr dirty="0" sz="550" spc="65">
                <a:latin typeface="Arial"/>
                <a:cs typeface="Arial"/>
              </a:rPr>
              <a:t>s</a:t>
            </a:r>
            <a:r>
              <a:rPr dirty="0" sz="550" spc="70">
                <a:latin typeface="Arial"/>
                <a:cs typeface="Arial"/>
              </a:rPr>
              <a:t>t</a:t>
            </a:r>
            <a:r>
              <a:rPr dirty="0" sz="550" spc="35">
                <a:latin typeface="Arial"/>
                <a:cs typeface="Arial"/>
              </a:rPr>
              <a:t>a</a:t>
            </a:r>
            <a:r>
              <a:rPr dirty="0" sz="550" spc="40">
                <a:latin typeface="Arial"/>
                <a:cs typeface="Arial"/>
              </a:rPr>
              <a:t>r</a:t>
            </a:r>
            <a:r>
              <a:rPr dirty="0" sz="550" spc="5">
                <a:latin typeface="Arial"/>
                <a:cs typeface="Arial"/>
              </a:rPr>
              <a:t>t</a:t>
            </a:r>
            <a:r>
              <a:rPr dirty="0" sz="550" spc="-85">
                <a:latin typeface="Arial"/>
                <a:cs typeface="Arial"/>
              </a:rPr>
              <a:t> </a:t>
            </a:r>
            <a:r>
              <a:rPr dirty="0" sz="550" spc="-55">
                <a:latin typeface="Arial"/>
                <a:cs typeface="Arial"/>
              </a:rPr>
              <a:t>C</a:t>
            </a:r>
            <a:r>
              <a:rPr dirty="0" sz="550" spc="30">
                <a:latin typeface="Arial"/>
                <a:cs typeface="Arial"/>
              </a:rPr>
              <a:t>oo</a:t>
            </a:r>
            <a:r>
              <a:rPr dirty="0" sz="550" spc="40">
                <a:latin typeface="Arial"/>
                <a:cs typeface="Arial"/>
              </a:rPr>
              <a:t>r</a:t>
            </a:r>
            <a:r>
              <a:rPr dirty="0" sz="550" spc="30">
                <a:latin typeface="Arial"/>
                <a:cs typeface="Arial"/>
              </a:rPr>
              <a:t>d</a:t>
            </a:r>
            <a:r>
              <a:rPr dirty="0" sz="550" spc="-10">
                <a:latin typeface="Arial"/>
                <a:cs typeface="Arial"/>
              </a:rPr>
              <a:t>i</a:t>
            </a:r>
            <a:r>
              <a:rPr dirty="0" sz="550" spc="35">
                <a:latin typeface="Arial"/>
                <a:cs typeface="Arial"/>
              </a:rPr>
              <a:t>n</a:t>
            </a:r>
            <a:r>
              <a:rPr dirty="0" sz="550" spc="30">
                <a:latin typeface="Arial"/>
                <a:cs typeface="Arial"/>
              </a:rPr>
              <a:t>a</a:t>
            </a:r>
            <a:r>
              <a:rPr dirty="0" sz="550" spc="75">
                <a:latin typeface="Arial"/>
                <a:cs typeface="Arial"/>
              </a:rPr>
              <a:t>t</a:t>
            </a:r>
            <a:r>
              <a:rPr dirty="0" sz="550" spc="30">
                <a:latin typeface="Arial"/>
                <a:cs typeface="Arial"/>
              </a:rPr>
              <a:t>e</a:t>
            </a:r>
            <a:r>
              <a:rPr dirty="0" sz="550" spc="5">
                <a:latin typeface="Arial"/>
                <a:cs typeface="Arial"/>
              </a:rPr>
              <a:t>s  </a:t>
            </a:r>
            <a:r>
              <a:rPr dirty="0" sz="550" spc="30">
                <a:latin typeface="Arial"/>
                <a:cs typeface="Arial"/>
              </a:rPr>
              <a:t>stopCoordinates</a:t>
            </a:r>
            <a:endParaRPr sz="55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145"/>
              </a:spcBef>
            </a:pPr>
            <a:r>
              <a:rPr dirty="0" sz="550" spc="35">
                <a:latin typeface="Arial"/>
                <a:cs typeface="Arial"/>
              </a:rPr>
              <a:t>next</a:t>
            </a:r>
            <a:r>
              <a:rPr dirty="0" sz="550" spc="-90">
                <a:latin typeface="Arial"/>
                <a:cs typeface="Arial"/>
              </a:rPr>
              <a:t> </a:t>
            </a:r>
            <a:r>
              <a:rPr dirty="0" sz="550" spc="30">
                <a:latin typeface="Arial"/>
                <a:cs typeface="Arial"/>
              </a:rPr>
              <a:t>Door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40819" y="6213091"/>
            <a:ext cx="1181735" cy="364490"/>
          </a:xfrm>
          <a:prstGeom prst="rect">
            <a:avLst/>
          </a:prstGeom>
          <a:ln w="14605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73025" marR="429259">
              <a:lnSpc>
                <a:spcPct val="103200"/>
              </a:lnSpc>
              <a:spcBef>
                <a:spcPts val="240"/>
              </a:spcBef>
            </a:pPr>
            <a:r>
              <a:rPr dirty="0" sz="650">
                <a:latin typeface="Arial"/>
                <a:cs typeface="Arial"/>
              </a:rPr>
              <a:t>determineType </a:t>
            </a:r>
            <a:r>
              <a:rPr dirty="0" sz="650" spc="10">
                <a:latin typeface="Arial"/>
                <a:cs typeface="Arial"/>
              </a:rPr>
              <a:t>( )  </a:t>
            </a:r>
            <a:r>
              <a:rPr dirty="0" sz="650" spc="-10">
                <a:latin typeface="Arial"/>
                <a:cs typeface="Arial"/>
              </a:rPr>
              <a:t>draw(</a:t>
            </a:r>
            <a:r>
              <a:rPr dirty="0" sz="650" spc="-7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96969" y="2321796"/>
            <a:ext cx="0" cy="1093470"/>
          </a:xfrm>
          <a:custGeom>
            <a:avLst/>
            <a:gdLst/>
            <a:ahLst/>
            <a:cxnLst/>
            <a:rect l="l" t="t" r="r" b="b"/>
            <a:pathLst>
              <a:path w="0" h="1093470">
                <a:moveTo>
                  <a:pt x="0" y="0"/>
                </a:moveTo>
                <a:lnTo>
                  <a:pt x="0" y="1093099"/>
                </a:lnTo>
              </a:path>
            </a:pathLst>
          </a:custGeom>
          <a:ln w="14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42807" y="2804686"/>
            <a:ext cx="4622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Arial"/>
                <a:cs typeface="Arial"/>
              </a:rPr>
              <a:t>is </a:t>
            </a:r>
            <a:r>
              <a:rPr dirty="0" sz="800" spc="20">
                <a:latin typeface="Arial"/>
                <a:cs typeface="Arial"/>
              </a:rPr>
              <a:t>part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of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71977" y="4595257"/>
            <a:ext cx="1283970" cy="787400"/>
          </a:xfrm>
          <a:custGeom>
            <a:avLst/>
            <a:gdLst/>
            <a:ahLst/>
            <a:cxnLst/>
            <a:rect l="l" t="t" r="r" b="b"/>
            <a:pathLst>
              <a:path w="1283970" h="787400">
                <a:moveTo>
                  <a:pt x="0" y="772397"/>
                </a:moveTo>
                <a:lnTo>
                  <a:pt x="0" y="480957"/>
                </a:lnTo>
              </a:path>
              <a:path w="1283970" h="787400">
                <a:moveTo>
                  <a:pt x="0" y="495501"/>
                </a:moveTo>
                <a:lnTo>
                  <a:pt x="977186" y="495501"/>
                </a:lnTo>
              </a:path>
              <a:path w="1283970" h="787400">
                <a:moveTo>
                  <a:pt x="977186" y="495501"/>
                </a:moveTo>
                <a:lnTo>
                  <a:pt x="977186" y="14543"/>
                </a:lnTo>
              </a:path>
              <a:path w="1283970" h="787400">
                <a:moveTo>
                  <a:pt x="1283529" y="0"/>
                </a:moveTo>
                <a:lnTo>
                  <a:pt x="1283529" y="786999"/>
                </a:lnTo>
              </a:path>
            </a:pathLst>
          </a:custGeom>
          <a:ln w="14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297099" y="4918022"/>
            <a:ext cx="7677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Arial"/>
                <a:cs typeface="Arial"/>
              </a:rPr>
              <a:t>is </a:t>
            </a:r>
            <a:r>
              <a:rPr dirty="0" sz="800" spc="15">
                <a:latin typeface="Arial"/>
                <a:cs typeface="Arial"/>
              </a:rPr>
              <a:t>used </a:t>
            </a:r>
            <a:r>
              <a:rPr dirty="0" sz="800">
                <a:latin typeface="Arial"/>
                <a:cs typeface="Arial"/>
              </a:rPr>
              <a:t>t o</a:t>
            </a:r>
            <a:r>
              <a:rPr dirty="0" sz="800" spc="-90">
                <a:latin typeface="Arial"/>
                <a:cs typeface="Arial"/>
              </a:rPr>
              <a:t> </a:t>
            </a:r>
            <a:r>
              <a:rPr dirty="0" sz="800" spc="20">
                <a:latin typeface="Arial"/>
                <a:cs typeface="Arial"/>
              </a:rPr>
              <a:t>build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3875" y="4918022"/>
            <a:ext cx="7677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Arial"/>
                <a:cs typeface="Arial"/>
              </a:rPr>
              <a:t>is </a:t>
            </a:r>
            <a:r>
              <a:rPr dirty="0" sz="800" spc="15">
                <a:latin typeface="Arial"/>
                <a:cs typeface="Arial"/>
              </a:rPr>
              <a:t>used </a:t>
            </a:r>
            <a:r>
              <a:rPr dirty="0" sz="800">
                <a:latin typeface="Arial"/>
                <a:cs typeface="Arial"/>
              </a:rPr>
              <a:t>t o</a:t>
            </a:r>
            <a:r>
              <a:rPr dirty="0" sz="800" spc="-95">
                <a:latin typeface="Arial"/>
                <a:cs typeface="Arial"/>
              </a:rPr>
              <a:t> </a:t>
            </a:r>
            <a:r>
              <a:rPr dirty="0" sz="800" spc="20">
                <a:latin typeface="Arial"/>
                <a:cs typeface="Arial"/>
              </a:rPr>
              <a:t>build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15725" y="5165656"/>
            <a:ext cx="7677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Arial"/>
                <a:cs typeface="Arial"/>
              </a:rPr>
              <a:t>is </a:t>
            </a:r>
            <a:r>
              <a:rPr dirty="0" sz="800" spc="15">
                <a:latin typeface="Arial"/>
                <a:cs typeface="Arial"/>
              </a:rPr>
              <a:t>used </a:t>
            </a:r>
            <a:r>
              <a:rPr dirty="0" sz="800">
                <a:latin typeface="Arial"/>
                <a:cs typeface="Arial"/>
              </a:rPr>
              <a:t>t o</a:t>
            </a:r>
            <a:r>
              <a:rPr dirty="0" sz="800" spc="-95">
                <a:latin typeface="Arial"/>
                <a:cs typeface="Arial"/>
              </a:rPr>
              <a:t> </a:t>
            </a:r>
            <a:r>
              <a:rPr dirty="0" sz="800" spc="20">
                <a:latin typeface="Arial"/>
                <a:cs typeface="Arial"/>
              </a:rPr>
              <a:t>build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39612" y="2562166"/>
            <a:ext cx="2392045" cy="2820670"/>
            <a:chOff x="3639612" y="2562166"/>
            <a:chExt cx="2392045" cy="2820670"/>
          </a:xfrm>
        </p:grpSpPr>
        <p:sp>
          <p:nvSpPr>
            <p:cNvPr id="35" name="object 35"/>
            <p:cNvSpPr/>
            <p:nvPr/>
          </p:nvSpPr>
          <p:spPr>
            <a:xfrm>
              <a:off x="5047178" y="4609800"/>
              <a:ext cx="977265" cy="772795"/>
            </a:xfrm>
            <a:custGeom>
              <a:avLst/>
              <a:gdLst/>
              <a:ahLst/>
              <a:cxnLst/>
              <a:rect l="l" t="t" r="r" b="b"/>
              <a:pathLst>
                <a:path w="977264" h="772795">
                  <a:moveTo>
                    <a:pt x="977128" y="772455"/>
                  </a:moveTo>
                  <a:lnTo>
                    <a:pt x="977128" y="480957"/>
                  </a:lnTo>
                </a:path>
                <a:path w="977264" h="772795">
                  <a:moveTo>
                    <a:pt x="977128" y="480957"/>
                  </a:moveTo>
                  <a:lnTo>
                    <a:pt x="0" y="480957"/>
                  </a:lnTo>
                </a:path>
                <a:path w="977264" h="772795">
                  <a:moveTo>
                    <a:pt x="0" y="480957"/>
                  </a:moveTo>
                  <a:lnTo>
                    <a:pt x="0" y="0"/>
                  </a:lnTo>
                </a:path>
              </a:pathLst>
            </a:custGeom>
            <a:ln w="14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639612" y="2562166"/>
              <a:ext cx="102208" cy="131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19005" y="2708181"/>
              <a:ext cx="131394" cy="1165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52296" y="4937867"/>
              <a:ext cx="116880" cy="1164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77396" y="5068903"/>
              <a:ext cx="116433" cy="1023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127166" y="4952408"/>
              <a:ext cx="116880" cy="1165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469004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Class</a:t>
            </a:r>
            <a:r>
              <a:rPr dirty="0" spc="-85"/>
              <a:t> </a:t>
            </a:r>
            <a:r>
              <a:rPr dirty="0" spc="-10"/>
              <a:t>Diagram[2]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2660"/>
            <a:ext cx="8535670" cy="4928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System</a:t>
            </a:r>
            <a:r>
              <a:rPr dirty="0" sz="2400" spc="36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intelligence</a:t>
            </a:r>
            <a:r>
              <a:rPr dirty="0" sz="2400" spc="3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should</a:t>
            </a:r>
            <a:r>
              <a:rPr dirty="0" sz="2400" spc="38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be</a:t>
            </a:r>
            <a:r>
              <a:rPr dirty="0" sz="2400" spc="39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distributed</a:t>
            </a:r>
            <a:r>
              <a:rPr dirty="0" sz="2400" spc="37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across</a:t>
            </a:r>
            <a:r>
              <a:rPr dirty="0" sz="2400" spc="3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classes</a:t>
            </a:r>
            <a:r>
              <a:rPr dirty="0" sz="2400" spc="38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to</a:t>
            </a:r>
            <a:r>
              <a:rPr dirty="0" sz="2400" spc="39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best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>
                <a:latin typeface="Carlito"/>
                <a:cs typeface="Carlito"/>
              </a:rPr>
              <a:t>address </a:t>
            </a:r>
            <a:r>
              <a:rPr dirty="0" sz="2400" spc="5">
                <a:latin typeface="Carlito"/>
                <a:cs typeface="Carlito"/>
              </a:rPr>
              <a:t>the needs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problem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5">
                <a:latin typeface="Carlito"/>
                <a:cs typeface="Carlito"/>
              </a:rPr>
              <a:t>Each </a:t>
            </a:r>
            <a:r>
              <a:rPr dirty="0" sz="2400">
                <a:latin typeface="Carlito"/>
                <a:cs typeface="Carlito"/>
              </a:rPr>
              <a:t>responsibility should </a:t>
            </a:r>
            <a:r>
              <a:rPr dirty="0" sz="2400" spc="5">
                <a:latin typeface="Carlito"/>
                <a:cs typeface="Carlito"/>
              </a:rPr>
              <a:t>be </a:t>
            </a:r>
            <a:r>
              <a:rPr dirty="0" sz="2400" spc="-15">
                <a:latin typeface="Carlito"/>
                <a:cs typeface="Carlito"/>
              </a:rPr>
              <a:t>stated </a:t>
            </a:r>
            <a:r>
              <a:rPr dirty="0" sz="2400">
                <a:latin typeface="Carlito"/>
                <a:cs typeface="Carlito"/>
              </a:rPr>
              <a:t>as </a:t>
            </a:r>
            <a:r>
              <a:rPr dirty="0" sz="2400" spc="-5">
                <a:latin typeface="Carlito"/>
                <a:cs typeface="Carlito"/>
              </a:rPr>
              <a:t>generally 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-2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possible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ts val="2735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behavior related </a:t>
            </a:r>
            <a:r>
              <a:rPr dirty="0" sz="2400" spc="-20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it </a:t>
            </a:r>
            <a:r>
              <a:rPr dirty="0" sz="2400" spc="-5">
                <a:latin typeface="Carlito"/>
                <a:cs typeface="Carlito"/>
              </a:rPr>
              <a:t>should </a:t>
            </a:r>
            <a:r>
              <a:rPr dirty="0" sz="2400">
                <a:latin typeface="Carlito"/>
                <a:cs typeface="Carlito"/>
              </a:rPr>
              <a:t>reside</a:t>
            </a:r>
            <a:r>
              <a:rPr dirty="0" sz="2400" spc="1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within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ts val="2735"/>
              </a:lnSpc>
            </a:pP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same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100">
              <a:latin typeface="Carlito"/>
              <a:cs typeface="Carlito"/>
            </a:endParaRPr>
          </a:p>
          <a:p>
            <a:pPr marL="356870" marR="5080" indent="-344805">
              <a:lnSpc>
                <a:spcPts val="2590"/>
              </a:lnSpc>
              <a:buFont typeface="Wingdings"/>
              <a:buChar char=""/>
              <a:tabLst>
                <a:tab pos="356870" algn="l"/>
                <a:tab pos="357505" algn="l"/>
                <a:tab pos="1964055" algn="l"/>
                <a:tab pos="2830195" algn="l"/>
                <a:tab pos="3439795" algn="l"/>
                <a:tab pos="4213860" algn="l"/>
                <a:tab pos="5180330" algn="l"/>
                <a:tab pos="5631815" algn="l"/>
                <a:tab pos="6838950" algn="l"/>
                <a:tab pos="7525384" algn="l"/>
                <a:tab pos="7808595" algn="l"/>
              </a:tabLst>
            </a:pP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 spc="-35">
                <a:latin typeface="Carlito"/>
                <a:cs typeface="Carlito"/>
              </a:rPr>
              <a:t>f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r</a:t>
            </a:r>
            <a:r>
              <a:rPr dirty="0" sz="2400" spc="5">
                <a:latin typeface="Carlito"/>
                <a:cs typeface="Carlito"/>
              </a:rPr>
              <a:t>m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n	about	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10">
                <a:latin typeface="Carlito"/>
                <a:cs typeface="Carlito"/>
              </a:rPr>
              <a:t>th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>
                <a:latin typeface="Carlito"/>
                <a:cs typeface="Carlito"/>
              </a:rPr>
              <a:t>ld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	l</a:t>
            </a:r>
            <a:r>
              <a:rPr dirty="0" sz="2400" spc="10">
                <a:latin typeface="Carlito"/>
                <a:cs typeface="Carlito"/>
              </a:rPr>
              <a:t>o</a:t>
            </a:r>
            <a:r>
              <a:rPr dirty="0" sz="2400" spc="-30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al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-35">
                <a:latin typeface="Carlito"/>
                <a:cs typeface="Carlito"/>
              </a:rPr>
              <a:t>z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	</a:t>
            </a:r>
            <a:r>
              <a:rPr dirty="0" sz="2400" spc="-10">
                <a:latin typeface="Carlito"/>
                <a:cs typeface="Carlito"/>
              </a:rPr>
              <a:t>w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h	a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25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gle  </a:t>
            </a:r>
            <a:r>
              <a:rPr dirty="0" sz="2400">
                <a:latin typeface="Carlito"/>
                <a:cs typeface="Carlito"/>
              </a:rPr>
              <a:t>class, not distributed </a:t>
            </a:r>
            <a:r>
              <a:rPr dirty="0" sz="2400" spc="-10">
                <a:latin typeface="Carlito"/>
                <a:cs typeface="Carlito"/>
              </a:rPr>
              <a:t>across </a:t>
            </a:r>
            <a:r>
              <a:rPr dirty="0" sz="2400">
                <a:latin typeface="Carlito"/>
                <a:cs typeface="Carlito"/>
              </a:rPr>
              <a:t>multiple</a:t>
            </a:r>
            <a:r>
              <a:rPr dirty="0" sz="2400" spc="-2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classes.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3050">
              <a:latin typeface="Carlito"/>
              <a:cs typeface="Carlito"/>
            </a:endParaRPr>
          </a:p>
          <a:p>
            <a:pPr marL="356870" marR="5715" indent="-344805">
              <a:lnSpc>
                <a:spcPts val="2590"/>
              </a:lnSpc>
              <a:buFont typeface="Wingdings"/>
              <a:buChar char=""/>
              <a:tabLst>
                <a:tab pos="356870" algn="l"/>
                <a:tab pos="357505" algn="l"/>
                <a:tab pos="2406015" algn="l"/>
                <a:tab pos="3363595" algn="l"/>
                <a:tab pos="3808729" algn="l"/>
                <a:tab pos="4780915" algn="l"/>
                <a:tab pos="5763260" algn="l"/>
                <a:tab pos="6772275" algn="l"/>
                <a:tab pos="7833359" algn="l"/>
              </a:tabLst>
            </a:pPr>
            <a:r>
              <a:rPr dirty="0" sz="2400" spc="-55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es</a:t>
            </a:r>
            <a:r>
              <a:rPr dirty="0" sz="2400" spc="20">
                <a:latin typeface="Carlito"/>
                <a:cs typeface="Carlito"/>
              </a:rPr>
              <a:t>p</a:t>
            </a:r>
            <a:r>
              <a:rPr dirty="0" sz="2400" spc="5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 spc="-5">
                <a:latin typeface="Carlito"/>
                <a:cs typeface="Carlito"/>
              </a:rPr>
              <a:t>si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il</a:t>
            </a:r>
            <a:r>
              <a:rPr dirty="0" sz="2400" spc="-20">
                <a:latin typeface="Carlito"/>
                <a:cs typeface="Carlito"/>
              </a:rPr>
              <a:t>i</a:t>
            </a:r>
            <a:r>
              <a:rPr dirty="0" sz="2400" spc="10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25">
                <a:latin typeface="Carlito"/>
                <a:cs typeface="Carlito"/>
              </a:rPr>
              <a:t>s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u</a:t>
            </a:r>
            <a:r>
              <a:rPr dirty="0" sz="2400">
                <a:latin typeface="Carlito"/>
                <a:cs typeface="Carlito"/>
              </a:rPr>
              <a:t>ld	</a:t>
            </a:r>
            <a:r>
              <a:rPr dirty="0" sz="2400" spc="10">
                <a:latin typeface="Carlito"/>
                <a:cs typeface="Carlito"/>
              </a:rPr>
              <a:t>b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ar</a:t>
            </a:r>
            <a:r>
              <a:rPr dirty="0" sz="2400">
                <a:latin typeface="Carlito"/>
                <a:cs typeface="Carlito"/>
              </a:rPr>
              <a:t>ed	</a:t>
            </a:r>
            <a:r>
              <a:rPr dirty="0" sz="2400" spc="-20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m</a:t>
            </a:r>
            <a:r>
              <a:rPr dirty="0" sz="2400" spc="-10">
                <a:latin typeface="Carlito"/>
                <a:cs typeface="Carlito"/>
              </a:rPr>
              <a:t>o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g	</a:t>
            </a:r>
            <a:r>
              <a:rPr dirty="0" sz="2400" spc="-2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l</a:t>
            </a:r>
            <a:r>
              <a:rPr dirty="0" sz="2400" spc="-45">
                <a:latin typeface="Carlito"/>
                <a:cs typeface="Carlito"/>
              </a:rPr>
              <a:t>a</a:t>
            </a:r>
            <a:r>
              <a:rPr dirty="0" sz="2400" spc="-10">
                <a:latin typeface="Carlito"/>
                <a:cs typeface="Carlito"/>
              </a:rPr>
              <a:t>t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d	class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,	</a:t>
            </a:r>
            <a:r>
              <a:rPr dirty="0" sz="2400" spc="-10">
                <a:latin typeface="Carlito"/>
                <a:cs typeface="Carlito"/>
              </a:rPr>
              <a:t>w</a:t>
            </a:r>
            <a:r>
              <a:rPr dirty="0" sz="2400" spc="10">
                <a:latin typeface="Carlito"/>
                <a:cs typeface="Carlito"/>
              </a:rPr>
              <a:t>h</a:t>
            </a:r>
            <a:r>
              <a:rPr dirty="0" sz="2400" spc="-20">
                <a:latin typeface="Carlito"/>
                <a:cs typeface="Carlito"/>
              </a:rPr>
              <a:t>e</a:t>
            </a:r>
            <a:r>
              <a:rPr dirty="0" sz="2400">
                <a:latin typeface="Carlito"/>
                <a:cs typeface="Carlito"/>
              </a:rPr>
              <a:t>n  </a:t>
            </a:r>
            <a:r>
              <a:rPr dirty="0" sz="2400" spc="-5">
                <a:latin typeface="Carlito"/>
                <a:cs typeface="Carlito"/>
              </a:rPr>
              <a:t>appropriate.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949"/>
            <a:ext cx="67119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Allocating Responsibilities </a:t>
            </a:r>
            <a:r>
              <a:rPr dirty="0" sz="3600" spc="-15"/>
              <a:t>to</a:t>
            </a:r>
            <a:r>
              <a:rPr dirty="0" sz="3600" spc="5"/>
              <a:t> </a:t>
            </a:r>
            <a:r>
              <a:rPr dirty="0" sz="3600" spc="-5"/>
              <a:t>classes</a:t>
            </a:r>
            <a:endParaRPr sz="36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22114"/>
            <a:ext cx="8535035" cy="331914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Analysis </a:t>
            </a:r>
            <a:r>
              <a:rPr dirty="0" sz="2400">
                <a:latin typeface="Carlito"/>
                <a:cs typeface="Carlito"/>
              </a:rPr>
              <a:t>classes </a:t>
            </a:r>
            <a:r>
              <a:rPr dirty="0" sz="2400" spc="-20">
                <a:latin typeface="Carlito"/>
                <a:cs typeface="Carlito"/>
              </a:rPr>
              <a:t>have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40">
                <a:latin typeface="Arial"/>
                <a:cs typeface="Arial"/>
              </a:rPr>
              <a:t>“responsibilities”</a:t>
            </a:r>
            <a:endParaRPr sz="2400">
              <a:latin typeface="Arial"/>
              <a:cs typeface="Arial"/>
            </a:endParaRPr>
          </a:p>
          <a:p>
            <a:pPr lvl="1" marL="756285" marR="8890" indent="-28702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Responsibilities are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attributes </a:t>
            </a:r>
            <a:r>
              <a:rPr dirty="0" sz="2000" spc="-5">
                <a:latin typeface="Carlito"/>
                <a:cs typeface="Carlito"/>
              </a:rPr>
              <a:t>and operations encapsulated </a:t>
            </a:r>
            <a:r>
              <a:rPr dirty="0" sz="2000">
                <a:latin typeface="Carlito"/>
                <a:cs typeface="Carlito"/>
              </a:rPr>
              <a:t>by </a:t>
            </a:r>
            <a:r>
              <a:rPr dirty="0" sz="2000" spc="-5">
                <a:latin typeface="Carlito"/>
                <a:cs typeface="Carlito"/>
              </a:rPr>
              <a:t>the  class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Carlito"/>
                <a:cs typeface="Carlito"/>
              </a:rPr>
              <a:t>Analysis </a:t>
            </a:r>
            <a:r>
              <a:rPr dirty="0" sz="2400">
                <a:latin typeface="Carlito"/>
                <a:cs typeface="Carlito"/>
              </a:rPr>
              <a:t>classes </a:t>
            </a:r>
            <a:r>
              <a:rPr dirty="0" sz="2400" spc="-10">
                <a:latin typeface="Carlito"/>
                <a:cs typeface="Carlito"/>
              </a:rPr>
              <a:t>collaborate </a:t>
            </a:r>
            <a:r>
              <a:rPr dirty="0" sz="2400">
                <a:latin typeface="Carlito"/>
                <a:cs typeface="Carlito"/>
              </a:rPr>
              <a:t>with </a:t>
            </a:r>
            <a:r>
              <a:rPr dirty="0" sz="2400" spc="5">
                <a:latin typeface="Carlito"/>
                <a:cs typeface="Carlito"/>
              </a:rPr>
              <a:t>one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another</a:t>
            </a:r>
            <a:endParaRPr sz="2400">
              <a:latin typeface="Carlito"/>
              <a:cs typeface="Carlito"/>
            </a:endParaRPr>
          </a:p>
          <a:p>
            <a:pPr lvl="1" marL="756285" marR="10795" indent="-287020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/>
              <a:t>	</a:t>
            </a:r>
            <a:r>
              <a:rPr dirty="0" sz="2000" spc="-15">
                <a:latin typeface="Carlito"/>
                <a:cs typeface="Carlito"/>
              </a:rPr>
              <a:t>Collaborators </a:t>
            </a:r>
            <a:r>
              <a:rPr dirty="0" sz="2000" spc="-10">
                <a:latin typeface="Carlito"/>
                <a:cs typeface="Carlito"/>
              </a:rPr>
              <a:t>are </a:t>
            </a:r>
            <a:r>
              <a:rPr dirty="0" sz="2000">
                <a:latin typeface="Carlito"/>
                <a:cs typeface="Carlito"/>
              </a:rPr>
              <a:t>those classes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are required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provide a </a:t>
            </a:r>
            <a:r>
              <a:rPr dirty="0" sz="2000">
                <a:latin typeface="Carlito"/>
                <a:cs typeface="Carlito"/>
              </a:rPr>
              <a:t>class with 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information </a:t>
            </a:r>
            <a:r>
              <a:rPr dirty="0" sz="2000" spc="-5">
                <a:latin typeface="Carlito"/>
                <a:cs typeface="Carlito"/>
              </a:rPr>
              <a:t>needed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complete </a:t>
            </a:r>
            <a:r>
              <a:rPr dirty="0" sz="2000" spc="-5">
                <a:latin typeface="Carlito"/>
                <a:cs typeface="Carlito"/>
              </a:rPr>
              <a:t>a</a:t>
            </a:r>
            <a:r>
              <a:rPr dirty="0" sz="2000" spc="114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responsibility.</a:t>
            </a:r>
            <a:endParaRPr sz="20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Carlito"/>
                <a:cs typeface="Carlito"/>
              </a:rPr>
              <a:t>In </a:t>
            </a:r>
            <a:r>
              <a:rPr dirty="0" sz="2000" spc="-15">
                <a:latin typeface="Carlito"/>
                <a:cs typeface="Carlito"/>
              </a:rPr>
              <a:t>general,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collaboration </a:t>
            </a:r>
            <a:r>
              <a:rPr dirty="0" sz="2000">
                <a:latin typeface="Carlito"/>
                <a:cs typeface="Carlito"/>
              </a:rPr>
              <a:t>implies either </a:t>
            </a:r>
            <a:r>
              <a:rPr dirty="0" sz="2000" spc="-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request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information </a:t>
            </a:r>
            <a:r>
              <a:rPr dirty="0" sz="2000" spc="-5">
                <a:latin typeface="Carlito"/>
                <a:cs typeface="Carlito"/>
              </a:rPr>
              <a:t>or a  </a:t>
            </a:r>
            <a:r>
              <a:rPr dirty="0" sz="2000" spc="-15">
                <a:latin typeface="Carlito"/>
                <a:cs typeface="Carlito"/>
              </a:rPr>
              <a:t>request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some</a:t>
            </a:r>
            <a:r>
              <a:rPr dirty="0" sz="2000" spc="10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action.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20"/>
              </a:lnSpc>
            </a:pPr>
            <a:r>
              <a:rPr dirty="0"/>
              <a:t>NIT</a:t>
            </a:r>
            <a:r>
              <a:rPr dirty="0" spc="-60"/>
              <a:t> </a:t>
            </a:r>
            <a:r>
              <a:rPr dirty="0" spc="-15"/>
              <a:t>Rourkela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Puneet Kumar</a:t>
            </a:r>
            <a:r>
              <a:rPr dirty="0" spc="-35"/>
              <a:t> </a:t>
            </a:r>
            <a:r>
              <a:rPr dirty="0" spc="-10"/>
              <a:t>Jain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5238" y="6662419"/>
            <a:ext cx="252222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5" b="1">
                <a:latin typeface="Carlito"/>
                <a:cs typeface="Carlito"/>
              </a:rPr>
              <a:t>“Software </a:t>
            </a:r>
            <a:r>
              <a:rPr dirty="0" sz="1400" spc="-10" b="1">
                <a:latin typeface="Carlito"/>
                <a:cs typeface="Carlito"/>
              </a:rPr>
              <a:t>Engineering</a:t>
            </a:r>
            <a:r>
              <a:rPr dirty="0" sz="1400" spc="9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(CSE3004)”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20421"/>
            <a:ext cx="36042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CRC </a:t>
            </a:r>
            <a:r>
              <a:rPr dirty="0"/>
              <a:t>Modeling</a:t>
            </a:r>
            <a:r>
              <a:rPr dirty="0" spc="-100"/>
              <a:t> </a:t>
            </a:r>
            <a:r>
              <a:rPr dirty="0"/>
              <a:t>[2]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5354218"/>
            <a:ext cx="3684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CRC: Class </a:t>
            </a:r>
            <a:r>
              <a:rPr dirty="0" sz="1800" spc="-10" b="1">
                <a:latin typeface="Carlito"/>
                <a:cs typeface="Carlito"/>
              </a:rPr>
              <a:t>Responsibility</a:t>
            </a:r>
            <a:r>
              <a:rPr dirty="0" sz="1800" spc="-25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Collaboration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PJ</dc:creator>
  <dc:title>Slide 1</dc:title>
  <dcterms:created xsi:type="dcterms:W3CDTF">2022-03-08T02:11:16Z</dcterms:created>
  <dcterms:modified xsi:type="dcterms:W3CDTF">2022-03-08T02:11:16Z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2022-03-08T00:00:00Z</vt:filetime>
  </property>
</Properties>
</file>