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285" r:id="rId4"/>
    <p:sldId id="286" r:id="rId5"/>
    <p:sldId id="287" r:id="rId6"/>
    <p:sldId id="260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68" r:id="rId15"/>
    <p:sldId id="272" r:id="rId16"/>
    <p:sldId id="269" r:id="rId17"/>
    <p:sldId id="276" r:id="rId18"/>
    <p:sldId id="296" r:id="rId19"/>
    <p:sldId id="297" r:id="rId20"/>
    <p:sldId id="298" r:id="rId21"/>
    <p:sldId id="299" r:id="rId22"/>
    <p:sldId id="302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0" autoAdjust="0"/>
    <p:restoredTop sz="94660"/>
  </p:normalViewPr>
  <p:slideViewPr>
    <p:cSldViewPr snapToGrid="0">
      <p:cViewPr>
        <p:scale>
          <a:sx n="81" d="100"/>
          <a:sy n="81" d="100"/>
        </p:scale>
        <p:origin x="-15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73F83-9B4C-4D0F-A5D3-CCF6BC0D6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FC59A4-239D-4CBB-830F-3AF6DA4AB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1CFA50-1035-430B-90C8-5D599FAB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97E1-AFE6-40F4-BF59-DF2A64F6359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81A83B-B905-4A0C-8825-1DC50FDC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9C400-C2ED-4B88-B9A5-91CA35FF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6781-6483-43F2-9EDB-045F69D7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4E4B7-3A8A-4A33-A215-A3DC2F97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F953A4-350C-49A3-BCFA-15C31B184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6CE79F-17A2-4FB5-982D-2F136048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97E1-AFE6-40F4-BF59-DF2A64F6359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1CA8DA-D42F-4B48-9C12-024739A2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6A6A5-C42E-4451-8E0C-03BE451E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6781-6483-43F2-9EDB-045F69D7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2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1558BA9-0495-48A0-86C4-9263E042A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C6713E-4C4F-4D0F-9B4B-2C0C7DA6B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FBBA52-4364-448A-B6F6-ABFAEE39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97E1-AFE6-40F4-BF59-DF2A64F6359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A9EC7F-A87A-43D7-B6CE-2421659B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FDB52C-4506-44D5-91BF-3D513487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6781-6483-43F2-9EDB-045F69D7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EE379F-BAFC-48D8-8437-DC54328D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F9EA1-07B8-4246-8D5D-6A25540D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754F43-93FC-41B5-AC30-A6D3D989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97E1-AFE6-40F4-BF59-DF2A64F6359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841A4B-75D9-4523-BE25-F9FE34E2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1E05B5-355F-4CC3-A5E7-C6F6F779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6781-6483-43F2-9EDB-045F69D7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1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711CE-2A91-46E6-A649-01C5C03C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7F62CA-223C-4730-9187-0D42F28F4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3C2B45-B84B-497B-86EE-88F958F0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97E1-AFE6-40F4-BF59-DF2A64F6359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BC91BF-DD29-40BC-93CA-964FAABB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296794-E479-41F9-BE81-256A4E41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6781-6483-43F2-9EDB-045F69D7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1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1A797-977A-4312-ADDE-22DAD31A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D66156-4CA0-42A3-9E04-98068C303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637E6B-C5EE-4976-BA72-55F6BA13E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B2911B-6914-4220-87EC-336FDAC0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97E1-AFE6-40F4-BF59-DF2A64F6359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C84362-1BDA-49A8-9614-8D381D79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DC29EE-AB9F-4788-9FC5-70562E2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6781-6483-43F2-9EDB-045F69D7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9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D35A1-67F8-4908-82F7-7B3E98C5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810F8B-B7DE-4AE1-8C13-500E3FC1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5FCC10-D1D4-4613-B280-64A6F72CB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1E08610-FEB5-423F-9484-F68761F7E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B0D0E4-3CAE-46F8-B7A1-174557B7F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17493B0-C8C7-4232-811F-1EAEE1CD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97E1-AFE6-40F4-BF59-DF2A64F6359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03B1FD0-3DFB-40CF-B35D-FA9AAC50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0171EF-404B-4C03-A3C4-0C179EFC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6781-6483-43F2-9EDB-045F69D7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4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16E4B-212F-4BEA-8C47-A3489D9D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EFE4052-D754-4A5F-8AEF-DF84D2CE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97E1-AFE6-40F4-BF59-DF2A64F6359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5A123D-5C65-4E4D-9BAB-819CA547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D3E5D8-5FA5-4197-8C67-8DEBA575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6781-6483-43F2-9EDB-045F69D7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1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A9C2C49-DB3C-435A-BCCE-E42CD118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97E1-AFE6-40F4-BF59-DF2A64F6359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267187-BEB4-44C1-A47C-A9344639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50D8FD-6682-42D1-BB0C-0EDF3C6D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6781-6483-43F2-9EDB-045F69D7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0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937EC-F443-4707-AE7B-95FAA229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E77403-FE60-4512-9960-4D55BF2F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2E6BAC-0489-4B27-84B8-F93FF6B4D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5BF3E6-35D3-4D66-B79B-01C16DE8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97E1-AFE6-40F4-BF59-DF2A64F6359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7A22F9-54F2-4F84-AE75-E4AAC13F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ECF74F-226E-4DEB-80C5-0B1A728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6781-6483-43F2-9EDB-045F69D7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0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7920C-0899-4F0C-BA09-B6FC8C3D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1E537B-946A-49F0-8609-C1F3A0E33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1FC747-70C0-41B8-A218-26863D1E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F6FC87-A17F-4C4D-854A-F6E709EE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97E1-AFE6-40F4-BF59-DF2A64F6359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94F7D0-DA03-45B1-A51A-B29E13BA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F2807D-E13E-4018-8CFB-6295FF3C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6781-6483-43F2-9EDB-045F69D7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66C76D6-733E-4EDC-868B-97A6605C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9DB516-7E6A-4AC6-B94C-746D4E794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01B84A-9B2D-453B-8567-5E56ED847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97E1-AFE6-40F4-BF59-DF2A64F6359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00CD0E-88BC-472D-8B3C-29E3B367A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B6BFD7-329F-4A52-9190-926101AA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6781-6483-43F2-9EDB-045F69D7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5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B378E-09D1-4593-9B47-F1E71549F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49" y="371475"/>
            <a:ext cx="11268075" cy="82867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Software Engineering</a:t>
            </a:r>
            <a:endParaRPr 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63DB86-A853-4343-BD7C-E153C9759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5" y="1609725"/>
            <a:ext cx="11106149" cy="4876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: Function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Sangam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Sushritha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Muga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Sudheeth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Bharadwaj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4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Addula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Narayana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Kalakuntla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Vikram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Adithya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4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Katipally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Rajesh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4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Kuchukulla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Vinod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 Reddy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Figure: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70DE3DE-6439-4AB7-9539-749D2B43C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692" y="1336431"/>
            <a:ext cx="10761785" cy="44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5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Complexity of data files: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15246" cy="481561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Element Type (DET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They are unique data fields.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Type (RET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logical subgroups of data.</a:t>
            </a:r>
          </a:p>
          <a:p>
            <a:endParaRPr lang="en-US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D126B10-8697-41BF-A4D9-EEC7E13A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740" y="2303465"/>
            <a:ext cx="3321699" cy="1782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043E934-BCEB-4578-A831-E2224338A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203" y="4859097"/>
            <a:ext cx="3627476" cy="178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5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4FD22F-42A6-6347-B3C4-EAB27B79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229" y="3511825"/>
            <a:ext cx="10515600" cy="5232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External Interface files   </a:t>
            </a: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xmlns="" id="{F2C7E049-A5D6-9A44-B480-A75D4FDCC87C}"/>
              </a:ext>
            </a:extLst>
          </p:cNvPr>
          <p:cNvSpPr/>
          <p:nvPr/>
        </p:nvSpPr>
        <p:spPr>
          <a:xfrm>
            <a:off x="4680753" y="3669554"/>
            <a:ext cx="485193" cy="186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F1E7B3-0F54-9C48-B540-06E51F403D4A}"/>
              </a:ext>
            </a:extLst>
          </p:cNvPr>
          <p:cNvSpPr txBox="1"/>
          <p:nvPr/>
        </p:nvSpPr>
        <p:spPr>
          <a:xfrm>
            <a:off x="5332560" y="3476679"/>
            <a:ext cx="2802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points :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xmlns="" id="{DFF6F661-ADF6-7141-9E11-6433DD5A78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64" y="4013349"/>
            <a:ext cx="10432774" cy="260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46CB4D4-F151-4C4B-847E-94149E7F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29" y="1102000"/>
            <a:ext cx="8220075" cy="24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17055A-DEBB-A641-AB70-C1C0A20FF308}"/>
              </a:ext>
            </a:extLst>
          </p:cNvPr>
          <p:cNvSpPr txBox="1"/>
          <p:nvPr/>
        </p:nvSpPr>
        <p:spPr>
          <a:xfrm>
            <a:off x="1070229" y="630384"/>
            <a:ext cx="75264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Logical Files              Function points  :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Arrow: Right 7">
            <a:extLst>
              <a:ext uri="{FF2B5EF4-FFF2-40B4-BE49-F238E27FC236}">
                <a16:creationId xmlns:a16="http://schemas.microsoft.com/office/drawing/2014/main" xmlns="" id="{34C5ADCD-97CE-094C-BFD1-BEB5EBFCB60D}"/>
              </a:ext>
            </a:extLst>
          </p:cNvPr>
          <p:cNvSpPr/>
          <p:nvPr/>
        </p:nvSpPr>
        <p:spPr>
          <a:xfrm>
            <a:off x="4638765" y="855097"/>
            <a:ext cx="569167" cy="15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0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Complexity of transactions: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Type Referenced (FTR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type referenced by transaction (input\output\inquiry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FF11E7-7C94-40D3-B0A2-F6644E3D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40" y="3111678"/>
            <a:ext cx="4301411" cy="27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5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919A0F-A565-4B28-B34C-2D44F079F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30" y="1334467"/>
            <a:ext cx="11495315" cy="11594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E3662A37-67C6-4316-BD9E-B7D9623B0081}"/>
              </a:ext>
            </a:extLst>
          </p:cNvPr>
          <p:cNvSpPr/>
          <p:nvPr/>
        </p:nvSpPr>
        <p:spPr>
          <a:xfrm rot="10800000" flipH="1">
            <a:off x="3321170" y="852740"/>
            <a:ext cx="425730" cy="18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57B428-9E53-4F31-B9CC-871C746F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52" y="1754815"/>
            <a:ext cx="7865706" cy="23013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358A34-CECF-3745-8D01-E2CDE84D7BE4}"/>
              </a:ext>
            </a:extLst>
          </p:cNvPr>
          <p:cNvSpPr/>
          <p:nvPr/>
        </p:nvSpPr>
        <p:spPr>
          <a:xfrm>
            <a:off x="858930" y="682097"/>
            <a:ext cx="5775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Input         Function points </a:t>
            </a:r>
          </a:p>
        </p:txBody>
      </p:sp>
    </p:spTree>
    <p:extLst>
      <p:ext uri="{BB962C8B-B14F-4D97-AF65-F5344CB8AC3E}">
        <p14:creationId xmlns:p14="http://schemas.microsoft.com/office/powerpoint/2010/main" val="79482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AB0652-81E5-4F3A-9713-3C496F15E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874" y="3725277"/>
            <a:ext cx="11439331" cy="590691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Inquiries                Function points : 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68CA69-80AB-4BD1-A434-F8E84E55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74" y="4302860"/>
            <a:ext cx="7839075" cy="24098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58EDE996-088E-4DDE-A711-7FDBDD4D27D5}"/>
              </a:ext>
            </a:extLst>
          </p:cNvPr>
          <p:cNvSpPr/>
          <p:nvPr/>
        </p:nvSpPr>
        <p:spPr>
          <a:xfrm>
            <a:off x="4019684" y="3867355"/>
            <a:ext cx="485193" cy="186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DF4537-A373-A24E-A1E4-0F5614FA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74" y="1274980"/>
            <a:ext cx="8136293" cy="2301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5E51C20-B0D5-164F-8436-1D9690F4AB61}"/>
              </a:ext>
            </a:extLst>
          </p:cNvPr>
          <p:cNvSpPr txBox="1"/>
          <p:nvPr/>
        </p:nvSpPr>
        <p:spPr>
          <a:xfrm>
            <a:off x="896874" y="890956"/>
            <a:ext cx="62456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Output           Function points:</a:t>
            </a:r>
          </a:p>
          <a:p>
            <a:endParaRPr lang="en-US" dirty="0"/>
          </a:p>
        </p:txBody>
      </p:sp>
      <p:sp>
        <p:nvSpPr>
          <p:cNvPr id="9" name="Arrow: Right 10">
            <a:extLst>
              <a:ext uri="{FF2B5EF4-FFF2-40B4-BE49-F238E27FC236}">
                <a16:creationId xmlns:a16="http://schemas.microsoft.com/office/drawing/2014/main" xmlns="" id="{A5D94361-A225-4245-8C05-582465748614}"/>
              </a:ext>
            </a:extLst>
          </p:cNvPr>
          <p:cNvSpPr/>
          <p:nvPr/>
        </p:nvSpPr>
        <p:spPr>
          <a:xfrm>
            <a:off x="3700945" y="1084590"/>
            <a:ext cx="615023" cy="190390"/>
          </a:xfrm>
          <a:prstGeom prst="rightArrow">
            <a:avLst>
              <a:gd name="adj1" fmla="val 50000"/>
              <a:gd name="adj2" fmla="val 47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B78BB-5BC0-4207-AAB6-8AD351305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233" y="261258"/>
            <a:ext cx="11597951" cy="50385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Count the Function 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C28840-14FB-4B21-960B-876549E80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33" y="998376"/>
            <a:ext cx="11597951" cy="5598366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type of count 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Ultimate functions the developers provide.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to update the existing software.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to use and maintain software.</a:t>
            </a:r>
          </a:p>
          <a:p>
            <a:pPr algn="just"/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Scoping and Boundary of the Count 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scope and boundary of the functions are identified.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indicates the border between the application been measured and the external applications.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can be decided with the help of data screens, reports and files.</a:t>
            </a:r>
          </a:p>
          <a:p>
            <a:pPr algn="just"/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Unadjusted Function Point Count 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step the function points produced from all the five FPA components are added together.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4CC2CBC-580C-4DE8-A050-8B23DEBC544A}"/>
              </a:ext>
            </a:extLst>
          </p:cNvPr>
          <p:cNvSpPr/>
          <p:nvPr/>
        </p:nvSpPr>
        <p:spPr>
          <a:xfrm>
            <a:off x="1113453" y="4833256"/>
            <a:ext cx="9965094" cy="59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Non-adjusted FPC = FP count (ILFs) + FP count (ELFs) + FP count (EIs) + FP count (EOs) + FP count (EQs) </a:t>
            </a:r>
          </a:p>
        </p:txBody>
      </p:sp>
    </p:spTree>
    <p:extLst>
      <p:ext uri="{BB962C8B-B14F-4D97-AF65-F5344CB8AC3E}">
        <p14:creationId xmlns:p14="http://schemas.microsoft.com/office/powerpoint/2010/main" val="208082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811495-5D3E-E84F-9445-0A0F1957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0667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Given EI = 10(Low Complexity) , EO = 13 (High Complexity) 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EQ = 4 (Avg Complexity) , EQ = 2 (High Complexity),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ILF = 2 (Avg Complexity) , EIF = 9 (Low Complexity)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Now the function points produced are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EI = 10 * 3 = 30 ,	EO = 13 * 7 = 91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EQ = 4 * 4 = 16 ,	EQ = 2 * 6 = 12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ILF = 2 * 10 = 20 ,	EIF = 9 * 5 = 45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 Total UFP = 214</a:t>
            </a:r>
          </a:p>
        </p:txBody>
      </p:sp>
    </p:spTree>
    <p:extLst>
      <p:ext uri="{BB962C8B-B14F-4D97-AF65-F5344CB8AC3E}">
        <p14:creationId xmlns:p14="http://schemas.microsoft.com/office/powerpoint/2010/main" val="341032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407A3D4-7D55-45B4-B5F9-F1D1B90F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Adjustment Factor (VAF)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4E7A2D0-2268-4116-9661-6A86B0FC360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8200" y="1531144"/>
            <a:ext cx="10515600" cy="3795711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rating the general functionality of the application. VAF contains 14 general system characteristics of the application that defines the type of application characteristic and is rated on a scale of 0 - 5.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sum of all 14 GSC rate are calculated to give out a mathematical value that is defined as Total Degree Influence (TDI). It is used in calculation of VAF, and its value may vary from 0 - 35.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 adjust unadjusted FP value up to +/- 35%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VAF = (TDI*0.01) + 0.65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0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3C4F58A-4A63-4810-952F-1E12C3BEE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996" y="424543"/>
            <a:ext cx="11402008" cy="600891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 unadjusted function point and value adjustment factor is calculated. Adjusted Functional point is  found out by using two values.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FPC = Non-adjusted FPC * VAF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Non-adjusted FPC= Unadjusted FP value + Conversion functionality FP value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95388AF-F101-4AB8-B00C-C4243FB3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16" y="858416"/>
            <a:ext cx="9665162" cy="28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1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7A7FCF-F929-4A10-A5FB-0038D68B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365125"/>
            <a:ext cx="11448661" cy="6331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During Software Project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F8C1E832-F1B9-486E-BF32-FC2F8933B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5" y="1315616"/>
            <a:ext cx="11448661" cy="51772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Diagram: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3162499-0A80-4F55-B69B-A52325855E88}"/>
              </a:ext>
            </a:extLst>
          </p:cNvPr>
          <p:cNvSpPr/>
          <p:nvPr/>
        </p:nvSpPr>
        <p:spPr>
          <a:xfrm>
            <a:off x="4110135" y="1503719"/>
            <a:ext cx="2696546" cy="46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Size Estimation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274A184-2B9F-420E-88F4-A27A9E1DC81D}"/>
              </a:ext>
            </a:extLst>
          </p:cNvPr>
          <p:cNvSpPr/>
          <p:nvPr/>
        </p:nvSpPr>
        <p:spPr>
          <a:xfrm>
            <a:off x="881743" y="2849337"/>
            <a:ext cx="2677886" cy="54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Estimation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4593BEC-B8E2-443C-8DE9-0C88A3F49099}"/>
              </a:ext>
            </a:extLst>
          </p:cNvPr>
          <p:cNvSpPr/>
          <p:nvPr/>
        </p:nvSpPr>
        <p:spPr>
          <a:xfrm>
            <a:off x="7147249" y="2724539"/>
            <a:ext cx="4002833" cy="4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E8BE789-1835-4161-83B3-582C137A4669}"/>
              </a:ext>
            </a:extLst>
          </p:cNvPr>
          <p:cNvSpPr/>
          <p:nvPr/>
        </p:nvSpPr>
        <p:spPr>
          <a:xfrm>
            <a:off x="3489649" y="4096139"/>
            <a:ext cx="4226767" cy="46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Requirements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9623123-5AAA-4D84-9DD3-DECD8D36E65B}"/>
              </a:ext>
            </a:extLst>
          </p:cNvPr>
          <p:cNvSpPr/>
          <p:nvPr/>
        </p:nvSpPr>
        <p:spPr>
          <a:xfrm>
            <a:off x="7492482" y="5354281"/>
            <a:ext cx="3741575" cy="59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Scheduling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24775F33-4799-435A-8ACF-E8172886EFC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01416" y="1736239"/>
            <a:ext cx="2108719" cy="109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97A5015C-D3DB-4A53-A2F8-12C74551EC98}"/>
              </a:ext>
            </a:extLst>
          </p:cNvPr>
          <p:cNvCxnSpPr>
            <a:stCxn id="10" idx="3"/>
          </p:cNvCxnSpPr>
          <p:nvPr/>
        </p:nvCxnSpPr>
        <p:spPr>
          <a:xfrm>
            <a:off x="6806681" y="1736239"/>
            <a:ext cx="2015413" cy="98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FFEC734-8391-4B9B-9D95-4D0F0A6861E8}"/>
              </a:ext>
            </a:extLst>
          </p:cNvPr>
          <p:cNvCxnSpPr/>
          <p:nvPr/>
        </p:nvCxnSpPr>
        <p:spPr>
          <a:xfrm>
            <a:off x="2220686" y="3398676"/>
            <a:ext cx="3237722" cy="69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C5CD47BD-A927-4109-9994-F85EB0B11615}"/>
              </a:ext>
            </a:extLst>
          </p:cNvPr>
          <p:cNvCxnSpPr/>
          <p:nvPr/>
        </p:nvCxnSpPr>
        <p:spPr>
          <a:xfrm>
            <a:off x="8873412" y="3116425"/>
            <a:ext cx="0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ED7D17A9-8DC2-41B3-A696-8EFB3EBE8C7F}"/>
              </a:ext>
            </a:extLst>
          </p:cNvPr>
          <p:cNvCxnSpPr>
            <a:stCxn id="14" idx="2"/>
          </p:cNvCxnSpPr>
          <p:nvPr/>
        </p:nvCxnSpPr>
        <p:spPr>
          <a:xfrm flipH="1">
            <a:off x="5621694" y="3219062"/>
            <a:ext cx="3526972" cy="83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3C74807D-250F-4D30-AFDC-0FCB47381BD1}"/>
              </a:ext>
            </a:extLst>
          </p:cNvPr>
          <p:cNvCxnSpPr>
            <a:stCxn id="15" idx="2"/>
          </p:cNvCxnSpPr>
          <p:nvPr/>
        </p:nvCxnSpPr>
        <p:spPr>
          <a:xfrm>
            <a:off x="5603033" y="4561180"/>
            <a:ext cx="3545632" cy="79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15FF741D-E593-43CE-A5E1-87D499362085}"/>
              </a:ext>
            </a:extLst>
          </p:cNvPr>
          <p:cNvCxnSpPr>
            <a:endCxn id="16" idx="0"/>
          </p:cNvCxnSpPr>
          <p:nvPr/>
        </p:nvCxnSpPr>
        <p:spPr>
          <a:xfrm>
            <a:off x="9148665" y="3219062"/>
            <a:ext cx="214605" cy="213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7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224D5-CBD6-4C03-8548-F8192135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Characteristics: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D986F9-C8C1-40BA-B2CA-DA159C5B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354"/>
            <a:ext cx="11164017" cy="524495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</a:t>
            </a:r>
            <a:endParaRPr lang="en-US" sz="1800" b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 Processing</a:t>
            </a: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US" sz="1800" b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Heavily Used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Rate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Data Entry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End-User Efficiency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Update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 Processing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Ease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Sites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 Change</a:t>
            </a: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898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CEFA60-B915-494A-AE97-B583FE948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279919"/>
            <a:ext cx="11299371" cy="623284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adjusted FPC is then multiplied with a numeric value, which is the effort based on technology.</a:t>
            </a:r>
          </a:p>
          <a:p>
            <a:pPr algn="just"/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technology selected for a particular requirement is java, then the formula to calculate the final hours are as follows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FPC = (Non-adjusted FPC * VAF) * 10.6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C5FFE1B-03DB-4599-BAC0-452538E1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09650"/>
            <a:ext cx="87153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05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Merits and Drawbacks of FP: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Merits: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Effort/cost estimation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Benchmarking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Strategic Decision making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Drawbacks of FP: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It requires a subjective evaluation and involves many </a:t>
            </a:r>
            <a:r>
              <a:rPr lang="en-US" dirty="0" smtClean="0">
                <a:solidFill>
                  <a:srgbClr val="0070C0"/>
                </a:solidFill>
              </a:rPr>
              <a:t>judgments.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Many </a:t>
            </a:r>
            <a:r>
              <a:rPr lang="en-US" dirty="0">
                <a:solidFill>
                  <a:srgbClr val="0070C0"/>
                </a:solidFill>
              </a:rPr>
              <a:t>cost and effort models are based on LOC, so it is necessary to change the function </a:t>
            </a:r>
            <a:r>
              <a:rPr lang="en-US" dirty="0" smtClean="0">
                <a:solidFill>
                  <a:srgbClr val="0070C0"/>
                </a:solidFill>
              </a:rPr>
              <a:t>points.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Compared </a:t>
            </a:r>
            <a:r>
              <a:rPr lang="en-US" dirty="0">
                <a:solidFill>
                  <a:srgbClr val="0070C0"/>
                </a:solidFill>
              </a:rPr>
              <a:t>to LOC, there are less research data on function </a:t>
            </a:r>
            <a:r>
              <a:rPr lang="en-US" dirty="0" smtClean="0">
                <a:solidFill>
                  <a:srgbClr val="0070C0"/>
                </a:solidFill>
              </a:rPr>
              <a:t>points.</a:t>
            </a:r>
            <a:endParaRPr lang="en-US" dirty="0">
              <a:solidFill>
                <a:srgbClr val="0070C0"/>
              </a:solidFill>
            </a:endParaRPr>
          </a:p>
          <a:p>
            <a:pPr fontAlgn="base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With </a:t>
            </a:r>
            <a:r>
              <a:rPr lang="en-US" dirty="0">
                <a:solidFill>
                  <a:srgbClr val="0070C0"/>
                </a:solidFill>
              </a:rPr>
              <a:t>subjective </a:t>
            </a:r>
            <a:r>
              <a:rPr lang="en-US" dirty="0" smtClean="0">
                <a:solidFill>
                  <a:srgbClr val="0070C0"/>
                </a:solidFill>
              </a:rPr>
              <a:t>judgment, </a:t>
            </a:r>
            <a:r>
              <a:rPr lang="en-US" dirty="0">
                <a:solidFill>
                  <a:srgbClr val="0070C0"/>
                </a:solidFill>
              </a:rPr>
              <a:t>the accuracy rate of the assessment is </a:t>
            </a:r>
            <a:r>
              <a:rPr lang="en-US" dirty="0" smtClean="0">
                <a:solidFill>
                  <a:srgbClr val="0070C0"/>
                </a:solidFill>
              </a:rPr>
              <a:t>low.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This </a:t>
            </a:r>
            <a:r>
              <a:rPr lang="en-US" dirty="0">
                <a:solidFill>
                  <a:srgbClr val="0070C0"/>
                </a:solidFill>
              </a:rPr>
              <a:t>is a very time-consuming method.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6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52932FE-214C-47E4-82BE-E015358F5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853" y="438539"/>
            <a:ext cx="11299371" cy="600891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Overview: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History of Function Point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Objective of FP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Types of FP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Complexity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Merits and demerits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1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Introduction: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70C0"/>
                </a:solidFill>
              </a:rPr>
              <a:t>Function points </a:t>
            </a:r>
            <a:r>
              <a:rPr lang="en-US" sz="3200" dirty="0" smtClean="0">
                <a:solidFill>
                  <a:srgbClr val="0070C0"/>
                </a:solidFill>
              </a:rPr>
              <a:t>are a unit of measurement.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They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are </a:t>
            </a:r>
            <a:r>
              <a:rPr lang="en-US" sz="3200" dirty="0">
                <a:solidFill>
                  <a:srgbClr val="0070C0"/>
                </a:solidFill>
              </a:rPr>
              <a:t>a language-independent way of quantifying program </a:t>
            </a:r>
            <a:r>
              <a:rPr lang="en-US" sz="3200" dirty="0" smtClean="0">
                <a:solidFill>
                  <a:srgbClr val="0070C0"/>
                </a:solidFill>
              </a:rPr>
              <a:t>functionality.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FPs </a:t>
            </a:r>
            <a:r>
              <a:rPr lang="en-US" sz="3200" dirty="0">
                <a:solidFill>
                  <a:srgbClr val="0070C0"/>
                </a:solidFill>
              </a:rPr>
              <a:t>measure software size. They are widely accepted as an industry standard for functional sizing</a:t>
            </a:r>
            <a:r>
              <a:rPr lang="en-US" sz="32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6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History: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The concept of Function Points was introduced by Alan Albrecht of IBM in </a:t>
            </a:r>
            <a:r>
              <a:rPr lang="en-US" dirty="0" smtClean="0">
                <a:solidFill>
                  <a:srgbClr val="0070C0"/>
                </a:solidFill>
              </a:rPr>
              <a:t>1979 and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 smtClean="0">
                <a:solidFill>
                  <a:srgbClr val="0070C0"/>
                </a:solidFill>
              </a:rPr>
              <a:t>he </a:t>
            </a:r>
            <a:r>
              <a:rPr lang="en-US" dirty="0">
                <a:solidFill>
                  <a:srgbClr val="0070C0"/>
                </a:solidFill>
              </a:rPr>
              <a:t>first Function Point Guidelines were published in </a:t>
            </a:r>
            <a:r>
              <a:rPr lang="en-US" dirty="0" smtClean="0">
                <a:solidFill>
                  <a:srgbClr val="0070C0"/>
                </a:solidFill>
              </a:rPr>
              <a:t>1984.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International Function Point Users Group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(IFPUG) was founded in </a:t>
            </a:r>
            <a:r>
              <a:rPr lang="en-US" dirty="0" smtClean="0">
                <a:solidFill>
                  <a:srgbClr val="0070C0"/>
                </a:solidFill>
              </a:rPr>
              <a:t>1986 </a:t>
            </a:r>
            <a:r>
              <a:rPr lang="en-US" dirty="0">
                <a:solidFill>
                  <a:srgbClr val="0070C0"/>
                </a:solidFill>
              </a:rPr>
              <a:t>and produced its own Counting Practices </a:t>
            </a:r>
            <a:r>
              <a:rPr lang="en-US" dirty="0" smtClean="0">
                <a:solidFill>
                  <a:srgbClr val="0070C0"/>
                </a:solidFill>
              </a:rPr>
              <a:t>Manual.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There are several iterations like CPM 2.0 in 1987, CPM 4.3 in 2010 etc.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CPM is an internationally approved standard under ISO/IEC 14143-1 Information Technology – Software Measurement.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7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748A1-36E6-49F7-A849-F4028D531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32" y="205273"/>
            <a:ext cx="4105468" cy="79310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Function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Point: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5030DB-4AB9-40BC-9F1E-0AC145B6F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176" y="1362269"/>
            <a:ext cx="11262048" cy="516916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software by quantifying the functionality requested by and provided to the customer based primarily on logical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design.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and maintenance independently of technology used for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variable is the amount of effort needed to deliver a given set of function points; therefore, Function point analysis can be used to determine whether a tool, an environment, a language is more productive compared with others within an organization or among organizations.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9143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Elementary Processes and it’s types: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It is smallest unit of activity which user can understand easily.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It constitutes a complete transaction. It is of two types mentioned below: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Data Functions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Transaction Functions</a:t>
            </a:r>
          </a:p>
        </p:txBody>
      </p:sp>
    </p:spTree>
    <p:extLst>
      <p:ext uri="{BB962C8B-B14F-4D97-AF65-F5344CB8AC3E}">
        <p14:creationId xmlns:p14="http://schemas.microsoft.com/office/powerpoint/2010/main" val="243212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Functions: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Internal Logical Files: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It is maintained by the application.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It is user recognizable.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It is logically related.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External Interface Files: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It is referenced by the application(read only).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The data belongs to and is maintained by another application.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It’s primary intent is Hold data outside application.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Transaction Functions: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External Input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rgbClr val="0070C0"/>
                </a:solidFill>
              </a:rPr>
              <a:t>EI processes data or control information that comes from outside the application’s boundary. The EI is an elementary </a:t>
            </a:r>
            <a:r>
              <a:rPr lang="en-US" dirty="0" smtClean="0">
                <a:solidFill>
                  <a:srgbClr val="0070C0"/>
                </a:solidFill>
              </a:rPr>
              <a:t>process. It brings data into the application.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External Output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70C0"/>
                </a:solidFill>
              </a:rPr>
              <a:t>EO </a:t>
            </a:r>
            <a:r>
              <a:rPr lang="en-US" dirty="0">
                <a:solidFill>
                  <a:srgbClr val="0070C0"/>
                </a:solidFill>
              </a:rPr>
              <a:t>is an elementary process that generates data or control information sent outside the application’s boundary</a:t>
            </a:r>
            <a:r>
              <a:rPr lang="en-US" dirty="0" smtClean="0">
                <a:solidFill>
                  <a:srgbClr val="0070C0"/>
                </a:solidFill>
              </a:rPr>
              <a:t>. It presents data to the user.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External Inquiries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EQ is an elementary process made up of an input-output combination that results in data retrieval</a:t>
            </a:r>
            <a:r>
              <a:rPr lang="en-US" dirty="0" smtClean="0">
                <a:solidFill>
                  <a:srgbClr val="0070C0"/>
                </a:solidFill>
              </a:rPr>
              <a:t>. It does not perform calculations.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3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967</Words>
  <Application>Microsoft Office PowerPoint</Application>
  <PresentationFormat>Custom</PresentationFormat>
  <Paragraphs>182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Advanced Software Engineering</vt:lpstr>
      <vt:lpstr>Activities During Software Project Management</vt:lpstr>
      <vt:lpstr>Overview:</vt:lpstr>
      <vt:lpstr>Introduction:</vt:lpstr>
      <vt:lpstr>History:</vt:lpstr>
      <vt:lpstr>Objective of Function Point:</vt:lpstr>
      <vt:lpstr>Elementary Processes and it’s types:</vt:lpstr>
      <vt:lpstr>Data Functions:</vt:lpstr>
      <vt:lpstr>Transaction Functions:</vt:lpstr>
      <vt:lpstr>Figure:</vt:lpstr>
      <vt:lpstr>Complexity of data files:</vt:lpstr>
      <vt:lpstr>PowerPoint Presentation</vt:lpstr>
      <vt:lpstr>Complexity of transactions:</vt:lpstr>
      <vt:lpstr>PowerPoint Presentation</vt:lpstr>
      <vt:lpstr>PowerPoint Presentation</vt:lpstr>
      <vt:lpstr>Steps to Count the Function points</vt:lpstr>
      <vt:lpstr>PowerPoint Presentation</vt:lpstr>
      <vt:lpstr>Value Adjustment Factor (VAF)  </vt:lpstr>
      <vt:lpstr>PowerPoint Presentation</vt:lpstr>
      <vt:lpstr>System Characteristics:</vt:lpstr>
      <vt:lpstr>PowerPoint Presentation</vt:lpstr>
      <vt:lpstr>Merits and Drawbacks of FP: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Ravali Baddam</dc:creator>
  <cp:lastModifiedBy>Windows User</cp:lastModifiedBy>
  <cp:revision>75</cp:revision>
  <dcterms:created xsi:type="dcterms:W3CDTF">2022-06-15T13:09:10Z</dcterms:created>
  <dcterms:modified xsi:type="dcterms:W3CDTF">2022-11-17T02:59:47Z</dcterms:modified>
</cp:coreProperties>
</file>