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9" r:id="rId7"/>
    <p:sldId id="260" r:id="rId8"/>
    <p:sldId id="261" r:id="rId9"/>
    <p:sldId id="270" r:id="rId10"/>
    <p:sldId id="271" r:id="rId11"/>
    <p:sldId id="262" r:id="rId12"/>
    <p:sldId id="263" r:id="rId13"/>
    <p:sldId id="26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1FE6-8E0F-B7BF-A220-18E71EE3D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6AB1-E5FB-C9EE-5F93-3777240BE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69442-4FF3-F754-CF94-6F0098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DACD-5CB8-905B-2ADE-849E014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8128-A2BF-8E44-DFAD-6E662303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8CA1-1F4C-442F-42C2-83D117D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D0BA9-1F0E-B2BF-A6A2-3BA12EFD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900F-FC44-20DE-AEE2-48A6DF8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454D-D1B2-63DD-317C-2D22D23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5F4C-E8ED-5A1F-7203-79F434D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5F719-1813-F1EC-E612-F59D6AE89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B428-AB26-7103-93FE-CACC804D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7906-5C39-CAC4-79F1-A7B74B93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202D-73FC-5BB4-CC16-838CCC7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761F-0F2A-ED88-BB4A-B2C72FB0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A0B7-8748-1CFF-92A0-431E4C55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08E1-F163-7337-5DBD-14AFBDC4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5E31-3C1B-D416-E163-6CCA1789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50F0-73B8-3235-6385-6E055A67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8377-946A-0C71-C815-ABD347D2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529F-1E6D-5819-9D2F-2F2C3F4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06B5-7A45-B1B4-F062-E49DCFE6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24D0-03C4-2C7C-D39F-AAC2CA7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3DAB-286E-88F0-0FD0-8C30942F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5CED-3954-C3CF-F8E3-BBC69A8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4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D56C-D884-957B-7D87-082422A4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1BA3-3BDE-6741-7D56-099D12EC2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060AE-C200-05A2-3879-CBD005B2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30A87-46AE-1F9F-8695-496F5D55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88A3-A112-3266-C988-76F725CA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93AE-C6E5-F426-3A7F-E102FA1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3DBC-8B9F-8A64-50ED-11621A9E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DE9C-BE75-C571-69A5-1A9108A8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7A810-B8C6-CA96-2489-77ED47BF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CCEC0-B9A1-6D2D-27AE-750B52F2B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0A341-F606-79E9-AED0-069A5BBE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5B3DB-6E56-4C5A-6800-D9B477F7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A7E40-C40E-0627-AAD1-D6059902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AA03E-98F8-1ABE-EC3E-01F6DF92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5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F33B-89DD-9898-3CCA-163CE5CB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3BCEF-3F71-C983-AE23-B1C31E02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0F6C9-08C5-0899-4636-804EF393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125C-7397-3884-C12C-B08F731E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0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ECFB5-1C6F-D81F-D4D5-9979939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8E7A2-C461-0BE2-CD7D-F501F0E6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8945-2A1F-E4E5-2972-B8BE09B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0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77C3-8D9A-EAA4-C224-04BF64D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9704-86C0-A57A-BEBE-2E5106A7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F2224-FB52-F00A-C65E-CF9F8CEB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B26C2-C8F6-1430-0547-94313EC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F6479-246E-CF03-0CE7-4C944D76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597E-F064-185C-07F3-FE5AED1C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7164-E97D-EF01-E2C1-5DE2EDCA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4AB74-2263-CADF-BF32-C6DF8068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2CBF-E6A5-CA19-21E1-12815D8B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4AF5-333F-60B9-9AAF-A0D22921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52EE-B03B-80A6-FAC0-6AC255F4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CC7AF-321E-464D-0BBA-5B480691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690D0-64E6-5104-1DA9-D9D3510B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0E98-D149-FD32-7B9E-24C2E5C1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6560-7F83-DE43-3A6B-91EB668F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2B3DD-773F-4181-AD35-DE731C7617F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F14A-1507-6C29-B693-C2822726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0072-ACE5-5789-A353-834F94B6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9FA5A-E49B-4FAF-AD55-0586B860C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19938-BC7A-06EB-F3E2-38E19980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Contract NLI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D3C0D-157C-CE50-7759-AF5DA5DFE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Guided by: Dr. Manish Shrivastava</a:t>
            </a:r>
          </a:p>
          <a:p>
            <a:r>
              <a:rPr lang="en-US" sz="2000" dirty="0"/>
              <a:t>TA: Patanjali</a:t>
            </a:r>
          </a:p>
          <a:p>
            <a:endParaRPr lang="en-US" sz="2000" dirty="0"/>
          </a:p>
          <a:p>
            <a:r>
              <a:rPr lang="en-US" sz="2000" dirty="0"/>
              <a:t>Team 19 (</a:t>
            </a:r>
            <a:r>
              <a:rPr lang="en-US" sz="2000" dirty="0" err="1"/>
              <a:t>Badhum</a:t>
            </a:r>
            <a:r>
              <a:rPr lang="en-US" sz="2000" dirty="0"/>
              <a:t>)</a:t>
            </a:r>
          </a:p>
          <a:p>
            <a:r>
              <a:rPr lang="en-US" sz="2000" dirty="0"/>
              <a:t>Viraj Shah (2023201011)</a:t>
            </a:r>
          </a:p>
          <a:p>
            <a:r>
              <a:rPr lang="en-US" sz="2000" dirty="0"/>
              <a:t>Sushrut Naik (2023201064)</a:t>
            </a:r>
          </a:p>
          <a:p>
            <a:r>
              <a:rPr lang="en-US" sz="2000" dirty="0"/>
              <a:t>Ronak Patel (2023201074)</a:t>
            </a:r>
          </a:p>
        </p:txBody>
      </p:sp>
    </p:spTree>
    <p:extLst>
      <p:ext uri="{BB962C8B-B14F-4D97-AF65-F5344CB8AC3E}">
        <p14:creationId xmlns:p14="http://schemas.microsoft.com/office/powerpoint/2010/main" val="408356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946CB-0D9C-26DE-652C-324E39B3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Span NLI BERT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6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point&#10;&#10;Description automatically generated">
            <a:extLst>
              <a:ext uri="{FF2B5EF4-FFF2-40B4-BE49-F238E27FC236}">
                <a16:creationId xmlns:a16="http://schemas.microsoft.com/office/drawing/2014/main" id="{11729728-E153-8734-FBD7-BB126621A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44" y="512759"/>
            <a:ext cx="8685112" cy="5664204"/>
          </a:xfrm>
        </p:spPr>
      </p:pic>
    </p:spTree>
    <p:extLst>
      <p:ext uri="{BB962C8B-B14F-4D97-AF65-F5344CB8AC3E}">
        <p14:creationId xmlns:p14="http://schemas.microsoft.com/office/powerpoint/2010/main" val="11339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724B9-EFB5-706B-0A51-3D890148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Loss Calculation</a:t>
            </a:r>
            <a:endParaRPr lang="en-I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0515C-2E20-B99D-2AE6-9E7968C0E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193351"/>
                <a:ext cx="10143668" cy="3831961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400" dirty="0"/>
                  <a:t>Span Identification Loss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𝑠𝑝𝑎𝑛</m:t>
                        </m:r>
                      </m:sub>
                    </m:sSub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−(1−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IN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NLI Loss</a:t>
                </a:r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𝑁𝐿𝐼</m:t>
                        </m:r>
                      </m:sub>
                    </m:sSub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IN" i="1" kern="1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𝐸</m:t>
                                    </m:r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IN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nary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0,                                             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sz="2400" dirty="0"/>
                  <a:t>Multitask Loss</a:t>
                </a:r>
              </a:p>
              <a:p>
                <a:pPr marL="457200" lvl="1" indent="0">
                  <a:buNone/>
                </a:pPr>
                <a:r>
                  <a:rPr lang="en-IN" dirty="0"/>
                  <a:t>	</a:t>
                </a:r>
                <a:r>
                  <a:rPr lang="en-IN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𝑠𝑝𝑎𝑛</m:t>
                        </m:r>
                      </m:sub>
                    </m:sSub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𝑁𝐿𝐼</m:t>
                        </m:r>
                      </m:sub>
                    </m:sSub>
                  </m:oMath>
                </a14:m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0515C-2E20-B99D-2AE6-9E7968C0E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193351"/>
                <a:ext cx="10143668" cy="3831961"/>
              </a:xfrm>
              <a:blipFill>
                <a:blip r:embed="rId2"/>
                <a:stretch>
                  <a:fillRect l="-781" t="-6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36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04A-3686-5A27-6434-C339A3A0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125444-B0A4-2311-741F-BAD886D0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2463"/>
              </p:ext>
            </p:extLst>
          </p:nvPr>
        </p:nvGraphicFramePr>
        <p:xfrm>
          <a:off x="554477" y="1548387"/>
          <a:ext cx="10418326" cy="386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5">
                  <a:extLst>
                    <a:ext uri="{9D8B030D-6E8A-4147-A177-3AD203B41FA5}">
                      <a16:colId xmlns:a16="http://schemas.microsoft.com/office/drawing/2014/main" val="2857053307"/>
                    </a:ext>
                  </a:extLst>
                </a:gridCol>
                <a:gridCol w="1085695">
                  <a:extLst>
                    <a:ext uri="{9D8B030D-6E8A-4147-A177-3AD203B41FA5}">
                      <a16:colId xmlns:a16="http://schemas.microsoft.com/office/drawing/2014/main" val="4268483994"/>
                    </a:ext>
                  </a:extLst>
                </a:gridCol>
                <a:gridCol w="1085695">
                  <a:extLst>
                    <a:ext uri="{9D8B030D-6E8A-4147-A177-3AD203B41FA5}">
                      <a16:colId xmlns:a16="http://schemas.microsoft.com/office/drawing/2014/main" val="1214205430"/>
                    </a:ext>
                  </a:extLst>
                </a:gridCol>
                <a:gridCol w="1155180">
                  <a:extLst>
                    <a:ext uri="{9D8B030D-6E8A-4147-A177-3AD203B41FA5}">
                      <a16:colId xmlns:a16="http://schemas.microsoft.com/office/drawing/2014/main" val="2155046528"/>
                    </a:ext>
                  </a:extLst>
                </a:gridCol>
                <a:gridCol w="1377250">
                  <a:extLst>
                    <a:ext uri="{9D8B030D-6E8A-4147-A177-3AD203B41FA5}">
                      <a16:colId xmlns:a16="http://schemas.microsoft.com/office/drawing/2014/main" val="4072343829"/>
                    </a:ext>
                  </a:extLst>
                </a:gridCol>
                <a:gridCol w="1104756">
                  <a:extLst>
                    <a:ext uri="{9D8B030D-6E8A-4147-A177-3AD203B41FA5}">
                      <a16:colId xmlns:a16="http://schemas.microsoft.com/office/drawing/2014/main" val="4157269473"/>
                    </a:ext>
                  </a:extLst>
                </a:gridCol>
                <a:gridCol w="1109545">
                  <a:extLst>
                    <a:ext uri="{9D8B030D-6E8A-4147-A177-3AD203B41FA5}">
                      <a16:colId xmlns:a16="http://schemas.microsoft.com/office/drawing/2014/main" val="3086160466"/>
                    </a:ext>
                  </a:extLst>
                </a:gridCol>
                <a:gridCol w="1109545">
                  <a:extLst>
                    <a:ext uri="{9D8B030D-6E8A-4147-A177-3AD203B41FA5}">
                      <a16:colId xmlns:a16="http://schemas.microsoft.com/office/drawing/2014/main" val="2320480193"/>
                    </a:ext>
                  </a:extLst>
                </a:gridCol>
                <a:gridCol w="1109545">
                  <a:extLst>
                    <a:ext uri="{9D8B030D-6E8A-4147-A177-3AD203B41FA5}">
                      <a16:colId xmlns:a16="http://schemas.microsoft.com/office/drawing/2014/main" val="2691838979"/>
                    </a:ext>
                  </a:extLst>
                </a:gridCol>
              </a:tblGrid>
              <a:tr h="119166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Bert-base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Bert-base FFT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Bert-large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-FFT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-frozen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(</a:t>
                      </a:r>
                    </a:p>
                    <a:p>
                      <a:pPr algn="ctr"/>
                      <a:r>
                        <a:rPr lang="en-US" dirty="0"/>
                        <a:t>lambda-0.05)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(</a:t>
                      </a:r>
                    </a:p>
                    <a:p>
                      <a:pPr algn="ctr"/>
                      <a:r>
                        <a:rPr lang="en-US" dirty="0"/>
                        <a:t>lambda-0.2)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(</a:t>
                      </a:r>
                    </a:p>
                    <a:p>
                      <a:pPr algn="ctr"/>
                      <a:r>
                        <a:rPr lang="en-US" dirty="0"/>
                        <a:t>lambda-0.4)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69829"/>
                  </a:ext>
                </a:extLst>
              </a:tr>
              <a:tr h="371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76412"/>
                  </a:ext>
                </a:extLst>
              </a:tr>
              <a:tr h="641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P@R80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43655"/>
                  </a:ext>
                </a:extLst>
              </a:tr>
              <a:tr h="641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ACC(NLI)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63561"/>
                  </a:ext>
                </a:extLst>
              </a:tr>
              <a:tr h="641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(C)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4920"/>
                  </a:ext>
                </a:extLst>
              </a:tr>
              <a:tr h="371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(E)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9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5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6C41D-2D29-ED74-31CB-6AEFAD11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44972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Limitations and future work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F037-6F5D-822E-4B03-99A81D3C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110154"/>
            <a:ext cx="9849751" cy="38249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Imbalanced label distribution and scarcity of data</a:t>
            </a:r>
          </a:p>
          <a:p>
            <a:r>
              <a:rPr lang="en-US" sz="2400" dirty="0"/>
              <a:t>Linguistic challenges</a:t>
            </a:r>
          </a:p>
          <a:p>
            <a:pPr lvl="1"/>
            <a:r>
              <a:rPr lang="en-US" dirty="0"/>
              <a:t>Negation by Exception</a:t>
            </a:r>
          </a:p>
          <a:p>
            <a:pPr lvl="1"/>
            <a:r>
              <a:rPr lang="en-US" dirty="0"/>
              <a:t>Discontinuous spans</a:t>
            </a:r>
          </a:p>
          <a:p>
            <a:pPr lvl="1"/>
            <a:r>
              <a:rPr lang="en-US" dirty="0"/>
              <a:t>Reference to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53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A4FC3-B47D-A9D9-F727-7153F69A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B28A-E68E-F723-3537-CA9AD9C25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167E-D260-D518-21E6-7059AFEE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44972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Statement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4A35-7CB8-A2ED-688A-1F2244C1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2026437"/>
            <a:ext cx="9849751" cy="37614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Natural Language Inference(NLI) and evidence identification in large documents, specifically NDAs</a:t>
            </a:r>
          </a:p>
          <a:p>
            <a:r>
              <a:rPr lang="en-US" sz="2400" dirty="0"/>
              <a:t>NLI – Given hypothesis and premise, identify relationship</a:t>
            </a:r>
          </a:p>
          <a:p>
            <a:pPr lvl="1"/>
            <a:r>
              <a:rPr lang="en-US" dirty="0"/>
              <a:t>Entailment </a:t>
            </a:r>
          </a:p>
          <a:p>
            <a:pPr lvl="1"/>
            <a:r>
              <a:rPr lang="en-US" dirty="0"/>
              <a:t>Contradiction</a:t>
            </a:r>
          </a:p>
          <a:p>
            <a:pPr lvl="1"/>
            <a:r>
              <a:rPr lang="en-US" dirty="0"/>
              <a:t>Not Mentioned</a:t>
            </a:r>
          </a:p>
          <a:p>
            <a:r>
              <a:rPr lang="en-US" sz="2400" dirty="0"/>
              <a:t>Evidence Identification – If entailment or contradiction, which part of the premise supports that relationship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043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BAA3D-8537-EF4A-A0D8-B0996F77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B488D-3339-DD06-4C6C-EA6B62C27E3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Statistics</a:t>
            </a:r>
          </a:p>
          <a:p>
            <a:pPr marL="45720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Avg Paragraphs: 43.7</a:t>
            </a:r>
          </a:p>
          <a:p>
            <a:pPr marL="45720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Avg Tokens: 2254.3</a:t>
            </a:r>
          </a:p>
          <a:p>
            <a:pPr marL="45720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baseline="0"/>
              <a:t>Avg Spans: 77.8</a:t>
            </a:r>
          </a:p>
          <a:p>
            <a:pPr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baseline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7130E4-D888-83B8-EFC6-97462D94B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956337"/>
              </p:ext>
            </p:extLst>
          </p:nvPr>
        </p:nvGraphicFramePr>
        <p:xfrm>
          <a:off x="5074418" y="2780068"/>
          <a:ext cx="5987394" cy="2800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457">
                  <a:extLst>
                    <a:ext uri="{9D8B030D-6E8A-4147-A177-3AD203B41FA5}">
                      <a16:colId xmlns:a16="http://schemas.microsoft.com/office/drawing/2014/main" val="443829722"/>
                    </a:ext>
                  </a:extLst>
                </a:gridCol>
                <a:gridCol w="1283830">
                  <a:extLst>
                    <a:ext uri="{9D8B030D-6E8A-4147-A177-3AD203B41FA5}">
                      <a16:colId xmlns:a16="http://schemas.microsoft.com/office/drawing/2014/main" val="738879252"/>
                    </a:ext>
                  </a:extLst>
                </a:gridCol>
                <a:gridCol w="940713">
                  <a:extLst>
                    <a:ext uri="{9D8B030D-6E8A-4147-A177-3AD203B41FA5}">
                      <a16:colId xmlns:a16="http://schemas.microsoft.com/office/drawing/2014/main" val="201961051"/>
                    </a:ext>
                  </a:extLst>
                </a:gridCol>
                <a:gridCol w="812044">
                  <a:extLst>
                    <a:ext uri="{9D8B030D-6E8A-4147-A177-3AD203B41FA5}">
                      <a16:colId xmlns:a16="http://schemas.microsoft.com/office/drawing/2014/main" val="992546528"/>
                    </a:ext>
                  </a:extLst>
                </a:gridCol>
                <a:gridCol w="854934">
                  <a:extLst>
                    <a:ext uri="{9D8B030D-6E8A-4147-A177-3AD203B41FA5}">
                      <a16:colId xmlns:a16="http://schemas.microsoft.com/office/drawing/2014/main" val="3430679508"/>
                    </a:ext>
                  </a:extLst>
                </a:gridCol>
                <a:gridCol w="926416">
                  <a:extLst>
                    <a:ext uri="{9D8B030D-6E8A-4147-A177-3AD203B41FA5}">
                      <a16:colId xmlns:a16="http://schemas.microsoft.com/office/drawing/2014/main" val="1122531682"/>
                    </a:ext>
                  </a:extLst>
                </a:gridCol>
              </a:tblGrid>
              <a:tr h="44014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Format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Source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Train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Dev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Test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Total</a:t>
                      </a:r>
                      <a:endParaRPr lang="en-IN" sz="1700"/>
                    </a:p>
                  </a:txBody>
                  <a:tcPr marL="88543" marR="88543" marT="44272" marB="44272"/>
                </a:tc>
                <a:extLst>
                  <a:ext uri="{0D108BD9-81ED-4DB2-BD59-A6C34878D82A}">
                    <a16:rowId xmlns:a16="http://schemas.microsoft.com/office/drawing/2014/main" val="102014134"/>
                  </a:ext>
                </a:extLst>
              </a:tr>
              <a:tr h="74024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Plain Text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EDGAR</a:t>
                      </a:r>
                      <a:endParaRPr lang="en-IN" sz="1700" dirty="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83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12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24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119</a:t>
                      </a:r>
                      <a:endParaRPr lang="en-IN" sz="1700"/>
                    </a:p>
                  </a:txBody>
                  <a:tcPr marL="88543" marR="88543" marT="44272" marB="44272"/>
                </a:tc>
                <a:extLst>
                  <a:ext uri="{0D108BD9-81ED-4DB2-BD59-A6C34878D82A}">
                    <a16:rowId xmlns:a16="http://schemas.microsoft.com/office/drawing/2014/main" val="3561361697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HTML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EDGAR</a:t>
                      </a:r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79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23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113</a:t>
                      </a:r>
                      <a:endParaRPr lang="en-IN" sz="1700"/>
                    </a:p>
                  </a:txBody>
                  <a:tcPr marL="88543" marR="88543" marT="44272" marB="44272"/>
                </a:tc>
                <a:extLst>
                  <a:ext uri="{0D108BD9-81ED-4DB2-BD59-A6C34878D82A}">
                    <a16:rowId xmlns:a16="http://schemas.microsoft.com/office/drawing/2014/main" val="1705615020"/>
                  </a:ext>
                </a:extLst>
              </a:tr>
              <a:tr h="74024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PDF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Search Engines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261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38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76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375</a:t>
                      </a:r>
                      <a:endParaRPr lang="en-IN" sz="1700"/>
                    </a:p>
                  </a:txBody>
                  <a:tcPr marL="88543" marR="88543" marT="44272" marB="44272"/>
                </a:tc>
                <a:extLst>
                  <a:ext uri="{0D108BD9-81ED-4DB2-BD59-A6C34878D82A}">
                    <a16:rowId xmlns:a16="http://schemas.microsoft.com/office/drawing/2014/main" val="3364245135"/>
                  </a:ext>
                </a:extLst>
              </a:tr>
              <a:tr h="4401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Total</a:t>
                      </a:r>
                      <a:endParaRPr lang="en-IN" sz="1700"/>
                    </a:p>
                  </a:txBody>
                  <a:tcPr marL="88543" marR="88543" marT="44272" marB="44272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423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61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123</a:t>
                      </a:r>
                      <a:endParaRPr lang="en-IN" sz="1700"/>
                    </a:p>
                  </a:txBody>
                  <a:tcPr marL="88543" marR="88543" marT="44272" marB="442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607</a:t>
                      </a:r>
                      <a:endParaRPr lang="en-IN" sz="1700" dirty="0"/>
                    </a:p>
                  </a:txBody>
                  <a:tcPr marL="88543" marR="88543" marT="44272" marB="44272"/>
                </a:tc>
                <a:extLst>
                  <a:ext uri="{0D108BD9-81ED-4DB2-BD59-A6C34878D82A}">
                    <a16:rowId xmlns:a16="http://schemas.microsoft.com/office/drawing/2014/main" val="6740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2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A210-19A2-2087-93F0-59193BCD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Label Distribution</a:t>
            </a:r>
            <a:endParaRPr lang="en-IN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0F50E-4FBA-507C-9E50-6ADCCA32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4" y="2434855"/>
            <a:ext cx="10349024" cy="3104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55490-A6FE-4D22-6227-9C74EF67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41694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Baselines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B5C3-9475-5B4A-F6C7-6D193A91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879042"/>
            <a:ext cx="9849751" cy="405603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NLI Only</a:t>
            </a:r>
          </a:p>
          <a:p>
            <a:pPr lvl="1"/>
            <a:r>
              <a:rPr lang="en-US" b="1" dirty="0"/>
              <a:t>Majority Vote</a:t>
            </a:r>
            <a:r>
              <a:rPr lang="en-US" dirty="0"/>
              <a:t>: Assigns the majority label from the training set to each hypothesis</a:t>
            </a:r>
          </a:p>
          <a:p>
            <a:pPr lvl="1"/>
            <a:r>
              <a:rPr lang="en-US" b="1" dirty="0"/>
              <a:t>Doc TF-IDF + SVM: </a:t>
            </a:r>
            <a:r>
              <a:rPr lang="en-US" dirty="0"/>
              <a:t>A document-level multi-class linear SVM classifier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r>
              <a:rPr lang="en-IN" sz="2400" dirty="0"/>
              <a:t>Evidence Identification Only</a:t>
            </a:r>
          </a:p>
          <a:p>
            <a:pPr lvl="1"/>
            <a:r>
              <a:rPr lang="en-IN" b="1" dirty="0"/>
              <a:t>Span TF-IDF + Cosine: </a:t>
            </a:r>
            <a:r>
              <a:rPr lang="en-US" dirty="0"/>
              <a:t>Identifies evidence spans using cosine similarity between hypothesis and spans</a:t>
            </a:r>
            <a:endParaRPr lang="en-IN" dirty="0"/>
          </a:p>
          <a:p>
            <a:pPr lvl="1"/>
            <a:r>
              <a:rPr lang="en-IN" b="1" dirty="0"/>
              <a:t>Span TF-IDF + SVM: </a:t>
            </a:r>
            <a:r>
              <a:rPr lang="en-US" dirty="0"/>
              <a:t>A span-level binary SVM classifier for evidence identification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DA0E-55E0-52AB-BA68-728505F8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94" y="343777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Baseline Results</a:t>
            </a:r>
            <a:endParaRPr lang="en-IN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6D3A47-5565-41FC-1473-DEE727F67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81983"/>
              </p:ext>
            </p:extLst>
          </p:nvPr>
        </p:nvGraphicFramePr>
        <p:xfrm>
          <a:off x="1315443" y="2103067"/>
          <a:ext cx="9786451" cy="310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985">
                  <a:extLst>
                    <a:ext uri="{9D8B030D-6E8A-4147-A177-3AD203B41FA5}">
                      <a16:colId xmlns:a16="http://schemas.microsoft.com/office/drawing/2014/main" val="2703358468"/>
                    </a:ext>
                  </a:extLst>
                </a:gridCol>
                <a:gridCol w="1769849">
                  <a:extLst>
                    <a:ext uri="{9D8B030D-6E8A-4147-A177-3AD203B41FA5}">
                      <a16:colId xmlns:a16="http://schemas.microsoft.com/office/drawing/2014/main" val="1392528840"/>
                    </a:ext>
                  </a:extLst>
                </a:gridCol>
                <a:gridCol w="2112996">
                  <a:extLst>
                    <a:ext uri="{9D8B030D-6E8A-4147-A177-3AD203B41FA5}">
                      <a16:colId xmlns:a16="http://schemas.microsoft.com/office/drawing/2014/main" val="2463351977"/>
                    </a:ext>
                  </a:extLst>
                </a:gridCol>
                <a:gridCol w="2526621">
                  <a:extLst>
                    <a:ext uri="{9D8B030D-6E8A-4147-A177-3AD203B41FA5}">
                      <a16:colId xmlns:a16="http://schemas.microsoft.com/office/drawing/2014/main" val="515449295"/>
                    </a:ext>
                  </a:extLst>
                </a:gridCol>
              </a:tblGrid>
              <a:tr h="516826">
                <a:tc>
                  <a:txBody>
                    <a:bodyPr/>
                    <a:lstStyle/>
                    <a:p>
                      <a:pPr algn="ctr"/>
                      <a:endParaRPr lang="en-IN" sz="2300"/>
                    </a:p>
                  </a:txBody>
                  <a:tcPr marL="117460" marR="117460" marT="58730" marB="5873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Evidence</a:t>
                      </a:r>
                      <a:endParaRPr lang="en-IN" sz="2300" dirty="0"/>
                    </a:p>
                  </a:txBody>
                  <a:tcPr marL="117460" marR="117460" marT="58730" marB="5873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NLI</a:t>
                      </a:r>
                      <a:endParaRPr lang="en-IN" sz="2300"/>
                    </a:p>
                  </a:txBody>
                  <a:tcPr marL="117460" marR="117460" marT="58730" marB="58730"/>
                </a:tc>
                <a:extLst>
                  <a:ext uri="{0D108BD9-81ED-4DB2-BD59-A6C34878D82A}">
                    <a16:rowId xmlns:a16="http://schemas.microsoft.com/office/drawing/2014/main" val="4133475076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algn="ctr"/>
                      <a:endParaRPr lang="en-IN" sz="2300"/>
                    </a:p>
                  </a:txBody>
                  <a:tcPr marL="117460" marR="117460" marT="58730" marB="58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olidFill>
                            <a:schemeClr val="bg1"/>
                          </a:solidFill>
                        </a:rPr>
                        <a:t>mAP</a:t>
                      </a:r>
                      <a:endParaRPr lang="en-IN" sz="2300">
                        <a:solidFill>
                          <a:schemeClr val="bg1"/>
                        </a:solidFill>
                      </a:endParaRPr>
                    </a:p>
                  </a:txBody>
                  <a:tcPr marL="117460" marR="117460" marT="58730" marB="58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olidFill>
                            <a:schemeClr val="bg1"/>
                          </a:solidFill>
                        </a:rPr>
                        <a:t>P@R80</a:t>
                      </a:r>
                      <a:endParaRPr lang="en-IN" sz="2300">
                        <a:solidFill>
                          <a:schemeClr val="bg1"/>
                        </a:solidFill>
                      </a:endParaRPr>
                    </a:p>
                  </a:txBody>
                  <a:tcPr marL="117460" marR="117460" marT="58730" marB="58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IN" sz="2300">
                        <a:solidFill>
                          <a:schemeClr val="bg1"/>
                        </a:solidFill>
                      </a:endParaRPr>
                    </a:p>
                  </a:txBody>
                  <a:tcPr marL="117460" marR="117460" marT="58730" marB="5873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22499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Majority Vote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-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-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0.66</a:t>
                      </a:r>
                      <a:endParaRPr lang="en-IN" sz="2300"/>
                    </a:p>
                  </a:txBody>
                  <a:tcPr marL="117460" marR="117460" marT="58730" marB="58730"/>
                </a:tc>
                <a:extLst>
                  <a:ext uri="{0D108BD9-81ED-4DB2-BD59-A6C34878D82A}">
                    <a16:rowId xmlns:a16="http://schemas.microsoft.com/office/drawing/2014/main" val="2580253474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algn="ctr"/>
                      <a:r>
                        <a:rPr lang="en-US" sz="2300" b="0"/>
                        <a:t>Doc TF-IDF + SVM</a:t>
                      </a:r>
                      <a:endParaRPr lang="en-IN" sz="2300" b="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-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-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0.68</a:t>
                      </a:r>
                      <a:endParaRPr lang="en-IN" sz="2300"/>
                    </a:p>
                  </a:txBody>
                  <a:tcPr marL="117460" marR="117460" marT="58730" marB="58730"/>
                </a:tc>
                <a:extLst>
                  <a:ext uri="{0D108BD9-81ED-4DB2-BD59-A6C34878D82A}">
                    <a16:rowId xmlns:a16="http://schemas.microsoft.com/office/drawing/2014/main" val="4201285586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algn="ctr"/>
                      <a:r>
                        <a:rPr lang="en-IN" sz="2300" b="0"/>
                        <a:t>Span TF-IDF + Cosine</a:t>
                      </a:r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0.04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0.03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-</a:t>
                      </a:r>
                      <a:endParaRPr lang="en-IN" sz="2300"/>
                    </a:p>
                  </a:txBody>
                  <a:tcPr marL="117460" marR="117460" marT="58730" marB="58730"/>
                </a:tc>
                <a:extLst>
                  <a:ext uri="{0D108BD9-81ED-4DB2-BD59-A6C34878D82A}">
                    <a16:rowId xmlns:a16="http://schemas.microsoft.com/office/drawing/2014/main" val="3421243080"/>
                  </a:ext>
                </a:extLst>
              </a:tr>
              <a:tr h="516826">
                <a:tc>
                  <a:txBody>
                    <a:bodyPr/>
                    <a:lstStyle/>
                    <a:p>
                      <a:pPr algn="ctr"/>
                      <a:r>
                        <a:rPr lang="en-IN" sz="2300" b="0"/>
                        <a:t>Span TF-IDF + SVM</a:t>
                      </a:r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0.025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0.025</a:t>
                      </a:r>
                      <a:endParaRPr lang="en-IN" sz="2300"/>
                    </a:p>
                  </a:txBody>
                  <a:tcPr marL="117460" marR="117460" marT="58730" marB="58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</a:t>
                      </a:r>
                      <a:endParaRPr lang="en-IN" sz="2300" dirty="0"/>
                    </a:p>
                  </a:txBody>
                  <a:tcPr marL="117460" marR="117460" marT="58730" marB="58730"/>
                </a:tc>
                <a:extLst>
                  <a:ext uri="{0D108BD9-81ED-4DB2-BD59-A6C34878D82A}">
                    <a16:rowId xmlns:a16="http://schemas.microsoft.com/office/drawing/2014/main" val="42673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840FE-9F38-D0FA-B6E3-8678BA21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343776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Challenges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10C9-636C-4EA1-FFBE-07C7335D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778558"/>
            <a:ext cx="9849751" cy="415652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Predicting start and end tokens makes the task harder by combining span boundary detection and evidence identification into a single step</a:t>
            </a:r>
          </a:p>
          <a:p>
            <a:r>
              <a:rPr lang="en-US" sz="2400" dirty="0"/>
              <a:t>Cannot feed whole document into model (BERT: 512 tokens)</a:t>
            </a:r>
          </a:p>
          <a:p>
            <a:r>
              <a:rPr lang="en-US" sz="2400" dirty="0"/>
              <a:t>Static windows with strides can cause spans to split across contexts or lose crucial surrounding context</a:t>
            </a:r>
          </a:p>
          <a:p>
            <a:r>
              <a:rPr lang="en-US" sz="2400" dirty="0"/>
              <a:t>Inadequate surrounding context in split windows hinders the model’s ability to fully capture span semantics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217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C661-B2F1-A140-AF67-162ADA34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6" y="248083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Approach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5DF2-1194-4ECE-F6E6-EAA164BA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845837"/>
            <a:ext cx="9849751" cy="408924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Motivation: Evidence spans often defined naturally, identifying boundaries not always necessary</a:t>
            </a:r>
          </a:p>
          <a:p>
            <a:r>
              <a:rPr lang="en-US" sz="2400" dirty="0"/>
              <a:t>Model evidence identification as binary classification (is span evidence of hypothesis or not)</a:t>
            </a:r>
          </a:p>
          <a:p>
            <a:r>
              <a:rPr lang="en-US" sz="2400" dirty="0"/>
              <a:t>Introduced dynamic context segmentation to inculcate sophisticated context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99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12084-671D-6E36-BADB-06CC869E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Dynamic Context Segmentation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B08644-9E66-0E8C-FCF6-10468611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828" y="836579"/>
            <a:ext cx="7112188" cy="49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452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Times New Roman</vt:lpstr>
      <vt:lpstr>Office Theme</vt:lpstr>
      <vt:lpstr>Contract NLI</vt:lpstr>
      <vt:lpstr>Problem Statement</vt:lpstr>
      <vt:lpstr>Dataset</vt:lpstr>
      <vt:lpstr>Label Distribution</vt:lpstr>
      <vt:lpstr>Baselines</vt:lpstr>
      <vt:lpstr>Baseline Results</vt:lpstr>
      <vt:lpstr>Challenges</vt:lpstr>
      <vt:lpstr>Approach</vt:lpstr>
      <vt:lpstr>Dynamic Context Segmentation</vt:lpstr>
      <vt:lpstr>Span NLI BERT</vt:lpstr>
      <vt:lpstr>PowerPoint Presentation</vt:lpstr>
      <vt:lpstr>Loss Calculation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Shshrut</dc:creator>
  <cp:lastModifiedBy>Shshrut</cp:lastModifiedBy>
  <cp:revision>22</cp:revision>
  <dcterms:created xsi:type="dcterms:W3CDTF">2024-11-22T16:01:59Z</dcterms:created>
  <dcterms:modified xsi:type="dcterms:W3CDTF">2024-11-23T08:06:21Z</dcterms:modified>
</cp:coreProperties>
</file>