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799987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Introduction to K-Nearest Neighbors (KNN)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500788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KNN is a powerful machine learning algorithm used for classification and regression tasks. It works by identifying the k nearest data points to a new input and using their labels to make a prediction. KNN is intuitive, versatile, and can handle nonlinear relationships in data.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433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487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42874" y="3385304"/>
            <a:ext cx="9561790" cy="693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2"/>
              </a:lnSpc>
              <a:buNone/>
            </a:pPr>
            <a:r>
              <a:rPr lang="en-US" sz="437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Understanding the KNN Algorithm</a:t>
            </a:r>
            <a:endParaRPr lang="en-US" sz="4370" dirty="0"/>
          </a:p>
        </p:txBody>
      </p:sp>
      <p:sp>
        <p:nvSpPr>
          <p:cNvPr id="6" name="Shape 3"/>
          <p:cNvSpPr/>
          <p:nvPr/>
        </p:nvSpPr>
        <p:spPr>
          <a:xfrm>
            <a:off x="2042874" y="4585216"/>
            <a:ext cx="499467" cy="499467"/>
          </a:xfrm>
          <a:prstGeom prst="roundRect">
            <a:avLst>
              <a:gd name="adj" fmla="val 26668"/>
            </a:avLst>
          </a:prstGeom>
          <a:solidFill>
            <a:srgbClr val="EAEAEA"/>
          </a:solidFill>
          <a:ln/>
        </p:spPr>
      </p:sp>
      <p:sp>
        <p:nvSpPr>
          <p:cNvPr id="7" name="Text 4"/>
          <p:cNvSpPr/>
          <p:nvPr/>
        </p:nvSpPr>
        <p:spPr>
          <a:xfrm>
            <a:off x="2216825" y="4626769"/>
            <a:ext cx="151567" cy="416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77"/>
              </a:lnSpc>
              <a:buNone/>
            </a:pPr>
            <a:r>
              <a:rPr lang="en-US" sz="2622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22" dirty="0"/>
          </a:p>
        </p:txBody>
      </p:sp>
      <p:sp>
        <p:nvSpPr>
          <p:cNvPr id="8" name="Text 5"/>
          <p:cNvSpPr/>
          <p:nvPr/>
        </p:nvSpPr>
        <p:spPr>
          <a:xfrm>
            <a:off x="2764274" y="4661535"/>
            <a:ext cx="2645569" cy="6936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1"/>
              </a:lnSpc>
              <a:buNone/>
            </a:pPr>
            <a:r>
              <a:rPr lang="en-US" sz="2185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Identifying Neighbors</a:t>
            </a:r>
            <a:endParaRPr lang="en-US" sz="2185" dirty="0"/>
          </a:p>
        </p:txBody>
      </p:sp>
      <p:sp>
        <p:nvSpPr>
          <p:cNvPr id="9" name="Text 6"/>
          <p:cNvSpPr/>
          <p:nvPr/>
        </p:nvSpPr>
        <p:spPr>
          <a:xfrm>
            <a:off x="2764274" y="5488305"/>
            <a:ext cx="2645569" cy="21316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7"/>
              </a:lnSpc>
              <a:buNone/>
            </a:pPr>
            <a:r>
              <a:rPr lang="en-US" sz="1748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KNN calculates the distance between a new data point and all existing points, then selects the k closest neighbors.</a:t>
            </a:r>
            <a:endParaRPr lang="en-US" sz="1748" dirty="0"/>
          </a:p>
        </p:txBody>
      </p:sp>
      <p:sp>
        <p:nvSpPr>
          <p:cNvPr id="10" name="Shape 7"/>
          <p:cNvSpPr/>
          <p:nvPr/>
        </p:nvSpPr>
        <p:spPr>
          <a:xfrm>
            <a:off x="5631775" y="4585216"/>
            <a:ext cx="499467" cy="499467"/>
          </a:xfrm>
          <a:prstGeom prst="roundRect">
            <a:avLst>
              <a:gd name="adj" fmla="val 26668"/>
            </a:avLst>
          </a:prstGeom>
          <a:solidFill>
            <a:srgbClr val="EAEAEA"/>
          </a:solidFill>
          <a:ln/>
        </p:spPr>
      </p:sp>
      <p:sp>
        <p:nvSpPr>
          <p:cNvPr id="11" name="Text 8"/>
          <p:cNvSpPr/>
          <p:nvPr/>
        </p:nvSpPr>
        <p:spPr>
          <a:xfrm>
            <a:off x="5769650" y="4626769"/>
            <a:ext cx="223718" cy="416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77"/>
              </a:lnSpc>
              <a:buNone/>
            </a:pPr>
            <a:r>
              <a:rPr lang="en-US" sz="2622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22" dirty="0"/>
          </a:p>
        </p:txBody>
      </p:sp>
      <p:sp>
        <p:nvSpPr>
          <p:cNvPr id="12" name="Text 9"/>
          <p:cNvSpPr/>
          <p:nvPr/>
        </p:nvSpPr>
        <p:spPr>
          <a:xfrm>
            <a:off x="6353175" y="4661535"/>
            <a:ext cx="2645569" cy="6936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1"/>
              </a:lnSpc>
              <a:buNone/>
            </a:pPr>
            <a:r>
              <a:rPr lang="en-US" sz="2185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Voting for Classification</a:t>
            </a:r>
            <a:endParaRPr lang="en-US" sz="2185" dirty="0"/>
          </a:p>
        </p:txBody>
      </p:sp>
      <p:sp>
        <p:nvSpPr>
          <p:cNvPr id="13" name="Text 10"/>
          <p:cNvSpPr/>
          <p:nvPr/>
        </p:nvSpPr>
        <p:spPr>
          <a:xfrm>
            <a:off x="6353175" y="5488305"/>
            <a:ext cx="2645569" cy="1776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7"/>
              </a:lnSpc>
              <a:buNone/>
            </a:pPr>
            <a:r>
              <a:rPr lang="en-US" sz="1748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For classification tasks, KNN assigns the new point the label that appears most frequently among the k neighbors.</a:t>
            </a:r>
            <a:endParaRPr lang="en-US" sz="1748" dirty="0"/>
          </a:p>
        </p:txBody>
      </p:sp>
      <p:sp>
        <p:nvSpPr>
          <p:cNvPr id="14" name="Shape 11"/>
          <p:cNvSpPr/>
          <p:nvPr/>
        </p:nvSpPr>
        <p:spPr>
          <a:xfrm>
            <a:off x="9220676" y="4585216"/>
            <a:ext cx="499467" cy="499467"/>
          </a:xfrm>
          <a:prstGeom prst="roundRect">
            <a:avLst>
              <a:gd name="adj" fmla="val 26668"/>
            </a:avLst>
          </a:prstGeom>
          <a:solidFill>
            <a:srgbClr val="EAEAEA"/>
          </a:solidFill>
          <a:ln/>
        </p:spPr>
      </p:sp>
      <p:sp>
        <p:nvSpPr>
          <p:cNvPr id="15" name="Text 12"/>
          <p:cNvSpPr/>
          <p:nvPr/>
        </p:nvSpPr>
        <p:spPr>
          <a:xfrm>
            <a:off x="9359146" y="4626769"/>
            <a:ext cx="222409" cy="416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77"/>
              </a:lnSpc>
              <a:buNone/>
            </a:pPr>
            <a:r>
              <a:rPr lang="en-US" sz="2622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22" dirty="0"/>
          </a:p>
        </p:txBody>
      </p:sp>
      <p:sp>
        <p:nvSpPr>
          <p:cNvPr id="16" name="Text 13"/>
          <p:cNvSpPr/>
          <p:nvPr/>
        </p:nvSpPr>
        <p:spPr>
          <a:xfrm>
            <a:off x="9942076" y="4661535"/>
            <a:ext cx="2645569" cy="6936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1"/>
              </a:lnSpc>
              <a:buNone/>
            </a:pPr>
            <a:r>
              <a:rPr lang="en-US" sz="2185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Averaging for Regression</a:t>
            </a:r>
            <a:endParaRPr lang="en-US" sz="2185" dirty="0"/>
          </a:p>
        </p:txBody>
      </p:sp>
      <p:sp>
        <p:nvSpPr>
          <p:cNvPr id="17" name="Text 14"/>
          <p:cNvSpPr/>
          <p:nvPr/>
        </p:nvSpPr>
        <p:spPr>
          <a:xfrm>
            <a:off x="9942076" y="5488305"/>
            <a:ext cx="2645569" cy="1776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7"/>
              </a:lnSpc>
              <a:buNone/>
            </a:pPr>
            <a:r>
              <a:rPr lang="en-US" sz="1748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For regression, KNN predicts the new point's value as the average of its k nearest neighbors' values.</a:t>
            </a:r>
            <a:endParaRPr lang="en-US" sz="1748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20873"/>
            <a:ext cx="64708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Preparing Data for KNN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706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Feature Scaling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4002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KNN is sensitive to the scale of features, so data should be standardized or normalized.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7067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Handling Missing Values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87215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KNN can be applied to datasets with missing values by imputing the missing data.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7067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Dimensionality Reduction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Applying techniques like PCA can improve KNN's performance on high-dimensional data.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496735"/>
            <a:ext cx="82415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Selecting the Optimal K Value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7293054" y="2524363"/>
            <a:ext cx="44410" cy="4208383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8" name="Shape 5"/>
          <p:cNvSpPr/>
          <p:nvPr/>
        </p:nvSpPr>
        <p:spPr>
          <a:xfrm>
            <a:off x="6287631" y="2925663"/>
            <a:ext cx="777597" cy="44410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9" name="Shape 6"/>
          <p:cNvSpPr/>
          <p:nvPr/>
        </p:nvSpPr>
        <p:spPr>
          <a:xfrm>
            <a:off x="7065228" y="269795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10" name="Text 7"/>
          <p:cNvSpPr/>
          <p:nvPr/>
        </p:nvSpPr>
        <p:spPr>
          <a:xfrm>
            <a:off x="7239298" y="2739628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315653" y="27465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K=1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2037993" y="3226951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Overfitting - the model memorizes training data and performs poorly on new samples.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565172" y="4036516"/>
            <a:ext cx="777597" cy="44410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5228" y="380880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15" name="Text 12"/>
          <p:cNvSpPr/>
          <p:nvPr/>
        </p:nvSpPr>
        <p:spPr>
          <a:xfrm>
            <a:off x="7203222" y="3850481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8537258" y="38573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K=n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8537258" y="4337804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Underfitting - the model is too simple and cannot capture the underlying patterns.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6287631" y="5143083"/>
            <a:ext cx="777597" cy="44410"/>
          </a:xfrm>
          <a:prstGeom prst="rect">
            <a:avLst/>
          </a:prstGeom>
          <a:solidFill>
            <a:srgbClr val="CCCCCB"/>
          </a:solidFill>
          <a:ln/>
        </p:spPr>
      </p:sp>
      <p:sp>
        <p:nvSpPr>
          <p:cNvPr id="19" name="Shape 16"/>
          <p:cNvSpPr/>
          <p:nvPr/>
        </p:nvSpPr>
        <p:spPr>
          <a:xfrm>
            <a:off x="7065228" y="491537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AEAEA"/>
          </a:solidFill>
          <a:ln/>
        </p:spPr>
      </p:sp>
      <p:sp>
        <p:nvSpPr>
          <p:cNvPr id="20" name="Text 17"/>
          <p:cNvSpPr/>
          <p:nvPr/>
        </p:nvSpPr>
        <p:spPr>
          <a:xfrm>
            <a:off x="7203817" y="4957048"/>
            <a:ext cx="2226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3315653" y="4963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Optimal K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2037993" y="5444371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Finding the right balance through cross-validation to minimize both bias and variance.</a:t>
            </a:r>
            <a:endParaRPr lang="en-US" sz="1750" dirty="0"/>
          </a:p>
        </p:txBody>
      </p:sp>
      <p:pic>
        <p:nvPicPr>
          <p:cNvPr id="2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21036"/>
            <a:ext cx="1004935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Implementing KNN in Data Analysis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59750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EAEAEA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98192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Load Dataset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46233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Import the dataset and split it into training and testing sets.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59750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EAEAEA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98192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Train KNN Model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462338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Instantiate the KNeighborsClassifier and fit it to the training data.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617482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EAEAEA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48396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Make Predictions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32007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 the trained model to predict labels for the test data.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617482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EAEAEA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4839653"/>
            <a:ext cx="31292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Evaluate Performance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32007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Calculate metrics like accuracy, precision, recall, and F1-score to assess the model's effectiveness.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05633"/>
            <a:ext cx="1001101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Evaluating KNN Model Performance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344347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21944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Accuracy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602361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proportion of correct predictions made by the model.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1" y="3344347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121944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Precision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602361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fraction of true positives among all positive predictions.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3344347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121944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Recall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602361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fraction of true positives among all actual positive instances.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3344347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121944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F1-Score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602361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harmonic mean of precision and recall, providing a balanced evaluation.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05915"/>
            <a:ext cx="992552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Advantages and Limitations of KNN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8557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Advantages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93394" y="3425071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Simple to understand and implement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3869293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Can handle nonlinear relationships in data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313515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Effective for multi-class classification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4757738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Does not require assumptions about data distribution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3806" y="28557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Limitations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7949208" y="3425071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Sensitive to the scale of features and the choice of K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49208" y="4224695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Computationally expensive for large datasets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49208" y="5024318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Vulnerable to the "curse of dimensionality" in high-dimensional spaces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49208" y="5823942"/>
            <a:ext cx="465081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May not perform well with noisy or irrelevant features</a:t>
            </a:r>
            <a:endParaRPr lang="en-US" sz="1750" dirty="0"/>
          </a:p>
        </p:txBody>
      </p:sp>
      <p:pic>
        <p:nvPicPr>
          <p:cNvPr id="1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87780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Conclusion and Key Takeaways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Versatile Algorithm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KNN can be used for both classification and regression tasks, making it a versatile tool in data analysis.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41220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Importance of Preprocessing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Proper data preparation, including feature scaling and handling missing values, is crucial for KNN's effectiveness.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4013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Balancing Bias and Variance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Selecting the optimal K value through cross-validation is essential to achieve the right balance between underfitting and overfitting.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2024-04-30T16:46:28Z</dcterms:created>
  <dcterms:modified xsi:type="dcterms:W3CDTF">2024-04-30T16:46:28Z</dcterms:modified>
</cp:coreProperties>
</file>