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551" r:id="rId1"/>
  </p:sldMasterIdLst>
  <p:notesMasterIdLst>
    <p:notesMasterId r:id="rId31"/>
  </p:notesMasterIdLst>
  <p:sldIdLst>
    <p:sldId id="1619" r:id="rId2"/>
    <p:sldId id="1904" r:id="rId3"/>
    <p:sldId id="1684" r:id="rId4"/>
    <p:sldId id="1755" r:id="rId5"/>
    <p:sldId id="1756" r:id="rId6"/>
    <p:sldId id="1757" r:id="rId7"/>
    <p:sldId id="1758" r:id="rId8"/>
    <p:sldId id="1759" r:id="rId9"/>
    <p:sldId id="1760" r:id="rId10"/>
    <p:sldId id="1754" r:id="rId11"/>
    <p:sldId id="1927" r:id="rId12"/>
    <p:sldId id="1699" r:id="rId13"/>
    <p:sldId id="1762" r:id="rId14"/>
    <p:sldId id="1763" r:id="rId15"/>
    <p:sldId id="1753" r:id="rId16"/>
    <p:sldId id="1765" r:id="rId17"/>
    <p:sldId id="1767" r:id="rId18"/>
    <p:sldId id="1786" r:id="rId19"/>
    <p:sldId id="1787" r:id="rId20"/>
    <p:sldId id="1752" r:id="rId21"/>
    <p:sldId id="1769" r:id="rId22"/>
    <p:sldId id="1770" r:id="rId23"/>
    <p:sldId id="1771" r:id="rId24"/>
    <p:sldId id="1788" r:id="rId25"/>
    <p:sldId id="1789" r:id="rId26"/>
    <p:sldId id="1791" r:id="rId27"/>
    <p:sldId id="1790" r:id="rId28"/>
    <p:sldId id="1792" r:id="rId29"/>
    <p:sldId id="179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AA42D9-D223-4606-8260-C30B510ABEDC}" v="272" dt="2020-10-16T01:41:45.2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50" autoAdjust="0"/>
    <p:restoredTop sz="94614" autoAdjust="0"/>
  </p:normalViewPr>
  <p:slideViewPr>
    <p:cSldViewPr snapToGrid="0">
      <p:cViewPr varScale="1">
        <p:scale>
          <a:sx n="103" d="100"/>
          <a:sy n="103" d="100"/>
        </p:scale>
        <p:origin x="144" y="4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CB9AB5-BF58-4054-9171-16E31F120805}" type="datetimeFigureOut">
              <a:rPr lang="en-US" smtClean="0"/>
              <a:t>4/26/2021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F47D1D-2973-4C40-8FF4-B8A426715DD7}" type="slidenum">
              <a:rPr lang="en-US" smtClean="0"/>
              <a:t>‹#›</a:t>
            </a:fld>
            <a:endParaRPr lang="en-US" dirty="0"/>
          </a:p>
        </p:txBody>
      </p:sp>
    </p:spTree>
    <p:extLst>
      <p:ext uri="{BB962C8B-B14F-4D97-AF65-F5344CB8AC3E}">
        <p14:creationId xmlns:p14="http://schemas.microsoft.com/office/powerpoint/2010/main" val="31016260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docs.microsoft.com/en-us/azure/virtual-network/virtual-networks-name-resolution-for-vms-and-role-instances#:~:text=Azure%20provided%20name%20resolution%20provides%20only%20basic%20authoritative,names%20or%20the%20life%20cycle%20of%20DNS%20records."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2022366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2098689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https://docs.microsoft.com/en-us/azure/virtual-network/virtual-networks-name-resolution-for-vms-and-role-instances#:~:text=Azure%20provided%20name%20resolution%20provides%20only%20basic%20authoritative,names%20or%20the%20life%20cycle%20of%20DNS%20records.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9052869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hlinkClick r:id="rId3"/>
              </a:rPr>
              <a:t>https://docs.microsoft.com/en-us/azure/virtual-network/virtual-networks-name-resolution-for-vms-and-role-instances#:~:text=Azure%20provided%20name%20resolution%20provides%20only%20basic%20authoritative,names%20or%20the%20life%20cycle%20of%20DNS%20records.</a:t>
            </a:r>
            <a:endParaRPr lang="en-US"/>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9052869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Aft>
                <a:spcPts val="1200"/>
              </a:spcAft>
            </a:pPr>
            <a:r>
              <a:rPr lang="en-US">
                <a:latin typeface="Segoe UI Light" panose="020B0502040204020203" pitchFamily="34" charset="0"/>
                <a:cs typeface="Segoe UI Light" panose="020B0502040204020203" pitchFamily="34" charset="0"/>
              </a:rPr>
              <a:t>Azure-provided name resolution provides basic authoritative DNS capabilities.</a:t>
            </a:r>
          </a:p>
          <a:p>
            <a:pPr marL="571500" lvl="1" indent="-342900">
              <a:spcAft>
                <a:spcPts val="1200"/>
              </a:spcAft>
              <a:buFont typeface="Arial" panose="020B0604020202020204" pitchFamily="34" charset="0"/>
              <a:buChar char="•"/>
            </a:pPr>
            <a:r>
              <a:rPr lang="en-US">
                <a:latin typeface="Segoe UI Light" panose="020B0502040204020203" pitchFamily="34" charset="0"/>
                <a:cs typeface="Segoe UI Light" panose="020B0502040204020203" pitchFamily="34" charset="0"/>
              </a:rPr>
              <a:t>DNS zone names and records will be automatically managed by Azure—you cannot control the DNS zone names or the life cycle of DNS records. </a:t>
            </a:r>
          </a:p>
          <a:p>
            <a:pPr>
              <a:lnSpc>
                <a:spcPct val="100000"/>
              </a:lnSpc>
              <a:spcAft>
                <a:spcPts val="1200"/>
              </a:spcAft>
            </a:pPr>
            <a:r>
              <a:rPr lang="en-US">
                <a:latin typeface="Segoe UI Light" panose="020B0502040204020203" pitchFamily="34" charset="0"/>
                <a:cs typeface="Segoe UI Light" panose="020B0502040204020203" pitchFamily="34" charset="0"/>
              </a:rPr>
              <a:t>Use Azure DNS private zones or Customer-managed DNS servers for full featured DNS.</a:t>
            </a:r>
          </a:p>
          <a:p>
            <a:pPr>
              <a:lnSpc>
                <a:spcPct val="100000"/>
              </a:lnSpc>
              <a:spcAft>
                <a:spcPts val="1200"/>
              </a:spcAft>
            </a:pPr>
            <a:r>
              <a:rPr lang="en-US">
                <a:latin typeface="Segoe UI Light" panose="020B0502040204020203" pitchFamily="34" charset="0"/>
                <a:cs typeface="Segoe UI Light" panose="020B0502040204020203" pitchFamily="34" charset="0"/>
              </a:rPr>
              <a:t>Azure provides internal name resolution for VMs and role instances in the same virtual network or cloud service. </a:t>
            </a:r>
          </a:p>
          <a:p>
            <a:pPr>
              <a:lnSpc>
                <a:spcPct val="100000"/>
              </a:lnSpc>
              <a:spcAft>
                <a:spcPts val="1200"/>
              </a:spcAft>
            </a:pPr>
            <a:r>
              <a:rPr lang="en-US">
                <a:latin typeface="Segoe UI Light" panose="020B0502040204020203" pitchFamily="34" charset="0"/>
                <a:cs typeface="Segoe UI Light" panose="020B0502040204020203" pitchFamily="34" charset="0"/>
              </a:rPr>
              <a:t>VMs and instances in a cloud service share the same DNS suffix, so the host name alone is sufficient. </a:t>
            </a:r>
          </a:p>
          <a:p>
            <a:pPr>
              <a:lnSpc>
                <a:spcPct val="100000"/>
              </a:lnSpc>
              <a:spcAft>
                <a:spcPts val="1200"/>
              </a:spcAft>
            </a:pPr>
            <a:r>
              <a:rPr lang="en-US">
                <a:latin typeface="Segoe UI Light" panose="020B0502040204020203" pitchFamily="34" charset="0"/>
                <a:cs typeface="Segoe UI Light" panose="020B0502040204020203" pitchFamily="34" charset="0"/>
              </a:rPr>
              <a:t>For virtual networks deployed using the ARM deployment model, the DNS suffix is consistent across all virtual machines within a virtual network—FQDN is not needed. </a:t>
            </a:r>
          </a:p>
          <a:p>
            <a:pPr>
              <a:lnSpc>
                <a:spcPct val="100000"/>
              </a:lnSpc>
              <a:spcAft>
                <a:spcPts val="1200"/>
              </a:spcAft>
            </a:pPr>
            <a:r>
              <a:rPr lang="en-US">
                <a:latin typeface="Segoe UI Light" panose="020B0502040204020203" pitchFamily="34" charset="0"/>
                <a:cs typeface="Segoe UI Light" panose="020B0502040204020203" pitchFamily="34" charset="0"/>
              </a:rPr>
              <a:t>DNS names can be assigned to both VMs and network interfaces.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Aft>
                <a:spcPts val="600"/>
              </a:spcAft>
            </a:pPr>
            <a:r>
              <a:rPr lang="en-US" b="0" i="0">
                <a:solidFill>
                  <a:srgbClr val="171717"/>
                </a:solidFill>
                <a:effectLst/>
                <a:latin typeface="Segoe UI" panose="020B0502040204020203" pitchFamily="34" charset="0"/>
              </a:rPr>
              <a:t>When you are using Azure-provided name resolution, Azure Dynamic Host Configuration Protocol (DHCP) provides an internal DNS suffix (</a:t>
            </a:r>
            <a:r>
              <a:rPr lang="en-US" b="1" i="0">
                <a:solidFill>
                  <a:srgbClr val="171717"/>
                </a:solidFill>
                <a:effectLst/>
                <a:latin typeface="Segoe UI" panose="020B0502040204020203" pitchFamily="34" charset="0"/>
              </a:rPr>
              <a:t>.internal.cloudapp.net</a:t>
            </a:r>
            <a:r>
              <a:rPr lang="en-US" b="0" i="0">
                <a:solidFill>
                  <a:srgbClr val="171717"/>
                </a:solidFill>
                <a:effectLst/>
                <a:latin typeface="Segoe UI" panose="020B0502040204020203" pitchFamily="34" charset="0"/>
              </a:rPr>
              <a:t>) to each VM. This suffix enables host name resolution because the host name records are in the </a:t>
            </a:r>
            <a:r>
              <a:rPr lang="en-US" b="1" i="0">
                <a:solidFill>
                  <a:srgbClr val="171717"/>
                </a:solidFill>
                <a:effectLst/>
                <a:latin typeface="Segoe UI" panose="020B0502040204020203" pitchFamily="34" charset="0"/>
              </a:rPr>
              <a:t>internal.cloudapp.net</a:t>
            </a:r>
            <a:r>
              <a:rPr lang="en-US" b="0" i="0">
                <a:solidFill>
                  <a:srgbClr val="171717"/>
                </a:solidFill>
                <a:effectLst/>
                <a:latin typeface="Segoe UI" panose="020B0502040204020203" pitchFamily="34" charset="0"/>
              </a:rPr>
              <a:t> zone. When you are using your own name resolution solution, this suffix is not supplied to VMs because it interferes with other DNS architectures (like domain-joined scenarios). Instead, Azure provides a non-functioning placeholder (</a:t>
            </a:r>
            <a:r>
              <a:rPr lang="en-US" b="0" i="1">
                <a:solidFill>
                  <a:srgbClr val="171717"/>
                </a:solidFill>
                <a:effectLst/>
                <a:latin typeface="Segoe UI" panose="020B0502040204020203" pitchFamily="34" charset="0"/>
              </a:rPr>
              <a:t>reddog.microsoft.com</a:t>
            </a:r>
            <a:r>
              <a:rPr lang="en-US" b="0" i="0">
                <a:solidFill>
                  <a:srgbClr val="171717"/>
                </a:solidFill>
                <a:effectLst/>
                <a:latin typeface="Segoe UI" panose="020B0502040204020203" pitchFamily="34" charset="0"/>
              </a:rPr>
              <a:t>).</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7621074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2098689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4/26/2021 9:10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1875947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22098689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spcAft>
                <a:spcPts val="600"/>
              </a:spcAft>
              <a:buNone/>
            </a:pPr>
            <a:r>
              <a:rPr lang="en-US">
                <a:latin typeface="Segoe UI Light" panose="020B0502040204020203" pitchFamily="34" charset="0"/>
                <a:cs typeface="Segoe UI Light" panose="020B0502040204020203" pitchFamily="34" charset="0"/>
              </a:rPr>
              <a:t>A </a:t>
            </a:r>
            <a:r>
              <a:rPr lang="en-US" b="1" i="1">
                <a:latin typeface="Segoe UI Light" panose="020B0502040204020203" pitchFamily="34" charset="0"/>
                <a:cs typeface="Segoe UI Light" panose="020B0502040204020203" pitchFamily="34" charset="0"/>
              </a:rPr>
              <a:t>Circuit</a:t>
            </a:r>
            <a:r>
              <a:rPr lang="en-US">
                <a:latin typeface="Segoe UI Light" panose="020B0502040204020203" pitchFamily="34" charset="0"/>
                <a:cs typeface="Segoe UI Light" panose="020B0502040204020203" pitchFamily="34" charset="0"/>
              </a:rPr>
              <a:t> is an ExpressRoute logical connection between an on-premises network and an Azure network. </a:t>
            </a:r>
          </a:p>
          <a:p>
            <a:pPr>
              <a:lnSpc>
                <a:spcPct val="100000"/>
              </a:lnSpc>
              <a:spcAft>
                <a:spcPts val="600"/>
              </a:spcAft>
            </a:pPr>
            <a:r>
              <a:rPr lang="en-US">
                <a:latin typeface="Segoe UI Light" panose="020B0502040204020203" pitchFamily="34" charset="0"/>
                <a:cs typeface="Segoe UI Light" panose="020B0502040204020203" pitchFamily="34" charset="0"/>
              </a:rPr>
              <a:t>Configure traffic management and routing in ExpressRoute using circuits. </a:t>
            </a:r>
          </a:p>
          <a:p>
            <a:pPr>
              <a:lnSpc>
                <a:spcPct val="100000"/>
              </a:lnSpc>
              <a:spcAft>
                <a:spcPts val="600"/>
              </a:spcAft>
            </a:pPr>
            <a:r>
              <a:rPr lang="en-US">
                <a:latin typeface="Segoe UI Light" panose="020B0502040204020203" pitchFamily="34" charset="0"/>
                <a:cs typeface="Segoe UI Light" panose="020B0502040204020203" pitchFamily="34" charset="0"/>
              </a:rPr>
              <a:t>Multiple circuits can exist across various regions. </a:t>
            </a:r>
          </a:p>
          <a:p>
            <a:pPr>
              <a:lnSpc>
                <a:spcPct val="100000"/>
              </a:lnSpc>
              <a:spcAft>
                <a:spcPts val="600"/>
              </a:spcAft>
            </a:pPr>
            <a:r>
              <a:rPr lang="en-US">
                <a:latin typeface="Segoe UI Light" panose="020B0502040204020203" pitchFamily="34" charset="0"/>
                <a:cs typeface="Segoe UI Light" panose="020B0502040204020203" pitchFamily="34" charset="0"/>
              </a:rPr>
              <a:t>ExpressRoute circuits supports connections using various connectivity providers.</a:t>
            </a:r>
          </a:p>
          <a:p>
            <a:pPr>
              <a:lnSpc>
                <a:spcPct val="100000"/>
              </a:lnSpc>
              <a:spcAft>
                <a:spcPts val="600"/>
              </a:spcAft>
            </a:pPr>
            <a:r>
              <a:rPr lang="en-US">
                <a:latin typeface="Segoe UI Light" panose="020B0502040204020203" pitchFamily="34" charset="0"/>
                <a:cs typeface="Segoe UI Light" panose="020B0502040204020203" pitchFamily="34" charset="0"/>
              </a:rPr>
              <a:t>Each circuit has multiple routing domains and peerings.</a:t>
            </a:r>
          </a:p>
          <a:p>
            <a:pPr>
              <a:lnSpc>
                <a:spcPct val="100000"/>
              </a:lnSpc>
              <a:spcAft>
                <a:spcPts val="600"/>
              </a:spcAft>
            </a:pPr>
            <a:r>
              <a:rPr lang="en-US">
                <a:latin typeface="Segoe UI Light" panose="020B0502040204020203" pitchFamily="34" charset="0"/>
                <a:cs typeface="Segoe UI Light" panose="020B0502040204020203" pitchFamily="34" charset="0"/>
              </a:rPr>
              <a:t>An ExpressRoute circuit does not map to anything physical.</a:t>
            </a:r>
          </a:p>
          <a:p>
            <a:pPr marL="0" indent="0">
              <a:lnSpc>
                <a:spcPct val="100000"/>
              </a:lnSpc>
              <a:spcAft>
                <a:spcPts val="600"/>
              </a:spcAft>
              <a:buNone/>
            </a:pPr>
            <a:r>
              <a:rPr lang="en-US" b="1">
                <a:latin typeface="Segoe UI Light" panose="020B0502040204020203" pitchFamily="34" charset="0"/>
                <a:cs typeface="Segoe UI Light" panose="020B0502040204020203" pitchFamily="34" charset="0"/>
              </a:rPr>
              <a:t>Azure private peering</a:t>
            </a:r>
          </a:p>
          <a:p>
            <a:pPr>
              <a:lnSpc>
                <a:spcPct val="100000"/>
              </a:lnSpc>
              <a:spcAft>
                <a:spcPts val="600"/>
              </a:spcAft>
            </a:pPr>
            <a:r>
              <a:rPr lang="en-US">
                <a:latin typeface="Segoe UI Light" panose="020B0502040204020203" pitchFamily="34" charset="0"/>
                <a:cs typeface="Segoe UI Light" panose="020B0502040204020203" pitchFamily="34" charset="0"/>
              </a:rPr>
              <a:t>Private peering is a trusted extension of a core network in Azure with bidirectional connectivity.</a:t>
            </a:r>
          </a:p>
          <a:p>
            <a:pPr>
              <a:lnSpc>
                <a:spcPct val="100000"/>
              </a:lnSpc>
              <a:spcAft>
                <a:spcPts val="600"/>
              </a:spcAft>
            </a:pPr>
            <a:r>
              <a:rPr lang="en-US">
                <a:latin typeface="Segoe UI Light" panose="020B0502040204020203" pitchFamily="34" charset="0"/>
                <a:cs typeface="Segoe UI Light" panose="020B0502040204020203" pitchFamily="34" charset="0"/>
              </a:rPr>
              <a:t>Connect to virtual machines and cloud services directly using private IP addresses.</a:t>
            </a:r>
          </a:p>
          <a:p>
            <a:pPr marL="0" indent="0">
              <a:lnSpc>
                <a:spcPct val="100000"/>
              </a:lnSpc>
              <a:spcAft>
                <a:spcPts val="600"/>
              </a:spcAft>
              <a:buNone/>
            </a:pPr>
            <a:r>
              <a:rPr lang="en-US" b="1">
                <a:latin typeface="Segoe UI Light" panose="020B0502040204020203" pitchFamily="34" charset="0"/>
                <a:cs typeface="Segoe UI Light" panose="020B0502040204020203" pitchFamily="34" charset="0"/>
              </a:rPr>
              <a:t>Microsoft peering</a:t>
            </a:r>
          </a:p>
          <a:p>
            <a:pPr>
              <a:lnSpc>
                <a:spcPct val="100000"/>
              </a:lnSpc>
              <a:spcAft>
                <a:spcPts val="600"/>
              </a:spcAft>
            </a:pPr>
            <a:r>
              <a:rPr lang="en-US">
                <a:latin typeface="Segoe UI Light" panose="020B0502040204020203" pitchFamily="34" charset="0"/>
                <a:cs typeface="Segoe UI Light" panose="020B0502040204020203" pitchFamily="34" charset="0"/>
              </a:rPr>
              <a:t>Microsoft peering provides connectivity to all Microsoft online services. </a:t>
            </a:r>
          </a:p>
          <a:p>
            <a:pPr>
              <a:lnSpc>
                <a:spcPct val="100000"/>
              </a:lnSpc>
              <a:spcAft>
                <a:spcPts val="600"/>
              </a:spcAft>
            </a:pPr>
            <a:r>
              <a:rPr lang="en-US">
                <a:latin typeface="Segoe UI Light" panose="020B0502040204020203" pitchFamily="34" charset="0"/>
                <a:cs typeface="Segoe UI Light" panose="020B0502040204020203" pitchFamily="34" charset="0"/>
              </a:rPr>
              <a:t>Requires a public IP address.</a:t>
            </a:r>
          </a:p>
          <a:p>
            <a:pPr>
              <a:lnSpc>
                <a:spcPct val="100000"/>
              </a:lnSpc>
              <a:spcAft>
                <a:spcPts val="600"/>
              </a:spcAft>
            </a:pPr>
            <a:r>
              <a:rPr lang="en-US">
                <a:latin typeface="Segoe UI Light" panose="020B0502040204020203" pitchFamily="34" charset="0"/>
                <a:cs typeface="Segoe UI Light" panose="020B0502040204020203" pitchFamily="34" charset="0"/>
              </a:rPr>
              <a:t>Each circuit is assigned a globally unique identifier (GUID), or service key. </a:t>
            </a:r>
          </a:p>
          <a:p>
            <a:pPr marL="0" indent="0">
              <a:lnSpc>
                <a:spcPct val="100000"/>
              </a:lnSpc>
              <a:spcAft>
                <a:spcPts val="600"/>
              </a:spcAft>
              <a:buNone/>
            </a:pPr>
            <a:r>
              <a:rPr lang="en-US" b="1">
                <a:latin typeface="Segoe UI Light" panose="020B0502040204020203" pitchFamily="34" charset="0"/>
                <a:cs typeface="Segoe UI Light" panose="020B0502040204020203" pitchFamily="34" charset="0"/>
              </a:rPr>
              <a:t>Circuit bandwidth</a:t>
            </a:r>
          </a:p>
          <a:p>
            <a:pPr>
              <a:lnSpc>
                <a:spcPct val="100000"/>
              </a:lnSpc>
              <a:spcAft>
                <a:spcPts val="600"/>
              </a:spcAft>
            </a:pPr>
            <a:r>
              <a:rPr lang="en-US">
                <a:latin typeface="Segoe UI Light" panose="020B0502040204020203" pitchFamily="34" charset="0"/>
                <a:cs typeface="Segoe UI Light" panose="020B0502040204020203" pitchFamily="34" charset="0"/>
              </a:rPr>
              <a:t>Have as many circuits as you need to match bandwidth requirements.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22098689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spcAft>
                <a:spcPts val="600"/>
              </a:spcAft>
              <a:buFont typeface="Arial" panose="020B0604020202020204" pitchFamily="34" charset="0"/>
              <a:buChar char="•"/>
            </a:pPr>
            <a:r>
              <a:rPr lang="en-US" b="1" i="0" u="none" strike="noStrike">
                <a:effectLst/>
                <a:latin typeface="Segoe UI Light" panose="020B0502040204020203" pitchFamily="34" charset="0"/>
                <a:cs typeface="Segoe UI Light" panose="020B0502040204020203" pitchFamily="34" charset="0"/>
              </a:rPr>
              <a:t>Azure virtual network</a:t>
            </a:r>
            <a:r>
              <a:rPr lang="en-US" b="0" i="0" u="none" strike="noStrike">
                <a:effectLst/>
                <a:latin typeface="Segoe UI Light" panose="020B0502040204020203" pitchFamily="34" charset="0"/>
                <a:cs typeface="Segoe UI Light" panose="020B0502040204020203" pitchFamily="34" charset="0"/>
              </a:rPr>
              <a:t> </a:t>
            </a:r>
          </a:p>
          <a:p>
            <a:pPr algn="l">
              <a:spcAft>
                <a:spcPts val="600"/>
              </a:spcAft>
              <a:buFont typeface="Arial" panose="020B0604020202020204" pitchFamily="34" charset="0"/>
              <a:buChar char="•"/>
            </a:pPr>
            <a:r>
              <a:rPr lang="en-US" b="1" i="0" u="none" strike="noStrike">
                <a:effectLst/>
                <a:latin typeface="Segoe UI Light" panose="020B0502040204020203" pitchFamily="34" charset="0"/>
                <a:cs typeface="Segoe UI Light" panose="020B0502040204020203" pitchFamily="34" charset="0"/>
              </a:rPr>
              <a:t>Gateway</a:t>
            </a:r>
            <a:r>
              <a:rPr lang="en-US" b="0" i="0" u="none" strike="noStrike">
                <a:effectLst/>
                <a:latin typeface="Segoe UI Light" panose="020B0502040204020203" pitchFamily="34" charset="0"/>
                <a:cs typeface="Segoe UI Light" panose="020B0502040204020203" pitchFamily="34" charset="0"/>
              </a:rPr>
              <a:t>. Providing connectivity between routers located on-premises and the virtual network. The gateway is placed in its own subnet.</a:t>
            </a:r>
          </a:p>
          <a:p>
            <a:pPr algn="l">
              <a:spcAft>
                <a:spcPts val="600"/>
              </a:spcAft>
              <a:buFont typeface="Arial" panose="020B0604020202020204" pitchFamily="34" charset="0"/>
              <a:buChar char="•"/>
            </a:pPr>
            <a:r>
              <a:rPr lang="en-US" b="1" i="0" u="none" strike="noStrike">
                <a:effectLst/>
                <a:latin typeface="Segoe UI Light" panose="020B0502040204020203" pitchFamily="34" charset="0"/>
                <a:cs typeface="Segoe UI Light" panose="020B0502040204020203" pitchFamily="34" charset="0"/>
              </a:rPr>
              <a:t>Azure Firewall</a:t>
            </a:r>
            <a:r>
              <a:rPr lang="en-US" b="0" i="0" u="none" strike="noStrike">
                <a:effectLst/>
                <a:latin typeface="Segoe UI Light" panose="020B0502040204020203" pitchFamily="34" charset="0"/>
                <a:cs typeface="Segoe UI Light" panose="020B0502040204020203" pitchFamily="34" charset="0"/>
              </a:rPr>
              <a:t>. The Firewall instance resides within its own subnet.</a:t>
            </a:r>
          </a:p>
          <a:p>
            <a:pPr algn="l">
              <a:spcAft>
                <a:spcPts val="600"/>
              </a:spcAft>
              <a:buFont typeface="Arial" panose="020B0604020202020204" pitchFamily="34" charset="0"/>
              <a:buChar char="•"/>
            </a:pPr>
            <a:r>
              <a:rPr lang="en-US" b="1" i="0" u="none" strike="noStrike">
                <a:effectLst/>
                <a:latin typeface="Segoe UI Light" panose="020B0502040204020203" pitchFamily="34" charset="0"/>
                <a:cs typeface="Segoe UI Light" panose="020B0502040204020203" pitchFamily="34" charset="0"/>
              </a:rPr>
              <a:t>Virtual network routes</a:t>
            </a:r>
            <a:r>
              <a:rPr lang="en-US" b="0" i="0" u="none" strike="noStrike">
                <a:effectLst/>
                <a:latin typeface="Segoe UI Light" panose="020B0502040204020203" pitchFamily="34" charset="0"/>
                <a:cs typeface="Segoe UI Light" panose="020B0502040204020203" pitchFamily="34" charset="0"/>
              </a:rPr>
              <a:t>. Virtual network routes define the flow of IP traffic within the Azure virtual network. </a:t>
            </a:r>
          </a:p>
          <a:p>
            <a:pPr algn="l">
              <a:spcAft>
                <a:spcPts val="600"/>
              </a:spcAft>
              <a:buFont typeface="Arial" panose="020B0604020202020204" pitchFamily="34" charset="0"/>
              <a:buChar char="•"/>
            </a:pPr>
            <a:r>
              <a:rPr lang="en-US" b="1" i="0" u="none" strike="noStrike">
                <a:effectLst/>
                <a:latin typeface="Segoe UI Light" panose="020B0502040204020203" pitchFamily="34" charset="0"/>
                <a:cs typeface="Segoe UI Light" panose="020B0502040204020203" pitchFamily="34" charset="0"/>
              </a:rPr>
              <a:t>Network security groups</a:t>
            </a:r>
            <a:endParaRPr lang="en-US" b="0" i="0" u="none" strike="noStrike">
              <a:effectLst/>
              <a:latin typeface="Segoe UI Light" panose="020B0502040204020203" pitchFamily="34" charset="0"/>
              <a:cs typeface="Segoe UI Light" panose="020B0502040204020203" pitchFamily="34" charset="0"/>
            </a:endParaRPr>
          </a:p>
          <a:p>
            <a:pPr algn="l">
              <a:spcAft>
                <a:spcPts val="600"/>
              </a:spcAft>
              <a:buFont typeface="Arial" panose="020B0604020202020204" pitchFamily="34" charset="0"/>
              <a:buChar char="•"/>
            </a:pPr>
            <a:r>
              <a:rPr lang="en-US" b="1" i="0" u="none" strike="noStrike">
                <a:effectLst/>
                <a:latin typeface="Segoe UI Light" panose="020B0502040204020203" pitchFamily="34" charset="0"/>
                <a:cs typeface="Segoe UI Light" panose="020B0502040204020203" pitchFamily="34" charset="0"/>
              </a:rPr>
              <a:t>Bastion</a:t>
            </a:r>
            <a:r>
              <a:rPr lang="en-US" b="0" i="0" u="none" strike="noStrike">
                <a:effectLst/>
                <a:latin typeface="Segoe UI Light" panose="020B0502040204020203" pitchFamily="34" charset="0"/>
                <a:cs typeface="Segoe UI Light" panose="020B0502040204020203" pitchFamily="34" charset="0"/>
              </a:rPr>
              <a:t>. Azure Bastion allows logging into VMs located inside the virtual network by  SSH or remote desktop protocol (RDP).</a:t>
            </a:r>
            <a:endParaRPr lang="en-US" sz="1050">
              <a:latin typeface="Segoe UI Light" panose="020B0502040204020203" pitchFamily="34" charset="0"/>
              <a:cs typeface="Segoe UI Light" panose="020B0502040204020203" pitchFamily="34" charset="0"/>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209868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spcAft>
                <a:spcPts val="1200"/>
              </a:spcAft>
              <a:buFont typeface="Arial" panose="020B0604020202020204" pitchFamily="34" charset="0"/>
              <a:buChar char="•"/>
            </a:pPr>
            <a:r>
              <a:rPr lang="en-US" sz="2400" b="1" i="0" u="none" strike="noStrike">
                <a:effectLst/>
                <a:latin typeface="Segoe UI Light" panose="020B0502040204020203" pitchFamily="34" charset="0"/>
                <a:cs typeface="Segoe UI Light" panose="020B0502040204020203" pitchFamily="34" charset="0"/>
              </a:rPr>
              <a:t>Address space</a:t>
            </a:r>
            <a:r>
              <a:rPr lang="en-US" sz="2400" b="0" i="0" u="none" strike="noStrike">
                <a:effectLst/>
                <a:latin typeface="Segoe UI Light" panose="020B0502040204020203" pitchFamily="34" charset="0"/>
                <a:cs typeface="Segoe UI Light" panose="020B0502040204020203" pitchFamily="34" charset="0"/>
              </a:rPr>
              <a:t>: When creating a VNet, custom private IP address space is specified using public and private (RFC 1918) addresses. </a:t>
            </a:r>
          </a:p>
          <a:p>
            <a:pPr lvl="3" indent="-342900">
              <a:spcAft>
                <a:spcPts val="1200"/>
              </a:spcAft>
              <a:buFont typeface="Arial" panose="020B0604020202020204" pitchFamily="34" charset="0"/>
              <a:buChar char="•"/>
            </a:pPr>
            <a:r>
              <a:rPr lang="en-US" sz="2000" b="0" i="0" u="none" strike="noStrike">
                <a:solidFill>
                  <a:srgbClr val="3C3C41"/>
                </a:solidFill>
                <a:effectLst/>
                <a:latin typeface="Segoe UI Light" panose="020B0502040204020203" pitchFamily="34" charset="0"/>
                <a:cs typeface="Segoe UI Light" panose="020B0502040204020203" pitchFamily="34" charset="0"/>
              </a:rPr>
              <a:t>Azure assigns resources in a virtual network a private IP address from the address space that has been given during configuration. </a:t>
            </a:r>
          </a:p>
          <a:p>
            <a:pPr algn="l">
              <a:spcAft>
                <a:spcPts val="1200"/>
              </a:spcAft>
              <a:buFont typeface="Arial" panose="020B0604020202020204" pitchFamily="34" charset="0"/>
              <a:buChar char="•"/>
            </a:pPr>
            <a:r>
              <a:rPr lang="en-US" sz="2400" b="1" i="0" u="none" strike="noStrike">
                <a:effectLst/>
                <a:latin typeface="Segoe UI Light" panose="020B0502040204020203" pitchFamily="34" charset="0"/>
                <a:cs typeface="Segoe UI Light" panose="020B0502040204020203" pitchFamily="34" charset="0"/>
              </a:rPr>
              <a:t>Subnets</a:t>
            </a:r>
            <a:r>
              <a:rPr lang="en-US" sz="2400" b="0" i="0" u="none" strike="noStrike">
                <a:effectLst/>
                <a:latin typeface="Segoe UI Light" panose="020B0502040204020203" pitchFamily="34" charset="0"/>
                <a:cs typeface="Segoe UI Light" panose="020B0502040204020203" pitchFamily="34" charset="0"/>
              </a:rPr>
              <a:t>: Subnets enable segmenting a virtual network into one or more sub-networks and allocating a portion of the virtual network's address space to each subnet. </a:t>
            </a:r>
          </a:p>
          <a:p>
            <a:pPr marL="742950" lvl="2" indent="-285750">
              <a:spcAft>
                <a:spcPts val="1200"/>
              </a:spcAft>
              <a:buFont typeface="Arial" panose="020B0604020202020204" pitchFamily="34" charset="0"/>
              <a:buChar char="•"/>
            </a:pPr>
            <a:r>
              <a:rPr lang="en-US" sz="2000">
                <a:solidFill>
                  <a:srgbClr val="3C3C41"/>
                </a:solidFill>
                <a:latin typeface="Segoe UI Light" panose="020B0502040204020203" pitchFamily="34" charset="0"/>
                <a:cs typeface="Segoe UI Light" panose="020B0502040204020203" pitchFamily="34" charset="0"/>
              </a:rPr>
              <a:t>Azure resources are deployed to a specific subnet that is segmented using the VNet address space.</a:t>
            </a:r>
          </a:p>
          <a:p>
            <a:pPr algn="l">
              <a:spcAft>
                <a:spcPts val="1200"/>
              </a:spcAft>
              <a:buFont typeface="Arial" panose="020B0604020202020204" pitchFamily="34" charset="0"/>
              <a:buChar char="•"/>
            </a:pPr>
            <a:r>
              <a:rPr lang="en-US" sz="2400" b="1" i="0" u="none" strike="noStrike">
                <a:effectLst/>
                <a:latin typeface="Segoe UI Light" panose="020B0502040204020203" pitchFamily="34" charset="0"/>
                <a:cs typeface="Segoe UI Light" panose="020B0502040204020203" pitchFamily="34" charset="0"/>
              </a:rPr>
              <a:t>Regions</a:t>
            </a:r>
            <a:r>
              <a:rPr lang="en-US" sz="2400" b="0" i="0" u="none" strike="noStrike">
                <a:effectLst/>
                <a:latin typeface="Segoe UI Light" panose="020B0502040204020203" pitchFamily="34" charset="0"/>
                <a:cs typeface="Segoe UI Light" panose="020B0502040204020203" pitchFamily="34" charset="0"/>
              </a:rPr>
              <a:t>: VNet is scoped to a single region/location. </a:t>
            </a:r>
          </a:p>
          <a:p>
            <a:pPr marL="628650" lvl="3" indent="-285750">
              <a:spcAft>
                <a:spcPts val="1200"/>
              </a:spcAft>
              <a:buFont typeface="Arial" panose="020B0604020202020204" pitchFamily="34" charset="0"/>
              <a:buChar char="•"/>
            </a:pPr>
            <a:r>
              <a:rPr lang="en-US" sz="2000">
                <a:solidFill>
                  <a:srgbClr val="3C3C41"/>
                </a:solidFill>
                <a:latin typeface="Segoe UI Light" panose="020B0502040204020203" pitchFamily="34" charset="0"/>
                <a:cs typeface="Segoe UI Light" panose="020B0502040204020203" pitchFamily="34" charset="0"/>
              </a:rPr>
              <a:t>Multiple virtual networks from different regions can be connected using Virtual Network Peering.</a:t>
            </a:r>
          </a:p>
          <a:p>
            <a:pPr algn="l">
              <a:spcAft>
                <a:spcPts val="1200"/>
              </a:spcAft>
              <a:buFont typeface="Arial" panose="020B0604020202020204" pitchFamily="34" charset="0"/>
              <a:buChar char="•"/>
            </a:pPr>
            <a:r>
              <a:rPr lang="en-US" sz="2400" b="1" i="0" u="none" strike="noStrike">
                <a:effectLst/>
                <a:latin typeface="Segoe UI Light" panose="020B0502040204020203" pitchFamily="34" charset="0"/>
                <a:cs typeface="Segoe UI Light" panose="020B0502040204020203" pitchFamily="34" charset="0"/>
              </a:rPr>
              <a:t>Subscription</a:t>
            </a:r>
            <a:r>
              <a:rPr lang="en-US" sz="2400" b="0" i="0" u="none" strike="noStrike">
                <a:effectLst/>
                <a:latin typeface="Segoe UI Light" panose="020B0502040204020203" pitchFamily="34" charset="0"/>
                <a:cs typeface="Segoe UI Light" panose="020B0502040204020203" pitchFamily="34" charset="0"/>
              </a:rPr>
              <a:t>: VNet is scoped to a subscription. </a:t>
            </a:r>
          </a:p>
          <a:p>
            <a:pPr marL="628650" lvl="3" indent="-285750">
              <a:spcAft>
                <a:spcPts val="1200"/>
              </a:spcAft>
              <a:buFont typeface="Arial" panose="020B0604020202020204" pitchFamily="34" charset="0"/>
              <a:buChar char="•"/>
            </a:pPr>
            <a:r>
              <a:rPr lang="en-US" sz="2000">
                <a:solidFill>
                  <a:srgbClr val="3C3C41"/>
                </a:solidFill>
                <a:latin typeface="Segoe UI Light" panose="020B0502040204020203" pitchFamily="34" charset="0"/>
                <a:cs typeface="Segoe UI Light" panose="020B0502040204020203" pitchFamily="34" charset="0"/>
              </a:rPr>
              <a:t>Im</a:t>
            </a:r>
            <a:r>
              <a:rPr lang="en-US" sz="2000" b="0" i="0" u="none" strike="noStrike">
                <a:solidFill>
                  <a:srgbClr val="3C3C41"/>
                </a:solidFill>
                <a:effectLst/>
                <a:latin typeface="Segoe UI Light" panose="020B0502040204020203" pitchFamily="34" charset="0"/>
                <a:cs typeface="Segoe UI Light" panose="020B0502040204020203" pitchFamily="34" charset="0"/>
              </a:rPr>
              <a:t>plement multiple virtual networks within each Azure subscription and Azure region.</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8657872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tx2"/>
                </a:solidFill>
              </a:defRPr>
            </a:lvl1pPr>
          </a:lstStyle>
          <a:p>
            <a:r>
              <a:rPr lang="en-US">
                <a:solidFill>
                  <a:schemeClr val="tx1"/>
                </a:solidFill>
              </a:rPr>
              <a:t>Microsoft Azure title</a:t>
            </a:r>
            <a:endParaRPr lang="en-US"/>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F8B43D0D-A719-438E-B092-F8DB6E9C956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2" name="Picture 1" descr="Microsoft Azure logo">
            <a:extLst>
              <a:ext uri="{FF2B5EF4-FFF2-40B4-BE49-F238E27FC236}">
                <a16:creationId xmlns:a16="http://schemas.microsoft.com/office/drawing/2014/main" id="{D668B8DE-8869-4679-AEE9-FFC840F28501}"/>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48CAB561-C133-479D-8083-6FF5A870672B}"/>
              </a:ext>
            </a:extLst>
          </p:cNvPr>
          <p:cNvSpPr>
            <a:spLocks noGrp="1"/>
          </p:cNvSpPr>
          <p:nvPr>
            <p:ph type="body" sz="quarter" idx="12"/>
          </p:nvPr>
        </p:nvSpPr>
        <p:spPr>
          <a:xfrm>
            <a:off x="418643" y="1457325"/>
            <a:ext cx="11354257" cy="1808637"/>
          </a:xfrm>
          <a:prstGeom prst="rect">
            <a:avLst/>
          </a:prstGeo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4991100"/>
            <a:ext cx="12192000" cy="5334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057746"/>
            <a:ext cx="11341268" cy="400110"/>
          </a:xfrm>
          <a:prstGeom prst="rect">
            <a:avLst/>
          </a:prstGeom>
        </p:spPr>
        <p:txBody>
          <a:bodyPr lIns="0" rIns="0" anchor="ctr"/>
          <a:lstStyle>
            <a:lvl1pPr>
              <a:defRPr sz="2000"/>
            </a:lvl1pPr>
          </a:lstStyle>
          <a:p>
            <a:pPr lvl="0"/>
            <a:r>
              <a:rPr lang="en-US"/>
              <a:t>Click to edit Master text styles</a:t>
            </a:r>
          </a:p>
        </p:txBody>
      </p:sp>
      <p:sp>
        <p:nvSpPr>
          <p:cNvPr id="10" name="Footer Placeholder 1">
            <a:extLst>
              <a:ext uri="{FF2B5EF4-FFF2-40B4-BE49-F238E27FC236}">
                <a16:creationId xmlns:a16="http://schemas.microsoft.com/office/drawing/2014/main" id="{D2D727ED-2407-4339-9A8E-2F5298EDCC0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207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5778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207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oftware Co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Software code</a:t>
            </a:r>
          </a:p>
        </p:txBody>
      </p:sp>
      <p:sp>
        <p:nvSpPr>
          <p:cNvPr id="10" name="Text Placeholder 9">
            <a:extLst>
              <a:ext uri="{FF2B5EF4-FFF2-40B4-BE49-F238E27FC236}">
                <a16:creationId xmlns:a16="http://schemas.microsoft.com/office/drawing/2014/main" id="{F8047BC8-CD6A-41DD-B8E0-4737DD93BABF}"/>
              </a:ext>
            </a:extLst>
          </p:cNvPr>
          <p:cNvSpPr>
            <a:spLocks noGrp="1"/>
          </p:cNvSpPr>
          <p:nvPr>
            <p:ph type="body" sz="quarter" idx="10" hasCustomPrompt="1"/>
          </p:nvPr>
        </p:nvSpPr>
        <p:spPr>
          <a:xfrm>
            <a:off x="418643" y="1457325"/>
            <a:ext cx="11354257" cy="2339102"/>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a:t>
            </a:r>
          </a:p>
        </p:txBody>
      </p:sp>
      <p:sp>
        <p:nvSpPr>
          <p:cNvPr id="4" name="Footer Placeholder 1">
            <a:extLst>
              <a:ext uri="{FF2B5EF4-FFF2-40B4-BE49-F238E27FC236}">
                <a16:creationId xmlns:a16="http://schemas.microsoft.com/office/drawing/2014/main" id="{D1EEFE0E-1172-4AF0-9FFA-3C7C1783C53A}"/>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0948243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3 rows</a:t>
            </a:r>
          </a:p>
        </p:txBody>
      </p:sp>
      <p:sp>
        <p:nvSpPr>
          <p:cNvPr id="7" name="Text Placeholder 6">
            <a:extLst>
              <a:ext uri="{FF2B5EF4-FFF2-40B4-BE49-F238E27FC236}">
                <a16:creationId xmlns:a16="http://schemas.microsoft.com/office/drawing/2014/main" id="{C40C1B65-53AE-4559-BCFE-31C83CB9F548}"/>
              </a:ext>
            </a:extLst>
          </p:cNvPr>
          <p:cNvSpPr>
            <a:spLocks noGrp="1"/>
          </p:cNvSpPr>
          <p:nvPr>
            <p:ph type="body" sz="quarter" idx="21" hasCustomPrompt="1"/>
          </p:nvPr>
        </p:nvSpPr>
        <p:spPr>
          <a:xfrm>
            <a:off x="4078287" y="1358899"/>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0" name="Text Placeholder 6">
            <a:extLst>
              <a:ext uri="{FF2B5EF4-FFF2-40B4-BE49-F238E27FC236}">
                <a16:creationId xmlns:a16="http://schemas.microsoft.com/office/drawing/2014/main" id="{5928BA4F-8E21-4EC4-B084-5A923473F5E3}"/>
              </a:ext>
            </a:extLst>
          </p:cNvPr>
          <p:cNvSpPr>
            <a:spLocks noGrp="1"/>
          </p:cNvSpPr>
          <p:nvPr>
            <p:ph type="body" sz="quarter" idx="22" hasCustomPrompt="1"/>
          </p:nvPr>
        </p:nvSpPr>
        <p:spPr>
          <a:xfrm>
            <a:off x="4078287" y="2829482"/>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1" name="Text Placeholder 6">
            <a:extLst>
              <a:ext uri="{FF2B5EF4-FFF2-40B4-BE49-F238E27FC236}">
                <a16:creationId xmlns:a16="http://schemas.microsoft.com/office/drawing/2014/main" id="{C91E4A05-D2EB-4AB5-879E-7AC83F36E133}"/>
              </a:ext>
            </a:extLst>
          </p:cNvPr>
          <p:cNvSpPr>
            <a:spLocks noGrp="1"/>
          </p:cNvSpPr>
          <p:nvPr>
            <p:ph type="body" sz="quarter" idx="23" hasCustomPrompt="1"/>
          </p:nvPr>
        </p:nvSpPr>
        <p:spPr>
          <a:xfrm>
            <a:off x="4078287" y="4300064"/>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5" name="Footer Placeholder 1">
            <a:extLst>
              <a:ext uri="{FF2B5EF4-FFF2-40B4-BE49-F238E27FC236}">
                <a16:creationId xmlns:a16="http://schemas.microsoft.com/office/drawing/2014/main" id="{36632599-4450-4B26-B416-F73BFDC6D15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4 rows</a:t>
            </a:r>
          </a:p>
        </p:txBody>
      </p:sp>
      <p:sp>
        <p:nvSpPr>
          <p:cNvPr id="5" name="Text Placeholder 4"/>
          <p:cNvSpPr>
            <a:spLocks noGrp="1"/>
          </p:cNvSpPr>
          <p:nvPr>
            <p:ph type="body" sz="quarter" idx="11" hasCustomPrompt="1"/>
          </p:nvPr>
        </p:nvSpPr>
        <p:spPr>
          <a:xfrm>
            <a:off x="4078288" y="948613"/>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175058"/>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401503"/>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627948"/>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2A601E66-ACB9-41E6-B7CB-F4F28DD371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4078288" y="457424"/>
            <a:ext cx="7695070" cy="741783"/>
          </a:xfrm>
          <a:prstGeom prst="rect">
            <a:avLst/>
          </a:prstGeo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322483"/>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187542"/>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052601"/>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3917660"/>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782717"/>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FFCA3FBD-1532-48BD-BD00-2733D2FFA23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4078288" y="466348"/>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4" name="Text Placeholder 4"/>
          <p:cNvSpPr>
            <a:spLocks noGrp="1"/>
          </p:cNvSpPr>
          <p:nvPr>
            <p:ph type="body" sz="quarter" idx="15" hasCustomPrompt="1"/>
          </p:nvPr>
        </p:nvSpPr>
        <p:spPr>
          <a:xfrm>
            <a:off x="4078288" y="1195667"/>
            <a:ext cx="7695069" cy="675889"/>
          </a:xfrm>
          <a:prstGeom prst="rect">
            <a:avLst/>
          </a:prstGeom>
        </p:spPr>
        <p:txBody>
          <a:bodyPr vert="horz" wrap="square" lIns="0" tIns="0" rIns="0" bIns="0" rtlCol="0" anchor="ctr">
            <a:noAutofit/>
          </a:bodyPr>
          <a:lstStyle>
            <a:lvl2pPr>
              <a:defRPr lang="en-US" sz="1600" b="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6" name="Text Placeholder 4"/>
          <p:cNvSpPr>
            <a:spLocks noGrp="1"/>
          </p:cNvSpPr>
          <p:nvPr>
            <p:ph type="body" sz="quarter" idx="17" hasCustomPrompt="1"/>
          </p:nvPr>
        </p:nvSpPr>
        <p:spPr>
          <a:xfrm>
            <a:off x="4078288" y="1924986"/>
            <a:ext cx="7695069" cy="675889"/>
          </a:xfrm>
          <a:prstGeom prst="rect">
            <a:avLst/>
          </a:prstGeo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8" name="Text Placeholder 4"/>
          <p:cNvSpPr>
            <a:spLocks noGrp="1"/>
          </p:cNvSpPr>
          <p:nvPr>
            <p:ph type="body" sz="quarter" idx="19" hasCustomPrompt="1"/>
          </p:nvPr>
        </p:nvSpPr>
        <p:spPr>
          <a:xfrm>
            <a:off x="4078288" y="2654305"/>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20" name="Text Placeholder 4"/>
          <p:cNvSpPr>
            <a:spLocks noGrp="1"/>
          </p:cNvSpPr>
          <p:nvPr>
            <p:ph type="body" sz="quarter" idx="21" hasCustomPrompt="1"/>
          </p:nvPr>
        </p:nvSpPr>
        <p:spPr>
          <a:xfrm>
            <a:off x="4078288" y="3383624"/>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112943"/>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842261"/>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6" name="Footer Placeholder 1">
            <a:extLst>
              <a:ext uri="{FF2B5EF4-FFF2-40B4-BE49-F238E27FC236}">
                <a16:creationId xmlns:a16="http://schemas.microsoft.com/office/drawing/2014/main" id="{0E805036-ED99-4D06-B338-B8D2F2944F4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bg2"/>
                </a:solidFill>
              </a:defRPr>
            </a:lvl1pPr>
          </a:lstStyle>
          <a:p>
            <a:r>
              <a:rPr lang="en-US"/>
              <a:t>Microsoft Azure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2"/>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0AA712FF-FC9D-46B5-A459-E64B25CB6DF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2" name="Picture 1" descr="Microsoft Azure logo">
            <a:extLst>
              <a:ext uri="{FF2B5EF4-FFF2-40B4-BE49-F238E27FC236}">
                <a16:creationId xmlns:a16="http://schemas.microsoft.com/office/drawing/2014/main" id="{02DCC0E7-1C9C-415C-8C35-2CC155580D77}"/>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3619500" y="458411"/>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4" name="Text Placeholder 4"/>
          <p:cNvSpPr>
            <a:spLocks noGrp="1"/>
          </p:cNvSpPr>
          <p:nvPr>
            <p:ph type="body" sz="quarter" idx="15" hasCustomPrompt="1"/>
          </p:nvPr>
        </p:nvSpPr>
        <p:spPr>
          <a:xfrm>
            <a:off x="3619500" y="1302262"/>
            <a:ext cx="3330574"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6" name="Text Placeholder 4"/>
          <p:cNvSpPr>
            <a:spLocks noGrp="1"/>
          </p:cNvSpPr>
          <p:nvPr>
            <p:ph type="body" sz="quarter" idx="17" hasCustomPrompt="1"/>
          </p:nvPr>
        </p:nvSpPr>
        <p:spPr>
          <a:xfrm>
            <a:off x="3619500" y="2146113"/>
            <a:ext cx="3330574"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8" name="Text Placeholder 4"/>
          <p:cNvSpPr>
            <a:spLocks noGrp="1"/>
          </p:cNvSpPr>
          <p:nvPr>
            <p:ph type="body" sz="quarter" idx="19" hasCustomPrompt="1"/>
          </p:nvPr>
        </p:nvSpPr>
        <p:spPr>
          <a:xfrm>
            <a:off x="3619500" y="2989964"/>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0" name="Text Placeholder 4"/>
          <p:cNvSpPr>
            <a:spLocks noGrp="1"/>
          </p:cNvSpPr>
          <p:nvPr>
            <p:ph type="body" sz="quarter" idx="21" hasCustomPrompt="1"/>
          </p:nvPr>
        </p:nvSpPr>
        <p:spPr>
          <a:xfrm>
            <a:off x="3619500" y="3833815"/>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58411"/>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2262"/>
            <a:ext cx="3442157"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46113"/>
            <a:ext cx="3442157"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89964"/>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3815"/>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6" name="Footer Placeholder 1">
            <a:extLst>
              <a:ext uri="{FF2B5EF4-FFF2-40B4-BE49-F238E27FC236}">
                <a16:creationId xmlns:a16="http://schemas.microsoft.com/office/drawing/2014/main" id="{20AEC5E9-15FA-4088-BD82-723F6A9F15A1}"/>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4889029"/>
            <a:ext cx="365293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8" name="Text Placeholder 4">
            <a:extLst>
              <a:ext uri="{FF2B5EF4-FFF2-40B4-BE49-F238E27FC236}">
                <a16:creationId xmlns:a16="http://schemas.microsoft.com/office/drawing/2014/main" id="{6B0E7A2A-440B-4386-BA99-0E3495B2C78A}"/>
              </a:ext>
            </a:extLst>
          </p:cNvPr>
          <p:cNvSpPr>
            <a:spLocks noGrp="1"/>
          </p:cNvSpPr>
          <p:nvPr>
            <p:ph type="body" sz="quarter" idx="28" hasCustomPrompt="1"/>
          </p:nvPr>
        </p:nvSpPr>
        <p:spPr>
          <a:xfrm>
            <a:off x="418643" y="4582416"/>
            <a:ext cx="365293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0" name="Text Placeholder 4">
            <a:extLst>
              <a:ext uri="{FF2B5EF4-FFF2-40B4-BE49-F238E27FC236}">
                <a16:creationId xmlns:a16="http://schemas.microsoft.com/office/drawing/2014/main" id="{84B94875-0E5C-4E1B-9009-179D2480580A}"/>
              </a:ext>
            </a:extLst>
          </p:cNvPr>
          <p:cNvSpPr>
            <a:spLocks noGrp="1"/>
          </p:cNvSpPr>
          <p:nvPr>
            <p:ph type="body" sz="quarter" idx="29" hasCustomPrompt="1"/>
          </p:nvPr>
        </p:nvSpPr>
        <p:spPr>
          <a:xfrm>
            <a:off x="4293969"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3" name="Text Placeholder 4">
            <a:extLst>
              <a:ext uri="{FF2B5EF4-FFF2-40B4-BE49-F238E27FC236}">
                <a16:creationId xmlns:a16="http://schemas.microsoft.com/office/drawing/2014/main" id="{122C2A87-F659-470C-9A84-C24B6596BF30}"/>
              </a:ext>
            </a:extLst>
          </p:cNvPr>
          <p:cNvSpPr>
            <a:spLocks noGrp="1"/>
          </p:cNvSpPr>
          <p:nvPr>
            <p:ph type="body" sz="quarter" idx="30" hasCustomPrompt="1"/>
          </p:nvPr>
        </p:nvSpPr>
        <p:spPr>
          <a:xfrm>
            <a:off x="8144083"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4" name="Footer Placeholder 1">
            <a:extLst>
              <a:ext uri="{FF2B5EF4-FFF2-40B4-BE49-F238E27FC236}">
                <a16:creationId xmlns:a16="http://schemas.microsoft.com/office/drawing/2014/main" id="{078D6B2E-04FF-44FF-92BF-A50AB63F5A8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a:prstGeom prst="rect">
            <a:avLst/>
          </a:prstGeom>
        </p:spPr>
        <p:txBody>
          <a:bodyPr anchor="ctr">
            <a:noAutofit/>
          </a:bodyPr>
          <a:lstStyle>
            <a:lvl1pPr algn="ctr">
              <a:defRPr/>
            </a:lvl1pPr>
          </a:lstStyle>
          <a:p>
            <a:endParaRPr lang="en-US" dirty="0"/>
          </a:p>
        </p:txBody>
      </p:sp>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0" name="Text Placeholder 4">
            <a:extLst>
              <a:ext uri="{FF2B5EF4-FFF2-40B4-BE49-F238E27FC236}">
                <a16:creationId xmlns:a16="http://schemas.microsoft.com/office/drawing/2014/main" id="{2274B3EB-A97B-4219-A55A-84453528FE77}"/>
              </a:ext>
            </a:extLst>
          </p:cNvPr>
          <p:cNvSpPr>
            <a:spLocks noGrp="1"/>
          </p:cNvSpPr>
          <p:nvPr>
            <p:ph type="body" sz="quarter" idx="45" hasCustomPrompt="1"/>
          </p:nvPr>
        </p:nvSpPr>
        <p:spPr>
          <a:xfrm>
            <a:off x="418643" y="2161629"/>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6B19B2E5-E29A-4169-8CDD-80FC79D1C862}"/>
              </a:ext>
            </a:extLst>
          </p:cNvPr>
          <p:cNvSpPr>
            <a:spLocks noGrp="1"/>
          </p:cNvSpPr>
          <p:nvPr>
            <p:ph type="body" sz="quarter" idx="46" hasCustomPrompt="1"/>
          </p:nvPr>
        </p:nvSpPr>
        <p:spPr>
          <a:xfrm>
            <a:off x="418643" y="3628878"/>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440494"/>
            <a:ext cx="5973053" cy="5084006"/>
          </a:xfrm>
          <a:prstGeom prst="rect">
            <a:avLst/>
          </a:prstGeom>
          <a:blipFill>
            <a:blip r:embed="rId2"/>
            <a:stretch>
              <a:fillRect t="-12412" b="-12412"/>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C06943B8-583F-41EC-BDD0-C4B2F2271C0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0634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158965"/>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3896362"/>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048984"/>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478638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4939001"/>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7"/>
            <a:ext cx="5543514" cy="4066880"/>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71850"/>
            <a:ext cx="5303845" cy="3836974"/>
          </a:xfrm>
          <a:prstGeom prst="rect">
            <a:avLst/>
          </a:prstGeom>
          <a:blipFill dpi="0" rotWithShape="1">
            <a:blip r:embed="rId2"/>
            <a:srcRect/>
            <a:stretch>
              <a:fillRect t="-12167" b="-1152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41DA22E1-F19A-4866-9903-D39B8BC0754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43835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147005"/>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70884"/>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39795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103417"/>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4812071"/>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4935948"/>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457324"/>
            <a:ext cx="5973053" cy="4063399"/>
          </a:xfrm>
          <a:prstGeom prst="rect">
            <a:avLst/>
          </a:prstGeom>
          <a:blipFill>
            <a:blip r:embed="rId2"/>
            <a:stretch>
              <a:fillRect t="-33991" b="-34785"/>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a:t>Photo layout 1</a:t>
            </a:r>
          </a:p>
        </p:txBody>
      </p:sp>
      <p:sp>
        <p:nvSpPr>
          <p:cNvPr id="13" name="Text Placeholder 4">
            <a:extLst>
              <a:ext uri="{FF2B5EF4-FFF2-40B4-BE49-F238E27FC236}">
                <a16:creationId xmlns:a16="http://schemas.microsoft.com/office/drawing/2014/main" id="{22D1B7D7-06FD-4F28-9BBD-A26349C88491}"/>
              </a:ext>
            </a:extLst>
          </p:cNvPr>
          <p:cNvSpPr>
            <a:spLocks noGrp="1"/>
          </p:cNvSpPr>
          <p:nvPr>
            <p:ph type="body" sz="quarter" idx="47" hasCustomPrompt="1"/>
          </p:nvPr>
        </p:nvSpPr>
        <p:spPr>
          <a:xfrm>
            <a:off x="418644" y="1389750"/>
            <a:ext cx="5579310" cy="361539"/>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20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a:t>
            </a:r>
            <a:r>
              <a:rPr lang="en-US" err="1"/>
              <a:t>Semibold</a:t>
            </a:r>
            <a:r>
              <a:rPr lang="en-US"/>
              <a:t> 18/20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885051"/>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723597"/>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86551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7040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84598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468453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82645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8" b="-1177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C8DC7018-F39B-4B6A-8195-1144FFF36B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511910"/>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566923"/>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62193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7" b="-11779"/>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C56D26C9-E199-4EBA-8CF2-616AA349D95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885924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2/3">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3659644"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303713" y="1456897"/>
            <a:ext cx="7469643"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4432300" y="1564130"/>
            <a:ext cx="7221223" cy="3836974"/>
          </a:xfrm>
          <a:prstGeom prst="rect">
            <a:avLst/>
          </a:prstGeom>
          <a:blipFill dpi="0" rotWithShape="1">
            <a:blip r:embed="rId2"/>
            <a:srcRect/>
            <a:stretch>
              <a:fillRect t="-34423" b="-33990"/>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55197CAA-02CC-4CFA-8726-E127D7D4F56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8188239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rgbClr val="000000"/>
                </a:solidFill>
              </a:defRPr>
            </a:lvl1pPr>
          </a:lstStyle>
          <a:p>
            <a:r>
              <a:rPr lang="en-US"/>
              <a:t>Microsoft Azure title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Microsoft Azure logo">
            <a:extLst>
              <a:ext uri="{FF2B5EF4-FFF2-40B4-BE49-F238E27FC236}">
                <a16:creationId xmlns:a16="http://schemas.microsoft.com/office/drawing/2014/main" id="{CF49581D-D3CF-40EF-B525-95539EB7C2D1}"/>
              </a:ext>
            </a:extLst>
          </p:cNvPr>
          <p:cNvPicPr>
            <a:picLocks noChangeAspect="1"/>
          </p:cNvPicPr>
          <p:nvPr userDrawn="1"/>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98CDC23F-FCF7-47E1-B4DA-D74A0C28B55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099427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with text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p>
        </p:txBody>
      </p:sp>
      <p:sp>
        <p:nvSpPr>
          <p:cNvPr id="4" name="Text Placeholder 3"/>
          <p:cNvSpPr>
            <a:spLocks noGrp="1"/>
          </p:cNvSpPr>
          <p:nvPr>
            <p:ph type="body" sz="quarter" idx="10" hasCustomPrompt="1"/>
          </p:nvPr>
        </p:nvSpPr>
        <p:spPr>
          <a:xfrm>
            <a:off x="418644" y="1456898"/>
            <a:ext cx="6410781" cy="307777"/>
          </a:xfrm>
          <a:prstGeom prst="rect">
            <a:avLst/>
          </a:prstGeom>
        </p:spPr>
        <p:txBody>
          <a:bodyPr wrap="square" lIns="0" tIns="0" rIns="0" bIns="0">
            <a:spAutoFit/>
          </a:bodyPr>
          <a:lstStyle>
            <a:lvl1pPr marL="0" indent="0">
              <a:lnSpc>
                <a:spcPts val="2353"/>
              </a:lnSpc>
              <a:buNone/>
              <a:defRPr sz="20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err="1"/>
              <a:t>Large</a:t>
            </a:r>
            <a:r>
              <a:rPr lang="pt-BR"/>
              <a:t> </a:t>
            </a:r>
            <a:r>
              <a:rPr lang="pt-BR" err="1"/>
              <a:t>subhead</a:t>
            </a:r>
            <a:r>
              <a:rPr lang="pt-BR"/>
              <a:t> Segoe UI </a:t>
            </a:r>
            <a:r>
              <a:rPr lang="pt-BR" err="1"/>
              <a:t>Semibold</a:t>
            </a:r>
            <a:r>
              <a:rPr lang="pt-BR"/>
              <a:t> 18/20</a:t>
            </a:r>
            <a:endParaRPr lang="en-US"/>
          </a:p>
        </p:txBody>
      </p:sp>
      <p:sp>
        <p:nvSpPr>
          <p:cNvPr id="5" name="Text Placeholder 4"/>
          <p:cNvSpPr>
            <a:spLocks noGrp="1"/>
          </p:cNvSpPr>
          <p:nvPr>
            <p:ph type="body" sz="quarter" idx="11" hasCustomPrompt="1"/>
          </p:nvPr>
        </p:nvSpPr>
        <p:spPr>
          <a:xfrm>
            <a:off x="418643" y="1820432"/>
            <a:ext cx="6410782" cy="3704068"/>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21206" t="13438" b="10994"/>
          <a:stretch/>
        </p:blipFill>
        <p:spPr>
          <a:xfrm>
            <a:off x="7048500" y="1452563"/>
            <a:ext cx="5143501" cy="407193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7277100" y="1663700"/>
            <a:ext cx="4914900" cy="3603625"/>
          </a:xfrm>
          <a:prstGeom prst="rect">
            <a:avLst/>
          </a:prstGeom>
        </p:spPr>
        <p:txBody>
          <a:bodyPr anchor="ctr" anchorCtr="0">
            <a:noAutofit/>
          </a:bodyPr>
          <a:lstStyle>
            <a:lvl1pPr algn="ctr">
              <a:defRPr sz="3529">
                <a:solidFill>
                  <a:srgbClr val="000000"/>
                </a:solidFill>
              </a:defRPr>
            </a:lvl1pPr>
          </a:lstStyle>
          <a:p>
            <a:r>
              <a:rPr lang="en-US" dirty="0"/>
              <a:t>DEMO</a:t>
            </a:r>
          </a:p>
        </p:txBody>
      </p:sp>
      <p:sp>
        <p:nvSpPr>
          <p:cNvPr id="6" name="Footer Placeholder 1">
            <a:extLst>
              <a:ext uri="{FF2B5EF4-FFF2-40B4-BE49-F238E27FC236}">
                <a16:creationId xmlns:a16="http://schemas.microsoft.com/office/drawing/2014/main" id="{9DD1EFE7-3AE2-4E6F-A2DA-B6AD63EAB12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232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5023" t="13668" r="9098" b="10044"/>
          <a:stretch/>
        </p:blipFill>
        <p:spPr>
          <a:xfrm>
            <a:off x="2399822" y="1168401"/>
            <a:ext cx="7392356" cy="4356100"/>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660650" y="1388269"/>
            <a:ext cx="6870700" cy="3869531"/>
          </a:xfrm>
          <a:prstGeom prst="rect">
            <a:avLst/>
          </a:prstGeom>
        </p:spPr>
        <p:txBody>
          <a:bodyPr anchor="ctr" anchorCtr="0">
            <a:noAutofit/>
          </a:bodyPr>
          <a:lstStyle>
            <a:lvl1pPr algn="ctr">
              <a:defRPr sz="3529">
                <a:solidFill>
                  <a:srgbClr val="000000"/>
                </a:solidFill>
              </a:defRPr>
            </a:lvl1pPr>
          </a:lstStyle>
          <a:p>
            <a:r>
              <a:rPr lang="en-US" dirty="0"/>
              <a:t>DEMO</a:t>
            </a:r>
          </a:p>
        </p:txBody>
      </p:sp>
      <p:sp>
        <p:nvSpPr>
          <p:cNvPr id="4" name="Footer Placeholder 1">
            <a:extLst>
              <a:ext uri="{FF2B5EF4-FFF2-40B4-BE49-F238E27FC236}">
                <a16:creationId xmlns:a16="http://schemas.microsoft.com/office/drawing/2014/main" id="{59B4A147-D1B7-4B10-BC9F-A628EC66D4A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Chart examples</a:t>
            </a:r>
          </a:p>
        </p:txBody>
      </p:sp>
      <p:sp>
        <p:nvSpPr>
          <p:cNvPr id="7" name="Chart Placeholder 6"/>
          <p:cNvSpPr>
            <a:spLocks noGrp="1"/>
          </p:cNvSpPr>
          <p:nvPr>
            <p:ph type="chart" sz="quarter" idx="21"/>
          </p:nvPr>
        </p:nvSpPr>
        <p:spPr>
          <a:xfrm>
            <a:off x="419100" y="1950781"/>
            <a:ext cx="3655273"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9099" y="4794081"/>
            <a:ext cx="3666169"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9" name="Text Placeholder 4"/>
          <p:cNvSpPr>
            <a:spLocks noGrp="1"/>
          </p:cNvSpPr>
          <p:nvPr>
            <p:ph type="body" sz="quarter" idx="12" hasCustomPrompt="1"/>
          </p:nvPr>
        </p:nvSpPr>
        <p:spPr>
          <a:xfrm>
            <a:off x="419100" y="5071080"/>
            <a:ext cx="3655273"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1"/>
            <a:ext cx="3607487"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4794081"/>
            <a:ext cx="3596595"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17" name="Text Placeholder 4"/>
          <p:cNvSpPr>
            <a:spLocks noGrp="1"/>
          </p:cNvSpPr>
          <p:nvPr>
            <p:ph type="body" sz="quarter" idx="18" hasCustomPrompt="1"/>
          </p:nvPr>
        </p:nvSpPr>
        <p:spPr>
          <a:xfrm>
            <a:off x="4303152" y="50710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1"/>
            <a:ext cx="3623051"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071080"/>
            <a:ext cx="3633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4794081"/>
            <a:ext cx="3629278"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5" name="Footer Placeholder 1">
            <a:extLst>
              <a:ext uri="{FF2B5EF4-FFF2-40B4-BE49-F238E27FC236}">
                <a16:creationId xmlns:a16="http://schemas.microsoft.com/office/drawing/2014/main" id="{453ADA6D-9E40-4A03-8A63-73B6DFA34FE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5"/>
            <a:ext cx="11343820" cy="4067176"/>
          </a:xfrm>
          <a:prstGeom prst="rect">
            <a:avLst/>
          </a:prstGeom>
        </p:spPr>
        <p:txBody>
          <a:bodyPr anchor="ctr" anchorCtr="0"/>
          <a:lstStyle>
            <a:lvl1pPr algn="ctr">
              <a:defRPr sz="2400"/>
            </a:lvl1pPr>
          </a:lstStyle>
          <a:p>
            <a:r>
              <a:rPr lang="en-US" dirty="0"/>
              <a:t>Click icon to add table</a:t>
            </a:r>
          </a:p>
        </p:txBody>
      </p:sp>
      <p:sp>
        <p:nvSpPr>
          <p:cNvPr id="6" name="Footer Placeholder 1">
            <a:extLst>
              <a:ext uri="{FF2B5EF4-FFF2-40B4-BE49-F238E27FC236}">
                <a16:creationId xmlns:a16="http://schemas.microsoft.com/office/drawing/2014/main" id="{6A78ED9F-8DCD-4BC7-9021-4DDB0C8C43C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Text option - 4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p:txBody>
          <a:bodyPr/>
          <a:lstStyle/>
          <a:p>
            <a:r>
              <a:rPr lang="en-US"/>
              <a:t>Click to edit Master title style</a:t>
            </a:r>
          </a:p>
        </p:txBody>
      </p:sp>
      <p:sp>
        <p:nvSpPr>
          <p:cNvPr id="5" name="Text Placeholder 4"/>
          <p:cNvSpPr>
            <a:spLocks noGrp="1"/>
          </p:cNvSpPr>
          <p:nvPr>
            <p:ph type="body" sz="quarter" idx="11" hasCustomPrompt="1"/>
          </p:nvPr>
        </p:nvSpPr>
        <p:spPr>
          <a:xfrm>
            <a:off x="431095" y="2740881"/>
            <a:ext cx="2603367" cy="2785036"/>
          </a:xfrm>
          <a:prstGeom prst="rect">
            <a:avLst/>
          </a:prstGeo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44738245-4240-4679-8431-2218AB616298}"/>
              </a:ext>
              <a:ext uri="{C183D7F6-B498-43B3-948B-1728B52AA6E4}">
                <adec:decorative xmlns:adec="http://schemas.microsoft.com/office/drawing/2017/decorative" val="1"/>
              </a:ext>
            </a:extLst>
          </p:cNvPr>
          <p:cNvCxnSpPr>
            <a:cxnSpLocks/>
          </p:cNvCxnSpPr>
          <p:nvPr userDrawn="1"/>
        </p:nvCxnSpPr>
        <p:spPr>
          <a:xfrm>
            <a:off x="3189521"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3344578" y="2739465"/>
            <a:ext cx="2603367" cy="2785036"/>
          </a:xfrm>
          <a:prstGeom prst="rect">
            <a:avLst/>
          </a:prstGeo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E9099E02-C7DB-4453-A260-90431D88E427}"/>
              </a:ext>
              <a:ext uri="{C183D7F6-B498-43B3-948B-1728B52AA6E4}">
                <adec:decorative xmlns:adec="http://schemas.microsoft.com/office/drawing/2017/decorative" val="1"/>
              </a:ext>
            </a:extLst>
          </p:cNvPr>
          <p:cNvCxnSpPr>
            <a:cxnSpLocks/>
          </p:cNvCxnSpPr>
          <p:nvPr userDrawn="1"/>
        </p:nvCxnSpPr>
        <p:spPr>
          <a:xfrm>
            <a:off x="6103006"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6258062" y="2739465"/>
            <a:ext cx="2603367" cy="2785036"/>
          </a:xfrm>
          <a:prstGeom prst="rect">
            <a:avLst/>
          </a:prstGeo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DC193CAE-888D-4B82-A6DF-559BB7F55658}"/>
              </a:ext>
              <a:ext uri="{C183D7F6-B498-43B3-948B-1728B52AA6E4}">
                <adec:decorative xmlns:adec="http://schemas.microsoft.com/office/drawing/2017/decorative" val="1"/>
              </a:ext>
            </a:extLst>
          </p:cNvPr>
          <p:cNvCxnSpPr>
            <a:cxnSpLocks/>
          </p:cNvCxnSpPr>
          <p:nvPr userDrawn="1"/>
        </p:nvCxnSpPr>
        <p:spPr>
          <a:xfrm>
            <a:off x="9016490"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9171546" y="2739465"/>
            <a:ext cx="2603367" cy="2785036"/>
          </a:xfrm>
          <a:prstGeom prst="rect">
            <a:avLst/>
          </a:prstGeo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19D8CB66-B611-4CE7-A43F-AA9D9AFBFDA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72191929"/>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two rows</a:t>
            </a:r>
          </a:p>
        </p:txBody>
      </p:sp>
      <p:sp>
        <p:nvSpPr>
          <p:cNvPr id="5" name="Text Placeholder 4"/>
          <p:cNvSpPr>
            <a:spLocks noGrp="1"/>
          </p:cNvSpPr>
          <p:nvPr>
            <p:ph type="body" sz="quarter" idx="11" hasCustomPrompt="1"/>
          </p:nvPr>
        </p:nvSpPr>
        <p:spPr>
          <a:xfrm>
            <a:off x="1568744" y="1456896"/>
            <a:ext cx="10204614" cy="896552"/>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a:t>Body copy Segoe UI </a:t>
            </a:r>
            <a:r>
              <a:rPr lang="en-US" err="1"/>
              <a:t>Semibold</a:t>
            </a:r>
            <a:r>
              <a:rPr lang="en-US"/>
              <a:t> 20/24. </a:t>
            </a:r>
          </a:p>
          <a:p>
            <a:pPr lvl="1"/>
            <a:r>
              <a:rPr lang="en-US"/>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6" name="Footer Placeholder 1">
            <a:extLst>
              <a:ext uri="{FF2B5EF4-FFF2-40B4-BE49-F238E27FC236}">
                <a16:creationId xmlns:a16="http://schemas.microsoft.com/office/drawing/2014/main" id="{68B75876-CF77-420E-95A4-0C529E40885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B5425D6F-5786-43B6-A96D-5D9F5E69378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F2E41971-C1D5-428F-BAD7-1B3A7C763E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layout with 5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454471"/>
            <a:ext cx="11328812" cy="369332"/>
          </a:xfrm>
          <a:prstGeom prst="rect">
            <a:avLst/>
          </a:prstGeom>
        </p:spPr>
        <p:txBody>
          <a:bodyPr vert="horz" lIns="0" tIns="0" rIns="0" bIns="0" rtlCol="0">
            <a:spAutoFit/>
          </a:bodyPr>
          <a:lstStyle>
            <a:lvl1pPr>
              <a:defRPr lang="en-US" sz="2400" dirty="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6" y="2160416"/>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2729786" y="2159000"/>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502847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732716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9625854"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BE795F1-CEE6-456B-ABC9-7B95E386339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5311690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4" name="Footer Placeholder 1">
            <a:extLst>
              <a:ext uri="{FF2B5EF4-FFF2-40B4-BE49-F238E27FC236}">
                <a16:creationId xmlns:a16="http://schemas.microsoft.com/office/drawing/2014/main" id="{54FD6A87-9742-4B26-A085-EB77376E3B5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11" name="Group 10">
            <a:extLst>
              <a:ext uri="{FF2B5EF4-FFF2-40B4-BE49-F238E27FC236}">
                <a16:creationId xmlns:a16="http://schemas.microsoft.com/office/drawing/2014/main" id="{DBCFDBAA-F2E9-4E84-AF9D-6B3ABCD9121B}"/>
              </a:ext>
            </a:extLst>
          </p:cNvPr>
          <p:cNvGrpSpPr/>
          <p:nvPr userDrawn="1"/>
        </p:nvGrpSpPr>
        <p:grpSpPr>
          <a:xfrm>
            <a:off x="6383137" y="589416"/>
            <a:ext cx="5671978" cy="5679168"/>
            <a:chOff x="6383137" y="589416"/>
            <a:chExt cx="5671978" cy="5679168"/>
          </a:xfrm>
        </p:grpSpPr>
        <p:sp>
          <p:nvSpPr>
            <p:cNvPr id="12" name="Oval 11">
              <a:extLst>
                <a:ext uri="{FF2B5EF4-FFF2-40B4-BE49-F238E27FC236}">
                  <a16:creationId xmlns:a16="http://schemas.microsoft.com/office/drawing/2014/main" id="{7F4A7F08-7570-4702-A949-4835CCE9B03E}"/>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3" name="Group 12">
              <a:extLst>
                <a:ext uri="{FF2B5EF4-FFF2-40B4-BE49-F238E27FC236}">
                  <a16:creationId xmlns:a16="http://schemas.microsoft.com/office/drawing/2014/main" id="{9E06BEA2-ABC1-4CD4-B9FC-F45A71AC9859}"/>
                </a:ext>
              </a:extLst>
            </p:cNvPr>
            <p:cNvGrpSpPr/>
            <p:nvPr userDrawn="1"/>
          </p:nvGrpSpPr>
          <p:grpSpPr>
            <a:xfrm>
              <a:off x="6600946" y="859776"/>
              <a:ext cx="5148588" cy="5138447"/>
              <a:chOff x="6600946" y="859776"/>
              <a:chExt cx="5148588" cy="5138447"/>
            </a:xfrm>
          </p:grpSpPr>
          <p:grpSp>
            <p:nvGrpSpPr>
              <p:cNvPr id="14" name="Graphic 1">
                <a:extLst>
                  <a:ext uri="{FF2B5EF4-FFF2-40B4-BE49-F238E27FC236}">
                    <a16:creationId xmlns:a16="http://schemas.microsoft.com/office/drawing/2014/main" id="{F9BAC21C-F989-4EBD-81C6-7EE9418B8FA2}"/>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26" name="Freeform: Shape 25">
                  <a:extLst>
                    <a:ext uri="{FF2B5EF4-FFF2-40B4-BE49-F238E27FC236}">
                      <a16:creationId xmlns:a16="http://schemas.microsoft.com/office/drawing/2014/main" id="{D8DED2E4-1305-4F89-A5A3-E9F04ED34E0F}"/>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dirty="0"/>
                </a:p>
              </p:txBody>
            </p:sp>
            <p:sp>
              <p:nvSpPr>
                <p:cNvPr id="27" name="Freeform: Shape 26">
                  <a:extLst>
                    <a:ext uri="{FF2B5EF4-FFF2-40B4-BE49-F238E27FC236}">
                      <a16:creationId xmlns:a16="http://schemas.microsoft.com/office/drawing/2014/main" id="{8B8FDFD2-6DC2-46C3-BEBA-C3C38CB0E8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dirty="0"/>
                </a:p>
              </p:txBody>
            </p:sp>
            <p:sp>
              <p:nvSpPr>
                <p:cNvPr id="28" name="Freeform: Shape 27">
                  <a:extLst>
                    <a:ext uri="{FF2B5EF4-FFF2-40B4-BE49-F238E27FC236}">
                      <a16:creationId xmlns:a16="http://schemas.microsoft.com/office/drawing/2014/main" id="{6E4C7E11-B3E1-4D45-B156-5EC4DE2F6D98}"/>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dirty="0"/>
                </a:p>
              </p:txBody>
            </p:sp>
            <p:sp>
              <p:nvSpPr>
                <p:cNvPr id="29" name="Freeform: Shape 28">
                  <a:extLst>
                    <a:ext uri="{FF2B5EF4-FFF2-40B4-BE49-F238E27FC236}">
                      <a16:creationId xmlns:a16="http://schemas.microsoft.com/office/drawing/2014/main" id="{539C0DAE-0A7B-47B1-9D94-46CF71201782}"/>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dirty="0"/>
                </a:p>
              </p:txBody>
            </p:sp>
            <p:sp>
              <p:nvSpPr>
                <p:cNvPr id="30" name="Freeform: Shape 29">
                  <a:extLst>
                    <a:ext uri="{FF2B5EF4-FFF2-40B4-BE49-F238E27FC236}">
                      <a16:creationId xmlns:a16="http://schemas.microsoft.com/office/drawing/2014/main" id="{9ED92269-8257-43A2-A5A6-A5D8531C86D9}"/>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dirty="0"/>
                </a:p>
              </p:txBody>
            </p:sp>
            <p:sp>
              <p:nvSpPr>
                <p:cNvPr id="31" name="Freeform: Shape 30">
                  <a:extLst>
                    <a:ext uri="{FF2B5EF4-FFF2-40B4-BE49-F238E27FC236}">
                      <a16:creationId xmlns:a16="http://schemas.microsoft.com/office/drawing/2014/main" id="{210A87AF-2A78-4E38-9F04-A90BA7EFCCF9}"/>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dirty="0"/>
                </a:p>
              </p:txBody>
            </p:sp>
            <p:sp>
              <p:nvSpPr>
                <p:cNvPr id="32" name="Freeform: Shape 31">
                  <a:extLst>
                    <a:ext uri="{FF2B5EF4-FFF2-40B4-BE49-F238E27FC236}">
                      <a16:creationId xmlns:a16="http://schemas.microsoft.com/office/drawing/2014/main" id="{68AB032E-C55A-479E-967C-DDD3EBD31ACC}"/>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dirty="0"/>
                </a:p>
              </p:txBody>
            </p:sp>
            <p:sp>
              <p:nvSpPr>
                <p:cNvPr id="33" name="Freeform: Shape 32">
                  <a:extLst>
                    <a:ext uri="{FF2B5EF4-FFF2-40B4-BE49-F238E27FC236}">
                      <a16:creationId xmlns:a16="http://schemas.microsoft.com/office/drawing/2014/main" id="{0E920397-911B-4B13-9B54-DE6B738DA0C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dirty="0"/>
                </a:p>
              </p:txBody>
            </p:sp>
            <p:sp>
              <p:nvSpPr>
                <p:cNvPr id="34" name="Freeform: Shape 33">
                  <a:extLst>
                    <a:ext uri="{FF2B5EF4-FFF2-40B4-BE49-F238E27FC236}">
                      <a16:creationId xmlns:a16="http://schemas.microsoft.com/office/drawing/2014/main" id="{96906B36-03C9-4D78-9F2B-7404A5256EC0}"/>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dirty="0"/>
                </a:p>
              </p:txBody>
            </p:sp>
            <p:sp>
              <p:nvSpPr>
                <p:cNvPr id="35" name="Freeform: Shape 34">
                  <a:extLst>
                    <a:ext uri="{FF2B5EF4-FFF2-40B4-BE49-F238E27FC236}">
                      <a16:creationId xmlns:a16="http://schemas.microsoft.com/office/drawing/2014/main" id="{45B1856C-F96B-402D-875F-EFB4AD53D798}"/>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dirty="0"/>
                </a:p>
              </p:txBody>
            </p:sp>
            <p:sp>
              <p:nvSpPr>
                <p:cNvPr id="36" name="Freeform: Shape 35">
                  <a:extLst>
                    <a:ext uri="{FF2B5EF4-FFF2-40B4-BE49-F238E27FC236}">
                      <a16:creationId xmlns:a16="http://schemas.microsoft.com/office/drawing/2014/main" id="{527EA758-0E18-46FC-B237-13A9D2CFBA88}"/>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dirty="0"/>
                </a:p>
              </p:txBody>
            </p:sp>
            <p:sp>
              <p:nvSpPr>
                <p:cNvPr id="37" name="Freeform: Shape 36">
                  <a:extLst>
                    <a:ext uri="{FF2B5EF4-FFF2-40B4-BE49-F238E27FC236}">
                      <a16:creationId xmlns:a16="http://schemas.microsoft.com/office/drawing/2014/main" id="{908C230E-B5F2-4289-94E6-3AA7884E2C18}"/>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dirty="0"/>
                </a:p>
              </p:txBody>
            </p:sp>
            <p:sp>
              <p:nvSpPr>
                <p:cNvPr id="38" name="Freeform: Shape 37">
                  <a:extLst>
                    <a:ext uri="{FF2B5EF4-FFF2-40B4-BE49-F238E27FC236}">
                      <a16:creationId xmlns:a16="http://schemas.microsoft.com/office/drawing/2014/main" id="{E4EA9F46-94E7-46E0-BE8E-F6DCFF2545C1}"/>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dirty="0"/>
                </a:p>
              </p:txBody>
            </p:sp>
            <p:sp>
              <p:nvSpPr>
                <p:cNvPr id="39" name="Freeform: Shape 38">
                  <a:extLst>
                    <a:ext uri="{FF2B5EF4-FFF2-40B4-BE49-F238E27FC236}">
                      <a16:creationId xmlns:a16="http://schemas.microsoft.com/office/drawing/2014/main" id="{39AEC4BE-26B9-48DE-994D-6F2CF0101081}"/>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dirty="0"/>
                </a:p>
              </p:txBody>
            </p:sp>
            <p:sp>
              <p:nvSpPr>
                <p:cNvPr id="40" name="Freeform: Shape 39">
                  <a:extLst>
                    <a:ext uri="{FF2B5EF4-FFF2-40B4-BE49-F238E27FC236}">
                      <a16:creationId xmlns:a16="http://schemas.microsoft.com/office/drawing/2014/main" id="{F0BD796C-8AF4-40D5-BB9A-908F59971CD7}"/>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dirty="0"/>
                </a:p>
              </p:txBody>
            </p:sp>
            <p:sp>
              <p:nvSpPr>
                <p:cNvPr id="41" name="Freeform: Shape 40">
                  <a:extLst>
                    <a:ext uri="{FF2B5EF4-FFF2-40B4-BE49-F238E27FC236}">
                      <a16:creationId xmlns:a16="http://schemas.microsoft.com/office/drawing/2014/main" id="{448D5FB5-0EA7-4531-99EE-40DBB5DB06B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dirty="0"/>
                </a:p>
              </p:txBody>
            </p:sp>
            <p:sp>
              <p:nvSpPr>
                <p:cNvPr id="42" name="Freeform: Shape 41">
                  <a:extLst>
                    <a:ext uri="{FF2B5EF4-FFF2-40B4-BE49-F238E27FC236}">
                      <a16:creationId xmlns:a16="http://schemas.microsoft.com/office/drawing/2014/main" id="{0C1669B7-9FDA-4884-A519-157D40BC91A3}"/>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dirty="0"/>
                </a:p>
              </p:txBody>
            </p:sp>
            <p:sp>
              <p:nvSpPr>
                <p:cNvPr id="43" name="Freeform: Shape 42">
                  <a:extLst>
                    <a:ext uri="{FF2B5EF4-FFF2-40B4-BE49-F238E27FC236}">
                      <a16:creationId xmlns:a16="http://schemas.microsoft.com/office/drawing/2014/main" id="{DDF47D3A-C39D-447A-A0B5-A64D6B0BB3A7}"/>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dirty="0"/>
                </a:p>
              </p:txBody>
            </p:sp>
            <p:sp>
              <p:nvSpPr>
                <p:cNvPr id="44" name="Freeform: Shape 43">
                  <a:extLst>
                    <a:ext uri="{FF2B5EF4-FFF2-40B4-BE49-F238E27FC236}">
                      <a16:creationId xmlns:a16="http://schemas.microsoft.com/office/drawing/2014/main" id="{DBAD286D-44FA-469A-951B-64F495B9A811}"/>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dirty="0"/>
                </a:p>
              </p:txBody>
            </p:sp>
            <p:sp>
              <p:nvSpPr>
                <p:cNvPr id="45" name="Freeform: Shape 44">
                  <a:extLst>
                    <a:ext uri="{FF2B5EF4-FFF2-40B4-BE49-F238E27FC236}">
                      <a16:creationId xmlns:a16="http://schemas.microsoft.com/office/drawing/2014/main" id="{2E176131-CAD3-45CC-BEDF-6B6611AB620E}"/>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dirty="0"/>
                </a:p>
              </p:txBody>
            </p:sp>
            <p:sp>
              <p:nvSpPr>
                <p:cNvPr id="46" name="Freeform: Shape 45">
                  <a:extLst>
                    <a:ext uri="{FF2B5EF4-FFF2-40B4-BE49-F238E27FC236}">
                      <a16:creationId xmlns:a16="http://schemas.microsoft.com/office/drawing/2014/main" id="{4F78C6ED-873A-4154-B15B-2BC408976511}"/>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dirty="0"/>
                </a:p>
              </p:txBody>
            </p:sp>
            <p:sp>
              <p:nvSpPr>
                <p:cNvPr id="47" name="Freeform: Shape 46">
                  <a:extLst>
                    <a:ext uri="{FF2B5EF4-FFF2-40B4-BE49-F238E27FC236}">
                      <a16:creationId xmlns:a16="http://schemas.microsoft.com/office/drawing/2014/main" id="{04A7B95B-7472-40B2-854E-027E7157863B}"/>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dirty="0"/>
                </a:p>
              </p:txBody>
            </p:sp>
            <p:sp>
              <p:nvSpPr>
                <p:cNvPr id="48" name="Freeform: Shape 47">
                  <a:extLst>
                    <a:ext uri="{FF2B5EF4-FFF2-40B4-BE49-F238E27FC236}">
                      <a16:creationId xmlns:a16="http://schemas.microsoft.com/office/drawing/2014/main" id="{D1E0D023-04AB-4EA7-86EB-5DC683506A93}"/>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dirty="0"/>
                </a:p>
              </p:txBody>
            </p:sp>
            <p:sp>
              <p:nvSpPr>
                <p:cNvPr id="49" name="Freeform: Shape 48">
                  <a:extLst>
                    <a:ext uri="{FF2B5EF4-FFF2-40B4-BE49-F238E27FC236}">
                      <a16:creationId xmlns:a16="http://schemas.microsoft.com/office/drawing/2014/main" id="{133E4CB6-70DA-48B3-919F-934A01EAB393}"/>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dirty="0"/>
                </a:p>
              </p:txBody>
            </p:sp>
          </p:grpSp>
          <p:sp>
            <p:nvSpPr>
              <p:cNvPr id="15" name="Oval 14">
                <a:extLst>
                  <a:ext uri="{FF2B5EF4-FFF2-40B4-BE49-F238E27FC236}">
                    <a16:creationId xmlns:a16="http://schemas.microsoft.com/office/drawing/2014/main" id="{EBEFECB7-4083-436F-9B0E-F4A5179D71CD}"/>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6" name="Oval 15">
                <a:extLst>
                  <a:ext uri="{FF2B5EF4-FFF2-40B4-BE49-F238E27FC236}">
                    <a16:creationId xmlns:a16="http://schemas.microsoft.com/office/drawing/2014/main" id="{BEB8C8F2-2DD9-4204-9366-0C9D26A0AD87}"/>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7" name="Oval 16">
                <a:extLst>
                  <a:ext uri="{FF2B5EF4-FFF2-40B4-BE49-F238E27FC236}">
                    <a16:creationId xmlns:a16="http://schemas.microsoft.com/office/drawing/2014/main" id="{65AFF4B0-EBFA-4304-9DEC-A9026312408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8" name="Oval 17">
                <a:extLst>
                  <a:ext uri="{FF2B5EF4-FFF2-40B4-BE49-F238E27FC236}">
                    <a16:creationId xmlns:a16="http://schemas.microsoft.com/office/drawing/2014/main" id="{D73375B9-2A69-4279-BA8B-9EC491045BEE}"/>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D8A2E957-C140-4B29-99D3-6FD7746A180A}"/>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16300C53-36AA-4E7E-AD14-AC9AE750D286}"/>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1" name="Oval 20">
                <a:extLst>
                  <a:ext uri="{FF2B5EF4-FFF2-40B4-BE49-F238E27FC236}">
                    <a16:creationId xmlns:a16="http://schemas.microsoft.com/office/drawing/2014/main" id="{88B58FA7-A703-425C-9BB9-EBB81A1881A8}"/>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D546F9A5-1FE0-4E97-B232-0045AB1672E9}"/>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3" name="Oval 22">
                <a:extLst>
                  <a:ext uri="{FF2B5EF4-FFF2-40B4-BE49-F238E27FC236}">
                    <a16:creationId xmlns:a16="http://schemas.microsoft.com/office/drawing/2014/main" id="{DA46D431-056B-4B33-A543-EB40F0760605}"/>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layout with 3 columns &amp; 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183948"/>
            <a:ext cx="11328812" cy="369332"/>
          </a:xfrm>
          <a:prstGeom prst="rect">
            <a:avLst/>
          </a:prstGeom>
        </p:spPr>
        <p:txBody>
          <a:bodyPr lIns="0" tIns="0" rIns="0" bIns="0"/>
          <a:lstStyle>
            <a:lvl1pPr>
              <a:defRPr sz="240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5" y="216041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16726" y="215900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8139113" y="215900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5479F1E5-8DBD-42CA-8DB4-7162193F8C0A}"/>
              </a:ext>
            </a:extLst>
          </p:cNvPr>
          <p:cNvSpPr>
            <a:spLocks noGrp="1"/>
          </p:cNvSpPr>
          <p:nvPr>
            <p:ph type="body" sz="quarter" idx="22" hasCustomPrompt="1"/>
          </p:nvPr>
        </p:nvSpPr>
        <p:spPr>
          <a:xfrm>
            <a:off x="431095" y="391936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430DC868-B118-4581-BA96-109541166BC7}"/>
              </a:ext>
            </a:extLst>
          </p:cNvPr>
          <p:cNvSpPr>
            <a:spLocks noGrp="1"/>
          </p:cNvSpPr>
          <p:nvPr>
            <p:ph type="body" sz="quarter" idx="23" hasCustomPrompt="1"/>
          </p:nvPr>
        </p:nvSpPr>
        <p:spPr>
          <a:xfrm>
            <a:off x="4316726" y="391795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0E392D1A-3E35-41BC-B1EF-3D6540738A56}"/>
              </a:ext>
            </a:extLst>
          </p:cNvPr>
          <p:cNvSpPr>
            <a:spLocks noGrp="1"/>
          </p:cNvSpPr>
          <p:nvPr>
            <p:ph type="body" sz="quarter" idx="24" hasCustomPrompt="1"/>
          </p:nvPr>
        </p:nvSpPr>
        <p:spPr>
          <a:xfrm>
            <a:off x="8139113" y="391795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28EE5F4A-1B04-4820-BD3C-7D490911B9A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45921200"/>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option_1 row">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FD518D6-99EB-4710-922A-114B4B8AE24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05697331"/>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8" name="Text Placeholder 4">
            <a:extLst>
              <a:ext uri="{FF2B5EF4-FFF2-40B4-BE49-F238E27FC236}">
                <a16:creationId xmlns:a16="http://schemas.microsoft.com/office/drawing/2014/main" id="{E0D97F89-BA86-43A7-A7B3-2CF8545F30C6}"/>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49921517-D7BF-470F-8192-8993860D6A21}"/>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F445D872-5C62-4C26-AD2B-01EB7B98341B}"/>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5" name="Footer Placeholder 1">
            <a:extLst>
              <a:ext uri="{FF2B5EF4-FFF2-40B4-BE49-F238E27FC236}">
                <a16:creationId xmlns:a16="http://schemas.microsoft.com/office/drawing/2014/main" id="{1B54719B-2572-45A7-ABB5-97669FD1C54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9" name="Text Placeholder 4">
            <a:extLst>
              <a:ext uri="{FF2B5EF4-FFF2-40B4-BE49-F238E27FC236}">
                <a16:creationId xmlns:a16="http://schemas.microsoft.com/office/drawing/2014/main" id="{CB19F3EF-E352-4C65-98EB-C1D64E0A7284}"/>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ED3D99F1-12B5-4EF9-8BE8-147D2E7B2576}"/>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4">
            <a:extLst>
              <a:ext uri="{FF2B5EF4-FFF2-40B4-BE49-F238E27FC236}">
                <a16:creationId xmlns:a16="http://schemas.microsoft.com/office/drawing/2014/main" id="{E93C46D7-E811-4904-971C-BDAE52869A61}"/>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98187A1F-B2AD-4B43-A8E1-57229F13A30C}"/>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C84EFDE3-C2B4-4663-8852-A0D2423EB125}"/>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6" name="Footer Placeholder 1">
            <a:extLst>
              <a:ext uri="{FF2B5EF4-FFF2-40B4-BE49-F238E27FC236}">
                <a16:creationId xmlns:a16="http://schemas.microsoft.com/office/drawing/2014/main" id="{0E0DC65D-E249-41EE-9D86-9F9E7C5CF6D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12" name="Text Placeholder 4">
            <a:extLst>
              <a:ext uri="{FF2B5EF4-FFF2-40B4-BE49-F238E27FC236}">
                <a16:creationId xmlns:a16="http://schemas.microsoft.com/office/drawing/2014/main" id="{BDF9284C-6F78-4885-87E1-4AAD9E8090B1}"/>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0" name="Straight Connector 19">
            <a:extLst>
              <a:ext uri="{FF2B5EF4-FFF2-40B4-BE49-F238E27FC236}">
                <a16:creationId xmlns:a16="http://schemas.microsoft.com/office/drawing/2014/main" id="{4E9EA958-BE84-43C9-98F0-0C08E8EDD63F}"/>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D0E35C16-1FD5-43B8-8A48-E2CAEC4A6EA2}"/>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1" name="Straight Connector 20">
            <a:extLst>
              <a:ext uri="{FF2B5EF4-FFF2-40B4-BE49-F238E27FC236}">
                <a16:creationId xmlns:a16="http://schemas.microsoft.com/office/drawing/2014/main" id="{FC78D634-25BA-4087-A772-1E555254B97D}"/>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 Placeholder 4">
            <a:extLst>
              <a:ext uri="{FF2B5EF4-FFF2-40B4-BE49-F238E27FC236}">
                <a16:creationId xmlns:a16="http://schemas.microsoft.com/office/drawing/2014/main" id="{9F7B3EC7-70FC-4307-BB11-53CB4E14FFB9}"/>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2" name="Straight Connector 21">
            <a:extLst>
              <a:ext uri="{FF2B5EF4-FFF2-40B4-BE49-F238E27FC236}">
                <a16:creationId xmlns:a16="http://schemas.microsoft.com/office/drawing/2014/main" id="{71CE9993-705A-488D-910E-290FD0A522F4}"/>
              </a:ext>
              <a:ext uri="{C183D7F6-B498-43B3-948B-1728B52AA6E4}">
                <adec:decorative xmlns:adec="http://schemas.microsoft.com/office/drawing/2017/decorative" val="1"/>
              </a:ext>
            </a:extLst>
          </p:cNvPr>
          <p:cNvCxnSpPr>
            <a:cxnSpLocks/>
          </p:cNvCxnSpPr>
          <p:nvPr userDrawn="1"/>
        </p:nvCxnSpPr>
        <p:spPr>
          <a:xfrm>
            <a:off x="1389695" y="445894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DC5585A5-DAB7-4EFE-A980-497178E03B1A}"/>
              </a:ext>
            </a:extLst>
          </p:cNvPr>
          <p:cNvSpPr>
            <a:spLocks noGrp="1"/>
          </p:cNvSpPr>
          <p:nvPr>
            <p:ph type="body" sz="quarter" idx="19" hasCustomPrompt="1"/>
          </p:nvPr>
        </p:nvSpPr>
        <p:spPr>
          <a:xfrm>
            <a:off x="1389459" y="4591438"/>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7" name="Footer Placeholder 1">
            <a:extLst>
              <a:ext uri="{FF2B5EF4-FFF2-40B4-BE49-F238E27FC236}">
                <a16:creationId xmlns:a16="http://schemas.microsoft.com/office/drawing/2014/main" id="{F47DE134-5243-4F01-808B-AB1879BD793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a:t>
            </a:r>
          </a:p>
        </p:txBody>
      </p:sp>
      <p:sp>
        <p:nvSpPr>
          <p:cNvPr id="5" name="Text Placeholder 4"/>
          <p:cNvSpPr>
            <a:spLocks noGrp="1"/>
          </p:cNvSpPr>
          <p:nvPr>
            <p:ph type="body" sz="quarter" idx="11" hasCustomPrompt="1"/>
          </p:nvPr>
        </p:nvSpPr>
        <p:spPr>
          <a:xfrm>
            <a:off x="1389459" y="1456896"/>
            <a:ext cx="10383899" cy="64562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F4A35CC4-D06B-40B4-91B1-CDA133426FEF}"/>
              </a:ext>
              <a:ext uri="{C183D7F6-B498-43B3-948B-1728B52AA6E4}">
                <adec:decorative xmlns:adec="http://schemas.microsoft.com/office/drawing/2017/decorative" val="1"/>
              </a:ext>
            </a:extLst>
          </p:cNvPr>
          <p:cNvCxnSpPr>
            <a:cxnSpLocks/>
          </p:cNvCxnSpPr>
          <p:nvPr userDrawn="1"/>
        </p:nvCxnSpPr>
        <p:spPr>
          <a:xfrm>
            <a:off x="1389695" y="2205973"/>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9426"/>
            <a:ext cx="10383899" cy="64890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569B8E47-3705-4496-95DB-2F04B39526B5}"/>
              </a:ext>
              <a:ext uri="{C183D7F6-B498-43B3-948B-1728B52AA6E4}">
                <adec:decorative xmlns:adec="http://schemas.microsoft.com/office/drawing/2017/decorative" val="1"/>
              </a:ext>
            </a:extLst>
          </p:cNvPr>
          <p:cNvCxnSpPr>
            <a:cxnSpLocks/>
          </p:cNvCxnSpPr>
          <p:nvPr userDrawn="1"/>
        </p:nvCxnSpPr>
        <p:spPr>
          <a:xfrm>
            <a:off x="1389695" y="306177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65232"/>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9" name="Straight Connector 18">
            <a:extLst>
              <a:ext uri="{FF2B5EF4-FFF2-40B4-BE49-F238E27FC236}">
                <a16:creationId xmlns:a16="http://schemas.microsoft.com/office/drawing/2014/main" id="{971F4189-FC32-45CA-8DDD-889412FB1B93}"/>
              </a:ext>
              <a:ext uri="{C183D7F6-B498-43B3-948B-1728B52AA6E4}">
                <adec:decorative xmlns:adec="http://schemas.microsoft.com/office/drawing/2017/decorative" val="1"/>
              </a:ext>
            </a:extLst>
          </p:cNvPr>
          <p:cNvCxnSpPr>
            <a:cxnSpLocks/>
          </p:cNvCxnSpPr>
          <p:nvPr userDrawn="1"/>
        </p:nvCxnSpPr>
        <p:spPr>
          <a:xfrm>
            <a:off x="1389695" y="391758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21038"/>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773391"/>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76845"/>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sp>
        <p:nvSpPr>
          <p:cNvPr id="9" name="Footer Placeholder 1">
            <a:extLst>
              <a:ext uri="{FF2B5EF4-FFF2-40B4-BE49-F238E27FC236}">
                <a16:creationId xmlns:a16="http://schemas.microsoft.com/office/drawing/2014/main" id="{CFB65DA9-1720-4FF6-B1EF-542DF58141A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six rows</a:t>
            </a:r>
          </a:p>
        </p:txBody>
      </p:sp>
      <p:sp>
        <p:nvSpPr>
          <p:cNvPr id="5" name="Text Placeholder 4"/>
          <p:cNvSpPr>
            <a:spLocks noGrp="1"/>
          </p:cNvSpPr>
          <p:nvPr>
            <p:ph type="body" sz="quarter" idx="11" hasCustomPrompt="1"/>
          </p:nvPr>
        </p:nvSpPr>
        <p:spPr>
          <a:xfrm>
            <a:off x="1389459" y="1456896"/>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0064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168159"/>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271773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2879422"/>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42899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590685"/>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140262"/>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301948"/>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85152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13213"/>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EB1E284F-9162-46B6-B477-B48009211F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 &amp; two columns</a:t>
            </a:r>
          </a:p>
        </p:txBody>
      </p:sp>
      <p:sp>
        <p:nvSpPr>
          <p:cNvPr id="5" name="Text Placeholder 4"/>
          <p:cNvSpPr>
            <a:spLocks noGrp="1"/>
          </p:cNvSpPr>
          <p:nvPr>
            <p:ph type="body" sz="quarter" idx="11" hasCustomPrompt="1"/>
          </p:nvPr>
        </p:nvSpPr>
        <p:spPr>
          <a:xfrm>
            <a:off x="1389459" y="1456896"/>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90327" y="2745493"/>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49547"/>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90327" y="4238144"/>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442200"/>
            <a:ext cx="4608115"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64782" y="274549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949547"/>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64782" y="423814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4442200"/>
            <a:ext cx="4608576"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7" name="Footer Placeholder 1">
            <a:extLst>
              <a:ext uri="{FF2B5EF4-FFF2-40B4-BE49-F238E27FC236}">
                <a16:creationId xmlns:a16="http://schemas.microsoft.com/office/drawing/2014/main" id="{C7F30D2F-8DA3-4CC5-9423-292C558FE3F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97310490"/>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 &amp; two columns</a:t>
            </a:r>
          </a:p>
        </p:txBody>
      </p:sp>
      <p:sp>
        <p:nvSpPr>
          <p:cNvPr id="5" name="Text Placeholder 4"/>
          <p:cNvSpPr>
            <a:spLocks noGrp="1"/>
          </p:cNvSpPr>
          <p:nvPr>
            <p:ph type="body" sz="quarter" idx="11" hasCustomPrompt="1"/>
          </p:nvPr>
        </p:nvSpPr>
        <p:spPr>
          <a:xfrm>
            <a:off x="1389459"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164782"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164782"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164782"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164782"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164782"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164782"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99F3FB3-BA05-48E6-AD17-EFFD842061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41673985"/>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option_2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6" name="Text Placeholder 5">
            <a:extLst>
              <a:ext uri="{FF2B5EF4-FFF2-40B4-BE49-F238E27FC236}">
                <a16:creationId xmlns:a16="http://schemas.microsoft.com/office/drawing/2014/main" id="{EB98E8DE-0491-4598-AAA1-CD35695840E7}"/>
              </a:ext>
            </a:extLst>
          </p:cNvPr>
          <p:cNvSpPr>
            <a:spLocks noGrp="1"/>
          </p:cNvSpPr>
          <p:nvPr>
            <p:ph type="body" sz="quarter" idx="17"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9EBE6B1A-FAB8-401E-9D5D-DF0AEF8510BC}"/>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3C7167C2-B8AD-42C6-B0C0-09AF8C1B00B5}"/>
              </a:ext>
            </a:extLst>
          </p:cNvPr>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CB3A300F-58D1-4152-B258-F80AED027D7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945798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50" name="Rectangle 49">
            <a:extLst>
              <a:ext uri="{FF2B5EF4-FFF2-40B4-BE49-F238E27FC236}">
                <a16:creationId xmlns:a16="http://schemas.microsoft.com/office/drawing/2014/main" id="{37A90BB7-A791-4B6C-91BF-8EF300476D7D}"/>
              </a:ext>
            </a:extLst>
          </p:cNvPr>
          <p:cNvSpPr/>
          <p:nvPr userDrawn="1"/>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pic>
        <p:nvPicPr>
          <p:cNvPr id="51" name="Picture 50">
            <a:extLst>
              <a:ext uri="{FF2B5EF4-FFF2-40B4-BE49-F238E27FC236}">
                <a16:creationId xmlns:a16="http://schemas.microsoft.com/office/drawing/2014/main" id="{C19A079F-8B9D-449D-B420-F4EF7A1D5E94}"/>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52" name="Graphic 1">
            <a:extLst>
              <a:ext uri="{FF2B5EF4-FFF2-40B4-BE49-F238E27FC236}">
                <a16:creationId xmlns:a16="http://schemas.microsoft.com/office/drawing/2014/main" id="{5A01E4FF-5A22-4C56-92F1-ED8F3BCB3235}"/>
              </a:ext>
            </a:extLst>
          </p:cNvPr>
          <p:cNvGrpSpPr/>
          <p:nvPr userDrawn="1"/>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53" name="Freeform: Shape 52">
              <a:extLst>
                <a:ext uri="{FF2B5EF4-FFF2-40B4-BE49-F238E27FC236}">
                  <a16:creationId xmlns:a16="http://schemas.microsoft.com/office/drawing/2014/main" id="{C711E0EF-4FC5-4891-9FB4-432207A728CB}"/>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dirty="0"/>
            </a:p>
          </p:txBody>
        </p:sp>
        <p:sp>
          <p:nvSpPr>
            <p:cNvPr id="54" name="Freeform: Shape 53">
              <a:extLst>
                <a:ext uri="{FF2B5EF4-FFF2-40B4-BE49-F238E27FC236}">
                  <a16:creationId xmlns:a16="http://schemas.microsoft.com/office/drawing/2014/main" id="{EE57641A-AF3E-400C-8AA7-F20209F92A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dirty="0"/>
            </a:p>
          </p:txBody>
        </p:sp>
        <p:sp>
          <p:nvSpPr>
            <p:cNvPr id="55" name="Freeform: Shape 54">
              <a:extLst>
                <a:ext uri="{FF2B5EF4-FFF2-40B4-BE49-F238E27FC236}">
                  <a16:creationId xmlns:a16="http://schemas.microsoft.com/office/drawing/2014/main" id="{512C9A55-F38D-4E3B-9DE0-DD7DDD71FA33}"/>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dirty="0"/>
            </a:p>
          </p:txBody>
        </p:sp>
        <p:sp>
          <p:nvSpPr>
            <p:cNvPr id="56" name="Freeform: Shape 55">
              <a:extLst>
                <a:ext uri="{FF2B5EF4-FFF2-40B4-BE49-F238E27FC236}">
                  <a16:creationId xmlns:a16="http://schemas.microsoft.com/office/drawing/2014/main" id="{7E03F946-CF4F-4204-BF2F-E0902150AD1D}"/>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dirty="0"/>
            </a:p>
          </p:txBody>
        </p:sp>
        <p:sp>
          <p:nvSpPr>
            <p:cNvPr id="57" name="Freeform: Shape 56">
              <a:extLst>
                <a:ext uri="{FF2B5EF4-FFF2-40B4-BE49-F238E27FC236}">
                  <a16:creationId xmlns:a16="http://schemas.microsoft.com/office/drawing/2014/main" id="{49B09F87-946A-433D-9992-D7E3FD05FD8E}"/>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dirty="0"/>
            </a:p>
          </p:txBody>
        </p:sp>
        <p:sp>
          <p:nvSpPr>
            <p:cNvPr id="58" name="Freeform: Shape 57">
              <a:extLst>
                <a:ext uri="{FF2B5EF4-FFF2-40B4-BE49-F238E27FC236}">
                  <a16:creationId xmlns:a16="http://schemas.microsoft.com/office/drawing/2014/main" id="{C1337210-8357-4989-A7CC-EB827443CBC2}"/>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dirty="0"/>
            </a:p>
          </p:txBody>
        </p:sp>
        <p:sp>
          <p:nvSpPr>
            <p:cNvPr id="59" name="Freeform: Shape 58">
              <a:extLst>
                <a:ext uri="{FF2B5EF4-FFF2-40B4-BE49-F238E27FC236}">
                  <a16:creationId xmlns:a16="http://schemas.microsoft.com/office/drawing/2014/main" id="{154D1046-5571-428F-B448-271030D0E9A0}"/>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dirty="0"/>
            </a:p>
          </p:txBody>
        </p:sp>
        <p:sp>
          <p:nvSpPr>
            <p:cNvPr id="60" name="Freeform: Shape 59">
              <a:extLst>
                <a:ext uri="{FF2B5EF4-FFF2-40B4-BE49-F238E27FC236}">
                  <a16:creationId xmlns:a16="http://schemas.microsoft.com/office/drawing/2014/main" id="{819848F5-A2B8-443D-AF22-97FB2DF4876B}"/>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dirty="0"/>
            </a:p>
          </p:txBody>
        </p:sp>
        <p:sp>
          <p:nvSpPr>
            <p:cNvPr id="61" name="Freeform: Shape 60">
              <a:extLst>
                <a:ext uri="{FF2B5EF4-FFF2-40B4-BE49-F238E27FC236}">
                  <a16:creationId xmlns:a16="http://schemas.microsoft.com/office/drawing/2014/main" id="{F986B27C-1D7B-46FA-94A0-188DCF22FF5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dirty="0"/>
            </a:p>
          </p:txBody>
        </p:sp>
        <p:sp>
          <p:nvSpPr>
            <p:cNvPr id="62" name="Freeform: Shape 61">
              <a:extLst>
                <a:ext uri="{FF2B5EF4-FFF2-40B4-BE49-F238E27FC236}">
                  <a16:creationId xmlns:a16="http://schemas.microsoft.com/office/drawing/2014/main" id="{88941C66-D972-4E5A-B7CD-58766B53DD2B}"/>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dirty="0"/>
            </a:p>
          </p:txBody>
        </p:sp>
        <p:sp>
          <p:nvSpPr>
            <p:cNvPr id="63" name="Freeform: Shape 62">
              <a:extLst>
                <a:ext uri="{FF2B5EF4-FFF2-40B4-BE49-F238E27FC236}">
                  <a16:creationId xmlns:a16="http://schemas.microsoft.com/office/drawing/2014/main" id="{CC2E0FF5-A5BB-4D0F-8410-10DCCFA64505}"/>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dirty="0"/>
            </a:p>
          </p:txBody>
        </p:sp>
        <p:sp>
          <p:nvSpPr>
            <p:cNvPr id="64" name="Freeform: Shape 63">
              <a:extLst>
                <a:ext uri="{FF2B5EF4-FFF2-40B4-BE49-F238E27FC236}">
                  <a16:creationId xmlns:a16="http://schemas.microsoft.com/office/drawing/2014/main" id="{0A798B21-078E-4812-94B9-30093D70246A}"/>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dirty="0"/>
            </a:p>
          </p:txBody>
        </p:sp>
        <p:sp>
          <p:nvSpPr>
            <p:cNvPr id="65" name="Freeform: Shape 64">
              <a:extLst>
                <a:ext uri="{FF2B5EF4-FFF2-40B4-BE49-F238E27FC236}">
                  <a16:creationId xmlns:a16="http://schemas.microsoft.com/office/drawing/2014/main" id="{AC19297F-DA07-4516-9BBF-8659DF752EE0}"/>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dirty="0"/>
            </a:p>
          </p:txBody>
        </p:sp>
        <p:sp>
          <p:nvSpPr>
            <p:cNvPr id="66" name="Freeform: Shape 65">
              <a:extLst>
                <a:ext uri="{FF2B5EF4-FFF2-40B4-BE49-F238E27FC236}">
                  <a16:creationId xmlns:a16="http://schemas.microsoft.com/office/drawing/2014/main" id="{A3AE18E5-A02F-40DE-8341-C45B4B2DA52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dirty="0"/>
            </a:p>
          </p:txBody>
        </p:sp>
        <p:sp>
          <p:nvSpPr>
            <p:cNvPr id="67" name="Freeform: Shape 66">
              <a:extLst>
                <a:ext uri="{FF2B5EF4-FFF2-40B4-BE49-F238E27FC236}">
                  <a16:creationId xmlns:a16="http://schemas.microsoft.com/office/drawing/2014/main" id="{54B1BE0D-C50F-42D3-A3BE-D285180D9CB2}"/>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dirty="0"/>
            </a:p>
          </p:txBody>
        </p:sp>
        <p:sp>
          <p:nvSpPr>
            <p:cNvPr id="68" name="Freeform: Shape 67">
              <a:extLst>
                <a:ext uri="{FF2B5EF4-FFF2-40B4-BE49-F238E27FC236}">
                  <a16:creationId xmlns:a16="http://schemas.microsoft.com/office/drawing/2014/main" id="{4AC3DEFB-97DD-4FF8-B76B-919126D6964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dirty="0"/>
            </a:p>
          </p:txBody>
        </p:sp>
        <p:sp>
          <p:nvSpPr>
            <p:cNvPr id="69" name="Freeform: Shape 68">
              <a:extLst>
                <a:ext uri="{FF2B5EF4-FFF2-40B4-BE49-F238E27FC236}">
                  <a16:creationId xmlns:a16="http://schemas.microsoft.com/office/drawing/2014/main" id="{F623C448-0661-484F-B7A8-47CBF1594BD4}"/>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dirty="0"/>
            </a:p>
          </p:txBody>
        </p:sp>
        <p:sp>
          <p:nvSpPr>
            <p:cNvPr id="70" name="Freeform: Shape 69">
              <a:extLst>
                <a:ext uri="{FF2B5EF4-FFF2-40B4-BE49-F238E27FC236}">
                  <a16:creationId xmlns:a16="http://schemas.microsoft.com/office/drawing/2014/main" id="{188BFF0F-1D22-4EED-8860-C0B3607D7819}"/>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dirty="0"/>
            </a:p>
          </p:txBody>
        </p:sp>
        <p:sp>
          <p:nvSpPr>
            <p:cNvPr id="71" name="Freeform: Shape 70">
              <a:extLst>
                <a:ext uri="{FF2B5EF4-FFF2-40B4-BE49-F238E27FC236}">
                  <a16:creationId xmlns:a16="http://schemas.microsoft.com/office/drawing/2014/main" id="{DB04FF8B-5663-4D9F-8998-56DE013503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dirty="0"/>
            </a:p>
          </p:txBody>
        </p:sp>
        <p:sp>
          <p:nvSpPr>
            <p:cNvPr id="72" name="Freeform: Shape 71">
              <a:extLst>
                <a:ext uri="{FF2B5EF4-FFF2-40B4-BE49-F238E27FC236}">
                  <a16:creationId xmlns:a16="http://schemas.microsoft.com/office/drawing/2014/main" id="{C0D23933-3442-4AC6-93FA-7696EEE1947F}"/>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dirty="0"/>
            </a:p>
          </p:txBody>
        </p:sp>
        <p:sp>
          <p:nvSpPr>
            <p:cNvPr id="73" name="Freeform: Shape 72">
              <a:extLst>
                <a:ext uri="{FF2B5EF4-FFF2-40B4-BE49-F238E27FC236}">
                  <a16:creationId xmlns:a16="http://schemas.microsoft.com/office/drawing/2014/main" id="{DC167EC8-E930-4642-820D-FDD0E733567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dirty="0"/>
            </a:p>
          </p:txBody>
        </p:sp>
        <p:sp>
          <p:nvSpPr>
            <p:cNvPr id="74" name="Freeform: Shape 73">
              <a:extLst>
                <a:ext uri="{FF2B5EF4-FFF2-40B4-BE49-F238E27FC236}">
                  <a16:creationId xmlns:a16="http://schemas.microsoft.com/office/drawing/2014/main" id="{84E621B6-517E-4FA3-B245-DCC6EF568FBA}"/>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dirty="0"/>
            </a:p>
          </p:txBody>
        </p:sp>
        <p:sp>
          <p:nvSpPr>
            <p:cNvPr id="75" name="Freeform: Shape 74">
              <a:extLst>
                <a:ext uri="{FF2B5EF4-FFF2-40B4-BE49-F238E27FC236}">
                  <a16:creationId xmlns:a16="http://schemas.microsoft.com/office/drawing/2014/main" id="{9BC4E032-2A0F-4F5F-80CC-02979FEE603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dirty="0"/>
            </a:p>
          </p:txBody>
        </p:sp>
        <p:sp>
          <p:nvSpPr>
            <p:cNvPr id="76" name="Freeform: Shape 75">
              <a:extLst>
                <a:ext uri="{FF2B5EF4-FFF2-40B4-BE49-F238E27FC236}">
                  <a16:creationId xmlns:a16="http://schemas.microsoft.com/office/drawing/2014/main" id="{66E38735-30F9-43CF-A0FB-835E4191BCA9}"/>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dirty="0"/>
            </a:p>
          </p:txBody>
        </p:sp>
      </p:grpSp>
      <p:sp>
        <p:nvSpPr>
          <p:cNvPr id="3" name="Footer Placeholder 1">
            <a:extLst>
              <a:ext uri="{FF2B5EF4-FFF2-40B4-BE49-F238E27FC236}">
                <a16:creationId xmlns:a16="http://schemas.microsoft.com/office/drawing/2014/main" id="{8B88EB9B-5426-4E42-BCAA-53723B726B44}"/>
              </a:ext>
            </a:extLst>
          </p:cNvPr>
          <p:cNvSpPr txBox="1">
            <a:spLocks/>
          </p:cNvSpPr>
          <p:nvPr userDrawn="1"/>
        </p:nvSpPr>
        <p:spPr>
          <a:xfrm>
            <a:off x="442466"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spTree>
    <p:extLst>
      <p:ext uri="{BB962C8B-B14F-4D97-AF65-F5344CB8AC3E}">
        <p14:creationId xmlns:p14="http://schemas.microsoft.com/office/powerpoint/2010/main" val="3650107847"/>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option_3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1" name="Text Placeholder 5">
            <a:extLst>
              <a:ext uri="{FF2B5EF4-FFF2-40B4-BE49-F238E27FC236}">
                <a16:creationId xmlns:a16="http://schemas.microsoft.com/office/drawing/2014/main" id="{F7BF94CC-2D76-4590-8D23-583370E56601}"/>
              </a:ext>
            </a:extLst>
          </p:cNvPr>
          <p:cNvSpPr>
            <a:spLocks noGrp="1"/>
          </p:cNvSpPr>
          <p:nvPr>
            <p:ph type="body" sz="quarter" idx="18"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603E4A63-916B-46C0-8814-35F99E0A4F7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18688402"/>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option_4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5" name="Text Placeholder 5">
            <a:extLst>
              <a:ext uri="{FF2B5EF4-FFF2-40B4-BE49-F238E27FC236}">
                <a16:creationId xmlns:a16="http://schemas.microsoft.com/office/drawing/2014/main" id="{C26D22CE-EFD0-4FAA-95AC-F37D3BED6618}"/>
              </a:ext>
            </a:extLst>
          </p:cNvPr>
          <p:cNvSpPr>
            <a:spLocks noGrp="1"/>
          </p:cNvSpPr>
          <p:nvPr>
            <p:ph type="body" sz="quarter" idx="20"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389695" y="46573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801506"/>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5F35E7E5-1784-40DE-92EF-E9874E810C3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2164850"/>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option_5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a:t>
            </a:r>
          </a:p>
        </p:txBody>
      </p:sp>
      <p:sp>
        <p:nvSpPr>
          <p:cNvPr id="17" name="Text Placeholder 5">
            <a:extLst>
              <a:ext uri="{FF2B5EF4-FFF2-40B4-BE49-F238E27FC236}">
                <a16:creationId xmlns:a16="http://schemas.microsoft.com/office/drawing/2014/main" id="{9615BA4B-6D68-4728-AF5E-96CF426BDBDE}"/>
              </a:ext>
            </a:extLst>
          </p:cNvPr>
          <p:cNvSpPr>
            <a:spLocks noGrp="1"/>
          </p:cNvSpPr>
          <p:nvPr>
            <p:ph type="body" sz="quarter" idx="22"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389695" y="26014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722313"/>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389695" y="336241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483304"/>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389695" y="412340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244295"/>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88439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5005283"/>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ED9039A-1F5F-4C3E-8088-C5C6AC71B3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08164305"/>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option_6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six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3"/>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48823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588661"/>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1155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215999"/>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74291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843337"/>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37024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470675"/>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997587"/>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98014"/>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46CCDEFC-B6DB-4055-A5EC-0C75CF24B53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26843873"/>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option_7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seven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418643" y="1961323"/>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434818" y="243560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418643" y="2483405"/>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434818" y="2957689"/>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418643" y="3005487"/>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434818" y="3479771"/>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418643" y="3527569"/>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434818" y="4001853"/>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418643" y="4049651"/>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434818" y="504601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418643" y="4571733"/>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E463BEA0-0EFD-486F-81C5-596C2AEEBC26}"/>
              </a:ext>
              <a:ext uri="{C183D7F6-B498-43B3-948B-1728B52AA6E4}">
                <adec:decorative xmlns:adec="http://schemas.microsoft.com/office/drawing/2017/decorative" val="1"/>
              </a:ext>
            </a:extLst>
          </p:cNvPr>
          <p:cNvCxnSpPr>
            <a:cxnSpLocks/>
          </p:cNvCxnSpPr>
          <p:nvPr userDrawn="1"/>
        </p:nvCxnSpPr>
        <p:spPr>
          <a:xfrm>
            <a:off x="434818" y="4523935"/>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935E9A39-1ACF-4C89-9498-11C0EFB1E38A}"/>
              </a:ext>
            </a:extLst>
          </p:cNvPr>
          <p:cNvSpPr>
            <a:spLocks noGrp="1"/>
          </p:cNvSpPr>
          <p:nvPr>
            <p:ph type="body" sz="quarter" idx="32" hasCustomPrompt="1"/>
          </p:nvPr>
        </p:nvSpPr>
        <p:spPr>
          <a:xfrm>
            <a:off x="418643" y="5093812"/>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C3EEA8B3-EE5E-4360-9233-7B76A3C1483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8274517"/>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 &amp; two columns</a:t>
            </a:r>
          </a:p>
        </p:txBody>
      </p:sp>
      <p:sp>
        <p:nvSpPr>
          <p:cNvPr id="22" name="Text Placeholder 5">
            <a:extLst>
              <a:ext uri="{FF2B5EF4-FFF2-40B4-BE49-F238E27FC236}">
                <a16:creationId xmlns:a16="http://schemas.microsoft.com/office/drawing/2014/main" id="{FDDCE837-1494-4915-B6F7-9703BBD92279}"/>
              </a:ext>
            </a:extLst>
          </p:cNvPr>
          <p:cNvSpPr>
            <a:spLocks noGrp="1"/>
          </p:cNvSpPr>
          <p:nvPr>
            <p:ph type="body" sz="quarter" idx="34"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89458"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89458"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51335"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51335"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51335"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51335"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51335"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C11A81E-5507-4620-971A-1D6A21B461F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 &amp; two columns</a:t>
            </a:r>
          </a:p>
        </p:txBody>
      </p:sp>
      <p:sp>
        <p:nvSpPr>
          <p:cNvPr id="27" name="Text Placeholder 5">
            <a:extLst>
              <a:ext uri="{FF2B5EF4-FFF2-40B4-BE49-F238E27FC236}">
                <a16:creationId xmlns:a16="http://schemas.microsoft.com/office/drawing/2014/main" id="{CC7F1F9F-BDA7-4D48-A208-64EE1E48039F}"/>
              </a:ext>
            </a:extLst>
          </p:cNvPr>
          <p:cNvSpPr>
            <a:spLocks noGrp="1"/>
          </p:cNvSpPr>
          <p:nvPr>
            <p:ph type="body" sz="quarter" idx="36"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66CECB44-B887-48A3-8002-B5226DEF3E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5"/>
            <a:ext cx="5578933"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9099" y="2628195"/>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9099" y="3664462"/>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9099" y="4700731"/>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229350" y="1457325"/>
            <a:ext cx="5539341"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3F9A6BFB-B229-4081-846A-99BCC21608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columns layout with subheadin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Two columns layout</a:t>
            </a:r>
          </a:p>
        </p:txBody>
      </p:sp>
      <p:sp>
        <p:nvSpPr>
          <p:cNvPr id="17" name="Text Placeholder 5">
            <a:extLst>
              <a:ext uri="{FF2B5EF4-FFF2-40B4-BE49-F238E27FC236}">
                <a16:creationId xmlns:a16="http://schemas.microsoft.com/office/drawing/2014/main" id="{55780EB8-2D5B-4DBB-BC6B-E570FB51FFD3}"/>
              </a:ext>
            </a:extLst>
          </p:cNvPr>
          <p:cNvSpPr>
            <a:spLocks noGrp="1"/>
          </p:cNvSpPr>
          <p:nvPr>
            <p:ph type="body" sz="quarter" idx="17" hasCustomPrompt="1"/>
          </p:nvPr>
        </p:nvSpPr>
        <p:spPr>
          <a:xfrm>
            <a:off x="432088" y="1168400"/>
            <a:ext cx="11341267" cy="307777"/>
          </a:xfrm>
          <a:prstGeom prst="rect">
            <a:avLst/>
          </a:prstGeom>
        </p:spPr>
        <p:txBody>
          <a:bodyPr lIns="0" tIns="0" rIns="0" bIns="0"/>
          <a:lstStyle>
            <a:lvl1pPr>
              <a:defRPr sz="2000"/>
            </a:lvl1pPr>
          </a:lstStyle>
          <a:p>
            <a:pPr lvl="0"/>
            <a:r>
              <a:rPr lang="en-US"/>
              <a:t>Add text here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929257"/>
            <a:ext cx="5578933"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82527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729776"/>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861538"/>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766043"/>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897807"/>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929257"/>
            <a:ext cx="5572801"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82527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729776"/>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861539"/>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766043"/>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897807"/>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DAA1992-5E0F-40A3-8DB6-210B74582E0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44906336"/>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Three columns layout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A8C1FEA-45D6-476A-8044-2C9E87D378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EC2D8BCE-5DFE-4182-9B53-DC1422F668B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8" name="Footer Placeholder 1">
            <a:extLst>
              <a:ext uri="{FF2B5EF4-FFF2-40B4-BE49-F238E27FC236}">
                <a16:creationId xmlns:a16="http://schemas.microsoft.com/office/drawing/2014/main" id="{7F38B04C-51F1-4590-84FC-A2A65AD60A0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10" name="Footer Placeholder 1">
            <a:extLst>
              <a:ext uri="{FF2B5EF4-FFF2-40B4-BE49-F238E27FC236}">
                <a16:creationId xmlns:a16="http://schemas.microsoft.com/office/drawing/2014/main" id="{557B6B4B-EEB3-4D96-BE6F-33AB2C52662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ubway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1E50-1996-483F-BDD0-DE09A68472A4}"/>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4" name="Content Placeholder 3">
            <a:extLst>
              <a:ext uri="{FF2B5EF4-FFF2-40B4-BE49-F238E27FC236}">
                <a16:creationId xmlns:a16="http://schemas.microsoft.com/office/drawing/2014/main" id="{D788E95C-185C-4F8A-8DE9-0DDAEC21C04E}"/>
              </a:ext>
            </a:extLst>
          </p:cNvPr>
          <p:cNvSpPr>
            <a:spLocks noGrp="1"/>
          </p:cNvSpPr>
          <p:nvPr>
            <p:ph sz="quarter" idx="10"/>
          </p:nvPr>
        </p:nvSpPr>
        <p:spPr>
          <a:xfrm>
            <a:off x="418642" y="1457325"/>
            <a:ext cx="11354257" cy="1779974"/>
          </a:xfrm>
          <a:prstGeom prst="rect">
            <a:avLst/>
          </a:prstGeom>
        </p:spPr>
        <p:txBody>
          <a:bodyPr lIns="0" rIns="0"/>
          <a:lstStyle>
            <a:lvl1pPr>
              <a:defRPr/>
            </a:lvl1pPr>
            <a:lvl2pPr>
              <a:defRPr lang="en-US" sz="2000" kern="1200" spc="0" baseline="0" dirty="0" smtClean="0">
                <a:solidFill>
                  <a:schemeClr val="tx1"/>
                </a:solidFill>
                <a:latin typeface="+mn-lt"/>
                <a:ea typeface="+mn-ea"/>
                <a:cs typeface="+mn-cs"/>
              </a:defRPr>
            </a:lvl2pPr>
          </a:lstStyle>
          <a:p>
            <a:pPr marL="0" marR="0" lvl="1" indent="0" algn="l" defTabSz="914367" rtl="0" eaLnBrk="1" fontAlgn="auto" latinLnBrk="0" hangingPunct="1">
              <a:lnSpc>
                <a:spcPct val="100000"/>
              </a:lnSpc>
              <a:spcBef>
                <a:spcPts val="392"/>
              </a:spcBef>
              <a:spcAft>
                <a:spcPts val="588"/>
              </a:spcAft>
              <a:buClrTx/>
              <a:buSzPct val="90000"/>
              <a:buFontTx/>
              <a:buNone/>
              <a:tabLst/>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1">
            <a:extLst>
              <a:ext uri="{FF2B5EF4-FFF2-40B4-BE49-F238E27FC236}">
                <a16:creationId xmlns:a16="http://schemas.microsoft.com/office/drawing/2014/main" id="{D46DE548-3285-4C4B-BE98-A5590C16A7E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6910312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ubway_Software 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0C6D-8926-49F1-8719-6EA600510E41}"/>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6B7993F-2CF5-4383-8448-366538173E81}"/>
              </a:ext>
            </a:extLst>
          </p:cNvPr>
          <p:cNvSpPr>
            <a:spLocks noGrp="1"/>
          </p:cNvSpPr>
          <p:nvPr>
            <p:ph type="body" sz="quarter" idx="10" hasCustomPrompt="1"/>
          </p:nvPr>
        </p:nvSpPr>
        <p:spPr>
          <a:xfrm>
            <a:off x="418643" y="1457325"/>
            <a:ext cx="11354257" cy="1723549"/>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a:t>
            </a:r>
          </a:p>
        </p:txBody>
      </p:sp>
      <p:sp>
        <p:nvSpPr>
          <p:cNvPr id="3" name="Footer Placeholder 1">
            <a:extLst>
              <a:ext uri="{FF2B5EF4-FFF2-40B4-BE49-F238E27FC236}">
                <a16:creationId xmlns:a16="http://schemas.microsoft.com/office/drawing/2014/main" id="{CC29DFB0-EA8D-4603-A484-D9FB4215E01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52988049"/>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ubway_Title and content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7730-B186-4E09-8CC9-E0BAF08258EE}"/>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A50C3FC3-08E1-4ECD-93F7-BEA589366B9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08952400"/>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ubway_Title and conten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762476EC-9914-4A4C-8D42-063DEFA3369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1821782"/>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ubway_Title and content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78F8-A242-4E29-962E-0728AB843B8D}"/>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EE367760-C9B3-4BF6-9116-4A4C9C42333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2975334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ubway_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4271131"/>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ubway_Title and body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CDF7-E9D2-499B-957A-1F2A32ECACFC}"/>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459F5A8-FE59-485F-B66B-B588C6FC5A12}"/>
              </a:ext>
            </a:extLst>
          </p:cNvPr>
          <p:cNvSpPr>
            <a:spLocks noGrp="1"/>
          </p:cNvSpPr>
          <p:nvPr>
            <p:ph type="body" sz="quarter" idx="10"/>
          </p:nvPr>
        </p:nvSpPr>
        <p:spPr>
          <a:xfrm>
            <a:off x="418643" y="1457325"/>
            <a:ext cx="11354257" cy="1808637"/>
          </a:xfrm>
          <a:prstGeom prst="rect">
            <a:avLst/>
          </a:prstGeom>
        </p:spPr>
        <p:txBody>
          <a:bodyPr lIns="0" tIns="4572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1">
            <a:extLst>
              <a:ext uri="{FF2B5EF4-FFF2-40B4-BE49-F238E27FC236}">
                <a16:creationId xmlns:a16="http://schemas.microsoft.com/office/drawing/2014/main" id="{4AB14B75-E6F5-49E7-9565-CB0BD8C80FC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0050874"/>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ubway - Title and subhea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8C54D713-4A25-4AF4-BCFA-A4890754311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5817370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8ED00628-11CE-4014-89C6-CD5E5AF5AAF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912531730"/>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_Bulleted 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3046590"/>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half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90012147"/>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ful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53153291"/>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Microsoft Azure logo">
            <a:extLst>
              <a:ext uri="{FF2B5EF4-FFF2-40B4-BE49-F238E27FC236}">
                <a16:creationId xmlns:a16="http://schemas.microsoft.com/office/drawing/2014/main" id="{7D35A676-8612-4160-B090-74025308FC28}"/>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Title slide 3">
    <p:bg>
      <p:bgPr>
        <a:solidFill>
          <a:srgbClr val="000000"/>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1457325"/>
            <a:ext cx="11344219" cy="701675"/>
          </a:xfrm>
          <a:prstGeom prst="rect">
            <a:avLst/>
          </a:prstGeom>
          <a:noFill/>
        </p:spPr>
        <p:txBody>
          <a:bodyPr lIns="0" tIns="0" rIns="0" bIns="182880" anchor="t" anchorCtr="0"/>
          <a:lstStyle>
            <a:lvl1pPr>
              <a:defRPr sz="3200" strike="noStrike" spc="-49" baseline="0">
                <a:solidFill>
                  <a:schemeClr val="bg2"/>
                </a:solidFill>
              </a:defRPr>
            </a:lvl1pPr>
          </a:lstStyle>
          <a:p>
            <a:r>
              <a:rPr lang="en-US"/>
              <a:t>Heading goes here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2159000"/>
            <a:ext cx="11330434" cy="553998"/>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400" kern="1200" spc="-49" baseline="0" dirty="0">
                <a:solidFill>
                  <a:schemeClr val="bg2"/>
                </a:solidFill>
                <a:latin typeface="+mj-lt"/>
                <a:ea typeface="+mn-ea"/>
                <a:cs typeface="+mn-cs"/>
              </a:defRPr>
            </a:lvl1pPr>
            <a:lvl2pPr>
              <a:defRPr sz="1765">
                <a:solidFill>
                  <a:srgbClr val="000000"/>
                </a:solidFill>
              </a:defRPr>
            </a:lvl2pPr>
            <a:lvl3pPr>
              <a:defRPr sz="1372"/>
            </a:lvl3pPr>
            <a:lvl4pPr>
              <a:defRPr sz="1372"/>
            </a:lvl4pPr>
            <a:lvl5pPr>
              <a:defRPr sz="1029"/>
            </a:lvl5pPr>
          </a:lstStyle>
          <a:p>
            <a:pPr lvl="0"/>
            <a:r>
              <a:rPr lang="en-US"/>
              <a:t>Text goes here</a:t>
            </a:r>
          </a:p>
        </p:txBody>
      </p:sp>
      <p:pic>
        <p:nvPicPr>
          <p:cNvPr id="4" name="Picture 3" descr="A picture containing drawing&#10;&#10;Description automatically generated">
            <a:extLst>
              <a:ext uri="{FF2B5EF4-FFF2-40B4-BE49-F238E27FC236}">
                <a16:creationId xmlns:a16="http://schemas.microsoft.com/office/drawing/2014/main" id="{5CC1D709-E431-42C5-A75F-9A42EF995404}"/>
              </a:ext>
            </a:extLst>
          </p:cNvPr>
          <p:cNvPicPr>
            <a:picLocks noChangeAspect="1"/>
          </p:cNvPicPr>
          <p:nvPr userDrawn="1"/>
        </p:nvPicPr>
        <p:blipFill>
          <a:blip r:embed="rId2"/>
          <a:stretch>
            <a:fillRect/>
          </a:stretch>
        </p:blipFill>
        <p:spPr>
          <a:xfrm>
            <a:off x="64294" y="85724"/>
            <a:ext cx="2384426" cy="1068717"/>
          </a:xfrm>
          <a:prstGeom prst="rect">
            <a:avLst/>
          </a:prstGeom>
        </p:spPr>
      </p:pic>
      <p:sp>
        <p:nvSpPr>
          <p:cNvPr id="2" name="Footer Placeholder 1">
            <a:extLst>
              <a:ext uri="{FF2B5EF4-FFF2-40B4-BE49-F238E27FC236}">
                <a16:creationId xmlns:a16="http://schemas.microsoft.com/office/drawing/2014/main" id="{CB34F2AE-FCDF-4A97-A628-7BA7ADAEFF0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803926403"/>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2099581"/>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55994" y="941692"/>
            <a:ext cx="7454643" cy="3558191"/>
          </a:xfrm>
          <a:prstGeom prst="rect">
            <a:avLst/>
          </a:prstGeom>
          <a:noFill/>
        </p:spPr>
        <p:txBody>
          <a:bodyPr vert="horz" wrap="square" lIns="0" tIns="0" rIns="0" bIns="0" rtlCol="0" anchor="t" anchorCtr="0">
            <a:noAutofit/>
          </a:bodyPr>
          <a:lstStyle>
            <a:lvl1pPr>
              <a:defRPr lang="en-US" sz="4705" spc="-49" baseline="0" dirty="0">
                <a:solidFill>
                  <a:srgbClr val="000000"/>
                </a:solidFill>
              </a:defRPr>
            </a:lvl1pPr>
          </a:lstStyle>
          <a:p>
            <a:pPr marL="0" lvl="0">
              <a:lnSpc>
                <a:spcPts val="5490"/>
              </a:lnSpc>
            </a:pPr>
            <a:r>
              <a:rPr lang="en-US" dirty="0"/>
              <a:t>Section title</a:t>
            </a:r>
          </a:p>
        </p:txBody>
      </p:sp>
    </p:spTree>
    <p:extLst>
      <p:ext uri="{BB962C8B-B14F-4D97-AF65-F5344CB8AC3E}">
        <p14:creationId xmlns:p14="http://schemas.microsoft.com/office/powerpoint/2010/main" val="76915800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accent4"/>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F1375FA3-68AA-4B3B-BB83-932D76211D4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6" name="Text Placeholder 5">
            <a:extLst>
              <a:ext uri="{FF2B5EF4-FFF2-40B4-BE49-F238E27FC236}">
                <a16:creationId xmlns:a16="http://schemas.microsoft.com/office/drawing/2014/main" id="{14D7AC5C-A0C4-4850-8CA1-CF211FDC36CF}"/>
              </a:ext>
            </a:extLst>
          </p:cNvPr>
          <p:cNvSpPr>
            <a:spLocks noGrp="1"/>
          </p:cNvSpPr>
          <p:nvPr>
            <p:ph type="body" sz="quarter" idx="10"/>
          </p:nvPr>
        </p:nvSpPr>
        <p:spPr>
          <a:xfrm>
            <a:off x="419100" y="1457326"/>
            <a:ext cx="11341100" cy="1808637"/>
          </a:xfrm>
          <a:prstGeom prst="rect">
            <a:avLst/>
          </a:prstGeom>
        </p:spPr>
        <p:txBody>
          <a:bodyPr l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1">
            <a:extLst>
              <a:ext uri="{FF2B5EF4-FFF2-40B4-BE49-F238E27FC236}">
                <a16:creationId xmlns:a16="http://schemas.microsoft.com/office/drawing/2014/main" id="{38846C7A-1465-453E-954F-398A9C85132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3" name="Text Placeholder 2">
            <a:extLst>
              <a:ext uri="{FF2B5EF4-FFF2-40B4-BE49-F238E27FC236}">
                <a16:creationId xmlns:a16="http://schemas.microsoft.com/office/drawing/2014/main" id="{472DFCB5-8236-4BBB-9AAC-3DEE722A5948}"/>
              </a:ext>
            </a:extLst>
          </p:cNvPr>
          <p:cNvSpPr>
            <a:spLocks noGrp="1"/>
          </p:cNvSpPr>
          <p:nvPr>
            <p:ph type="body" idx="1"/>
          </p:nvPr>
        </p:nvSpPr>
        <p:spPr>
          <a:xfrm>
            <a:off x="418643" y="1457325"/>
            <a:ext cx="11341264" cy="1808637"/>
          </a:xfrm>
          <a:prstGeom prst="rect">
            <a:avLst/>
          </a:prstGeom>
        </p:spPr>
        <p:txBody>
          <a:bodyPr vert="horz"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Box 12">
            <a:extLst>
              <a:ext uri="{FF2B5EF4-FFF2-40B4-BE49-F238E27FC236}">
                <a16:creationId xmlns:a16="http://schemas.microsoft.com/office/drawing/2014/main" id="{1361B38E-CC75-4B74-AC2B-C0E9D3C55653}"/>
              </a:ext>
            </a:extLst>
          </p:cNvPr>
          <p:cNvSpPr txBox="1"/>
          <p:nvPr userDrawn="1"/>
        </p:nvSpPr>
        <p:spPr>
          <a:xfrm rot="16200000">
            <a:off x="-543855" y="6162563"/>
            <a:ext cx="743793" cy="193899"/>
          </a:xfrm>
          <a:prstGeom prst="rect">
            <a:avLst/>
          </a:prstGeom>
          <a:noFill/>
        </p:spPr>
        <p:txBody>
          <a:bodyPr wrap="none" lIns="0" tIns="0" rIns="0" bIns="0" rtlCol="0" anchor="ctr">
            <a:spAutoFit/>
          </a:bodyPr>
          <a:lstStyle/>
          <a:p>
            <a:pPr algn="ctr">
              <a:lnSpc>
                <a:spcPct val="90000"/>
              </a:lnSpc>
              <a:spcAft>
                <a:spcPts val="600"/>
              </a:spcAft>
            </a:pPr>
            <a:r>
              <a:rPr lang="en-US" sz="700" dirty="0">
                <a:solidFill>
                  <a:schemeClr val="bg1">
                    <a:lumMod val="75000"/>
                  </a:schemeClr>
                </a:solidFill>
              </a:rPr>
              <a:t>Closed captioning</a:t>
            </a:r>
            <a:br>
              <a:rPr lang="en-US" sz="700" dirty="0">
                <a:solidFill>
                  <a:schemeClr val="bg1">
                    <a:lumMod val="75000"/>
                  </a:schemeClr>
                </a:solidFill>
              </a:rPr>
            </a:br>
            <a:r>
              <a:rPr lang="en-US" sz="700" dirty="0">
                <a:solidFill>
                  <a:schemeClr val="bg1">
                    <a:lumMod val="75000"/>
                  </a:schemeClr>
                </a:solidFill>
              </a:rPr>
              <a:t>space demarcation</a:t>
            </a:r>
          </a:p>
        </p:txBody>
      </p:sp>
      <p:cxnSp>
        <p:nvCxnSpPr>
          <p:cNvPr id="16" name="Straight Connector 15">
            <a:extLst>
              <a:ext uri="{FF2B5EF4-FFF2-40B4-BE49-F238E27FC236}">
                <a16:creationId xmlns:a16="http://schemas.microsoft.com/office/drawing/2014/main" id="{C5D3B4B0-D7E4-452E-9052-467D1A357B58}"/>
              </a:ext>
            </a:extLst>
          </p:cNvPr>
          <p:cNvCxnSpPr>
            <a:cxnSpLocks/>
          </p:cNvCxnSpPr>
          <p:nvPr userDrawn="1"/>
        </p:nvCxnSpPr>
        <p:spPr>
          <a:xfrm>
            <a:off x="-97630" y="5670550"/>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3" name="Straight Connector 22">
            <a:extLst>
              <a:ext uri="{FF2B5EF4-FFF2-40B4-BE49-F238E27FC236}">
                <a16:creationId xmlns:a16="http://schemas.microsoft.com/office/drawing/2014/main" id="{F3819C2B-33CD-4727-8D19-9778546E3FEE}"/>
              </a:ext>
            </a:extLst>
          </p:cNvPr>
          <p:cNvCxnSpPr>
            <a:cxnSpLocks/>
          </p:cNvCxnSpPr>
          <p:nvPr userDrawn="1"/>
        </p:nvCxnSpPr>
        <p:spPr>
          <a:xfrm>
            <a:off x="-97630" y="6848475"/>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0" name="Straight Connector 19">
            <a:extLst>
              <a:ext uri="{FF2B5EF4-FFF2-40B4-BE49-F238E27FC236}">
                <a16:creationId xmlns:a16="http://schemas.microsoft.com/office/drawing/2014/main" id="{888E9C55-8D94-473F-8786-1C75C667BCFC}"/>
              </a:ext>
            </a:extLst>
          </p:cNvPr>
          <p:cNvCxnSpPr>
            <a:cxnSpLocks/>
          </p:cNvCxnSpPr>
          <p:nvPr userDrawn="1"/>
        </p:nvCxnSpPr>
        <p:spPr>
          <a:xfrm>
            <a:off x="-52387" y="5670550"/>
            <a:ext cx="0" cy="1177925"/>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nvGrpSpPr>
          <p:cNvPr id="9" name="Group 8">
            <a:extLst>
              <a:ext uri="{FF2B5EF4-FFF2-40B4-BE49-F238E27FC236}">
                <a16:creationId xmlns:a16="http://schemas.microsoft.com/office/drawing/2014/main" id="{EA917D29-CA57-449D-A8E9-0E701C224DA1}"/>
              </a:ext>
            </a:extLst>
          </p:cNvPr>
          <p:cNvGrpSpPr/>
          <p:nvPr userDrawn="1"/>
        </p:nvGrpSpPr>
        <p:grpSpPr>
          <a:xfrm rot="5400000">
            <a:off x="9114924" y="3156600"/>
            <a:ext cx="6843276" cy="530076"/>
            <a:chOff x="-2857775" y="8147048"/>
            <a:chExt cx="11623156" cy="1498603"/>
          </a:xfrm>
        </p:grpSpPr>
        <p:sp>
          <p:nvSpPr>
            <p:cNvPr id="10" name="Rectangle 9">
              <a:extLst>
                <a:ext uri="{FF2B5EF4-FFF2-40B4-BE49-F238E27FC236}">
                  <a16:creationId xmlns:a16="http://schemas.microsoft.com/office/drawing/2014/main" id="{D2C5D111-E096-49EA-AEE3-EB0914371B58}"/>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1" name="Rectangle 10">
              <a:extLst>
                <a:ext uri="{FF2B5EF4-FFF2-40B4-BE49-F238E27FC236}">
                  <a16:creationId xmlns:a16="http://schemas.microsoft.com/office/drawing/2014/main" id="{5039965E-5253-4C55-AB99-1693A37AE765}"/>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2" name="Rectangle 11">
              <a:extLst>
                <a:ext uri="{FF2B5EF4-FFF2-40B4-BE49-F238E27FC236}">
                  <a16:creationId xmlns:a16="http://schemas.microsoft.com/office/drawing/2014/main" id="{AF311DF9-B4D5-4E0A-A6D1-44E590AD6C5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4" name="Group 13">
              <a:extLst>
                <a:ext uri="{FF2B5EF4-FFF2-40B4-BE49-F238E27FC236}">
                  <a16:creationId xmlns:a16="http://schemas.microsoft.com/office/drawing/2014/main" id="{5C9B25FA-E6F8-40AF-93F8-58C7AF6BEB8A}"/>
                </a:ext>
              </a:extLst>
            </p:cNvPr>
            <p:cNvGrpSpPr/>
            <p:nvPr userDrawn="1"/>
          </p:nvGrpSpPr>
          <p:grpSpPr>
            <a:xfrm>
              <a:off x="-2857775" y="8147048"/>
              <a:ext cx="3321653" cy="1498596"/>
              <a:chOff x="-2857775" y="8250837"/>
              <a:chExt cx="3321653" cy="1394819"/>
            </a:xfrm>
          </p:grpSpPr>
          <p:sp>
            <p:nvSpPr>
              <p:cNvPr id="15" name="Rectangle 14">
                <a:extLst>
                  <a:ext uri="{FF2B5EF4-FFF2-40B4-BE49-F238E27FC236}">
                    <a16:creationId xmlns:a16="http://schemas.microsoft.com/office/drawing/2014/main" id="{D3D95A63-B9A0-4F7F-AFB5-98BD9D5D7C57}"/>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7" name="Rectangle 16">
                <a:extLst>
                  <a:ext uri="{FF2B5EF4-FFF2-40B4-BE49-F238E27FC236}">
                    <a16:creationId xmlns:a16="http://schemas.microsoft.com/office/drawing/2014/main" id="{0CC1517B-C8FA-41CB-889A-1B74C78210A7}"/>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3" r:id="rId3"/>
    <p:sldLayoutId id="2147484669" r:id="rId4"/>
    <p:sldLayoutId id="2147484734" r:id="rId5"/>
    <p:sldLayoutId id="2147484562" r:id="rId6"/>
    <p:sldLayoutId id="2147484728" r:id="rId7"/>
    <p:sldLayoutId id="2147484680" r:id="rId8"/>
    <p:sldLayoutId id="2147484610" r:id="rId9"/>
    <p:sldLayoutId id="2147484684" r:id="rId10"/>
    <p:sldLayoutId id="2147484670" r:id="rId11"/>
    <p:sldLayoutId id="2147484671" r:id="rId12"/>
    <p:sldLayoutId id="2147484682" r:id="rId13"/>
    <p:sldLayoutId id="2147484677" r:id="rId14"/>
    <p:sldLayoutId id="2147484727" r:id="rId15"/>
    <p:sldLayoutId id="2147484691" r:id="rId16"/>
    <p:sldLayoutId id="2147484692" r:id="rId17"/>
    <p:sldLayoutId id="2147484693" r:id="rId18"/>
    <p:sldLayoutId id="2147484694" r:id="rId19"/>
    <p:sldLayoutId id="2147484695" r:id="rId20"/>
    <p:sldLayoutId id="2147484560" r:id="rId21"/>
    <p:sldLayoutId id="2147484580" r:id="rId22"/>
    <p:sldLayoutId id="2147484566" r:id="rId23"/>
    <p:sldLayoutId id="2147484696" r:id="rId24"/>
    <p:sldLayoutId id="2147484697" r:id="rId25"/>
    <p:sldLayoutId id="2147484675" r:id="rId26"/>
    <p:sldLayoutId id="2147484676" r:id="rId27"/>
    <p:sldLayoutId id="2147484711" r:id="rId28"/>
    <p:sldLayoutId id="2147484721" r:id="rId29"/>
    <p:sldLayoutId id="2147484720" r:id="rId30"/>
    <p:sldLayoutId id="2147484726" r:id="rId31"/>
    <p:sldLayoutId id="2147484570" r:id="rId32"/>
    <p:sldLayoutId id="2147484571" r:id="rId33"/>
    <p:sldLayoutId id="2147484572" r:id="rId34"/>
    <p:sldLayoutId id="2147484668" r:id="rId35"/>
    <p:sldLayoutId id="2147484688" r:id="rId36"/>
    <p:sldLayoutId id="2147484689" r:id="rId37"/>
    <p:sldLayoutId id="2147484690" r:id="rId38"/>
    <p:sldLayoutId id="2147484724" r:id="rId39"/>
    <p:sldLayoutId id="2147484725" r:id="rId40"/>
    <p:sldLayoutId id="2147484722" r:id="rId41"/>
    <p:sldLayoutId id="2147484683" r:id="rId42"/>
    <p:sldLayoutId id="2147484685" r:id="rId43"/>
    <p:sldLayoutId id="2147484673" r:id="rId44"/>
    <p:sldLayoutId id="2147484678" r:id="rId45"/>
    <p:sldLayoutId id="2147484679" r:id="rId46"/>
    <p:sldLayoutId id="2147484717" r:id="rId47"/>
    <p:sldLayoutId id="2147484718" r:id="rId48"/>
    <p:sldLayoutId id="2147484712" r:id="rId49"/>
    <p:sldLayoutId id="2147484713" r:id="rId50"/>
    <p:sldLayoutId id="2147484714" r:id="rId51"/>
    <p:sldLayoutId id="2147484715" r:id="rId52"/>
    <p:sldLayoutId id="2147484716" r:id="rId53"/>
    <p:sldLayoutId id="2147484723" r:id="rId54"/>
    <p:sldLayoutId id="2147484686" r:id="rId55"/>
    <p:sldLayoutId id="2147484674" r:id="rId56"/>
    <p:sldLayoutId id="2147484702" r:id="rId57"/>
    <p:sldLayoutId id="2147484719" r:id="rId58"/>
    <p:sldLayoutId id="2147484701" r:id="rId59"/>
    <p:sldLayoutId id="2147484699" r:id="rId60"/>
    <p:sldLayoutId id="2147484700" r:id="rId61"/>
    <p:sldLayoutId id="2147484703" r:id="rId62"/>
    <p:sldLayoutId id="2147484704" r:id="rId63"/>
    <p:sldLayoutId id="2147484705" r:id="rId64"/>
    <p:sldLayoutId id="2147484706" r:id="rId65"/>
    <p:sldLayoutId id="2147484707" r:id="rId66"/>
    <p:sldLayoutId id="2147484730" r:id="rId67"/>
    <p:sldLayoutId id="2147484710" r:id="rId68"/>
    <p:sldLayoutId id="2147484729" r:id="rId69"/>
    <p:sldLayoutId id="2147484731" r:id="rId70"/>
    <p:sldLayoutId id="2147484732" r:id="rId71"/>
    <p:sldLayoutId id="2147484733" r:id="rId72"/>
    <p:sldLayoutId id="2147484698" r:id="rId73"/>
    <p:sldLayoutId id="2147484681" r:id="rId74"/>
    <p:sldLayoutId id="2147484735" r:id="rId75"/>
    <p:sldLayoutId id="2147484739" r:id="rId76"/>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4" orient="horz" pos="3690" userDrawn="1">
          <p15:clr>
            <a:srgbClr val="5ACBF0"/>
          </p15:clr>
        </p15:guide>
        <p15:guide id="55" orient="horz" pos="918" userDrawn="1">
          <p15:clr>
            <a:srgbClr val="F26B43"/>
          </p15:clr>
        </p15:guide>
        <p15:guide id="56" orient="horz" pos="3480" userDrawn="1">
          <p15:clr>
            <a:srgbClr val="F26B43"/>
          </p15:clr>
        </p15:guide>
        <p15:guide id="57" orient="horz" pos="3572" userDrawn="1">
          <p15:clr>
            <a:srgbClr val="00000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76.xml"/><Relationship Id="rId4" Type="http://schemas.openxmlformats.org/officeDocument/2006/relationships/image" Target="../media/image18.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75.xml"/><Relationship Id="rId4" Type="http://schemas.openxmlformats.org/officeDocument/2006/relationships/image" Target="../media/image28.svg"/></Relationships>
</file>

<file path=ppt/slides/_rels/slide14.xml.rels><?xml version="1.0" encoding="UTF-8" standalone="yes"?>
<Relationships xmlns="http://schemas.openxmlformats.org/package/2006/relationships"><Relationship Id="rId3" Type="http://schemas.openxmlformats.org/officeDocument/2006/relationships/hyperlink" Target="https://docs.microsoft.com/en-us/azure/virtual-network/virtual-networks-name-resolution-for-vms-and-role-instances#name-resolution-that-uses-your-own-dns-server" TargetMode="External"/><Relationship Id="rId2" Type="http://schemas.openxmlformats.org/officeDocument/2006/relationships/notesSlide" Target="../notesSlides/notesSlide14.xml"/><Relationship Id="rId1" Type="http://schemas.openxmlformats.org/officeDocument/2006/relationships/slideLayout" Target="../slideLayouts/slideLayout75.xml"/><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76.xml"/><Relationship Id="rId4" Type="http://schemas.openxmlformats.org/officeDocument/2006/relationships/image" Target="../media/image18.svg"/></Relationships>
</file>

<file path=ppt/slides/_rels/slide16.xml.rels><?xml version="1.0" encoding="UTF-8" standalone="yes"?>
<Relationships xmlns="http://schemas.openxmlformats.org/package/2006/relationships"><Relationship Id="rId3" Type="http://schemas.openxmlformats.org/officeDocument/2006/relationships/hyperlink" Target="https://docs.microsoft.com/en-us/azure/security/fundamentals/network-overview" TargetMode="External"/><Relationship Id="rId2" Type="http://schemas.openxmlformats.org/officeDocument/2006/relationships/notesSlide" Target="../notesSlides/notesSlide16.xml"/><Relationship Id="rId1" Type="http://schemas.openxmlformats.org/officeDocument/2006/relationships/slideLayout" Target="../slideLayouts/slideLayout75.xml"/><Relationship Id="rId6" Type="http://schemas.openxmlformats.org/officeDocument/2006/relationships/hyperlink" Target="https://docs.microsoft.com/en-us/azure/security/fundamentals/network-best-practices?toc=/azure/networking/toc.json" TargetMode="External"/><Relationship Id="rId5" Type="http://schemas.openxmlformats.org/officeDocument/2006/relationships/image" Target="../media/image31.svg"/><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hyperlink" Target="https://docs.microsoft.com/en-us/azure/security-center/security-center-intro" TargetMode="External"/><Relationship Id="rId2" Type="http://schemas.openxmlformats.org/officeDocument/2006/relationships/notesSlide" Target="../notesSlides/notesSlide17.xml"/><Relationship Id="rId1" Type="http://schemas.openxmlformats.org/officeDocument/2006/relationships/slideLayout" Target="../slideLayouts/slideLayout75.xml"/><Relationship Id="rId6" Type="http://schemas.openxmlformats.org/officeDocument/2006/relationships/image" Target="../media/image32.png"/><Relationship Id="rId5" Type="http://schemas.openxmlformats.org/officeDocument/2006/relationships/hyperlink" Target="https://docs.microsoft.com/en-us/azure/web-application-firewall/ag/ag-overview" TargetMode="External"/><Relationship Id="rId4" Type="http://schemas.openxmlformats.org/officeDocument/2006/relationships/hyperlink" Target="https://docs.microsoft.com/en-us/azure/application-gateway/overview"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75.xml"/></Relationships>
</file>

<file path=ppt/slides/_rels/slide19.xml.rels><?xml version="1.0" encoding="UTF-8" standalone="yes"?>
<Relationships xmlns="http://schemas.openxmlformats.org/package/2006/relationships"><Relationship Id="rId3" Type="http://schemas.openxmlformats.org/officeDocument/2006/relationships/hyperlink" Target="https://docs.microsoft.com/en-us/azure/expressroute/expressroute-introduction" TargetMode="External"/><Relationship Id="rId2" Type="http://schemas.openxmlformats.org/officeDocument/2006/relationships/notesSlide" Target="../notesSlides/notesSlide19.xml"/><Relationship Id="rId1" Type="http://schemas.openxmlformats.org/officeDocument/2006/relationships/slideLayout" Target="../slideLayouts/slideLayout75.xml"/><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image" Target="../media/image16.emf"/></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76.xml"/><Relationship Id="rId4" Type="http://schemas.openxmlformats.org/officeDocument/2006/relationships/image" Target="../media/image18.svg"/></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1.xml"/><Relationship Id="rId1" Type="http://schemas.openxmlformats.org/officeDocument/2006/relationships/slideLayout" Target="../slideLayouts/slideLayout75.xml"/><Relationship Id="rId5" Type="http://schemas.openxmlformats.org/officeDocument/2006/relationships/image" Target="../media/image37.png"/><Relationship Id="rId4" Type="http://schemas.openxmlformats.org/officeDocument/2006/relationships/image" Target="../media/image36.png"/></Relationships>
</file>

<file path=ppt/slides/_rels/slide22.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22.xml"/><Relationship Id="rId1" Type="http://schemas.openxmlformats.org/officeDocument/2006/relationships/slideLayout" Target="../slideLayouts/slideLayout75.xml"/><Relationship Id="rId4" Type="http://schemas.openxmlformats.org/officeDocument/2006/relationships/image" Target="../media/image38.png"/></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3.xml"/><Relationship Id="rId1" Type="http://schemas.openxmlformats.org/officeDocument/2006/relationships/slideLayout" Target="../slideLayouts/slideLayout75.xml"/><Relationship Id="rId6" Type="http://schemas.openxmlformats.org/officeDocument/2006/relationships/hyperlink" Target="https://docs.microsoft.com/en-us/azure/architecture/reference-architectures/hybrid-networking/expressroute" TargetMode="External"/><Relationship Id="rId5" Type="http://schemas.openxmlformats.org/officeDocument/2006/relationships/image" Target="../media/image41.png"/><Relationship Id="rId4" Type="http://schemas.openxmlformats.org/officeDocument/2006/relationships/image" Target="../media/image40.png"/></Relationships>
</file>

<file path=ppt/slides/_rels/slide24.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24.xml"/><Relationship Id="rId1" Type="http://schemas.openxmlformats.org/officeDocument/2006/relationships/slideLayout" Target="../slideLayouts/slideLayout75.xml"/><Relationship Id="rId4" Type="http://schemas.openxmlformats.org/officeDocument/2006/relationships/image" Target="../media/image38.png"/></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76.xml"/><Relationship Id="rId4" Type="http://schemas.openxmlformats.org/officeDocument/2006/relationships/image" Target="../media/image18.svg"/></Relationships>
</file>

<file path=ppt/slides/_rels/slide2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6.xml"/><Relationship Id="rId1" Type="http://schemas.openxmlformats.org/officeDocument/2006/relationships/slideLayout" Target="../slideLayouts/slideLayout75.xml"/></Relationships>
</file>

<file path=ppt/slides/_rels/slide2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7.xml"/><Relationship Id="rId1" Type="http://schemas.openxmlformats.org/officeDocument/2006/relationships/slideLayout" Target="../slideLayouts/slideLayout75.xml"/></Relationships>
</file>

<file path=ppt/slides/_rels/slide2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8.xml"/><Relationship Id="rId1" Type="http://schemas.openxmlformats.org/officeDocument/2006/relationships/slideLayout" Target="../slideLayouts/slideLayout75.xml"/><Relationship Id="rId4" Type="http://schemas.openxmlformats.org/officeDocument/2006/relationships/image" Target="../media/image45.svg"/></Relationships>
</file>

<file path=ppt/slides/_rels/slide2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9.xml"/><Relationship Id="rId1" Type="http://schemas.openxmlformats.org/officeDocument/2006/relationships/slideLayout" Target="../slideLayouts/slideLayout75.xml"/><Relationship Id="rId4" Type="http://schemas.openxmlformats.org/officeDocument/2006/relationships/image" Target="../media/image47.svg"/></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76.xml"/><Relationship Id="rId4" Type="http://schemas.openxmlformats.org/officeDocument/2006/relationships/image" Target="../media/image18.svg"/></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75.xml"/><Relationship Id="rId4" Type="http://schemas.openxmlformats.org/officeDocument/2006/relationships/image" Target="../media/image18.svg"/></Relationships>
</file>

<file path=ppt/slides/_rels/slide5.xml.rels><?xml version="1.0" encoding="UTF-8" standalone="yes"?>
<Relationships xmlns="http://schemas.openxmlformats.org/package/2006/relationships"><Relationship Id="rId3" Type="http://schemas.openxmlformats.org/officeDocument/2006/relationships/hyperlink" Target="https://azure.microsoft.com/en-us/global-infrastructure/global-network/#overview" TargetMode="External"/><Relationship Id="rId2" Type="http://schemas.openxmlformats.org/officeDocument/2006/relationships/notesSlide" Target="../notesSlides/notesSlide5.xml"/><Relationship Id="rId1" Type="http://schemas.openxmlformats.org/officeDocument/2006/relationships/slideLayout" Target="../slideLayouts/slideLayout75.xml"/><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75.xml"/></Relationships>
</file>

<file path=ppt/slides/_rels/slide7.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7.xml"/><Relationship Id="rId1" Type="http://schemas.openxmlformats.org/officeDocument/2006/relationships/slideLayout" Target="../slideLayouts/slideLayout75.xml"/><Relationship Id="rId4" Type="http://schemas.openxmlformats.org/officeDocument/2006/relationships/image" Target="../media/image22.emf"/></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75.xml"/><Relationship Id="rId4" Type="http://schemas.openxmlformats.org/officeDocument/2006/relationships/image" Target="../media/image24.sv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75.xml"/><Relationship Id="rId4" Type="http://schemas.openxmlformats.org/officeDocument/2006/relationships/image" Target="../media/image2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5F48DF-C78C-45AC-838F-E5D49C209BAB}"/>
              </a:ext>
            </a:extLst>
          </p:cNvPr>
          <p:cNvSpPr>
            <a:spLocks noGrp="1"/>
          </p:cNvSpPr>
          <p:nvPr>
            <p:ph type="title"/>
          </p:nvPr>
        </p:nvSpPr>
        <p:spPr>
          <a:xfrm>
            <a:off x="428681" y="2532575"/>
            <a:ext cx="11561001" cy="1792850"/>
          </a:xfrm>
        </p:spPr>
        <p:txBody>
          <a:bodyPr/>
          <a:lstStyle/>
          <a:p>
            <a:r>
              <a:rPr lang="en-US" dirty="0"/>
              <a:t>Module 2: Design a Network Solution</a:t>
            </a:r>
          </a:p>
        </p:txBody>
      </p:sp>
      <p:sp>
        <p:nvSpPr>
          <p:cNvPr id="5" name="Text Placeholder 4">
            <a:extLst>
              <a:ext uri="{FF2B5EF4-FFF2-40B4-BE49-F238E27FC236}">
                <a16:creationId xmlns:a16="http://schemas.microsoft.com/office/drawing/2014/main" id="{A8B16814-71FE-4B3F-9047-77C867331668}"/>
              </a:ext>
            </a:extLst>
          </p:cNvPr>
          <p:cNvSpPr>
            <a:spLocks noGrp="1"/>
          </p:cNvSpPr>
          <p:nvPr>
            <p:ph type="body" sz="quarter" idx="15"/>
          </p:nvPr>
        </p:nvSpPr>
        <p:spPr>
          <a:xfrm>
            <a:off x="442466" y="4349983"/>
            <a:ext cx="9602819" cy="394082"/>
          </a:xfrm>
        </p:spPr>
        <p:txBody>
          <a:bodyPr/>
          <a:lstStyle/>
          <a:p>
            <a:r>
              <a:rPr lang="en-US" sz="1961" dirty="0"/>
              <a:t>Virtual Networks, Network Security, and Hybrid Networks</a:t>
            </a:r>
          </a:p>
        </p:txBody>
      </p:sp>
    </p:spTree>
    <p:extLst>
      <p:ext uri="{BB962C8B-B14F-4D97-AF65-F5344CB8AC3E}">
        <p14:creationId xmlns:p14="http://schemas.microsoft.com/office/powerpoint/2010/main" val="1825055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a:xfrm>
            <a:off x="432870" y="2745421"/>
            <a:ext cx="9882274" cy="1367157"/>
          </a:xfrm>
        </p:spPr>
        <p:txBody>
          <a:bodyPr/>
          <a:lstStyle/>
          <a:p>
            <a:r>
              <a:rPr lang="en-US" sz="4000" dirty="0">
                <a:latin typeface="+mn-lt"/>
              </a:rPr>
              <a:t>Recommend a Solution for Network Addressing and Name Resolution</a:t>
            </a:r>
          </a:p>
        </p:txBody>
      </p:sp>
      <p:pic>
        <p:nvPicPr>
          <p:cNvPr id="2" name="Graphic 1">
            <a:extLst>
              <a:ext uri="{FF2B5EF4-FFF2-40B4-BE49-F238E27FC236}">
                <a16:creationId xmlns:a16="http://schemas.microsoft.com/office/drawing/2014/main" id="{0A4CC358-A4DB-4F4B-ACA8-79C07367C28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37752" y="5207639"/>
            <a:ext cx="1649875" cy="1649875"/>
          </a:xfrm>
          <a:prstGeom prst="rect">
            <a:avLst/>
          </a:prstGeom>
        </p:spPr>
      </p:pic>
    </p:spTree>
    <p:extLst>
      <p:ext uri="{BB962C8B-B14F-4D97-AF65-F5344CB8AC3E}">
        <p14:creationId xmlns:p14="http://schemas.microsoft.com/office/powerpoint/2010/main" val="349897259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EBDD6-414C-454C-9FE7-20496BF5D795}"/>
              </a:ext>
            </a:extLst>
          </p:cNvPr>
          <p:cNvSpPr>
            <a:spLocks noGrp="1"/>
          </p:cNvSpPr>
          <p:nvPr>
            <p:ph type="title"/>
          </p:nvPr>
        </p:nvSpPr>
        <p:spPr>
          <a:xfrm>
            <a:off x="425366" y="245232"/>
            <a:ext cx="11341268" cy="680196"/>
          </a:xfrm>
        </p:spPr>
        <p:txBody>
          <a:bodyPr/>
          <a:lstStyle/>
          <a:p>
            <a:r>
              <a:rPr lang="en-US" dirty="0">
                <a:latin typeface="+mn-lt"/>
              </a:rPr>
              <a:t>Name Resolution for Resources in Azure Virtual Networks</a:t>
            </a:r>
          </a:p>
        </p:txBody>
      </p:sp>
      <p:graphicFrame>
        <p:nvGraphicFramePr>
          <p:cNvPr id="3" name="Table 12">
            <a:extLst>
              <a:ext uri="{FF2B5EF4-FFF2-40B4-BE49-F238E27FC236}">
                <a16:creationId xmlns:a16="http://schemas.microsoft.com/office/drawing/2014/main" id="{3605E782-67D9-4E4C-9955-AAAEDA996166}"/>
              </a:ext>
            </a:extLst>
          </p:cNvPr>
          <p:cNvGraphicFramePr>
            <a:graphicFrameLocks noGrp="1"/>
          </p:cNvGraphicFramePr>
          <p:nvPr/>
        </p:nvGraphicFramePr>
        <p:xfrm>
          <a:off x="418643" y="1261914"/>
          <a:ext cx="11341267" cy="5077574"/>
        </p:xfrm>
        <a:graphic>
          <a:graphicData uri="http://schemas.openxmlformats.org/drawingml/2006/table">
            <a:tbl>
              <a:tblPr firstRow="1" bandRow="1">
                <a:tableStyleId>{5C22544A-7EE6-4342-B048-85BDC9FD1C3A}</a:tableStyleId>
              </a:tblPr>
              <a:tblGrid>
                <a:gridCol w="2376945">
                  <a:extLst>
                    <a:ext uri="{9D8B030D-6E8A-4147-A177-3AD203B41FA5}">
                      <a16:colId xmlns:a16="http://schemas.microsoft.com/office/drawing/2014/main" val="3419358315"/>
                    </a:ext>
                  </a:extLst>
                </a:gridCol>
                <a:gridCol w="3369556">
                  <a:extLst>
                    <a:ext uri="{9D8B030D-6E8A-4147-A177-3AD203B41FA5}">
                      <a16:colId xmlns:a16="http://schemas.microsoft.com/office/drawing/2014/main" val="2428792440"/>
                    </a:ext>
                  </a:extLst>
                </a:gridCol>
                <a:gridCol w="2797383">
                  <a:extLst>
                    <a:ext uri="{9D8B030D-6E8A-4147-A177-3AD203B41FA5}">
                      <a16:colId xmlns:a16="http://schemas.microsoft.com/office/drawing/2014/main" val="16129369"/>
                    </a:ext>
                  </a:extLst>
                </a:gridCol>
                <a:gridCol w="2797383">
                  <a:extLst>
                    <a:ext uri="{9D8B030D-6E8A-4147-A177-3AD203B41FA5}">
                      <a16:colId xmlns:a16="http://schemas.microsoft.com/office/drawing/2014/main" val="1695194842"/>
                    </a:ext>
                  </a:extLst>
                </a:gridCol>
              </a:tblGrid>
              <a:tr h="478093">
                <a:tc>
                  <a:txBody>
                    <a:bodyPr/>
                    <a:lstStyle/>
                    <a:p>
                      <a:endParaRPr lang="en-US" sz="2000" dirty="0">
                        <a:latin typeface="+mj-lt"/>
                      </a:endParaRPr>
                    </a:p>
                  </a:txBody>
                  <a:tcPr marL="89642" marR="89642" marT="89642" marB="89642">
                    <a:lnL w="12700" cmpd="sng">
                      <a:noFill/>
                    </a:lnL>
                    <a:lnR w="6350" cap="flat" cmpd="sng" algn="ctr">
                      <a:solidFill>
                        <a:schemeClr val="bg1"/>
                      </a:solidFill>
                      <a:prstDash val="solid"/>
                      <a:round/>
                      <a:headEnd type="none" w="med" len="med"/>
                      <a:tailEnd type="none" w="med" len="med"/>
                    </a:lnR>
                    <a:lnT w="12700" cmpd="sng">
                      <a:noFill/>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mj-lt"/>
                          <a:ea typeface="+mn-ea"/>
                          <a:cs typeface="+mn-cs"/>
                        </a:rPr>
                        <a:t>Scenario</a:t>
                      </a:r>
                    </a:p>
                  </a:txBody>
                  <a:tcPr marL="89642" marR="89642" marT="89642" marB="89642">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mj-lt"/>
                          <a:ea typeface="+mn-ea"/>
                          <a:cs typeface="+mn-cs"/>
                        </a:rPr>
                        <a:t>Solution</a:t>
                      </a:r>
                    </a:p>
                  </a:txBody>
                  <a:tcPr marL="89642" marR="89642" marT="89642" marB="89642">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mj-lt"/>
                          <a:ea typeface="+mn-ea"/>
                          <a:cs typeface="+mn-cs"/>
                        </a:rPr>
                        <a:t>DNS Suffix</a:t>
                      </a:r>
                    </a:p>
                  </a:txBody>
                  <a:tcPr marL="89642" marR="89642" marT="89642" marB="89642">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4185272790"/>
                  </a:ext>
                </a:extLst>
              </a:tr>
              <a:tr h="442983">
                <a:tc gridSpan="2">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dirty="0">
                          <a:ln>
                            <a:noFill/>
                          </a:ln>
                          <a:solidFill>
                            <a:srgbClr val="000000"/>
                          </a:solidFill>
                          <a:effectLst/>
                          <a:uLnTx/>
                          <a:uFillTx/>
                          <a:latin typeface="+mj-lt"/>
                          <a:ea typeface="+mn-ea"/>
                          <a:cs typeface="+mn-cs"/>
                        </a:rPr>
                        <a:t>Between VMs in the same Vnet, Cloud Services role instances</a:t>
                      </a:r>
                    </a:p>
                  </a:txBody>
                  <a:tcPr marL="89642" marR="89642" marT="89642" marB="8964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accent4">
                        <a:lumMod val="20000"/>
                        <a:lumOff val="80000"/>
                        <a:alpha val="26000"/>
                      </a:schemeClr>
                    </a:solidFill>
                  </a:tcPr>
                </a:tc>
                <a:tc hMerge="1">
                  <a:txBody>
                    <a:bodyPr/>
                    <a:lstStyle/>
                    <a:p>
                      <a:endParaRPr lang="en-US" sz="1700" dirty="0">
                        <a:solidFill>
                          <a:schemeClr val="tx1"/>
                        </a:solidFill>
                      </a:endParaRPr>
                    </a:p>
                  </a:txBody>
                  <a:tcPr marL="89642" marR="89642" marT="89642" marB="89642">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US" sz="1700" dirty="0"/>
                        <a:t>Azure DNS Private Zone, Azure-Provided name resolution</a:t>
                      </a:r>
                    </a:p>
                  </a:txBody>
                  <a:tcPr marL="89642" marR="89642" marT="44821" marB="44821">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accent4">
                        <a:lumMod val="20000"/>
                        <a:lumOff val="80000"/>
                        <a:alpha val="26000"/>
                      </a:schemeClr>
                    </a:solidFill>
                  </a:tcPr>
                </a:tc>
                <a:tc>
                  <a:txBody>
                    <a:bodyPr/>
                    <a:lstStyle/>
                    <a:p>
                      <a:r>
                        <a:rPr lang="en-US" sz="1700" dirty="0"/>
                        <a:t>Hostname or FQDN</a:t>
                      </a:r>
                    </a:p>
                  </a:txBody>
                  <a:tcPr marL="89642" marR="89642" marT="44821" marB="44821">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accent4">
                        <a:lumMod val="20000"/>
                        <a:lumOff val="80000"/>
                        <a:alpha val="26000"/>
                      </a:schemeClr>
                    </a:solidFill>
                  </a:tcPr>
                </a:tc>
                <a:extLst>
                  <a:ext uri="{0D108BD9-81ED-4DB2-BD59-A6C34878D82A}">
                    <a16:rowId xmlns:a16="http://schemas.microsoft.com/office/drawing/2014/main" val="627020401"/>
                  </a:ext>
                </a:extLst>
              </a:tr>
              <a:tr h="448212">
                <a:tc gridSpan="2">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mj-lt"/>
                          <a:ea typeface="+mn-ea"/>
                          <a:cs typeface="+mn-cs"/>
                        </a:rPr>
                        <a:t>Between VMs in different VNet or instances in different cloud services </a:t>
                      </a:r>
                    </a:p>
                  </a:txBody>
                  <a:tcPr marL="89642" marR="89642" marT="89642" marB="8964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2"/>
                    </a:solidFill>
                  </a:tcPr>
                </a:tc>
                <a:tc hMerge="1">
                  <a:txBody>
                    <a:bodyPr/>
                    <a:lstStyle/>
                    <a:p>
                      <a:endParaRPr lang="en-US" sz="1700" dirty="0">
                        <a:solidFill>
                          <a:schemeClr val="tx1"/>
                        </a:solidFill>
                      </a:endParaRPr>
                    </a:p>
                  </a:txBody>
                  <a:tcPr marL="89642" marR="89642" marT="89642" marB="89642">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US" sz="1700" dirty="0"/>
                        <a:t>Azure DNS Private Zones, Customer-managed DNS forwarding to Azure DNS Proxy</a:t>
                      </a:r>
                    </a:p>
                  </a:txBody>
                  <a:tcPr marL="89642" marR="89642" marT="44821" marB="44821">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US" sz="1700" dirty="0"/>
                        <a:t>Hostname or FQDN</a:t>
                      </a:r>
                    </a:p>
                  </a:txBody>
                  <a:tcPr marL="89642" marR="89642" marT="44821" marB="44821">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460495186"/>
                  </a:ext>
                </a:extLst>
              </a:tr>
              <a:tr h="448212">
                <a:tc gridSpan="2">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mj-lt"/>
                          <a:ea typeface="+mn-ea"/>
                          <a:cs typeface="+mn-cs"/>
                        </a:rPr>
                        <a:t>From App Service (Web App, Function or Bot) using VNet integration to VM in the same VNet </a:t>
                      </a:r>
                    </a:p>
                  </a:txBody>
                  <a:tcPr marL="89642" marR="89642" marT="89642" marB="8964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EFF8FF"/>
                    </a:solidFill>
                  </a:tcPr>
                </a:tc>
                <a:tc hMerge="1">
                  <a:txBody>
                    <a:bodyPr/>
                    <a:lstStyle/>
                    <a:p>
                      <a:endParaRPr lang="en-US" sz="1700" dirty="0">
                        <a:solidFill>
                          <a:schemeClr val="tx1"/>
                        </a:solidFill>
                      </a:endParaRPr>
                    </a:p>
                  </a:txBody>
                  <a:tcPr marL="89642" marR="89642" marT="89642" marB="89642">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US" sz="1700" dirty="0"/>
                        <a:t>Customer-managed DNS forwarding to Azure DNS Proxy</a:t>
                      </a:r>
                    </a:p>
                  </a:txBody>
                  <a:tcPr marL="89642" marR="89642" marT="44821" marB="44821">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EFF8FF"/>
                    </a:solidFill>
                  </a:tcPr>
                </a:tc>
                <a:tc>
                  <a:txBody>
                    <a:bodyPr/>
                    <a:lstStyle/>
                    <a:p>
                      <a:r>
                        <a:rPr lang="en-US" sz="1700" dirty="0"/>
                        <a:t>FQDN only</a:t>
                      </a:r>
                    </a:p>
                  </a:txBody>
                  <a:tcPr marL="89642" marR="89642" marT="44821" marB="44821">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EFF8FF"/>
                    </a:solidFill>
                  </a:tcPr>
                </a:tc>
                <a:extLst>
                  <a:ext uri="{0D108BD9-81ED-4DB2-BD59-A6C34878D82A}">
                    <a16:rowId xmlns:a16="http://schemas.microsoft.com/office/drawing/2014/main" val="3033554734"/>
                  </a:ext>
                </a:extLst>
              </a:tr>
              <a:tr h="448212">
                <a:tc gridSpan="2">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mj-lt"/>
                          <a:ea typeface="+mn-ea"/>
                          <a:cs typeface="+mn-cs"/>
                        </a:rPr>
                        <a:t>From App Service Web App to VMs in the same VNet </a:t>
                      </a:r>
                    </a:p>
                  </a:txBody>
                  <a:tcPr marL="89642" marR="89642" marT="89642" marB="8964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2"/>
                    </a:solidFill>
                  </a:tcPr>
                </a:tc>
                <a:tc hMerge="1">
                  <a:txBody>
                    <a:bodyPr/>
                    <a:lstStyle/>
                    <a:p>
                      <a:endParaRPr lang="en-US" sz="1700" dirty="0">
                        <a:solidFill>
                          <a:schemeClr val="tx1"/>
                        </a:solidFill>
                      </a:endParaRPr>
                    </a:p>
                  </a:txBody>
                  <a:tcPr marL="89642" marR="89642" marT="89642" marB="89642">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700" dirty="0"/>
                        <a:t>Customer-managed DNS forwarding to Azure DNS Proxy</a:t>
                      </a:r>
                    </a:p>
                  </a:txBody>
                  <a:tcPr marL="89642" marR="89642" marT="44821" marB="44821">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700" dirty="0"/>
                        <a:t>FQDN only</a:t>
                      </a:r>
                    </a:p>
                  </a:txBody>
                  <a:tcPr marL="89642" marR="89642" marT="44821" marB="44821">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566028110"/>
                  </a:ext>
                </a:extLst>
              </a:tr>
              <a:tr h="448212">
                <a:tc gridSpan="2">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mj-lt"/>
                          <a:ea typeface="+mn-ea"/>
                          <a:cs typeface="+mn-cs"/>
                        </a:rPr>
                        <a:t>App Service Web app to VM in different VNet</a:t>
                      </a:r>
                    </a:p>
                  </a:txBody>
                  <a:tcPr marL="89642" marR="89642" marT="89642" marB="8964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EFF8FF"/>
                    </a:solidFill>
                  </a:tcPr>
                </a:tc>
                <a:tc hMerge="1">
                  <a:txBody>
                    <a:bodyPr/>
                    <a:lstStyle/>
                    <a:p>
                      <a:endParaRPr lang="en-US" sz="1700" dirty="0">
                        <a:solidFill>
                          <a:schemeClr val="tx1"/>
                        </a:solidFill>
                      </a:endParaRPr>
                    </a:p>
                  </a:txBody>
                  <a:tcPr marL="89642" marR="89642" marT="89642" marB="89642">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700" dirty="0"/>
                        <a:t>Customer-managed DNS forwarding to Azure DNS Proxy</a:t>
                      </a:r>
                    </a:p>
                  </a:txBody>
                  <a:tcPr marL="89642" marR="89642" marT="44821" marB="44821">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EFF8FF"/>
                    </a:solidFill>
                  </a:tcPr>
                </a:tc>
                <a:tc>
                  <a:txBody>
                    <a:bodyPr/>
                    <a:lstStyle/>
                    <a:p>
                      <a:r>
                        <a:rPr lang="en-US" sz="1700" dirty="0"/>
                        <a:t>FQDN only</a:t>
                      </a:r>
                    </a:p>
                  </a:txBody>
                  <a:tcPr marL="89642" marR="89642" marT="44821" marB="44821">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EFF8FF"/>
                    </a:solidFill>
                  </a:tcPr>
                </a:tc>
                <a:extLst>
                  <a:ext uri="{0D108BD9-81ED-4DB2-BD59-A6C34878D82A}">
                    <a16:rowId xmlns:a16="http://schemas.microsoft.com/office/drawing/2014/main" val="679037280"/>
                  </a:ext>
                </a:extLst>
              </a:tr>
            </a:tbl>
          </a:graphicData>
        </a:graphic>
      </p:graphicFrame>
    </p:spTree>
    <p:extLst>
      <p:ext uri="{BB962C8B-B14F-4D97-AF65-F5344CB8AC3E}">
        <p14:creationId xmlns:p14="http://schemas.microsoft.com/office/powerpoint/2010/main" val="66279192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EBDD6-414C-454C-9FE7-20496BF5D795}"/>
              </a:ext>
            </a:extLst>
          </p:cNvPr>
          <p:cNvSpPr>
            <a:spLocks noGrp="1"/>
          </p:cNvSpPr>
          <p:nvPr>
            <p:ph type="title"/>
          </p:nvPr>
        </p:nvSpPr>
        <p:spPr>
          <a:xfrm>
            <a:off x="425366" y="245232"/>
            <a:ext cx="11341268" cy="680196"/>
          </a:xfrm>
        </p:spPr>
        <p:txBody>
          <a:bodyPr/>
          <a:lstStyle/>
          <a:p>
            <a:r>
              <a:rPr lang="en-US" dirty="0">
                <a:latin typeface="+mn-lt"/>
              </a:rPr>
              <a:t>Name Resolution for Resources in Azure Virtual Networks (Cont.)</a:t>
            </a:r>
          </a:p>
        </p:txBody>
      </p:sp>
      <p:graphicFrame>
        <p:nvGraphicFramePr>
          <p:cNvPr id="3" name="Table 12">
            <a:extLst>
              <a:ext uri="{FF2B5EF4-FFF2-40B4-BE49-F238E27FC236}">
                <a16:creationId xmlns:a16="http://schemas.microsoft.com/office/drawing/2014/main" id="{3605E782-67D9-4E4C-9955-AAAEDA996166}"/>
              </a:ext>
            </a:extLst>
          </p:cNvPr>
          <p:cNvGraphicFramePr>
            <a:graphicFrameLocks noGrp="1"/>
          </p:cNvGraphicFramePr>
          <p:nvPr>
            <p:extLst>
              <p:ext uri="{D42A27DB-BD31-4B8C-83A1-F6EECF244321}">
                <p14:modId xmlns:p14="http://schemas.microsoft.com/office/powerpoint/2010/main" val="3305933907"/>
              </p:ext>
            </p:extLst>
          </p:nvPr>
        </p:nvGraphicFramePr>
        <p:xfrm>
          <a:off x="418643" y="1261914"/>
          <a:ext cx="11341267" cy="4588096"/>
        </p:xfrm>
        <a:graphic>
          <a:graphicData uri="http://schemas.openxmlformats.org/drawingml/2006/table">
            <a:tbl>
              <a:tblPr firstRow="1" bandRow="1">
                <a:tableStyleId>{5C22544A-7EE6-4342-B048-85BDC9FD1C3A}</a:tableStyleId>
              </a:tblPr>
              <a:tblGrid>
                <a:gridCol w="2376945">
                  <a:extLst>
                    <a:ext uri="{9D8B030D-6E8A-4147-A177-3AD203B41FA5}">
                      <a16:colId xmlns:a16="http://schemas.microsoft.com/office/drawing/2014/main" val="3419358315"/>
                    </a:ext>
                  </a:extLst>
                </a:gridCol>
                <a:gridCol w="3369556">
                  <a:extLst>
                    <a:ext uri="{9D8B030D-6E8A-4147-A177-3AD203B41FA5}">
                      <a16:colId xmlns:a16="http://schemas.microsoft.com/office/drawing/2014/main" val="2428792440"/>
                    </a:ext>
                  </a:extLst>
                </a:gridCol>
                <a:gridCol w="2733412">
                  <a:extLst>
                    <a:ext uri="{9D8B030D-6E8A-4147-A177-3AD203B41FA5}">
                      <a16:colId xmlns:a16="http://schemas.microsoft.com/office/drawing/2014/main" val="16129369"/>
                    </a:ext>
                  </a:extLst>
                </a:gridCol>
                <a:gridCol w="2861354">
                  <a:extLst>
                    <a:ext uri="{9D8B030D-6E8A-4147-A177-3AD203B41FA5}">
                      <a16:colId xmlns:a16="http://schemas.microsoft.com/office/drawing/2014/main" val="1695194842"/>
                    </a:ext>
                  </a:extLst>
                </a:gridCol>
              </a:tblGrid>
              <a:tr h="478093">
                <a:tc>
                  <a:txBody>
                    <a:bodyPr/>
                    <a:lstStyle/>
                    <a:p>
                      <a:endParaRPr lang="en-US" sz="2000" dirty="0">
                        <a:latin typeface="+mj-lt"/>
                      </a:endParaRPr>
                    </a:p>
                  </a:txBody>
                  <a:tcPr marL="89642" marR="89642" marT="89642" marB="89642">
                    <a:lnL w="12700" cmpd="sng">
                      <a:noFill/>
                    </a:lnL>
                    <a:lnR w="6350" cap="flat" cmpd="sng" algn="ctr">
                      <a:solidFill>
                        <a:schemeClr val="bg1"/>
                      </a:solidFill>
                      <a:prstDash val="solid"/>
                      <a:round/>
                      <a:headEnd type="none" w="med" len="med"/>
                      <a:tailEnd type="none" w="med" len="med"/>
                    </a:lnR>
                    <a:lnT w="12700" cmpd="sng">
                      <a:noFill/>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mj-lt"/>
                          <a:ea typeface="+mn-ea"/>
                          <a:cs typeface="+mn-cs"/>
                        </a:rPr>
                        <a:t>Scenario</a:t>
                      </a:r>
                    </a:p>
                  </a:txBody>
                  <a:tcPr marL="89642" marR="89642" marT="89642" marB="89642">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mj-lt"/>
                          <a:ea typeface="+mn-ea"/>
                          <a:cs typeface="+mn-cs"/>
                        </a:rPr>
                        <a:t>Solution</a:t>
                      </a:r>
                    </a:p>
                  </a:txBody>
                  <a:tcPr marL="89642" marR="89642" marT="89642" marB="89642">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mj-lt"/>
                          <a:ea typeface="+mn-ea"/>
                          <a:cs typeface="+mn-cs"/>
                        </a:rPr>
                        <a:t>DNS Suffix</a:t>
                      </a:r>
                    </a:p>
                  </a:txBody>
                  <a:tcPr marL="89642" marR="89642" marT="89642" marB="89642">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4185272790"/>
                  </a:ext>
                </a:extLst>
              </a:tr>
              <a:tr h="442983">
                <a:tc gridSpan="2">
                  <a:txBody>
                    <a:bodyPr/>
                    <a:lstStyle/>
                    <a:p>
                      <a:r>
                        <a:rPr lang="en-US" sz="1800" dirty="0">
                          <a:latin typeface="Segoe UI Semibold (Headings)"/>
                        </a:rPr>
                        <a:t>On-prem computer and service name from VMs or role instances in Azure</a:t>
                      </a:r>
                    </a:p>
                  </a:txBody>
                  <a:tcPr marL="89642" marR="89642" marT="89642" marB="8964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accent4">
                        <a:lumMod val="20000"/>
                        <a:lumOff val="80000"/>
                        <a:alpha val="26000"/>
                      </a:schemeClr>
                    </a:solidFill>
                  </a:tcPr>
                </a:tc>
                <a:tc hMerge="1">
                  <a:txBody>
                    <a:bodyPr/>
                    <a:lstStyle/>
                    <a:p>
                      <a:endParaRPr lang="en-US" sz="1700" dirty="0">
                        <a:solidFill>
                          <a:schemeClr val="tx1"/>
                        </a:solidFill>
                      </a:endParaRPr>
                    </a:p>
                  </a:txBody>
                  <a:tcPr marL="89642" marR="89642" marT="89642" marB="89642">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US" sz="1800" dirty="0">
                          <a:latin typeface="Segoe UI Semibold (Headings)"/>
                        </a:rPr>
                        <a:t>Customer Managed DNS</a:t>
                      </a:r>
                    </a:p>
                  </a:txBody>
                  <a:tcPr marL="89642" marR="89642" marT="44821" marB="44821">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accent4">
                        <a:lumMod val="20000"/>
                        <a:lumOff val="80000"/>
                        <a:alpha val="26000"/>
                      </a:schemeClr>
                    </a:solidFill>
                  </a:tcPr>
                </a:tc>
                <a:tc>
                  <a:txBody>
                    <a:bodyPr/>
                    <a:lstStyle/>
                    <a:p>
                      <a:r>
                        <a:rPr lang="en-US" sz="1800" dirty="0">
                          <a:latin typeface="Segoe UI Semibold (Headings)"/>
                        </a:rPr>
                        <a:t>FQDN only</a:t>
                      </a:r>
                    </a:p>
                  </a:txBody>
                  <a:tcPr marL="89642" marR="89642" marT="44821" marB="44821">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accent4">
                        <a:lumMod val="20000"/>
                        <a:lumOff val="80000"/>
                        <a:alpha val="26000"/>
                      </a:schemeClr>
                    </a:solidFill>
                  </a:tcPr>
                </a:tc>
                <a:extLst>
                  <a:ext uri="{0D108BD9-81ED-4DB2-BD59-A6C34878D82A}">
                    <a16:rowId xmlns:a16="http://schemas.microsoft.com/office/drawing/2014/main" val="627020401"/>
                  </a:ext>
                </a:extLst>
              </a:tr>
              <a:tr h="448212">
                <a:tc gridSpan="2">
                  <a:txBody>
                    <a:bodyPr/>
                    <a:lstStyle/>
                    <a:p>
                      <a:r>
                        <a:rPr lang="en-US" sz="1800" dirty="0">
                          <a:latin typeface="Segoe UI Semibold (Headings)"/>
                        </a:rPr>
                        <a:t>Azure hostnames from on-prem computers</a:t>
                      </a:r>
                    </a:p>
                  </a:txBody>
                  <a:tcPr marL="89642" marR="89642" marT="89642" marB="8964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2"/>
                    </a:solidFill>
                  </a:tcPr>
                </a:tc>
                <a:tc hMerge="1">
                  <a:txBody>
                    <a:bodyPr/>
                    <a:lstStyle/>
                    <a:p>
                      <a:endParaRPr lang="en-US" sz="1700" dirty="0">
                        <a:solidFill>
                          <a:schemeClr val="tx1"/>
                        </a:solidFill>
                      </a:endParaRPr>
                    </a:p>
                  </a:txBody>
                  <a:tcPr marL="89642" marR="89642" marT="89642" marB="89642">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US" sz="1800" dirty="0">
                          <a:latin typeface="Segoe UI Semibold (Headings)"/>
                        </a:rPr>
                        <a:t>Forward queries to a customer Managed DNS proxy server in the corresponding VNet.</a:t>
                      </a:r>
                    </a:p>
                  </a:txBody>
                  <a:tcPr marL="89642" marR="89642" marT="44821" marB="44821">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US" sz="1800" dirty="0">
                          <a:latin typeface="Segoe UI Semibold (Headings)"/>
                        </a:rPr>
                        <a:t>FQDN only</a:t>
                      </a:r>
                    </a:p>
                  </a:txBody>
                  <a:tcPr marL="89642" marR="89642" marT="44821" marB="44821">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460495186"/>
                  </a:ext>
                </a:extLst>
              </a:tr>
              <a:tr h="448212">
                <a:tc gridSpan="2">
                  <a:txBody>
                    <a:bodyPr/>
                    <a:lstStyle/>
                    <a:p>
                      <a:r>
                        <a:rPr lang="en-US" sz="1800" dirty="0">
                          <a:latin typeface="Segoe UI Semibold (Headings)"/>
                        </a:rPr>
                        <a:t>Reverse DNS for Internal IP</a:t>
                      </a:r>
                    </a:p>
                  </a:txBody>
                  <a:tcPr marL="89642" marR="89642" marT="89642" marB="8964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EFF8FF"/>
                    </a:solidFill>
                  </a:tcPr>
                </a:tc>
                <a:tc hMerge="1">
                  <a:txBody>
                    <a:bodyPr/>
                    <a:lstStyle/>
                    <a:p>
                      <a:endParaRPr lang="en-US" sz="1700" dirty="0">
                        <a:solidFill>
                          <a:schemeClr val="tx1"/>
                        </a:solidFill>
                      </a:endParaRPr>
                    </a:p>
                  </a:txBody>
                  <a:tcPr marL="89642" marR="89642" marT="89642" marB="89642">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US" sz="1800" dirty="0">
                          <a:latin typeface="Segoe UI Semibold (Headings)"/>
                        </a:rPr>
                        <a:t>Azure DNS private zones or Azure-provided name resolution or Customer own DNS </a:t>
                      </a:r>
                    </a:p>
                  </a:txBody>
                  <a:tcPr marL="89642" marR="89642" marT="44821" marB="44821">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EFF8FF"/>
                    </a:solidFill>
                  </a:tcPr>
                </a:tc>
                <a:tc>
                  <a:txBody>
                    <a:bodyPr/>
                    <a:lstStyle/>
                    <a:p>
                      <a:r>
                        <a:rPr lang="en-US" sz="1800" dirty="0">
                          <a:latin typeface="Segoe UI Semibold (Headings)"/>
                        </a:rPr>
                        <a:t>Not applicable</a:t>
                      </a:r>
                    </a:p>
                  </a:txBody>
                  <a:tcPr marL="89642" marR="89642" marT="44821" marB="44821">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EFF8FF"/>
                    </a:solidFill>
                  </a:tcPr>
                </a:tc>
                <a:extLst>
                  <a:ext uri="{0D108BD9-81ED-4DB2-BD59-A6C34878D82A}">
                    <a16:rowId xmlns:a16="http://schemas.microsoft.com/office/drawing/2014/main" val="3033554734"/>
                  </a:ext>
                </a:extLst>
              </a:tr>
              <a:tr h="448212">
                <a:tc gridSpan="2">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dirty="0">
                          <a:latin typeface="Segoe UI Semibold (Headings)"/>
                        </a:rPr>
                        <a:t>Between VMs in different cloud services, not in Virtual Networks</a:t>
                      </a:r>
                      <a:r>
                        <a:rPr kumimoji="0" lang="en-US" sz="1800" b="0" i="0" u="none" strike="noStrike" kern="1200" cap="none" spc="0" normalizeH="0" baseline="0" noProof="0" dirty="0">
                          <a:ln>
                            <a:noFill/>
                          </a:ln>
                          <a:solidFill>
                            <a:srgbClr val="000000"/>
                          </a:solidFill>
                          <a:effectLst/>
                          <a:uLnTx/>
                          <a:uFillTx/>
                          <a:latin typeface="Segoe UI Semibold (Headings)"/>
                          <a:ea typeface="+mn-ea"/>
                          <a:cs typeface="+mn-cs"/>
                        </a:rPr>
                        <a:t> </a:t>
                      </a:r>
                    </a:p>
                  </a:txBody>
                  <a:tcPr marL="89642" marR="89642" marT="89642" marB="8964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2"/>
                    </a:solidFill>
                  </a:tcPr>
                </a:tc>
                <a:tc hMerge="1">
                  <a:txBody>
                    <a:bodyPr/>
                    <a:lstStyle/>
                    <a:p>
                      <a:endParaRPr lang="en-US" sz="1700" dirty="0">
                        <a:solidFill>
                          <a:schemeClr val="tx1"/>
                        </a:solidFill>
                      </a:endParaRPr>
                    </a:p>
                  </a:txBody>
                  <a:tcPr marL="89642" marR="89642" marT="89642" marB="89642">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dirty="0">
                          <a:latin typeface="Segoe UI Semibold (Headings)"/>
                        </a:rPr>
                        <a:t>Not supported</a:t>
                      </a:r>
                    </a:p>
                  </a:txBody>
                  <a:tcPr marL="89642" marR="89642" marT="44821" marB="44821">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US" sz="1800" dirty="0">
                          <a:latin typeface="Segoe UI Semibold (Headings)"/>
                        </a:rPr>
                        <a:t>Not supported</a:t>
                      </a:r>
                    </a:p>
                  </a:txBody>
                  <a:tcPr marL="89642" marR="89642" marT="44821" marB="44821">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566028110"/>
                  </a:ext>
                </a:extLst>
              </a:tr>
            </a:tbl>
          </a:graphicData>
        </a:graphic>
      </p:graphicFrame>
    </p:spTree>
    <p:extLst>
      <p:ext uri="{BB962C8B-B14F-4D97-AF65-F5344CB8AC3E}">
        <p14:creationId xmlns:p14="http://schemas.microsoft.com/office/powerpoint/2010/main" val="143754510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i="0" u="none" strike="noStrike" dirty="0">
                <a:effectLst/>
                <a:latin typeface="Segoe UI" panose="020B0502040204020203" pitchFamily="34" charset="0"/>
              </a:rPr>
              <a:t>Azure-Provided Name Resolution</a:t>
            </a:r>
            <a:endParaRPr lang="en-US" dirty="0">
              <a:latin typeface="Segoe UI" panose="020B0502040204020203" pitchFamily="34" charset="0"/>
            </a:endParaRP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18643" y="1074274"/>
            <a:ext cx="10383925" cy="5601533"/>
          </a:xfrm>
        </p:spPr>
        <p:txBody>
          <a:bodyPr/>
          <a:lstStyle/>
          <a:p>
            <a:pPr marL="342900" indent="-342900">
              <a:spcBef>
                <a:spcPts val="0"/>
              </a:spcBef>
              <a:spcAft>
                <a:spcPts val="1200"/>
              </a:spcAft>
              <a:buFont typeface="Arial" panose="020B0604020202020204" pitchFamily="34" charset="0"/>
              <a:buChar char="•"/>
            </a:pPr>
            <a:r>
              <a:rPr lang="en-US" dirty="0">
                <a:latin typeface="Segoe UI" panose="020B0502040204020203" pitchFamily="34" charset="0"/>
                <a:cs typeface="Segoe UI" panose="020B0502040204020203" pitchFamily="34" charset="0"/>
              </a:rPr>
              <a:t>Azure-provided name resolution provides basic authoritative DNS capabilities</a:t>
            </a:r>
          </a:p>
          <a:p>
            <a:pPr marL="342900" indent="-342900">
              <a:spcBef>
                <a:spcPts val="0"/>
              </a:spcBef>
              <a:spcAft>
                <a:spcPts val="1200"/>
              </a:spcAft>
              <a:buFont typeface="Arial" panose="020B0604020202020204" pitchFamily="34" charset="0"/>
              <a:buChar char="•"/>
            </a:pPr>
            <a:r>
              <a:rPr lang="en-US" dirty="0">
                <a:latin typeface="Segoe UI" panose="020B0502040204020203" pitchFamily="34" charset="0"/>
                <a:cs typeface="Segoe UI" panose="020B0502040204020203" pitchFamily="34" charset="0"/>
              </a:rPr>
              <a:t>Use Azure DNS private zones or Customer-managed DNS servers for full-featured DNS</a:t>
            </a:r>
          </a:p>
          <a:p>
            <a:pPr marL="342900" indent="-342900">
              <a:spcBef>
                <a:spcPts val="0"/>
              </a:spcBef>
              <a:spcAft>
                <a:spcPts val="1200"/>
              </a:spcAft>
              <a:buFont typeface="Arial" panose="020B0604020202020204" pitchFamily="34" charset="0"/>
              <a:buChar char="•"/>
            </a:pPr>
            <a:r>
              <a:rPr lang="en-US" dirty="0">
                <a:latin typeface="Segoe UI" panose="020B0502040204020203" pitchFamily="34" charset="0"/>
                <a:cs typeface="Segoe UI" panose="020B0502040204020203" pitchFamily="34" charset="0"/>
              </a:rPr>
              <a:t>Internal name resolution for VMs and role instances in the same virtual network or cloud service</a:t>
            </a:r>
          </a:p>
          <a:p>
            <a:pPr marL="342900" indent="-342900">
              <a:spcBef>
                <a:spcPts val="0"/>
              </a:spcBef>
              <a:spcAft>
                <a:spcPts val="1200"/>
              </a:spcAft>
              <a:buFont typeface="Arial" panose="020B0604020202020204" pitchFamily="34" charset="0"/>
              <a:buChar char="•"/>
            </a:pPr>
            <a:r>
              <a:rPr lang="en-US" dirty="0">
                <a:latin typeface="Segoe UI" panose="020B0502040204020203" pitchFamily="34" charset="0"/>
                <a:cs typeface="Segoe UI" panose="020B0502040204020203" pitchFamily="34" charset="0"/>
              </a:rPr>
              <a:t>VMs and instances in a cloud service share the same DNS suffix - host name alone is sufficient </a:t>
            </a:r>
          </a:p>
          <a:p>
            <a:pPr marL="342900" indent="-342900">
              <a:spcBef>
                <a:spcPts val="0"/>
              </a:spcBef>
              <a:spcAft>
                <a:spcPts val="1200"/>
              </a:spcAft>
              <a:buFont typeface="Arial" panose="020B0604020202020204" pitchFamily="34" charset="0"/>
              <a:buChar char="•"/>
            </a:pPr>
            <a:r>
              <a:rPr lang="en-US" dirty="0">
                <a:latin typeface="Segoe UI" panose="020B0502040204020203" pitchFamily="34" charset="0"/>
                <a:cs typeface="Segoe UI" panose="020B0502040204020203" pitchFamily="34" charset="0"/>
              </a:rPr>
              <a:t>For virtual networks deployed using the ARM deployment model, the DNS suffix is consistent across all virtual machines within a virtual network</a:t>
            </a:r>
          </a:p>
          <a:p>
            <a:pPr marL="685800" lvl="2" indent="-342900">
              <a:spcBef>
                <a:spcPts val="0"/>
              </a:spcBef>
              <a:spcAft>
                <a:spcPts val="1200"/>
              </a:spcAft>
            </a:pPr>
            <a:r>
              <a:rPr lang="en-US" sz="2400" dirty="0">
                <a:latin typeface="Segoe UI" panose="020B0502040204020203" pitchFamily="34" charset="0"/>
                <a:cs typeface="Segoe UI" panose="020B0502040204020203" pitchFamily="34" charset="0"/>
              </a:rPr>
              <a:t> FQDN is not needed </a:t>
            </a:r>
          </a:p>
          <a:p>
            <a:pPr marL="342900" indent="-342900">
              <a:spcBef>
                <a:spcPts val="0"/>
              </a:spcBef>
              <a:spcAft>
                <a:spcPts val="1200"/>
              </a:spcAft>
              <a:buFont typeface="Arial" panose="020B0604020202020204" pitchFamily="34" charset="0"/>
              <a:buChar char="•"/>
            </a:pPr>
            <a:r>
              <a:rPr lang="en-US" dirty="0">
                <a:latin typeface="Segoe UI" panose="020B0502040204020203" pitchFamily="34" charset="0"/>
                <a:cs typeface="Segoe UI" panose="020B0502040204020203" pitchFamily="34" charset="0"/>
              </a:rPr>
              <a:t>DNS names can be assigned to both VMs and network interfaces</a:t>
            </a:r>
          </a:p>
        </p:txBody>
      </p:sp>
      <p:pic>
        <p:nvPicPr>
          <p:cNvPr id="3" name="Graphic 2">
            <a:extLst>
              <a:ext uri="{FF2B5EF4-FFF2-40B4-BE49-F238E27FC236}">
                <a16:creationId xmlns:a16="http://schemas.microsoft.com/office/drawing/2014/main" id="{D73062C2-A140-404D-8CA8-2E3F073DA33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28512" y="5766179"/>
            <a:ext cx="831399" cy="831399"/>
          </a:xfrm>
          <a:prstGeom prst="rect">
            <a:avLst/>
          </a:prstGeom>
        </p:spPr>
      </p:pic>
    </p:spTree>
    <p:extLst>
      <p:ext uri="{BB962C8B-B14F-4D97-AF65-F5344CB8AC3E}">
        <p14:creationId xmlns:p14="http://schemas.microsoft.com/office/powerpoint/2010/main" val="40102606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xEl>
                                              <p:pRg st="1" end="1"/>
                                            </p:txEl>
                                          </p:spTgt>
                                        </p:tgtEl>
                                        <p:attrNameLst>
                                          <p:attrName>style.visibility</p:attrName>
                                        </p:attrNameLst>
                                      </p:cBhvr>
                                      <p:to>
                                        <p:strVal val="visible"/>
                                      </p:to>
                                    </p:set>
                                    <p:animEffect transition="in" filter="fade">
                                      <p:cBhvr>
                                        <p:cTn id="12" dur="500"/>
                                        <p:tgtEl>
                                          <p:spTgt spid="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xEl>
                                              <p:pRg st="2" end="2"/>
                                            </p:txEl>
                                          </p:spTgt>
                                        </p:tgtEl>
                                        <p:attrNameLst>
                                          <p:attrName>style.visibility</p:attrName>
                                        </p:attrNameLst>
                                      </p:cBhvr>
                                      <p:to>
                                        <p:strVal val="visible"/>
                                      </p:to>
                                    </p:set>
                                    <p:animEffect transition="in" filter="fade">
                                      <p:cBhvr>
                                        <p:cTn id="17" dur="500"/>
                                        <p:tgtEl>
                                          <p:spTgt spid="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xEl>
                                              <p:pRg st="3" end="3"/>
                                            </p:txEl>
                                          </p:spTgt>
                                        </p:tgtEl>
                                        <p:attrNameLst>
                                          <p:attrName>style.visibility</p:attrName>
                                        </p:attrNameLst>
                                      </p:cBhvr>
                                      <p:to>
                                        <p:strVal val="visible"/>
                                      </p:to>
                                    </p:set>
                                    <p:animEffect transition="in" filter="fade">
                                      <p:cBhvr>
                                        <p:cTn id="22" dur="500"/>
                                        <p:tgtEl>
                                          <p:spTgt spid="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
                                            <p:txEl>
                                              <p:pRg st="4" end="4"/>
                                            </p:txEl>
                                          </p:spTgt>
                                        </p:tgtEl>
                                        <p:attrNameLst>
                                          <p:attrName>style.visibility</p:attrName>
                                        </p:attrNameLst>
                                      </p:cBhvr>
                                      <p:to>
                                        <p:strVal val="visible"/>
                                      </p:to>
                                    </p:set>
                                    <p:animEffect transition="in" filter="fade">
                                      <p:cBhvr>
                                        <p:cTn id="27" dur="500"/>
                                        <p:tgtEl>
                                          <p:spTgt spid="1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5">
                                            <p:txEl>
                                              <p:pRg st="5" end="5"/>
                                            </p:txEl>
                                          </p:spTgt>
                                        </p:tgtEl>
                                        <p:attrNameLst>
                                          <p:attrName>style.visibility</p:attrName>
                                        </p:attrNameLst>
                                      </p:cBhvr>
                                      <p:to>
                                        <p:strVal val="visible"/>
                                      </p:to>
                                    </p:set>
                                    <p:animEffect transition="in" filter="fade">
                                      <p:cBhvr>
                                        <p:cTn id="32" dur="500"/>
                                        <p:tgtEl>
                                          <p:spTgt spid="1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5">
                                            <p:txEl>
                                              <p:pRg st="6" end="6"/>
                                            </p:txEl>
                                          </p:spTgt>
                                        </p:tgtEl>
                                        <p:attrNameLst>
                                          <p:attrName>style.visibility</p:attrName>
                                        </p:attrNameLst>
                                      </p:cBhvr>
                                      <p:to>
                                        <p:strVal val="visible"/>
                                      </p:to>
                                    </p:set>
                                    <p:animEffect transition="in" filter="fade">
                                      <p:cBhvr>
                                        <p:cTn id="37" dur="500"/>
                                        <p:tgtEl>
                                          <p:spTgt spid="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i="0" u="none" strike="noStrike" dirty="0">
                <a:effectLst/>
                <a:latin typeface="Segoe UI" panose="020B0502040204020203" pitchFamily="34" charset="0"/>
              </a:rPr>
              <a:t>Name Resolution using Customer-</a:t>
            </a:r>
            <a:r>
              <a:rPr lang="en-US" dirty="0">
                <a:latin typeface="Segoe UI" panose="020B0502040204020203" pitchFamily="34" charset="0"/>
              </a:rPr>
              <a:t>Provided </a:t>
            </a:r>
            <a:r>
              <a:rPr lang="en-US" i="0" u="none" strike="noStrike" dirty="0">
                <a:effectLst/>
                <a:latin typeface="Segoe UI" panose="020B0502040204020203" pitchFamily="34" charset="0"/>
              </a:rPr>
              <a:t>DNS Server</a:t>
            </a:r>
            <a:endParaRPr lang="en-US" dirty="0">
              <a:latin typeface="Segoe UI" panose="020B0502040204020203" pitchFamily="34" charset="0"/>
            </a:endParaRP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504122" y="1442718"/>
            <a:ext cx="5194034" cy="4349909"/>
          </a:xfrm>
        </p:spPr>
        <p:txBody>
          <a:bodyPr/>
          <a:lstStyle/>
          <a:p>
            <a:pPr marL="342900" indent="-342900">
              <a:spcAft>
                <a:spcPts val="1800"/>
              </a:spcAft>
              <a:buFont typeface="Arial" panose="020B0604020202020204" pitchFamily="34" charset="0"/>
              <a:buChar char="•"/>
            </a:pPr>
            <a:r>
              <a:rPr lang="en-US" sz="2000" dirty="0">
                <a:latin typeface="Segoe UI" panose="020B0502040204020203" pitchFamily="34" charset="0"/>
                <a:cs typeface="Segoe UI" panose="020B0502040204020203" pitchFamily="34" charset="0"/>
              </a:rPr>
              <a:t>DNS forwarding enables DNS resolution between virtual networks  allowing on-premises machines to resolve Azure-provided host names </a:t>
            </a:r>
          </a:p>
          <a:p>
            <a:pPr marL="342900" indent="-342900">
              <a:spcAft>
                <a:spcPts val="1800"/>
              </a:spcAft>
              <a:buFont typeface="Arial" panose="020B0604020202020204" pitchFamily="34" charset="0"/>
              <a:buChar char="•"/>
            </a:pPr>
            <a:r>
              <a:rPr lang="en-US" sz="2000" dirty="0">
                <a:latin typeface="Segoe UI" panose="020B0502040204020203" pitchFamily="34" charset="0"/>
                <a:cs typeface="Segoe UI" panose="020B0502040204020203" pitchFamily="34" charset="0"/>
              </a:rPr>
              <a:t>To resolve a VM's host name, the DNS server VM must reside in the same virtual network and be configured to forward host name queries to Azure</a:t>
            </a:r>
          </a:p>
          <a:p>
            <a:pPr marL="342900" indent="-342900">
              <a:spcAft>
                <a:spcPts val="1800"/>
              </a:spcAft>
              <a:buFont typeface="Arial" panose="020B0604020202020204" pitchFamily="34" charset="0"/>
              <a:buChar char="•"/>
            </a:pPr>
            <a:r>
              <a:rPr lang="en-US" sz="2000" dirty="0">
                <a:latin typeface="Segoe UI" panose="020B0502040204020203" pitchFamily="34" charset="0"/>
                <a:cs typeface="Segoe UI" panose="020B0502040204020203" pitchFamily="34" charset="0"/>
              </a:rPr>
              <a:t>Because the DNS suffix is different in each virtual network, use conditional forwarding rules to send DNS queries to the correct virtual network for resolution</a:t>
            </a:r>
          </a:p>
        </p:txBody>
      </p:sp>
      <p:sp>
        <p:nvSpPr>
          <p:cNvPr id="3" name="AutoShape 2" descr="Flowchart of two virtual networks and an on-premises network doing DNS resolution between virtual networks.">
            <a:extLst>
              <a:ext uri="{FF2B5EF4-FFF2-40B4-BE49-F238E27FC236}">
                <a16:creationId xmlns:a16="http://schemas.microsoft.com/office/drawing/2014/main" id="{6732FB97-F2AC-4A60-98A5-51CC9000CB99}"/>
              </a:ext>
            </a:extLst>
          </p:cNvPr>
          <p:cNvSpPr>
            <a:spLocks noChangeAspect="1" noChangeArrowheads="1"/>
          </p:cNvSpPr>
          <p:nvPr/>
        </p:nvSpPr>
        <p:spPr bwMode="auto">
          <a:xfrm>
            <a:off x="5946597" y="3279597"/>
            <a:ext cx="298808" cy="29880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dirty="0"/>
          </a:p>
        </p:txBody>
      </p:sp>
      <p:pic>
        <p:nvPicPr>
          <p:cNvPr id="5" name="Picture 4">
            <a:hlinkClick r:id="rId3"/>
            <a:extLst>
              <a:ext uri="{FF2B5EF4-FFF2-40B4-BE49-F238E27FC236}">
                <a16:creationId xmlns:a16="http://schemas.microsoft.com/office/drawing/2014/main" id="{E2532CFB-CC7A-4C25-A855-2B4948DFB55B}"/>
              </a:ext>
            </a:extLst>
          </p:cNvPr>
          <p:cNvPicPr>
            <a:picLocks noChangeAspect="1"/>
          </p:cNvPicPr>
          <p:nvPr/>
        </p:nvPicPr>
        <p:blipFill>
          <a:blip r:embed="rId4"/>
          <a:stretch>
            <a:fillRect/>
          </a:stretch>
        </p:blipFill>
        <p:spPr>
          <a:xfrm>
            <a:off x="6047913" y="1442718"/>
            <a:ext cx="6043102" cy="4411465"/>
          </a:xfrm>
          <a:prstGeom prst="rect">
            <a:avLst/>
          </a:prstGeom>
        </p:spPr>
      </p:pic>
      <p:sp>
        <p:nvSpPr>
          <p:cNvPr id="7" name="TextBox 6">
            <a:extLst>
              <a:ext uri="{FF2B5EF4-FFF2-40B4-BE49-F238E27FC236}">
                <a16:creationId xmlns:a16="http://schemas.microsoft.com/office/drawing/2014/main" id="{6981E6DD-9B2E-4553-A2BC-A6CA6D379A25}"/>
              </a:ext>
            </a:extLst>
          </p:cNvPr>
          <p:cNvSpPr txBox="1"/>
          <p:nvPr/>
        </p:nvSpPr>
        <p:spPr>
          <a:xfrm>
            <a:off x="1025799" y="6108833"/>
            <a:ext cx="9932141" cy="400110"/>
          </a:xfrm>
          <a:prstGeom prst="rect">
            <a:avLst/>
          </a:prstGeom>
          <a:noFill/>
        </p:spPr>
        <p:txBody>
          <a:bodyPr wrap="square">
            <a:spAutoFit/>
          </a:bodyPr>
          <a:lstStyle/>
          <a:p>
            <a:pPr lvl="1"/>
            <a:r>
              <a:rPr lang="en-US" dirty="0">
                <a:latin typeface="Consolas" panose="020B0609020204030204" pitchFamily="49" charset="0"/>
              </a:rPr>
              <a:t> </a:t>
            </a:r>
            <a:r>
              <a:rPr lang="en-US" sz="2000" dirty="0">
                <a:latin typeface="Consolas" panose="020B0609020204030204" pitchFamily="49" charset="0"/>
              </a:rPr>
              <a:t>az network nic show --resource-group &lt;rg_name&gt; --name &lt;nickname&gt;</a:t>
            </a:r>
            <a:endParaRPr lang="en-US" dirty="0">
              <a:latin typeface="Consolas" panose="020B0609020204030204" pitchFamily="49" charset="0"/>
            </a:endParaRPr>
          </a:p>
        </p:txBody>
      </p:sp>
    </p:spTree>
    <p:extLst>
      <p:ext uri="{BB962C8B-B14F-4D97-AF65-F5344CB8AC3E}">
        <p14:creationId xmlns:p14="http://schemas.microsoft.com/office/powerpoint/2010/main" val="11006084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xEl>
                                              <p:pRg st="1" end="1"/>
                                            </p:txEl>
                                          </p:spTgt>
                                        </p:tgtEl>
                                        <p:attrNameLst>
                                          <p:attrName>style.visibility</p:attrName>
                                        </p:attrNameLst>
                                      </p:cBhvr>
                                      <p:to>
                                        <p:strVal val="visible"/>
                                      </p:to>
                                    </p:set>
                                    <p:animEffect transition="in" filter="fade">
                                      <p:cBhvr>
                                        <p:cTn id="12" dur="500"/>
                                        <p:tgtEl>
                                          <p:spTgt spid="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xEl>
                                              <p:pRg st="2" end="2"/>
                                            </p:txEl>
                                          </p:spTgt>
                                        </p:tgtEl>
                                        <p:attrNameLst>
                                          <p:attrName>style.visibility</p:attrName>
                                        </p:attrNameLst>
                                      </p:cBhvr>
                                      <p:to>
                                        <p:strVal val="visible"/>
                                      </p:to>
                                    </p:set>
                                    <p:animEffect transition="in" filter="fade">
                                      <p:cBhvr>
                                        <p:cTn id="17" dur="500"/>
                                        <p:tgtEl>
                                          <p:spTgt spid="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a:xfrm>
            <a:off x="724170" y="2761622"/>
            <a:ext cx="10065879" cy="1334756"/>
          </a:xfrm>
        </p:spPr>
        <p:txBody>
          <a:bodyPr/>
          <a:lstStyle/>
          <a:p>
            <a:r>
              <a:rPr lang="en-US" sz="4000" dirty="0">
                <a:latin typeface="+mn-lt"/>
              </a:rPr>
              <a:t>Recommend Solutions for Network Security</a:t>
            </a:r>
          </a:p>
        </p:txBody>
      </p:sp>
      <p:pic>
        <p:nvPicPr>
          <p:cNvPr id="2" name="Graphic 1">
            <a:extLst>
              <a:ext uri="{FF2B5EF4-FFF2-40B4-BE49-F238E27FC236}">
                <a16:creationId xmlns:a16="http://schemas.microsoft.com/office/drawing/2014/main" id="{136E2A43-1F0E-4014-ACA1-8EE512ED1FC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37752" y="5207639"/>
            <a:ext cx="1649875" cy="1649875"/>
          </a:xfrm>
          <a:prstGeom prst="rect">
            <a:avLst/>
          </a:prstGeom>
        </p:spPr>
      </p:pic>
    </p:spTree>
    <p:extLst>
      <p:ext uri="{BB962C8B-B14F-4D97-AF65-F5344CB8AC3E}">
        <p14:creationId xmlns:p14="http://schemas.microsoft.com/office/powerpoint/2010/main" val="41151064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552840" y="466941"/>
            <a:ext cx="11306469" cy="403079"/>
          </a:xfrm>
        </p:spPr>
        <p:txBody>
          <a:bodyPr/>
          <a:lstStyle/>
          <a:p>
            <a:r>
              <a:rPr lang="en-US" dirty="0">
                <a:latin typeface="Segoe UI" panose="020B0502040204020203" pitchFamily="34" charset="0"/>
              </a:rPr>
              <a:t>Network Security</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509849" y="1164184"/>
            <a:ext cx="11025344" cy="4457631"/>
          </a:xfrm>
        </p:spPr>
        <p:txBody>
          <a:bodyPr/>
          <a:lstStyle/>
          <a:p>
            <a:pPr>
              <a:spcAft>
                <a:spcPts val="1600"/>
              </a:spcAft>
            </a:pPr>
            <a:r>
              <a:rPr lang="en-US" dirty="0">
                <a:latin typeface="Segoe UI" panose="020B0502040204020203" pitchFamily="34" charset="0"/>
                <a:cs typeface="Segoe UI" panose="020B0502040204020203" pitchFamily="34" charset="0"/>
                <a:hlinkClick r:id="rId3"/>
              </a:rPr>
              <a:t>Network security </a:t>
            </a:r>
            <a:r>
              <a:rPr lang="en-US" dirty="0">
                <a:latin typeface="Segoe UI" panose="020B0502040204020203" pitchFamily="34" charset="0"/>
                <a:cs typeface="Segoe UI" panose="020B0502040204020203" pitchFamily="34" charset="0"/>
              </a:rPr>
              <a:t>focuses on the following areas:</a:t>
            </a:r>
          </a:p>
          <a:p>
            <a:pPr marL="560241" lvl="1" indent="-336145">
              <a:spcAft>
                <a:spcPts val="1600"/>
              </a:spcAft>
              <a:buFont typeface="Arial" panose="020B0604020202020204" pitchFamily="34" charset="0"/>
              <a:buChar char="•"/>
            </a:pPr>
            <a:r>
              <a:rPr lang="en-US" sz="2400" dirty="0">
                <a:latin typeface="Segoe UI" panose="020B0502040204020203" pitchFamily="34" charset="0"/>
                <a:cs typeface="Segoe UI" panose="020B0502040204020203" pitchFamily="34" charset="0"/>
              </a:rPr>
              <a:t>Securing traffic flow </a:t>
            </a:r>
            <a:r>
              <a:rPr lang="en-US" sz="2400" b="1" dirty="0">
                <a:latin typeface="Segoe UI" panose="020B0502040204020203" pitchFamily="34" charset="0"/>
                <a:cs typeface="Segoe UI" panose="020B0502040204020203" pitchFamily="34" charset="0"/>
              </a:rPr>
              <a:t>between applications and the internet</a:t>
            </a:r>
          </a:p>
          <a:p>
            <a:pPr marL="560241" lvl="1" indent="-336145">
              <a:spcAft>
                <a:spcPts val="1600"/>
              </a:spcAft>
              <a:buFont typeface="Arial" panose="020B0604020202020204" pitchFamily="34" charset="0"/>
              <a:buChar char="•"/>
            </a:pPr>
            <a:r>
              <a:rPr lang="en-US" sz="2400" dirty="0">
                <a:latin typeface="Segoe UI" panose="020B0502040204020203" pitchFamily="34" charset="0"/>
                <a:cs typeface="Segoe UI" panose="020B0502040204020203" pitchFamily="34" charset="0"/>
              </a:rPr>
              <a:t>Securing traffic flow </a:t>
            </a:r>
            <a:r>
              <a:rPr lang="en-US" sz="2400" b="1" dirty="0">
                <a:latin typeface="Segoe UI" panose="020B0502040204020203" pitchFamily="34" charset="0"/>
                <a:cs typeface="Segoe UI" panose="020B0502040204020203" pitchFamily="34" charset="0"/>
              </a:rPr>
              <a:t>amongst applications</a:t>
            </a:r>
          </a:p>
          <a:p>
            <a:pPr marL="560241" lvl="1" indent="-336145">
              <a:spcAft>
                <a:spcPts val="1600"/>
              </a:spcAft>
              <a:buFont typeface="Arial" panose="020B0604020202020204" pitchFamily="34" charset="0"/>
              <a:buChar char="•"/>
            </a:pPr>
            <a:r>
              <a:rPr lang="en-US" sz="2400" dirty="0">
                <a:latin typeface="Segoe UI" panose="020B0502040204020203" pitchFamily="34" charset="0"/>
                <a:cs typeface="Segoe UI" panose="020B0502040204020203" pitchFamily="34" charset="0"/>
              </a:rPr>
              <a:t>Securing traffic flow </a:t>
            </a:r>
            <a:r>
              <a:rPr lang="en-US" sz="2400" b="1" dirty="0">
                <a:latin typeface="Segoe UI" panose="020B0502040204020203" pitchFamily="34" charset="0"/>
                <a:cs typeface="Segoe UI" panose="020B0502040204020203" pitchFamily="34" charset="0"/>
              </a:rPr>
              <a:t>between users and the application</a:t>
            </a:r>
          </a:p>
          <a:p>
            <a:pPr>
              <a:spcAft>
                <a:spcPts val="1600"/>
              </a:spcAft>
            </a:pPr>
            <a:r>
              <a:rPr lang="en-US" dirty="0">
                <a:latin typeface="Segoe UI" panose="020B0502040204020203" pitchFamily="34" charset="0"/>
                <a:cs typeface="Segoe UI" panose="020B0502040204020203" pitchFamily="34" charset="0"/>
              </a:rPr>
              <a:t>Securing traffic between applications and the internet limits exposure outside your network </a:t>
            </a:r>
          </a:p>
          <a:p>
            <a:pPr>
              <a:spcAft>
                <a:spcPts val="1600"/>
              </a:spcAft>
            </a:pPr>
            <a:r>
              <a:rPr lang="en-US" dirty="0">
                <a:latin typeface="Segoe UI" panose="020B0502040204020203" pitchFamily="34" charset="0"/>
                <a:cs typeface="Segoe UI" panose="020B0502040204020203" pitchFamily="34" charset="0"/>
              </a:rPr>
              <a:t>Secure flow between applications and their tiers, environments, and services within a network </a:t>
            </a:r>
          </a:p>
        </p:txBody>
      </p:sp>
      <p:pic>
        <p:nvPicPr>
          <p:cNvPr id="2" name="Graphic 1">
            <a:extLst>
              <a:ext uri="{FF2B5EF4-FFF2-40B4-BE49-F238E27FC236}">
                <a16:creationId xmlns:a16="http://schemas.microsoft.com/office/drawing/2014/main" id="{07E1DE1F-F6E3-4908-A941-C276CDE82FD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366561" y="4957970"/>
            <a:ext cx="1900030" cy="1900030"/>
          </a:xfrm>
          <a:prstGeom prst="rect">
            <a:avLst/>
          </a:prstGeom>
        </p:spPr>
      </p:pic>
      <p:sp>
        <p:nvSpPr>
          <p:cNvPr id="3" name="TextBox 2">
            <a:hlinkClick r:id="rId6"/>
            <a:extLst>
              <a:ext uri="{FF2B5EF4-FFF2-40B4-BE49-F238E27FC236}">
                <a16:creationId xmlns:a16="http://schemas.microsoft.com/office/drawing/2014/main" id="{7B2DC3F6-0DCD-4737-AFD7-18ABAA4191C7}"/>
              </a:ext>
            </a:extLst>
          </p:cNvPr>
          <p:cNvSpPr txBox="1"/>
          <p:nvPr/>
        </p:nvSpPr>
        <p:spPr>
          <a:xfrm>
            <a:off x="3076724" y="5471107"/>
            <a:ext cx="5376574" cy="615522"/>
          </a:xfrm>
          <a:prstGeom prst="rect">
            <a:avLst/>
          </a:prstGeom>
          <a:solidFill>
            <a:schemeClr val="tx2">
              <a:lumMod val="75000"/>
            </a:schemeClr>
          </a:solidFill>
          <a:effectLst/>
        </p:spPr>
        <p:txBody>
          <a:bodyPr wrap="none" lIns="179285" tIns="143428" rIns="179285" bIns="143428" rtlCol="0">
            <a:spAutoFit/>
          </a:bodyPr>
          <a:lstStyle/>
          <a:p>
            <a:pPr>
              <a:lnSpc>
                <a:spcPct val="90000"/>
              </a:lnSpc>
              <a:spcAft>
                <a:spcPts val="588"/>
              </a:spcAft>
            </a:pPr>
            <a:r>
              <a:rPr lang="en-US" sz="2353" dirty="0">
                <a:solidFill>
                  <a:schemeClr val="bg1"/>
                </a:solidFill>
              </a:rPr>
              <a:t>Azure Network Security Best Practices</a:t>
            </a:r>
          </a:p>
        </p:txBody>
      </p:sp>
    </p:spTree>
    <p:extLst>
      <p:ext uri="{BB962C8B-B14F-4D97-AF65-F5344CB8AC3E}">
        <p14:creationId xmlns:p14="http://schemas.microsoft.com/office/powerpoint/2010/main" val="254786048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latin typeface="Segoe UI" panose="020B0502040204020203" pitchFamily="34" charset="0"/>
              </a:rPr>
              <a:t>Internet Protection</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326705" y="1477404"/>
            <a:ext cx="4052789" cy="4042132"/>
          </a:xfrm>
        </p:spPr>
        <p:txBody>
          <a:bodyPr/>
          <a:lstStyle/>
          <a:p>
            <a:pPr>
              <a:lnSpc>
                <a:spcPct val="100000"/>
              </a:lnSpc>
              <a:spcAft>
                <a:spcPts val="1800"/>
              </a:spcAft>
            </a:pPr>
            <a:r>
              <a:rPr lang="en-US" sz="2000" dirty="0">
                <a:latin typeface="Segoe UI" panose="020B0502040204020203" pitchFamily="34" charset="0"/>
                <a:cs typeface="Segoe UI" panose="020B0502040204020203" pitchFamily="34" charset="0"/>
              </a:rPr>
              <a:t>Identify resources that are allowing inbound network traffic and ensure they are restricted to the required </a:t>
            </a:r>
            <a:r>
              <a:rPr lang="en-US" sz="2000" b="1" dirty="0">
                <a:latin typeface="Segoe UI" panose="020B0502040204020203" pitchFamily="34" charset="0"/>
                <a:cs typeface="Segoe UI" panose="020B0502040204020203" pitchFamily="34" charset="0"/>
              </a:rPr>
              <a:t>ports/protocols</a:t>
            </a:r>
            <a:endParaRPr lang="en-US" sz="2000" dirty="0">
              <a:latin typeface="Segoe UI" panose="020B0502040204020203" pitchFamily="34" charset="0"/>
              <a:cs typeface="Segoe UI" panose="020B0502040204020203" pitchFamily="34" charset="0"/>
            </a:endParaRPr>
          </a:p>
          <a:p>
            <a:pPr>
              <a:lnSpc>
                <a:spcPct val="100000"/>
              </a:lnSpc>
              <a:spcAft>
                <a:spcPts val="1800"/>
              </a:spcAft>
            </a:pPr>
            <a:r>
              <a:rPr lang="en-US" sz="2000" b="1" dirty="0">
                <a:latin typeface="Segoe UI" panose="020B0502040204020203" pitchFamily="34" charset="0"/>
                <a:cs typeface="Segoe UI" panose="020B0502040204020203" pitchFamily="34" charset="0"/>
                <a:hlinkClick r:id="rId3"/>
              </a:rPr>
              <a:t>Azure Security Center </a:t>
            </a:r>
            <a:r>
              <a:rPr lang="en-US" sz="2000" dirty="0">
                <a:latin typeface="Segoe UI" panose="020B0502040204020203" pitchFamily="34" charset="0"/>
                <a:cs typeface="Segoe UI" panose="020B0502040204020203" pitchFamily="34" charset="0"/>
              </a:rPr>
              <a:t>identifies internet-facing resources that aren’t assigned network security groups</a:t>
            </a:r>
          </a:p>
          <a:p>
            <a:pPr>
              <a:lnSpc>
                <a:spcPct val="100000"/>
              </a:lnSpc>
              <a:spcAft>
                <a:spcPts val="1800"/>
              </a:spcAft>
            </a:pPr>
            <a:r>
              <a:rPr lang="en-US" sz="2000" b="1" dirty="0">
                <a:latin typeface="Segoe UI" panose="020B0502040204020203" pitchFamily="34" charset="0"/>
                <a:cs typeface="Segoe UI" panose="020B0502040204020203" pitchFamily="34" charset="0"/>
                <a:hlinkClick r:id="rId4"/>
              </a:rPr>
              <a:t>Application Gateway </a:t>
            </a:r>
            <a:r>
              <a:rPr lang="en-US" sz="2000" dirty="0">
                <a:latin typeface="Segoe UI" panose="020B0502040204020203" pitchFamily="34" charset="0"/>
                <a:cs typeface="Segoe UI" panose="020B0502040204020203" pitchFamily="34" charset="0"/>
              </a:rPr>
              <a:t>is a Layer 7 load balancer with a Web Application Firewall (WAF) for securing HTTP-based services </a:t>
            </a:r>
          </a:p>
        </p:txBody>
      </p:sp>
      <p:pic>
        <p:nvPicPr>
          <p:cNvPr id="3" name="Picture 2">
            <a:hlinkClick r:id="rId5"/>
            <a:extLst>
              <a:ext uri="{FF2B5EF4-FFF2-40B4-BE49-F238E27FC236}">
                <a16:creationId xmlns:a16="http://schemas.microsoft.com/office/drawing/2014/main" id="{F11BE6DA-1630-4094-B2FD-64CAE43291C7}"/>
              </a:ext>
            </a:extLst>
          </p:cNvPr>
          <p:cNvPicPr>
            <a:picLocks noChangeAspect="1"/>
          </p:cNvPicPr>
          <p:nvPr/>
        </p:nvPicPr>
        <p:blipFill>
          <a:blip r:embed="rId6"/>
          <a:stretch>
            <a:fillRect/>
          </a:stretch>
        </p:blipFill>
        <p:spPr>
          <a:xfrm>
            <a:off x="4357669" y="1338464"/>
            <a:ext cx="7553204" cy="4103907"/>
          </a:xfrm>
          <a:prstGeom prst="rect">
            <a:avLst/>
          </a:prstGeom>
        </p:spPr>
      </p:pic>
    </p:spTree>
    <p:extLst>
      <p:ext uri="{BB962C8B-B14F-4D97-AF65-F5344CB8AC3E}">
        <p14:creationId xmlns:p14="http://schemas.microsoft.com/office/powerpoint/2010/main" val="324954024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latin typeface="Segoe UI" panose="020B0502040204020203" pitchFamily="34" charset="0"/>
              </a:rPr>
              <a:t>Virtual Network Security</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18643" y="1393412"/>
            <a:ext cx="5853083" cy="4632037"/>
          </a:xfrm>
        </p:spPr>
        <p:txBody>
          <a:bodyPr/>
          <a:lstStyle/>
          <a:p>
            <a:pPr>
              <a:spcAft>
                <a:spcPts val="1800"/>
              </a:spcAft>
            </a:pPr>
            <a:r>
              <a:rPr lang="en-US" b="1" dirty="0">
                <a:latin typeface="Segoe UI" panose="020B0502040204020203" pitchFamily="34" charset="0"/>
                <a:cs typeface="Segoe UI" panose="020B0502040204020203" pitchFamily="34" charset="0"/>
              </a:rPr>
              <a:t>Network security groups </a:t>
            </a:r>
            <a:r>
              <a:rPr lang="en-US" dirty="0">
                <a:latin typeface="Segoe UI" panose="020B0502040204020203" pitchFamily="34" charset="0"/>
                <a:cs typeface="Segoe UI" panose="020B0502040204020203" pitchFamily="34" charset="0"/>
              </a:rPr>
              <a:t>operate in layers 3 &amp; 4 allowing communication between network interfaces </a:t>
            </a:r>
          </a:p>
          <a:p>
            <a:pPr>
              <a:spcAft>
                <a:spcPts val="1800"/>
              </a:spcAft>
            </a:pPr>
            <a:r>
              <a:rPr lang="en-US" dirty="0">
                <a:latin typeface="Segoe UI" panose="020B0502040204020203" pitchFamily="34" charset="0"/>
                <a:cs typeface="Segoe UI" panose="020B0502040204020203" pitchFamily="34" charset="0"/>
              </a:rPr>
              <a:t>NSGs </a:t>
            </a:r>
            <a:r>
              <a:rPr lang="en-US" b="1" dirty="0">
                <a:latin typeface="Segoe UI" panose="020B0502040204020203" pitchFamily="34" charset="0"/>
                <a:cs typeface="Segoe UI" panose="020B0502040204020203" pitchFamily="34" charset="0"/>
              </a:rPr>
              <a:t>lock</a:t>
            </a:r>
            <a:r>
              <a:rPr lang="en-US" dirty="0">
                <a:latin typeface="Segoe UI" panose="020B0502040204020203" pitchFamily="34" charset="0"/>
                <a:cs typeface="Segoe UI" panose="020B0502040204020203" pitchFamily="34" charset="0"/>
              </a:rPr>
              <a:t> down network communication between virtual machines </a:t>
            </a:r>
          </a:p>
          <a:p>
            <a:pPr>
              <a:spcAft>
                <a:spcPts val="1800"/>
              </a:spcAft>
            </a:pPr>
            <a:r>
              <a:rPr lang="en-US" dirty="0">
                <a:latin typeface="Segoe UI" panose="020B0502040204020203" pitchFamily="34" charset="0"/>
                <a:cs typeface="Segoe UI" panose="020B0502040204020203" pitchFamily="34" charset="0"/>
              </a:rPr>
              <a:t>NSGs to </a:t>
            </a:r>
            <a:r>
              <a:rPr lang="en-US" b="1" dirty="0">
                <a:latin typeface="Segoe UI" panose="020B0502040204020203" pitchFamily="34" charset="0"/>
                <a:cs typeface="Segoe UI" panose="020B0502040204020203" pitchFamily="34" charset="0"/>
              </a:rPr>
              <a:t>isolate</a:t>
            </a:r>
            <a:r>
              <a:rPr lang="en-US" dirty="0">
                <a:latin typeface="Segoe UI" panose="020B0502040204020203" pitchFamily="34" charset="0"/>
                <a:cs typeface="Segoe UI" panose="020B0502040204020203" pitchFamily="34" charset="0"/>
              </a:rPr>
              <a:t> applications between environments, tiers, and services</a:t>
            </a:r>
          </a:p>
          <a:p>
            <a:pPr>
              <a:spcAft>
                <a:spcPts val="1800"/>
              </a:spcAft>
            </a:pPr>
            <a:r>
              <a:rPr lang="en-US" dirty="0">
                <a:latin typeface="Segoe UI" panose="020B0502040204020203" pitchFamily="34" charset="0"/>
                <a:cs typeface="Segoe UI" panose="020B0502040204020203" pitchFamily="34" charset="0"/>
              </a:rPr>
              <a:t>Use virtual network service endpoints to isolate services, enabling communication between virtual networks</a:t>
            </a:r>
          </a:p>
        </p:txBody>
      </p:sp>
      <p:pic>
        <p:nvPicPr>
          <p:cNvPr id="4" name="Picture 3">
            <a:extLst>
              <a:ext uri="{FF2B5EF4-FFF2-40B4-BE49-F238E27FC236}">
                <a16:creationId xmlns:a16="http://schemas.microsoft.com/office/drawing/2014/main" id="{C43D59F1-494B-4B68-AA6D-DB5EB6A9DBD3}"/>
              </a:ext>
            </a:extLst>
          </p:cNvPr>
          <p:cNvPicPr>
            <a:picLocks noChangeAspect="1"/>
          </p:cNvPicPr>
          <p:nvPr/>
        </p:nvPicPr>
        <p:blipFill>
          <a:blip r:embed="rId3"/>
          <a:stretch>
            <a:fillRect/>
          </a:stretch>
        </p:blipFill>
        <p:spPr>
          <a:xfrm>
            <a:off x="6811005" y="620827"/>
            <a:ext cx="5154443" cy="5247820"/>
          </a:xfrm>
          <a:prstGeom prst="rect">
            <a:avLst/>
          </a:prstGeom>
        </p:spPr>
      </p:pic>
    </p:spTree>
    <p:extLst>
      <p:ext uri="{BB962C8B-B14F-4D97-AF65-F5344CB8AC3E}">
        <p14:creationId xmlns:p14="http://schemas.microsoft.com/office/powerpoint/2010/main" val="23141071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b="1" dirty="0">
                <a:latin typeface="Segoe UI Light" panose="020B0502040204020203" pitchFamily="34" charset="0"/>
                <a:cs typeface="Segoe UI Light" panose="020B0502040204020203" pitchFamily="34" charset="0"/>
              </a:rPr>
              <a:t>Network Integration</a:t>
            </a:r>
          </a:p>
        </p:txBody>
      </p:sp>
      <p:pic>
        <p:nvPicPr>
          <p:cNvPr id="5" name="Picture 4">
            <a:hlinkClick r:id="rId3"/>
            <a:extLst>
              <a:ext uri="{FF2B5EF4-FFF2-40B4-BE49-F238E27FC236}">
                <a16:creationId xmlns:a16="http://schemas.microsoft.com/office/drawing/2014/main" id="{FED6F78B-2F70-4F0A-BCAD-6281A1F76F8D}"/>
              </a:ext>
            </a:extLst>
          </p:cNvPr>
          <p:cNvPicPr>
            <a:picLocks noChangeAspect="1"/>
          </p:cNvPicPr>
          <p:nvPr/>
        </p:nvPicPr>
        <p:blipFill>
          <a:blip r:embed="rId4"/>
          <a:stretch>
            <a:fillRect/>
          </a:stretch>
        </p:blipFill>
        <p:spPr>
          <a:xfrm>
            <a:off x="391036" y="1416510"/>
            <a:ext cx="11205310" cy="4239342"/>
          </a:xfrm>
          <a:prstGeom prst="rect">
            <a:avLst/>
          </a:prstGeom>
        </p:spPr>
      </p:pic>
    </p:spTree>
    <p:extLst>
      <p:ext uri="{BB962C8B-B14F-4D97-AF65-F5344CB8AC3E}">
        <p14:creationId xmlns:p14="http://schemas.microsoft.com/office/powerpoint/2010/main" val="412497369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2" y="3088902"/>
            <a:ext cx="2030479" cy="680196"/>
          </a:xfrm>
        </p:spPr>
        <p:txBody>
          <a:bodyPr/>
          <a:lstStyle/>
          <a:p>
            <a:r>
              <a:rPr lang="en-US" dirty="0"/>
              <a:t>Learning Objectives</a:t>
            </a:r>
          </a:p>
        </p:txBody>
      </p:sp>
      <p:sp>
        <p:nvSpPr>
          <p:cNvPr id="6" name="Text Placeholder 5"/>
          <p:cNvSpPr>
            <a:spLocks noGrp="1"/>
          </p:cNvSpPr>
          <p:nvPr>
            <p:ph type="body" sz="quarter" idx="11"/>
          </p:nvPr>
        </p:nvSpPr>
        <p:spPr>
          <a:xfrm>
            <a:off x="4008942" y="890908"/>
            <a:ext cx="7695070" cy="741783"/>
          </a:xfrm>
        </p:spPr>
        <p:txBody>
          <a:bodyPr/>
          <a:lstStyle/>
          <a:p>
            <a:pPr lvl="1"/>
            <a:r>
              <a:rPr lang="en-US" dirty="0"/>
              <a:t>Plan Virtual Networks</a:t>
            </a:r>
          </a:p>
        </p:txBody>
      </p:sp>
      <p:sp>
        <p:nvSpPr>
          <p:cNvPr id="2" name="Text Placeholder 1"/>
          <p:cNvSpPr>
            <a:spLocks noGrp="1"/>
          </p:cNvSpPr>
          <p:nvPr>
            <p:ph type="body" sz="quarter" idx="15"/>
          </p:nvPr>
        </p:nvSpPr>
        <p:spPr>
          <a:xfrm>
            <a:off x="4008942" y="1755967"/>
            <a:ext cx="7695070" cy="741783"/>
          </a:xfrm>
        </p:spPr>
        <p:txBody>
          <a:bodyPr/>
          <a:lstStyle/>
          <a:p>
            <a:pPr lvl="1"/>
            <a:r>
              <a:rPr lang="en-US" dirty="0"/>
              <a:t>Recommend a Solution for Network Addressing and Name Resolution</a:t>
            </a:r>
          </a:p>
        </p:txBody>
      </p:sp>
      <p:sp>
        <p:nvSpPr>
          <p:cNvPr id="3" name="Text Placeholder 2"/>
          <p:cNvSpPr>
            <a:spLocks noGrp="1"/>
          </p:cNvSpPr>
          <p:nvPr>
            <p:ph type="body" sz="quarter" idx="17"/>
          </p:nvPr>
        </p:nvSpPr>
        <p:spPr>
          <a:xfrm>
            <a:off x="4008942" y="2621026"/>
            <a:ext cx="7695070" cy="741783"/>
          </a:xfrm>
        </p:spPr>
        <p:txBody>
          <a:bodyPr/>
          <a:lstStyle/>
          <a:p>
            <a:pPr lvl="1"/>
            <a:r>
              <a:rPr lang="en-US" dirty="0"/>
              <a:t>Recommend Solutions for Network Security</a:t>
            </a:r>
          </a:p>
        </p:txBody>
      </p:sp>
      <p:sp>
        <p:nvSpPr>
          <p:cNvPr id="4" name="Text Placeholder 3">
            <a:extLst>
              <a:ext uri="{FF2B5EF4-FFF2-40B4-BE49-F238E27FC236}">
                <a16:creationId xmlns:a16="http://schemas.microsoft.com/office/drawing/2014/main" id="{5314F318-BBD2-4B03-8429-65A4F541D189}"/>
              </a:ext>
            </a:extLst>
          </p:cNvPr>
          <p:cNvSpPr>
            <a:spLocks noGrp="1"/>
          </p:cNvSpPr>
          <p:nvPr>
            <p:ph type="body" sz="quarter" idx="19"/>
          </p:nvPr>
        </p:nvSpPr>
        <p:spPr>
          <a:xfrm>
            <a:off x="4008597" y="3486085"/>
            <a:ext cx="7695070" cy="741783"/>
          </a:xfrm>
        </p:spPr>
        <p:txBody>
          <a:bodyPr/>
          <a:lstStyle/>
          <a:p>
            <a:pPr lvl="1"/>
            <a:r>
              <a:rPr lang="en-US" dirty="0"/>
              <a:t>Recommendation for Hybrid Networks</a:t>
            </a:r>
          </a:p>
        </p:txBody>
      </p:sp>
      <p:sp>
        <p:nvSpPr>
          <p:cNvPr id="5" name="Text Placeholder 4">
            <a:extLst>
              <a:ext uri="{FF2B5EF4-FFF2-40B4-BE49-F238E27FC236}">
                <a16:creationId xmlns:a16="http://schemas.microsoft.com/office/drawing/2014/main" id="{857B8CDE-A7E2-4EAD-9A8D-54940A9C743F}"/>
              </a:ext>
            </a:extLst>
          </p:cNvPr>
          <p:cNvSpPr>
            <a:spLocks noGrp="1"/>
          </p:cNvSpPr>
          <p:nvPr>
            <p:ph type="body" sz="quarter" idx="21"/>
          </p:nvPr>
        </p:nvSpPr>
        <p:spPr>
          <a:xfrm>
            <a:off x="4078288" y="5183275"/>
            <a:ext cx="7695070" cy="741783"/>
          </a:xfrm>
        </p:spPr>
        <p:txBody>
          <a:bodyPr/>
          <a:lstStyle/>
          <a:p>
            <a:pPr lvl="1"/>
            <a:r>
              <a:rPr lang="en-US" dirty="0"/>
              <a:t>Module Review Questions</a:t>
            </a:r>
          </a:p>
        </p:txBody>
      </p:sp>
      <p:grpSp>
        <p:nvGrpSpPr>
          <p:cNvPr id="22" name="Group 21">
            <a:extLst>
              <a:ext uri="{FF2B5EF4-FFF2-40B4-BE49-F238E27FC236}">
                <a16:creationId xmlns:a16="http://schemas.microsoft.com/office/drawing/2014/main" id="{956A674C-9210-4DA3-8A39-EFF8D9FBC50A}"/>
              </a:ext>
            </a:extLst>
          </p:cNvPr>
          <p:cNvGrpSpPr/>
          <p:nvPr/>
        </p:nvGrpSpPr>
        <p:grpSpPr>
          <a:xfrm>
            <a:off x="2983382" y="905341"/>
            <a:ext cx="702132" cy="702232"/>
            <a:chOff x="3031668" y="462996"/>
            <a:chExt cx="702132" cy="702232"/>
          </a:xfrm>
        </p:grpSpPr>
        <p:grpSp>
          <p:nvGrpSpPr>
            <p:cNvPr id="15" name="Group 14">
              <a:extLst>
                <a:ext uri="{FF2B5EF4-FFF2-40B4-BE49-F238E27FC236}">
                  <a16:creationId xmlns:a16="http://schemas.microsoft.com/office/drawing/2014/main" id="{CE1DF5A4-7E58-4418-9BF8-71C7E9AAB953}"/>
                </a:ext>
              </a:extLst>
            </p:cNvPr>
            <p:cNvGrpSpPr/>
            <p:nvPr/>
          </p:nvGrpSpPr>
          <p:grpSpPr>
            <a:xfrm>
              <a:off x="3031668" y="462996"/>
              <a:ext cx="702132" cy="702232"/>
              <a:chOff x="3031668" y="462996"/>
              <a:chExt cx="702132" cy="702232"/>
            </a:xfrm>
          </p:grpSpPr>
          <p:sp>
            <p:nvSpPr>
              <p:cNvPr id="101" name="Freeform 5">
                <a:extLst>
                  <a:ext uri="{FF2B5EF4-FFF2-40B4-BE49-F238E27FC236}">
                    <a16:creationId xmlns:a16="http://schemas.microsoft.com/office/drawing/2014/main" id="{06FDFE74-2BC5-48A3-8F67-15571A6CF9A6}"/>
                  </a:ext>
                </a:extLst>
              </p:cNvPr>
              <p:cNvSpPr>
                <a:spLocks/>
              </p:cNvSpPr>
              <p:nvPr/>
            </p:nvSpPr>
            <p:spPr bwMode="auto">
              <a:xfrm>
                <a:off x="3031668" y="462996"/>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102" name="Freeform 6">
                <a:extLst>
                  <a:ext uri="{FF2B5EF4-FFF2-40B4-BE49-F238E27FC236}">
                    <a16:creationId xmlns:a16="http://schemas.microsoft.com/office/drawing/2014/main" id="{76CDA170-DF50-4E3E-9369-327E91DFDBA8}"/>
                  </a:ext>
                </a:extLst>
              </p:cNvPr>
              <p:cNvSpPr>
                <a:spLocks noEditPoints="1"/>
              </p:cNvSpPr>
              <p:nvPr/>
            </p:nvSpPr>
            <p:spPr bwMode="auto">
              <a:xfrm>
                <a:off x="3079954" y="511857"/>
                <a:ext cx="605561" cy="60451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pic>
          <p:nvPicPr>
            <p:cNvPr id="8" name="Picture 7" descr="Icon of three concentric arcs">
              <a:extLst>
                <a:ext uri="{FF2B5EF4-FFF2-40B4-BE49-F238E27FC236}">
                  <a16:creationId xmlns:a16="http://schemas.microsoft.com/office/drawing/2014/main" id="{4520AC09-56A6-4EC9-B6DE-ED9987913F21}"/>
                </a:ext>
              </a:extLst>
            </p:cNvPr>
            <p:cNvPicPr>
              <a:picLocks noChangeAspect="1"/>
            </p:cNvPicPr>
            <p:nvPr/>
          </p:nvPicPr>
          <p:blipFill>
            <a:blip r:embed="rId3"/>
            <a:stretch>
              <a:fillRect/>
            </a:stretch>
          </p:blipFill>
          <p:spPr>
            <a:xfrm>
              <a:off x="3196572" y="627950"/>
              <a:ext cx="372325" cy="372325"/>
            </a:xfrm>
            <a:prstGeom prst="rect">
              <a:avLst/>
            </a:prstGeom>
          </p:spPr>
        </p:pic>
      </p:grpSp>
      <p:grpSp>
        <p:nvGrpSpPr>
          <p:cNvPr id="26" name="Group 25">
            <a:extLst>
              <a:ext uri="{FF2B5EF4-FFF2-40B4-BE49-F238E27FC236}">
                <a16:creationId xmlns:a16="http://schemas.microsoft.com/office/drawing/2014/main" id="{1658902A-7888-4D5A-BBDF-6314A9706F60}"/>
              </a:ext>
            </a:extLst>
          </p:cNvPr>
          <p:cNvGrpSpPr/>
          <p:nvPr/>
        </p:nvGrpSpPr>
        <p:grpSpPr>
          <a:xfrm>
            <a:off x="3031668" y="5200866"/>
            <a:ext cx="702132" cy="702232"/>
            <a:chOff x="3031668" y="3935251"/>
            <a:chExt cx="702132" cy="702232"/>
          </a:xfrm>
        </p:grpSpPr>
        <p:grpSp>
          <p:nvGrpSpPr>
            <p:cNvPr id="20" name="Group 19">
              <a:extLst>
                <a:ext uri="{FF2B5EF4-FFF2-40B4-BE49-F238E27FC236}">
                  <a16:creationId xmlns:a16="http://schemas.microsoft.com/office/drawing/2014/main" id="{11F7575F-FFA8-4B8C-A359-DF2580906502}"/>
                </a:ext>
              </a:extLst>
            </p:cNvPr>
            <p:cNvGrpSpPr/>
            <p:nvPr/>
          </p:nvGrpSpPr>
          <p:grpSpPr>
            <a:xfrm>
              <a:off x="3031668" y="3935251"/>
              <a:ext cx="702132" cy="702232"/>
              <a:chOff x="3031668" y="3935251"/>
              <a:chExt cx="702132" cy="702232"/>
            </a:xfrm>
          </p:grpSpPr>
          <p:sp>
            <p:nvSpPr>
              <p:cNvPr id="38" name="Freeform 5">
                <a:extLst>
                  <a:ext uri="{FF2B5EF4-FFF2-40B4-BE49-F238E27FC236}">
                    <a16:creationId xmlns:a16="http://schemas.microsoft.com/office/drawing/2014/main" id="{56F065CE-177B-490A-A251-D0F4169A5766}"/>
                  </a:ext>
                </a:extLst>
              </p:cNvPr>
              <p:cNvSpPr>
                <a:spLocks/>
              </p:cNvSpPr>
              <p:nvPr/>
            </p:nvSpPr>
            <p:spPr bwMode="auto">
              <a:xfrm>
                <a:off x="3031668" y="3935251"/>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39" name="Freeform 6">
                <a:extLst>
                  <a:ext uri="{FF2B5EF4-FFF2-40B4-BE49-F238E27FC236}">
                    <a16:creationId xmlns:a16="http://schemas.microsoft.com/office/drawing/2014/main" id="{4A37F30B-0F4B-440C-B966-1CE9DD6EF9B7}"/>
                  </a:ext>
                </a:extLst>
              </p:cNvPr>
              <p:cNvSpPr>
                <a:spLocks noEditPoints="1"/>
              </p:cNvSpPr>
              <p:nvPr/>
            </p:nvSpPr>
            <p:spPr bwMode="auto">
              <a:xfrm>
                <a:off x="3079954" y="3984112"/>
                <a:ext cx="605561" cy="60451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pic>
          <p:nvPicPr>
            <p:cNvPr id="12" name="Picture 11" descr="Icon of a screen with dots">
              <a:extLst>
                <a:ext uri="{FF2B5EF4-FFF2-40B4-BE49-F238E27FC236}">
                  <a16:creationId xmlns:a16="http://schemas.microsoft.com/office/drawing/2014/main" id="{AC05A14D-F3EA-4968-AB36-81AA9F213EF0}"/>
                </a:ext>
              </a:extLst>
            </p:cNvPr>
            <p:cNvPicPr>
              <a:picLocks noChangeAspect="1"/>
            </p:cNvPicPr>
            <p:nvPr/>
          </p:nvPicPr>
          <p:blipFill>
            <a:blip r:embed="rId4"/>
            <a:stretch>
              <a:fillRect/>
            </a:stretch>
          </p:blipFill>
          <p:spPr>
            <a:xfrm>
              <a:off x="3199854" y="4149132"/>
              <a:ext cx="365760" cy="274470"/>
            </a:xfrm>
            <a:prstGeom prst="rect">
              <a:avLst/>
            </a:prstGeom>
          </p:spPr>
        </p:pic>
      </p:grpSp>
      <p:grpSp>
        <p:nvGrpSpPr>
          <p:cNvPr id="40" name="Group 39">
            <a:extLst>
              <a:ext uri="{FF2B5EF4-FFF2-40B4-BE49-F238E27FC236}">
                <a16:creationId xmlns:a16="http://schemas.microsoft.com/office/drawing/2014/main" id="{71E5A86E-6FF6-493D-8428-A1BBB9F271E6}"/>
              </a:ext>
            </a:extLst>
          </p:cNvPr>
          <p:cNvGrpSpPr/>
          <p:nvPr/>
        </p:nvGrpSpPr>
        <p:grpSpPr>
          <a:xfrm>
            <a:off x="2983382" y="1769000"/>
            <a:ext cx="702132" cy="702232"/>
            <a:chOff x="3031668" y="462996"/>
            <a:chExt cx="702132" cy="702232"/>
          </a:xfrm>
        </p:grpSpPr>
        <p:grpSp>
          <p:nvGrpSpPr>
            <p:cNvPr id="41" name="Group 40">
              <a:extLst>
                <a:ext uri="{FF2B5EF4-FFF2-40B4-BE49-F238E27FC236}">
                  <a16:creationId xmlns:a16="http://schemas.microsoft.com/office/drawing/2014/main" id="{31751C14-634A-4E06-B29F-BC9336BDAF2D}"/>
                </a:ext>
              </a:extLst>
            </p:cNvPr>
            <p:cNvGrpSpPr/>
            <p:nvPr/>
          </p:nvGrpSpPr>
          <p:grpSpPr>
            <a:xfrm>
              <a:off x="3031668" y="462996"/>
              <a:ext cx="702132" cy="702232"/>
              <a:chOff x="3031668" y="462996"/>
              <a:chExt cx="702132" cy="702232"/>
            </a:xfrm>
          </p:grpSpPr>
          <p:sp>
            <p:nvSpPr>
              <p:cNvPr id="43" name="Freeform 5">
                <a:extLst>
                  <a:ext uri="{FF2B5EF4-FFF2-40B4-BE49-F238E27FC236}">
                    <a16:creationId xmlns:a16="http://schemas.microsoft.com/office/drawing/2014/main" id="{9212C8A8-2EB4-4FE2-B147-573768D2393B}"/>
                  </a:ext>
                </a:extLst>
              </p:cNvPr>
              <p:cNvSpPr>
                <a:spLocks/>
              </p:cNvSpPr>
              <p:nvPr/>
            </p:nvSpPr>
            <p:spPr bwMode="auto">
              <a:xfrm>
                <a:off x="3031668" y="462996"/>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44" name="Freeform 6">
                <a:extLst>
                  <a:ext uri="{FF2B5EF4-FFF2-40B4-BE49-F238E27FC236}">
                    <a16:creationId xmlns:a16="http://schemas.microsoft.com/office/drawing/2014/main" id="{3363CA47-6E4A-4F41-8310-B02C9488240E}"/>
                  </a:ext>
                </a:extLst>
              </p:cNvPr>
              <p:cNvSpPr>
                <a:spLocks noEditPoints="1"/>
              </p:cNvSpPr>
              <p:nvPr/>
            </p:nvSpPr>
            <p:spPr bwMode="auto">
              <a:xfrm>
                <a:off x="3079954" y="511857"/>
                <a:ext cx="605561" cy="60451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pic>
          <p:nvPicPr>
            <p:cNvPr id="42" name="Picture 41" descr="Icon of three concentric arcs">
              <a:extLst>
                <a:ext uri="{FF2B5EF4-FFF2-40B4-BE49-F238E27FC236}">
                  <a16:creationId xmlns:a16="http://schemas.microsoft.com/office/drawing/2014/main" id="{A0402420-55E9-4D0B-8763-AAA5881B5D9C}"/>
                </a:ext>
              </a:extLst>
            </p:cNvPr>
            <p:cNvPicPr>
              <a:picLocks noChangeAspect="1"/>
            </p:cNvPicPr>
            <p:nvPr/>
          </p:nvPicPr>
          <p:blipFill>
            <a:blip r:embed="rId3"/>
            <a:stretch>
              <a:fillRect/>
            </a:stretch>
          </p:blipFill>
          <p:spPr>
            <a:xfrm>
              <a:off x="3196572" y="627950"/>
              <a:ext cx="372325" cy="372325"/>
            </a:xfrm>
            <a:prstGeom prst="rect">
              <a:avLst/>
            </a:prstGeom>
          </p:spPr>
        </p:pic>
      </p:grpSp>
      <p:grpSp>
        <p:nvGrpSpPr>
          <p:cNvPr id="45" name="Group 44">
            <a:extLst>
              <a:ext uri="{FF2B5EF4-FFF2-40B4-BE49-F238E27FC236}">
                <a16:creationId xmlns:a16="http://schemas.microsoft.com/office/drawing/2014/main" id="{14BB4BCD-65F3-4CB3-8E77-770B3089854B}"/>
              </a:ext>
            </a:extLst>
          </p:cNvPr>
          <p:cNvGrpSpPr/>
          <p:nvPr/>
        </p:nvGrpSpPr>
        <p:grpSpPr>
          <a:xfrm>
            <a:off x="2983382" y="2631617"/>
            <a:ext cx="702132" cy="702232"/>
            <a:chOff x="3031668" y="462996"/>
            <a:chExt cx="702132" cy="702232"/>
          </a:xfrm>
        </p:grpSpPr>
        <p:grpSp>
          <p:nvGrpSpPr>
            <p:cNvPr id="46" name="Group 45">
              <a:extLst>
                <a:ext uri="{FF2B5EF4-FFF2-40B4-BE49-F238E27FC236}">
                  <a16:creationId xmlns:a16="http://schemas.microsoft.com/office/drawing/2014/main" id="{3CC50EE3-D909-4B5F-A22F-9251652A99C1}"/>
                </a:ext>
              </a:extLst>
            </p:cNvPr>
            <p:cNvGrpSpPr/>
            <p:nvPr/>
          </p:nvGrpSpPr>
          <p:grpSpPr>
            <a:xfrm>
              <a:off x="3031668" y="462996"/>
              <a:ext cx="702132" cy="702232"/>
              <a:chOff x="3031668" y="462996"/>
              <a:chExt cx="702132" cy="702232"/>
            </a:xfrm>
          </p:grpSpPr>
          <p:sp>
            <p:nvSpPr>
              <p:cNvPr id="48" name="Freeform 5">
                <a:extLst>
                  <a:ext uri="{FF2B5EF4-FFF2-40B4-BE49-F238E27FC236}">
                    <a16:creationId xmlns:a16="http://schemas.microsoft.com/office/drawing/2014/main" id="{662DFAC0-82E2-4685-B0EA-9B94B9895254}"/>
                  </a:ext>
                </a:extLst>
              </p:cNvPr>
              <p:cNvSpPr>
                <a:spLocks/>
              </p:cNvSpPr>
              <p:nvPr/>
            </p:nvSpPr>
            <p:spPr bwMode="auto">
              <a:xfrm>
                <a:off x="3031668" y="462996"/>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49" name="Freeform 6">
                <a:extLst>
                  <a:ext uri="{FF2B5EF4-FFF2-40B4-BE49-F238E27FC236}">
                    <a16:creationId xmlns:a16="http://schemas.microsoft.com/office/drawing/2014/main" id="{59E50ED3-17DC-4841-8696-4B60EC9B453F}"/>
                  </a:ext>
                </a:extLst>
              </p:cNvPr>
              <p:cNvSpPr>
                <a:spLocks noEditPoints="1"/>
              </p:cNvSpPr>
              <p:nvPr/>
            </p:nvSpPr>
            <p:spPr bwMode="auto">
              <a:xfrm>
                <a:off x="3079954" y="511857"/>
                <a:ext cx="605561" cy="60451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pic>
          <p:nvPicPr>
            <p:cNvPr id="47" name="Picture 46" descr="Icon of three concentric arcs">
              <a:extLst>
                <a:ext uri="{FF2B5EF4-FFF2-40B4-BE49-F238E27FC236}">
                  <a16:creationId xmlns:a16="http://schemas.microsoft.com/office/drawing/2014/main" id="{4C9647D4-F63C-42EE-B67D-22BD134E767B}"/>
                </a:ext>
              </a:extLst>
            </p:cNvPr>
            <p:cNvPicPr>
              <a:picLocks noChangeAspect="1"/>
            </p:cNvPicPr>
            <p:nvPr/>
          </p:nvPicPr>
          <p:blipFill>
            <a:blip r:embed="rId3"/>
            <a:stretch>
              <a:fillRect/>
            </a:stretch>
          </p:blipFill>
          <p:spPr>
            <a:xfrm>
              <a:off x="3196572" y="627950"/>
              <a:ext cx="372325" cy="372325"/>
            </a:xfrm>
            <a:prstGeom prst="rect">
              <a:avLst/>
            </a:prstGeom>
          </p:spPr>
        </p:pic>
      </p:grpSp>
      <p:grpSp>
        <p:nvGrpSpPr>
          <p:cNvPr id="50" name="Group 49">
            <a:extLst>
              <a:ext uri="{FF2B5EF4-FFF2-40B4-BE49-F238E27FC236}">
                <a16:creationId xmlns:a16="http://schemas.microsoft.com/office/drawing/2014/main" id="{CD0C90C2-DC78-459A-B5EE-FC16ABC8E0DA}"/>
              </a:ext>
            </a:extLst>
          </p:cNvPr>
          <p:cNvGrpSpPr/>
          <p:nvPr/>
        </p:nvGrpSpPr>
        <p:grpSpPr>
          <a:xfrm>
            <a:off x="2983382" y="3505860"/>
            <a:ext cx="702132" cy="702232"/>
            <a:chOff x="3031668" y="462996"/>
            <a:chExt cx="702132" cy="702232"/>
          </a:xfrm>
        </p:grpSpPr>
        <p:grpSp>
          <p:nvGrpSpPr>
            <p:cNvPr id="51" name="Group 50">
              <a:extLst>
                <a:ext uri="{FF2B5EF4-FFF2-40B4-BE49-F238E27FC236}">
                  <a16:creationId xmlns:a16="http://schemas.microsoft.com/office/drawing/2014/main" id="{A86315B6-9048-4CC0-A586-E5C91965E5DB}"/>
                </a:ext>
              </a:extLst>
            </p:cNvPr>
            <p:cNvGrpSpPr/>
            <p:nvPr/>
          </p:nvGrpSpPr>
          <p:grpSpPr>
            <a:xfrm>
              <a:off x="3031668" y="462996"/>
              <a:ext cx="702132" cy="702232"/>
              <a:chOff x="3031668" y="462996"/>
              <a:chExt cx="702132" cy="702232"/>
            </a:xfrm>
          </p:grpSpPr>
          <p:sp>
            <p:nvSpPr>
              <p:cNvPr id="53" name="Freeform 5">
                <a:extLst>
                  <a:ext uri="{FF2B5EF4-FFF2-40B4-BE49-F238E27FC236}">
                    <a16:creationId xmlns:a16="http://schemas.microsoft.com/office/drawing/2014/main" id="{CBB2B370-29B7-4689-ADB9-484277FF263E}"/>
                  </a:ext>
                </a:extLst>
              </p:cNvPr>
              <p:cNvSpPr>
                <a:spLocks/>
              </p:cNvSpPr>
              <p:nvPr/>
            </p:nvSpPr>
            <p:spPr bwMode="auto">
              <a:xfrm>
                <a:off x="3031668" y="462996"/>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54" name="Freeform 6">
                <a:extLst>
                  <a:ext uri="{FF2B5EF4-FFF2-40B4-BE49-F238E27FC236}">
                    <a16:creationId xmlns:a16="http://schemas.microsoft.com/office/drawing/2014/main" id="{39FB2F8F-0F44-482D-A8B3-F1AAFBB96933}"/>
                  </a:ext>
                </a:extLst>
              </p:cNvPr>
              <p:cNvSpPr>
                <a:spLocks noEditPoints="1"/>
              </p:cNvSpPr>
              <p:nvPr/>
            </p:nvSpPr>
            <p:spPr bwMode="auto">
              <a:xfrm>
                <a:off x="3079954" y="511857"/>
                <a:ext cx="605561" cy="60451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pic>
          <p:nvPicPr>
            <p:cNvPr id="52" name="Picture 51" descr="Icon of three concentric arcs">
              <a:extLst>
                <a:ext uri="{FF2B5EF4-FFF2-40B4-BE49-F238E27FC236}">
                  <a16:creationId xmlns:a16="http://schemas.microsoft.com/office/drawing/2014/main" id="{480B8537-83AA-4712-A36C-41F833BFA737}"/>
                </a:ext>
              </a:extLst>
            </p:cNvPr>
            <p:cNvPicPr>
              <a:picLocks noChangeAspect="1"/>
            </p:cNvPicPr>
            <p:nvPr/>
          </p:nvPicPr>
          <p:blipFill>
            <a:blip r:embed="rId3"/>
            <a:stretch>
              <a:fillRect/>
            </a:stretch>
          </p:blipFill>
          <p:spPr>
            <a:xfrm>
              <a:off x="3196572" y="627950"/>
              <a:ext cx="372325" cy="372325"/>
            </a:xfrm>
            <a:prstGeom prst="rect">
              <a:avLst/>
            </a:prstGeom>
          </p:spPr>
        </p:pic>
      </p:grpSp>
      <p:sp>
        <p:nvSpPr>
          <p:cNvPr id="33" name="Text Placeholder 3">
            <a:extLst>
              <a:ext uri="{FF2B5EF4-FFF2-40B4-BE49-F238E27FC236}">
                <a16:creationId xmlns:a16="http://schemas.microsoft.com/office/drawing/2014/main" id="{1BF9D02C-1F1A-4470-B695-709CF3042F34}"/>
              </a:ext>
            </a:extLst>
          </p:cNvPr>
          <p:cNvSpPr txBox="1">
            <a:spLocks/>
          </p:cNvSpPr>
          <p:nvPr/>
        </p:nvSpPr>
        <p:spPr>
          <a:xfrm>
            <a:off x="4056883" y="4315997"/>
            <a:ext cx="7695070" cy="741783"/>
          </a:xfrm>
          <a:prstGeom prst="rect">
            <a:avLst/>
          </a:prstGeom>
        </p:spPr>
        <p:txBody>
          <a:bodyPr vert="horz" wrap="square" lIns="0" tIns="0" rIns="0" bIns="0" rtlCol="0" anchor="ctr">
            <a:no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lang="en-US" sz="1800" b="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1"/>
            <a:r>
              <a:rPr lang="en-US" dirty="0"/>
              <a:t>Implement a Secure Hybrid Network</a:t>
            </a:r>
          </a:p>
        </p:txBody>
      </p:sp>
      <p:grpSp>
        <p:nvGrpSpPr>
          <p:cNvPr id="34" name="Group 33">
            <a:extLst>
              <a:ext uri="{FF2B5EF4-FFF2-40B4-BE49-F238E27FC236}">
                <a16:creationId xmlns:a16="http://schemas.microsoft.com/office/drawing/2014/main" id="{7E7E93FE-0486-4BBC-B314-B1CC82D3386C}"/>
              </a:ext>
            </a:extLst>
          </p:cNvPr>
          <p:cNvGrpSpPr/>
          <p:nvPr/>
        </p:nvGrpSpPr>
        <p:grpSpPr>
          <a:xfrm>
            <a:off x="3031668" y="4335772"/>
            <a:ext cx="702132" cy="702232"/>
            <a:chOff x="3031668" y="462996"/>
            <a:chExt cx="702132" cy="702232"/>
          </a:xfrm>
        </p:grpSpPr>
        <p:grpSp>
          <p:nvGrpSpPr>
            <p:cNvPr id="35" name="Group 34">
              <a:extLst>
                <a:ext uri="{FF2B5EF4-FFF2-40B4-BE49-F238E27FC236}">
                  <a16:creationId xmlns:a16="http://schemas.microsoft.com/office/drawing/2014/main" id="{B07A7027-971C-405E-B05C-11665A99FF21}"/>
                </a:ext>
              </a:extLst>
            </p:cNvPr>
            <p:cNvGrpSpPr/>
            <p:nvPr/>
          </p:nvGrpSpPr>
          <p:grpSpPr>
            <a:xfrm>
              <a:off x="3031668" y="462996"/>
              <a:ext cx="702132" cy="702232"/>
              <a:chOff x="3031668" y="462996"/>
              <a:chExt cx="702132" cy="702232"/>
            </a:xfrm>
          </p:grpSpPr>
          <p:sp>
            <p:nvSpPr>
              <p:cNvPr id="37" name="Freeform 5">
                <a:extLst>
                  <a:ext uri="{FF2B5EF4-FFF2-40B4-BE49-F238E27FC236}">
                    <a16:creationId xmlns:a16="http://schemas.microsoft.com/office/drawing/2014/main" id="{6317B2AA-E589-4A62-81A6-7A56B2877042}"/>
                  </a:ext>
                </a:extLst>
              </p:cNvPr>
              <p:cNvSpPr>
                <a:spLocks/>
              </p:cNvSpPr>
              <p:nvPr/>
            </p:nvSpPr>
            <p:spPr bwMode="auto">
              <a:xfrm>
                <a:off x="3031668" y="462996"/>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55" name="Freeform 6">
                <a:extLst>
                  <a:ext uri="{FF2B5EF4-FFF2-40B4-BE49-F238E27FC236}">
                    <a16:creationId xmlns:a16="http://schemas.microsoft.com/office/drawing/2014/main" id="{145457A5-2126-48F6-85B6-574D71BB1FC8}"/>
                  </a:ext>
                </a:extLst>
              </p:cNvPr>
              <p:cNvSpPr>
                <a:spLocks noEditPoints="1"/>
              </p:cNvSpPr>
              <p:nvPr/>
            </p:nvSpPr>
            <p:spPr bwMode="auto">
              <a:xfrm>
                <a:off x="3079954" y="511857"/>
                <a:ext cx="605561" cy="60451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pic>
          <p:nvPicPr>
            <p:cNvPr id="36" name="Picture 35" descr="Icon of three concentric arcs">
              <a:extLst>
                <a:ext uri="{FF2B5EF4-FFF2-40B4-BE49-F238E27FC236}">
                  <a16:creationId xmlns:a16="http://schemas.microsoft.com/office/drawing/2014/main" id="{7CB3D027-F644-4657-9B87-38435B7884BE}"/>
                </a:ext>
              </a:extLst>
            </p:cNvPr>
            <p:cNvPicPr>
              <a:picLocks noChangeAspect="1"/>
            </p:cNvPicPr>
            <p:nvPr/>
          </p:nvPicPr>
          <p:blipFill>
            <a:blip r:embed="rId3"/>
            <a:stretch>
              <a:fillRect/>
            </a:stretch>
          </p:blipFill>
          <p:spPr>
            <a:xfrm>
              <a:off x="3196572" y="627950"/>
              <a:ext cx="372325" cy="372325"/>
            </a:xfrm>
            <a:prstGeom prst="rect">
              <a:avLst/>
            </a:prstGeom>
          </p:spPr>
        </p:pic>
      </p:grpSp>
    </p:spTree>
    <p:extLst>
      <p:ext uri="{BB962C8B-B14F-4D97-AF65-F5344CB8AC3E}">
        <p14:creationId xmlns:p14="http://schemas.microsoft.com/office/powerpoint/2010/main" val="2283819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a:xfrm>
            <a:off x="427119" y="3008670"/>
            <a:ext cx="10992323" cy="913545"/>
          </a:xfrm>
        </p:spPr>
        <p:txBody>
          <a:bodyPr/>
          <a:lstStyle/>
          <a:p>
            <a:r>
              <a:rPr lang="en-US" sz="3600" dirty="0">
                <a:latin typeface="+mn-lt"/>
              </a:rPr>
              <a:t>Recommendation for Hybrid Networks</a:t>
            </a:r>
          </a:p>
        </p:txBody>
      </p:sp>
      <p:pic>
        <p:nvPicPr>
          <p:cNvPr id="2" name="Graphic 1">
            <a:extLst>
              <a:ext uri="{FF2B5EF4-FFF2-40B4-BE49-F238E27FC236}">
                <a16:creationId xmlns:a16="http://schemas.microsoft.com/office/drawing/2014/main" id="{8F966236-D515-4C7C-8348-3C48C87C945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37752" y="5207639"/>
            <a:ext cx="1649875" cy="1649875"/>
          </a:xfrm>
          <a:prstGeom prst="rect">
            <a:avLst/>
          </a:prstGeom>
        </p:spPr>
      </p:pic>
    </p:spTree>
    <p:extLst>
      <p:ext uri="{BB962C8B-B14F-4D97-AF65-F5344CB8AC3E}">
        <p14:creationId xmlns:p14="http://schemas.microsoft.com/office/powerpoint/2010/main" val="512217842"/>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647890" y="235048"/>
            <a:ext cx="11306469" cy="403079"/>
          </a:xfrm>
        </p:spPr>
        <p:txBody>
          <a:bodyPr/>
          <a:lstStyle/>
          <a:p>
            <a:r>
              <a:rPr lang="en-US" dirty="0">
                <a:latin typeface="Segoe UI" panose="020B0502040204020203" pitchFamily="34" charset="0"/>
              </a:rPr>
              <a:t>Azure ExpressRoute for Hybrid Networks</a:t>
            </a:r>
          </a:p>
        </p:txBody>
      </p:sp>
      <p:pic>
        <p:nvPicPr>
          <p:cNvPr id="3" name="Picture 2">
            <a:extLst>
              <a:ext uri="{FF2B5EF4-FFF2-40B4-BE49-F238E27FC236}">
                <a16:creationId xmlns:a16="http://schemas.microsoft.com/office/drawing/2014/main" id="{3B5AE030-336E-477D-B5BC-2A9FFF79A4FF}"/>
              </a:ext>
            </a:extLst>
          </p:cNvPr>
          <p:cNvPicPr>
            <a:picLocks noChangeAspect="1"/>
          </p:cNvPicPr>
          <p:nvPr/>
        </p:nvPicPr>
        <p:blipFill>
          <a:blip r:embed="rId3"/>
          <a:stretch>
            <a:fillRect/>
          </a:stretch>
        </p:blipFill>
        <p:spPr>
          <a:xfrm>
            <a:off x="647890" y="1009698"/>
            <a:ext cx="3200400" cy="5200650"/>
          </a:xfrm>
          <a:prstGeom prst="rect">
            <a:avLst/>
          </a:prstGeom>
        </p:spPr>
      </p:pic>
      <p:pic>
        <p:nvPicPr>
          <p:cNvPr id="6" name="Picture 5">
            <a:extLst>
              <a:ext uri="{FF2B5EF4-FFF2-40B4-BE49-F238E27FC236}">
                <a16:creationId xmlns:a16="http://schemas.microsoft.com/office/drawing/2014/main" id="{BFA72388-1485-4812-8B7C-984A9829C693}"/>
              </a:ext>
            </a:extLst>
          </p:cNvPr>
          <p:cNvPicPr>
            <a:picLocks noChangeAspect="1"/>
          </p:cNvPicPr>
          <p:nvPr/>
        </p:nvPicPr>
        <p:blipFill>
          <a:blip r:embed="rId4"/>
          <a:stretch>
            <a:fillRect/>
          </a:stretch>
        </p:blipFill>
        <p:spPr>
          <a:xfrm>
            <a:off x="4161363" y="1009698"/>
            <a:ext cx="3219450" cy="5210175"/>
          </a:xfrm>
          <a:prstGeom prst="rect">
            <a:avLst/>
          </a:prstGeom>
        </p:spPr>
      </p:pic>
      <p:pic>
        <p:nvPicPr>
          <p:cNvPr id="8" name="Picture 7">
            <a:extLst>
              <a:ext uri="{FF2B5EF4-FFF2-40B4-BE49-F238E27FC236}">
                <a16:creationId xmlns:a16="http://schemas.microsoft.com/office/drawing/2014/main" id="{D708E74D-E52A-4E02-BABB-F32CFC2C877E}"/>
              </a:ext>
            </a:extLst>
          </p:cNvPr>
          <p:cNvPicPr>
            <a:picLocks noChangeAspect="1"/>
          </p:cNvPicPr>
          <p:nvPr/>
        </p:nvPicPr>
        <p:blipFill>
          <a:blip r:embed="rId5"/>
          <a:stretch>
            <a:fillRect/>
          </a:stretch>
        </p:blipFill>
        <p:spPr>
          <a:xfrm>
            <a:off x="7786110" y="990648"/>
            <a:ext cx="3248025" cy="5219700"/>
          </a:xfrm>
          <a:prstGeom prst="rect">
            <a:avLst/>
          </a:prstGeom>
        </p:spPr>
      </p:pic>
    </p:spTree>
    <p:extLst>
      <p:ext uri="{BB962C8B-B14F-4D97-AF65-F5344CB8AC3E}">
        <p14:creationId xmlns:p14="http://schemas.microsoft.com/office/powerpoint/2010/main" val="38839931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282448" y="132066"/>
            <a:ext cx="11306469" cy="403079"/>
          </a:xfrm>
        </p:spPr>
        <p:txBody>
          <a:bodyPr/>
          <a:lstStyle/>
          <a:p>
            <a:r>
              <a:rPr lang="en-US" dirty="0">
                <a:latin typeface="Segoe UI" panose="020B0502040204020203" pitchFamily="34" charset="0"/>
              </a:rPr>
              <a:t>ExpressRoute Circuits</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390768" y="708086"/>
            <a:ext cx="11587278" cy="5786199"/>
          </a:xfrm>
        </p:spPr>
        <p:txBody>
          <a:bodyPr/>
          <a:lstStyle/>
          <a:p>
            <a:pPr>
              <a:spcBef>
                <a:spcPts val="200"/>
              </a:spcBef>
              <a:spcAft>
                <a:spcPts val="400"/>
              </a:spcAft>
            </a:pPr>
            <a:r>
              <a:rPr lang="en-US" sz="2000" dirty="0">
                <a:latin typeface="Segoe UI" panose="020B0502040204020203" pitchFamily="34" charset="0"/>
                <a:cs typeface="Segoe UI" panose="020B0502040204020203" pitchFamily="34" charset="0"/>
              </a:rPr>
              <a:t>A </a:t>
            </a:r>
            <a:r>
              <a:rPr lang="en-US" sz="2000" b="1" i="1" dirty="0">
                <a:latin typeface="Segoe UI" panose="020B0502040204020203" pitchFamily="34" charset="0"/>
                <a:cs typeface="Segoe UI" panose="020B0502040204020203" pitchFamily="34" charset="0"/>
              </a:rPr>
              <a:t>Circuit</a:t>
            </a:r>
            <a:r>
              <a:rPr lang="en-US" sz="2000" dirty="0">
                <a:latin typeface="Segoe UI" panose="020B0502040204020203" pitchFamily="34" charset="0"/>
                <a:cs typeface="Segoe UI" panose="020B0502040204020203" pitchFamily="34" charset="0"/>
              </a:rPr>
              <a:t> is an ExpressRoute logical connection between an on-premises network and an Azure network </a:t>
            </a:r>
          </a:p>
          <a:p>
            <a:pPr marL="342900" indent="-342900">
              <a:spcBef>
                <a:spcPts val="200"/>
              </a:spcBef>
              <a:spcAft>
                <a:spcPts val="400"/>
              </a:spcAft>
              <a:buFont typeface="Arial" panose="020B0604020202020204" pitchFamily="34" charset="0"/>
              <a:buChar char="•"/>
            </a:pPr>
            <a:r>
              <a:rPr lang="en-US" sz="2000" dirty="0">
                <a:latin typeface="Segoe UI" panose="020B0502040204020203" pitchFamily="34" charset="0"/>
                <a:cs typeface="Segoe UI" panose="020B0502040204020203" pitchFamily="34" charset="0"/>
              </a:rPr>
              <a:t>Configure traffic management and routing in ExpressRoute using circuits</a:t>
            </a:r>
          </a:p>
          <a:p>
            <a:pPr marL="342900" indent="-342900">
              <a:spcBef>
                <a:spcPts val="200"/>
              </a:spcBef>
              <a:spcAft>
                <a:spcPts val="400"/>
              </a:spcAft>
              <a:buFont typeface="Arial" panose="020B0604020202020204" pitchFamily="34" charset="0"/>
              <a:buChar char="•"/>
            </a:pPr>
            <a:r>
              <a:rPr lang="en-US" sz="2000" dirty="0">
                <a:latin typeface="Segoe UI" panose="020B0502040204020203" pitchFamily="34" charset="0"/>
                <a:cs typeface="Segoe UI" panose="020B0502040204020203" pitchFamily="34" charset="0"/>
              </a:rPr>
              <a:t>Multiple circuits can exist across various regions </a:t>
            </a:r>
          </a:p>
          <a:p>
            <a:pPr marL="342900" indent="-342900">
              <a:spcBef>
                <a:spcPts val="200"/>
              </a:spcBef>
              <a:spcAft>
                <a:spcPts val="400"/>
              </a:spcAft>
              <a:buFont typeface="Arial" panose="020B0604020202020204" pitchFamily="34" charset="0"/>
              <a:buChar char="•"/>
            </a:pPr>
            <a:r>
              <a:rPr lang="en-US" sz="2000" dirty="0">
                <a:latin typeface="Segoe UI" panose="020B0502040204020203" pitchFamily="34" charset="0"/>
                <a:cs typeface="Segoe UI" panose="020B0502040204020203" pitchFamily="34" charset="0"/>
              </a:rPr>
              <a:t>ExpressRoute circuits supports connections using various connectivity providers</a:t>
            </a:r>
          </a:p>
          <a:p>
            <a:pPr marL="342900" indent="-342900">
              <a:spcBef>
                <a:spcPts val="200"/>
              </a:spcBef>
              <a:spcAft>
                <a:spcPts val="400"/>
              </a:spcAft>
              <a:buFont typeface="Arial" panose="020B0604020202020204" pitchFamily="34" charset="0"/>
              <a:buChar char="•"/>
            </a:pPr>
            <a:r>
              <a:rPr lang="en-US" sz="2000" dirty="0">
                <a:latin typeface="Segoe UI" panose="020B0502040204020203" pitchFamily="34" charset="0"/>
                <a:cs typeface="Segoe UI" panose="020B0502040204020203" pitchFamily="34" charset="0"/>
              </a:rPr>
              <a:t>Each circuit has multiple routing domains and peerings</a:t>
            </a:r>
          </a:p>
          <a:p>
            <a:pPr marL="342900" indent="-342900">
              <a:spcBef>
                <a:spcPts val="200"/>
              </a:spcBef>
              <a:spcAft>
                <a:spcPts val="400"/>
              </a:spcAft>
              <a:buFont typeface="Arial" panose="020B0604020202020204" pitchFamily="34" charset="0"/>
              <a:buChar char="•"/>
            </a:pPr>
            <a:r>
              <a:rPr lang="en-US" sz="2000" dirty="0">
                <a:latin typeface="Segoe UI" panose="020B0502040204020203" pitchFamily="34" charset="0"/>
                <a:cs typeface="Segoe UI" panose="020B0502040204020203" pitchFamily="34" charset="0"/>
              </a:rPr>
              <a:t>An ExpressRoute circuit does not map to anything physical</a:t>
            </a:r>
          </a:p>
          <a:p>
            <a:pPr>
              <a:spcBef>
                <a:spcPts val="200"/>
              </a:spcBef>
              <a:spcAft>
                <a:spcPts val="400"/>
              </a:spcAft>
            </a:pPr>
            <a:r>
              <a:rPr lang="en-US" sz="2000" b="1" dirty="0">
                <a:latin typeface="Segoe UI" panose="020B0502040204020203" pitchFamily="34" charset="0"/>
                <a:cs typeface="Segoe UI" panose="020B0502040204020203" pitchFamily="34" charset="0"/>
              </a:rPr>
              <a:t>Azure private peering</a:t>
            </a:r>
          </a:p>
          <a:p>
            <a:pPr marL="342900" indent="-342900">
              <a:spcBef>
                <a:spcPts val="200"/>
              </a:spcBef>
              <a:spcAft>
                <a:spcPts val="400"/>
              </a:spcAft>
              <a:buFont typeface="Arial" panose="020B0604020202020204" pitchFamily="34" charset="0"/>
              <a:buChar char="•"/>
            </a:pPr>
            <a:r>
              <a:rPr lang="en-US" sz="2000" dirty="0">
                <a:latin typeface="Segoe UI" panose="020B0502040204020203" pitchFamily="34" charset="0"/>
                <a:cs typeface="Segoe UI" panose="020B0502040204020203" pitchFamily="34" charset="0"/>
              </a:rPr>
              <a:t>Private peering is a trusted extension of a core network in Azure with bidirectional connectivity</a:t>
            </a:r>
          </a:p>
          <a:p>
            <a:pPr marL="342900" indent="-342900">
              <a:spcBef>
                <a:spcPts val="200"/>
              </a:spcBef>
              <a:spcAft>
                <a:spcPts val="400"/>
              </a:spcAft>
              <a:buFont typeface="Arial" panose="020B0604020202020204" pitchFamily="34" charset="0"/>
              <a:buChar char="•"/>
            </a:pPr>
            <a:r>
              <a:rPr lang="en-US" sz="2000" dirty="0">
                <a:latin typeface="Segoe UI" panose="020B0502040204020203" pitchFamily="34" charset="0"/>
                <a:cs typeface="Segoe UI" panose="020B0502040204020203" pitchFamily="34" charset="0"/>
              </a:rPr>
              <a:t>Connect to virtual machines and cloud services directly using private IP addresses</a:t>
            </a:r>
          </a:p>
          <a:p>
            <a:pPr>
              <a:spcBef>
                <a:spcPts val="200"/>
              </a:spcBef>
              <a:spcAft>
                <a:spcPts val="400"/>
              </a:spcAft>
            </a:pPr>
            <a:r>
              <a:rPr lang="en-US" sz="2000" b="1" dirty="0">
                <a:latin typeface="Segoe UI" panose="020B0502040204020203" pitchFamily="34" charset="0"/>
                <a:cs typeface="Segoe UI" panose="020B0502040204020203" pitchFamily="34" charset="0"/>
              </a:rPr>
              <a:t>Microsoft peering</a:t>
            </a:r>
          </a:p>
          <a:p>
            <a:pPr marL="342900" indent="-342900">
              <a:spcBef>
                <a:spcPts val="200"/>
              </a:spcBef>
              <a:spcAft>
                <a:spcPts val="400"/>
              </a:spcAft>
              <a:buFont typeface="Arial" panose="020B0604020202020204" pitchFamily="34" charset="0"/>
              <a:buChar char="•"/>
            </a:pPr>
            <a:r>
              <a:rPr lang="en-US" sz="2000" dirty="0">
                <a:latin typeface="Segoe UI" panose="020B0502040204020203" pitchFamily="34" charset="0"/>
                <a:cs typeface="Segoe UI" panose="020B0502040204020203" pitchFamily="34" charset="0"/>
              </a:rPr>
              <a:t>Microsoft peering provides connectivity to all Microsoft online services</a:t>
            </a:r>
          </a:p>
          <a:p>
            <a:pPr marL="342900" indent="-342900">
              <a:spcBef>
                <a:spcPts val="200"/>
              </a:spcBef>
              <a:spcAft>
                <a:spcPts val="400"/>
              </a:spcAft>
              <a:buFont typeface="Arial" panose="020B0604020202020204" pitchFamily="34" charset="0"/>
              <a:buChar char="•"/>
            </a:pPr>
            <a:r>
              <a:rPr lang="en-US" sz="2000" dirty="0">
                <a:latin typeface="Segoe UI" panose="020B0502040204020203" pitchFamily="34" charset="0"/>
                <a:cs typeface="Segoe UI" panose="020B0502040204020203" pitchFamily="34" charset="0"/>
              </a:rPr>
              <a:t>Requires a public IP address</a:t>
            </a:r>
          </a:p>
          <a:p>
            <a:pPr marL="342900" indent="-342900">
              <a:spcBef>
                <a:spcPts val="200"/>
              </a:spcBef>
              <a:spcAft>
                <a:spcPts val="400"/>
              </a:spcAft>
              <a:buFont typeface="Arial" panose="020B0604020202020204" pitchFamily="34" charset="0"/>
              <a:buChar char="•"/>
            </a:pPr>
            <a:r>
              <a:rPr lang="en-US" sz="2000" dirty="0">
                <a:latin typeface="Segoe UI" panose="020B0502040204020203" pitchFamily="34" charset="0"/>
                <a:cs typeface="Segoe UI" panose="020B0502040204020203" pitchFamily="34" charset="0"/>
              </a:rPr>
              <a:t>Each circuit is assigned a globally unique identifier (GUID), or service key </a:t>
            </a:r>
          </a:p>
          <a:p>
            <a:pPr>
              <a:spcBef>
                <a:spcPts val="200"/>
              </a:spcBef>
              <a:spcAft>
                <a:spcPts val="400"/>
              </a:spcAft>
            </a:pPr>
            <a:r>
              <a:rPr lang="en-US" sz="2000" b="1" dirty="0">
                <a:latin typeface="Segoe UI" panose="020B0502040204020203" pitchFamily="34" charset="0"/>
                <a:cs typeface="Segoe UI" panose="020B0502040204020203" pitchFamily="34" charset="0"/>
              </a:rPr>
              <a:t>Circuit bandwidth</a:t>
            </a:r>
          </a:p>
          <a:p>
            <a:pPr marL="342900" indent="-342900">
              <a:spcBef>
                <a:spcPts val="200"/>
              </a:spcBef>
              <a:spcAft>
                <a:spcPts val="400"/>
              </a:spcAft>
              <a:buFont typeface="Arial" panose="020B0604020202020204" pitchFamily="34" charset="0"/>
              <a:buChar char="•"/>
            </a:pPr>
            <a:r>
              <a:rPr lang="en-US" sz="2000" dirty="0">
                <a:latin typeface="Segoe UI" panose="020B0502040204020203" pitchFamily="34" charset="0"/>
                <a:cs typeface="Segoe UI" panose="020B0502040204020203" pitchFamily="34" charset="0"/>
              </a:rPr>
              <a:t>Have as many circuits as you need to match bandwidth requirements</a:t>
            </a:r>
          </a:p>
        </p:txBody>
      </p:sp>
      <p:grpSp>
        <p:nvGrpSpPr>
          <p:cNvPr id="5" name="Group 4" descr="Icon of a cloud with multiples lines extending from it">
            <a:extLst>
              <a:ext uri="{FF2B5EF4-FFF2-40B4-BE49-F238E27FC236}">
                <a16:creationId xmlns:a16="http://schemas.microsoft.com/office/drawing/2014/main" id="{294BF687-0FCF-46C1-9231-35D52BD0015E}"/>
              </a:ext>
            </a:extLst>
          </p:cNvPr>
          <p:cNvGrpSpPr/>
          <p:nvPr/>
        </p:nvGrpSpPr>
        <p:grpSpPr>
          <a:xfrm>
            <a:off x="10570961" y="5363460"/>
            <a:ext cx="1061170" cy="1071028"/>
            <a:chOff x="2981441" y="1825878"/>
            <a:chExt cx="780288" cy="781812"/>
          </a:xfrm>
        </p:grpSpPr>
        <p:pic>
          <p:nvPicPr>
            <p:cNvPr id="6" name="Picture 5">
              <a:extLst>
                <a:ext uri="{FF2B5EF4-FFF2-40B4-BE49-F238E27FC236}">
                  <a16:creationId xmlns:a16="http://schemas.microsoft.com/office/drawing/2014/main" id="{BC1ED021-E9B5-4F94-BB32-03657024F461}"/>
                </a:ext>
              </a:extLst>
            </p:cNvPr>
            <p:cNvPicPr>
              <a:picLocks noChangeAspect="1"/>
            </p:cNvPicPr>
            <p:nvPr/>
          </p:nvPicPr>
          <p:blipFill>
            <a:blip r:embed="rId3"/>
            <a:stretch>
              <a:fillRect/>
            </a:stretch>
          </p:blipFill>
          <p:spPr>
            <a:xfrm>
              <a:off x="2981441" y="1825878"/>
              <a:ext cx="780288" cy="781812"/>
            </a:xfrm>
            <a:prstGeom prst="rect">
              <a:avLst/>
            </a:prstGeom>
          </p:spPr>
        </p:pic>
        <p:pic>
          <p:nvPicPr>
            <p:cNvPr id="7" name="Picture 6" descr="Icon of a wave connected by circles and lines at both end">
              <a:extLst>
                <a:ext uri="{FF2B5EF4-FFF2-40B4-BE49-F238E27FC236}">
                  <a16:creationId xmlns:a16="http://schemas.microsoft.com/office/drawing/2014/main" id="{5B59F0AE-7358-4222-AA70-B6B6A580AF7E}"/>
                </a:ext>
              </a:extLst>
            </p:cNvPr>
            <p:cNvPicPr>
              <a:picLocks noChangeAspect="1"/>
            </p:cNvPicPr>
            <p:nvPr/>
          </p:nvPicPr>
          <p:blipFill>
            <a:blip r:embed="rId4">
              <a:clrChange>
                <a:clrFrom>
                  <a:srgbClr val="FFFFFF"/>
                </a:clrFrom>
                <a:clrTo>
                  <a:srgbClr val="FFFFFF">
                    <a:alpha val="0"/>
                  </a:srgbClr>
                </a:clrTo>
              </a:clrChange>
            </a:blip>
            <a:srcRect/>
            <a:stretch/>
          </p:blipFill>
          <p:spPr>
            <a:xfrm>
              <a:off x="3142985" y="1988184"/>
              <a:ext cx="457200" cy="457200"/>
            </a:xfrm>
            <a:prstGeom prst="rect">
              <a:avLst/>
            </a:prstGeom>
          </p:spPr>
        </p:pic>
      </p:grpSp>
    </p:spTree>
    <p:extLst>
      <p:ext uri="{BB962C8B-B14F-4D97-AF65-F5344CB8AC3E}">
        <p14:creationId xmlns:p14="http://schemas.microsoft.com/office/powerpoint/2010/main" val="34017857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5">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5">
                                            <p:txEl>
                                              <p:pRg st="12" end="1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
                                            <p:txEl>
                                              <p:pRg st="13" end="1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5">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F4040E46-1C52-41F1-A027-EAD5AF15155A}"/>
              </a:ext>
            </a:extLst>
          </p:cNvPr>
          <p:cNvPicPr>
            <a:picLocks noChangeAspect="1"/>
          </p:cNvPicPr>
          <p:nvPr/>
        </p:nvPicPr>
        <p:blipFill>
          <a:blip r:embed="rId3"/>
          <a:stretch>
            <a:fillRect/>
          </a:stretch>
        </p:blipFill>
        <p:spPr>
          <a:xfrm>
            <a:off x="6724287" y="682706"/>
            <a:ext cx="4257675" cy="6096000"/>
          </a:xfrm>
          <a:prstGeom prst="rect">
            <a:avLst/>
          </a:prstGeom>
        </p:spPr>
      </p:pic>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725356" y="199976"/>
            <a:ext cx="6687319" cy="680196"/>
          </a:xfrm>
        </p:spPr>
        <p:txBody>
          <a:bodyPr/>
          <a:lstStyle/>
          <a:p>
            <a:r>
              <a:rPr lang="en-US" dirty="0">
                <a:latin typeface="Segoe UI" panose="020B0502040204020203" pitchFamily="34" charset="0"/>
              </a:rPr>
              <a:t>ExpressRoute Reference Architecture</a:t>
            </a:r>
          </a:p>
        </p:txBody>
      </p:sp>
      <p:pic>
        <p:nvPicPr>
          <p:cNvPr id="24" name="Picture 23">
            <a:extLst>
              <a:ext uri="{FF2B5EF4-FFF2-40B4-BE49-F238E27FC236}">
                <a16:creationId xmlns:a16="http://schemas.microsoft.com/office/drawing/2014/main" id="{D372E617-4E44-4B24-97B4-360D2F7E3BA4}"/>
              </a:ext>
            </a:extLst>
          </p:cNvPr>
          <p:cNvPicPr>
            <a:picLocks noChangeAspect="1"/>
          </p:cNvPicPr>
          <p:nvPr/>
        </p:nvPicPr>
        <p:blipFill>
          <a:blip r:embed="rId4"/>
          <a:stretch>
            <a:fillRect/>
          </a:stretch>
        </p:blipFill>
        <p:spPr>
          <a:xfrm>
            <a:off x="3926403" y="1357457"/>
            <a:ext cx="2714625" cy="1571625"/>
          </a:xfrm>
          <a:prstGeom prst="rect">
            <a:avLst/>
          </a:prstGeom>
        </p:spPr>
      </p:pic>
      <p:pic>
        <p:nvPicPr>
          <p:cNvPr id="26" name="Picture 25">
            <a:extLst>
              <a:ext uri="{FF2B5EF4-FFF2-40B4-BE49-F238E27FC236}">
                <a16:creationId xmlns:a16="http://schemas.microsoft.com/office/drawing/2014/main" id="{290EB930-C331-4A80-B619-361A22D9E686}"/>
              </a:ext>
            </a:extLst>
          </p:cNvPr>
          <p:cNvPicPr>
            <a:picLocks noChangeAspect="1"/>
          </p:cNvPicPr>
          <p:nvPr/>
        </p:nvPicPr>
        <p:blipFill>
          <a:blip r:embed="rId5"/>
          <a:stretch>
            <a:fillRect/>
          </a:stretch>
        </p:blipFill>
        <p:spPr>
          <a:xfrm>
            <a:off x="1604769" y="1402423"/>
            <a:ext cx="2238375" cy="1685925"/>
          </a:xfrm>
          <a:prstGeom prst="rect">
            <a:avLst/>
          </a:prstGeom>
        </p:spPr>
      </p:pic>
      <p:sp>
        <p:nvSpPr>
          <p:cNvPr id="7" name="TextBox 6">
            <a:extLst>
              <a:ext uri="{FF2B5EF4-FFF2-40B4-BE49-F238E27FC236}">
                <a16:creationId xmlns:a16="http://schemas.microsoft.com/office/drawing/2014/main" id="{0FF13599-2BC7-40ED-9122-00BEF2F65E1E}"/>
              </a:ext>
            </a:extLst>
          </p:cNvPr>
          <p:cNvSpPr txBox="1"/>
          <p:nvPr/>
        </p:nvSpPr>
        <p:spPr>
          <a:xfrm>
            <a:off x="1399450" y="5924461"/>
            <a:ext cx="6558614" cy="369332"/>
          </a:xfrm>
          <a:prstGeom prst="rect">
            <a:avLst/>
          </a:prstGeom>
          <a:noFill/>
        </p:spPr>
        <p:txBody>
          <a:bodyPr wrap="square">
            <a:spAutoFit/>
          </a:bodyPr>
          <a:lstStyle/>
          <a:p>
            <a:r>
              <a:rPr lang="en-US" dirty="0"/>
              <a:t>See: </a:t>
            </a:r>
            <a:r>
              <a:rPr lang="en-US" dirty="0">
                <a:hlinkClick r:id="rId6"/>
              </a:rPr>
              <a:t>Azure Architecture Center</a:t>
            </a:r>
            <a:endParaRPr lang="en-US" dirty="0"/>
          </a:p>
        </p:txBody>
      </p:sp>
    </p:spTree>
    <p:extLst>
      <p:ext uri="{BB962C8B-B14F-4D97-AF65-F5344CB8AC3E}">
        <p14:creationId xmlns:p14="http://schemas.microsoft.com/office/powerpoint/2010/main" val="37404336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25366" y="401993"/>
            <a:ext cx="11341268" cy="680196"/>
          </a:xfrm>
        </p:spPr>
        <p:txBody>
          <a:bodyPr/>
          <a:lstStyle/>
          <a:p>
            <a:r>
              <a:rPr lang="en-US" dirty="0">
                <a:latin typeface="Segoe UI" panose="020B0502040204020203" pitchFamily="34" charset="0"/>
              </a:rPr>
              <a:t>ExpressRoute Consideration</a:t>
            </a:r>
            <a:r>
              <a:rPr lang="en-US" b="1" dirty="0">
                <a:latin typeface="Segoe UI Light" panose="020B0502040204020203" pitchFamily="34" charset="0"/>
                <a:cs typeface="Segoe UI Light" panose="020B0502040204020203" pitchFamily="34" charset="0"/>
              </a:rPr>
              <a:t>s</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25366" y="1131292"/>
            <a:ext cx="11052760" cy="5016758"/>
          </a:xfrm>
        </p:spPr>
        <p:txBody>
          <a:bodyPr/>
          <a:lstStyle/>
          <a:p>
            <a:pPr marL="342900" indent="-342900">
              <a:spcAft>
                <a:spcPts val="1176"/>
              </a:spcAft>
              <a:buFont typeface="Arial" panose="020B0604020202020204" pitchFamily="34" charset="0"/>
              <a:buChar char="•"/>
            </a:pPr>
            <a:r>
              <a:rPr lang="en-US" dirty="0">
                <a:latin typeface="Segoe UI" panose="020B0502040204020203" pitchFamily="34" charset="0"/>
                <a:cs typeface="Segoe UI" panose="020B0502040204020203" pitchFamily="34" charset="0"/>
              </a:rPr>
              <a:t>Requires working with </a:t>
            </a:r>
            <a:r>
              <a:rPr lang="en-US" b="1" dirty="0">
                <a:latin typeface="Segoe UI" panose="020B0502040204020203" pitchFamily="34" charset="0"/>
                <a:cs typeface="Segoe UI" panose="020B0502040204020203" pitchFamily="34" charset="0"/>
              </a:rPr>
              <a:t>connectivity providers</a:t>
            </a:r>
            <a:endParaRPr lang="en-US" dirty="0">
              <a:latin typeface="Segoe UI" panose="020B0502040204020203" pitchFamily="34" charset="0"/>
              <a:cs typeface="Segoe UI" panose="020B0502040204020203" pitchFamily="34" charset="0"/>
            </a:endParaRPr>
          </a:p>
          <a:p>
            <a:pPr marL="342900" indent="-342900">
              <a:spcAft>
                <a:spcPts val="1176"/>
              </a:spcAft>
              <a:buFont typeface="Arial" panose="020B0604020202020204" pitchFamily="34" charset="0"/>
              <a:buChar char="•"/>
            </a:pPr>
            <a:r>
              <a:rPr lang="en-US" dirty="0">
                <a:latin typeface="Segoe UI" panose="020B0502040204020203" pitchFamily="34" charset="0"/>
                <a:cs typeface="Segoe UI" panose="020B0502040204020203" pitchFamily="34" charset="0"/>
              </a:rPr>
              <a:t>Requires </a:t>
            </a:r>
            <a:r>
              <a:rPr lang="en-US" b="1" dirty="0">
                <a:latin typeface="Segoe UI" panose="020B0502040204020203" pitchFamily="34" charset="0"/>
                <a:cs typeface="Segoe UI" panose="020B0502040204020203" pitchFamily="34" charset="0"/>
              </a:rPr>
              <a:t>on-premises high-bandwidth routers</a:t>
            </a:r>
            <a:endParaRPr lang="en-US" dirty="0">
              <a:latin typeface="Segoe UI" panose="020B0502040204020203" pitchFamily="34" charset="0"/>
              <a:cs typeface="Segoe UI" panose="020B0502040204020203" pitchFamily="34" charset="0"/>
            </a:endParaRPr>
          </a:p>
          <a:p>
            <a:pPr marL="342900" indent="-342900">
              <a:spcAft>
                <a:spcPts val="1176"/>
              </a:spcAft>
              <a:buFont typeface="Arial" panose="020B0604020202020204" pitchFamily="34" charset="0"/>
              <a:buChar char="•"/>
            </a:pPr>
            <a:r>
              <a:rPr lang="en-US" dirty="0">
                <a:latin typeface="Segoe UI" panose="020B0502040204020203" pitchFamily="34" charset="0"/>
                <a:cs typeface="Segoe UI" panose="020B0502040204020203" pitchFamily="34" charset="0"/>
              </a:rPr>
              <a:t>Circuit is </a:t>
            </a:r>
            <a:r>
              <a:rPr lang="en-US" b="1" dirty="0">
                <a:latin typeface="Segoe UI" panose="020B0502040204020203" pitchFamily="34" charset="0"/>
                <a:cs typeface="Segoe UI" panose="020B0502040204020203" pitchFamily="34" charset="0"/>
              </a:rPr>
              <a:t>managed by the connectivity provider</a:t>
            </a:r>
            <a:endParaRPr lang="en-US" dirty="0">
              <a:latin typeface="Segoe UI" panose="020B0502040204020203" pitchFamily="34" charset="0"/>
              <a:cs typeface="Segoe UI" panose="020B0502040204020203" pitchFamily="34" charset="0"/>
            </a:endParaRPr>
          </a:p>
          <a:p>
            <a:pPr marL="342900" indent="-342900">
              <a:spcAft>
                <a:spcPts val="1176"/>
              </a:spcAft>
              <a:buFont typeface="Arial" panose="020B0604020202020204" pitchFamily="34" charset="0"/>
              <a:buChar char="•"/>
            </a:pPr>
            <a:r>
              <a:rPr lang="en-US" b="1" dirty="0">
                <a:latin typeface="Segoe UI" panose="020B0502040204020203" pitchFamily="34" charset="0"/>
                <a:cs typeface="Segoe UI" panose="020B0502040204020203" pitchFamily="34" charset="0"/>
              </a:rPr>
              <a:t>No support for Hot Standby Router Protocol (HSRP), </a:t>
            </a:r>
            <a:r>
              <a:rPr lang="en-US" dirty="0">
                <a:latin typeface="Segoe UI" panose="020B0502040204020203" pitchFamily="34" charset="0"/>
                <a:cs typeface="Segoe UI" panose="020B0502040204020203" pitchFamily="34" charset="0"/>
              </a:rPr>
              <a:t>enable a Border Gateway Protocol (BGP) configuration</a:t>
            </a:r>
          </a:p>
          <a:p>
            <a:pPr marL="342900" indent="-342900">
              <a:spcAft>
                <a:spcPts val="1176"/>
              </a:spcAft>
              <a:buFont typeface="Arial" panose="020B0604020202020204" pitchFamily="34" charset="0"/>
              <a:buChar char="•"/>
            </a:pPr>
            <a:r>
              <a:rPr lang="en-US" dirty="0">
                <a:latin typeface="Segoe UI" panose="020B0502040204020203" pitchFamily="34" charset="0"/>
                <a:cs typeface="Segoe UI" panose="020B0502040204020203" pitchFamily="34" charset="0"/>
              </a:rPr>
              <a:t>Operates at </a:t>
            </a:r>
            <a:r>
              <a:rPr lang="en-US" b="1" dirty="0">
                <a:latin typeface="Segoe UI" panose="020B0502040204020203" pitchFamily="34" charset="0"/>
                <a:cs typeface="Segoe UI" panose="020B0502040204020203" pitchFamily="34" charset="0"/>
              </a:rPr>
              <a:t>layer 3</a:t>
            </a:r>
            <a:r>
              <a:rPr lang="en-US" dirty="0">
                <a:latin typeface="Segoe UI" panose="020B0502040204020203" pitchFamily="34" charset="0"/>
                <a:cs typeface="Segoe UI" panose="020B0502040204020203" pitchFamily="34" charset="0"/>
              </a:rPr>
              <a:t> and requires a network security appliance to manage threats</a:t>
            </a:r>
          </a:p>
          <a:p>
            <a:pPr marL="342900" indent="-342900">
              <a:spcAft>
                <a:spcPts val="1176"/>
              </a:spcAft>
              <a:buFont typeface="Arial" panose="020B0604020202020204" pitchFamily="34" charset="0"/>
              <a:buChar char="•"/>
            </a:pPr>
            <a:r>
              <a:rPr lang="en-US" dirty="0">
                <a:latin typeface="Segoe UI" panose="020B0502040204020203" pitchFamily="34" charset="0"/>
                <a:cs typeface="Segoe UI" panose="020B0502040204020203" pitchFamily="34" charset="0"/>
              </a:rPr>
              <a:t>Use </a:t>
            </a:r>
            <a:r>
              <a:rPr lang="en-US" b="1" dirty="0">
                <a:latin typeface="Segoe UI" panose="020B0502040204020203" pitchFamily="34" charset="0"/>
                <a:cs typeface="Segoe UI" panose="020B0502040204020203" pitchFamily="34" charset="0"/>
              </a:rPr>
              <a:t>Azure Connectivity Toolkit  </a:t>
            </a:r>
            <a:r>
              <a:rPr lang="en-US" dirty="0">
                <a:latin typeface="Segoe UI" panose="020B0502040204020203" pitchFamily="34" charset="0"/>
                <a:cs typeface="Segoe UI" panose="020B0502040204020203" pitchFamily="34" charset="0"/>
              </a:rPr>
              <a:t>to monitoring the connectivity between on-premises networks and Azure</a:t>
            </a:r>
          </a:p>
          <a:p>
            <a:pPr marL="342900" indent="-342900">
              <a:spcAft>
                <a:spcPts val="1176"/>
              </a:spcAft>
              <a:buFont typeface="Arial" panose="020B0604020202020204" pitchFamily="34" charset="0"/>
              <a:buChar char="•"/>
            </a:pPr>
            <a:r>
              <a:rPr lang="en-US" dirty="0">
                <a:latin typeface="Segoe UI" panose="020B0502040204020203" pitchFamily="34" charset="0"/>
                <a:cs typeface="Segoe UI" panose="020B0502040204020203" pitchFamily="34" charset="0"/>
              </a:rPr>
              <a:t>Requires </a:t>
            </a:r>
            <a:r>
              <a:rPr lang="en-US" b="1" dirty="0">
                <a:latin typeface="Segoe UI" panose="020B0502040204020203" pitchFamily="34" charset="0"/>
                <a:cs typeface="Segoe UI" panose="020B0502040204020203" pitchFamily="34" charset="0"/>
              </a:rPr>
              <a:t>network security appliances </a:t>
            </a:r>
            <a:r>
              <a:rPr lang="en-US" dirty="0">
                <a:latin typeface="Segoe UI" panose="020B0502040204020203" pitchFamily="34" charset="0"/>
                <a:cs typeface="Segoe UI" panose="020B0502040204020203" pitchFamily="34" charset="0"/>
              </a:rPr>
              <a:t>between the provider's edge routers and on-premises networks</a:t>
            </a:r>
          </a:p>
        </p:txBody>
      </p:sp>
      <p:grpSp>
        <p:nvGrpSpPr>
          <p:cNvPr id="5" name="Group 4" descr="Icon of a cloud with multiples lines extending from it">
            <a:extLst>
              <a:ext uri="{FF2B5EF4-FFF2-40B4-BE49-F238E27FC236}">
                <a16:creationId xmlns:a16="http://schemas.microsoft.com/office/drawing/2014/main" id="{5177DAAF-0B45-472F-A6A4-F461D85CCF9D}"/>
              </a:ext>
            </a:extLst>
          </p:cNvPr>
          <p:cNvGrpSpPr/>
          <p:nvPr/>
        </p:nvGrpSpPr>
        <p:grpSpPr>
          <a:xfrm>
            <a:off x="11121991" y="5895150"/>
            <a:ext cx="712270" cy="707780"/>
            <a:chOff x="2981441" y="1825878"/>
            <a:chExt cx="780288" cy="781812"/>
          </a:xfrm>
        </p:grpSpPr>
        <p:pic>
          <p:nvPicPr>
            <p:cNvPr id="6" name="Picture 5">
              <a:extLst>
                <a:ext uri="{FF2B5EF4-FFF2-40B4-BE49-F238E27FC236}">
                  <a16:creationId xmlns:a16="http://schemas.microsoft.com/office/drawing/2014/main" id="{43F3C347-5C2B-4A2C-8786-B5F6E01B2C1A}"/>
                </a:ext>
              </a:extLst>
            </p:cNvPr>
            <p:cNvPicPr>
              <a:picLocks noChangeAspect="1"/>
            </p:cNvPicPr>
            <p:nvPr/>
          </p:nvPicPr>
          <p:blipFill>
            <a:blip r:embed="rId3"/>
            <a:stretch>
              <a:fillRect/>
            </a:stretch>
          </p:blipFill>
          <p:spPr>
            <a:xfrm>
              <a:off x="2981441" y="1825878"/>
              <a:ext cx="780288" cy="781812"/>
            </a:xfrm>
            <a:prstGeom prst="rect">
              <a:avLst/>
            </a:prstGeom>
          </p:spPr>
        </p:pic>
        <p:pic>
          <p:nvPicPr>
            <p:cNvPr id="7" name="Picture 6" descr="Icon of a wave connected by circles and lines at both end">
              <a:extLst>
                <a:ext uri="{FF2B5EF4-FFF2-40B4-BE49-F238E27FC236}">
                  <a16:creationId xmlns:a16="http://schemas.microsoft.com/office/drawing/2014/main" id="{D079964D-1437-4CFF-A4F6-BA413BA20E4E}"/>
                </a:ext>
              </a:extLst>
            </p:cNvPr>
            <p:cNvPicPr>
              <a:picLocks noChangeAspect="1"/>
            </p:cNvPicPr>
            <p:nvPr/>
          </p:nvPicPr>
          <p:blipFill>
            <a:blip r:embed="rId4">
              <a:clrChange>
                <a:clrFrom>
                  <a:srgbClr val="FFFFFF"/>
                </a:clrFrom>
                <a:clrTo>
                  <a:srgbClr val="FFFFFF">
                    <a:alpha val="0"/>
                  </a:srgbClr>
                </a:clrTo>
              </a:clrChange>
            </a:blip>
            <a:srcRect/>
            <a:stretch/>
          </p:blipFill>
          <p:spPr>
            <a:xfrm>
              <a:off x="3142985" y="1988184"/>
              <a:ext cx="457200" cy="457200"/>
            </a:xfrm>
            <a:prstGeom prst="rect">
              <a:avLst/>
            </a:prstGeom>
          </p:spPr>
        </p:pic>
      </p:grpSp>
    </p:spTree>
    <p:extLst>
      <p:ext uri="{BB962C8B-B14F-4D97-AF65-F5344CB8AC3E}">
        <p14:creationId xmlns:p14="http://schemas.microsoft.com/office/powerpoint/2010/main" val="28259580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a:xfrm>
            <a:off x="561604" y="2792276"/>
            <a:ext cx="10098278" cy="1442759"/>
          </a:xfrm>
        </p:spPr>
        <p:txBody>
          <a:bodyPr/>
          <a:lstStyle/>
          <a:p>
            <a:r>
              <a:rPr lang="en-US" sz="4000" dirty="0">
                <a:latin typeface="+mn-lt"/>
              </a:rPr>
              <a:t>Implement a Secure Hybrid Network</a:t>
            </a:r>
          </a:p>
        </p:txBody>
      </p:sp>
      <p:pic>
        <p:nvPicPr>
          <p:cNvPr id="2" name="Graphic 1">
            <a:extLst>
              <a:ext uri="{FF2B5EF4-FFF2-40B4-BE49-F238E27FC236}">
                <a16:creationId xmlns:a16="http://schemas.microsoft.com/office/drawing/2014/main" id="{E15F719D-640C-47E9-BC55-06A22A1C090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37752" y="5207639"/>
            <a:ext cx="1649875" cy="1649875"/>
          </a:xfrm>
          <a:prstGeom prst="rect">
            <a:avLst/>
          </a:prstGeom>
        </p:spPr>
      </p:pic>
    </p:spTree>
    <p:extLst>
      <p:ext uri="{BB962C8B-B14F-4D97-AF65-F5344CB8AC3E}">
        <p14:creationId xmlns:p14="http://schemas.microsoft.com/office/powerpoint/2010/main" val="4284131361"/>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latin typeface="Segoe UI" panose="020B0502040204020203" pitchFamily="34" charset="0"/>
              </a:rPr>
              <a:t>Implement a Perimeter Network to On-Premises Datacenter</a:t>
            </a:r>
          </a:p>
        </p:txBody>
      </p:sp>
      <p:pic>
        <p:nvPicPr>
          <p:cNvPr id="5" name="Picture 4">
            <a:extLst>
              <a:ext uri="{FF2B5EF4-FFF2-40B4-BE49-F238E27FC236}">
                <a16:creationId xmlns:a16="http://schemas.microsoft.com/office/drawing/2014/main" id="{0B5FFEBA-3E70-44FB-ACC8-25F01D1BC067}"/>
              </a:ext>
            </a:extLst>
          </p:cNvPr>
          <p:cNvPicPr>
            <a:picLocks noChangeAspect="1"/>
          </p:cNvPicPr>
          <p:nvPr/>
        </p:nvPicPr>
        <p:blipFill>
          <a:blip r:embed="rId3"/>
          <a:stretch>
            <a:fillRect/>
          </a:stretch>
        </p:blipFill>
        <p:spPr>
          <a:xfrm>
            <a:off x="654619" y="1018972"/>
            <a:ext cx="9620267" cy="3851978"/>
          </a:xfrm>
          <a:prstGeom prst="rect">
            <a:avLst/>
          </a:prstGeom>
        </p:spPr>
      </p:pic>
      <p:sp>
        <p:nvSpPr>
          <p:cNvPr id="9" name="TextBox 8">
            <a:extLst>
              <a:ext uri="{FF2B5EF4-FFF2-40B4-BE49-F238E27FC236}">
                <a16:creationId xmlns:a16="http://schemas.microsoft.com/office/drawing/2014/main" id="{BF8C1C0A-62C6-4975-A4A4-933C8D14996C}"/>
              </a:ext>
            </a:extLst>
          </p:cNvPr>
          <p:cNvSpPr txBox="1"/>
          <p:nvPr/>
        </p:nvSpPr>
        <p:spPr>
          <a:xfrm>
            <a:off x="591156" y="5126104"/>
            <a:ext cx="10843657" cy="1092607"/>
          </a:xfrm>
          <a:prstGeom prst="rect">
            <a:avLst/>
          </a:prstGeom>
          <a:noFill/>
        </p:spPr>
        <p:txBody>
          <a:bodyPr wrap="square">
            <a:spAutoFit/>
          </a:bodyPr>
          <a:lstStyle/>
          <a:p>
            <a:pPr marL="280121" indent="-280121">
              <a:spcAft>
                <a:spcPts val="600"/>
              </a:spcAft>
              <a:buFont typeface="Arial" panose="020B0604020202020204" pitchFamily="34" charset="0"/>
              <a:buChar char="•"/>
            </a:pPr>
            <a:r>
              <a:rPr lang="en-US" sz="2000" b="1" dirty="0">
                <a:latin typeface="Segoe UI" panose="020B0502040204020203" pitchFamily="34" charset="0"/>
                <a:cs typeface="Segoe UI" panose="020B0502040204020203" pitchFamily="34" charset="0"/>
              </a:rPr>
              <a:t>Gateway subnet:</a:t>
            </a:r>
            <a:r>
              <a:rPr lang="en-US" sz="2000" dirty="0">
                <a:latin typeface="Segoe UI" panose="020B0502040204020203" pitchFamily="34" charset="0"/>
                <a:cs typeface="Segoe UI" panose="020B0502040204020203" pitchFamily="34" charset="0"/>
              </a:rPr>
              <a:t> traffic sent to the web-tier subnet (10.0.1.0/24) is routed through the Azure Firewall instance</a:t>
            </a:r>
          </a:p>
          <a:p>
            <a:pPr marL="280121" indent="-280121">
              <a:spcAft>
                <a:spcPts val="600"/>
              </a:spcAft>
              <a:buFont typeface="Arial" panose="020B0604020202020204" pitchFamily="34" charset="0"/>
              <a:buChar char="•"/>
            </a:pPr>
            <a:r>
              <a:rPr lang="en-US" sz="2000" b="1" dirty="0">
                <a:latin typeface="Segoe UI" panose="020B0502040204020203" pitchFamily="34" charset="0"/>
                <a:cs typeface="Segoe UI" panose="020B0502040204020203" pitchFamily="34" charset="0"/>
              </a:rPr>
              <a:t>Web tier subnet:</a:t>
            </a:r>
            <a:r>
              <a:rPr lang="en-US" sz="2000" dirty="0">
                <a:latin typeface="Segoe UI" panose="020B0502040204020203" pitchFamily="34" charset="0"/>
                <a:cs typeface="Segoe UI" panose="020B0502040204020203" pitchFamily="34" charset="0"/>
              </a:rPr>
              <a:t> Web tier instances communicate directly without an Azure Firewall</a:t>
            </a:r>
          </a:p>
        </p:txBody>
      </p:sp>
    </p:spTree>
    <p:extLst>
      <p:ext uri="{BB962C8B-B14F-4D97-AF65-F5344CB8AC3E}">
        <p14:creationId xmlns:p14="http://schemas.microsoft.com/office/powerpoint/2010/main" val="1750280059"/>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42766" y="523389"/>
            <a:ext cx="11306469" cy="403079"/>
          </a:xfrm>
        </p:spPr>
        <p:txBody>
          <a:bodyPr/>
          <a:lstStyle/>
          <a:p>
            <a:r>
              <a:rPr lang="en-US" sz="3137" dirty="0">
                <a:latin typeface="Segoe UI" panose="020B0502040204020203" pitchFamily="34" charset="0"/>
              </a:rPr>
              <a:t>Architecture</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42766" y="1491148"/>
            <a:ext cx="5171865" cy="4483856"/>
          </a:xfrm>
        </p:spPr>
        <p:txBody>
          <a:bodyPr/>
          <a:lstStyle/>
          <a:p>
            <a:pPr marL="342900" indent="-342900">
              <a:spcAft>
                <a:spcPts val="1800"/>
              </a:spcAft>
              <a:buFont typeface="Arial" panose="020B0604020202020204" pitchFamily="34" charset="0"/>
              <a:buChar char="•"/>
            </a:pPr>
            <a:r>
              <a:rPr lang="en-US" dirty="0">
                <a:latin typeface="Segoe UI" panose="020B0502040204020203" pitchFamily="34" charset="0"/>
                <a:cs typeface="Segoe UI" panose="020B0502040204020203" pitchFamily="34" charset="0"/>
              </a:rPr>
              <a:t>Azure virtual network</a:t>
            </a:r>
          </a:p>
          <a:p>
            <a:pPr marL="342900" indent="-342900">
              <a:spcAft>
                <a:spcPts val="1800"/>
              </a:spcAft>
              <a:buFont typeface="Arial" panose="020B0604020202020204" pitchFamily="34" charset="0"/>
              <a:buChar char="•"/>
            </a:pPr>
            <a:r>
              <a:rPr lang="en-US" dirty="0">
                <a:latin typeface="Segoe UI" panose="020B0502040204020203" pitchFamily="34" charset="0"/>
                <a:cs typeface="Segoe UI" panose="020B0502040204020203" pitchFamily="34" charset="0"/>
              </a:rPr>
              <a:t>Gateway</a:t>
            </a:r>
          </a:p>
          <a:p>
            <a:pPr marL="342900" indent="-342900">
              <a:spcAft>
                <a:spcPts val="1800"/>
              </a:spcAft>
              <a:buFont typeface="Arial" panose="020B0604020202020204" pitchFamily="34" charset="0"/>
              <a:buChar char="•"/>
            </a:pPr>
            <a:r>
              <a:rPr lang="en-US" dirty="0">
                <a:latin typeface="Segoe UI" panose="020B0502040204020203" pitchFamily="34" charset="0"/>
                <a:cs typeface="Segoe UI" panose="020B0502040204020203" pitchFamily="34" charset="0"/>
              </a:rPr>
              <a:t>Azure Firewall</a:t>
            </a:r>
          </a:p>
          <a:p>
            <a:pPr marL="342900" indent="-342900">
              <a:spcAft>
                <a:spcPts val="1800"/>
              </a:spcAft>
              <a:buFont typeface="Arial" panose="020B0604020202020204" pitchFamily="34" charset="0"/>
              <a:buChar char="•"/>
            </a:pPr>
            <a:r>
              <a:rPr lang="en-US" dirty="0">
                <a:latin typeface="Segoe UI" panose="020B0502040204020203" pitchFamily="34" charset="0"/>
                <a:cs typeface="Segoe UI" panose="020B0502040204020203" pitchFamily="34" charset="0"/>
              </a:rPr>
              <a:t>Virtual network routes</a:t>
            </a:r>
          </a:p>
          <a:p>
            <a:pPr marL="342900" indent="-342900">
              <a:spcAft>
                <a:spcPts val="1800"/>
              </a:spcAft>
              <a:buFont typeface="Arial" panose="020B0604020202020204" pitchFamily="34" charset="0"/>
              <a:buChar char="•"/>
            </a:pPr>
            <a:r>
              <a:rPr lang="en-US" dirty="0">
                <a:latin typeface="Segoe UI" panose="020B0502040204020203" pitchFamily="34" charset="0"/>
                <a:cs typeface="Segoe UI" panose="020B0502040204020203" pitchFamily="34" charset="0"/>
              </a:rPr>
              <a:t>Network security groups</a:t>
            </a:r>
          </a:p>
          <a:p>
            <a:pPr marL="342900" indent="-342900">
              <a:spcAft>
                <a:spcPts val="1800"/>
              </a:spcAft>
              <a:buFont typeface="Arial" panose="020B0604020202020204" pitchFamily="34" charset="0"/>
              <a:buChar char="•"/>
            </a:pPr>
            <a:r>
              <a:rPr lang="en-US" dirty="0">
                <a:latin typeface="Segoe UI" panose="020B0502040204020203" pitchFamily="34" charset="0"/>
                <a:cs typeface="Segoe UI" panose="020B0502040204020203" pitchFamily="34" charset="0"/>
              </a:rPr>
              <a:t>Bastion</a:t>
            </a:r>
          </a:p>
          <a:p>
            <a:pPr>
              <a:buFont typeface="Arial" panose="020B0604020202020204" pitchFamily="34" charset="0"/>
              <a:buChar char="•"/>
            </a:pPr>
            <a:endParaRPr lang="en-US" sz="3137" dirty="0">
              <a:latin typeface="Segoe UI Light" panose="020B0502040204020203" pitchFamily="34" charset="0"/>
              <a:cs typeface="Segoe UI Light" panose="020B0502040204020203" pitchFamily="34" charset="0"/>
            </a:endParaRPr>
          </a:p>
        </p:txBody>
      </p:sp>
      <p:pic>
        <p:nvPicPr>
          <p:cNvPr id="4" name="Picture 3">
            <a:extLst>
              <a:ext uri="{FF2B5EF4-FFF2-40B4-BE49-F238E27FC236}">
                <a16:creationId xmlns:a16="http://schemas.microsoft.com/office/drawing/2014/main" id="{D3B50875-8FE7-4AA8-8ADC-AEE30F2AF35D}"/>
              </a:ext>
            </a:extLst>
          </p:cNvPr>
          <p:cNvPicPr>
            <a:picLocks noChangeAspect="1"/>
          </p:cNvPicPr>
          <p:nvPr/>
        </p:nvPicPr>
        <p:blipFill>
          <a:blip r:embed="rId3"/>
          <a:stretch>
            <a:fillRect/>
          </a:stretch>
        </p:blipFill>
        <p:spPr>
          <a:xfrm>
            <a:off x="4637321" y="1247775"/>
            <a:ext cx="7229475" cy="4362450"/>
          </a:xfrm>
          <a:prstGeom prst="rect">
            <a:avLst/>
          </a:prstGeom>
        </p:spPr>
      </p:pic>
    </p:spTree>
    <p:extLst>
      <p:ext uri="{BB962C8B-B14F-4D97-AF65-F5344CB8AC3E}">
        <p14:creationId xmlns:p14="http://schemas.microsoft.com/office/powerpoint/2010/main" val="230813963"/>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325099" y="284401"/>
            <a:ext cx="11306469" cy="403079"/>
          </a:xfrm>
        </p:spPr>
        <p:txBody>
          <a:bodyPr/>
          <a:lstStyle/>
          <a:p>
            <a:r>
              <a:rPr lang="en-US" dirty="0">
                <a:latin typeface="Segoe UI" panose="020B0502040204020203" pitchFamily="34" charset="0"/>
              </a:rPr>
              <a:t>Recommendations</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325099" y="905246"/>
            <a:ext cx="11132203" cy="6555641"/>
          </a:xfrm>
        </p:spPr>
        <p:txBody>
          <a:bodyPr/>
          <a:lstStyle/>
          <a:p>
            <a:r>
              <a:rPr lang="en-US" sz="2000" b="1" dirty="0">
                <a:latin typeface="Segoe UI" panose="020B0502040204020203" pitchFamily="34" charset="0"/>
                <a:cs typeface="Segoe UI" panose="020B0502040204020203" pitchFamily="34" charset="0"/>
              </a:rPr>
              <a:t>Access control recommendations</a:t>
            </a:r>
          </a:p>
          <a:p>
            <a:pPr marL="342900" indent="-342900">
              <a:buFont typeface="Arial" panose="020B0604020202020204" pitchFamily="34" charset="0"/>
              <a:buChar char="•"/>
            </a:pPr>
            <a:r>
              <a:rPr lang="en-US" sz="2000" dirty="0">
                <a:latin typeface="Segoe UI" panose="020B0502040204020203" pitchFamily="34" charset="0"/>
                <a:cs typeface="Segoe UI" panose="020B0502040204020203" pitchFamily="34" charset="0"/>
              </a:rPr>
              <a:t>Use </a:t>
            </a:r>
            <a:r>
              <a:rPr lang="en-US" sz="2000" b="1" dirty="0">
                <a:latin typeface="Segoe UI" panose="020B0502040204020203" pitchFamily="34" charset="0"/>
                <a:cs typeface="Segoe UI" panose="020B0502040204020203" pitchFamily="34" charset="0"/>
              </a:rPr>
              <a:t>role-based access control (RBAC) </a:t>
            </a:r>
            <a:r>
              <a:rPr lang="en-US" sz="2000" dirty="0">
                <a:latin typeface="Segoe UI" panose="020B0502040204020203" pitchFamily="34" charset="0"/>
                <a:cs typeface="Segoe UI" panose="020B0502040204020203" pitchFamily="34" charset="0"/>
              </a:rPr>
              <a:t>to manage the resources in your application</a:t>
            </a:r>
          </a:p>
          <a:p>
            <a:pPr marL="342900" indent="-342900">
              <a:buFont typeface="Arial" panose="020B0604020202020204" pitchFamily="34" charset="0"/>
              <a:buChar char="•"/>
            </a:pPr>
            <a:r>
              <a:rPr lang="en-US" sz="2000" dirty="0">
                <a:latin typeface="Segoe UI" panose="020B0502040204020203" pitchFamily="34" charset="0"/>
                <a:cs typeface="Segoe UI" panose="020B0502040204020203" pitchFamily="34" charset="0"/>
              </a:rPr>
              <a:t>Create </a:t>
            </a:r>
            <a:r>
              <a:rPr lang="en-US" sz="2000" b="1" dirty="0">
                <a:latin typeface="Segoe UI" panose="020B0502040204020203" pitchFamily="34" charset="0"/>
                <a:cs typeface="Segoe UI" panose="020B0502040204020203" pitchFamily="34" charset="0"/>
              </a:rPr>
              <a:t>roles</a:t>
            </a:r>
            <a:r>
              <a:rPr lang="en-US" sz="2000" dirty="0">
                <a:latin typeface="Segoe UI" panose="020B0502040204020203" pitchFamily="34" charset="0"/>
                <a:cs typeface="Segoe UI" panose="020B0502040204020203" pitchFamily="34" charset="0"/>
              </a:rPr>
              <a:t>: DevOps role, centralized IT administrator role, and security IT administrator role</a:t>
            </a:r>
          </a:p>
          <a:p>
            <a:r>
              <a:rPr lang="en-US" sz="2000" b="1" dirty="0">
                <a:latin typeface="Segoe UI" panose="020B0502040204020203" pitchFamily="34" charset="0"/>
                <a:cs typeface="Segoe UI" panose="020B0502040204020203" pitchFamily="34" charset="0"/>
              </a:rPr>
              <a:t>Resource group recommendations</a:t>
            </a:r>
          </a:p>
          <a:p>
            <a:pPr marL="342900" indent="-342900">
              <a:buFont typeface="Arial" panose="020B0604020202020204" pitchFamily="34" charset="0"/>
              <a:buChar char="•"/>
            </a:pPr>
            <a:r>
              <a:rPr lang="en-US" sz="2000" dirty="0">
                <a:latin typeface="Segoe UI" panose="020B0502040204020203" pitchFamily="34" charset="0"/>
                <a:cs typeface="Segoe UI" panose="020B0502040204020203" pitchFamily="34" charset="0"/>
              </a:rPr>
              <a:t>Assign RBAC roles to each resource group to restrict access</a:t>
            </a:r>
          </a:p>
          <a:p>
            <a:pPr marL="342900" indent="-342900">
              <a:buFont typeface="Arial" panose="020B0604020202020204" pitchFamily="34" charset="0"/>
              <a:buChar char="•"/>
            </a:pPr>
            <a:r>
              <a:rPr lang="en-US" sz="2000" dirty="0">
                <a:latin typeface="Segoe UI" panose="020B0502040204020203" pitchFamily="34" charset="0"/>
                <a:cs typeface="Segoe UI" panose="020B0502040204020203" pitchFamily="34" charset="0"/>
              </a:rPr>
              <a:t>Create a resource group containing VMs, NSGs, and gateways and assign the centralized </a:t>
            </a:r>
            <a:r>
              <a:rPr lang="en-US" sz="2000" b="1" dirty="0">
                <a:latin typeface="Segoe UI" panose="020B0502040204020203" pitchFamily="34" charset="0"/>
                <a:cs typeface="Segoe UI" panose="020B0502040204020203" pitchFamily="34" charset="0"/>
              </a:rPr>
              <a:t>IT administrator </a:t>
            </a:r>
            <a:r>
              <a:rPr lang="en-US" sz="2000" dirty="0">
                <a:latin typeface="Segoe UI" panose="020B0502040204020203" pitchFamily="34" charset="0"/>
                <a:cs typeface="Segoe UI" panose="020B0502040204020203" pitchFamily="34" charset="0"/>
              </a:rPr>
              <a:t>role to it</a:t>
            </a:r>
            <a:endParaRPr lang="en-US" sz="2000" b="1" dirty="0">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n-US" sz="2000" dirty="0">
                <a:latin typeface="Segoe UI" panose="020B0502040204020203" pitchFamily="34" charset="0"/>
                <a:cs typeface="Segoe UI" panose="020B0502040204020203" pitchFamily="34" charset="0"/>
              </a:rPr>
              <a:t>Create a resource group containing the VMs for the Azure Firewall instance and gateway subnet routes and assign the </a:t>
            </a:r>
            <a:r>
              <a:rPr lang="en-US" sz="2000" b="1" dirty="0">
                <a:latin typeface="Segoe UI" panose="020B0502040204020203" pitchFamily="34" charset="0"/>
                <a:cs typeface="Segoe UI" panose="020B0502040204020203" pitchFamily="34" charset="0"/>
              </a:rPr>
              <a:t>security IT administrator </a:t>
            </a:r>
            <a:r>
              <a:rPr lang="en-US" sz="2000" dirty="0">
                <a:latin typeface="Segoe UI" panose="020B0502040204020203" pitchFamily="34" charset="0"/>
                <a:cs typeface="Segoe UI" panose="020B0502040204020203" pitchFamily="34" charset="0"/>
              </a:rPr>
              <a:t>role to it</a:t>
            </a:r>
          </a:p>
          <a:p>
            <a:pPr marL="342900" indent="-342900">
              <a:buFont typeface="Arial" panose="020B0604020202020204" pitchFamily="34" charset="0"/>
              <a:buChar char="•"/>
            </a:pPr>
            <a:r>
              <a:rPr lang="en-US" sz="2000" b="1" dirty="0">
                <a:latin typeface="Segoe UI" panose="020B0502040204020203" pitchFamily="34" charset="0"/>
                <a:cs typeface="Segoe UI" panose="020B0502040204020203" pitchFamily="34" charset="0"/>
              </a:rPr>
              <a:t>Separate resource groups </a:t>
            </a:r>
            <a:r>
              <a:rPr lang="en-US" sz="2000" dirty="0">
                <a:latin typeface="Segoe UI" panose="020B0502040204020203" pitchFamily="34" charset="0"/>
                <a:cs typeface="Segoe UI" panose="020B0502040204020203" pitchFamily="34" charset="0"/>
              </a:rPr>
              <a:t>for each application tier that contain the load balancer and VMs and assign the DevOps role to it</a:t>
            </a:r>
          </a:p>
          <a:p>
            <a:r>
              <a:rPr lang="en-US" sz="2000" b="1" dirty="0">
                <a:latin typeface="Segoe UI" panose="020B0502040204020203" pitchFamily="34" charset="0"/>
                <a:cs typeface="Segoe UI" panose="020B0502040204020203" pitchFamily="34" charset="0"/>
              </a:rPr>
              <a:t>Networking recommendations</a:t>
            </a:r>
          </a:p>
          <a:p>
            <a:pPr marL="342900" indent="-342900">
              <a:buFont typeface="Arial" panose="020B0604020202020204" pitchFamily="34" charset="0"/>
              <a:buChar char="•"/>
            </a:pPr>
            <a:r>
              <a:rPr lang="en-US" sz="2000" dirty="0">
                <a:latin typeface="Segoe UI" panose="020B0502040204020203" pitchFamily="34" charset="0"/>
                <a:cs typeface="Segoe UI" panose="020B0502040204020203" pitchFamily="34" charset="0"/>
              </a:rPr>
              <a:t>Destination address = Public IP address of the firewall instance</a:t>
            </a:r>
          </a:p>
          <a:p>
            <a:pPr marL="342900" indent="-342900">
              <a:buFont typeface="Arial" panose="020B0604020202020204" pitchFamily="34" charset="0"/>
              <a:buChar char="•"/>
            </a:pPr>
            <a:r>
              <a:rPr lang="en-US" sz="2000" dirty="0">
                <a:latin typeface="Segoe UI" panose="020B0502040204020203" pitchFamily="34" charset="0"/>
                <a:cs typeface="Segoe UI" panose="020B0502040204020203" pitchFamily="34" charset="0"/>
              </a:rPr>
              <a:t>Translated address = Private IP address within the virtual network</a:t>
            </a:r>
          </a:p>
          <a:p>
            <a:endParaRPr lang="en-US" sz="2000" dirty="0">
              <a:latin typeface="Segoe UI Light" panose="020B0502040204020203" pitchFamily="34" charset="0"/>
              <a:cs typeface="Segoe UI Light" panose="020B0502040204020203" pitchFamily="34" charset="0"/>
            </a:endParaRPr>
          </a:p>
          <a:p>
            <a:endParaRPr lang="en-US" sz="2000" dirty="0">
              <a:latin typeface="Segoe UI Light" panose="020B0502040204020203" pitchFamily="34" charset="0"/>
              <a:cs typeface="Segoe UI Light" panose="020B0502040204020203" pitchFamily="34" charset="0"/>
            </a:endParaRPr>
          </a:p>
        </p:txBody>
      </p:sp>
      <p:pic>
        <p:nvPicPr>
          <p:cNvPr id="2" name="Graphic 1">
            <a:extLst>
              <a:ext uri="{FF2B5EF4-FFF2-40B4-BE49-F238E27FC236}">
                <a16:creationId xmlns:a16="http://schemas.microsoft.com/office/drawing/2014/main" id="{811FCFE5-1465-477F-965C-1617FFAC216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858136" y="5716617"/>
            <a:ext cx="989871" cy="989871"/>
          </a:xfrm>
          <a:prstGeom prst="rect">
            <a:avLst/>
          </a:prstGeom>
        </p:spPr>
      </p:pic>
    </p:spTree>
    <p:extLst>
      <p:ext uri="{BB962C8B-B14F-4D97-AF65-F5344CB8AC3E}">
        <p14:creationId xmlns:p14="http://schemas.microsoft.com/office/powerpoint/2010/main" val="142411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42765" y="264531"/>
            <a:ext cx="11306469" cy="550502"/>
          </a:xfrm>
        </p:spPr>
        <p:txBody>
          <a:bodyPr/>
          <a:lstStyle/>
          <a:p>
            <a:r>
              <a:rPr lang="en-US" sz="3137" dirty="0">
                <a:latin typeface="Segoe UI" panose="020B0502040204020203" pitchFamily="34" charset="0"/>
              </a:rPr>
              <a:t>Security Considerations</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358760" y="932339"/>
            <a:ext cx="11445994" cy="5798254"/>
          </a:xfrm>
        </p:spPr>
        <p:txBody>
          <a:bodyPr/>
          <a:lstStyle/>
          <a:p>
            <a:pPr>
              <a:spcBef>
                <a:spcPts val="0"/>
              </a:spcBef>
              <a:spcAft>
                <a:spcPts val="1200"/>
              </a:spcAft>
            </a:pPr>
            <a:r>
              <a:rPr lang="en-US" sz="2000" b="1" dirty="0">
                <a:latin typeface="Segoe UI" panose="020B0502040204020203" pitchFamily="34" charset="0"/>
                <a:cs typeface="Segoe UI" panose="020B0502040204020203" pitchFamily="34" charset="0"/>
              </a:rPr>
              <a:t>Route on-premises user requests through Azure Firewall</a:t>
            </a:r>
          </a:p>
          <a:p>
            <a:pPr marL="342900" indent="-342900">
              <a:spcBef>
                <a:spcPts val="0"/>
              </a:spcBef>
              <a:spcAft>
                <a:spcPts val="1200"/>
              </a:spcAft>
              <a:buFont typeface="Arial" panose="020B0604020202020204" pitchFamily="34" charset="0"/>
              <a:buChar char="•"/>
            </a:pPr>
            <a:r>
              <a:rPr lang="en-US" sz="2000" dirty="0">
                <a:latin typeface="Segoe UI" panose="020B0502040204020203" pitchFamily="34" charset="0"/>
                <a:cs typeface="Segoe UI" panose="020B0502040204020203" pitchFamily="34" charset="0"/>
              </a:rPr>
              <a:t>The </a:t>
            </a:r>
            <a:r>
              <a:rPr lang="en-US" sz="2000" b="1" dirty="0">
                <a:latin typeface="Segoe UI" panose="020B0502040204020203" pitchFamily="34" charset="0"/>
                <a:cs typeface="Segoe UI" panose="020B0502040204020203" pitchFamily="34" charset="0"/>
              </a:rPr>
              <a:t>user-defined route </a:t>
            </a:r>
            <a:r>
              <a:rPr lang="en-US" sz="2000" dirty="0">
                <a:latin typeface="Segoe UI" panose="020B0502040204020203" pitchFamily="34" charset="0"/>
                <a:cs typeface="Segoe UI" panose="020B0502040204020203" pitchFamily="34" charset="0"/>
              </a:rPr>
              <a:t>in the gateway subnet blocks all user requests other than those received from on-premises</a:t>
            </a:r>
          </a:p>
          <a:p>
            <a:pPr marL="342900" indent="-342900">
              <a:spcBef>
                <a:spcPts val="0"/>
              </a:spcBef>
              <a:spcAft>
                <a:spcPts val="1200"/>
              </a:spcAft>
              <a:buFont typeface="Arial" panose="020B0604020202020204" pitchFamily="34" charset="0"/>
              <a:buChar char="•"/>
            </a:pPr>
            <a:r>
              <a:rPr lang="en-US" sz="2000" dirty="0">
                <a:latin typeface="Segoe UI" panose="020B0502040204020203" pitchFamily="34" charset="0"/>
                <a:cs typeface="Segoe UI" panose="020B0502040204020203" pitchFamily="34" charset="0"/>
              </a:rPr>
              <a:t>The route passes allowed requests to the firewall… these requests are passed to the application based on firewall rules</a:t>
            </a:r>
          </a:p>
          <a:p>
            <a:pPr>
              <a:spcBef>
                <a:spcPts val="0"/>
              </a:spcBef>
              <a:spcAft>
                <a:spcPts val="1200"/>
              </a:spcAft>
            </a:pPr>
            <a:r>
              <a:rPr lang="en-US" sz="2000" b="1" dirty="0">
                <a:latin typeface="Segoe UI" panose="020B0502040204020203" pitchFamily="34" charset="0"/>
                <a:cs typeface="Segoe UI" panose="020B0502040204020203" pitchFamily="34" charset="0"/>
              </a:rPr>
              <a:t>Use NSGs to block/pass traffic between application tiers</a:t>
            </a:r>
          </a:p>
          <a:p>
            <a:pPr marL="342900" indent="-342900">
              <a:spcBef>
                <a:spcPts val="0"/>
              </a:spcBef>
              <a:spcAft>
                <a:spcPts val="1200"/>
              </a:spcAft>
              <a:buFont typeface="Arial" panose="020B0604020202020204" pitchFamily="34" charset="0"/>
              <a:buChar char="•"/>
            </a:pPr>
            <a:r>
              <a:rPr lang="en-US" sz="2000" dirty="0">
                <a:latin typeface="Segoe UI" panose="020B0502040204020203" pitchFamily="34" charset="0"/>
                <a:cs typeface="Segoe UI" panose="020B0502040204020203" pitchFamily="34" charset="0"/>
              </a:rPr>
              <a:t>Traffic between tiers is restricted by using NSGs </a:t>
            </a:r>
          </a:p>
          <a:p>
            <a:pPr marL="342900" indent="-342900">
              <a:spcBef>
                <a:spcPts val="0"/>
              </a:spcBef>
              <a:spcAft>
                <a:spcPts val="1200"/>
              </a:spcAft>
              <a:buFont typeface="Arial" panose="020B0604020202020204" pitchFamily="34" charset="0"/>
              <a:buChar char="•"/>
            </a:pPr>
            <a:r>
              <a:rPr lang="en-US" sz="2000" dirty="0">
                <a:latin typeface="Segoe UI" panose="020B0502040204020203" pitchFamily="34" charset="0"/>
                <a:cs typeface="Segoe UI" panose="020B0502040204020203" pitchFamily="34" charset="0"/>
              </a:rPr>
              <a:t>The business tier blocks all traffic that doesn't originate in the web tier</a:t>
            </a:r>
          </a:p>
          <a:p>
            <a:pPr marL="342900" indent="-342900">
              <a:spcBef>
                <a:spcPts val="0"/>
              </a:spcBef>
              <a:spcAft>
                <a:spcPts val="1200"/>
              </a:spcAft>
              <a:buFont typeface="Arial" panose="020B0604020202020204" pitchFamily="34" charset="0"/>
              <a:buChar char="•"/>
            </a:pPr>
            <a:r>
              <a:rPr lang="en-US" sz="2000" dirty="0">
                <a:latin typeface="Segoe UI" panose="020B0502040204020203" pitchFamily="34" charset="0"/>
                <a:cs typeface="Segoe UI" panose="020B0502040204020203" pitchFamily="34" charset="0"/>
              </a:rPr>
              <a:t>The data tier blocks all traffic that doesn't originate in the business tier</a:t>
            </a:r>
          </a:p>
          <a:p>
            <a:pPr>
              <a:spcBef>
                <a:spcPts val="0"/>
              </a:spcBef>
              <a:spcAft>
                <a:spcPts val="1200"/>
              </a:spcAft>
            </a:pPr>
            <a:r>
              <a:rPr lang="en-US" sz="2000" b="1" dirty="0">
                <a:latin typeface="Segoe UI" panose="020B0502040204020203" pitchFamily="34" charset="0"/>
                <a:cs typeface="Segoe UI" panose="020B0502040204020203" pitchFamily="34" charset="0"/>
              </a:rPr>
              <a:t>Assign DevOps access</a:t>
            </a:r>
          </a:p>
          <a:p>
            <a:pPr marL="342900" indent="-342900">
              <a:spcBef>
                <a:spcPts val="0"/>
              </a:spcBef>
              <a:spcAft>
                <a:spcPts val="1200"/>
              </a:spcAft>
              <a:buFont typeface="Arial" panose="020B0604020202020204" pitchFamily="34" charset="0"/>
              <a:buChar char="•"/>
            </a:pPr>
            <a:r>
              <a:rPr lang="en-US" sz="2000" dirty="0">
                <a:latin typeface="Segoe UI" panose="020B0502040204020203" pitchFamily="34" charset="0"/>
                <a:cs typeface="Segoe UI" panose="020B0502040204020203" pitchFamily="34" charset="0"/>
              </a:rPr>
              <a:t>Use RBAC to restrict the operations that DevOps can perform on each tier</a:t>
            </a:r>
          </a:p>
          <a:p>
            <a:pPr marL="342900" indent="-342900">
              <a:spcBef>
                <a:spcPts val="0"/>
              </a:spcBef>
              <a:spcAft>
                <a:spcPts val="1200"/>
              </a:spcAft>
              <a:buFont typeface="Arial" panose="020B0604020202020204" pitchFamily="34" charset="0"/>
              <a:buChar char="•"/>
            </a:pPr>
            <a:r>
              <a:rPr lang="en-US" sz="2000" dirty="0">
                <a:latin typeface="Segoe UI" panose="020B0502040204020203" pitchFamily="34" charset="0"/>
                <a:cs typeface="Segoe UI" panose="020B0502040204020203" pitchFamily="34" charset="0"/>
              </a:rPr>
              <a:t> When granting permissions, use the principle of least privilege </a:t>
            </a:r>
          </a:p>
          <a:p>
            <a:endParaRPr lang="en-US" sz="2745" dirty="0">
              <a:latin typeface="Segoe UI Light" panose="020B0502040204020203" pitchFamily="34" charset="0"/>
              <a:cs typeface="Segoe UI Light" panose="020B0502040204020203" pitchFamily="34" charset="0"/>
            </a:endParaRPr>
          </a:p>
        </p:txBody>
      </p:sp>
      <p:pic>
        <p:nvPicPr>
          <p:cNvPr id="3" name="Graphic 2">
            <a:extLst>
              <a:ext uri="{FF2B5EF4-FFF2-40B4-BE49-F238E27FC236}">
                <a16:creationId xmlns:a16="http://schemas.microsoft.com/office/drawing/2014/main" id="{F86DAB10-1626-4C0D-B85A-BAE1E8A0A9E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669405" y="5191183"/>
            <a:ext cx="976946" cy="976946"/>
          </a:xfrm>
          <a:prstGeom prst="rect">
            <a:avLst/>
          </a:prstGeom>
        </p:spPr>
      </p:pic>
    </p:spTree>
    <p:extLst>
      <p:ext uri="{BB962C8B-B14F-4D97-AF65-F5344CB8AC3E}">
        <p14:creationId xmlns:p14="http://schemas.microsoft.com/office/powerpoint/2010/main" val="31581765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a:xfrm>
            <a:off x="573466" y="2807405"/>
            <a:ext cx="7454643" cy="974021"/>
          </a:xfrm>
        </p:spPr>
        <p:txBody>
          <a:bodyPr/>
          <a:lstStyle/>
          <a:p>
            <a:r>
              <a:rPr lang="en-US" sz="4000" dirty="0">
                <a:latin typeface="+mn-lt"/>
              </a:rPr>
              <a:t>Planning for Virtual Networks</a:t>
            </a:r>
          </a:p>
        </p:txBody>
      </p:sp>
      <p:pic>
        <p:nvPicPr>
          <p:cNvPr id="2" name="Graphic 1">
            <a:extLst>
              <a:ext uri="{FF2B5EF4-FFF2-40B4-BE49-F238E27FC236}">
                <a16:creationId xmlns:a16="http://schemas.microsoft.com/office/drawing/2014/main" id="{6BFE905B-697B-403B-918B-9BAF2E3F08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37752" y="5207639"/>
            <a:ext cx="1649875" cy="1649875"/>
          </a:xfrm>
          <a:prstGeom prst="rect">
            <a:avLst/>
          </a:prstGeom>
        </p:spPr>
      </p:pic>
    </p:spTree>
    <p:extLst>
      <p:ext uri="{BB962C8B-B14F-4D97-AF65-F5344CB8AC3E}">
        <p14:creationId xmlns:p14="http://schemas.microsoft.com/office/powerpoint/2010/main" val="228175052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304967" y="421080"/>
            <a:ext cx="11306469" cy="403079"/>
          </a:xfrm>
        </p:spPr>
        <p:txBody>
          <a:bodyPr/>
          <a:lstStyle/>
          <a:p>
            <a:r>
              <a:rPr lang="en-US" dirty="0">
                <a:latin typeface="+mn-lt"/>
                <a:cs typeface="Segoe UI Light" panose="020B0502040204020203" pitchFamily="34" charset="0"/>
              </a:rPr>
              <a:t>Planning for Virtual Networks</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365503" y="1312275"/>
            <a:ext cx="11012397" cy="5052922"/>
          </a:xfrm>
        </p:spPr>
        <p:txBody>
          <a:bodyPr/>
          <a:lstStyle/>
          <a:p>
            <a:pPr marL="457200" indent="-457200">
              <a:spcAft>
                <a:spcPts val="1176"/>
              </a:spcAft>
              <a:buFont typeface="Arial" panose="020B0604020202020204" pitchFamily="34" charset="0"/>
              <a:buChar char="•"/>
            </a:pPr>
            <a:r>
              <a:rPr lang="en-US" sz="2745" b="1" dirty="0">
                <a:latin typeface="Segoe UI Light" panose="020B0502040204020203" pitchFamily="34" charset="0"/>
                <a:cs typeface="Segoe UI Light" panose="020B0502040204020203" pitchFamily="34" charset="0"/>
              </a:rPr>
              <a:t>Address space</a:t>
            </a:r>
            <a:r>
              <a:rPr lang="en-US" sz="2745" dirty="0">
                <a:latin typeface="Segoe UI Light" panose="020B0502040204020203" pitchFamily="34" charset="0"/>
                <a:cs typeface="Segoe UI Light" panose="020B0502040204020203" pitchFamily="34" charset="0"/>
              </a:rPr>
              <a:t> </a:t>
            </a:r>
            <a:r>
              <a:rPr lang="en-US" sz="1765" dirty="0">
                <a:latin typeface="Segoe UI Light" panose="020B0502040204020203" pitchFamily="34" charset="0"/>
                <a:cs typeface="Segoe UI Light" panose="020B0502040204020203" pitchFamily="34" charset="0"/>
              </a:rPr>
              <a:t>– (RFC 1918) </a:t>
            </a:r>
            <a:endParaRPr lang="en-US" sz="1765" dirty="0">
              <a:solidFill>
                <a:schemeClr val="tx2"/>
              </a:solidFill>
              <a:latin typeface="Segoe UI Light" panose="020B0502040204020203" pitchFamily="34" charset="0"/>
              <a:cs typeface="Segoe UI Light" panose="020B0502040204020203" pitchFamily="34" charset="0"/>
            </a:endParaRPr>
          </a:p>
          <a:p>
            <a:pPr marL="336145" lvl="3">
              <a:spcAft>
                <a:spcPts val="1176"/>
              </a:spcAft>
            </a:pPr>
            <a:r>
              <a:rPr lang="en-US" sz="1961" b="1" dirty="0">
                <a:solidFill>
                  <a:schemeClr val="tx2"/>
                </a:solidFill>
                <a:latin typeface="Segoe UI Light" panose="020B0502040204020203" pitchFamily="34" charset="0"/>
                <a:cs typeface="Segoe UI Light" panose="020B0502040204020203" pitchFamily="34" charset="0"/>
              </a:rPr>
              <a:t>Addresses assigned from selected address space</a:t>
            </a:r>
          </a:p>
          <a:p>
            <a:pPr marL="457200" indent="-457200">
              <a:spcAft>
                <a:spcPts val="1176"/>
              </a:spcAft>
              <a:buFont typeface="Arial" panose="020B0604020202020204" pitchFamily="34" charset="0"/>
              <a:buChar char="•"/>
            </a:pPr>
            <a:r>
              <a:rPr lang="en-US" sz="2745" b="1" dirty="0">
                <a:latin typeface="Segoe UI Light" panose="020B0502040204020203" pitchFamily="34" charset="0"/>
                <a:cs typeface="Segoe UI Light" panose="020B0502040204020203" pitchFamily="34" charset="0"/>
              </a:rPr>
              <a:t>Subnets</a:t>
            </a:r>
            <a:r>
              <a:rPr lang="en-US" sz="2745" dirty="0">
                <a:latin typeface="Segoe UI Light" panose="020B0502040204020203" pitchFamily="34" charset="0"/>
                <a:cs typeface="Segoe UI Light" panose="020B0502040204020203" pitchFamily="34" charset="0"/>
              </a:rPr>
              <a:t> – Used to segment Vnet</a:t>
            </a:r>
          </a:p>
          <a:p>
            <a:pPr marL="336145" lvl="3">
              <a:spcAft>
                <a:spcPts val="1176"/>
              </a:spcAft>
            </a:pPr>
            <a:r>
              <a:rPr lang="en-US" sz="1961" b="1" dirty="0">
                <a:solidFill>
                  <a:schemeClr val="tx2"/>
                </a:solidFill>
                <a:latin typeface="Segoe UI Light" panose="020B0502040204020203" pitchFamily="34" charset="0"/>
                <a:cs typeface="Segoe UI Light" panose="020B0502040204020203" pitchFamily="34" charset="0"/>
              </a:rPr>
              <a:t>Resources will be assigned address within the subnet range (excluding reserved Ips)</a:t>
            </a:r>
          </a:p>
          <a:p>
            <a:pPr marL="457200" indent="-457200">
              <a:spcAft>
                <a:spcPts val="1176"/>
              </a:spcAft>
              <a:buFont typeface="Arial" panose="020B0604020202020204" pitchFamily="34" charset="0"/>
              <a:buChar char="•"/>
            </a:pPr>
            <a:r>
              <a:rPr lang="en-US" sz="2745" b="1" dirty="0">
                <a:latin typeface="Segoe UI Light" panose="020B0502040204020203" pitchFamily="34" charset="0"/>
                <a:cs typeface="Segoe UI Light" panose="020B0502040204020203" pitchFamily="34" charset="0"/>
              </a:rPr>
              <a:t>Regions</a:t>
            </a:r>
            <a:r>
              <a:rPr lang="en-US" sz="2745" dirty="0">
                <a:latin typeface="Segoe UI Light" panose="020B0502040204020203" pitchFamily="34" charset="0"/>
                <a:cs typeface="Segoe UI Light" panose="020B0502040204020203" pitchFamily="34" charset="0"/>
              </a:rPr>
              <a:t>: VNet is scoped to a single region/location</a:t>
            </a:r>
          </a:p>
          <a:p>
            <a:pPr marL="336145" lvl="3">
              <a:spcAft>
                <a:spcPts val="1176"/>
              </a:spcAft>
            </a:pPr>
            <a:r>
              <a:rPr lang="en-US" sz="1961" b="1" dirty="0">
                <a:solidFill>
                  <a:schemeClr val="tx2"/>
                </a:solidFill>
                <a:latin typeface="Segoe UI Light" panose="020B0502040204020203" pitchFamily="34" charset="0"/>
                <a:cs typeface="Segoe UI Light" panose="020B0502040204020203" pitchFamily="34" charset="0"/>
              </a:rPr>
              <a:t>Use Vnet Peering</a:t>
            </a:r>
          </a:p>
          <a:p>
            <a:pPr marL="457200" indent="-457200">
              <a:spcAft>
                <a:spcPts val="1176"/>
              </a:spcAft>
              <a:buFont typeface="Arial" panose="020B0604020202020204" pitchFamily="34" charset="0"/>
              <a:buChar char="•"/>
            </a:pPr>
            <a:r>
              <a:rPr lang="en-US" sz="2745" b="1" dirty="0">
                <a:latin typeface="Segoe UI Light" panose="020B0502040204020203" pitchFamily="34" charset="0"/>
                <a:cs typeface="Segoe UI Light" panose="020B0502040204020203" pitchFamily="34" charset="0"/>
              </a:rPr>
              <a:t>Subscription</a:t>
            </a:r>
            <a:r>
              <a:rPr lang="en-US" sz="2745" dirty="0">
                <a:latin typeface="Segoe UI Light" panose="020B0502040204020203" pitchFamily="34" charset="0"/>
                <a:cs typeface="Segoe UI Light" panose="020B0502040204020203" pitchFamily="34" charset="0"/>
              </a:rPr>
              <a:t>: VNet is scoped to a subscription </a:t>
            </a:r>
          </a:p>
          <a:p>
            <a:pPr marL="336145" lvl="3">
              <a:spcAft>
                <a:spcPts val="1176"/>
              </a:spcAft>
            </a:pPr>
            <a:r>
              <a:rPr lang="en-US" sz="1961" b="1" dirty="0">
                <a:solidFill>
                  <a:schemeClr val="tx2"/>
                </a:solidFill>
                <a:latin typeface="Segoe UI Light" panose="020B0502040204020203" pitchFamily="34" charset="0"/>
                <a:cs typeface="Segoe UI Light" panose="020B0502040204020203" pitchFamily="34" charset="0"/>
              </a:rPr>
              <a:t>Multiple VNets can be assigned to a single subscription</a:t>
            </a:r>
          </a:p>
          <a:p>
            <a:pPr>
              <a:spcAft>
                <a:spcPts val="1176"/>
              </a:spcAft>
            </a:pPr>
            <a:endParaRPr lang="en-US" sz="2745" dirty="0">
              <a:latin typeface="Segoe UI Light" panose="020B0502040204020203" pitchFamily="34" charset="0"/>
              <a:cs typeface="Segoe UI Light" panose="020B0502040204020203" pitchFamily="34" charset="0"/>
            </a:endParaRPr>
          </a:p>
        </p:txBody>
      </p:sp>
      <p:pic>
        <p:nvPicPr>
          <p:cNvPr id="2" name="Graphic 1">
            <a:extLst>
              <a:ext uri="{FF2B5EF4-FFF2-40B4-BE49-F238E27FC236}">
                <a16:creationId xmlns:a16="http://schemas.microsoft.com/office/drawing/2014/main" id="{1AE0C11C-0584-45CC-A805-9ED423AD048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607761" y="5719187"/>
            <a:ext cx="902177" cy="902177"/>
          </a:xfrm>
          <a:prstGeom prst="rect">
            <a:avLst/>
          </a:prstGeom>
        </p:spPr>
      </p:pic>
    </p:spTree>
    <p:extLst>
      <p:ext uri="{BB962C8B-B14F-4D97-AF65-F5344CB8AC3E}">
        <p14:creationId xmlns:p14="http://schemas.microsoft.com/office/powerpoint/2010/main" val="28242349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5">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356079" y="262427"/>
            <a:ext cx="11341268" cy="680196"/>
          </a:xfrm>
        </p:spPr>
        <p:txBody>
          <a:bodyPr/>
          <a:lstStyle/>
          <a:p>
            <a:r>
              <a:rPr lang="en-US" dirty="0">
                <a:latin typeface="Segoe UI" panose="020B0502040204020203" pitchFamily="34" charset="0"/>
              </a:rPr>
              <a:t>Naming and Regions</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356079" y="1094464"/>
            <a:ext cx="10958802" cy="2195473"/>
          </a:xfrm>
        </p:spPr>
        <p:txBody>
          <a:bodyPr/>
          <a:lstStyle/>
          <a:p>
            <a:pPr>
              <a:spcAft>
                <a:spcPts val="1176"/>
              </a:spcAft>
            </a:pPr>
            <a:r>
              <a:rPr lang="en-US" sz="2200" dirty="0">
                <a:latin typeface="Segoe UI" panose="020B0502040204020203" pitchFamily="34" charset="0"/>
                <a:cs typeface="Segoe UI" panose="020B0502040204020203" pitchFamily="34" charset="0"/>
              </a:rPr>
              <a:t>All Azure resources are created in an Azure </a:t>
            </a:r>
            <a:r>
              <a:rPr lang="en-US" sz="2200" b="1" dirty="0">
                <a:latin typeface="Segoe UI" panose="020B0502040204020203" pitchFamily="34" charset="0"/>
                <a:cs typeface="Segoe UI" panose="020B0502040204020203" pitchFamily="34" charset="0"/>
              </a:rPr>
              <a:t>region and subscription</a:t>
            </a:r>
            <a:r>
              <a:rPr lang="en-US" sz="2200" dirty="0">
                <a:latin typeface="Segoe UI" panose="020B0502040204020203" pitchFamily="34" charset="0"/>
                <a:cs typeface="Segoe UI" panose="020B0502040204020203" pitchFamily="34" charset="0"/>
              </a:rPr>
              <a:t> </a:t>
            </a:r>
          </a:p>
          <a:p>
            <a:pPr>
              <a:spcAft>
                <a:spcPts val="1176"/>
              </a:spcAft>
            </a:pPr>
            <a:r>
              <a:rPr lang="en-US" sz="2200" dirty="0">
                <a:latin typeface="Segoe UI" panose="020B0502040204020203" pitchFamily="34" charset="0"/>
                <a:cs typeface="Segoe UI" panose="020B0502040204020203" pitchFamily="34" charset="0"/>
              </a:rPr>
              <a:t>A resource can only be created in a virtual network that exists in the </a:t>
            </a:r>
            <a:r>
              <a:rPr lang="en-US" sz="2200" b="1" dirty="0">
                <a:latin typeface="Segoe UI" panose="020B0502040204020203" pitchFamily="34" charset="0"/>
                <a:cs typeface="Segoe UI" panose="020B0502040204020203" pitchFamily="34" charset="0"/>
              </a:rPr>
              <a:t>same region and subscription </a:t>
            </a:r>
            <a:r>
              <a:rPr lang="en-US" sz="2200" dirty="0">
                <a:latin typeface="Segoe UI" panose="020B0502040204020203" pitchFamily="34" charset="0"/>
                <a:cs typeface="Segoe UI" panose="020B0502040204020203" pitchFamily="34" charset="0"/>
              </a:rPr>
              <a:t>as the resource.</a:t>
            </a:r>
          </a:p>
          <a:p>
            <a:pPr>
              <a:spcAft>
                <a:spcPts val="1176"/>
              </a:spcAft>
            </a:pPr>
            <a:r>
              <a:rPr lang="en-US" sz="2200" dirty="0">
                <a:latin typeface="Segoe UI" panose="020B0502040204020203" pitchFamily="34" charset="0"/>
                <a:cs typeface="Segoe UI" panose="020B0502040204020203" pitchFamily="34" charset="0"/>
              </a:rPr>
              <a:t>When deciding which region(s) to deploy resources in, consider where </a:t>
            </a:r>
            <a:r>
              <a:rPr lang="en-US" sz="2200" b="1" dirty="0">
                <a:latin typeface="Segoe UI" panose="020B0502040204020203" pitchFamily="34" charset="0"/>
                <a:cs typeface="Segoe UI" panose="020B0502040204020203" pitchFamily="34" charset="0"/>
              </a:rPr>
              <a:t>consumers</a:t>
            </a:r>
            <a:r>
              <a:rPr lang="en-US" sz="2200" dirty="0">
                <a:latin typeface="Segoe UI" panose="020B0502040204020203" pitchFamily="34" charset="0"/>
                <a:cs typeface="Segoe UI" panose="020B0502040204020203" pitchFamily="34" charset="0"/>
              </a:rPr>
              <a:t> of the resources are </a:t>
            </a:r>
            <a:r>
              <a:rPr lang="en-US" sz="2200" b="1" dirty="0">
                <a:latin typeface="Segoe UI" panose="020B0502040204020203" pitchFamily="34" charset="0"/>
                <a:cs typeface="Segoe UI" panose="020B0502040204020203" pitchFamily="34" charset="0"/>
              </a:rPr>
              <a:t>physically located</a:t>
            </a:r>
            <a:r>
              <a:rPr lang="en-US" sz="2200" dirty="0">
                <a:latin typeface="Segoe UI" panose="020B0502040204020203" pitchFamily="34" charset="0"/>
                <a:cs typeface="Segoe UI" panose="020B0502040204020203" pitchFamily="34" charset="0"/>
              </a:rPr>
              <a:t>:</a:t>
            </a:r>
          </a:p>
        </p:txBody>
      </p:sp>
      <p:pic>
        <p:nvPicPr>
          <p:cNvPr id="3" name="Picture 2">
            <a:hlinkClick r:id="rId3"/>
            <a:extLst>
              <a:ext uri="{FF2B5EF4-FFF2-40B4-BE49-F238E27FC236}">
                <a16:creationId xmlns:a16="http://schemas.microsoft.com/office/drawing/2014/main" id="{817AED94-2797-4852-BF50-7F08A3BDA44B}"/>
              </a:ext>
            </a:extLst>
          </p:cNvPr>
          <p:cNvPicPr>
            <a:picLocks noChangeAspect="1"/>
          </p:cNvPicPr>
          <p:nvPr/>
        </p:nvPicPr>
        <p:blipFill>
          <a:blip r:embed="rId4"/>
          <a:stretch>
            <a:fillRect/>
          </a:stretch>
        </p:blipFill>
        <p:spPr>
          <a:xfrm>
            <a:off x="7927924" y="3730277"/>
            <a:ext cx="4152857" cy="1991942"/>
          </a:xfrm>
          <a:prstGeom prst="rect">
            <a:avLst/>
          </a:prstGeom>
        </p:spPr>
      </p:pic>
      <p:sp>
        <p:nvSpPr>
          <p:cNvPr id="5" name="Text Placeholder 14">
            <a:extLst>
              <a:ext uri="{FF2B5EF4-FFF2-40B4-BE49-F238E27FC236}">
                <a16:creationId xmlns:a16="http://schemas.microsoft.com/office/drawing/2014/main" id="{80C9E5D1-929B-42BB-8998-033AA8BF0BD2}"/>
              </a:ext>
            </a:extLst>
          </p:cNvPr>
          <p:cNvSpPr txBox="1">
            <a:spLocks/>
          </p:cNvSpPr>
          <p:nvPr/>
        </p:nvSpPr>
        <p:spPr>
          <a:xfrm>
            <a:off x="570162" y="3599579"/>
            <a:ext cx="7387829" cy="2657138"/>
          </a:xfrm>
          <a:prstGeom prst="rect">
            <a:avLst/>
          </a:prstGeom>
        </p:spPr>
        <p:txBody>
          <a:bodyPr vert="horz" wrap="square" lIns="91440" tIns="45720" rIns="91440" bIns="45720" rtlCol="0">
            <a:spAutoFit/>
          </a:bodyPr>
          <a:lstStyle>
            <a:lvl1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392"/>
              </a:spcBef>
              <a:spcAft>
                <a:spcPts val="588"/>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900" indent="-342900">
              <a:spcAft>
                <a:spcPts val="2400"/>
              </a:spcAft>
              <a:buFont typeface="Arial" panose="020B0604020202020204" pitchFamily="34" charset="0"/>
              <a:buChar char="•"/>
            </a:pPr>
            <a:r>
              <a:rPr lang="en-US" sz="2000" dirty="0">
                <a:latin typeface="Segoe UI" panose="020B0502040204020203" pitchFamily="34" charset="0"/>
                <a:cs typeface="Segoe UI" panose="020B0502040204020203" pitchFamily="34" charset="0"/>
              </a:rPr>
              <a:t>Users want the lowest network latency to their resources</a:t>
            </a:r>
          </a:p>
          <a:p>
            <a:pPr marL="342900" indent="-342900">
              <a:spcAft>
                <a:spcPts val="2400"/>
              </a:spcAft>
              <a:buFont typeface="Arial" panose="020B0604020202020204" pitchFamily="34" charset="0"/>
              <a:buChar char="•"/>
            </a:pPr>
            <a:r>
              <a:rPr lang="en-US" sz="2000" dirty="0">
                <a:latin typeface="Segoe UI" panose="020B0502040204020203" pitchFamily="34" charset="0"/>
                <a:cs typeface="Segoe UI" panose="020B0502040204020203" pitchFamily="34" charset="0"/>
              </a:rPr>
              <a:t>Choose a region that aligns to the requirements—data residency, sovereignty, compliance, or resiliency requirements</a:t>
            </a:r>
          </a:p>
          <a:p>
            <a:pPr marL="342900" indent="-342900">
              <a:spcAft>
                <a:spcPts val="2400"/>
              </a:spcAft>
              <a:buFont typeface="Arial" panose="020B0604020202020204" pitchFamily="34" charset="0"/>
              <a:buChar char="•"/>
            </a:pPr>
            <a:r>
              <a:rPr lang="en-US" sz="2000" dirty="0">
                <a:latin typeface="Segoe UI" panose="020B0502040204020203" pitchFamily="34" charset="0"/>
                <a:cs typeface="Segoe UI" panose="020B0502040204020203" pitchFamily="34" charset="0"/>
              </a:rPr>
              <a:t>Deploy resources to different availability zones within the same virtual network for resiliency across Azure Availability Zones within the same Azure region</a:t>
            </a:r>
          </a:p>
        </p:txBody>
      </p:sp>
    </p:spTree>
    <p:extLst>
      <p:ext uri="{BB962C8B-B14F-4D97-AF65-F5344CB8AC3E}">
        <p14:creationId xmlns:p14="http://schemas.microsoft.com/office/powerpoint/2010/main" val="7767603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clock&#10;&#10;Description automatically generated">
            <a:extLst>
              <a:ext uri="{FF2B5EF4-FFF2-40B4-BE49-F238E27FC236}">
                <a16:creationId xmlns:a16="http://schemas.microsoft.com/office/drawing/2014/main" id="{C5A75475-ED38-42C0-920B-AC6E204ED3F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11203" y="5322771"/>
            <a:ext cx="1224260" cy="1224260"/>
          </a:xfrm>
          <a:prstGeom prst="rect">
            <a:avLst/>
          </a:prstGeom>
        </p:spPr>
      </p:pic>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86511" y="503902"/>
            <a:ext cx="11306469" cy="403079"/>
          </a:xfrm>
        </p:spPr>
        <p:txBody>
          <a:bodyPr/>
          <a:lstStyle/>
          <a:p>
            <a:r>
              <a:rPr lang="en-US" dirty="0">
                <a:latin typeface="Segoe UI" panose="020B0502040204020203" pitchFamily="34" charset="0"/>
              </a:rPr>
              <a:t>Segmentation</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86511" y="1113831"/>
            <a:ext cx="10855212" cy="4826962"/>
          </a:xfrm>
        </p:spPr>
        <p:txBody>
          <a:bodyPr/>
          <a:lstStyle/>
          <a:p>
            <a:pPr marL="342900" indent="-342900">
              <a:spcAft>
                <a:spcPts val="1800"/>
              </a:spcAft>
              <a:buFont typeface="Arial" panose="020B0604020202020204" pitchFamily="34" charset="0"/>
              <a:buChar char="•"/>
            </a:pPr>
            <a:r>
              <a:rPr lang="en-US" dirty="0">
                <a:latin typeface="Segoe UI" panose="020B0502040204020203" pitchFamily="34" charset="0"/>
                <a:cs typeface="Segoe UI" panose="020B0502040204020203" pitchFamily="34" charset="0"/>
              </a:rPr>
              <a:t>Create </a:t>
            </a:r>
            <a:r>
              <a:rPr lang="en-US" b="1" dirty="0">
                <a:latin typeface="Segoe UI" panose="020B0502040204020203" pitchFamily="34" charset="0"/>
                <a:cs typeface="Segoe UI" panose="020B0502040204020203" pitchFamily="34" charset="0"/>
              </a:rPr>
              <a:t>multiple virtual networks </a:t>
            </a:r>
            <a:r>
              <a:rPr lang="en-US" dirty="0">
                <a:latin typeface="Segoe UI" panose="020B0502040204020203" pitchFamily="34" charset="0"/>
                <a:cs typeface="Segoe UI" panose="020B0502040204020203" pitchFamily="34" charset="0"/>
              </a:rPr>
              <a:t>per subscription and per region</a:t>
            </a:r>
          </a:p>
          <a:p>
            <a:pPr marL="342900" indent="-342900">
              <a:spcAft>
                <a:spcPts val="1800"/>
              </a:spcAft>
              <a:buFont typeface="Arial" panose="020B0604020202020204" pitchFamily="34" charset="0"/>
              <a:buChar char="•"/>
            </a:pPr>
            <a:r>
              <a:rPr lang="en-US" dirty="0">
                <a:latin typeface="Segoe UI" panose="020B0502040204020203" pitchFamily="34" charset="0"/>
                <a:cs typeface="Segoe UI" panose="020B0502040204020203" pitchFamily="34" charset="0"/>
              </a:rPr>
              <a:t>Create multiple subnets within each virtual network </a:t>
            </a:r>
          </a:p>
          <a:p>
            <a:pPr marL="342900" indent="-342900">
              <a:spcAft>
                <a:spcPts val="1800"/>
              </a:spcAft>
              <a:buFont typeface="Arial" panose="020B0604020202020204" pitchFamily="34" charset="0"/>
              <a:buChar char="•"/>
            </a:pPr>
            <a:r>
              <a:rPr lang="en-US" dirty="0">
                <a:latin typeface="Segoe UI" panose="020B0502040204020203" pitchFamily="34" charset="0"/>
                <a:cs typeface="Segoe UI" panose="020B0502040204020203" pitchFamily="34" charset="0"/>
              </a:rPr>
              <a:t>Each subnet must have a unique address range, specified in CIDR format, within the address space of the virtual network</a:t>
            </a:r>
          </a:p>
          <a:p>
            <a:pPr marL="342900" indent="-342900">
              <a:spcAft>
                <a:spcPts val="1800"/>
              </a:spcAft>
              <a:buFont typeface="Arial" panose="020B0604020202020204" pitchFamily="34" charset="0"/>
              <a:buChar char="•"/>
            </a:pPr>
            <a:r>
              <a:rPr lang="en-US" dirty="0">
                <a:latin typeface="Segoe UI" panose="020B0502040204020203" pitchFamily="34" charset="0"/>
                <a:cs typeface="Segoe UI" panose="020B0502040204020203" pitchFamily="34" charset="0"/>
              </a:rPr>
              <a:t>Azure routes network traffic between all subnets in a virtual network</a:t>
            </a:r>
          </a:p>
          <a:p>
            <a:pPr marL="342900" indent="-342900">
              <a:spcAft>
                <a:spcPts val="1800"/>
              </a:spcAft>
              <a:buFont typeface="Arial" panose="020B0604020202020204" pitchFamily="34" charset="0"/>
              <a:buChar char="•"/>
            </a:pPr>
            <a:r>
              <a:rPr lang="en-US" dirty="0">
                <a:latin typeface="Segoe UI" panose="020B0502040204020203" pitchFamily="34" charset="0"/>
                <a:cs typeface="Segoe UI" panose="020B0502040204020203" pitchFamily="34" charset="0"/>
              </a:rPr>
              <a:t>You can override Azure's </a:t>
            </a:r>
            <a:r>
              <a:rPr lang="en-US" b="1" dirty="0">
                <a:latin typeface="Segoe UI" panose="020B0502040204020203" pitchFamily="34" charset="0"/>
                <a:cs typeface="Segoe UI" panose="020B0502040204020203" pitchFamily="34" charset="0"/>
              </a:rPr>
              <a:t>default routing </a:t>
            </a:r>
            <a:r>
              <a:rPr lang="en-US" dirty="0">
                <a:latin typeface="Segoe UI" panose="020B0502040204020203" pitchFamily="34" charset="0"/>
                <a:cs typeface="Segoe UI" panose="020B0502040204020203" pitchFamily="34" charset="0"/>
              </a:rPr>
              <a:t>to prevent Azure routing between subnets, or to route traffic between subnets through a network virtual appliance</a:t>
            </a:r>
          </a:p>
          <a:p>
            <a:pPr marL="342900" indent="-342900">
              <a:spcAft>
                <a:spcPts val="1800"/>
              </a:spcAft>
              <a:buFont typeface="Arial" panose="020B0604020202020204" pitchFamily="34" charset="0"/>
              <a:buChar char="•"/>
            </a:pPr>
            <a:r>
              <a:rPr lang="en-US" dirty="0">
                <a:latin typeface="Segoe UI" panose="020B0502040204020203" pitchFamily="34" charset="0"/>
                <a:cs typeface="Segoe UI" panose="020B0502040204020203" pitchFamily="34" charset="0"/>
              </a:rPr>
              <a:t>Each </a:t>
            </a:r>
            <a:r>
              <a:rPr lang="en-US" b="1" dirty="0">
                <a:latin typeface="Segoe UI" panose="020B0502040204020203" pitchFamily="34" charset="0"/>
                <a:cs typeface="Segoe UI" panose="020B0502040204020203" pitchFamily="34" charset="0"/>
              </a:rPr>
              <a:t>network security group </a:t>
            </a:r>
            <a:r>
              <a:rPr lang="en-US" dirty="0">
                <a:latin typeface="Segoe UI" panose="020B0502040204020203" pitchFamily="34" charset="0"/>
                <a:cs typeface="Segoe UI" panose="020B0502040204020203" pitchFamily="34" charset="0"/>
              </a:rPr>
              <a:t>contains rules, which allow or deny traffic to and from sources and destinations</a:t>
            </a:r>
          </a:p>
        </p:txBody>
      </p:sp>
    </p:spTree>
    <p:extLst>
      <p:ext uri="{BB962C8B-B14F-4D97-AF65-F5344CB8AC3E}">
        <p14:creationId xmlns:p14="http://schemas.microsoft.com/office/powerpoint/2010/main" val="17185187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latin typeface="Segoe UI" panose="020B0502040204020203" pitchFamily="34" charset="0"/>
              </a:rPr>
              <a:t>Network Security</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18643" y="1180365"/>
            <a:ext cx="10906628" cy="5206554"/>
          </a:xfrm>
        </p:spPr>
        <p:txBody>
          <a:bodyPr/>
          <a:lstStyle/>
          <a:p>
            <a:pPr marL="342900" indent="-342900">
              <a:spcAft>
                <a:spcPts val="1176"/>
              </a:spcAft>
              <a:buFont typeface="Arial" panose="020B0604020202020204" pitchFamily="34" charset="0"/>
              <a:buChar char="•"/>
            </a:pPr>
            <a:r>
              <a:rPr lang="en-US" dirty="0">
                <a:latin typeface="Segoe UI" panose="020B0502040204020203" pitchFamily="34" charset="0"/>
                <a:cs typeface="Segoe UI" panose="020B0502040204020203" pitchFamily="34" charset="0"/>
              </a:rPr>
              <a:t>Filter network traffic between resources in a virtual network using a network security group, an NVA that filters network traffic, or both</a:t>
            </a:r>
          </a:p>
          <a:p>
            <a:pPr marL="342900" indent="-342900">
              <a:spcAft>
                <a:spcPts val="1176"/>
              </a:spcAft>
              <a:buFont typeface="Arial" panose="020B0604020202020204" pitchFamily="34" charset="0"/>
              <a:buChar char="•"/>
            </a:pPr>
            <a:r>
              <a:rPr lang="en-US" dirty="0">
                <a:latin typeface="Segoe UI" panose="020B0502040204020203" pitchFamily="34" charset="0"/>
                <a:cs typeface="Segoe UI" panose="020B0502040204020203" pitchFamily="34" charset="0"/>
              </a:rPr>
              <a:t>Use NVA to create custom routes to route traffic from subnets to the NVA</a:t>
            </a:r>
          </a:p>
          <a:p>
            <a:pPr marL="342900" indent="-342900">
              <a:spcAft>
                <a:spcPts val="1176"/>
              </a:spcAft>
              <a:buFont typeface="Arial" panose="020B0604020202020204" pitchFamily="34" charset="0"/>
              <a:buChar char="•"/>
            </a:pPr>
            <a:r>
              <a:rPr lang="en-US" dirty="0">
                <a:latin typeface="Segoe UI" panose="020B0502040204020203" pitchFamily="34" charset="0"/>
                <a:cs typeface="Segoe UI" panose="020B0502040204020203" pitchFamily="34" charset="0"/>
              </a:rPr>
              <a:t>A network security group contains several default security rules that allow or deny traffic to or from resources </a:t>
            </a:r>
          </a:p>
          <a:p>
            <a:pPr marL="342900" indent="-342900">
              <a:spcAft>
                <a:spcPts val="3000"/>
              </a:spcAft>
              <a:buFont typeface="Arial" panose="020B0604020202020204" pitchFamily="34" charset="0"/>
              <a:buChar char="•"/>
            </a:pPr>
            <a:r>
              <a:rPr lang="en-US" dirty="0">
                <a:latin typeface="Segoe UI" panose="020B0502040204020203" pitchFamily="34" charset="0"/>
                <a:cs typeface="Segoe UI" panose="020B0502040204020203" pitchFamily="34" charset="0"/>
              </a:rPr>
              <a:t>If different VMs within a subnet need different security rules applied to them, you can associate a network interface in the VM to one or more application security groups</a:t>
            </a:r>
          </a:p>
          <a:p>
            <a:pPr>
              <a:spcAft>
                <a:spcPts val="1176"/>
              </a:spcAft>
            </a:pPr>
            <a:r>
              <a:rPr lang="en-US" dirty="0">
                <a:latin typeface="Segoe UI" panose="020B0502040204020203" pitchFamily="34" charset="0"/>
                <a:cs typeface="Segoe UI" panose="020B0502040204020203" pitchFamily="34" charset="0"/>
              </a:rPr>
              <a:t>Azure creates several default routes for outbound traffic from a subnet. You can override Azure's default routing by creating a route table and associating it to a subnet (UDR) </a:t>
            </a:r>
          </a:p>
        </p:txBody>
      </p:sp>
      <p:grpSp>
        <p:nvGrpSpPr>
          <p:cNvPr id="5" name="Group 4" descr="Icon of a security lock">
            <a:extLst>
              <a:ext uri="{FF2B5EF4-FFF2-40B4-BE49-F238E27FC236}">
                <a16:creationId xmlns:a16="http://schemas.microsoft.com/office/drawing/2014/main" id="{82BD167C-33A5-48FC-A92E-01E48ABACC40}"/>
              </a:ext>
            </a:extLst>
          </p:cNvPr>
          <p:cNvGrpSpPr/>
          <p:nvPr/>
        </p:nvGrpSpPr>
        <p:grpSpPr>
          <a:xfrm>
            <a:off x="10635916" y="5601903"/>
            <a:ext cx="946699" cy="925063"/>
            <a:chOff x="3049177" y="1833765"/>
            <a:chExt cx="780288" cy="781812"/>
          </a:xfrm>
        </p:grpSpPr>
        <p:pic>
          <p:nvPicPr>
            <p:cNvPr id="6" name="Picture 5">
              <a:extLst>
                <a:ext uri="{FF2B5EF4-FFF2-40B4-BE49-F238E27FC236}">
                  <a16:creationId xmlns:a16="http://schemas.microsoft.com/office/drawing/2014/main" id="{5EA327AC-9A84-4888-B556-5F456F643E56}"/>
                </a:ext>
              </a:extLst>
            </p:cNvPr>
            <p:cNvPicPr>
              <a:picLocks noChangeAspect="1"/>
            </p:cNvPicPr>
            <p:nvPr/>
          </p:nvPicPr>
          <p:blipFill>
            <a:blip r:embed="rId3"/>
            <a:stretch>
              <a:fillRect/>
            </a:stretch>
          </p:blipFill>
          <p:spPr>
            <a:xfrm>
              <a:off x="3049177" y="1833765"/>
              <a:ext cx="780288" cy="781812"/>
            </a:xfrm>
            <a:prstGeom prst="rect">
              <a:avLst/>
            </a:prstGeom>
          </p:spPr>
        </p:pic>
        <p:pic>
          <p:nvPicPr>
            <p:cNvPr id="7" name="Picture 6" descr="Icon of a security lock">
              <a:extLst>
                <a:ext uri="{FF2B5EF4-FFF2-40B4-BE49-F238E27FC236}">
                  <a16:creationId xmlns:a16="http://schemas.microsoft.com/office/drawing/2014/main" id="{7EC5B29B-586F-4BCF-95D1-DADAF2454DC9}"/>
                </a:ext>
              </a:extLst>
            </p:cNvPr>
            <p:cNvPicPr>
              <a:picLocks noChangeAspect="1"/>
            </p:cNvPicPr>
            <p:nvPr/>
          </p:nvPicPr>
          <p:blipFill>
            <a:blip r:embed="rId4"/>
            <a:stretch>
              <a:fillRect/>
            </a:stretch>
          </p:blipFill>
          <p:spPr>
            <a:xfrm>
              <a:off x="3302161" y="2031383"/>
              <a:ext cx="274320" cy="462776"/>
            </a:xfrm>
            <a:prstGeom prst="rect">
              <a:avLst/>
            </a:prstGeom>
          </p:spPr>
        </p:pic>
      </p:grpSp>
    </p:spTree>
    <p:extLst>
      <p:ext uri="{BB962C8B-B14F-4D97-AF65-F5344CB8AC3E}">
        <p14:creationId xmlns:p14="http://schemas.microsoft.com/office/powerpoint/2010/main" val="16250858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wipe(down)">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5">
                                            <p:txEl>
                                              <p:pRg st="1" end="1"/>
                                            </p:txEl>
                                          </p:spTgt>
                                        </p:tgtEl>
                                        <p:attrNameLst>
                                          <p:attrName>style.visibility</p:attrName>
                                        </p:attrNameLst>
                                      </p:cBhvr>
                                      <p:to>
                                        <p:strVal val="visible"/>
                                      </p:to>
                                    </p:set>
                                    <p:animEffect transition="in" filter="wipe(down)">
                                      <p:cBhvr>
                                        <p:cTn id="12" dur="500"/>
                                        <p:tgtEl>
                                          <p:spTgt spid="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5">
                                            <p:txEl>
                                              <p:pRg st="2" end="2"/>
                                            </p:txEl>
                                          </p:spTgt>
                                        </p:tgtEl>
                                        <p:attrNameLst>
                                          <p:attrName>style.visibility</p:attrName>
                                        </p:attrNameLst>
                                      </p:cBhvr>
                                      <p:to>
                                        <p:strVal val="visible"/>
                                      </p:to>
                                    </p:set>
                                    <p:animEffect transition="in" filter="wipe(down)">
                                      <p:cBhvr>
                                        <p:cTn id="17" dur="500"/>
                                        <p:tgtEl>
                                          <p:spTgt spid="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5">
                                            <p:txEl>
                                              <p:pRg st="3" end="3"/>
                                            </p:txEl>
                                          </p:spTgt>
                                        </p:tgtEl>
                                        <p:attrNameLst>
                                          <p:attrName>style.visibility</p:attrName>
                                        </p:attrNameLst>
                                      </p:cBhvr>
                                      <p:to>
                                        <p:strVal val="visible"/>
                                      </p:to>
                                    </p:set>
                                    <p:animEffect transition="in" filter="wipe(down)">
                                      <p:cBhvr>
                                        <p:cTn id="22" dur="500"/>
                                        <p:tgtEl>
                                          <p:spTgt spid="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15">
                                            <p:txEl>
                                              <p:pRg st="4" end="4"/>
                                            </p:txEl>
                                          </p:spTgt>
                                        </p:tgtEl>
                                        <p:attrNameLst>
                                          <p:attrName>style.visibility</p:attrName>
                                        </p:attrNameLst>
                                      </p:cBhvr>
                                      <p:to>
                                        <p:strVal val="visible"/>
                                      </p:to>
                                    </p:set>
                                    <p:animEffect transition="in" filter="randombar(horizontal)">
                                      <p:cBhvr>
                                        <p:cTn id="27" dur="500"/>
                                        <p:tgtEl>
                                          <p:spTgt spid="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289658" y="262024"/>
            <a:ext cx="11306469" cy="403079"/>
          </a:xfrm>
        </p:spPr>
        <p:txBody>
          <a:bodyPr/>
          <a:lstStyle/>
          <a:p>
            <a:r>
              <a:rPr lang="en-US" dirty="0">
                <a:latin typeface="Segoe UI" panose="020B0502040204020203" pitchFamily="34" charset="0"/>
              </a:rPr>
              <a:t>Connectivity</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329512" y="914797"/>
            <a:ext cx="11226759" cy="6290696"/>
          </a:xfrm>
        </p:spPr>
        <p:txBody>
          <a:bodyPr/>
          <a:lstStyle/>
          <a:p>
            <a:r>
              <a:rPr lang="en-US" b="1" i="0" u="none" strike="noStrike" dirty="0">
                <a:effectLst/>
                <a:latin typeface="Segoe UI" panose="020B0502040204020203" pitchFamily="34" charset="0"/>
                <a:cs typeface="Segoe UI" panose="020B0502040204020203" pitchFamily="34" charset="0"/>
              </a:rPr>
              <a:t>Peering: </a:t>
            </a:r>
          </a:p>
          <a:p>
            <a:pPr marL="342900" indent="-342900">
              <a:spcAft>
                <a:spcPts val="600"/>
              </a:spcAft>
              <a:buFont typeface="Arial" panose="020B0604020202020204" pitchFamily="34" charset="0"/>
              <a:buChar char="•"/>
            </a:pPr>
            <a:r>
              <a:rPr lang="en-US" sz="2000" i="0" u="none" strike="noStrike" dirty="0">
                <a:effectLst/>
                <a:latin typeface="Segoe UI" panose="020B0502040204020203" pitchFamily="34" charset="0"/>
                <a:cs typeface="Segoe UI" panose="020B0502040204020203" pitchFamily="34" charset="0"/>
              </a:rPr>
              <a:t>V</a:t>
            </a:r>
            <a:r>
              <a:rPr lang="en-US" sz="2000" b="0" i="0" u="none" strike="noStrike" dirty="0">
                <a:effectLst/>
                <a:latin typeface="Segoe UI" panose="020B0502040204020203" pitchFamily="34" charset="0"/>
                <a:cs typeface="Segoe UI" panose="020B0502040204020203" pitchFamily="34" charset="0"/>
              </a:rPr>
              <a:t>irtual networks can be in the </a:t>
            </a:r>
            <a:r>
              <a:rPr lang="en-US" sz="2000" b="1" i="0" u="none" strike="noStrike" dirty="0">
                <a:effectLst/>
                <a:latin typeface="Segoe UI" panose="020B0502040204020203" pitchFamily="34" charset="0"/>
                <a:cs typeface="Segoe UI" panose="020B0502040204020203" pitchFamily="34" charset="0"/>
              </a:rPr>
              <a:t>same, or different, supported Azure regions </a:t>
            </a:r>
            <a:endParaRPr lang="en-US" sz="2000" b="1" dirty="0">
              <a:latin typeface="Segoe UI" panose="020B0502040204020203" pitchFamily="34" charset="0"/>
              <a:cs typeface="Segoe UI" panose="020B0502040204020203" pitchFamily="34" charset="0"/>
            </a:endParaRPr>
          </a:p>
          <a:p>
            <a:pPr marL="342900" indent="-342900">
              <a:spcAft>
                <a:spcPts val="600"/>
              </a:spcAft>
              <a:buFont typeface="Arial" panose="020B0604020202020204" pitchFamily="34" charset="0"/>
              <a:buChar char="•"/>
            </a:pPr>
            <a:r>
              <a:rPr lang="en-US" sz="2000" dirty="0">
                <a:latin typeface="Segoe UI" panose="020B0502040204020203" pitchFamily="34" charset="0"/>
                <a:cs typeface="Segoe UI" panose="020B0502040204020203" pitchFamily="34" charset="0"/>
              </a:rPr>
              <a:t>V</a:t>
            </a:r>
            <a:r>
              <a:rPr lang="en-US" sz="2000" b="0" i="0" u="none" strike="noStrike" dirty="0">
                <a:effectLst/>
                <a:latin typeface="Segoe UI" panose="020B0502040204020203" pitchFamily="34" charset="0"/>
                <a:cs typeface="Segoe UI" panose="020B0502040204020203" pitchFamily="34" charset="0"/>
              </a:rPr>
              <a:t>irtual networks can be in the </a:t>
            </a:r>
            <a:r>
              <a:rPr lang="en-US" sz="2000" b="1" i="0" u="none" strike="noStrike" dirty="0">
                <a:effectLst/>
                <a:latin typeface="Segoe UI" panose="020B0502040204020203" pitchFamily="34" charset="0"/>
                <a:cs typeface="Segoe UI" panose="020B0502040204020203" pitchFamily="34" charset="0"/>
              </a:rPr>
              <a:t>same or different Azure subscriptions</a:t>
            </a:r>
            <a:endParaRPr lang="en-US" sz="2000" b="0" i="0" u="none" strike="noStrike" dirty="0">
              <a:effectLst/>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VPN gateway</a:t>
            </a:r>
          </a:p>
          <a:p>
            <a:pPr marL="342900" indent="-342900">
              <a:spcAft>
                <a:spcPts val="600"/>
              </a:spcAft>
              <a:buFont typeface="Arial" panose="020B0604020202020204" pitchFamily="34" charset="0"/>
              <a:buChar char="•"/>
            </a:pPr>
            <a:r>
              <a:rPr lang="en-US" sz="2000" b="0" i="0" u="none" strike="noStrike" dirty="0">
                <a:effectLst/>
                <a:latin typeface="Segoe UI" panose="020B0502040204020203" pitchFamily="34" charset="0"/>
                <a:cs typeface="Segoe UI" panose="020B0502040204020203" pitchFamily="34" charset="0"/>
              </a:rPr>
              <a:t>Azure VPN Gateway connects a virtual network to on-premises network </a:t>
            </a:r>
            <a:r>
              <a:rPr lang="en-US" sz="2000" b="1" i="0" u="none" strike="noStrike" dirty="0">
                <a:effectLst/>
                <a:latin typeface="Segoe UI" panose="020B0502040204020203" pitchFamily="34" charset="0"/>
                <a:cs typeface="Segoe UI" panose="020B0502040204020203" pitchFamily="34" charset="0"/>
              </a:rPr>
              <a:t>using site-to-site VPN </a:t>
            </a:r>
            <a:r>
              <a:rPr lang="en-US" sz="2000" b="0" i="0" u="none" strike="noStrike" dirty="0">
                <a:effectLst/>
                <a:latin typeface="Segoe UI" panose="020B0502040204020203" pitchFamily="34" charset="0"/>
                <a:cs typeface="Segoe UI" panose="020B0502040204020203" pitchFamily="34" charset="0"/>
              </a:rPr>
              <a:t>or</a:t>
            </a:r>
            <a:r>
              <a:rPr lang="en-US" sz="2000" b="1" i="0" u="none" strike="noStrike" dirty="0">
                <a:effectLst/>
                <a:latin typeface="Segoe UI" panose="020B0502040204020203" pitchFamily="34" charset="0"/>
                <a:cs typeface="Segoe UI" panose="020B0502040204020203" pitchFamily="34" charset="0"/>
              </a:rPr>
              <a:t> Azure ExpressRoute</a:t>
            </a:r>
          </a:p>
          <a:p>
            <a:pPr marL="342900" indent="-342900">
              <a:spcAft>
                <a:spcPts val="600"/>
              </a:spcAft>
              <a:buFont typeface="Arial" panose="020B0604020202020204" pitchFamily="34" charset="0"/>
              <a:buChar char="•"/>
            </a:pPr>
            <a:r>
              <a:rPr lang="en-US" sz="2000" b="0" i="0" u="none" strike="noStrike" dirty="0">
                <a:effectLst/>
                <a:latin typeface="Segoe UI" panose="020B0502040204020203" pitchFamily="34" charset="0"/>
                <a:cs typeface="Segoe UI" panose="020B0502040204020203" pitchFamily="34" charset="0"/>
              </a:rPr>
              <a:t>Combine peering and a VPN gateway to create </a:t>
            </a:r>
            <a:r>
              <a:rPr lang="en-US" sz="2000" b="1" i="0" u="none" strike="noStrike" dirty="0">
                <a:effectLst/>
                <a:latin typeface="Segoe UI" panose="020B0502040204020203" pitchFamily="34" charset="0"/>
                <a:cs typeface="Segoe UI" panose="020B0502040204020203" pitchFamily="34" charset="0"/>
              </a:rPr>
              <a:t>hub and spoke </a:t>
            </a:r>
            <a:r>
              <a:rPr lang="en-US" sz="2000" b="0" i="0" u="none" strike="noStrike" dirty="0">
                <a:effectLst/>
                <a:latin typeface="Segoe UI" panose="020B0502040204020203" pitchFamily="34" charset="0"/>
                <a:cs typeface="Segoe UI" panose="020B0502040204020203" pitchFamily="34" charset="0"/>
              </a:rPr>
              <a:t>networks</a:t>
            </a:r>
          </a:p>
          <a:p>
            <a:r>
              <a:rPr lang="en-US" b="1" i="0" u="none" strike="noStrike" dirty="0">
                <a:effectLst/>
                <a:latin typeface="Segoe UI" panose="020B0502040204020203" pitchFamily="34" charset="0"/>
                <a:cs typeface="Segoe UI" panose="020B0502040204020203" pitchFamily="34" charset="0"/>
              </a:rPr>
              <a:t>Name resolution</a:t>
            </a:r>
          </a:p>
          <a:p>
            <a:pPr marL="342900" indent="-342900">
              <a:spcAft>
                <a:spcPts val="600"/>
              </a:spcAft>
              <a:buFont typeface="Arial" panose="020B0604020202020204" pitchFamily="34" charset="0"/>
              <a:buChar char="•"/>
            </a:pPr>
            <a:r>
              <a:rPr lang="en-US" sz="2000" b="0" i="0" u="none" strike="noStrike" dirty="0">
                <a:effectLst/>
                <a:latin typeface="Segoe UI" panose="020B0502040204020203" pitchFamily="34" charset="0"/>
                <a:cs typeface="Segoe UI" panose="020B0502040204020203" pitchFamily="34" charset="0"/>
              </a:rPr>
              <a:t>Resources in one virtual network cannot resolve the names of resources in a </a:t>
            </a:r>
            <a:r>
              <a:rPr lang="en-US" sz="2000" b="1" i="0" u="none" strike="noStrike" dirty="0">
                <a:effectLst/>
                <a:latin typeface="Segoe UI" panose="020B0502040204020203" pitchFamily="34" charset="0"/>
                <a:cs typeface="Segoe UI" panose="020B0502040204020203" pitchFamily="34" charset="0"/>
              </a:rPr>
              <a:t>peered virtual network </a:t>
            </a:r>
            <a:r>
              <a:rPr lang="en-US" sz="2000" b="0" i="0" u="none" strike="noStrike" dirty="0">
                <a:effectLst/>
                <a:latin typeface="Segoe UI" panose="020B0502040204020203" pitchFamily="34" charset="0"/>
                <a:cs typeface="Segoe UI" panose="020B0502040204020203" pitchFamily="34" charset="0"/>
              </a:rPr>
              <a:t>with Azure's built-in DNS</a:t>
            </a:r>
          </a:p>
          <a:p>
            <a:pPr marL="342900" indent="-342900">
              <a:spcAft>
                <a:spcPts val="600"/>
              </a:spcAft>
              <a:buFont typeface="Arial" panose="020B0604020202020204" pitchFamily="34" charset="0"/>
              <a:buChar char="•"/>
            </a:pPr>
            <a:r>
              <a:rPr lang="en-US" sz="2000" b="0" i="0" u="none" strike="noStrike" dirty="0">
                <a:effectLst/>
                <a:latin typeface="Segoe UI" panose="020B0502040204020203" pitchFamily="34" charset="0"/>
                <a:cs typeface="Segoe UI" panose="020B0502040204020203" pitchFamily="34" charset="0"/>
              </a:rPr>
              <a:t>To resolve names in a peered virtual network, deploy </a:t>
            </a:r>
            <a:r>
              <a:rPr lang="en-US" sz="2000" dirty="0">
                <a:latin typeface="Segoe UI" panose="020B0502040204020203" pitchFamily="34" charset="0"/>
                <a:cs typeface="Segoe UI" panose="020B0502040204020203" pitchFamily="34" charset="0"/>
              </a:rPr>
              <a:t>a </a:t>
            </a:r>
            <a:r>
              <a:rPr lang="en-US" sz="2000" b="1" i="0" u="none" strike="noStrike" dirty="0">
                <a:effectLst/>
                <a:latin typeface="Segoe UI" panose="020B0502040204020203" pitchFamily="34" charset="0"/>
                <a:cs typeface="Segoe UI" panose="020B0502040204020203" pitchFamily="34" charset="0"/>
              </a:rPr>
              <a:t>DNS server, or use Azure DNS private domains</a:t>
            </a:r>
            <a:r>
              <a:rPr lang="en-US" sz="2000" b="0" i="0" u="none" strike="noStrike" dirty="0">
                <a:effectLst/>
                <a:latin typeface="Segoe UI" panose="020B0502040204020203" pitchFamily="34" charset="0"/>
                <a:cs typeface="Segoe UI" panose="020B0502040204020203" pitchFamily="34" charset="0"/>
              </a:rPr>
              <a:t> </a:t>
            </a:r>
          </a:p>
          <a:p>
            <a:pPr marL="342900" indent="-342900">
              <a:spcAft>
                <a:spcPts val="600"/>
              </a:spcAft>
              <a:buFont typeface="Arial" panose="020B0604020202020204" pitchFamily="34" charset="0"/>
              <a:buChar char="•"/>
            </a:pPr>
            <a:r>
              <a:rPr lang="en-US" sz="2000" b="0" i="0" u="none" strike="noStrike" dirty="0">
                <a:effectLst/>
                <a:latin typeface="Segoe UI" panose="020B0502040204020203" pitchFamily="34" charset="0"/>
                <a:cs typeface="Segoe UI" panose="020B0502040204020203" pitchFamily="34" charset="0"/>
              </a:rPr>
              <a:t>Resolving names between resources in a virtual network and on-premises networks requires deploying of your </a:t>
            </a:r>
            <a:r>
              <a:rPr lang="en-US" sz="2000" b="1" i="0" u="none" strike="noStrike" dirty="0">
                <a:effectLst/>
                <a:latin typeface="Segoe UI" panose="020B0502040204020203" pitchFamily="34" charset="0"/>
                <a:cs typeface="Segoe UI" panose="020B0502040204020203" pitchFamily="34" charset="0"/>
              </a:rPr>
              <a:t>own DNS server</a:t>
            </a:r>
          </a:p>
          <a:p>
            <a:endParaRPr lang="en-US" sz="2745" dirty="0">
              <a:latin typeface="Segoe UI Light" panose="020B0502040204020203" pitchFamily="34" charset="0"/>
              <a:cs typeface="Segoe UI Light" panose="020B0502040204020203" pitchFamily="34" charset="0"/>
            </a:endParaRPr>
          </a:p>
        </p:txBody>
      </p:sp>
      <p:pic>
        <p:nvPicPr>
          <p:cNvPr id="2" name="Graphic 1">
            <a:extLst>
              <a:ext uri="{FF2B5EF4-FFF2-40B4-BE49-F238E27FC236}">
                <a16:creationId xmlns:a16="http://schemas.microsoft.com/office/drawing/2014/main" id="{1BF6D315-E47B-454D-A4DF-9B95C22A46C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096725" y="5902185"/>
            <a:ext cx="919092" cy="919092"/>
          </a:xfrm>
          <a:prstGeom prst="rect">
            <a:avLst/>
          </a:prstGeom>
        </p:spPr>
      </p:pic>
    </p:spTree>
    <p:extLst>
      <p:ext uri="{BB962C8B-B14F-4D97-AF65-F5344CB8AC3E}">
        <p14:creationId xmlns:p14="http://schemas.microsoft.com/office/powerpoint/2010/main" val="31291279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randombar(horizontal)">
                                      <p:cBhvr>
                                        <p:cTn id="7" dur="500"/>
                                        <p:tgtEl>
                                          <p:spTgt spid="15">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15">
                                            <p:txEl>
                                              <p:pRg st="1" end="1"/>
                                            </p:txEl>
                                          </p:spTgt>
                                        </p:tgtEl>
                                        <p:attrNameLst>
                                          <p:attrName>style.visibility</p:attrName>
                                        </p:attrNameLst>
                                      </p:cBhvr>
                                      <p:to>
                                        <p:strVal val="visible"/>
                                      </p:to>
                                    </p:set>
                                    <p:animEffect transition="in" filter="randombar(horizontal)">
                                      <p:cBhvr>
                                        <p:cTn id="10" dur="500"/>
                                        <p:tgtEl>
                                          <p:spTgt spid="15">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15">
                                            <p:txEl>
                                              <p:pRg st="2" end="2"/>
                                            </p:txEl>
                                          </p:spTgt>
                                        </p:tgtEl>
                                        <p:attrNameLst>
                                          <p:attrName>style.visibility</p:attrName>
                                        </p:attrNameLst>
                                      </p:cBhvr>
                                      <p:to>
                                        <p:strVal val="visible"/>
                                      </p:to>
                                    </p:set>
                                    <p:animEffect transition="in" filter="randombar(horizontal)">
                                      <p:cBhvr>
                                        <p:cTn id="13" dur="500"/>
                                        <p:tgtEl>
                                          <p:spTgt spid="1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15">
                                            <p:txEl>
                                              <p:pRg st="3" end="3"/>
                                            </p:txEl>
                                          </p:spTgt>
                                        </p:tgtEl>
                                        <p:attrNameLst>
                                          <p:attrName>style.visibility</p:attrName>
                                        </p:attrNameLst>
                                      </p:cBhvr>
                                      <p:to>
                                        <p:strVal val="visible"/>
                                      </p:to>
                                    </p:set>
                                    <p:animEffect transition="in" filter="randombar(horizontal)">
                                      <p:cBhvr>
                                        <p:cTn id="18" dur="500"/>
                                        <p:tgtEl>
                                          <p:spTgt spid="15">
                                            <p:txEl>
                                              <p:pRg st="3" end="3"/>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15">
                                            <p:txEl>
                                              <p:pRg st="4" end="4"/>
                                            </p:txEl>
                                          </p:spTgt>
                                        </p:tgtEl>
                                        <p:attrNameLst>
                                          <p:attrName>style.visibility</p:attrName>
                                        </p:attrNameLst>
                                      </p:cBhvr>
                                      <p:to>
                                        <p:strVal val="visible"/>
                                      </p:to>
                                    </p:set>
                                    <p:animEffect transition="in" filter="randombar(horizontal)">
                                      <p:cBhvr>
                                        <p:cTn id="21" dur="500"/>
                                        <p:tgtEl>
                                          <p:spTgt spid="15">
                                            <p:txEl>
                                              <p:pRg st="4" end="4"/>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15">
                                            <p:txEl>
                                              <p:pRg st="5" end="5"/>
                                            </p:txEl>
                                          </p:spTgt>
                                        </p:tgtEl>
                                        <p:attrNameLst>
                                          <p:attrName>style.visibility</p:attrName>
                                        </p:attrNameLst>
                                      </p:cBhvr>
                                      <p:to>
                                        <p:strVal val="visible"/>
                                      </p:to>
                                    </p:set>
                                    <p:animEffect transition="in" filter="randombar(horizontal)">
                                      <p:cBhvr>
                                        <p:cTn id="24" dur="500"/>
                                        <p:tgtEl>
                                          <p:spTgt spid="15">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15">
                                            <p:txEl>
                                              <p:pRg st="6" end="6"/>
                                            </p:txEl>
                                          </p:spTgt>
                                        </p:tgtEl>
                                        <p:attrNameLst>
                                          <p:attrName>style.visibility</p:attrName>
                                        </p:attrNameLst>
                                      </p:cBhvr>
                                      <p:to>
                                        <p:strVal val="visible"/>
                                      </p:to>
                                    </p:set>
                                    <p:animEffect transition="in" filter="randombar(horizontal)">
                                      <p:cBhvr>
                                        <p:cTn id="29" dur="500"/>
                                        <p:tgtEl>
                                          <p:spTgt spid="15">
                                            <p:txEl>
                                              <p:pRg st="6" end="6"/>
                                            </p:txEl>
                                          </p:spTgt>
                                        </p:tgtEl>
                                      </p:cBhvr>
                                    </p:animEffect>
                                  </p:childTnLst>
                                </p:cTn>
                              </p:par>
                              <p:par>
                                <p:cTn id="30" presetID="14" presetClass="entr" presetSubtype="10" fill="hold" nodeType="withEffect">
                                  <p:stCondLst>
                                    <p:cond delay="0"/>
                                  </p:stCondLst>
                                  <p:childTnLst>
                                    <p:set>
                                      <p:cBhvr>
                                        <p:cTn id="31" dur="1" fill="hold">
                                          <p:stCondLst>
                                            <p:cond delay="0"/>
                                          </p:stCondLst>
                                        </p:cTn>
                                        <p:tgtEl>
                                          <p:spTgt spid="15">
                                            <p:txEl>
                                              <p:pRg st="7" end="7"/>
                                            </p:txEl>
                                          </p:spTgt>
                                        </p:tgtEl>
                                        <p:attrNameLst>
                                          <p:attrName>style.visibility</p:attrName>
                                        </p:attrNameLst>
                                      </p:cBhvr>
                                      <p:to>
                                        <p:strVal val="visible"/>
                                      </p:to>
                                    </p:set>
                                    <p:animEffect transition="in" filter="randombar(horizontal)">
                                      <p:cBhvr>
                                        <p:cTn id="32" dur="500"/>
                                        <p:tgtEl>
                                          <p:spTgt spid="15">
                                            <p:txEl>
                                              <p:pRg st="7" end="7"/>
                                            </p:txEl>
                                          </p:spTgt>
                                        </p:tgtEl>
                                      </p:cBhvr>
                                    </p:animEffect>
                                  </p:childTnLst>
                                </p:cTn>
                              </p:par>
                              <p:par>
                                <p:cTn id="33" presetID="14" presetClass="entr" presetSubtype="10" fill="hold" nodeType="withEffect">
                                  <p:stCondLst>
                                    <p:cond delay="0"/>
                                  </p:stCondLst>
                                  <p:childTnLst>
                                    <p:set>
                                      <p:cBhvr>
                                        <p:cTn id="34" dur="1" fill="hold">
                                          <p:stCondLst>
                                            <p:cond delay="0"/>
                                          </p:stCondLst>
                                        </p:cTn>
                                        <p:tgtEl>
                                          <p:spTgt spid="15">
                                            <p:txEl>
                                              <p:pRg st="8" end="8"/>
                                            </p:txEl>
                                          </p:spTgt>
                                        </p:tgtEl>
                                        <p:attrNameLst>
                                          <p:attrName>style.visibility</p:attrName>
                                        </p:attrNameLst>
                                      </p:cBhvr>
                                      <p:to>
                                        <p:strVal val="visible"/>
                                      </p:to>
                                    </p:set>
                                    <p:animEffect transition="in" filter="randombar(horizontal)">
                                      <p:cBhvr>
                                        <p:cTn id="35" dur="500"/>
                                        <p:tgtEl>
                                          <p:spTgt spid="15">
                                            <p:txEl>
                                              <p:pRg st="8" end="8"/>
                                            </p:txEl>
                                          </p:spTgt>
                                        </p:tgtEl>
                                      </p:cBhvr>
                                    </p:animEffect>
                                  </p:childTnLst>
                                </p:cTn>
                              </p:par>
                              <p:par>
                                <p:cTn id="36" presetID="14" presetClass="entr" presetSubtype="10" fill="hold" nodeType="withEffect">
                                  <p:stCondLst>
                                    <p:cond delay="0"/>
                                  </p:stCondLst>
                                  <p:childTnLst>
                                    <p:set>
                                      <p:cBhvr>
                                        <p:cTn id="37" dur="1" fill="hold">
                                          <p:stCondLst>
                                            <p:cond delay="0"/>
                                          </p:stCondLst>
                                        </p:cTn>
                                        <p:tgtEl>
                                          <p:spTgt spid="15">
                                            <p:txEl>
                                              <p:pRg st="9" end="9"/>
                                            </p:txEl>
                                          </p:spTgt>
                                        </p:tgtEl>
                                        <p:attrNameLst>
                                          <p:attrName>style.visibility</p:attrName>
                                        </p:attrNameLst>
                                      </p:cBhvr>
                                      <p:to>
                                        <p:strVal val="visible"/>
                                      </p:to>
                                    </p:set>
                                    <p:animEffect transition="in" filter="randombar(horizontal)">
                                      <p:cBhvr>
                                        <p:cTn id="38" dur="500"/>
                                        <p:tgtEl>
                                          <p:spTgt spid="1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b="1" dirty="0">
                <a:latin typeface="Segoe UI Light" panose="020B0502040204020203" pitchFamily="34" charset="0"/>
                <a:cs typeface="Segoe UI Light" panose="020B0502040204020203" pitchFamily="34" charset="0"/>
              </a:rPr>
              <a:t>Permissions and Policy</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18643" y="1235329"/>
            <a:ext cx="10393669" cy="5233997"/>
          </a:xfrm>
        </p:spPr>
        <p:txBody>
          <a:bodyPr/>
          <a:lstStyle/>
          <a:p>
            <a:pPr marL="342900" indent="-342900">
              <a:spcAft>
                <a:spcPts val="1176"/>
              </a:spcAft>
              <a:buFont typeface="Arial" panose="020B0604020202020204" pitchFamily="34" charset="0"/>
              <a:buChar char="•"/>
            </a:pPr>
            <a:r>
              <a:rPr lang="en-US" dirty="0">
                <a:latin typeface="Segoe UI" panose="020B0502040204020203" pitchFamily="34" charset="0"/>
                <a:cs typeface="Segoe UI" panose="020B0502040204020203" pitchFamily="34" charset="0"/>
              </a:rPr>
              <a:t>Permissions are assigned to a </a:t>
            </a:r>
            <a:r>
              <a:rPr lang="en-US" b="1" dirty="0">
                <a:latin typeface="Segoe UI" panose="020B0502040204020203" pitchFamily="34" charset="0"/>
                <a:cs typeface="Segoe UI" panose="020B0502040204020203" pitchFamily="34" charset="0"/>
              </a:rPr>
              <a:t>scope</a:t>
            </a:r>
            <a:r>
              <a:rPr lang="en-US" dirty="0">
                <a:latin typeface="Segoe UI" panose="020B0502040204020203" pitchFamily="34" charset="0"/>
                <a:cs typeface="Segoe UI" panose="020B0502040204020203" pitchFamily="34" charset="0"/>
              </a:rPr>
              <a:t> in the following hierarchy: management group, subscription, resource group, and individual resource</a:t>
            </a:r>
          </a:p>
          <a:p>
            <a:pPr marL="342900" indent="-342900">
              <a:spcAft>
                <a:spcPts val="1176"/>
              </a:spcAft>
              <a:buFont typeface="Arial" panose="020B0604020202020204" pitchFamily="34" charset="0"/>
              <a:buChar char="•"/>
            </a:pPr>
            <a:r>
              <a:rPr lang="en-US" dirty="0">
                <a:latin typeface="Segoe UI" panose="020B0502040204020203" pitchFamily="34" charset="0"/>
                <a:cs typeface="Segoe UI" panose="020B0502040204020203" pitchFamily="34" charset="0"/>
              </a:rPr>
              <a:t>To work with Azure virtual networks (peering, network security groups, service endpoints) assign members </a:t>
            </a:r>
            <a:r>
              <a:rPr lang="en-US" b="1" dirty="0">
                <a:latin typeface="Segoe UI" panose="020B0502040204020203" pitchFamily="34" charset="0"/>
                <a:cs typeface="Segoe UI" panose="020B0502040204020203" pitchFamily="34" charset="0"/>
              </a:rPr>
              <a:t>built-in</a:t>
            </a:r>
            <a:r>
              <a:rPr lang="en-US" dirty="0">
                <a:latin typeface="Segoe UI" panose="020B0502040204020203" pitchFamily="34" charset="0"/>
                <a:cs typeface="Segoe UI" panose="020B0502040204020203" pitchFamily="34" charset="0"/>
              </a:rPr>
              <a:t> Owner, Contributor, or Network contributor </a:t>
            </a:r>
            <a:r>
              <a:rPr lang="en-US" b="1" dirty="0">
                <a:latin typeface="Segoe UI" panose="020B0502040204020203" pitchFamily="34" charset="0"/>
                <a:cs typeface="Segoe UI" panose="020B0502040204020203" pitchFamily="34" charset="0"/>
              </a:rPr>
              <a:t>roles</a:t>
            </a:r>
            <a:endParaRPr lang="en-US" dirty="0">
              <a:latin typeface="Segoe UI" panose="020B0502040204020203" pitchFamily="34" charset="0"/>
              <a:cs typeface="Segoe UI" panose="020B0502040204020203" pitchFamily="34" charset="0"/>
            </a:endParaRPr>
          </a:p>
          <a:p>
            <a:pPr marL="342900" indent="-342900">
              <a:spcAft>
                <a:spcPts val="1176"/>
              </a:spcAft>
              <a:buFont typeface="Arial" panose="020B0604020202020204" pitchFamily="34" charset="0"/>
              <a:buChar char="•"/>
            </a:pPr>
            <a:r>
              <a:rPr lang="en-US" dirty="0">
                <a:latin typeface="Segoe UI" panose="020B0502040204020203" pitchFamily="34" charset="0"/>
                <a:cs typeface="Segoe UI" panose="020B0502040204020203" pitchFamily="34" charset="0"/>
              </a:rPr>
              <a:t>Azure Policy allows for create, assign, and manage </a:t>
            </a:r>
            <a:r>
              <a:rPr lang="en-US" b="1" dirty="0">
                <a:latin typeface="Segoe UI" panose="020B0502040204020203" pitchFamily="34" charset="0"/>
                <a:cs typeface="Segoe UI" panose="020B0502040204020203" pitchFamily="34" charset="0"/>
              </a:rPr>
              <a:t>policy definitions</a:t>
            </a:r>
            <a:r>
              <a:rPr lang="en-US" dirty="0">
                <a:latin typeface="Segoe UI" panose="020B0502040204020203" pitchFamily="34" charset="0"/>
                <a:cs typeface="Segoe UI" panose="020B0502040204020203" pitchFamily="34" charset="0"/>
              </a:rPr>
              <a:t> </a:t>
            </a:r>
          </a:p>
          <a:p>
            <a:pPr marL="342900" indent="-342900">
              <a:spcAft>
                <a:spcPts val="1176"/>
              </a:spcAft>
              <a:buFont typeface="Arial" panose="020B0604020202020204" pitchFamily="34" charset="0"/>
              <a:buChar char="•"/>
            </a:pPr>
            <a:r>
              <a:rPr lang="en-US" dirty="0">
                <a:latin typeface="Segoe UI" panose="020B0502040204020203" pitchFamily="34" charset="0"/>
                <a:cs typeface="Segoe UI" panose="020B0502040204020203" pitchFamily="34" charset="0"/>
              </a:rPr>
              <a:t>Azure Policy runs an evaluation of resources, scanning for resources that are not </a:t>
            </a:r>
            <a:r>
              <a:rPr lang="en-US" b="1" dirty="0">
                <a:latin typeface="Segoe UI" panose="020B0502040204020203" pitchFamily="34" charset="0"/>
                <a:cs typeface="Segoe UI" panose="020B0502040204020203" pitchFamily="34" charset="0"/>
              </a:rPr>
              <a:t>compliant</a:t>
            </a:r>
            <a:r>
              <a:rPr lang="en-US" dirty="0">
                <a:latin typeface="Segoe UI" panose="020B0502040204020203" pitchFamily="34" charset="0"/>
                <a:cs typeface="Segoe UI" panose="020B0502040204020203" pitchFamily="34" charset="0"/>
              </a:rPr>
              <a:t> with the policy definitions </a:t>
            </a:r>
          </a:p>
          <a:p>
            <a:pPr marL="342900" indent="-342900">
              <a:spcAft>
                <a:spcPts val="1176"/>
              </a:spcAft>
              <a:buFont typeface="Arial" panose="020B0604020202020204" pitchFamily="34" charset="0"/>
              <a:buChar char="•"/>
            </a:pPr>
            <a:r>
              <a:rPr lang="en-US" dirty="0">
                <a:latin typeface="Segoe UI" panose="020B0502040204020203" pitchFamily="34" charset="0"/>
                <a:cs typeface="Segoe UI" panose="020B0502040204020203" pitchFamily="34" charset="0"/>
              </a:rPr>
              <a:t>Policies are applied to the following hierarchy: management group, subscription, and resource group</a:t>
            </a:r>
          </a:p>
          <a:p>
            <a:endParaRPr lang="en-US" sz="2745" dirty="0">
              <a:latin typeface="Segoe UI Light" panose="020B0502040204020203" pitchFamily="34" charset="0"/>
              <a:cs typeface="Segoe UI Light" panose="020B0502040204020203" pitchFamily="34" charset="0"/>
            </a:endParaRPr>
          </a:p>
        </p:txBody>
      </p:sp>
      <p:pic>
        <p:nvPicPr>
          <p:cNvPr id="2" name="Graphic 1">
            <a:extLst>
              <a:ext uri="{FF2B5EF4-FFF2-40B4-BE49-F238E27FC236}">
                <a16:creationId xmlns:a16="http://schemas.microsoft.com/office/drawing/2014/main" id="{EB813C97-7715-485E-A943-8D002D94119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00141" y="5515275"/>
            <a:ext cx="1063595" cy="1063595"/>
          </a:xfrm>
          <a:prstGeom prst="rect">
            <a:avLst/>
          </a:prstGeom>
        </p:spPr>
      </p:pic>
    </p:spTree>
    <p:extLst>
      <p:ext uri="{BB962C8B-B14F-4D97-AF65-F5344CB8AC3E}">
        <p14:creationId xmlns:p14="http://schemas.microsoft.com/office/powerpoint/2010/main" val="30386971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xEl>
                                              <p:pRg st="1" end="1"/>
                                            </p:txEl>
                                          </p:spTgt>
                                        </p:tgtEl>
                                        <p:attrNameLst>
                                          <p:attrName>style.visibility</p:attrName>
                                        </p:attrNameLst>
                                      </p:cBhvr>
                                      <p:to>
                                        <p:strVal val="visible"/>
                                      </p:to>
                                    </p:set>
                                    <p:animEffect transition="in" filter="fade">
                                      <p:cBhvr>
                                        <p:cTn id="12" dur="500"/>
                                        <p:tgtEl>
                                          <p:spTgt spid="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xEl>
                                              <p:pRg st="2" end="2"/>
                                            </p:txEl>
                                          </p:spTgt>
                                        </p:tgtEl>
                                        <p:attrNameLst>
                                          <p:attrName>style.visibility</p:attrName>
                                        </p:attrNameLst>
                                      </p:cBhvr>
                                      <p:to>
                                        <p:strVal val="visible"/>
                                      </p:to>
                                    </p:set>
                                    <p:animEffect transition="in" filter="fade">
                                      <p:cBhvr>
                                        <p:cTn id="17" dur="500"/>
                                        <p:tgtEl>
                                          <p:spTgt spid="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xEl>
                                              <p:pRg st="3" end="3"/>
                                            </p:txEl>
                                          </p:spTgt>
                                        </p:tgtEl>
                                        <p:attrNameLst>
                                          <p:attrName>style.visibility</p:attrName>
                                        </p:attrNameLst>
                                      </p:cBhvr>
                                      <p:to>
                                        <p:strVal val="visible"/>
                                      </p:to>
                                    </p:set>
                                    <p:animEffect transition="in" filter="fade">
                                      <p:cBhvr>
                                        <p:cTn id="22" dur="500"/>
                                        <p:tgtEl>
                                          <p:spTgt spid="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
                                            <p:txEl>
                                              <p:pRg st="4" end="4"/>
                                            </p:txEl>
                                          </p:spTgt>
                                        </p:tgtEl>
                                        <p:attrNameLst>
                                          <p:attrName>style.visibility</p:attrName>
                                        </p:attrNameLst>
                                      </p:cBhvr>
                                      <p:to>
                                        <p:strVal val="visible"/>
                                      </p:to>
                                    </p:set>
                                    <p:animEffect transition="in" filter="fade">
                                      <p:cBhvr>
                                        <p:cTn id="27" dur="500"/>
                                        <p:tgtEl>
                                          <p:spTgt spid="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icrosoft Azure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2602</Words>
  <Application>Microsoft Office PowerPoint</Application>
  <PresentationFormat>Widescreen</PresentationFormat>
  <Paragraphs>284</Paragraphs>
  <Slides>29</Slides>
  <Notes>29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Arial</vt:lpstr>
      <vt:lpstr>Calibri</vt:lpstr>
      <vt:lpstr>Consolas</vt:lpstr>
      <vt:lpstr>Segoe UI</vt:lpstr>
      <vt:lpstr>Segoe UI Light</vt:lpstr>
      <vt:lpstr>Segoe UI Semibold</vt:lpstr>
      <vt:lpstr>Segoe UI Semibold (Headings)</vt:lpstr>
      <vt:lpstr>Wingdings</vt:lpstr>
      <vt:lpstr>Microsoft Azure Template</vt:lpstr>
      <vt:lpstr>Module 2: Design a Network Solution</vt:lpstr>
      <vt:lpstr>Learning Objectives</vt:lpstr>
      <vt:lpstr>Planning for Virtual Networks</vt:lpstr>
      <vt:lpstr>Planning for Virtual Networks</vt:lpstr>
      <vt:lpstr>Naming and Regions</vt:lpstr>
      <vt:lpstr>Segmentation</vt:lpstr>
      <vt:lpstr>Network Security</vt:lpstr>
      <vt:lpstr>Connectivity</vt:lpstr>
      <vt:lpstr>Permissions and Policy</vt:lpstr>
      <vt:lpstr>Recommend a Solution for Network Addressing and Name Resolution</vt:lpstr>
      <vt:lpstr>Name Resolution for Resources in Azure Virtual Networks</vt:lpstr>
      <vt:lpstr>Name Resolution for Resources in Azure Virtual Networks (Cont.)</vt:lpstr>
      <vt:lpstr>Azure-Provided Name Resolution</vt:lpstr>
      <vt:lpstr>Name Resolution using Customer-Provided DNS Server</vt:lpstr>
      <vt:lpstr>Recommend Solutions for Network Security</vt:lpstr>
      <vt:lpstr>Network Security</vt:lpstr>
      <vt:lpstr>Internet Protection</vt:lpstr>
      <vt:lpstr>Virtual Network Security</vt:lpstr>
      <vt:lpstr>Network Integration</vt:lpstr>
      <vt:lpstr>Recommendation for Hybrid Networks</vt:lpstr>
      <vt:lpstr>Azure ExpressRoute for Hybrid Networks</vt:lpstr>
      <vt:lpstr>ExpressRoute Circuits</vt:lpstr>
      <vt:lpstr>ExpressRoute Reference Architecture</vt:lpstr>
      <vt:lpstr>ExpressRoute Considerations</vt:lpstr>
      <vt:lpstr>Implement a Secure Hybrid Network</vt:lpstr>
      <vt:lpstr>Implement a Perimeter Network to On-Premises Datacenter</vt:lpstr>
      <vt:lpstr>Architecture</vt:lpstr>
      <vt:lpstr>Recommendations</vt:lpstr>
      <vt:lpstr>Security Considerations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2020-10-16T01:22:14Z</dcterms:created>
  <dcterms:modified xsi:type="dcterms:W3CDTF">2021-04-26T03:41:05Z</dcterms:modified>
</cp:coreProperties>
</file>