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13"/>
  </p:notesMasterIdLst>
  <p:sldIdLst>
    <p:sldId id="1901" r:id="rId2"/>
    <p:sldId id="1659" r:id="rId3"/>
    <p:sldId id="1851" r:id="rId4"/>
    <p:sldId id="1904" r:id="rId5"/>
    <p:sldId id="1818" r:id="rId6"/>
    <p:sldId id="1822" r:id="rId7"/>
    <p:sldId id="1819" r:id="rId8"/>
    <p:sldId id="1820" r:id="rId9"/>
    <p:sldId id="1684" r:id="rId10"/>
    <p:sldId id="1891" r:id="rId11"/>
    <p:sldId id="17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9CB82-DB5D-4400-83CF-7755B07C42FF}" v="29" dt="2020-10-16T13:11:46.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83197" autoAdjust="0"/>
  </p:normalViewPr>
  <p:slideViewPr>
    <p:cSldViewPr snapToGrid="0">
      <p:cViewPr varScale="1">
        <p:scale>
          <a:sx n="105" d="100"/>
          <a:sy n="105" d="100"/>
        </p:scale>
        <p:origin x="6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5/2/2021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dirty="0"/>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5/2/2021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dirty="0">
                <a:latin typeface="Segoe UI Light" panose="020B0502040204020203" pitchFamily="34" charset="0"/>
                <a:cs typeface="Segoe UI Light" panose="020B0502040204020203" pitchFamily="34" charset="0"/>
              </a:rPr>
              <a:t>Azure storage offers different access tiers, which allow you to store blob object data in the most cost-effective manner.</a:t>
            </a:r>
          </a:p>
          <a:p>
            <a:pPr>
              <a:lnSpc>
                <a:spcPct val="100000"/>
              </a:lnSpc>
              <a:spcAft>
                <a:spcPts val="1200"/>
              </a:spcAft>
            </a:pPr>
            <a:r>
              <a:rPr lang="en-US" dirty="0">
                <a:latin typeface="Segoe UI Light" panose="020B0502040204020203" pitchFamily="34" charset="0"/>
                <a:cs typeface="Segoe UI Light" panose="020B0502040204020203" pitchFamily="34" charset="0"/>
              </a:rPr>
              <a:t>Only the </a:t>
            </a:r>
            <a:r>
              <a:rPr lang="en-US" b="1" dirty="0">
                <a:latin typeface="Segoe UI Light" panose="020B0502040204020203" pitchFamily="34" charset="0"/>
                <a:cs typeface="Segoe UI Light" panose="020B0502040204020203" pitchFamily="34" charset="0"/>
              </a:rPr>
              <a:t>hot</a:t>
            </a:r>
            <a:r>
              <a:rPr lang="en-US" dirty="0">
                <a:latin typeface="Segoe UI Light" panose="020B0502040204020203" pitchFamily="34" charset="0"/>
                <a:cs typeface="Segoe UI Light" panose="020B0502040204020203" pitchFamily="34" charset="0"/>
              </a:rPr>
              <a:t> and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access tiers can be set at the account level. The archive access tier isn't available at the account level.</a:t>
            </a:r>
          </a:p>
          <a:p>
            <a:pPr>
              <a:lnSpc>
                <a:spcPct val="100000"/>
              </a:lnSpc>
              <a:spcAft>
                <a:spcPts val="1200"/>
              </a:spcAft>
            </a:pPr>
            <a:r>
              <a:rPr lang="en-US" b="1" dirty="0">
                <a:latin typeface="Segoe UI Light" panose="020B0502040204020203" pitchFamily="34" charset="0"/>
                <a:cs typeface="Segoe UI Light" panose="020B0502040204020203" pitchFamily="34" charset="0"/>
              </a:rPr>
              <a:t>Hot</a:t>
            </a:r>
            <a:r>
              <a:rPr lang="en-US"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and </a:t>
            </a:r>
            <a:r>
              <a:rPr lang="en-US" b="1" dirty="0">
                <a:latin typeface="Segoe UI Light" panose="020B0502040204020203" pitchFamily="34" charset="0"/>
                <a:cs typeface="Segoe UI Light" panose="020B0502040204020203" pitchFamily="34" charset="0"/>
              </a:rPr>
              <a:t>archive</a:t>
            </a:r>
            <a:r>
              <a:rPr lang="en-US" dirty="0">
                <a:latin typeface="Segoe UI Light" panose="020B0502040204020203" pitchFamily="34" charset="0"/>
                <a:cs typeface="Segoe UI Light" panose="020B0502040204020203" pitchFamily="34" charset="0"/>
              </a:rPr>
              <a:t> tiers can be set at the blob level during upload or after upload.</a:t>
            </a:r>
          </a:p>
          <a:p>
            <a:pPr>
              <a:lnSpc>
                <a:spcPct val="100000"/>
              </a:lnSpc>
              <a:spcAft>
                <a:spcPts val="1200"/>
              </a:spcAft>
            </a:pPr>
            <a:r>
              <a:rPr lang="en-US" dirty="0">
                <a:latin typeface="Segoe UI Light" panose="020B0502040204020203" pitchFamily="34" charset="0"/>
                <a:cs typeface="Segoe UI Light" panose="020B0502040204020203" pitchFamily="34" charset="0"/>
              </a:rPr>
              <a:t>Data in the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access tier can tolerate slightly lower availability, but still requires high durability, retrieval latency, and throughput characteristics like hot data. </a:t>
            </a:r>
          </a:p>
          <a:p>
            <a:pPr marL="571500" lvl="1" indent="-342900">
              <a:spcAft>
                <a:spcPts val="12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For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data, a slightly lower availability service-level agreement (SLA) and higher access costs compared to hot data are acceptable trade-offs for lower storage costs.</a:t>
            </a:r>
          </a:p>
          <a:p>
            <a:pPr>
              <a:lnSpc>
                <a:spcPct val="100000"/>
              </a:lnSpc>
              <a:spcAft>
                <a:spcPts val="1200"/>
              </a:spcAft>
            </a:pPr>
            <a:r>
              <a:rPr lang="en-US" b="1" dirty="0">
                <a:latin typeface="Segoe UI Light" panose="020B0502040204020203" pitchFamily="34" charset="0"/>
                <a:cs typeface="Segoe UI Light" panose="020B0502040204020203" pitchFamily="34" charset="0"/>
              </a:rPr>
              <a:t>Archive</a:t>
            </a:r>
            <a:r>
              <a:rPr lang="en-US" dirty="0">
                <a:latin typeface="Segoe UI Light" panose="020B0502040204020203" pitchFamily="34" charset="0"/>
                <a:cs typeface="Segoe UI Light" panose="020B0502040204020203" pitchFamily="34" charset="0"/>
              </a:rPr>
              <a:t> storage stores data offline and offers the lowest storage costs but also the highest data rehydrate and access costs.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Usage scenarios for the </a:t>
            </a:r>
            <a:r>
              <a:rPr lang="en-US" b="1" dirty="0">
                <a:latin typeface="Segoe UI Light" panose="020B0502040204020203" pitchFamily="34" charset="0"/>
                <a:cs typeface="Segoe UI Light" panose="020B0502040204020203" pitchFamily="34" charset="0"/>
              </a:rPr>
              <a:t>hot</a:t>
            </a:r>
            <a:r>
              <a:rPr lang="en-US"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dirty="0">
                <a:latin typeface="Segoe UI Light" panose="020B0502040204020203" pitchFamily="34" charset="0"/>
                <a:cs typeface="Segoe UI Light" panose="020B0502040204020203" pitchFamily="34" charset="0"/>
              </a:rPr>
              <a:t>Data that's in active use or expected to be accessed (read from and written to) frequently.</a:t>
            </a:r>
          </a:p>
          <a:p>
            <a:pPr>
              <a:lnSpc>
                <a:spcPct val="100000"/>
              </a:lnSpc>
              <a:spcAft>
                <a:spcPts val="600"/>
              </a:spcAft>
            </a:pPr>
            <a:r>
              <a:rPr lang="en-US" dirty="0">
                <a:latin typeface="Segoe UI Light" panose="020B0502040204020203" pitchFamily="34" charset="0"/>
                <a:cs typeface="Segoe UI Light" panose="020B0502040204020203" pitchFamily="34" charset="0"/>
              </a:rPr>
              <a:t>Data that's staged for processing and eventual migration to the cool access tier.</a:t>
            </a:r>
          </a:p>
          <a:p>
            <a:pPr marL="0" indent="0">
              <a:lnSpc>
                <a:spcPct val="100000"/>
              </a:lnSpc>
              <a:spcAft>
                <a:spcPts val="6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Usage scenarios for the </a:t>
            </a:r>
            <a:r>
              <a:rPr lang="en-US" b="1" dirty="0">
                <a:latin typeface="Segoe UI Light" panose="020B0502040204020203" pitchFamily="34" charset="0"/>
                <a:cs typeface="Segoe UI Light" panose="020B0502040204020203" pitchFamily="34" charset="0"/>
              </a:rPr>
              <a:t>cool</a:t>
            </a:r>
            <a:r>
              <a:rPr lang="en-US"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dirty="0">
                <a:latin typeface="Segoe UI Light" panose="020B0502040204020203" pitchFamily="34" charset="0"/>
                <a:cs typeface="Segoe UI Light" panose="020B0502040204020203" pitchFamily="34" charset="0"/>
              </a:rPr>
              <a:t>Short-term backup and disaster recovery datasets.</a:t>
            </a:r>
          </a:p>
          <a:p>
            <a:pPr>
              <a:lnSpc>
                <a:spcPct val="100000"/>
              </a:lnSpc>
              <a:spcAft>
                <a:spcPts val="600"/>
              </a:spcAft>
            </a:pPr>
            <a:r>
              <a:rPr lang="en-US" dirty="0">
                <a:latin typeface="Segoe UI Light" panose="020B0502040204020203" pitchFamily="34" charset="0"/>
                <a:cs typeface="Segoe UI Light" panose="020B0502040204020203" pitchFamily="34" charset="0"/>
              </a:rPr>
              <a:t>Older media content not viewed frequently anymore but is expected to be available immediately.</a:t>
            </a:r>
          </a:p>
          <a:p>
            <a:pPr>
              <a:lnSpc>
                <a:spcPct val="100000"/>
              </a:lnSpc>
              <a:spcAft>
                <a:spcPts val="600"/>
              </a:spcAft>
            </a:pPr>
            <a:r>
              <a:rPr lang="en-US" dirty="0">
                <a:latin typeface="Segoe UI Light" panose="020B0502040204020203" pitchFamily="34" charset="0"/>
                <a:cs typeface="Segoe UI Light" panose="020B0502040204020203" pitchFamily="34" charset="0"/>
              </a:rPr>
              <a:t>Large data sets that need to be stored cost effectively while more data is being gathered for future processing.</a:t>
            </a:r>
          </a:p>
          <a:p>
            <a:pPr marL="0" indent="0">
              <a:lnSpc>
                <a:spcPct val="100000"/>
              </a:lnSpc>
              <a:spcAft>
                <a:spcPts val="6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Usage scenarios for the </a:t>
            </a:r>
            <a:r>
              <a:rPr lang="en-US" b="1" dirty="0">
                <a:latin typeface="Segoe UI Light" panose="020B0502040204020203" pitchFamily="34" charset="0"/>
                <a:cs typeface="Segoe UI Light" panose="020B0502040204020203" pitchFamily="34" charset="0"/>
              </a:rPr>
              <a:t>archive</a:t>
            </a:r>
            <a:r>
              <a:rPr lang="en-US"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dirty="0">
                <a:latin typeface="Segoe UI Light" panose="020B0502040204020203" pitchFamily="34" charset="0"/>
                <a:cs typeface="Segoe UI Light" panose="020B0502040204020203" pitchFamily="34" charset="0"/>
              </a:rPr>
              <a:t>Long-term backup, secondary backup, and archival datasets.</a:t>
            </a:r>
          </a:p>
          <a:p>
            <a:pPr>
              <a:lnSpc>
                <a:spcPct val="100000"/>
              </a:lnSpc>
              <a:spcAft>
                <a:spcPts val="600"/>
              </a:spcAft>
            </a:pPr>
            <a:r>
              <a:rPr lang="en-US" dirty="0">
                <a:latin typeface="Segoe UI Light" panose="020B0502040204020203" pitchFamily="34" charset="0"/>
                <a:cs typeface="Segoe UI Light" panose="020B0502040204020203" pitchFamily="34" charset="0"/>
              </a:rPr>
              <a:t>Original (raw) data that must be preserved, even after it has been processed into final usable form.</a:t>
            </a:r>
          </a:p>
          <a:p>
            <a:pPr>
              <a:lnSpc>
                <a:spcPct val="100000"/>
              </a:lnSpc>
              <a:spcAft>
                <a:spcPts val="600"/>
              </a:spcAft>
            </a:pPr>
            <a:r>
              <a:rPr lang="en-US" dirty="0">
                <a:latin typeface="Segoe UI Light" panose="020B0502040204020203" pitchFamily="34" charset="0"/>
                <a:cs typeface="Segoe UI Light" panose="020B0502040204020203" pitchFamily="34" charset="0"/>
              </a:rPr>
              <a:t>Compliance and archival data that needs to be stored for a long time and is seldom accessed.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Should I use Blob storage or GPv2 accounts if I want to tier my data?</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Use GPv2 instead of Blob storage accounts for tiering.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Can I store objects in all three (hot, cool, and archive) access tiers in the same account?</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Yes. The Access Tier attribute set at the account level is the default account tier that applies to all objects in that account.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Can I change the default access tier of my Blob or GPv2 storage account?</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Yes, you can change the default account tier by setting the Access tier attribute on the storage account.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Can I set my default account access tier to archive?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No. Only hot and cool access tiers may be set as the default account access tier.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Do the blobs in the cool access tier behave differently than the ones in the hot access tier?</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Blobs in the hot access tier have the same latency as blobs in GPv1, GPv2, and Blob storage accounts. Blobs in the cool access tier have a similar latency as blobs in GPv1, GPv2, and Blob storage accounts.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indent="0">
              <a:lnSpc>
                <a:spcPct val="107000"/>
              </a:lnSpc>
              <a:spcBef>
                <a:spcPts val="0"/>
              </a:spcBef>
              <a:spcAft>
                <a:spcPts val="300"/>
              </a:spcAft>
              <a:buNone/>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Are the operations among the hot, cool, and archive tiers the same?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All operations between hot and cool are 100% consistent. </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9579989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4.xml"/><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torage/blobs/storage-samples-blobs-powershell" TargetMode="External"/><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4.xml"/><Relationship Id="rId6" Type="http://schemas.openxmlformats.org/officeDocument/2006/relationships/image" Target="../media/image28.png"/><Relationship Id="rId5" Type="http://schemas.openxmlformats.org/officeDocument/2006/relationships/hyperlink" Target="https://docs.microsoft.com/en-us/azure/storage/blobs/storage-samples-blobs-cli" TargetMode="Externa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storage/blobs/storage-blob-storage-tiers?tabs=azure-portal" TargetMode="External"/><Relationship Id="rId7" Type="http://schemas.openxmlformats.org/officeDocument/2006/relationships/hyperlink" Target="https://docs.microsoft.com/en-us/azure/storage/blobs/storage-blobs-introduction" TargetMode="External"/><Relationship Id="rId2" Type="http://schemas.openxmlformats.org/officeDocument/2006/relationships/notesSlide" Target="../notesSlides/notesSlide6.xml"/><Relationship Id="rId1" Type="http://schemas.openxmlformats.org/officeDocument/2006/relationships/slideLayout" Target="../slideLayouts/slideLayout7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hyperlink" Target="https://docs.microsoft.com/en-us/azure/storage/blobs/storage-blob-rehydration?tabs=azure-port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4.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4.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76.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32510" y="2944217"/>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Tools for Working with Azure Storage</a:t>
            </a:r>
          </a:p>
        </p:txBody>
      </p:sp>
      <p:pic>
        <p:nvPicPr>
          <p:cNvPr id="2" name="Graphic 1">
            <a:extLst>
              <a:ext uri="{FF2B5EF4-FFF2-40B4-BE49-F238E27FC236}">
                <a16:creationId xmlns:a16="http://schemas.microsoft.com/office/drawing/2014/main" id="{49276DB4-ABBB-4FFD-BA22-7F3E7AD825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3397" y="5615191"/>
            <a:ext cx="659415" cy="659415"/>
          </a:xfrm>
          <a:prstGeom prst="rect">
            <a:avLst/>
          </a:prstGeom>
        </p:spPr>
      </p:pic>
      <p:pic>
        <p:nvPicPr>
          <p:cNvPr id="6" name="Picture 5">
            <a:extLst>
              <a:ext uri="{FF2B5EF4-FFF2-40B4-BE49-F238E27FC236}">
                <a16:creationId xmlns:a16="http://schemas.microsoft.com/office/drawing/2014/main" id="{BA18AFD6-96E6-44B8-ABAB-BC02BB9041B6}"/>
              </a:ext>
            </a:extLst>
          </p:cNvPr>
          <p:cNvPicPr>
            <a:picLocks noChangeAspect="1"/>
          </p:cNvPicPr>
          <p:nvPr/>
        </p:nvPicPr>
        <p:blipFill>
          <a:blip r:embed="rId5"/>
          <a:stretch>
            <a:fillRect/>
          </a:stretch>
        </p:blipFill>
        <p:spPr>
          <a:xfrm>
            <a:off x="382252" y="1916864"/>
            <a:ext cx="10883059" cy="2656926"/>
          </a:xfrm>
          <a:prstGeom prst="rect">
            <a:avLst/>
          </a:prstGeom>
        </p:spPr>
      </p:pic>
    </p:spTree>
    <p:extLst>
      <p:ext uri="{BB962C8B-B14F-4D97-AF65-F5344CB8AC3E}">
        <p14:creationId xmlns:p14="http://schemas.microsoft.com/office/powerpoint/2010/main" val="14325969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Demonstration - Manage Tiered Storage using Azure Tools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81289" y="1120690"/>
            <a:ext cx="10898720" cy="3946465"/>
          </a:xfrm>
        </p:spPr>
        <p:txBody>
          <a:bodyPr/>
          <a:lstStyle/>
          <a:p>
            <a:pPr>
              <a:spcAft>
                <a:spcPts val="1176"/>
              </a:spcAft>
            </a:pPr>
            <a:r>
              <a:rPr lang="en-US" dirty="0">
                <a:latin typeface="Segoe UI Light" panose="020B0502040204020203" pitchFamily="34" charset="0"/>
                <a:cs typeface="Segoe UI Light" panose="020B0502040204020203" pitchFamily="34" charset="0"/>
              </a:rPr>
              <a:t>In this demonstration, you'll compare the methods for configuring and managing storage tiers using Azure tools.</a:t>
            </a:r>
          </a:p>
          <a:p>
            <a:r>
              <a:rPr lang="en-US" dirty="0">
                <a:latin typeface="Segoe UI Light" panose="020B0502040204020203" pitchFamily="34" charset="0"/>
                <a:cs typeface="Segoe UI Light" panose="020B0502040204020203" pitchFamily="34" charset="0"/>
              </a:rPr>
              <a:t>There are several tools available to manage Azure Storage:</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portal</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Storage Explorer</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CLI</a:t>
            </a:r>
          </a:p>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Azure PowerShell</a:t>
            </a:r>
          </a:p>
          <a:p>
            <a:endParaRPr lang="en-US" sz="2800" dirty="0">
              <a:latin typeface="Segoe UI Light" panose="020B0502040204020203" pitchFamily="34" charset="0"/>
              <a:cs typeface="Segoe UI Light" panose="020B0502040204020203" pitchFamily="34" charset="0"/>
            </a:endParaRPr>
          </a:p>
        </p:txBody>
      </p:sp>
      <p:pic>
        <p:nvPicPr>
          <p:cNvPr id="9" name="Picture 8">
            <a:hlinkClick r:id="rId3"/>
            <a:extLst>
              <a:ext uri="{FF2B5EF4-FFF2-40B4-BE49-F238E27FC236}">
                <a16:creationId xmlns:a16="http://schemas.microsoft.com/office/drawing/2014/main" id="{1D537037-466F-458F-B9ED-08889626897C}"/>
              </a:ext>
            </a:extLst>
          </p:cNvPr>
          <p:cNvPicPr>
            <a:picLocks noChangeAspect="1"/>
          </p:cNvPicPr>
          <p:nvPr/>
        </p:nvPicPr>
        <p:blipFill>
          <a:blip r:embed="rId4"/>
          <a:stretch>
            <a:fillRect/>
          </a:stretch>
        </p:blipFill>
        <p:spPr>
          <a:xfrm>
            <a:off x="1188719" y="4963223"/>
            <a:ext cx="5796381" cy="1322825"/>
          </a:xfrm>
          <a:prstGeom prst="rect">
            <a:avLst/>
          </a:prstGeom>
        </p:spPr>
      </p:pic>
      <p:pic>
        <p:nvPicPr>
          <p:cNvPr id="11" name="Picture 10">
            <a:hlinkClick r:id="rId5"/>
            <a:extLst>
              <a:ext uri="{FF2B5EF4-FFF2-40B4-BE49-F238E27FC236}">
                <a16:creationId xmlns:a16="http://schemas.microsoft.com/office/drawing/2014/main" id="{F310561F-4430-423F-A307-03DBF04192B5}"/>
              </a:ext>
            </a:extLst>
          </p:cNvPr>
          <p:cNvPicPr>
            <a:picLocks noChangeAspect="1"/>
          </p:cNvPicPr>
          <p:nvPr/>
        </p:nvPicPr>
        <p:blipFill>
          <a:blip r:embed="rId6"/>
          <a:stretch>
            <a:fillRect/>
          </a:stretch>
        </p:blipFill>
        <p:spPr>
          <a:xfrm>
            <a:off x="5257800" y="3511180"/>
            <a:ext cx="5811868" cy="1196792"/>
          </a:xfrm>
          <a:prstGeom prst="rect">
            <a:avLst/>
          </a:prstGeom>
        </p:spPr>
      </p:pic>
      <p:pic>
        <p:nvPicPr>
          <p:cNvPr id="7" name="Picture 6">
            <a:extLst>
              <a:ext uri="{FF2B5EF4-FFF2-40B4-BE49-F238E27FC236}">
                <a16:creationId xmlns:a16="http://schemas.microsoft.com/office/drawing/2014/main" id="{643B9F38-8C83-4774-A707-B401D880352A}"/>
              </a:ext>
            </a:extLst>
          </p:cNvPr>
          <p:cNvPicPr>
            <a:picLocks noChangeAspect="1"/>
          </p:cNvPicPr>
          <p:nvPr/>
        </p:nvPicPr>
        <p:blipFill>
          <a:blip r:embed="rId7"/>
          <a:stretch>
            <a:fillRect/>
          </a:stretch>
        </p:blipFill>
        <p:spPr>
          <a:xfrm>
            <a:off x="8473629" y="2953699"/>
            <a:ext cx="3523974" cy="2819179"/>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Segoe UI Light" panose="020B0502040204020203" pitchFamily="34" charset="0"/>
                <a:cs typeface="Segoe UI Light" panose="020B0502040204020203" pitchFamily="34" charset="0"/>
              </a:rPr>
              <a:t>AZ-304: Microsoft Azure Architect Design</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7: Select an Appropriate Storage Account</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using Storage Tiers and Storage Management Tools</a:t>
            </a:r>
          </a:p>
        </p:txBody>
      </p:sp>
    </p:spTree>
    <p:extLst>
      <p:ext uri="{BB962C8B-B14F-4D97-AF65-F5344CB8AC3E}">
        <p14:creationId xmlns:p14="http://schemas.microsoft.com/office/powerpoint/2010/main" val="176518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3" name="Text Placeholder 2"/>
          <p:cNvSpPr>
            <a:spLocks noGrp="1"/>
          </p:cNvSpPr>
          <p:nvPr>
            <p:ph type="body" sz="quarter" idx="17"/>
          </p:nvPr>
        </p:nvSpPr>
        <p:spPr>
          <a:xfrm>
            <a:off x="4078288" y="2244788"/>
            <a:ext cx="7695070" cy="741783"/>
          </a:xfrm>
        </p:spPr>
        <p:txBody>
          <a:bodyPr/>
          <a:lstStyle/>
          <a:p>
            <a:pPr lvl="1"/>
            <a:r>
              <a:rPr lang="en-US" dirty="0"/>
              <a:t>Recommend Storage Management Tools</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78288" y="3109847"/>
            <a:ext cx="7695070" cy="741783"/>
          </a:xfrm>
        </p:spPr>
        <p:txBody>
          <a:bodyPr/>
          <a:lstStyle/>
          <a:p>
            <a:pPr lvl="1"/>
            <a:r>
              <a:rPr lang="en-US" dirty="0"/>
              <a:t>Provisioning Solutions for Azure Compute Infrastructure</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78288" y="3974906"/>
            <a:ext cx="7695070" cy="741783"/>
          </a:xfrm>
        </p:spPr>
        <p:txBody>
          <a:bodyPr/>
          <a:lstStyle/>
          <a:p>
            <a:pPr lvl="1"/>
            <a:r>
              <a:rPr lang="en-US" dirty="0"/>
              <a:t>Module Review Questions</a:t>
            </a:r>
          </a:p>
        </p:txBody>
      </p:sp>
      <p:grpSp>
        <p:nvGrpSpPr>
          <p:cNvPr id="26" name="Group 25">
            <a:extLst>
              <a:ext uri="{FF2B5EF4-FFF2-40B4-BE49-F238E27FC236}">
                <a16:creationId xmlns:a16="http://schemas.microsoft.com/office/drawing/2014/main" id="{1658902A-7888-4D5A-BBDF-6314A9706F60}"/>
              </a:ext>
            </a:extLst>
          </p:cNvPr>
          <p:cNvGrpSpPr/>
          <p:nvPr/>
        </p:nvGrpSpPr>
        <p:grpSpPr>
          <a:xfrm>
            <a:off x="3050720" y="4002023"/>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3"/>
            <a:stretch>
              <a:fillRect/>
            </a:stretch>
          </p:blipFill>
          <p:spPr>
            <a:xfrm>
              <a:off x="3199854" y="4149132"/>
              <a:ext cx="365760" cy="274470"/>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52728" y="2255379"/>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4"/>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53073" y="3129622"/>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4"/>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27406" y="3219286"/>
            <a:ext cx="11001053" cy="1232819"/>
          </a:xfrm>
        </p:spPr>
        <p:txBody>
          <a:bodyPr/>
          <a:lstStyle/>
          <a:p>
            <a:r>
              <a:rPr lang="en-US" sz="4000" dirty="0">
                <a:latin typeface="+mn-lt"/>
              </a:rPr>
              <a:t>Choose Between Storage Tiers</a:t>
            </a:r>
          </a:p>
        </p:txBody>
      </p:sp>
      <p:grpSp>
        <p:nvGrpSpPr>
          <p:cNvPr id="4" name="Group 3" descr="Icon of four servers">
            <a:extLst>
              <a:ext uri="{FF2B5EF4-FFF2-40B4-BE49-F238E27FC236}">
                <a16:creationId xmlns:a16="http://schemas.microsoft.com/office/drawing/2014/main" id="{6B957B83-AB75-4E2E-876A-512FD321671A}"/>
              </a:ext>
            </a:extLst>
          </p:cNvPr>
          <p:cNvGrpSpPr/>
          <p:nvPr/>
        </p:nvGrpSpPr>
        <p:grpSpPr>
          <a:xfrm>
            <a:off x="10593400" y="5374524"/>
            <a:ext cx="1176959" cy="1138035"/>
            <a:chOff x="4202761" y="1833765"/>
            <a:chExt cx="780288" cy="781812"/>
          </a:xfrm>
        </p:grpSpPr>
        <p:pic>
          <p:nvPicPr>
            <p:cNvPr id="7" name="Picture 6">
              <a:extLst>
                <a:ext uri="{FF2B5EF4-FFF2-40B4-BE49-F238E27FC236}">
                  <a16:creationId xmlns:a16="http://schemas.microsoft.com/office/drawing/2014/main" id="{BAF0CFE3-0624-4ECB-A1F5-7346772CAD45}"/>
                </a:ext>
              </a:extLst>
            </p:cNvPr>
            <p:cNvPicPr>
              <a:picLocks noChangeAspect="1"/>
            </p:cNvPicPr>
            <p:nvPr/>
          </p:nvPicPr>
          <p:blipFill>
            <a:blip r:embed="rId3"/>
            <a:stretch>
              <a:fillRect/>
            </a:stretch>
          </p:blipFill>
          <p:spPr>
            <a:xfrm>
              <a:off x="4202761" y="1833765"/>
              <a:ext cx="780288" cy="781812"/>
            </a:xfrm>
            <a:prstGeom prst="rect">
              <a:avLst/>
            </a:prstGeom>
          </p:spPr>
        </p:pic>
        <p:pic>
          <p:nvPicPr>
            <p:cNvPr id="8" name="Picture 7" descr="Icon of four servers">
              <a:extLst>
                <a:ext uri="{FF2B5EF4-FFF2-40B4-BE49-F238E27FC236}">
                  <a16:creationId xmlns:a16="http://schemas.microsoft.com/office/drawing/2014/main" id="{C3A769D4-2ECB-4B95-A506-E5DF5CDDA0FB}"/>
                </a:ext>
              </a:extLst>
            </p:cNvPr>
            <p:cNvPicPr>
              <a:picLocks noChangeAspect="1"/>
            </p:cNvPicPr>
            <p:nvPr/>
          </p:nvPicPr>
          <p:blipFill>
            <a:blip r:embed="rId4"/>
            <a:stretch>
              <a:fillRect/>
            </a:stretch>
          </p:blipFill>
          <p:spPr>
            <a:xfrm>
              <a:off x="4398112" y="2041791"/>
              <a:ext cx="389587" cy="365760"/>
            </a:xfrm>
            <a:prstGeom prst="rect">
              <a:avLst/>
            </a:prstGeom>
          </p:spPr>
        </p:pic>
      </p:grpSp>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Design for Azure Blob Storage Access Tiers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48692"/>
            <a:ext cx="10089048" cy="3067506"/>
          </a:xfrm>
        </p:spPr>
        <p:txBody>
          <a:bodyPr/>
          <a:lstStyle/>
          <a:p>
            <a:pPr marL="342900" indent="-342900">
              <a:spcAft>
                <a:spcPts val="1800"/>
              </a:spcAft>
              <a:buFont typeface="Arial" panose="020B0604020202020204" pitchFamily="34" charset="0"/>
              <a:buChar char="•"/>
            </a:pPr>
            <a:r>
              <a:rPr lang="en-US" b="1" dirty="0">
                <a:latin typeface="+mn-lt"/>
                <a:cs typeface="Segoe UI Light" panose="020B0502040204020203" pitchFamily="34" charset="0"/>
                <a:hlinkClick r:id="rId3"/>
              </a:rPr>
              <a:t>Hot</a:t>
            </a:r>
            <a:r>
              <a:rPr lang="en-US" dirty="0">
                <a:latin typeface="+mn-lt"/>
                <a:cs typeface="Segoe UI Light" panose="020B0502040204020203" pitchFamily="34" charset="0"/>
                <a:hlinkClick r:id="rId3"/>
              </a:rPr>
              <a:t> and </a:t>
            </a:r>
            <a:r>
              <a:rPr lang="en-US" b="1" dirty="0">
                <a:latin typeface="+mn-lt"/>
                <a:cs typeface="Segoe UI Light" panose="020B0502040204020203" pitchFamily="34" charset="0"/>
                <a:hlinkClick r:id="rId3"/>
              </a:rPr>
              <a:t>cool access tiers </a:t>
            </a:r>
            <a:r>
              <a:rPr lang="en-US" b="1" dirty="0">
                <a:latin typeface="+mn-lt"/>
                <a:cs typeface="Segoe UI Light" panose="020B0502040204020203" pitchFamily="34" charset="0"/>
              </a:rPr>
              <a:t>- </a:t>
            </a:r>
            <a:r>
              <a:rPr lang="en-US" dirty="0">
                <a:latin typeface="+mn-lt"/>
                <a:cs typeface="Segoe UI Light" panose="020B0502040204020203" pitchFamily="34" charset="0"/>
              </a:rPr>
              <a:t>Account level - Blob level during upload</a:t>
            </a:r>
          </a:p>
          <a:p>
            <a:pPr marL="342900" indent="-342900">
              <a:spcAft>
                <a:spcPts val="1800"/>
              </a:spcAft>
              <a:buFont typeface="Arial" panose="020B0604020202020204" pitchFamily="34" charset="0"/>
              <a:buChar char="•"/>
            </a:pPr>
            <a:r>
              <a:rPr lang="en-US" b="1" dirty="0">
                <a:latin typeface="+mn-lt"/>
                <a:cs typeface="Segoe UI Light" panose="020B0502040204020203" pitchFamily="34" charset="0"/>
              </a:rPr>
              <a:t>Hot</a:t>
            </a:r>
            <a:r>
              <a:rPr lang="en-US" dirty="0">
                <a:latin typeface="+mn-lt"/>
                <a:cs typeface="Segoe UI Light" panose="020B0502040204020203" pitchFamily="34" charset="0"/>
              </a:rPr>
              <a:t>, </a:t>
            </a:r>
            <a:r>
              <a:rPr lang="en-US" b="1" dirty="0">
                <a:latin typeface="+mn-lt"/>
                <a:cs typeface="Segoe UI Light" panose="020B0502040204020203" pitchFamily="34" charset="0"/>
              </a:rPr>
              <a:t>cool</a:t>
            </a:r>
            <a:r>
              <a:rPr lang="en-US" dirty="0">
                <a:latin typeface="+mn-lt"/>
                <a:cs typeface="Segoe UI Light" panose="020B0502040204020203" pitchFamily="34" charset="0"/>
              </a:rPr>
              <a:t>, and </a:t>
            </a:r>
            <a:r>
              <a:rPr lang="en-US" b="1" dirty="0">
                <a:latin typeface="+mn-lt"/>
                <a:cs typeface="Segoe UI Light" panose="020B0502040204020203" pitchFamily="34" charset="0"/>
              </a:rPr>
              <a:t>archive</a:t>
            </a:r>
            <a:r>
              <a:rPr lang="en-US" dirty="0">
                <a:latin typeface="+mn-lt"/>
                <a:cs typeface="Segoe UI Light" panose="020B0502040204020203" pitchFamily="34" charset="0"/>
              </a:rPr>
              <a:t> tiers - Blob level during upload or after upload.</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Data in the </a:t>
            </a:r>
            <a:r>
              <a:rPr lang="en-US" b="1" dirty="0">
                <a:latin typeface="+mn-lt"/>
                <a:cs typeface="Segoe UI Light" panose="020B0502040204020203" pitchFamily="34" charset="0"/>
              </a:rPr>
              <a:t>cool </a:t>
            </a:r>
            <a:r>
              <a:rPr lang="en-US" dirty="0">
                <a:latin typeface="+mn-lt"/>
                <a:cs typeface="Segoe UI Light" panose="020B0502040204020203" pitchFamily="34" charset="0"/>
              </a:rPr>
              <a:t>tier</a:t>
            </a:r>
            <a:r>
              <a:rPr lang="en-US" b="1" dirty="0">
                <a:latin typeface="+mn-lt"/>
                <a:cs typeface="Segoe UI Light" panose="020B0502040204020203" pitchFamily="34" charset="0"/>
              </a:rPr>
              <a:t> - </a:t>
            </a:r>
            <a:r>
              <a:rPr lang="en-US" dirty="0">
                <a:latin typeface="+mn-lt"/>
                <a:cs typeface="Segoe UI Light" panose="020B0502040204020203" pitchFamily="34" charset="0"/>
              </a:rPr>
              <a:t>high durability, retrieval latency, throughput</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For </a:t>
            </a:r>
            <a:r>
              <a:rPr lang="en-US" b="1" dirty="0">
                <a:latin typeface="+mn-lt"/>
                <a:cs typeface="Segoe UI Light" panose="020B0502040204020203" pitchFamily="34" charset="0"/>
              </a:rPr>
              <a:t>cool</a:t>
            </a:r>
            <a:r>
              <a:rPr lang="en-US" dirty="0">
                <a:latin typeface="+mn-lt"/>
                <a:cs typeface="Segoe UI Light" panose="020B0502040204020203" pitchFamily="34" charset="0"/>
              </a:rPr>
              <a:t> data – SLA, availability, cost</a:t>
            </a:r>
          </a:p>
          <a:p>
            <a:pPr marL="342900" indent="-342900">
              <a:spcAft>
                <a:spcPts val="1800"/>
              </a:spcAft>
              <a:buFont typeface="Arial" panose="020B0604020202020204" pitchFamily="34" charset="0"/>
              <a:buChar char="•"/>
            </a:pPr>
            <a:r>
              <a:rPr lang="en-US" b="1" dirty="0">
                <a:latin typeface="+mn-lt"/>
                <a:cs typeface="Segoe UI Light" panose="020B0502040204020203" pitchFamily="34" charset="0"/>
                <a:hlinkClick r:id="rId4"/>
              </a:rPr>
              <a:t>Archive</a:t>
            </a:r>
            <a:r>
              <a:rPr lang="en-US" b="1" dirty="0">
                <a:latin typeface="+mn-lt"/>
                <a:cs typeface="Segoe UI Light" panose="020B0502040204020203" pitchFamily="34" charset="0"/>
              </a:rPr>
              <a:t> – Off-line</a:t>
            </a:r>
            <a:endParaRPr lang="en-US" dirty="0">
              <a:latin typeface="+mn-lt"/>
              <a:cs typeface="Segoe UI Light" panose="020B0502040204020203" pitchFamily="34" charset="0"/>
            </a:endParaRPr>
          </a:p>
        </p:txBody>
      </p:sp>
      <p:pic>
        <p:nvPicPr>
          <p:cNvPr id="2" name="Graphic 1">
            <a:extLst>
              <a:ext uri="{FF2B5EF4-FFF2-40B4-BE49-F238E27FC236}">
                <a16:creationId xmlns:a16="http://schemas.microsoft.com/office/drawing/2014/main" id="{123BAF0F-CE52-43E7-A5BF-BC433A6627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3397" y="5682665"/>
            <a:ext cx="817002" cy="817002"/>
          </a:xfrm>
          <a:prstGeom prst="rect">
            <a:avLst/>
          </a:prstGeom>
        </p:spPr>
      </p:pic>
      <p:sp>
        <p:nvSpPr>
          <p:cNvPr id="3" name="TextBox 2">
            <a:extLst>
              <a:ext uri="{FF2B5EF4-FFF2-40B4-BE49-F238E27FC236}">
                <a16:creationId xmlns:a16="http://schemas.microsoft.com/office/drawing/2014/main" id="{0D7A4A7A-15BC-4B78-8E47-8FA48F841781}"/>
              </a:ext>
            </a:extLst>
          </p:cNvPr>
          <p:cNvSpPr txBox="1"/>
          <p:nvPr/>
        </p:nvSpPr>
        <p:spPr>
          <a:xfrm>
            <a:off x="259080" y="5832633"/>
            <a:ext cx="6048375"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See: </a:t>
            </a:r>
            <a:r>
              <a:rPr lang="en-US" sz="1600" dirty="0">
                <a:gradFill>
                  <a:gsLst>
                    <a:gs pos="2917">
                      <a:schemeClr val="tx1"/>
                    </a:gs>
                    <a:gs pos="30000">
                      <a:schemeClr val="tx1"/>
                    </a:gs>
                  </a:gsLst>
                  <a:lin ang="5400000" scaled="0"/>
                </a:gradFill>
                <a:hlinkClick r:id="rId7"/>
              </a:rPr>
              <a:t>Introduction to Azure Blob storage</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90272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61784"/>
            <a:ext cx="11306469" cy="403079"/>
          </a:xfrm>
        </p:spPr>
        <p:txBody>
          <a:bodyPr/>
          <a:lstStyle/>
          <a:p>
            <a:r>
              <a:rPr lang="en-US" dirty="0">
                <a:latin typeface="+mn-lt"/>
                <a:cs typeface="Segoe UI Light" panose="020B0502040204020203" pitchFamily="34" charset="0"/>
              </a:rPr>
              <a:t>Support Tiering for Storage Accounts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5" y="1133930"/>
            <a:ext cx="10786984" cy="4939814"/>
          </a:xfrm>
        </p:spPr>
        <p:txBody>
          <a:bodyPr/>
          <a:lstStyle/>
          <a:p>
            <a:r>
              <a:rPr lang="en-US" b="1" dirty="0">
                <a:latin typeface="+mn-lt"/>
                <a:cs typeface="Segoe UI Light" panose="020B0502040204020203" pitchFamily="34" charset="0"/>
              </a:rPr>
              <a:t>Hot:</a:t>
            </a:r>
          </a:p>
          <a:p>
            <a:r>
              <a:rPr lang="en-US" dirty="0">
                <a:latin typeface="+mn-lt"/>
                <a:cs typeface="Segoe UI Light" panose="020B0502040204020203" pitchFamily="34" charset="0"/>
              </a:rPr>
              <a:t>Active, frequent read-write</a:t>
            </a:r>
          </a:p>
          <a:p>
            <a:endParaRPr lang="en-US" dirty="0">
              <a:latin typeface="+mn-lt"/>
              <a:cs typeface="Segoe UI Light" panose="020B0502040204020203" pitchFamily="34" charset="0"/>
            </a:endParaRPr>
          </a:p>
          <a:p>
            <a:r>
              <a:rPr lang="en-US" b="1" dirty="0">
                <a:latin typeface="+mn-lt"/>
                <a:cs typeface="Segoe UI Light" panose="020B0502040204020203" pitchFamily="34" charset="0"/>
              </a:rPr>
              <a:t>Cool:</a:t>
            </a:r>
          </a:p>
          <a:p>
            <a:r>
              <a:rPr lang="en-US" dirty="0">
                <a:latin typeface="+mn-lt"/>
                <a:cs typeface="Segoe UI Light" panose="020B0502040204020203" pitchFamily="34" charset="0"/>
              </a:rPr>
              <a:t>Short-term backup and disaster recovery</a:t>
            </a:r>
          </a:p>
          <a:p>
            <a:r>
              <a:rPr lang="en-US" dirty="0">
                <a:latin typeface="+mn-lt"/>
                <a:cs typeface="Segoe UI Light" panose="020B0502040204020203" pitchFamily="34" charset="0"/>
              </a:rPr>
              <a:t>Older content not viewed frequently</a:t>
            </a:r>
          </a:p>
          <a:p>
            <a:r>
              <a:rPr lang="en-US" dirty="0">
                <a:latin typeface="+mn-lt"/>
                <a:cs typeface="Segoe UI Light" panose="020B0502040204020203" pitchFamily="34" charset="0"/>
              </a:rPr>
              <a:t>Large data sets stored cost effectively</a:t>
            </a:r>
          </a:p>
          <a:p>
            <a:endParaRPr lang="en-US" b="1" dirty="0">
              <a:latin typeface="+mn-lt"/>
              <a:cs typeface="Segoe UI Light" panose="020B0502040204020203" pitchFamily="34" charset="0"/>
            </a:endParaRPr>
          </a:p>
          <a:p>
            <a:r>
              <a:rPr lang="en-US" b="1" dirty="0">
                <a:latin typeface="+mn-lt"/>
                <a:cs typeface="Segoe UI Light" panose="020B0502040204020203" pitchFamily="34" charset="0"/>
              </a:rPr>
              <a:t>Archive:</a:t>
            </a:r>
          </a:p>
          <a:p>
            <a:r>
              <a:rPr lang="en-US" dirty="0">
                <a:latin typeface="+mn-lt"/>
                <a:cs typeface="Segoe UI Light" panose="020B0502040204020203" pitchFamily="34" charset="0"/>
              </a:rPr>
              <a:t>Long-term backup, secondary backup, and archival</a:t>
            </a:r>
          </a:p>
        </p:txBody>
      </p:sp>
      <p:pic>
        <p:nvPicPr>
          <p:cNvPr id="2" name="Graphic 1">
            <a:extLst>
              <a:ext uri="{FF2B5EF4-FFF2-40B4-BE49-F238E27FC236}">
                <a16:creationId xmlns:a16="http://schemas.microsoft.com/office/drawing/2014/main" id="{497DB620-F3D1-4446-937A-54286E417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33018" y="5709874"/>
            <a:ext cx="727740" cy="727740"/>
          </a:xfrm>
          <a:prstGeom prst="rect">
            <a:avLst/>
          </a:prstGeom>
        </p:spPr>
      </p:pic>
    </p:spTree>
    <p:extLst>
      <p:ext uri="{BB962C8B-B14F-4D97-AF65-F5344CB8AC3E}">
        <p14:creationId xmlns:p14="http://schemas.microsoft.com/office/powerpoint/2010/main" val="2614688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fade">
                                      <p:cBhvr>
                                        <p:cTn id="15" dur="500"/>
                                        <p:tgtEl>
                                          <p:spTgt spid="1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fade">
                                      <p:cBhvr>
                                        <p:cTn id="18" dur="500"/>
                                        <p:tgtEl>
                                          <p:spTgt spid="1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5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500"/>
                                        <p:tgtEl>
                                          <p:spTgt spid="1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animEffect transition="in" filter="fade">
                                      <p:cBhvr>
                                        <p:cTn id="29" dur="500"/>
                                        <p:tgtEl>
                                          <p:spTgt spid="1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xEl>
                                              <p:pRg st="9" end="9"/>
                                            </p:txEl>
                                          </p:spTgt>
                                        </p:tgtEl>
                                        <p:attrNameLst>
                                          <p:attrName>style.visibility</p:attrName>
                                        </p:attrNameLst>
                                      </p:cBhvr>
                                      <p:to>
                                        <p:strVal val="visible"/>
                                      </p:to>
                                    </p:set>
                                    <p:animEffect transition="in" filter="fade">
                                      <p:cBhvr>
                                        <p:cTn id="3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Common Questions - Storage Tiers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2923" y="1241654"/>
            <a:ext cx="11077249" cy="4763548"/>
          </a:xfrm>
        </p:spPr>
        <p:txBody>
          <a:bodyPr/>
          <a:lstStyle/>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Should I use Blob storage or GPv2 accounts if I want to tier my data?</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Can I store objects in all three (hot, cool, and archive) access tiers in the same account?</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Can I change the default access tier of my Blob or GPv2 storage account?</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Can I set my default account access tier to archive?</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Do the blobs in the cool access tier behave differently than the ones in the hot access tier?</a:t>
            </a:r>
            <a:endParaRPr lang="en-US" dirty="0">
              <a:latin typeface="+mn-lt"/>
              <a:ea typeface="Calibri" panose="020F0502020204030204" pitchFamily="34" charset="0"/>
              <a:cs typeface="Segoe UI Light" panose="020B0502040204020203" pitchFamily="34" charset="0"/>
            </a:endParaRPr>
          </a:p>
          <a:p>
            <a:pPr>
              <a:lnSpc>
                <a:spcPct val="107000"/>
              </a:lnSpc>
              <a:spcBef>
                <a:spcPts val="0"/>
              </a:spcBef>
              <a:spcAft>
                <a:spcPts val="2400"/>
              </a:spcAft>
            </a:pPr>
            <a:r>
              <a:rPr lang="en-US" dirty="0">
                <a:latin typeface="+mn-lt"/>
                <a:ea typeface="Times New Roman" panose="02020603050405020304" pitchFamily="18" charset="0"/>
                <a:cs typeface="Segoe UI Light" panose="020B0502040204020203" pitchFamily="34" charset="0"/>
              </a:rPr>
              <a:t>Are the operations among the hot, cool, and archive tiers the same?</a:t>
            </a:r>
            <a:endParaRPr lang="en-US" dirty="0">
              <a:latin typeface="+mn-lt"/>
              <a:ea typeface="Calibri" panose="020F0502020204030204"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828E0878-D202-4F0C-A504-7572A5EF0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5462" y="5528442"/>
            <a:ext cx="817002" cy="817002"/>
          </a:xfrm>
          <a:prstGeom prst="rect">
            <a:avLst/>
          </a:prstGeom>
        </p:spPr>
      </p:pic>
    </p:spTree>
    <p:extLst>
      <p:ext uri="{BB962C8B-B14F-4D97-AF65-F5344CB8AC3E}">
        <p14:creationId xmlns:p14="http://schemas.microsoft.com/office/powerpoint/2010/main" val="2740674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5" y="3176840"/>
            <a:ext cx="10448461" cy="1622611"/>
          </a:xfrm>
        </p:spPr>
        <p:txBody>
          <a:bodyPr/>
          <a:lstStyle/>
          <a:p>
            <a:r>
              <a:rPr lang="en-US" sz="4000" dirty="0">
                <a:latin typeface="+mn-lt"/>
              </a:rPr>
              <a:t>Recommend Storage Management Tools</a:t>
            </a:r>
          </a:p>
        </p:txBody>
      </p:sp>
      <p:grpSp>
        <p:nvGrpSpPr>
          <p:cNvPr id="4" name="Group 3" descr="Icon of four servers">
            <a:extLst>
              <a:ext uri="{FF2B5EF4-FFF2-40B4-BE49-F238E27FC236}">
                <a16:creationId xmlns:a16="http://schemas.microsoft.com/office/drawing/2014/main" id="{783784BA-FE30-4AF3-83A8-08D667519985}"/>
              </a:ext>
            </a:extLst>
          </p:cNvPr>
          <p:cNvGrpSpPr/>
          <p:nvPr/>
        </p:nvGrpSpPr>
        <p:grpSpPr>
          <a:xfrm>
            <a:off x="10593400" y="5374524"/>
            <a:ext cx="1176959" cy="1138035"/>
            <a:chOff x="4202761" y="1833765"/>
            <a:chExt cx="780288" cy="781812"/>
          </a:xfrm>
        </p:grpSpPr>
        <p:pic>
          <p:nvPicPr>
            <p:cNvPr id="6" name="Picture 5">
              <a:extLst>
                <a:ext uri="{FF2B5EF4-FFF2-40B4-BE49-F238E27FC236}">
                  <a16:creationId xmlns:a16="http://schemas.microsoft.com/office/drawing/2014/main" id="{351EE49A-2313-448B-8ADE-9CC37DF9ADA6}"/>
                </a:ext>
              </a:extLst>
            </p:cNvPr>
            <p:cNvPicPr>
              <a:picLocks noChangeAspect="1"/>
            </p:cNvPicPr>
            <p:nvPr/>
          </p:nvPicPr>
          <p:blipFill>
            <a:blip r:embed="rId3"/>
            <a:stretch>
              <a:fillRect/>
            </a:stretch>
          </p:blipFill>
          <p:spPr>
            <a:xfrm>
              <a:off x="4202761" y="1833765"/>
              <a:ext cx="780288" cy="781812"/>
            </a:xfrm>
            <a:prstGeom prst="rect">
              <a:avLst/>
            </a:prstGeom>
          </p:spPr>
        </p:pic>
        <p:pic>
          <p:nvPicPr>
            <p:cNvPr id="7" name="Picture 6" descr="Icon of four servers">
              <a:extLst>
                <a:ext uri="{FF2B5EF4-FFF2-40B4-BE49-F238E27FC236}">
                  <a16:creationId xmlns:a16="http://schemas.microsoft.com/office/drawing/2014/main" id="{4CEB1826-7C85-4054-A234-A60BB34B87B9}"/>
                </a:ext>
              </a:extLst>
            </p:cNvPr>
            <p:cNvPicPr>
              <a:picLocks noChangeAspect="1"/>
            </p:cNvPicPr>
            <p:nvPr/>
          </p:nvPicPr>
          <p:blipFill>
            <a:blip r:embed="rId4"/>
            <a:stretch>
              <a:fillRect/>
            </a:stretch>
          </p:blipFill>
          <p:spPr>
            <a:xfrm>
              <a:off x="4398112" y="2041791"/>
              <a:ext cx="389587" cy="365760"/>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Segoe UI Semibold</vt:lpstr>
      <vt:lpstr>Wingdings</vt:lpstr>
      <vt:lpstr>Microsoft Azure Template</vt:lpstr>
      <vt:lpstr>PowerPoint Presentation</vt:lpstr>
      <vt:lpstr>AZ-304: Microsoft Azure Architect Design</vt:lpstr>
      <vt:lpstr>Module 7: Select an Appropriate Storage Account</vt:lpstr>
      <vt:lpstr>Learning Objectives</vt:lpstr>
      <vt:lpstr>Choose Between Storage Tiers</vt:lpstr>
      <vt:lpstr>Design for Azure Blob Storage Access Tiers</vt:lpstr>
      <vt:lpstr>Support Tiering for Storage Accounts</vt:lpstr>
      <vt:lpstr>Common Questions - Storage Tiers</vt:lpstr>
      <vt:lpstr>Recommend Storage Management Tools</vt:lpstr>
      <vt:lpstr>Tools for Working with Azure Storage</vt:lpstr>
      <vt:lpstr>Demonstration - Manage Tiered Storage using Azure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2020-10-16T13:11:46Z</dcterms:created>
  <dcterms:modified xsi:type="dcterms:W3CDTF">2021-05-02T05:19:47Z</dcterms:modified>
</cp:coreProperties>
</file>