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579" r:id="rId2"/>
    <p:sldId id="532" r:id="rId3"/>
    <p:sldId id="665" r:id="rId4"/>
    <p:sldId id="663" r:id="rId5"/>
    <p:sldId id="654" r:id="rId6"/>
    <p:sldId id="655" r:id="rId7"/>
    <p:sldId id="671" r:id="rId8"/>
    <p:sldId id="640" r:id="rId9"/>
    <p:sldId id="673" r:id="rId10"/>
    <p:sldId id="674" r:id="rId11"/>
    <p:sldId id="675" r:id="rId12"/>
    <p:sldId id="677" r:id="rId13"/>
    <p:sldId id="676" r:id="rId14"/>
    <p:sldId id="596" r:id="rId15"/>
    <p:sldId id="678" r:id="rId16"/>
    <p:sldId id="679" r:id="rId17"/>
    <p:sldId id="680" r:id="rId18"/>
    <p:sldId id="658" r:id="rId19"/>
    <p:sldId id="650" r:id="rId20"/>
    <p:sldId id="652" r:id="rId21"/>
    <p:sldId id="651" r:id="rId22"/>
    <p:sldId id="659" r:id="rId23"/>
    <p:sldId id="662" r:id="rId24"/>
    <p:sldId id="649" r:id="rId25"/>
    <p:sldId id="643" r:id="rId26"/>
    <p:sldId id="588" r:id="rId27"/>
    <p:sldId id="656" r:id="rId28"/>
    <p:sldId id="661" r:id="rId29"/>
    <p:sldId id="657" r:id="rId30"/>
    <p:sldId id="600" r:id="rId31"/>
    <p:sldId id="647" r:id="rId32"/>
    <p:sldId id="666" r:id="rId33"/>
    <p:sldId id="667" r:id="rId34"/>
    <p:sldId id="6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5F427-8C3A-4E16-9464-504065D2D06C}"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620B-5684-4440-8D53-A0BE764C8187}" type="slidenum">
              <a:rPr lang="en-US" smtClean="0"/>
              <a:t>‹#›</a:t>
            </a:fld>
            <a:endParaRPr lang="en-US"/>
          </a:p>
        </p:txBody>
      </p:sp>
    </p:spTree>
    <p:extLst>
      <p:ext uri="{BB962C8B-B14F-4D97-AF65-F5344CB8AC3E}">
        <p14:creationId xmlns:p14="http://schemas.microsoft.com/office/powerpoint/2010/main" val="258359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a:extLst>
              <a:ext uri="{FF2B5EF4-FFF2-40B4-BE49-F238E27FC236}">
                <a16:creationId xmlns:a16="http://schemas.microsoft.com/office/drawing/2014/main" id="{EB790F99-C19C-4F82-95BB-78586AC970A6}"/>
              </a:ext>
            </a:extLst>
          </p:cNvPr>
          <p:cNvSpPr>
            <a:spLocks noGrp="1"/>
          </p:cNvSpPr>
          <p:nvPr>
            <p:ph type="dt" idx="1"/>
          </p:nvPr>
        </p:nvSpPr>
        <p:spPr/>
        <p:txBody>
          <a:bodyPr/>
          <a:lstStyle/>
          <a:p>
            <a:fld id="{B912E51B-1ABF-4ACD-BD14-FEC06F5D4FA5}" type="datetime1">
              <a:rPr lang="en-GB" smtClean="0"/>
              <a:t>02/05/2021</a:t>
            </a:fld>
            <a:endParaRPr lang="en-GB"/>
          </a:p>
        </p:txBody>
      </p:sp>
    </p:spTree>
    <p:extLst>
      <p:ext uri="{BB962C8B-B14F-4D97-AF65-F5344CB8AC3E}">
        <p14:creationId xmlns:p14="http://schemas.microsoft.com/office/powerpoint/2010/main" val="2031960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a:extLst>
              <a:ext uri="{FF2B5EF4-FFF2-40B4-BE49-F238E27FC236}">
                <a16:creationId xmlns:a16="http://schemas.microsoft.com/office/drawing/2014/main" id="{9CAC6B2E-F4D5-47C6-A082-5D2905625CE2}"/>
              </a:ext>
            </a:extLst>
          </p:cNvPr>
          <p:cNvSpPr>
            <a:spLocks noGrp="1"/>
          </p:cNvSpPr>
          <p:nvPr>
            <p:ph type="dt" idx="1"/>
          </p:nvPr>
        </p:nvSpPr>
        <p:spPr/>
        <p:txBody>
          <a:bodyPr/>
          <a:lstStyle/>
          <a:p>
            <a:fld id="{37117298-690B-4A11-8BC6-6988BA8C7ADB}" type="datetime1">
              <a:rPr lang="en-GB" smtClean="0"/>
              <a:t>02/05/2021</a:t>
            </a:fld>
            <a:endParaRPr lang="en-GB"/>
          </a:p>
        </p:txBody>
      </p:sp>
    </p:spTree>
    <p:extLst>
      <p:ext uri="{BB962C8B-B14F-4D97-AF65-F5344CB8AC3E}">
        <p14:creationId xmlns:p14="http://schemas.microsoft.com/office/powerpoint/2010/main" val="84919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29B9A5FF-1AB5-4285-AAB5-CD9EB5BD84FB}"/>
              </a:ext>
            </a:extLst>
          </p:cNvPr>
          <p:cNvSpPr>
            <a:spLocks noGrp="1"/>
          </p:cNvSpPr>
          <p:nvPr>
            <p:ph type="dt" idx="1"/>
          </p:nvPr>
        </p:nvSpPr>
        <p:spPr/>
        <p:txBody>
          <a:bodyPr/>
          <a:lstStyle/>
          <a:p>
            <a:fld id="{B5E51D10-382E-425A-AB56-566207D2D64B}" type="datetime1">
              <a:rPr lang="en-GB" smtClean="0"/>
              <a:t>02/05/2021</a:t>
            </a:fld>
            <a:endParaRPr lang="en-GB"/>
          </a:p>
        </p:txBody>
      </p:sp>
    </p:spTree>
    <p:extLst>
      <p:ext uri="{BB962C8B-B14F-4D97-AF65-F5344CB8AC3E}">
        <p14:creationId xmlns:p14="http://schemas.microsoft.com/office/powerpoint/2010/main" val="2088509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Stream sets performance is poor when loading table with Blob data type column.</a:t>
            </a:r>
          </a:p>
          <a:p>
            <a:pPr marL="342900" indent="-342900">
              <a:buAutoNum type="arabicPeriod"/>
            </a:pPr>
            <a:r>
              <a:rPr lang="en-US" dirty="0"/>
              <a:t>Stream sets need finisher step to complete job.</a:t>
            </a:r>
          </a:p>
          <a:p>
            <a:pPr marL="342900" indent="-342900">
              <a:buAutoNum type="arabicPeriod"/>
            </a:pPr>
            <a:r>
              <a:rPr lang="en-US" dirty="0"/>
              <a:t>Alteryx data load need to be tested, there is bug in Alteryx designer and working with Alteryx product team.</a:t>
            </a:r>
          </a:p>
        </p:txBody>
      </p:sp>
      <p:sp>
        <p:nvSpPr>
          <p:cNvPr id="5" name="Date Placeholder 4">
            <a:extLst>
              <a:ext uri="{FF2B5EF4-FFF2-40B4-BE49-F238E27FC236}">
                <a16:creationId xmlns:a16="http://schemas.microsoft.com/office/drawing/2014/main" id="{2D28BE77-0990-4CE6-83C1-F9066630518B}"/>
              </a:ext>
            </a:extLst>
          </p:cNvPr>
          <p:cNvSpPr>
            <a:spLocks noGrp="1"/>
          </p:cNvSpPr>
          <p:nvPr>
            <p:ph type="dt" idx="1"/>
          </p:nvPr>
        </p:nvSpPr>
        <p:spPr/>
        <p:txBody>
          <a:bodyPr/>
          <a:lstStyle/>
          <a:p>
            <a:fld id="{524514B9-451B-43D5-BE66-04B04336C92C}" type="datetime1">
              <a:rPr lang="en-GB" smtClean="0"/>
              <a:t>02/05/2021</a:t>
            </a:fld>
            <a:endParaRPr lang="en-GB"/>
          </a:p>
        </p:txBody>
      </p:sp>
    </p:spTree>
    <p:extLst>
      <p:ext uri="{BB962C8B-B14F-4D97-AF65-F5344CB8AC3E}">
        <p14:creationId xmlns:p14="http://schemas.microsoft.com/office/powerpoint/2010/main" val="148384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This is an Azure architecture analyzed and aligned with Architect team. </a:t>
            </a:r>
          </a:p>
          <a:p>
            <a:r>
              <a:rPr lang="en-US" dirty="0"/>
              <a:t>2. We recommend downstream to follow this architecture in projects.</a:t>
            </a:r>
          </a:p>
          <a:p>
            <a:r>
              <a:rPr lang="en-US" dirty="0"/>
              <a:t>3. If Source is HANA, Azure connect using ODBC connector.</a:t>
            </a:r>
          </a:p>
          <a:p>
            <a:r>
              <a:rPr lang="en-US" dirty="0"/>
              <a:t>4. If source is BW/ECC, Azure connect using RFC connector.</a:t>
            </a:r>
          </a:p>
        </p:txBody>
      </p:sp>
      <p:sp>
        <p:nvSpPr>
          <p:cNvPr id="5" name="Date Placeholder 4">
            <a:extLst>
              <a:ext uri="{FF2B5EF4-FFF2-40B4-BE49-F238E27FC236}">
                <a16:creationId xmlns:a16="http://schemas.microsoft.com/office/drawing/2014/main" id="{A80A9C2A-8B7A-41E1-86C3-372C02ECFE4A}"/>
              </a:ext>
            </a:extLst>
          </p:cNvPr>
          <p:cNvSpPr>
            <a:spLocks noGrp="1"/>
          </p:cNvSpPr>
          <p:nvPr>
            <p:ph type="dt" idx="1"/>
          </p:nvPr>
        </p:nvSpPr>
        <p:spPr/>
        <p:txBody>
          <a:bodyPr/>
          <a:lstStyle/>
          <a:p>
            <a:fld id="{4C1607D4-AD40-48CD-9F2C-A048ADB7101F}" type="datetime1">
              <a:rPr lang="en-GB" smtClean="0"/>
              <a:t>02/05/2021</a:t>
            </a:fld>
            <a:endParaRPr lang="en-GB"/>
          </a:p>
        </p:txBody>
      </p:sp>
    </p:spTree>
    <p:extLst>
      <p:ext uri="{BB962C8B-B14F-4D97-AF65-F5344CB8AC3E}">
        <p14:creationId xmlns:p14="http://schemas.microsoft.com/office/powerpoint/2010/main" val="415105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HANA use SLT to load data, similarly Azure use ADF to load data. </a:t>
            </a:r>
          </a:p>
          <a:p>
            <a:pPr marL="342900" indent="-342900">
              <a:buAutoNum type="arabicPeriod"/>
            </a:pPr>
            <a:r>
              <a:rPr lang="en-US" dirty="0"/>
              <a:t>ADF do not store data, it only send commands to Integration runtime.</a:t>
            </a:r>
          </a:p>
          <a:p>
            <a:pPr marL="342900" indent="-342900">
              <a:buAutoNum type="arabicPeriod"/>
            </a:pPr>
            <a:r>
              <a:rPr lang="en-US" dirty="0"/>
              <a:t>Integration Runtime will connect to source and transfer data to Azure.</a:t>
            </a:r>
          </a:p>
        </p:txBody>
      </p:sp>
      <p:sp>
        <p:nvSpPr>
          <p:cNvPr id="5" name="Date Placeholder 4">
            <a:extLst>
              <a:ext uri="{FF2B5EF4-FFF2-40B4-BE49-F238E27FC236}">
                <a16:creationId xmlns:a16="http://schemas.microsoft.com/office/drawing/2014/main" id="{D35DC3FC-2DDA-4E53-9AE9-EBAEF3D83F05}"/>
              </a:ext>
            </a:extLst>
          </p:cNvPr>
          <p:cNvSpPr>
            <a:spLocks noGrp="1"/>
          </p:cNvSpPr>
          <p:nvPr>
            <p:ph type="dt" idx="1"/>
          </p:nvPr>
        </p:nvSpPr>
        <p:spPr/>
        <p:txBody>
          <a:bodyPr/>
          <a:lstStyle/>
          <a:p>
            <a:fld id="{4D88C157-9C48-4A52-B94C-8DE9E74A77B4}" type="datetime1">
              <a:rPr lang="en-GB" smtClean="0"/>
              <a:t>02/05/2021</a:t>
            </a:fld>
            <a:endParaRPr lang="en-GB"/>
          </a:p>
        </p:txBody>
      </p:sp>
    </p:spTree>
    <p:extLst>
      <p:ext uri="{BB962C8B-B14F-4D97-AF65-F5344CB8AC3E}">
        <p14:creationId xmlns:p14="http://schemas.microsoft.com/office/powerpoint/2010/main" val="147928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21EBF317-178A-4F18-BAEC-06CCA7C7216C}"/>
              </a:ext>
            </a:extLst>
          </p:cNvPr>
          <p:cNvSpPr>
            <a:spLocks noGrp="1"/>
          </p:cNvSpPr>
          <p:nvPr>
            <p:ph type="dt" idx="1"/>
          </p:nvPr>
        </p:nvSpPr>
        <p:spPr/>
        <p:txBody>
          <a:bodyPr/>
          <a:lstStyle/>
          <a:p>
            <a:fld id="{AA9C4807-8D89-4ECA-9DAB-1366EE747EEC}" type="datetime1">
              <a:rPr lang="en-GB" smtClean="0"/>
              <a:t>02/05/2021</a:t>
            </a:fld>
            <a:endParaRPr lang="en-GB"/>
          </a:p>
        </p:txBody>
      </p:sp>
    </p:spTree>
    <p:extLst>
      <p:ext uri="{BB962C8B-B14F-4D97-AF65-F5344CB8AC3E}">
        <p14:creationId xmlns:p14="http://schemas.microsoft.com/office/powerpoint/2010/main" val="266077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FA59DDF6-9AEF-439D-A56A-C96D0DA2949D}"/>
              </a:ext>
            </a:extLst>
          </p:cNvPr>
          <p:cNvSpPr>
            <a:spLocks noGrp="1"/>
          </p:cNvSpPr>
          <p:nvPr>
            <p:ph type="dt" idx="1"/>
          </p:nvPr>
        </p:nvSpPr>
        <p:spPr/>
        <p:txBody>
          <a:bodyPr/>
          <a:lstStyle/>
          <a:p>
            <a:fld id="{0ED43D0D-34B4-4021-BD17-718ACAADB3EE}" type="datetime1">
              <a:rPr lang="en-GB" smtClean="0"/>
              <a:t>02/05/2021</a:t>
            </a:fld>
            <a:endParaRPr lang="en-GB"/>
          </a:p>
        </p:txBody>
      </p:sp>
    </p:spTree>
    <p:extLst>
      <p:ext uri="{BB962C8B-B14F-4D97-AF65-F5344CB8AC3E}">
        <p14:creationId xmlns:p14="http://schemas.microsoft.com/office/powerpoint/2010/main" val="2487246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F2E88E52-492D-4AAF-A278-DF50DB31E88D}"/>
              </a:ext>
            </a:extLst>
          </p:cNvPr>
          <p:cNvSpPr>
            <a:spLocks noGrp="1"/>
          </p:cNvSpPr>
          <p:nvPr>
            <p:ph type="dt" idx="1"/>
          </p:nvPr>
        </p:nvSpPr>
        <p:spPr/>
        <p:txBody>
          <a:bodyPr/>
          <a:lstStyle/>
          <a:p>
            <a:fld id="{83414C6F-F8C5-4235-8502-24D4EA835CA6}" type="datetime1">
              <a:rPr lang="en-GB" smtClean="0"/>
              <a:t>02/05/2021</a:t>
            </a:fld>
            <a:endParaRPr lang="en-GB"/>
          </a:p>
        </p:txBody>
      </p:sp>
    </p:spTree>
    <p:extLst>
      <p:ext uri="{BB962C8B-B14F-4D97-AF65-F5344CB8AC3E}">
        <p14:creationId xmlns:p14="http://schemas.microsoft.com/office/powerpoint/2010/main" val="1350238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Data stored in Azure is secured, even though Azure is cloud (private/ public).</a:t>
            </a:r>
          </a:p>
          <a:p>
            <a:r>
              <a:rPr lang="en-US" dirty="0"/>
              <a:t>2. The above matrix is the evidence about security models that Azure using for data storage and movement.</a:t>
            </a:r>
          </a:p>
        </p:txBody>
      </p:sp>
      <p:sp>
        <p:nvSpPr>
          <p:cNvPr id="5" name="Date Placeholder 4">
            <a:extLst>
              <a:ext uri="{FF2B5EF4-FFF2-40B4-BE49-F238E27FC236}">
                <a16:creationId xmlns:a16="http://schemas.microsoft.com/office/drawing/2014/main" id="{17F6C9EC-8D94-4937-899C-F41F05EAFDEB}"/>
              </a:ext>
            </a:extLst>
          </p:cNvPr>
          <p:cNvSpPr>
            <a:spLocks noGrp="1"/>
          </p:cNvSpPr>
          <p:nvPr>
            <p:ph type="dt" idx="1"/>
          </p:nvPr>
        </p:nvSpPr>
        <p:spPr/>
        <p:txBody>
          <a:bodyPr/>
          <a:lstStyle/>
          <a:p>
            <a:fld id="{69C5ADA9-20CC-4CD1-B787-0752E0BF5667}" type="datetime1">
              <a:rPr lang="en-GB" smtClean="0"/>
              <a:t>02/05/2021</a:t>
            </a:fld>
            <a:endParaRPr lang="en-GB"/>
          </a:p>
        </p:txBody>
      </p:sp>
    </p:spTree>
    <p:extLst>
      <p:ext uri="{BB962C8B-B14F-4D97-AF65-F5344CB8AC3E}">
        <p14:creationId xmlns:p14="http://schemas.microsoft.com/office/powerpoint/2010/main" val="262082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9B905697-9ED3-453A-9443-AA3C495E4F5B}"/>
              </a:ext>
            </a:extLst>
          </p:cNvPr>
          <p:cNvSpPr>
            <a:spLocks noGrp="1"/>
          </p:cNvSpPr>
          <p:nvPr>
            <p:ph type="dt" idx="1"/>
          </p:nvPr>
        </p:nvSpPr>
        <p:spPr/>
        <p:txBody>
          <a:bodyPr/>
          <a:lstStyle/>
          <a:p>
            <a:fld id="{1C85B3CA-16E9-4466-924B-6657F66964FB}" type="datetime1">
              <a:rPr lang="en-GB" smtClean="0"/>
              <a:t>02/05/2021</a:t>
            </a:fld>
            <a:endParaRPr lang="en-GB"/>
          </a:p>
        </p:txBody>
      </p:sp>
    </p:spTree>
    <p:extLst>
      <p:ext uri="{BB962C8B-B14F-4D97-AF65-F5344CB8AC3E}">
        <p14:creationId xmlns:p14="http://schemas.microsoft.com/office/powerpoint/2010/main" val="204023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DD664E74-D2A4-484E-A45D-337AACC87B60}"/>
              </a:ext>
            </a:extLst>
          </p:cNvPr>
          <p:cNvSpPr>
            <a:spLocks noGrp="1"/>
          </p:cNvSpPr>
          <p:nvPr>
            <p:ph type="dt" idx="1"/>
          </p:nvPr>
        </p:nvSpPr>
        <p:spPr/>
        <p:txBody>
          <a:bodyPr/>
          <a:lstStyle/>
          <a:p>
            <a:fld id="{BAC14974-F0D7-4942-A9BF-C932907E48AA}" type="datetime1">
              <a:rPr lang="en-GB" smtClean="0"/>
              <a:t>02/05/2021</a:t>
            </a:fld>
            <a:endParaRPr lang="en-GB"/>
          </a:p>
        </p:txBody>
      </p:sp>
    </p:spTree>
    <p:extLst>
      <p:ext uri="{BB962C8B-B14F-4D97-AF65-F5344CB8AC3E}">
        <p14:creationId xmlns:p14="http://schemas.microsoft.com/office/powerpoint/2010/main" val="343825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5F40-E1D5-4B9C-A27C-E714800D60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75B2F7-A30C-4FF6-92E4-5BAF5F288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A35468-0BCF-4A8A-80AF-5D3FF0278A34}"/>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5" name="Footer Placeholder 4">
            <a:extLst>
              <a:ext uri="{FF2B5EF4-FFF2-40B4-BE49-F238E27FC236}">
                <a16:creationId xmlns:a16="http://schemas.microsoft.com/office/drawing/2014/main" id="{0BD10520-6763-4232-B52C-30717BEE1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E228D-E096-475F-A07B-6D0FC4BBA57B}"/>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318224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1C80-35E4-4809-9AB6-3047E82604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668E8A-6F27-4387-8F2A-9FA5686198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19359-A959-4935-841B-6BCD73BEB9FC}"/>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5" name="Footer Placeholder 4">
            <a:extLst>
              <a:ext uri="{FF2B5EF4-FFF2-40B4-BE49-F238E27FC236}">
                <a16:creationId xmlns:a16="http://schemas.microsoft.com/office/drawing/2014/main" id="{0D24DD66-9A81-4236-B022-BAF820FB2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09EB0-7454-40BD-ABF6-3C054780571B}"/>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127826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57E1E3-F4A8-4656-A48C-DC03D87A5C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80C606-E568-4053-90F4-FCF5DD3AC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789D5-E979-4508-800E-9D5DD434C119}"/>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5" name="Footer Placeholder 4">
            <a:extLst>
              <a:ext uri="{FF2B5EF4-FFF2-40B4-BE49-F238E27FC236}">
                <a16:creationId xmlns:a16="http://schemas.microsoft.com/office/drawing/2014/main" id="{C145A56C-0BDD-43F8-AC91-2CBE2584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07821-8088-442E-AF94-D47F97D3BF33}"/>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115122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6" y="712805"/>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0" name="Content Placeholder 9"/>
          <p:cNvSpPr>
            <a:spLocks noGrp="1"/>
          </p:cNvSpPr>
          <p:nvPr>
            <p:ph sz="quarter" idx="11"/>
          </p:nvPr>
        </p:nvSpPr>
        <p:spPr>
          <a:xfrm>
            <a:off x="508006" y="1528768"/>
            <a:ext cx="11171239" cy="4830761"/>
          </a:xfrm>
        </p:spPr>
        <p:txBody>
          <a:bodyPr/>
          <a:lstStyle>
            <a:lvl1pPr marL="0" indent="0" defTabSz="357699">
              <a:lnSpc>
                <a:spcPct val="140000"/>
              </a:lnSpc>
              <a:spcBef>
                <a:spcPts val="0"/>
              </a:spcBef>
              <a:defRPr sz="2000"/>
            </a:lvl1pPr>
            <a:lvl2pPr marL="277193" indent="-277193" defTabSz="357699">
              <a:lnSpc>
                <a:spcPct val="140000"/>
              </a:lnSpc>
              <a:spcBef>
                <a:spcPts val="0"/>
              </a:spcBef>
              <a:defRPr sz="2000"/>
            </a:lvl2pPr>
            <a:lvl3pPr marL="521987" indent="-251994" defTabSz="357699">
              <a:lnSpc>
                <a:spcPct val="140000"/>
              </a:lnSpc>
              <a:spcBef>
                <a:spcPts val="0"/>
              </a:spcBef>
              <a:buClr>
                <a:schemeClr val="tx1"/>
              </a:buClr>
              <a:buSzPct val="75000"/>
              <a:buFont typeface="Wingdings" pitchFamily="2" charset="2"/>
              <a:buChar char=""/>
              <a:defRPr sz="2000"/>
            </a:lvl3pPr>
            <a:lvl4pPr defTabSz="357699">
              <a:lnSpc>
                <a:spcPct val="140000"/>
              </a:lnSpc>
              <a:spcBef>
                <a:spcPts val="0"/>
              </a:spcBef>
              <a:buClr>
                <a:schemeClr val="tx1"/>
              </a:buClr>
              <a:buSzPct val="75000"/>
              <a:buFont typeface="Wingdings" pitchFamily="2" charset="2"/>
              <a:buChar char=""/>
              <a:defRPr sz="2000"/>
            </a:lvl4pPr>
            <a:lvl5pPr defTabSz="357699">
              <a:lnSpc>
                <a:spcPct val="140000"/>
              </a:lnSpc>
              <a:spcBef>
                <a:spcPts val="0"/>
              </a:spcBef>
              <a:buClr>
                <a:schemeClr val="tx1"/>
              </a:buClr>
              <a:buSzPct val="75000"/>
              <a:buFont typeface="Wingdings" pitchFamily="2" charset="2"/>
              <a:buChar char=""/>
              <a:defRPr sz="1900"/>
            </a:lvl5pPr>
            <a:lvl6pPr defTabSz="357699">
              <a:lnSpc>
                <a:spcPct val="140000"/>
              </a:lnSpc>
              <a:buClr>
                <a:schemeClr val="tx1"/>
              </a:buClr>
              <a:buSzPct val="75000"/>
              <a:buFont typeface="Wingdings" pitchFamily="2" charset="2"/>
              <a:buChar char=""/>
              <a:defRPr sz="15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670344" y="6469201"/>
            <a:ext cx="1440000" cy="237600"/>
          </a:xfrm>
          <a:prstGeom prst="rect">
            <a:avLst/>
          </a:prstGeom>
          <a:noFill/>
          <a:ln w="9525">
            <a:noFill/>
            <a:miter lim="800000"/>
            <a:headEnd/>
            <a:tailEnd/>
          </a:ln>
          <a:effectLst/>
        </p:spPr>
        <p:txBody>
          <a:bodyPr vert="horz" wrap="none" lIns="0" tIns="0" rIns="0" bIns="45719" numCol="1" anchor="t" anchorCtr="0" compatLnSpc="1">
            <a:prstTxWarp prst="textNoShape">
              <a:avLst/>
            </a:prstTxWarp>
          </a:bodyPr>
          <a:lstStyle>
            <a:lvl1pPr marL="0" algn="ctr" defTabSz="1219140" rtl="0" eaLnBrk="1" latinLnBrk="0" hangingPunct="1">
              <a:defRPr lang="en-US" sz="800" kern="1200" smtClean="0">
                <a:solidFill>
                  <a:schemeClr val="tx1"/>
                </a:solidFill>
                <a:latin typeface="+mn-lt"/>
                <a:ea typeface="+mn-ea"/>
                <a:cs typeface="Arial" pitchFamily="34" charset="0"/>
              </a:defRPr>
            </a:lvl1pPr>
          </a:lstStyle>
          <a:p>
            <a:pPr>
              <a:defRPr/>
            </a:pPr>
            <a:r>
              <a:rPr lang="en-US">
                <a:solidFill>
                  <a:srgbClr val="595959"/>
                </a:solidFill>
              </a:rPr>
              <a:t>September 2018</a:t>
            </a:r>
            <a:endParaRPr lang="en-GB">
              <a:solidFill>
                <a:srgbClr val="595959"/>
              </a:solidFill>
            </a:endParaRPr>
          </a:p>
        </p:txBody>
      </p:sp>
      <p:sp>
        <p:nvSpPr>
          <p:cNvPr id="13" name="Rectangle 6" descr="Rectangle 6"/>
          <p:cNvSpPr>
            <a:spLocks noGrp="1" noChangeArrowheads="1"/>
          </p:cNvSpPr>
          <p:nvPr>
            <p:ph type="sldNum" sz="quarter" idx="4"/>
          </p:nvPr>
        </p:nvSpPr>
        <p:spPr bwMode="auto">
          <a:xfrm>
            <a:off x="11324181" y="6469200"/>
            <a:ext cx="355564" cy="237600"/>
          </a:xfrm>
          <a:prstGeom prst="rect">
            <a:avLst/>
          </a:prstGeom>
          <a:noFill/>
          <a:ln w="9525">
            <a:noFill/>
            <a:miter lim="800000"/>
            <a:headEnd/>
            <a:tailEnd/>
          </a:ln>
          <a:effectLst/>
        </p:spPr>
        <p:txBody>
          <a:bodyPr vert="horz" wrap="none" lIns="0" tIns="0" rIns="0" bIns="45719"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a:solidFill>
                <a:srgbClr val="595959"/>
              </a:solidFill>
            </a:endParaRPr>
          </a:p>
        </p:txBody>
      </p:sp>
      <p:sp>
        <p:nvSpPr>
          <p:cNvPr id="8" name="Rectangle 5"/>
          <p:cNvSpPr>
            <a:spLocks noGrp="1" noChangeArrowheads="1"/>
          </p:cNvSpPr>
          <p:nvPr>
            <p:ph type="ftr" sz="quarter" idx="3"/>
          </p:nvPr>
        </p:nvSpPr>
        <p:spPr bwMode="auto">
          <a:xfrm>
            <a:off x="3877057" y="6469200"/>
            <a:ext cx="4435312" cy="237600"/>
          </a:xfrm>
          <a:prstGeom prst="rect">
            <a:avLst/>
          </a:prstGeom>
          <a:noFill/>
          <a:ln w="9525">
            <a:noFill/>
            <a:miter lim="800000"/>
            <a:headEnd/>
            <a:tailEnd/>
          </a:ln>
          <a:effectLst/>
        </p:spPr>
        <p:txBody>
          <a:bodyPr vert="horz" wrap="square" lIns="0" tIns="0" rIns="0" bIns="45719"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Footer </a:t>
            </a:r>
          </a:p>
        </p:txBody>
      </p:sp>
    </p:spTree>
    <p:extLst>
      <p:ext uri="{BB962C8B-B14F-4D97-AF65-F5344CB8AC3E}">
        <p14:creationId xmlns:p14="http://schemas.microsoft.com/office/powerpoint/2010/main" val="1469909832"/>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6" y="712805"/>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40" rtl="0" eaLnBrk="1" latinLnBrk="0" hangingPunct="1">
              <a:lnSpc>
                <a:spcPct val="95000"/>
              </a:lnSpc>
              <a:spcBef>
                <a:spcPct val="0"/>
              </a:spcBef>
              <a:buNone/>
            </a:pPr>
            <a:r>
              <a:rPr lang="en-US"/>
              <a:t>Click to edit Master title style</a:t>
            </a:r>
            <a:endParaRPr lang="en-GB"/>
          </a:p>
        </p:txBody>
      </p:sp>
      <p:sp>
        <p:nvSpPr>
          <p:cNvPr id="16" name="Rectangle 4" descr="Rectangle 4"/>
          <p:cNvSpPr>
            <a:spLocks noGrp="1" noChangeArrowheads="1"/>
          </p:cNvSpPr>
          <p:nvPr>
            <p:ph type="dt" sz="half" idx="2"/>
          </p:nvPr>
        </p:nvSpPr>
        <p:spPr bwMode="auto">
          <a:xfrm>
            <a:off x="9670344" y="6469201"/>
            <a:ext cx="1440000" cy="237600"/>
          </a:xfrm>
          <a:prstGeom prst="rect">
            <a:avLst/>
          </a:prstGeom>
          <a:noFill/>
          <a:ln w="9525">
            <a:noFill/>
            <a:miter lim="800000"/>
            <a:headEnd/>
            <a:tailEnd/>
          </a:ln>
          <a:effectLst/>
        </p:spPr>
        <p:txBody>
          <a:bodyPr vert="horz" wrap="none" lIns="0" tIns="0" rIns="0" bIns="45719" numCol="1" anchor="t" anchorCtr="0" compatLnSpc="1">
            <a:prstTxWarp prst="textNoShape">
              <a:avLst/>
            </a:prstTxWarp>
          </a:bodyPr>
          <a:lstStyle>
            <a:lvl1pPr marL="0" algn="ctr" defTabSz="1219140" rtl="0" eaLnBrk="1" latinLnBrk="0" hangingPunct="1">
              <a:defRPr lang="en-US" sz="800" kern="1200" smtClean="0">
                <a:solidFill>
                  <a:schemeClr val="tx1"/>
                </a:solidFill>
                <a:latin typeface="+mn-lt"/>
                <a:ea typeface="+mn-ea"/>
                <a:cs typeface="Arial" pitchFamily="34" charset="0"/>
              </a:defRPr>
            </a:lvl1pPr>
          </a:lstStyle>
          <a:p>
            <a:pPr>
              <a:defRPr/>
            </a:pPr>
            <a:r>
              <a:rPr lang="en-US">
                <a:solidFill>
                  <a:srgbClr val="595959"/>
                </a:solidFill>
              </a:rPr>
              <a:t>September 2018</a:t>
            </a:r>
            <a:endParaRPr lang="en-GB">
              <a:solidFill>
                <a:srgbClr val="595959"/>
              </a:solidFill>
            </a:endParaRPr>
          </a:p>
        </p:txBody>
      </p:sp>
      <p:sp>
        <p:nvSpPr>
          <p:cNvPr id="18" name="Rectangle 6" descr="Rectangle 6"/>
          <p:cNvSpPr>
            <a:spLocks noGrp="1" noChangeArrowheads="1"/>
          </p:cNvSpPr>
          <p:nvPr>
            <p:ph type="sldNum" sz="quarter" idx="4"/>
          </p:nvPr>
        </p:nvSpPr>
        <p:spPr bwMode="auto">
          <a:xfrm>
            <a:off x="11324181" y="6469200"/>
            <a:ext cx="355564" cy="237600"/>
          </a:xfrm>
          <a:prstGeom prst="rect">
            <a:avLst/>
          </a:prstGeom>
          <a:noFill/>
          <a:ln w="9525">
            <a:noFill/>
            <a:miter lim="800000"/>
            <a:headEnd/>
            <a:tailEnd/>
          </a:ln>
          <a:effectLst/>
        </p:spPr>
        <p:txBody>
          <a:bodyPr vert="horz" wrap="none" lIns="0" tIns="0" rIns="0" bIns="45719"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a:solidFill>
                <a:srgbClr val="595959"/>
              </a:solidFill>
            </a:endParaRPr>
          </a:p>
        </p:txBody>
      </p:sp>
      <p:sp>
        <p:nvSpPr>
          <p:cNvPr id="20" name="Rectangle 5"/>
          <p:cNvSpPr>
            <a:spLocks noGrp="1" noChangeArrowheads="1"/>
          </p:cNvSpPr>
          <p:nvPr>
            <p:ph type="ftr" sz="quarter" idx="3"/>
          </p:nvPr>
        </p:nvSpPr>
        <p:spPr bwMode="auto">
          <a:xfrm>
            <a:off x="3877057" y="6469200"/>
            <a:ext cx="4435312" cy="237600"/>
          </a:xfrm>
          <a:prstGeom prst="rect">
            <a:avLst/>
          </a:prstGeom>
          <a:noFill/>
          <a:ln w="9525">
            <a:noFill/>
            <a:miter lim="800000"/>
            <a:headEnd/>
            <a:tailEnd/>
          </a:ln>
          <a:effectLst/>
        </p:spPr>
        <p:txBody>
          <a:bodyPr vert="horz" wrap="square" lIns="0" tIns="0" rIns="0" bIns="45719"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Footer </a:t>
            </a:r>
          </a:p>
        </p:txBody>
      </p:sp>
      <p:sp>
        <p:nvSpPr>
          <p:cNvPr id="9" name="Content Placeholder 14"/>
          <p:cNvSpPr>
            <a:spLocks noGrp="1"/>
          </p:cNvSpPr>
          <p:nvPr>
            <p:ph sz="quarter" idx="13"/>
          </p:nvPr>
        </p:nvSpPr>
        <p:spPr>
          <a:xfrm>
            <a:off x="6215078" y="1528768"/>
            <a:ext cx="5464175" cy="4830761"/>
          </a:xfrm>
        </p:spPr>
        <p:txBody>
          <a:bodyPr/>
          <a:lstStyle>
            <a:lvl1pPr marL="0" indent="0">
              <a:spcAft>
                <a:spcPts val="0"/>
              </a:spcAft>
              <a:buClr>
                <a:schemeClr val="accent2"/>
              </a:buClr>
              <a:buSzPct val="85000"/>
              <a:buFont typeface="Wingdings" pitchFamily="2" charset="2"/>
              <a:buNone/>
              <a:defRPr sz="2000"/>
            </a:lvl1pPr>
            <a:lvl2pPr marL="277193" indent="-277193">
              <a:spcAft>
                <a:spcPts val="0"/>
              </a:spcAft>
              <a:buClr>
                <a:schemeClr val="accent2"/>
              </a:buClr>
              <a:buSzPct val="85000"/>
              <a:buFont typeface="Wingdings" pitchFamily="2" charset="2"/>
              <a:buChar char="n"/>
              <a:defRPr sz="2000"/>
            </a:lvl2pPr>
            <a:lvl3pPr marL="521987" indent="-251994">
              <a:spcBef>
                <a:spcPts val="0"/>
              </a:spcBef>
              <a:spcAft>
                <a:spcPts val="0"/>
              </a:spcAft>
              <a:buClr>
                <a:schemeClr val="tx1"/>
              </a:buClr>
              <a:buFont typeface="Wingdings" pitchFamily="2" charset="2"/>
              <a:buChar char=""/>
              <a:defRPr sz="2000"/>
            </a:lvl3pPr>
            <a:lvl4pPr marL="755981" indent="-241194">
              <a:spcBef>
                <a:spcPts val="0"/>
              </a:spcBef>
              <a:spcAft>
                <a:spcPts val="0"/>
              </a:spcAft>
              <a:buClr>
                <a:schemeClr val="tx1"/>
              </a:buClr>
              <a:buFont typeface="Wingdings" pitchFamily="2" charset="2"/>
              <a:buChar char=""/>
              <a:defRPr sz="2000"/>
            </a:lvl4pPr>
            <a:lvl5pPr marL="964776" indent="-212395">
              <a:spcBef>
                <a:spcPts val="0"/>
              </a:spcBef>
              <a:spcAft>
                <a:spcPts val="0"/>
              </a:spcAft>
              <a:buClr>
                <a:schemeClr val="tx1"/>
              </a:buClr>
              <a:buFont typeface="Wingdings" pitchFamily="2" charset="2"/>
              <a:buChar char=""/>
              <a:defRPr sz="1900"/>
            </a:lvl5pPr>
            <a:lvl6pPr marL="1144771" indent="-179996">
              <a:spcBef>
                <a:spcPts val="0"/>
              </a:spcBef>
              <a:spcAft>
                <a:spcPts val="0"/>
              </a:spcAft>
              <a:buClr>
                <a:schemeClr val="tx1"/>
              </a:buClr>
              <a:buFont typeface="Wingdings" pitchFamily="2" charset="2"/>
              <a:buChar char="n"/>
              <a:defRPr sz="15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43"/>
          <p:cNvSpPr>
            <a:spLocks noGrp="1"/>
          </p:cNvSpPr>
          <p:nvPr>
            <p:ph type="body" sz="quarter" idx="11"/>
          </p:nvPr>
        </p:nvSpPr>
        <p:spPr>
          <a:xfrm>
            <a:off x="508001" y="1528764"/>
            <a:ext cx="5468939" cy="4830763"/>
          </a:xfrm>
        </p:spPr>
        <p:txBody>
          <a:bodyPr/>
          <a:lstStyle>
            <a:lvl1pPr marL="0" indent="0">
              <a:spcAft>
                <a:spcPts val="0"/>
              </a:spcAft>
              <a:buClr>
                <a:schemeClr val="accent2"/>
              </a:buClr>
              <a:buSzPct val="85000"/>
              <a:buFont typeface="Wingdings" pitchFamily="2" charset="2"/>
              <a:buNone/>
              <a:defRPr sz="2000"/>
            </a:lvl1pPr>
            <a:lvl2pPr marL="277193" indent="-277193">
              <a:spcAft>
                <a:spcPts val="0"/>
              </a:spcAft>
              <a:buClr>
                <a:schemeClr val="accent2"/>
              </a:buClr>
              <a:buSzPct val="85000"/>
              <a:buFont typeface="Wingdings" pitchFamily="2" charset="2"/>
              <a:buChar char="n"/>
              <a:defRPr sz="2000"/>
            </a:lvl2pPr>
            <a:lvl3pPr marL="521987" indent="-251994">
              <a:spcAft>
                <a:spcPts val="0"/>
              </a:spcAft>
              <a:buClr>
                <a:schemeClr val="tx1"/>
              </a:buClr>
              <a:buFont typeface="Wingdings" pitchFamily="2" charset="2"/>
              <a:buChar char=""/>
              <a:defRPr sz="2000"/>
            </a:lvl3pPr>
            <a:lvl4pPr marL="755981" indent="-241289">
              <a:spcBef>
                <a:spcPts val="0"/>
              </a:spcBef>
              <a:spcAft>
                <a:spcPts val="0"/>
              </a:spcAft>
              <a:buClr>
                <a:schemeClr val="tx1"/>
              </a:buClr>
              <a:buFont typeface="Wingdings" pitchFamily="2" charset="2"/>
              <a:buChar char=""/>
              <a:defRPr sz="2000"/>
            </a:lvl4pPr>
            <a:lvl5pPr marL="964776" indent="-212395">
              <a:spcBef>
                <a:spcPts val="0"/>
              </a:spcBef>
              <a:spcAft>
                <a:spcPts val="0"/>
              </a:spcAft>
              <a:buClr>
                <a:schemeClr val="tx1"/>
              </a:buClr>
              <a:buFont typeface="Wingdings" pitchFamily="2" charset="2"/>
              <a:buChar char=""/>
              <a:defRPr sz="1900"/>
            </a:lvl5pPr>
            <a:lvl6pPr marL="1144771" indent="-179996">
              <a:spcBef>
                <a:spcPts val="0"/>
              </a:spcBef>
              <a:spcAft>
                <a:spcPts val="0"/>
              </a:spcAft>
              <a:buClr>
                <a:schemeClr val="tx1"/>
              </a:buClr>
              <a:buFont typeface="Wingdings" pitchFamily="2" charset="2"/>
              <a:buChar char=""/>
              <a:defRPr sz="15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4892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8477-75EF-45A9-9B13-788E18B9B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E4F12-CCB6-4D8D-863F-0832BA1AD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5EE1F-A10D-423E-A0E5-92AF57FF1B84}"/>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5" name="Footer Placeholder 4">
            <a:extLst>
              <a:ext uri="{FF2B5EF4-FFF2-40B4-BE49-F238E27FC236}">
                <a16:creationId xmlns:a16="http://schemas.microsoft.com/office/drawing/2014/main" id="{CFD7E069-5659-4CDD-BB32-F1374420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0AEF2-EA82-404B-90D7-4783EC32F29A}"/>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274302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4EB6-0FC6-4450-B4A2-891FB5355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23DE01-D699-4AD5-9F2A-CEA5764F9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FAF30-E2A4-494D-AE43-4C6E09AB982D}"/>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5" name="Footer Placeholder 4">
            <a:extLst>
              <a:ext uri="{FF2B5EF4-FFF2-40B4-BE49-F238E27FC236}">
                <a16:creationId xmlns:a16="http://schemas.microsoft.com/office/drawing/2014/main" id="{A6E20ECC-33FE-4A7E-8B70-B2F57849F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67672-BAC7-4F62-B925-F44C590BBD3C}"/>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365823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98F8-2EE4-41AE-BFC6-67D958475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1AA1B-BD89-4070-9420-4A1C49849C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6B1343-5D85-41A1-A618-1C8A4DBAB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8FC2A-1CBB-45BE-9C62-06C0C830A2AE}"/>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6" name="Footer Placeholder 5">
            <a:extLst>
              <a:ext uri="{FF2B5EF4-FFF2-40B4-BE49-F238E27FC236}">
                <a16:creationId xmlns:a16="http://schemas.microsoft.com/office/drawing/2014/main" id="{6B1BD856-92A3-4CB5-879C-0DD2BD128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0EB27-B270-4FB1-8CF2-6B4FD64B889F}"/>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173601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67F6-C160-4610-AACD-C2D1A00110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CDC6D-1C59-4A9C-AAB4-36A3CF462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E298D-2F80-4B42-BAAD-B58F0B766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6EBB69-C550-4556-91F0-EAEABC3D1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ADE21-C7DC-4808-89F9-7488F36ED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C85D7-DFCC-4EF5-8D3F-A975E47E9F10}"/>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8" name="Footer Placeholder 7">
            <a:extLst>
              <a:ext uri="{FF2B5EF4-FFF2-40B4-BE49-F238E27FC236}">
                <a16:creationId xmlns:a16="http://schemas.microsoft.com/office/drawing/2014/main" id="{03178EDE-B35D-4E80-BAC3-7B8DB1CFB0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4EE30D-BAD4-4165-9A1C-AE868F4D5972}"/>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413544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0262-A0A5-4F9B-9980-2DA41AB5D7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3CB672-536C-4EC3-8B75-52B986D1B3F3}"/>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4" name="Footer Placeholder 3">
            <a:extLst>
              <a:ext uri="{FF2B5EF4-FFF2-40B4-BE49-F238E27FC236}">
                <a16:creationId xmlns:a16="http://schemas.microsoft.com/office/drawing/2014/main" id="{7744DCAA-2A7A-49AD-83EF-A06CF74D5C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E8EF00-53CE-4B39-942E-E2D1D4C8FA5A}"/>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392490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6C123-3D45-4D7C-AFA3-722543432E29}"/>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3" name="Footer Placeholder 2">
            <a:extLst>
              <a:ext uri="{FF2B5EF4-FFF2-40B4-BE49-F238E27FC236}">
                <a16:creationId xmlns:a16="http://schemas.microsoft.com/office/drawing/2014/main" id="{D069D3B6-FC53-4B13-B45E-08A00AC14B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62943B-6706-4489-BA1D-443A4D5E3B71}"/>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285981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C31B-266D-4EAA-BCA6-CFB166BA8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DC1DE2-01D3-40C1-8A8A-A81391AEF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3612D0-9260-4717-A3B2-A33087CE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5C8A8-B779-49B5-8B5F-D0CB240B3979}"/>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6" name="Footer Placeholder 5">
            <a:extLst>
              <a:ext uri="{FF2B5EF4-FFF2-40B4-BE49-F238E27FC236}">
                <a16:creationId xmlns:a16="http://schemas.microsoft.com/office/drawing/2014/main" id="{75E3F8A2-EF84-4089-8CD6-96E825452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E454B-F058-4975-9330-F95462331325}"/>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330518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44DA-E34B-4B7A-BED4-3B6F4ABFF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55B722-FAAC-48AE-848A-6EE6E557D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3D2FD-5B45-4DB3-B4F3-4C0167CE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96FC7-9782-4E61-9C67-F2793923E5B9}"/>
              </a:ext>
            </a:extLst>
          </p:cNvPr>
          <p:cNvSpPr>
            <a:spLocks noGrp="1"/>
          </p:cNvSpPr>
          <p:nvPr>
            <p:ph type="dt" sz="half" idx="10"/>
          </p:nvPr>
        </p:nvSpPr>
        <p:spPr/>
        <p:txBody>
          <a:bodyPr/>
          <a:lstStyle/>
          <a:p>
            <a:fld id="{92C56A38-6F15-4342-91C4-902CCCDE0C8A}" type="datetimeFigureOut">
              <a:rPr lang="en-US" smtClean="0"/>
              <a:t>5/2/2021</a:t>
            </a:fld>
            <a:endParaRPr lang="en-US"/>
          </a:p>
        </p:txBody>
      </p:sp>
      <p:sp>
        <p:nvSpPr>
          <p:cNvPr id="6" name="Footer Placeholder 5">
            <a:extLst>
              <a:ext uri="{FF2B5EF4-FFF2-40B4-BE49-F238E27FC236}">
                <a16:creationId xmlns:a16="http://schemas.microsoft.com/office/drawing/2014/main" id="{0342EE83-427C-4B1F-906F-E39558F15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5E951-C26D-4E82-AB38-3FD786B5DC48}"/>
              </a:ext>
            </a:extLst>
          </p:cNvPr>
          <p:cNvSpPr>
            <a:spLocks noGrp="1"/>
          </p:cNvSpPr>
          <p:nvPr>
            <p:ph type="sldNum" sz="quarter" idx="12"/>
          </p:nvPr>
        </p:nvSpPr>
        <p:spPr/>
        <p:txBody>
          <a:bodyPr/>
          <a:lstStyle/>
          <a:p>
            <a:fld id="{9C7208FE-F120-444D-AD62-F46C82BAD2E8}" type="slidenum">
              <a:rPr lang="en-US" smtClean="0"/>
              <a:t>‹#›</a:t>
            </a:fld>
            <a:endParaRPr lang="en-US"/>
          </a:p>
        </p:txBody>
      </p:sp>
    </p:spTree>
    <p:extLst>
      <p:ext uri="{BB962C8B-B14F-4D97-AF65-F5344CB8AC3E}">
        <p14:creationId xmlns:p14="http://schemas.microsoft.com/office/powerpoint/2010/main" val="287499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76D32-8EAA-42E9-A13E-6269234F6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E3AB23-3B7B-43F3-8069-72E004325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71525-2E64-44DF-BD34-466C834F70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56A38-6F15-4342-91C4-902CCCDE0C8A}" type="datetimeFigureOut">
              <a:rPr lang="en-US" smtClean="0"/>
              <a:t>5/2/2021</a:t>
            </a:fld>
            <a:endParaRPr lang="en-US"/>
          </a:p>
        </p:txBody>
      </p:sp>
      <p:sp>
        <p:nvSpPr>
          <p:cNvPr id="5" name="Footer Placeholder 4">
            <a:extLst>
              <a:ext uri="{FF2B5EF4-FFF2-40B4-BE49-F238E27FC236}">
                <a16:creationId xmlns:a16="http://schemas.microsoft.com/office/drawing/2014/main" id="{2BA459E3-86BC-4EE4-9AAF-1EB9E7C15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5AE12-2959-4BD3-8F39-DF69DA19F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208FE-F120-444D-AD62-F46C82BAD2E8}" type="slidenum">
              <a:rPr lang="en-US" smtClean="0"/>
              <a:t>‹#›</a:t>
            </a:fld>
            <a:endParaRPr lang="en-US"/>
          </a:p>
        </p:txBody>
      </p:sp>
    </p:spTree>
    <p:extLst>
      <p:ext uri="{BB962C8B-B14F-4D97-AF65-F5344CB8AC3E}">
        <p14:creationId xmlns:p14="http://schemas.microsoft.com/office/powerpoint/2010/main" val="1580272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7CA3-1DEA-4844-8411-7588407519BE}"/>
              </a:ext>
            </a:extLst>
          </p:cNvPr>
          <p:cNvSpPr>
            <a:spLocks noGrp="1"/>
          </p:cNvSpPr>
          <p:nvPr>
            <p:ph type="title"/>
          </p:nvPr>
        </p:nvSpPr>
        <p:spPr>
          <a:xfrm>
            <a:off x="508004" y="762000"/>
            <a:ext cx="11171239" cy="752475"/>
          </a:xfrm>
        </p:spPr>
        <p:txBody>
          <a:bodyPr/>
          <a:lstStyle/>
          <a:p>
            <a:r>
              <a:rPr lang="en-US" dirty="0"/>
              <a:t>Agenda</a:t>
            </a:r>
          </a:p>
        </p:txBody>
      </p:sp>
      <p:sp>
        <p:nvSpPr>
          <p:cNvPr id="5" name="Slide Number Placeholder 4">
            <a:extLst>
              <a:ext uri="{FF2B5EF4-FFF2-40B4-BE49-F238E27FC236}">
                <a16:creationId xmlns:a16="http://schemas.microsoft.com/office/drawing/2014/main" id="{BA477571-5215-42AA-B833-6B4D117F80B8}"/>
              </a:ext>
            </a:extLst>
          </p:cNvPr>
          <p:cNvSpPr>
            <a:spLocks noGrp="1"/>
          </p:cNvSpPr>
          <p:nvPr>
            <p:ph type="sldNum" sz="quarter" idx="4"/>
          </p:nvPr>
        </p:nvSpPr>
        <p:spPr/>
        <p:txBody>
          <a:bodyPr/>
          <a:lstStyle/>
          <a:p>
            <a:fld id="{D32BAE6A-B452-4007-8177-56DD051636F9}" type="slidenum">
              <a:rPr lang="en-GB" smtClean="0">
                <a:solidFill>
                  <a:srgbClr val="595959"/>
                </a:solidFill>
              </a:rPr>
              <a:pPr/>
              <a:t>1</a:t>
            </a:fld>
            <a:endParaRPr lang="en-GB" dirty="0">
              <a:solidFill>
                <a:srgbClr val="595959"/>
              </a:solidFill>
            </a:endParaRPr>
          </a:p>
        </p:txBody>
      </p:sp>
      <p:graphicFrame>
        <p:nvGraphicFramePr>
          <p:cNvPr id="6" name="Content Placeholder 8">
            <a:extLst>
              <a:ext uri="{FF2B5EF4-FFF2-40B4-BE49-F238E27FC236}">
                <a16:creationId xmlns:a16="http://schemas.microsoft.com/office/drawing/2014/main" id="{392AECCC-DC18-45D7-B7B6-8607EA119C47}"/>
              </a:ext>
            </a:extLst>
          </p:cNvPr>
          <p:cNvGraphicFramePr>
            <a:graphicFrameLocks noGrp="1"/>
          </p:cNvGraphicFramePr>
          <p:nvPr>
            <p:ph sz="quarter" idx="11"/>
          </p:nvPr>
        </p:nvGraphicFramePr>
        <p:xfrm>
          <a:off x="508004" y="1344705"/>
          <a:ext cx="10816177" cy="3529897"/>
        </p:xfrm>
        <a:graphic>
          <a:graphicData uri="http://schemas.openxmlformats.org/drawingml/2006/table">
            <a:tbl>
              <a:tblPr firstRow="1" bandRow="1">
                <a:tableStyleId>{5C22544A-7EE6-4342-B048-85BDC9FD1C3A}</a:tableStyleId>
              </a:tblPr>
              <a:tblGrid>
                <a:gridCol w="5405141">
                  <a:extLst>
                    <a:ext uri="{9D8B030D-6E8A-4147-A177-3AD203B41FA5}">
                      <a16:colId xmlns:a16="http://schemas.microsoft.com/office/drawing/2014/main" val="3691730671"/>
                    </a:ext>
                  </a:extLst>
                </a:gridCol>
                <a:gridCol w="5411036">
                  <a:extLst>
                    <a:ext uri="{9D8B030D-6E8A-4147-A177-3AD203B41FA5}">
                      <a16:colId xmlns:a16="http://schemas.microsoft.com/office/drawing/2014/main" val="1193158547"/>
                    </a:ext>
                  </a:extLst>
                </a:gridCol>
              </a:tblGrid>
              <a:tr h="460500">
                <a:tc>
                  <a:txBody>
                    <a:bodyPr/>
                    <a:lstStyle/>
                    <a:p>
                      <a:r>
                        <a:rPr lang="en-US" sz="2400" dirty="0"/>
                        <a:t>Topics</a:t>
                      </a:r>
                    </a:p>
                  </a:txBody>
                  <a:tcPr/>
                </a:tc>
                <a:tc>
                  <a:txBody>
                    <a:bodyPr/>
                    <a:lstStyle/>
                    <a:p>
                      <a:r>
                        <a:rPr lang="en-US" sz="2400" dirty="0"/>
                        <a:t>Time</a:t>
                      </a:r>
                    </a:p>
                  </a:txBody>
                  <a:tcPr/>
                </a:tc>
                <a:extLst>
                  <a:ext uri="{0D108BD9-81ED-4DB2-BD59-A6C34878D82A}">
                    <a16:rowId xmlns:a16="http://schemas.microsoft.com/office/drawing/2014/main" val="3876080312"/>
                  </a:ext>
                </a:extLst>
              </a:tr>
              <a:tr h="307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Microsoft Azure introduction &amp; Architecture</a:t>
                      </a:r>
                    </a:p>
                  </a:txBody>
                  <a:tcPr/>
                </a:tc>
                <a:tc>
                  <a:txBody>
                    <a:bodyPr/>
                    <a:lstStyle/>
                    <a:p>
                      <a:r>
                        <a:rPr lang="en-US" sz="1400" dirty="0"/>
                        <a:t>5 Min</a:t>
                      </a:r>
                    </a:p>
                  </a:txBody>
                  <a:tcPr/>
                </a:tc>
                <a:extLst>
                  <a:ext uri="{0D108BD9-81ED-4DB2-BD59-A6C34878D82A}">
                    <a16:rowId xmlns:a16="http://schemas.microsoft.com/office/drawing/2014/main" val="1321608115"/>
                  </a:ext>
                </a:extLst>
              </a:tr>
              <a:tr h="307000">
                <a:tc>
                  <a:txBody>
                    <a:bodyPr/>
                    <a:lstStyle/>
                    <a:p>
                      <a:pPr marL="0" marR="0" lvl="0" indent="0" algn="l" rtl="0">
                        <a:lnSpc>
                          <a:spcPct val="100000"/>
                        </a:lnSpc>
                        <a:spcBef>
                          <a:spcPts val="0"/>
                        </a:spcBef>
                        <a:spcAft>
                          <a:spcPts val="0"/>
                        </a:spcAft>
                        <a:buFontTx/>
                        <a:buNone/>
                      </a:pPr>
                      <a:r>
                        <a:rPr lang="en-GB" sz="1400" dirty="0"/>
                        <a:t>Azure Data Factory introduction Architecture</a:t>
                      </a:r>
                    </a:p>
                  </a:txBody>
                  <a:tcPr/>
                </a:tc>
                <a:tc>
                  <a:txBody>
                    <a:bodyPr/>
                    <a:lstStyle/>
                    <a:p>
                      <a:r>
                        <a:rPr lang="en-US" sz="1400" dirty="0"/>
                        <a:t>5 Min</a:t>
                      </a:r>
                    </a:p>
                  </a:txBody>
                  <a:tcPr/>
                </a:tc>
                <a:extLst>
                  <a:ext uri="{0D108BD9-81ED-4DB2-BD59-A6C34878D82A}">
                    <a16:rowId xmlns:a16="http://schemas.microsoft.com/office/drawing/2014/main" val="1895701563"/>
                  </a:ext>
                </a:extLst>
              </a:tr>
              <a:tr h="307000">
                <a:tc>
                  <a:txBody>
                    <a:bodyPr/>
                    <a:lstStyle/>
                    <a:p>
                      <a:pPr marL="0" marR="0" lvl="0" indent="0" algn="l" rtl="0">
                        <a:lnSpc>
                          <a:spcPct val="100000"/>
                        </a:lnSpc>
                        <a:spcBef>
                          <a:spcPts val="0"/>
                        </a:spcBef>
                        <a:spcAft>
                          <a:spcPts val="0"/>
                        </a:spcAft>
                        <a:buFontTx/>
                        <a:buNone/>
                      </a:pPr>
                      <a:r>
                        <a:rPr lang="en-GB" sz="1400" dirty="0"/>
                        <a:t>Azure Data Lake Storage</a:t>
                      </a:r>
                    </a:p>
                  </a:txBody>
                  <a:tcPr/>
                </a:tc>
                <a:tc>
                  <a:txBody>
                    <a:bodyPr/>
                    <a:lstStyle/>
                    <a:p>
                      <a:r>
                        <a:rPr lang="en-US" sz="1400" dirty="0"/>
                        <a:t>5 Min</a:t>
                      </a:r>
                    </a:p>
                  </a:txBody>
                  <a:tcPr/>
                </a:tc>
                <a:extLst>
                  <a:ext uri="{0D108BD9-81ED-4DB2-BD59-A6C34878D82A}">
                    <a16:rowId xmlns:a16="http://schemas.microsoft.com/office/drawing/2014/main" val="588349048"/>
                  </a:ext>
                </a:extLst>
              </a:tr>
              <a:tr h="307000">
                <a:tc>
                  <a:txBody>
                    <a:bodyPr/>
                    <a:lstStyle/>
                    <a:p>
                      <a:r>
                        <a:rPr lang="en-US" sz="1400" dirty="0"/>
                        <a:t>Azure SQL Datawarehouse/ Database</a:t>
                      </a:r>
                    </a:p>
                  </a:txBody>
                  <a:tcPr/>
                </a:tc>
                <a:tc>
                  <a:txBody>
                    <a:bodyPr/>
                    <a:lstStyle/>
                    <a:p>
                      <a:r>
                        <a:rPr lang="en-US" sz="1400" dirty="0"/>
                        <a:t>5 Min</a:t>
                      </a:r>
                    </a:p>
                  </a:txBody>
                  <a:tcPr/>
                </a:tc>
                <a:extLst>
                  <a:ext uri="{0D108BD9-81ED-4DB2-BD59-A6C34878D82A}">
                    <a16:rowId xmlns:a16="http://schemas.microsoft.com/office/drawing/2014/main" val="818376632"/>
                  </a:ext>
                </a:extLst>
              </a:tr>
              <a:tr h="307000">
                <a:tc>
                  <a:txBody>
                    <a:bodyPr/>
                    <a:lstStyle/>
                    <a:p>
                      <a:r>
                        <a:rPr lang="en-US" sz="1400" dirty="0"/>
                        <a:t>Azure Analysis Service</a:t>
                      </a:r>
                    </a:p>
                  </a:txBody>
                  <a:tcPr/>
                </a:tc>
                <a:tc>
                  <a:txBody>
                    <a:bodyPr/>
                    <a:lstStyle/>
                    <a:p>
                      <a:r>
                        <a:rPr lang="en-US" sz="1400" dirty="0"/>
                        <a:t>5 Min</a:t>
                      </a:r>
                    </a:p>
                  </a:txBody>
                  <a:tcPr/>
                </a:tc>
                <a:extLst>
                  <a:ext uri="{0D108BD9-81ED-4DB2-BD59-A6C34878D82A}">
                    <a16:rowId xmlns:a16="http://schemas.microsoft.com/office/drawing/2014/main" val="3644750483"/>
                  </a:ext>
                </a:extLst>
              </a:tr>
              <a:tr h="307000">
                <a:tc>
                  <a:txBody>
                    <a:bodyPr/>
                    <a:lstStyle/>
                    <a:p>
                      <a:r>
                        <a:rPr lang="en-US" sz="1400" dirty="0"/>
                        <a:t>Data Bricks</a:t>
                      </a:r>
                    </a:p>
                  </a:txBody>
                  <a:tcPr/>
                </a:tc>
                <a:tc>
                  <a:txBody>
                    <a:bodyPr/>
                    <a:lstStyle/>
                    <a:p>
                      <a:r>
                        <a:rPr lang="en-US" sz="1400" dirty="0"/>
                        <a:t>5 Min</a:t>
                      </a:r>
                    </a:p>
                  </a:txBody>
                  <a:tcPr/>
                </a:tc>
                <a:extLst>
                  <a:ext uri="{0D108BD9-81ED-4DB2-BD59-A6C34878D82A}">
                    <a16:rowId xmlns:a16="http://schemas.microsoft.com/office/drawing/2014/main" val="2980107564"/>
                  </a:ext>
                </a:extLst>
              </a:tr>
              <a:tr h="307000">
                <a:tc>
                  <a:txBody>
                    <a:bodyPr/>
                    <a:lstStyle/>
                    <a:p>
                      <a:r>
                        <a:rPr lang="en-US" sz="1400" dirty="0"/>
                        <a:t>Cosmos Database</a:t>
                      </a:r>
                    </a:p>
                  </a:txBody>
                  <a:tcPr/>
                </a:tc>
                <a:tc>
                  <a:txBody>
                    <a:bodyPr/>
                    <a:lstStyle/>
                    <a:p>
                      <a:r>
                        <a:rPr lang="en-US" sz="1400" dirty="0"/>
                        <a:t>5 Min</a:t>
                      </a:r>
                    </a:p>
                  </a:txBody>
                  <a:tcPr/>
                </a:tc>
                <a:extLst>
                  <a:ext uri="{0D108BD9-81ED-4DB2-BD59-A6C34878D82A}">
                    <a16:rowId xmlns:a16="http://schemas.microsoft.com/office/drawing/2014/main" val="1624611254"/>
                  </a:ext>
                </a:extLst>
              </a:tr>
              <a:tr h="307000">
                <a:tc>
                  <a:txBody>
                    <a:bodyPr/>
                    <a:lstStyle/>
                    <a:p>
                      <a:r>
                        <a:rPr lang="en-US" sz="1400" dirty="0"/>
                        <a:t>Data Security</a:t>
                      </a:r>
                    </a:p>
                  </a:txBody>
                  <a:tcPr/>
                </a:tc>
                <a:tc>
                  <a:txBody>
                    <a:bodyPr/>
                    <a:lstStyle/>
                    <a:p>
                      <a:r>
                        <a:rPr lang="en-US" sz="1400" dirty="0"/>
                        <a:t>5 Min</a:t>
                      </a:r>
                    </a:p>
                  </a:txBody>
                  <a:tcPr/>
                </a:tc>
                <a:extLst>
                  <a:ext uri="{0D108BD9-81ED-4DB2-BD59-A6C34878D82A}">
                    <a16:rowId xmlns:a16="http://schemas.microsoft.com/office/drawing/2014/main" val="2023655918"/>
                  </a:ext>
                </a:extLst>
              </a:tr>
              <a:tr h="308597">
                <a:tc>
                  <a:txBody>
                    <a:bodyPr/>
                    <a:lstStyle/>
                    <a:p>
                      <a:r>
                        <a:rPr lang="en-US" sz="1400" dirty="0"/>
                        <a:t>Known Limitations/ Risks/ Issues</a:t>
                      </a:r>
                    </a:p>
                  </a:txBody>
                  <a:tcPr/>
                </a:tc>
                <a:tc>
                  <a:txBody>
                    <a:bodyPr/>
                    <a:lstStyle/>
                    <a:p>
                      <a:r>
                        <a:rPr lang="en-US" sz="1400" dirty="0"/>
                        <a:t>5 Min</a:t>
                      </a:r>
                    </a:p>
                  </a:txBody>
                  <a:tcPr/>
                </a:tc>
                <a:extLst>
                  <a:ext uri="{0D108BD9-81ED-4DB2-BD59-A6C34878D82A}">
                    <a16:rowId xmlns:a16="http://schemas.microsoft.com/office/drawing/2014/main" val="35752281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Q&amp;A and Feedback</a:t>
                      </a:r>
                      <a:endParaRPr lang="en-US" sz="1400" dirty="0"/>
                    </a:p>
                  </a:txBody>
                  <a:tcPr/>
                </a:tc>
                <a:tc>
                  <a:txBody>
                    <a:bodyPr/>
                    <a:lstStyle/>
                    <a:p>
                      <a:r>
                        <a:rPr lang="en-US" sz="1400" dirty="0"/>
                        <a:t>10 Min</a:t>
                      </a:r>
                    </a:p>
                  </a:txBody>
                  <a:tcPr/>
                </a:tc>
                <a:extLst>
                  <a:ext uri="{0D108BD9-81ED-4DB2-BD59-A6C34878D82A}">
                    <a16:rowId xmlns:a16="http://schemas.microsoft.com/office/drawing/2014/main" val="1101308207"/>
                  </a:ext>
                </a:extLst>
              </a:tr>
            </a:tbl>
          </a:graphicData>
        </a:graphic>
      </p:graphicFrame>
    </p:spTree>
    <p:extLst>
      <p:ext uri="{BB962C8B-B14F-4D97-AF65-F5344CB8AC3E}">
        <p14:creationId xmlns:p14="http://schemas.microsoft.com/office/powerpoint/2010/main" val="384752309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0" y="631128"/>
            <a:ext cx="11171239" cy="752475"/>
          </a:xfrm>
        </p:spPr>
        <p:txBody>
          <a:bodyPr>
            <a:normAutofit fontScale="90000"/>
          </a:bodyPr>
          <a:lstStyle/>
          <a:p>
            <a:r>
              <a:rPr lang="en-US" dirty="0"/>
              <a:t>Azure SQL Db vs. SQL Data Warehouse features and limits</a:t>
            </a:r>
            <a:endParaRPr lang="en-US" sz="2000"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10</a:t>
            </a:fld>
            <a:endParaRPr lang="en-GB" dirty="0">
              <a:solidFill>
                <a:srgbClr val="595959"/>
              </a:solidFill>
              <a:latin typeface="Futura Medium"/>
            </a:endParaRPr>
          </a:p>
        </p:txBody>
      </p:sp>
      <p:graphicFrame>
        <p:nvGraphicFramePr>
          <p:cNvPr id="8" name="Content Placeholder 7">
            <a:extLst>
              <a:ext uri="{FF2B5EF4-FFF2-40B4-BE49-F238E27FC236}">
                <a16:creationId xmlns:a16="http://schemas.microsoft.com/office/drawing/2014/main" id="{04EFA276-1191-4F24-A724-F8FBF8AC881B}"/>
              </a:ext>
            </a:extLst>
          </p:cNvPr>
          <p:cNvGraphicFramePr>
            <a:graphicFrameLocks noGrp="1"/>
          </p:cNvGraphicFramePr>
          <p:nvPr>
            <p:ph sz="quarter" idx="11"/>
          </p:nvPr>
        </p:nvGraphicFramePr>
        <p:xfrm>
          <a:off x="498205" y="1164542"/>
          <a:ext cx="11181540" cy="5217316"/>
        </p:xfrm>
        <a:graphic>
          <a:graphicData uri="http://schemas.openxmlformats.org/drawingml/2006/table">
            <a:tbl>
              <a:tblPr firstRow="1" bandRow="1">
                <a:tableStyleId>{5C22544A-7EE6-4342-B048-85BDC9FD1C3A}</a:tableStyleId>
              </a:tblPr>
              <a:tblGrid>
                <a:gridCol w="3032572">
                  <a:extLst>
                    <a:ext uri="{9D8B030D-6E8A-4147-A177-3AD203B41FA5}">
                      <a16:colId xmlns:a16="http://schemas.microsoft.com/office/drawing/2014/main" val="3995977866"/>
                    </a:ext>
                  </a:extLst>
                </a:gridCol>
                <a:gridCol w="2927896">
                  <a:extLst>
                    <a:ext uri="{9D8B030D-6E8A-4147-A177-3AD203B41FA5}">
                      <a16:colId xmlns:a16="http://schemas.microsoft.com/office/drawing/2014/main" val="86929539"/>
                    </a:ext>
                  </a:extLst>
                </a:gridCol>
                <a:gridCol w="5221072">
                  <a:extLst>
                    <a:ext uri="{9D8B030D-6E8A-4147-A177-3AD203B41FA5}">
                      <a16:colId xmlns:a16="http://schemas.microsoft.com/office/drawing/2014/main" val="3390713083"/>
                    </a:ext>
                  </a:extLst>
                </a:gridCol>
              </a:tblGrid>
              <a:tr h="654722">
                <a:tc>
                  <a:txBody>
                    <a:bodyPr/>
                    <a:lstStyle/>
                    <a:p>
                      <a:pPr marL="0" marR="0" algn="l" defTabSz="1219140" rtl="0" eaLnBrk="1" fontAlgn="base" latinLnBrk="0" hangingPunct="1">
                        <a:lnSpc>
                          <a:spcPct val="107000"/>
                        </a:lnSpc>
                        <a:spcBef>
                          <a:spcPts val="750"/>
                        </a:spcBef>
                        <a:spcAft>
                          <a:spcPts val="750"/>
                        </a:spcAft>
                      </a:pPr>
                      <a:r>
                        <a:rPr lang="en-GB" sz="2400" b="1" kern="1200" dirty="0">
                          <a:solidFill>
                            <a:schemeClr val="lt1"/>
                          </a:solidFill>
                          <a:effectLst/>
                          <a:latin typeface="+mn-lt"/>
                          <a:ea typeface="+mn-ea"/>
                          <a:cs typeface="Helvetica" panose="020B0604020202020204" pitchFamily="34" charset="0"/>
                        </a:rPr>
                        <a:t>Features</a:t>
                      </a:r>
                    </a:p>
                  </a:txBody>
                  <a:tcPr/>
                </a:tc>
                <a:tc>
                  <a:txBody>
                    <a:bodyPr/>
                    <a:lstStyle/>
                    <a:p>
                      <a:pPr marL="0" marR="0">
                        <a:lnSpc>
                          <a:spcPct val="107000"/>
                        </a:lnSpc>
                        <a:spcBef>
                          <a:spcPts val="750"/>
                        </a:spcBef>
                        <a:spcAft>
                          <a:spcPts val="750"/>
                        </a:spcAft>
                      </a:pPr>
                      <a:r>
                        <a:rPr lang="en-US" sz="2400" b="1" dirty="0">
                          <a:effectLst/>
                          <a:latin typeface="+mn-lt"/>
                          <a:ea typeface="Times New Roman" panose="02020603050405020304" pitchFamily="18" charset="0"/>
                          <a:cs typeface="Helvetica" panose="020B0604020202020204" pitchFamily="34" charset="0"/>
                        </a:rPr>
                        <a:t>Azure SQL Database</a:t>
                      </a:r>
                      <a:endParaRPr lang="en-US" sz="2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2400" b="1" dirty="0">
                          <a:effectLst/>
                          <a:latin typeface="+mn-lt"/>
                          <a:ea typeface="Times New Roman" panose="02020603050405020304" pitchFamily="18" charset="0"/>
                          <a:cs typeface="Helvetica" panose="020B0604020202020204" pitchFamily="34" charset="0"/>
                        </a:rPr>
                        <a:t>Azure SQL Data Warehouse</a:t>
                      </a:r>
                      <a:endParaRPr lang="en-US" sz="2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215810632"/>
                  </a:ext>
                </a:extLst>
              </a:tr>
              <a:tr h="403279">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Data type</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Relational</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Relational</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511796984"/>
                  </a:ext>
                </a:extLst>
              </a:tr>
              <a:tr h="393539">
                <a:tc>
                  <a:txBody>
                    <a:bodyPr/>
                    <a:lstStyle/>
                    <a:p>
                      <a:pPr marL="0" marR="0">
                        <a:lnSpc>
                          <a:spcPct val="107000"/>
                        </a:lnSpc>
                        <a:spcBef>
                          <a:spcPts val="750"/>
                        </a:spcBef>
                        <a:spcAft>
                          <a:spcPts val="750"/>
                        </a:spcAft>
                      </a:pPr>
                      <a:r>
                        <a:rPr lang="en-US" sz="1400" b="0">
                          <a:effectLst/>
                          <a:latin typeface="+mn-lt"/>
                          <a:ea typeface="Times New Roman" panose="02020603050405020304" pitchFamily="18" charset="0"/>
                          <a:cs typeface="Helvetica" panose="020B0604020202020204" pitchFamily="34" charset="0"/>
                        </a:rPr>
                        <a:t>Active geo-replication</a:t>
                      </a:r>
                      <a:endParaRPr lang="en-US" sz="1400" b="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Yes</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No</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950748084"/>
                  </a:ext>
                </a:extLst>
              </a:tr>
              <a:tr h="486137">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Dynamic Data Masking</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Yes</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No</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750241752"/>
                  </a:ext>
                </a:extLst>
              </a:tr>
              <a:tr h="419390">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Data Encryption at rest</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Yes</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Yes</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099520932"/>
                  </a:ext>
                </a:extLst>
              </a:tr>
              <a:tr h="263313">
                <a:tc>
                  <a:txBody>
                    <a:bodyPr/>
                    <a:lstStyle/>
                    <a:p>
                      <a:pPr marL="0" marR="0">
                        <a:lnSpc>
                          <a:spcPct val="107000"/>
                        </a:lnSpc>
                        <a:spcBef>
                          <a:spcPts val="750"/>
                        </a:spcBef>
                        <a:spcAft>
                          <a:spcPts val="750"/>
                        </a:spcAft>
                      </a:pPr>
                      <a:r>
                        <a:rPr lang="en-US" sz="1400" b="0">
                          <a:effectLst/>
                          <a:latin typeface="+mn-lt"/>
                          <a:ea typeface="Times New Roman" panose="02020603050405020304" pitchFamily="18" charset="0"/>
                          <a:cs typeface="Helvetica" panose="020B0604020202020204" pitchFamily="34" charset="0"/>
                        </a:rPr>
                        <a:t>Polybase T-SQL queries</a:t>
                      </a:r>
                      <a:endParaRPr lang="en-US" sz="1400" b="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Yes</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Yes</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925989659"/>
                  </a:ext>
                </a:extLst>
              </a:tr>
              <a:tr h="347241">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Automatic Tuning</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Yes</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No</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031885856"/>
                  </a:ext>
                </a:extLst>
              </a:tr>
              <a:tr h="347241">
                <a:tc>
                  <a:txBody>
                    <a:bodyPr/>
                    <a:lstStyle/>
                    <a:p>
                      <a:pPr marL="0" marR="0">
                        <a:lnSpc>
                          <a:spcPct val="107000"/>
                        </a:lnSpc>
                        <a:spcBef>
                          <a:spcPts val="750"/>
                        </a:spcBef>
                        <a:spcAft>
                          <a:spcPts val="750"/>
                        </a:spcAft>
                      </a:pPr>
                      <a:r>
                        <a:rPr lang="en-US" sz="1400" b="0">
                          <a:effectLst/>
                          <a:latin typeface="+mn-lt"/>
                          <a:ea typeface="Times New Roman" panose="02020603050405020304" pitchFamily="18" charset="0"/>
                          <a:cs typeface="Helvetica" panose="020B0604020202020204" pitchFamily="34" charset="0"/>
                        </a:rPr>
                        <a:t>Massive Parallel Processing (MPP)</a:t>
                      </a:r>
                      <a:endParaRPr lang="en-US" sz="1400" b="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No</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Yes</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754579786"/>
                  </a:ext>
                </a:extLst>
              </a:tr>
              <a:tr h="347241">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Ability to pause and resume</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No</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Yes</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020473687"/>
                  </a:ext>
                </a:extLst>
              </a:tr>
              <a:tr h="347241">
                <a:tc>
                  <a:txBody>
                    <a:bodyPr/>
                    <a:lstStyle/>
                    <a:p>
                      <a:pPr marL="0" marR="0">
                        <a:lnSpc>
                          <a:spcPct val="107000"/>
                        </a:lnSpc>
                        <a:spcBef>
                          <a:spcPts val="750"/>
                        </a:spcBef>
                        <a:spcAft>
                          <a:spcPts val="750"/>
                        </a:spcAft>
                      </a:pPr>
                      <a:r>
                        <a:rPr lang="en-US" sz="1400" b="0">
                          <a:effectLst/>
                          <a:latin typeface="+mn-lt"/>
                          <a:ea typeface="Times New Roman" panose="02020603050405020304" pitchFamily="18" charset="0"/>
                          <a:cs typeface="Helvetica" panose="020B0604020202020204" pitchFamily="34" charset="0"/>
                        </a:rPr>
                        <a:t>Max amount of data per database</a:t>
                      </a:r>
                      <a:endParaRPr lang="en-US" sz="1400" b="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4TB</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a:effectLst/>
                          <a:latin typeface="+mn-lt"/>
                          <a:ea typeface="Times New Roman" panose="02020603050405020304" pitchFamily="18" charset="0"/>
                          <a:cs typeface="Helvetica" panose="020B0604020202020204" pitchFamily="34" charset="0"/>
                        </a:rPr>
                        <a:t>1PB</a:t>
                      </a:r>
                      <a:endParaRPr lang="en-US" sz="14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713608072"/>
                  </a:ext>
                </a:extLst>
              </a:tr>
              <a:tr h="347241">
                <a:tc>
                  <a:txBody>
                    <a:bodyPr/>
                    <a:lstStyle/>
                    <a:p>
                      <a:pPr marL="0" marR="0">
                        <a:lnSpc>
                          <a:spcPct val="107000"/>
                        </a:lnSpc>
                        <a:spcBef>
                          <a:spcPts val="750"/>
                        </a:spcBef>
                        <a:spcAft>
                          <a:spcPts val="750"/>
                        </a:spcAft>
                      </a:pPr>
                      <a:r>
                        <a:rPr lang="en-US" sz="1400" b="0">
                          <a:effectLst/>
                          <a:latin typeface="+mn-lt"/>
                          <a:ea typeface="Times New Roman" panose="02020603050405020304" pitchFamily="18" charset="0"/>
                          <a:cs typeface="Helvetica" panose="020B0604020202020204" pitchFamily="34" charset="0"/>
                        </a:rPr>
                        <a:t>Max concurrent open sessions</a:t>
                      </a:r>
                      <a:endParaRPr lang="en-US" sz="1400" b="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30000</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1024</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560926575"/>
                  </a:ext>
                </a:extLst>
              </a:tr>
              <a:tr h="810608">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Max concurrent queries</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6400</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Times New Roman" panose="02020603050405020304" pitchFamily="18" charset="0"/>
                          <a:cs typeface="Helvetica" panose="020B0604020202020204" pitchFamily="34" charset="0"/>
                        </a:rPr>
                        <a:t>32</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262082964"/>
                  </a:ext>
                </a:extLst>
              </a:tr>
            </a:tbl>
          </a:graphicData>
        </a:graphic>
      </p:graphicFrame>
    </p:spTree>
    <p:extLst>
      <p:ext uri="{BB962C8B-B14F-4D97-AF65-F5344CB8AC3E}">
        <p14:creationId xmlns:p14="http://schemas.microsoft.com/office/powerpoint/2010/main" val="1840967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Use and When (SQL DB Vs SQL DWH)</a:t>
            </a: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11</a:t>
            </a:fld>
            <a:endParaRPr lang="en-GB" dirty="0">
              <a:solidFill>
                <a:srgbClr val="595959"/>
              </a:solidFill>
              <a:latin typeface="Futura Medium"/>
            </a:endParaRPr>
          </a:p>
        </p:txBody>
      </p:sp>
      <p:graphicFrame>
        <p:nvGraphicFramePr>
          <p:cNvPr id="8" name="Content Placeholder 7">
            <a:extLst>
              <a:ext uri="{FF2B5EF4-FFF2-40B4-BE49-F238E27FC236}">
                <a16:creationId xmlns:a16="http://schemas.microsoft.com/office/drawing/2014/main" id="{04EFA276-1191-4F24-A724-F8FBF8AC881B}"/>
              </a:ext>
            </a:extLst>
          </p:cNvPr>
          <p:cNvGraphicFramePr>
            <a:graphicFrameLocks noGrp="1"/>
          </p:cNvGraphicFramePr>
          <p:nvPr>
            <p:ph sz="quarter" idx="11"/>
          </p:nvPr>
        </p:nvGraphicFramePr>
        <p:xfrm>
          <a:off x="497706" y="1465280"/>
          <a:ext cx="11181540" cy="2347333"/>
        </p:xfrm>
        <a:graphic>
          <a:graphicData uri="http://schemas.openxmlformats.org/drawingml/2006/table">
            <a:tbl>
              <a:tblPr firstRow="1" bandRow="1">
                <a:tableStyleId>{5C22544A-7EE6-4342-B048-85BDC9FD1C3A}</a:tableStyleId>
              </a:tblPr>
              <a:tblGrid>
                <a:gridCol w="4768775">
                  <a:extLst>
                    <a:ext uri="{9D8B030D-6E8A-4147-A177-3AD203B41FA5}">
                      <a16:colId xmlns:a16="http://schemas.microsoft.com/office/drawing/2014/main" val="3995977866"/>
                    </a:ext>
                  </a:extLst>
                </a:gridCol>
                <a:gridCol w="3044142">
                  <a:extLst>
                    <a:ext uri="{9D8B030D-6E8A-4147-A177-3AD203B41FA5}">
                      <a16:colId xmlns:a16="http://schemas.microsoft.com/office/drawing/2014/main" val="86929539"/>
                    </a:ext>
                  </a:extLst>
                </a:gridCol>
                <a:gridCol w="3368623">
                  <a:extLst>
                    <a:ext uri="{9D8B030D-6E8A-4147-A177-3AD203B41FA5}">
                      <a16:colId xmlns:a16="http://schemas.microsoft.com/office/drawing/2014/main" val="3390713083"/>
                    </a:ext>
                  </a:extLst>
                </a:gridCol>
              </a:tblGrid>
              <a:tr h="654722">
                <a:tc>
                  <a:txBody>
                    <a:bodyPr/>
                    <a:lstStyle/>
                    <a:p>
                      <a:pPr marL="0" algn="ctr" defTabSz="1219140" rtl="0" eaLnBrk="1" fontAlgn="base" latinLnBrk="0" hangingPunct="1"/>
                      <a:endParaRPr lang="en-GB" sz="2400" b="1" i="0" kern="1200" dirty="0">
                        <a:solidFill>
                          <a:schemeClr val="tx1"/>
                        </a:solidFill>
                        <a:effectLst/>
                        <a:latin typeface="+mn-lt"/>
                        <a:ea typeface="+mn-ea"/>
                        <a:cs typeface="+mn-cs"/>
                      </a:endParaRPr>
                    </a:p>
                  </a:txBody>
                  <a:tcPr/>
                </a:tc>
                <a:tc>
                  <a:txBody>
                    <a:bodyPr/>
                    <a:lstStyle/>
                    <a:p>
                      <a:pPr marL="0" marR="0">
                        <a:lnSpc>
                          <a:spcPct val="107000"/>
                        </a:lnSpc>
                        <a:spcBef>
                          <a:spcPts val="750"/>
                        </a:spcBef>
                        <a:spcAft>
                          <a:spcPts val="750"/>
                        </a:spcAft>
                      </a:pPr>
                      <a:r>
                        <a:rPr lang="en-US" sz="2400" b="1" dirty="0">
                          <a:effectLst/>
                          <a:latin typeface="+mn-lt"/>
                          <a:ea typeface="Times New Roman" panose="02020603050405020304" pitchFamily="18" charset="0"/>
                          <a:cs typeface="Helvetica" panose="020B0604020202020204" pitchFamily="34" charset="0"/>
                        </a:rPr>
                        <a:t>Azure SQL Database</a:t>
                      </a:r>
                      <a:endParaRPr lang="en-US" sz="2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2400" b="1" dirty="0">
                          <a:effectLst/>
                          <a:latin typeface="+mn-lt"/>
                          <a:ea typeface="Times New Roman" panose="02020603050405020304" pitchFamily="18" charset="0"/>
                          <a:cs typeface="Helvetica" panose="020B0604020202020204" pitchFamily="34" charset="0"/>
                        </a:rPr>
                        <a:t>Azure SQL Data Warehouse</a:t>
                      </a:r>
                      <a:endParaRPr lang="en-US" sz="2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215810632"/>
                  </a:ext>
                </a:extLst>
              </a:tr>
              <a:tr h="403279">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Use for application database</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Calibri" panose="020F0502020204030204" pitchFamily="34" charset="0"/>
                          <a:cs typeface="Helvetica" panose="020B0604020202020204" pitchFamily="34" charset="0"/>
                        </a:rPr>
                        <a:t>X</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511796984"/>
                  </a:ext>
                </a:extLst>
              </a:tr>
              <a:tr h="393539">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Use for data warehouse with large amounts of data and small amounts of users</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Calibri" panose="020F0502020204030204" pitchFamily="34" charset="0"/>
                          <a:cs typeface="Helvetica" panose="020B0604020202020204" pitchFamily="34" charset="0"/>
                        </a:rPr>
                        <a:t>X</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950748084"/>
                  </a:ext>
                </a:extLst>
              </a:tr>
              <a:tr h="500663">
                <a:tc>
                  <a:txBody>
                    <a:bodyPr/>
                    <a:lstStyle/>
                    <a:p>
                      <a:pPr marL="0" marR="0">
                        <a:lnSpc>
                          <a:spcPct val="107000"/>
                        </a:lnSpc>
                        <a:spcBef>
                          <a:spcPts val="750"/>
                        </a:spcBef>
                        <a:spcAft>
                          <a:spcPts val="750"/>
                        </a:spcAft>
                      </a:pPr>
                      <a:r>
                        <a:rPr lang="en-US" sz="1400" b="0" dirty="0">
                          <a:effectLst/>
                          <a:latin typeface="+mn-lt"/>
                          <a:ea typeface="Times New Roman" panose="02020603050405020304" pitchFamily="18" charset="0"/>
                          <a:cs typeface="Helvetica" panose="020B0604020202020204" pitchFamily="34" charset="0"/>
                        </a:rPr>
                        <a:t>Use for data warehouse with data max 4TB and large amount of users</a:t>
                      </a:r>
                      <a:endParaRPr lang="en-US" sz="1400" b="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r>
                        <a:rPr lang="en-US" sz="1400" dirty="0">
                          <a:effectLst/>
                          <a:latin typeface="+mn-lt"/>
                          <a:ea typeface="Calibri" panose="020F0502020204030204" pitchFamily="34" charset="0"/>
                          <a:cs typeface="Helvetica" panose="020B0604020202020204" pitchFamily="34" charset="0"/>
                        </a:rPr>
                        <a:t>X</a:t>
                      </a: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nSpc>
                          <a:spcPct val="107000"/>
                        </a:lnSpc>
                        <a:spcBef>
                          <a:spcPts val="750"/>
                        </a:spcBef>
                        <a:spcAft>
                          <a:spcPts val="750"/>
                        </a:spcAft>
                      </a:pPr>
                      <a:endParaRPr lang="en-US" sz="14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750241752"/>
                  </a:ext>
                </a:extLst>
              </a:tr>
            </a:tbl>
          </a:graphicData>
        </a:graphic>
      </p:graphicFrame>
    </p:spTree>
    <p:extLst>
      <p:ext uri="{BB962C8B-B14F-4D97-AF65-F5344CB8AC3E}">
        <p14:creationId xmlns:p14="http://schemas.microsoft.com/office/powerpoint/2010/main" val="1067552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b="1" dirty="0"/>
              <a:t>Azure Analysis Service</a:t>
            </a:r>
            <a:endParaRPr lang="en-US" dirty="0"/>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12</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4832993"/>
          </a:xfrm>
        </p:spPr>
        <p:txBody>
          <a:bodyPr/>
          <a:lstStyle/>
          <a:p>
            <a:pPr marL="336550" lvl="1" indent="-342900">
              <a:buFont typeface="Wingdings" panose="05000000000000000000" pitchFamily="2" charset="2"/>
              <a:buChar char="q"/>
            </a:pPr>
            <a:r>
              <a:rPr lang="en-US" sz="1800" dirty="0"/>
              <a:t>Analysis service is used manage/ create enterprise data models in the cloud.</a:t>
            </a:r>
          </a:p>
          <a:p>
            <a:pPr marL="336550" lvl="1" indent="-342900">
              <a:buFont typeface="Wingdings" panose="05000000000000000000" pitchFamily="2" charset="2"/>
              <a:buChar char="q"/>
            </a:pPr>
            <a:r>
              <a:rPr lang="en-US" sz="1800" dirty="0"/>
              <a:t>Analysis service use advanced mashup and modeling features to combine data from multiple data sources, define metrics, and secure your data in a single trusted tabular semantic data model.</a:t>
            </a:r>
          </a:p>
          <a:p>
            <a:pPr marL="336550" lvl="1" indent="-342900">
              <a:buFont typeface="Wingdings" panose="05000000000000000000" pitchFamily="2" charset="2"/>
              <a:buChar char="q"/>
            </a:pPr>
            <a:r>
              <a:rPr lang="en-US" sz="1800" dirty="0"/>
              <a:t>The data model provides an easier and faster way for users to browse massive amounts of data for ad hoc data analysis.</a:t>
            </a:r>
          </a:p>
          <a:p>
            <a:pPr marL="336550" lvl="1" indent="-342900">
              <a:buFont typeface="Wingdings" panose="05000000000000000000" pitchFamily="2" charset="2"/>
              <a:buChar char="q"/>
            </a:pPr>
            <a:r>
              <a:rPr lang="en-US" sz="1800" dirty="0"/>
              <a:t>Analysis service store data in In-Memory and supports up to 400GB compressed data.</a:t>
            </a:r>
          </a:p>
          <a:p>
            <a:pPr marL="336550" lvl="1" indent="-342900">
              <a:buFont typeface="Wingdings" panose="05000000000000000000" pitchFamily="2" charset="2"/>
              <a:buChar char="q"/>
            </a:pPr>
            <a:r>
              <a:rPr lang="en-US" sz="1800" dirty="0"/>
              <a:t>Azure Analysis Services integrates with many Azure services enabling you to build sophisticated analytics solutions.</a:t>
            </a:r>
          </a:p>
          <a:p>
            <a:pPr marL="336550" lvl="1" indent="-342900">
              <a:buFont typeface="Wingdings" panose="05000000000000000000" pitchFamily="2" charset="2"/>
              <a:buChar char="q"/>
            </a:pPr>
            <a:r>
              <a:rPr lang="en-US" sz="1800" dirty="0"/>
              <a:t>Integration with</a:t>
            </a:r>
            <a:r>
              <a:rPr lang="en-US" sz="1800" u="sng" dirty="0"/>
              <a:t> </a:t>
            </a:r>
            <a:r>
              <a:rPr lang="en-US" sz="1800" dirty="0"/>
              <a:t>Azure Active Directory provides secure, role-based access to your critical data</a:t>
            </a:r>
          </a:p>
          <a:p>
            <a:pPr marL="336550" lvl="1" indent="-342900">
              <a:buFont typeface="Wingdings" panose="05000000000000000000" pitchFamily="2" charset="2"/>
              <a:buChar char="q"/>
            </a:pPr>
            <a:r>
              <a:rPr lang="en-US" sz="1800" dirty="0"/>
              <a:t>Integrate with Azure Data Factory pipelines by including an activity that loads data into the model</a:t>
            </a:r>
          </a:p>
          <a:p>
            <a:endParaRPr lang="en-US" sz="1800" dirty="0"/>
          </a:p>
          <a:p>
            <a:pPr marL="336550" indent="-342900">
              <a:buFont typeface="Wingdings" panose="05000000000000000000" pitchFamily="2" charset="2"/>
              <a:buChar char="q"/>
            </a:pPr>
            <a:endParaRPr lang="en-US" sz="1800" dirty="0"/>
          </a:p>
          <a:p>
            <a:endParaRPr lang="en-US" sz="1800" dirty="0"/>
          </a:p>
          <a:p>
            <a:pPr marL="336550" indent="-342900">
              <a:buFont typeface="Wingdings" panose="05000000000000000000" pitchFamily="2" charset="2"/>
              <a:buChar char="q"/>
            </a:pPr>
            <a:endParaRPr lang="en-US" sz="1800" dirty="0"/>
          </a:p>
        </p:txBody>
      </p:sp>
    </p:spTree>
    <p:extLst>
      <p:ext uri="{BB962C8B-B14F-4D97-AF65-F5344CB8AC3E}">
        <p14:creationId xmlns:p14="http://schemas.microsoft.com/office/powerpoint/2010/main" val="19312730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Azure Analysis Service Architecture</a:t>
            </a: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13</a:t>
            </a:fld>
            <a:endParaRPr lang="en-GB" dirty="0">
              <a:solidFill>
                <a:srgbClr val="595959"/>
              </a:solidFill>
              <a:latin typeface="Futura Medium"/>
            </a:endParaRPr>
          </a:p>
        </p:txBody>
      </p:sp>
      <p:pic>
        <p:nvPicPr>
          <p:cNvPr id="6" name="Picture 5">
            <a:extLst>
              <a:ext uri="{FF2B5EF4-FFF2-40B4-BE49-F238E27FC236}">
                <a16:creationId xmlns:a16="http://schemas.microsoft.com/office/drawing/2014/main" id="{4E0A608E-F5E0-4F0B-AE59-950E4382E4D2}"/>
              </a:ext>
            </a:extLst>
          </p:cNvPr>
          <p:cNvPicPr>
            <a:picLocks noChangeAspect="1"/>
          </p:cNvPicPr>
          <p:nvPr/>
        </p:nvPicPr>
        <p:blipFill>
          <a:blip r:embed="rId3"/>
          <a:stretch>
            <a:fillRect/>
          </a:stretch>
        </p:blipFill>
        <p:spPr>
          <a:xfrm>
            <a:off x="155757" y="1944379"/>
            <a:ext cx="10826616" cy="4200816"/>
          </a:xfrm>
          <a:prstGeom prst="rect">
            <a:avLst/>
          </a:prstGeom>
        </p:spPr>
      </p:pic>
    </p:spTree>
    <p:extLst>
      <p:ext uri="{BB962C8B-B14F-4D97-AF65-F5344CB8AC3E}">
        <p14:creationId xmlns:p14="http://schemas.microsoft.com/office/powerpoint/2010/main" val="251236889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Databricks</a:t>
            </a:r>
          </a:p>
        </p:txBody>
      </p:sp>
      <p:sp>
        <p:nvSpPr>
          <p:cNvPr id="3" name="Content Placeholder 2"/>
          <p:cNvSpPr>
            <a:spLocks noGrp="1"/>
          </p:cNvSpPr>
          <p:nvPr>
            <p:ph sz="quarter" idx="11"/>
          </p:nvPr>
        </p:nvSpPr>
        <p:spPr>
          <a:xfrm>
            <a:off x="632762" y="1421861"/>
            <a:ext cx="10886139" cy="4988366"/>
          </a:xfrm>
        </p:spPr>
        <p:txBody>
          <a:bodyPr>
            <a:normAutofit lnSpcReduction="10000"/>
          </a:bodyPr>
          <a:lstStyle/>
          <a:p>
            <a:pPr lvl="1"/>
            <a:r>
              <a:rPr lang="en-US" sz="1800" dirty="0"/>
              <a:t>It is a cloud-based service that provides a unified analytics platform to Speed up the preparation of high-quality data, essential for best-in-class ML applications, at scale.</a:t>
            </a:r>
          </a:p>
          <a:p>
            <a:pPr lvl="1"/>
            <a:r>
              <a:rPr lang="en-US" sz="1800" dirty="0"/>
              <a:t> It a tool that provide processing power for complex Data analytics and Data Science scenarios with pre-configured runtime at scale.</a:t>
            </a:r>
          </a:p>
          <a:p>
            <a:pPr lvl="1"/>
            <a:r>
              <a:rPr lang="en-US" sz="1800" dirty="0"/>
              <a:t> It Provides clusters with maximum memory of 640 GB and 80 cores of single node can be scaled up to the maximum based on the subscription limit defined for the service. </a:t>
            </a:r>
          </a:p>
          <a:p>
            <a:pPr lvl="1"/>
            <a:r>
              <a:rPr lang="en-US" sz="1800" dirty="0"/>
              <a:t>It can also process data from streaming sources.</a:t>
            </a:r>
          </a:p>
          <a:p>
            <a:pPr lvl="1"/>
            <a:r>
              <a:rPr lang="en-US" sz="1800" dirty="0"/>
              <a:t>The GPU clusters are currently available in Beta version. </a:t>
            </a:r>
          </a:p>
          <a:p>
            <a:pPr lvl="1"/>
            <a:r>
              <a:rPr lang="en-US" sz="1800" dirty="0"/>
              <a:t>All credentials can be stored and retrieved securely from Azure Key Vault. </a:t>
            </a:r>
          </a:p>
          <a:p>
            <a:pPr lvl="1"/>
            <a:r>
              <a:rPr lang="en-US" sz="1800" dirty="0"/>
              <a:t>The Runtime supported in Notebook are Scala , R ,SQL and Python.</a:t>
            </a:r>
          </a:p>
          <a:p>
            <a:pPr lvl="1"/>
            <a:r>
              <a:rPr lang="en-US" sz="1800" dirty="0"/>
              <a:t>Execution of notebook can be automated using ADF.</a:t>
            </a:r>
          </a:p>
          <a:p>
            <a:pPr lvl="1"/>
            <a:r>
              <a:rPr lang="en-US" sz="1800" dirty="0"/>
              <a:t>The Azure Storage services like</a:t>
            </a:r>
            <a:r>
              <a:rPr lang="en-US" sz="1800" b="1" dirty="0"/>
              <a:t> </a:t>
            </a:r>
            <a:r>
              <a:rPr lang="en-US" sz="1800" dirty="0"/>
              <a:t>Azure data lake gen1 &amp; 2 and blob storage can be accessed easily using service to service authentication. </a:t>
            </a:r>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14</a:t>
            </a:fld>
            <a:endParaRPr lang="en-GB" dirty="0">
              <a:solidFill>
                <a:srgbClr val="595959"/>
              </a:solidFill>
              <a:latin typeface="Futura Medium"/>
            </a:endParaRPr>
          </a:p>
        </p:txBody>
      </p:sp>
    </p:spTree>
    <p:extLst>
      <p:ext uri="{BB962C8B-B14F-4D97-AF65-F5344CB8AC3E}">
        <p14:creationId xmlns:p14="http://schemas.microsoft.com/office/powerpoint/2010/main" val="14302128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a:xfrm>
            <a:off x="510380" y="712805"/>
            <a:ext cx="11171239" cy="752475"/>
          </a:xfrm>
        </p:spPr>
        <p:txBody>
          <a:bodyPr/>
          <a:lstStyle/>
          <a:p>
            <a:r>
              <a:rPr lang="en-US" dirty="0"/>
              <a:t>Azure Data Bricks work flow</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15</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5071137"/>
          </a:xfrm>
        </p:spPr>
        <p:txBody>
          <a:bodyPr/>
          <a:lstStyle/>
          <a:p>
            <a:endParaRPr lang="en-US" sz="1800" dirty="0"/>
          </a:p>
          <a:p>
            <a:endParaRPr lang="en-US" sz="1800" dirty="0"/>
          </a:p>
          <a:p>
            <a:pPr marL="337170" indent="-342900">
              <a:buFont typeface="Wingdings" panose="05000000000000000000" pitchFamily="2" charset="2"/>
              <a:buChar char="q"/>
            </a:pPr>
            <a:endParaRPr lang="en-US" sz="1800" dirty="0"/>
          </a:p>
        </p:txBody>
      </p:sp>
      <p:pic>
        <p:nvPicPr>
          <p:cNvPr id="3" name="Picture 2">
            <a:extLst>
              <a:ext uri="{FF2B5EF4-FFF2-40B4-BE49-F238E27FC236}">
                <a16:creationId xmlns:a16="http://schemas.microsoft.com/office/drawing/2014/main" id="{4EFA4048-CEC5-42F1-AFAB-CBF8129B1328}"/>
              </a:ext>
            </a:extLst>
          </p:cNvPr>
          <p:cNvPicPr>
            <a:picLocks noChangeAspect="1"/>
          </p:cNvPicPr>
          <p:nvPr/>
        </p:nvPicPr>
        <p:blipFill>
          <a:blip r:embed="rId3"/>
          <a:stretch>
            <a:fillRect/>
          </a:stretch>
        </p:blipFill>
        <p:spPr>
          <a:xfrm>
            <a:off x="477107" y="1312201"/>
            <a:ext cx="11237784" cy="4626435"/>
          </a:xfrm>
          <a:prstGeom prst="rect">
            <a:avLst/>
          </a:prstGeom>
        </p:spPr>
      </p:pic>
    </p:spTree>
    <p:extLst>
      <p:ext uri="{BB962C8B-B14F-4D97-AF65-F5344CB8AC3E}">
        <p14:creationId xmlns:p14="http://schemas.microsoft.com/office/powerpoint/2010/main" val="31936336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Cosmos DB</a:t>
            </a:r>
          </a:p>
        </p:txBody>
      </p:sp>
      <p:sp>
        <p:nvSpPr>
          <p:cNvPr id="3" name="Content Placeholder 2"/>
          <p:cNvSpPr>
            <a:spLocks noGrp="1"/>
          </p:cNvSpPr>
          <p:nvPr>
            <p:ph sz="quarter" idx="11"/>
          </p:nvPr>
        </p:nvSpPr>
        <p:spPr>
          <a:xfrm>
            <a:off x="632762" y="1421861"/>
            <a:ext cx="10886139" cy="4988366"/>
          </a:xfrm>
        </p:spPr>
        <p:txBody>
          <a:bodyPr/>
          <a:lstStyle/>
          <a:p>
            <a:pPr lvl="1"/>
            <a:r>
              <a:rPr lang="en-US" sz="1800" dirty="0"/>
              <a:t>Azure Cosmos DB is Microsoft's globally distributed, multi-model database service.</a:t>
            </a:r>
          </a:p>
          <a:p>
            <a:pPr lvl="1"/>
            <a:r>
              <a:rPr lang="en-US" sz="1800" dirty="0"/>
              <a:t>Cosmos DB enables you to elastically and independently scale throughput and storage across any number of Azure regions world wide can also process data from streaming sources.</a:t>
            </a:r>
          </a:p>
          <a:p>
            <a:pPr lvl="1"/>
            <a:r>
              <a:rPr lang="en-US" sz="1800" dirty="0"/>
              <a:t>Cosmos DB enables you to build highly responsive and highly available applications worldwide.</a:t>
            </a:r>
          </a:p>
          <a:p>
            <a:pPr lvl="1"/>
            <a:r>
              <a:rPr lang="en-US" sz="1800" dirty="0"/>
              <a:t>Cosmos DB transparently replicates your data wherever your users are, so your users can interact with a replica of the data that is closest to them.</a:t>
            </a:r>
          </a:p>
          <a:p>
            <a:pPr lvl="1"/>
            <a:r>
              <a:rPr lang="en-US" sz="1800" dirty="0"/>
              <a:t>Cosmos DB is used by many external customers and mission-critical applications that require elastic scale, turnkey global distribution, multi-master replication for low latency and high availability of both reads and writes.</a:t>
            </a:r>
          </a:p>
          <a:p>
            <a:pPr lvl="1"/>
            <a:endParaRPr lang="en-US" dirty="0"/>
          </a:p>
          <a:p>
            <a:pPr marL="0" lvl="1" indent="0">
              <a:buNone/>
            </a:pPr>
            <a:endParaRPr lang="en-US" dirty="0"/>
          </a:p>
          <a:p>
            <a:pPr marL="0" lvl="1" indent="0">
              <a:buNone/>
            </a:pPr>
            <a:endParaRPr lang="en-US" dirty="0"/>
          </a:p>
          <a:p>
            <a:pPr marL="0" lvl="1" indent="0">
              <a:buNone/>
            </a:pP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16</a:t>
            </a:fld>
            <a:endParaRPr lang="en-GB" dirty="0">
              <a:solidFill>
                <a:srgbClr val="595959"/>
              </a:solidFill>
              <a:latin typeface="Futura Medium"/>
            </a:endParaRPr>
          </a:p>
        </p:txBody>
      </p:sp>
    </p:spTree>
    <p:extLst>
      <p:ext uri="{BB962C8B-B14F-4D97-AF65-F5344CB8AC3E}">
        <p14:creationId xmlns:p14="http://schemas.microsoft.com/office/powerpoint/2010/main" val="29837036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a:xfrm>
            <a:off x="510380" y="712805"/>
            <a:ext cx="11171239" cy="752475"/>
          </a:xfrm>
        </p:spPr>
        <p:txBody>
          <a:bodyPr>
            <a:normAutofit fontScale="90000"/>
          </a:bodyPr>
          <a:lstStyle/>
          <a:p>
            <a:r>
              <a:rPr lang="en-US" dirty="0"/>
              <a:t>Globally distributed mission critical applications Cosmos DB</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17</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5071137"/>
          </a:xfrm>
        </p:spPr>
        <p:txBody>
          <a:bodyPr/>
          <a:lstStyle/>
          <a:p>
            <a:endParaRPr lang="en-US" sz="1800" dirty="0"/>
          </a:p>
          <a:p>
            <a:endParaRPr lang="en-US" sz="1800" dirty="0"/>
          </a:p>
          <a:p>
            <a:pPr marL="337170" indent="-342900">
              <a:buFont typeface="Wingdings" panose="05000000000000000000" pitchFamily="2" charset="2"/>
              <a:buChar char="q"/>
            </a:pPr>
            <a:endParaRPr lang="en-US" sz="1800" dirty="0"/>
          </a:p>
        </p:txBody>
      </p:sp>
      <p:pic>
        <p:nvPicPr>
          <p:cNvPr id="4" name="Picture 3">
            <a:extLst>
              <a:ext uri="{FF2B5EF4-FFF2-40B4-BE49-F238E27FC236}">
                <a16:creationId xmlns:a16="http://schemas.microsoft.com/office/drawing/2014/main" id="{195B1D30-EE20-4A66-937B-86D348D49916}"/>
              </a:ext>
            </a:extLst>
          </p:cNvPr>
          <p:cNvPicPr>
            <a:picLocks noChangeAspect="1"/>
          </p:cNvPicPr>
          <p:nvPr/>
        </p:nvPicPr>
        <p:blipFill>
          <a:blip r:embed="rId3"/>
          <a:stretch>
            <a:fillRect/>
          </a:stretch>
        </p:blipFill>
        <p:spPr>
          <a:xfrm>
            <a:off x="510380" y="1091306"/>
            <a:ext cx="9254864" cy="5292032"/>
          </a:xfrm>
          <a:prstGeom prst="rect">
            <a:avLst/>
          </a:prstGeom>
        </p:spPr>
      </p:pic>
    </p:spTree>
    <p:extLst>
      <p:ext uri="{BB962C8B-B14F-4D97-AF65-F5344CB8AC3E}">
        <p14:creationId xmlns:p14="http://schemas.microsoft.com/office/powerpoint/2010/main" val="20110406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Data Security Matrix - Azure Storage Services</a:t>
            </a:r>
          </a:p>
        </p:txBody>
      </p:sp>
      <p:sp>
        <p:nvSpPr>
          <p:cNvPr id="3" name="Rectangle 2">
            <a:extLst>
              <a:ext uri="{FF2B5EF4-FFF2-40B4-BE49-F238E27FC236}">
                <a16:creationId xmlns:a16="http://schemas.microsoft.com/office/drawing/2014/main" id="{005D0E1C-AAD6-4EB5-933F-1E771C02179F}"/>
              </a:ext>
            </a:extLst>
          </p:cNvPr>
          <p:cNvSpPr/>
          <p:nvPr/>
        </p:nvSpPr>
        <p:spPr>
          <a:xfrm>
            <a:off x="-2132115" y="1265822"/>
            <a:ext cx="11171239" cy="1138773"/>
          </a:xfrm>
          <a:prstGeom prst="rect">
            <a:avLst/>
          </a:prstGeom>
        </p:spPr>
        <p:txBody>
          <a:bodyPr wrap="square">
            <a:spAutoFit/>
          </a:bodyPr>
          <a:lstStyle/>
          <a:p>
            <a:pPr marL="257175" indent="-257175">
              <a:buFont typeface="Wingdings" panose="05000000000000000000" pitchFamily="2" charset="2"/>
              <a:buChar char="ü"/>
            </a:pPr>
            <a:endParaRPr lang="en-GB" dirty="0"/>
          </a:p>
          <a:p>
            <a:endParaRPr lang="en-GB" dirty="0"/>
          </a:p>
          <a:p>
            <a:endParaRPr lang="en-GB" sz="2000" dirty="0"/>
          </a:p>
        </p:txBody>
      </p:sp>
      <p:sp>
        <p:nvSpPr>
          <p:cNvPr id="9" name="Slide Number Placeholder 4">
            <a:extLst>
              <a:ext uri="{FF2B5EF4-FFF2-40B4-BE49-F238E27FC236}">
                <a16:creationId xmlns:a16="http://schemas.microsoft.com/office/drawing/2014/main" id="{BE186876-A93E-47FF-B215-FB9546E6DF6C}"/>
              </a:ext>
            </a:extLst>
          </p:cNvPr>
          <p:cNvSpPr>
            <a:spLocks noGrp="1"/>
          </p:cNvSpPr>
          <p:nvPr>
            <p:ph type="sldNum" sz="quarter" idx="4"/>
          </p:nvPr>
        </p:nvSpPr>
        <p:spPr>
          <a:xfrm>
            <a:off x="11324181" y="6469200"/>
            <a:ext cx="355564" cy="237600"/>
          </a:xfrm>
        </p:spPr>
        <p:txBody>
          <a:bodyPr/>
          <a:lstStyle/>
          <a:p>
            <a:fld id="{D32BAE6A-B452-4007-8177-56DD051636F9}" type="slidenum">
              <a:rPr lang="en-GB" smtClean="0">
                <a:solidFill>
                  <a:srgbClr val="595959"/>
                </a:solidFill>
              </a:rPr>
              <a:pPr/>
              <a:t>18</a:t>
            </a:fld>
            <a:endParaRPr lang="en-GB" dirty="0">
              <a:solidFill>
                <a:srgbClr val="595959"/>
              </a:solidFill>
            </a:endParaRPr>
          </a:p>
        </p:txBody>
      </p:sp>
      <p:graphicFrame>
        <p:nvGraphicFramePr>
          <p:cNvPr id="7" name="Table 6">
            <a:extLst>
              <a:ext uri="{FF2B5EF4-FFF2-40B4-BE49-F238E27FC236}">
                <a16:creationId xmlns:a16="http://schemas.microsoft.com/office/drawing/2014/main" id="{3D587435-3346-4008-B10C-A605CA6E59D5}"/>
              </a:ext>
            </a:extLst>
          </p:cNvPr>
          <p:cNvGraphicFramePr>
            <a:graphicFrameLocks noGrp="1"/>
          </p:cNvGraphicFramePr>
          <p:nvPr/>
        </p:nvGraphicFramePr>
        <p:xfrm>
          <a:off x="554050" y="1265823"/>
          <a:ext cx="10611791" cy="3393813"/>
        </p:xfrm>
        <a:graphic>
          <a:graphicData uri="http://schemas.openxmlformats.org/drawingml/2006/table">
            <a:tbl>
              <a:tblPr firstRow="1" bandRow="1">
                <a:tableStyleId>{5C22544A-7EE6-4342-B048-85BDC9FD1C3A}</a:tableStyleId>
              </a:tblPr>
              <a:tblGrid>
                <a:gridCol w="1726825">
                  <a:extLst>
                    <a:ext uri="{9D8B030D-6E8A-4147-A177-3AD203B41FA5}">
                      <a16:colId xmlns:a16="http://schemas.microsoft.com/office/drawing/2014/main" val="2908562377"/>
                    </a:ext>
                  </a:extLst>
                </a:gridCol>
                <a:gridCol w="1052634">
                  <a:extLst>
                    <a:ext uri="{9D8B030D-6E8A-4147-A177-3AD203B41FA5}">
                      <a16:colId xmlns:a16="http://schemas.microsoft.com/office/drawing/2014/main" val="1293171217"/>
                    </a:ext>
                  </a:extLst>
                </a:gridCol>
                <a:gridCol w="1030706">
                  <a:extLst>
                    <a:ext uri="{9D8B030D-6E8A-4147-A177-3AD203B41FA5}">
                      <a16:colId xmlns:a16="http://schemas.microsoft.com/office/drawing/2014/main" val="3300621832"/>
                    </a:ext>
                  </a:extLst>
                </a:gridCol>
                <a:gridCol w="931671">
                  <a:extLst>
                    <a:ext uri="{9D8B030D-6E8A-4147-A177-3AD203B41FA5}">
                      <a16:colId xmlns:a16="http://schemas.microsoft.com/office/drawing/2014/main" val="523921477"/>
                    </a:ext>
                  </a:extLst>
                </a:gridCol>
                <a:gridCol w="1782397">
                  <a:extLst>
                    <a:ext uri="{9D8B030D-6E8A-4147-A177-3AD203B41FA5}">
                      <a16:colId xmlns:a16="http://schemas.microsoft.com/office/drawing/2014/main" val="2499703996"/>
                    </a:ext>
                  </a:extLst>
                </a:gridCol>
                <a:gridCol w="1764775">
                  <a:extLst>
                    <a:ext uri="{9D8B030D-6E8A-4147-A177-3AD203B41FA5}">
                      <a16:colId xmlns:a16="http://schemas.microsoft.com/office/drawing/2014/main" val="4199813752"/>
                    </a:ext>
                  </a:extLst>
                </a:gridCol>
                <a:gridCol w="2322783">
                  <a:extLst>
                    <a:ext uri="{9D8B030D-6E8A-4147-A177-3AD203B41FA5}">
                      <a16:colId xmlns:a16="http://schemas.microsoft.com/office/drawing/2014/main" val="3256503353"/>
                    </a:ext>
                  </a:extLst>
                </a:gridCol>
              </a:tblGrid>
              <a:tr h="897949">
                <a:tc>
                  <a:txBody>
                    <a:bodyPr/>
                    <a:lstStyle/>
                    <a:p>
                      <a:r>
                        <a:rPr lang="en-US" sz="1800" dirty="0"/>
                        <a:t>Service Name</a:t>
                      </a:r>
                    </a:p>
                  </a:txBody>
                  <a:tcPr marL="68580" marR="68580" marT="34290" marB="34290"/>
                </a:tc>
                <a:tc>
                  <a:txBody>
                    <a:bodyPr/>
                    <a:lstStyle/>
                    <a:p>
                      <a:r>
                        <a:rPr lang="en-US" sz="1800" dirty="0"/>
                        <a:t>Storage Type</a:t>
                      </a:r>
                    </a:p>
                  </a:txBody>
                  <a:tcPr marL="68580" marR="68580" marT="34290" marB="34290"/>
                </a:tc>
                <a:tc>
                  <a:txBody>
                    <a:bodyPr/>
                    <a:lstStyle/>
                    <a:p>
                      <a:r>
                        <a:rPr lang="en-US" sz="1800" dirty="0"/>
                        <a:t>Object Level Security</a:t>
                      </a:r>
                    </a:p>
                  </a:txBody>
                  <a:tcPr marL="68580" marR="68580" marT="34290" marB="34290"/>
                </a:tc>
                <a:tc>
                  <a:txBody>
                    <a:bodyPr/>
                    <a:lstStyle/>
                    <a:p>
                      <a:r>
                        <a:rPr lang="en-US" sz="1800" dirty="0"/>
                        <a:t>Data Level Security</a:t>
                      </a:r>
                    </a:p>
                  </a:txBody>
                  <a:tcPr marL="68580" marR="68580" marT="34290" marB="34290"/>
                </a:tc>
                <a:tc>
                  <a:txBody>
                    <a:bodyPr/>
                    <a:lstStyle/>
                    <a:p>
                      <a:r>
                        <a:rPr lang="en-US" sz="1800" dirty="0"/>
                        <a:t>Data Encryption  (Rest)</a:t>
                      </a:r>
                    </a:p>
                  </a:txBody>
                  <a:tcPr marL="68580" marR="68580" marT="34290" marB="3429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800" dirty="0"/>
                        <a:t>Data Encryption (Transit)</a:t>
                      </a:r>
                    </a:p>
                    <a:p>
                      <a:endParaRPr lang="en-US" sz="1800" dirty="0"/>
                    </a:p>
                  </a:txBody>
                  <a:tcPr marL="68580" marR="68580" marT="34290" marB="34290"/>
                </a:tc>
                <a:tc>
                  <a:txBody>
                    <a:bodyPr/>
                    <a:lstStyle/>
                    <a:p>
                      <a:r>
                        <a:rPr lang="en-US" sz="1800" dirty="0"/>
                        <a:t>Identity Authentication method</a:t>
                      </a:r>
                    </a:p>
                  </a:txBody>
                  <a:tcPr marL="68580" marR="68580" marT="34290" marB="34290"/>
                </a:tc>
                <a:extLst>
                  <a:ext uri="{0D108BD9-81ED-4DB2-BD59-A6C34878D82A}">
                    <a16:rowId xmlns:a16="http://schemas.microsoft.com/office/drawing/2014/main" val="757191596"/>
                  </a:ext>
                </a:extLst>
              </a:tr>
              <a:tr h="468627">
                <a:tc>
                  <a:txBody>
                    <a:bodyPr/>
                    <a:lstStyle/>
                    <a:p>
                      <a:pPr marL="0" algn="l" defTabSz="1219140" rtl="0" eaLnBrk="1" fontAlgn="t" latinLnBrk="0" hangingPunct="1"/>
                      <a:r>
                        <a:rPr lang="en-US" sz="1400" kern="1200" dirty="0">
                          <a:solidFill>
                            <a:schemeClr val="dk1"/>
                          </a:solidFill>
                          <a:latin typeface="+mn-lt"/>
                          <a:ea typeface="+mn-ea"/>
                          <a:cs typeface="+mn-cs"/>
                        </a:rPr>
                        <a:t>Azure Data lake store (G1)</a:t>
                      </a:r>
                    </a:p>
                  </a:txBody>
                  <a:tcPr marL="68580" marR="68580" marT="34290" marB="34290"/>
                </a:tc>
                <a:tc>
                  <a:txBody>
                    <a:bodyPr/>
                    <a:lstStyle/>
                    <a:p>
                      <a:r>
                        <a:rPr lang="en-US" sz="1400" kern="1200" dirty="0">
                          <a:solidFill>
                            <a:schemeClr val="dk1"/>
                          </a:solidFill>
                          <a:latin typeface="+mn-lt"/>
                          <a:ea typeface="Verdana"/>
                          <a:cs typeface="Verdana"/>
                        </a:rPr>
                        <a:t>File </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Yes</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Transparent Data Encryption</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HTTPS (TLS 1.2)</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Azure Active Directory</a:t>
                      </a:r>
                    </a:p>
                  </a:txBody>
                  <a:tcPr marL="68580" marR="68580" marT="34290" marB="34290"/>
                </a:tc>
                <a:extLst>
                  <a:ext uri="{0D108BD9-81ED-4DB2-BD59-A6C34878D82A}">
                    <a16:rowId xmlns:a16="http://schemas.microsoft.com/office/drawing/2014/main" val="4284523244"/>
                  </a:ext>
                </a:extLst>
              </a:tr>
              <a:tr h="659570">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GB" sz="1400" dirty="0"/>
                        <a:t>Blob</a:t>
                      </a:r>
                    </a:p>
                  </a:txBody>
                  <a:tcPr marL="68580" marR="68580" marT="34290" marB="34290"/>
                </a:tc>
                <a:tc>
                  <a:txBody>
                    <a:bodyPr/>
                    <a:lstStyle/>
                    <a:p>
                      <a:r>
                        <a:rPr lang="en-US" sz="1400" kern="1200" dirty="0">
                          <a:solidFill>
                            <a:schemeClr val="dk1"/>
                          </a:solidFill>
                          <a:latin typeface="+mn-lt"/>
                          <a:ea typeface="Verdana"/>
                          <a:cs typeface="Verdana"/>
                        </a:rPr>
                        <a:t>File </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Yes</a:t>
                      </a:r>
                    </a:p>
                    <a:p>
                      <a:pPr marL="0" indent="0" algn="l" defTabSz="914400" rtl="0" eaLnBrk="1" fontAlgn="t" latinLnBrk="0" hangingPunct="1">
                        <a:buFont typeface="Wingdings" panose="05000000000000000000" pitchFamily="2" charset="2"/>
                        <a:buNone/>
                      </a:pPr>
                      <a:endParaRPr lang="en-US" sz="1400" kern="1200" dirty="0">
                        <a:solidFill>
                          <a:schemeClr val="dk1"/>
                        </a:solidFill>
                        <a:latin typeface="+mn-lt"/>
                        <a:ea typeface="Verdana"/>
                        <a:cs typeface="Verdana"/>
                      </a:endParaRP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Storage service encryption (SSE)</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HTTPS (TLS 1.2)</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Azure Active Directory</a:t>
                      </a:r>
                    </a:p>
                  </a:txBody>
                  <a:tcPr marL="68580" marR="68580" marT="34290" marB="34290"/>
                </a:tc>
                <a:extLst>
                  <a:ext uri="{0D108BD9-81ED-4DB2-BD59-A6C34878D82A}">
                    <a16:rowId xmlns:a16="http://schemas.microsoft.com/office/drawing/2014/main" val="1080844196"/>
                  </a:ext>
                </a:extLst>
              </a:tr>
              <a:tr h="670497">
                <a:tc>
                  <a:txBody>
                    <a:bodyPr/>
                    <a:lstStyle/>
                    <a:p>
                      <a:pPr lvl="0" algn="l">
                        <a:buNone/>
                      </a:pPr>
                      <a:r>
                        <a:rPr lang="en-US" sz="1400" dirty="0">
                          <a:latin typeface="+mn-lt"/>
                        </a:rPr>
                        <a:t>SQL Database</a:t>
                      </a:r>
                    </a:p>
                  </a:txBody>
                  <a:tcPr marL="68580" marR="68580" marT="34290" marB="34290"/>
                </a:tc>
                <a:tc>
                  <a:txBody>
                    <a:bodyPr/>
                    <a:lstStyle/>
                    <a:p>
                      <a:r>
                        <a:rPr lang="en-US" sz="1400" dirty="0">
                          <a:latin typeface="+mn-lt"/>
                        </a:rPr>
                        <a:t>Relational</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Yes</a:t>
                      </a:r>
                    </a:p>
                    <a:p>
                      <a:pPr marL="0" indent="0" algn="l" defTabSz="914400" rtl="0" eaLnBrk="1" fontAlgn="t" latinLnBrk="0" hangingPunct="1">
                        <a:buFont typeface="Wingdings" panose="05000000000000000000" pitchFamily="2" charset="2"/>
                        <a:buNone/>
                      </a:pPr>
                      <a:endParaRPr lang="en-US" sz="1400" kern="1200" dirty="0">
                        <a:solidFill>
                          <a:schemeClr val="dk1"/>
                        </a:solidFill>
                        <a:latin typeface="+mn-lt"/>
                        <a:ea typeface="Verdana"/>
                        <a:cs typeface="Verdana"/>
                      </a:endParaRP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Transparent Data Encryption</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TLS 1.2</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SQL Server</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Azure Active Directory</a:t>
                      </a:r>
                    </a:p>
                  </a:txBody>
                  <a:tcPr marL="68580" marR="68580" marT="34290" marB="34290"/>
                </a:tc>
                <a:extLst>
                  <a:ext uri="{0D108BD9-81ED-4DB2-BD59-A6C34878D82A}">
                    <a16:rowId xmlns:a16="http://schemas.microsoft.com/office/drawing/2014/main" val="116723467"/>
                  </a:ext>
                </a:extLst>
              </a:tr>
              <a:tr h="670497">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dirty="0"/>
                        <a:t>SQL Datawarehouse</a:t>
                      </a:r>
                    </a:p>
                  </a:txBody>
                  <a:tcPr marL="68580" marR="68580" marT="34290" marB="3429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dirty="0">
                          <a:latin typeface="+mn-lt"/>
                        </a:rPr>
                        <a:t>Relational</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Yes</a:t>
                      </a:r>
                    </a:p>
                    <a:p>
                      <a:pPr marL="0" indent="0" algn="l" defTabSz="914400" rtl="0" eaLnBrk="1" fontAlgn="t" latinLnBrk="0" hangingPunct="1">
                        <a:buFont typeface="Wingdings" panose="05000000000000000000" pitchFamily="2" charset="2"/>
                        <a:buNone/>
                      </a:pPr>
                      <a:endParaRPr lang="en-US" sz="1400" kern="1200" dirty="0">
                        <a:solidFill>
                          <a:schemeClr val="dk1"/>
                        </a:solidFill>
                        <a:latin typeface="+mn-lt"/>
                        <a:ea typeface="Verdana"/>
                        <a:cs typeface="Verdana"/>
                      </a:endParaRP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Transparent Data Encryption</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TLS 1.2</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SQL Server</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Azure Active Directory</a:t>
                      </a:r>
                    </a:p>
                  </a:txBody>
                  <a:tcPr marL="68580" marR="68580" marT="34290" marB="34290"/>
                </a:tc>
                <a:extLst>
                  <a:ext uri="{0D108BD9-81ED-4DB2-BD59-A6C34878D82A}">
                    <a16:rowId xmlns:a16="http://schemas.microsoft.com/office/drawing/2014/main" val="3434438329"/>
                  </a:ext>
                </a:extLst>
              </a:tr>
            </a:tbl>
          </a:graphicData>
        </a:graphic>
      </p:graphicFrame>
      <p:sp>
        <p:nvSpPr>
          <p:cNvPr id="6" name="Title 1">
            <a:extLst>
              <a:ext uri="{FF2B5EF4-FFF2-40B4-BE49-F238E27FC236}">
                <a16:creationId xmlns:a16="http://schemas.microsoft.com/office/drawing/2014/main" id="{A923B90F-4114-48BF-B0CE-3FB2210B1799}"/>
              </a:ext>
            </a:extLst>
          </p:cNvPr>
          <p:cNvSpPr txBox="1">
            <a:spLocks/>
          </p:cNvSpPr>
          <p:nvPr/>
        </p:nvSpPr>
        <p:spPr bwMode="auto">
          <a:xfrm>
            <a:off x="637256" y="5592178"/>
            <a:ext cx="11171239" cy="32248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4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sz="1200" dirty="0">
                <a:latin typeface="+mn-lt"/>
              </a:rPr>
              <a:t>Note: 256-bit AES and 3DES encryption algorithms are used for performing encryption in TDE and SSE</a:t>
            </a:r>
          </a:p>
        </p:txBody>
      </p:sp>
    </p:spTree>
    <p:extLst>
      <p:ext uri="{BB962C8B-B14F-4D97-AF65-F5344CB8AC3E}">
        <p14:creationId xmlns:p14="http://schemas.microsoft.com/office/powerpoint/2010/main" val="6855361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a:xfrm>
            <a:off x="457200" y="715027"/>
            <a:ext cx="11171239" cy="752475"/>
          </a:xfrm>
        </p:spPr>
        <p:txBody>
          <a:bodyPr/>
          <a:lstStyle/>
          <a:p>
            <a:r>
              <a:rPr lang="en-GB" b="1" dirty="0">
                <a:ea typeface="Verdana" panose="020B0604030504040204" pitchFamily="34" charset="0"/>
                <a:cs typeface="Verdana" panose="020B0604030504040204" pitchFamily="34" charset="0"/>
              </a:rPr>
              <a:t>Azure Limitations &amp; Risks</a:t>
            </a:r>
            <a:endParaRPr lang="en-US" dirty="0"/>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a:xfrm>
            <a:off x="11324181" y="6469200"/>
            <a:ext cx="355564" cy="237600"/>
          </a:xfrm>
        </p:spPr>
        <p:txBody>
          <a:bodyPr/>
          <a:lstStyle/>
          <a:p>
            <a:fld id="{D32BAE6A-B452-4007-8177-56DD051636F9}" type="slidenum">
              <a:rPr lang="en-GB" smtClean="0">
                <a:solidFill>
                  <a:srgbClr val="595959"/>
                </a:solidFill>
              </a:rPr>
              <a:pPr/>
              <a:t>19</a:t>
            </a:fld>
            <a:endParaRPr lang="en-GB" dirty="0">
              <a:solidFill>
                <a:srgbClr val="595959"/>
              </a:solidFill>
            </a:endParaRPr>
          </a:p>
        </p:txBody>
      </p:sp>
      <p:sp>
        <p:nvSpPr>
          <p:cNvPr id="9" name="Rectangle 4">
            <a:extLst>
              <a:ext uri="{FF2B5EF4-FFF2-40B4-BE49-F238E27FC236}">
                <a16:creationId xmlns:a16="http://schemas.microsoft.com/office/drawing/2014/main" id="{0A6A1CC3-4D48-4B6E-B5D8-B09332B870C2}"/>
              </a:ext>
            </a:extLst>
          </p:cNvPr>
          <p:cNvSpPr>
            <a:spLocks noChangeArrowheads="1"/>
          </p:cNvSpPr>
          <p:nvPr/>
        </p:nvSpPr>
        <p:spPr bwMode="auto">
          <a:xfrm>
            <a:off x="0" y="-309049"/>
            <a:ext cx="65" cy="618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2905BA13-FDF7-492A-B5DB-FC1CD5987242}"/>
              </a:ext>
            </a:extLst>
          </p:cNvPr>
          <p:cNvGraphicFramePr>
            <a:graphicFrameLocks noGrp="1"/>
          </p:cNvGraphicFramePr>
          <p:nvPr/>
        </p:nvGraphicFramePr>
        <p:xfrm>
          <a:off x="457200" y="1247235"/>
          <a:ext cx="10942985" cy="4775202"/>
        </p:xfrm>
        <a:graphic>
          <a:graphicData uri="http://schemas.openxmlformats.org/drawingml/2006/table">
            <a:tbl>
              <a:tblPr firstRow="1" bandRow="1">
                <a:effectLst/>
                <a:tableStyleId>{5C22544A-7EE6-4342-B048-85BDC9FD1C3A}</a:tableStyleId>
              </a:tblPr>
              <a:tblGrid>
                <a:gridCol w="896915">
                  <a:extLst>
                    <a:ext uri="{9D8B030D-6E8A-4147-A177-3AD203B41FA5}">
                      <a16:colId xmlns:a16="http://schemas.microsoft.com/office/drawing/2014/main" val="1896133915"/>
                    </a:ext>
                  </a:extLst>
                </a:gridCol>
                <a:gridCol w="1342378">
                  <a:extLst>
                    <a:ext uri="{9D8B030D-6E8A-4147-A177-3AD203B41FA5}">
                      <a16:colId xmlns:a16="http://schemas.microsoft.com/office/drawing/2014/main" val="3709272408"/>
                    </a:ext>
                  </a:extLst>
                </a:gridCol>
                <a:gridCol w="5635946">
                  <a:extLst>
                    <a:ext uri="{9D8B030D-6E8A-4147-A177-3AD203B41FA5}">
                      <a16:colId xmlns:a16="http://schemas.microsoft.com/office/drawing/2014/main" val="15780905"/>
                    </a:ext>
                  </a:extLst>
                </a:gridCol>
                <a:gridCol w="1533873">
                  <a:extLst>
                    <a:ext uri="{9D8B030D-6E8A-4147-A177-3AD203B41FA5}">
                      <a16:colId xmlns:a16="http://schemas.microsoft.com/office/drawing/2014/main" val="3118020820"/>
                    </a:ext>
                  </a:extLst>
                </a:gridCol>
                <a:gridCol w="1533873">
                  <a:extLst>
                    <a:ext uri="{9D8B030D-6E8A-4147-A177-3AD203B41FA5}">
                      <a16:colId xmlns:a16="http://schemas.microsoft.com/office/drawing/2014/main" val="2235159895"/>
                    </a:ext>
                  </a:extLst>
                </a:gridCol>
              </a:tblGrid>
              <a:tr h="341224">
                <a:tc>
                  <a:txBody>
                    <a:bodyPr/>
                    <a:lstStyle/>
                    <a:p>
                      <a:pPr algn="ctr"/>
                      <a:r>
                        <a:rPr lang="en-US" sz="1800" b="1" kern="1200" dirty="0">
                          <a:solidFill>
                            <a:schemeClr val="lt1"/>
                          </a:solidFill>
                          <a:latin typeface="+mn-lt"/>
                          <a:ea typeface="+mn-ea"/>
                          <a:cs typeface="+mn-cs"/>
                        </a:rPr>
                        <a:t>S. No</a:t>
                      </a:r>
                    </a:p>
                  </a:txBody>
                  <a:tcPr marL="68580" marR="68580" marT="34290" marB="34290"/>
                </a:tc>
                <a:tc>
                  <a:txBody>
                    <a:bodyPr/>
                    <a:lstStyle/>
                    <a:p>
                      <a:pPr marL="0" lvl="1" algn="ctr" defTabSz="914400" rtl="0" eaLnBrk="1" fontAlgn="ctr" latinLnBrk="0" hangingPunct="1"/>
                      <a:r>
                        <a:rPr lang="en-US" sz="1800" b="1" kern="1200" dirty="0">
                          <a:solidFill>
                            <a:schemeClr val="lt1"/>
                          </a:solidFill>
                          <a:latin typeface="+mn-lt"/>
                          <a:ea typeface="+mn-ea"/>
                          <a:cs typeface="+mn-cs"/>
                        </a:rPr>
                        <a:t>Object type</a:t>
                      </a:r>
                    </a:p>
                  </a:txBody>
                  <a:tcPr marL="0" marR="0" marT="0" marB="0" anchor="ctr"/>
                </a:tc>
                <a:tc>
                  <a:txBody>
                    <a:bodyPr/>
                    <a:lstStyle/>
                    <a:p>
                      <a:pPr marL="0" lvl="1" algn="ctr" defTabSz="914400" rtl="0" eaLnBrk="1" fontAlgn="ctr" latinLnBrk="0" hangingPunct="1"/>
                      <a:r>
                        <a:rPr lang="en-US" sz="1800" b="1" kern="1200" dirty="0">
                          <a:solidFill>
                            <a:schemeClr val="lt1"/>
                          </a:solidFill>
                          <a:latin typeface="+mn-lt"/>
                          <a:ea typeface="+mn-ea"/>
                          <a:cs typeface="+mn-cs"/>
                        </a:rPr>
                        <a:t>Remarks</a:t>
                      </a:r>
                    </a:p>
                  </a:txBody>
                  <a:tcPr marL="0" marR="0" marT="0" marB="0" anchor="ctr"/>
                </a:tc>
                <a:tc>
                  <a:txBody>
                    <a:bodyPr/>
                    <a:lstStyle/>
                    <a:p>
                      <a:pPr marL="0" lvl="1" algn="ctr" defTabSz="914400" rtl="0" eaLnBrk="1" fontAlgn="ctr" latinLnBrk="0" hangingPunct="1"/>
                      <a:r>
                        <a:rPr lang="en-US" sz="1800" b="1" kern="1200" dirty="0">
                          <a:solidFill>
                            <a:schemeClr val="lt1"/>
                          </a:solidFill>
                          <a:latin typeface="+mn-lt"/>
                          <a:ea typeface="+mn-ea"/>
                          <a:cs typeface="+mn-cs"/>
                        </a:rPr>
                        <a:t>Limitation</a:t>
                      </a:r>
                    </a:p>
                  </a:txBody>
                  <a:tcPr marL="0" marR="0" marT="0" marB="0" anchor="ctr"/>
                </a:tc>
                <a:tc>
                  <a:txBody>
                    <a:bodyPr/>
                    <a:lstStyle/>
                    <a:p>
                      <a:pPr marL="0" lvl="1" algn="ctr" defTabSz="914400" rtl="0" eaLnBrk="1" fontAlgn="ctr" latinLnBrk="0" hangingPunct="1"/>
                      <a:r>
                        <a:rPr lang="en-US" sz="1800" b="1" kern="1200" dirty="0">
                          <a:solidFill>
                            <a:schemeClr val="lt1"/>
                          </a:solidFill>
                          <a:latin typeface="+mn-lt"/>
                          <a:ea typeface="+mn-ea"/>
                          <a:cs typeface="+mn-cs"/>
                        </a:rPr>
                        <a:t>Risk</a:t>
                      </a:r>
                    </a:p>
                  </a:txBody>
                  <a:tcPr marL="0" marR="0" marT="0" marB="0" anchor="ctr"/>
                </a:tc>
                <a:extLst>
                  <a:ext uri="{0D108BD9-81ED-4DB2-BD59-A6C34878D82A}">
                    <a16:rowId xmlns:a16="http://schemas.microsoft.com/office/drawing/2014/main" val="1547871768"/>
                  </a:ext>
                </a:extLst>
              </a:tr>
              <a:tr h="280562">
                <a:tc>
                  <a:txBody>
                    <a:bodyPr/>
                    <a:lstStyle/>
                    <a:p>
                      <a:pPr marL="0" indent="0" algn="ctr">
                        <a:buFont typeface="Arial" panose="020B0604020202020204" pitchFamily="34" charset="0"/>
                        <a:buNone/>
                      </a:pPr>
                      <a:r>
                        <a:rPr lang="en-US" sz="1400" b="0" dirty="0">
                          <a:latin typeface="+mn-lt"/>
                          <a:ea typeface="Verdana" panose="020B0604030504040204" pitchFamily="34" charset="0"/>
                          <a:cs typeface="Verdana" panose="020B0604030504040204" pitchFamily="34" charset="0"/>
                        </a:rPr>
                        <a:t>1</a:t>
                      </a:r>
                    </a:p>
                  </a:txBody>
                  <a:tcPr marL="68580" marR="68580" marT="34290" marB="34290"/>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lvl="0" indent="0" algn="l" defTabSz="1219140" rtl="0" eaLnBrk="1" fontAlgn="ctr" latinLnBrk="0" hangingPunct="1">
                        <a:lnSpc>
                          <a:spcPct val="100000"/>
                        </a:lnSpc>
                        <a:buFont typeface="Wingdings" panose="05000000000000000000" pitchFamily="2" charset="2"/>
                        <a:buNone/>
                      </a:pPr>
                      <a:r>
                        <a:rPr lang="en-GB" sz="1400" kern="1200" dirty="0">
                          <a:solidFill>
                            <a:schemeClr val="dk1"/>
                          </a:solidFill>
                          <a:effectLst/>
                          <a:latin typeface="+mn-lt"/>
                          <a:ea typeface="+mn-ea"/>
                          <a:cs typeface="+mn-cs"/>
                        </a:rPr>
                        <a:t>Access Control for Pipeline is not available</a:t>
                      </a:r>
                    </a:p>
                  </a:txBody>
                  <a:tcPr marL="0" marR="0" marT="0" marB="0"/>
                </a:tc>
                <a:tc>
                  <a:txBody>
                    <a:bodyPr/>
                    <a:lstStyle/>
                    <a:p>
                      <a:pPr lvl="0" algn="ctr"/>
                      <a:r>
                        <a:rPr lang="en-US" sz="1400" kern="1200" dirty="0">
                          <a:solidFill>
                            <a:schemeClr val="dk1"/>
                          </a:solidFill>
                          <a:effectLst/>
                          <a:latin typeface="+mn-lt"/>
                          <a:ea typeface="+mn-ea"/>
                          <a:cs typeface="+mn-cs"/>
                        </a:rPr>
                        <a:t> x</a:t>
                      </a:r>
                    </a:p>
                  </a:txBody>
                  <a:tcPr marL="0" marR="0" marT="0" marB="0"/>
                </a:tc>
                <a:tc>
                  <a:txBody>
                    <a:bodyPr/>
                    <a:lstStyle/>
                    <a:p>
                      <a:pPr lvl="0" algn="ctr"/>
                      <a:endParaRPr lang="en-US" sz="1400" kern="1200" dirty="0">
                        <a:solidFill>
                          <a:schemeClr val="dk1"/>
                        </a:solidFill>
                        <a:effectLst/>
                        <a:latin typeface="+mn-lt"/>
                        <a:ea typeface="+mn-ea"/>
                        <a:cs typeface="+mn-cs"/>
                      </a:endParaRPr>
                    </a:p>
                  </a:txBody>
                  <a:tcPr marL="0" marR="0" marT="0" marB="0"/>
                </a:tc>
                <a:extLst>
                  <a:ext uri="{0D108BD9-81ED-4DB2-BD59-A6C34878D82A}">
                    <a16:rowId xmlns:a16="http://schemas.microsoft.com/office/drawing/2014/main" val="10011"/>
                  </a:ext>
                </a:extLst>
              </a:tr>
              <a:tr h="42400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2</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lvl="0" algn="l" defTabSz="1219140" rtl="0" eaLnBrk="1" fontAlgn="ctr" latinLnBrk="0" hangingPunct="1">
                        <a:lnSpc>
                          <a:spcPct val="100000"/>
                        </a:lnSpc>
                      </a:pPr>
                      <a:r>
                        <a:rPr lang="en-US" sz="1400" kern="1200" dirty="0">
                          <a:solidFill>
                            <a:schemeClr val="dk1"/>
                          </a:solidFill>
                          <a:effectLst/>
                          <a:latin typeface="+mn-lt"/>
                          <a:ea typeface="+mn-ea"/>
                          <a:cs typeface="+mn-cs"/>
                        </a:rPr>
                        <a:t>Data should ingest into Azure before transformation applied. It is a ELT tool not a ETL tool, but ADF Data Flow feature will provide ETL</a:t>
                      </a:r>
                    </a:p>
                  </a:txBody>
                  <a:tcPr marL="0" marR="0" marT="0" marB="0"/>
                </a:tc>
                <a:tc>
                  <a:txBody>
                    <a:bodyPr/>
                    <a:lstStyle/>
                    <a:p>
                      <a:pPr marL="91440" lvl="0" algn="ctr" defTabSz="914400" rtl="0" eaLnBrk="1" fontAlgn="ctr" latinLnBrk="0" hangingPunct="1">
                        <a:lnSpc>
                          <a:spcPct val="100000"/>
                        </a:lnSpc>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0014"/>
                  </a:ext>
                </a:extLst>
              </a:tr>
              <a:tr h="6360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3</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Standard Delta logic is not available for the Hana Connector, as work around delta is possible based on a timestamp or some unique identity column by writing script</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mn-lt"/>
                        <a:ea typeface="+mn-ea"/>
                        <a:cs typeface="+mn-cs"/>
                      </a:endParaRPr>
                    </a:p>
                  </a:txBody>
                  <a:tcPr marL="0" marR="0" marT="0" marB="0"/>
                </a:tc>
                <a:extLst>
                  <a:ext uri="{0D108BD9-81ED-4DB2-BD59-A6C34878D82A}">
                    <a16:rowId xmlns:a16="http://schemas.microsoft.com/office/drawing/2014/main" val="835707400"/>
                  </a:ext>
                </a:extLst>
              </a:tr>
              <a:tr h="4647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4</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Parallel data Copy is not available for Hana Data source , but is available now only with BW Open-Hub Connector</a:t>
                      </a:r>
                    </a:p>
                  </a:txBody>
                  <a:tcPr marL="0" marR="0" marT="0" marB="0"/>
                </a:tc>
                <a:tc>
                  <a:txBody>
                    <a:bodyPr/>
                    <a:lstStyle/>
                    <a:p>
                      <a:pPr marL="91440" lvl="0" algn="ctr" defTabSz="914400" rtl="0" eaLnBrk="1" fontAlgn="ctr" latinLnBrk="0" hangingPunct="1">
                        <a:lnSpc>
                          <a:spcPct val="100000"/>
                        </a:lnSpc>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147531552"/>
                  </a:ext>
                </a:extLst>
              </a:tr>
              <a:tr h="42463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5</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Integration runtime supports only HTTPS security for data transfer, other security methods are not possible</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951881756"/>
                  </a:ext>
                </a:extLst>
              </a:tr>
              <a:tr h="63695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6</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p>
                      <a:pPr marL="91440" marR="0" lvl="0" indent="0" algn="l" defTabSz="914400" rtl="0" eaLnBrk="1" fontAlgn="ctr" latinLnBrk="0" hangingPunct="1">
                        <a:lnSpc>
                          <a:spcPct val="100000"/>
                        </a:lnSpc>
                        <a:spcBef>
                          <a:spcPts val="0"/>
                        </a:spcBef>
                        <a:spcAft>
                          <a:spcPts val="0"/>
                        </a:spcAft>
                        <a:buClrTx/>
                        <a:buSzTx/>
                        <a:buFontTx/>
                        <a:buNone/>
                        <a:tabLst/>
                        <a:defRPr/>
                      </a:pPr>
                      <a:endParaRPr lang="en-IN" sz="1400" strike="noStrike" kern="1200" dirty="0">
                        <a:solidFill>
                          <a:schemeClr val="dk1"/>
                        </a:solidFill>
                        <a:latin typeface="+mn-lt"/>
                        <a:ea typeface="+mn-ea"/>
                        <a:cs typeface="+mn-cs"/>
                      </a:endParaRP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Query generated using browse SAP feature of SAP Hana Connector doesn’t generate right query for calculation view with input parameter/ exception aggregation, as work around need to manually write the query</a:t>
                      </a:r>
                    </a:p>
                  </a:txBody>
                  <a:tcPr marL="0" marR="0" marT="0" marB="0"/>
                </a:tc>
                <a:tc>
                  <a:txBody>
                    <a:bodyPr/>
                    <a:lstStyle/>
                    <a:p>
                      <a:pPr marL="91440" lvl="0" algn="ctr" defTabSz="914400" rtl="0" eaLnBrk="1" fontAlgn="ctr" latinLnBrk="0" hangingPunct="1">
                        <a:lnSpc>
                          <a:spcPct val="100000"/>
                        </a:lnSpc>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576248975"/>
                  </a:ext>
                </a:extLst>
              </a:tr>
              <a:tr h="50555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7</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p>
                      <a:pPr marL="91440" marR="0" lvl="0" indent="0" algn="l" defTabSz="914400" rtl="0" eaLnBrk="1" fontAlgn="ctr" latinLnBrk="0" hangingPunct="1">
                        <a:lnSpc>
                          <a:spcPct val="100000"/>
                        </a:lnSpc>
                        <a:spcBef>
                          <a:spcPts val="0"/>
                        </a:spcBef>
                        <a:spcAft>
                          <a:spcPts val="0"/>
                        </a:spcAft>
                        <a:buClrTx/>
                        <a:buSzTx/>
                        <a:buFontTx/>
                        <a:buNone/>
                        <a:tabLst/>
                        <a:defRPr/>
                      </a:pPr>
                      <a:endParaRPr lang="en-IN" sz="1400" strike="noStrike" kern="1200" dirty="0">
                        <a:solidFill>
                          <a:schemeClr val="dk1"/>
                        </a:solidFill>
                        <a:latin typeface="+mn-lt"/>
                        <a:ea typeface="+mn-ea"/>
                        <a:cs typeface="+mn-cs"/>
                      </a:endParaRP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noProof="0" dirty="0">
                          <a:solidFill>
                            <a:schemeClr val="dk1"/>
                          </a:solidFill>
                          <a:effectLst/>
                          <a:latin typeface="+mn-lt"/>
                          <a:ea typeface="+mn-ea"/>
                          <a:cs typeface="+mn-cs"/>
                        </a:rPr>
                        <a:t>ADF do not have  option to control Packet Size of the fetch from SAP Hana using the Hana Connector</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noProof="0" dirty="0">
                          <a:solidFill>
                            <a:schemeClr val="dk1"/>
                          </a:solidFill>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strike="noStrike" kern="1200" noProof="0" dirty="0">
                        <a:solidFill>
                          <a:schemeClr val="dk1"/>
                        </a:solidFill>
                        <a:latin typeface="+mn-lt"/>
                        <a:ea typeface="+mn-ea"/>
                        <a:cs typeface="+mn-cs"/>
                      </a:endParaRPr>
                    </a:p>
                  </a:txBody>
                  <a:tcPr marL="0" marR="0" marT="0" marB="0"/>
                </a:tc>
                <a:extLst>
                  <a:ext uri="{0D108BD9-81ED-4DB2-BD59-A6C34878D82A}">
                    <a16:rowId xmlns:a16="http://schemas.microsoft.com/office/drawing/2014/main" val="3350362417"/>
                  </a:ext>
                </a:extLst>
              </a:tr>
              <a:tr h="31496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8</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IN"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noProof="0" dirty="0">
                          <a:solidFill>
                            <a:schemeClr val="dk1"/>
                          </a:solidFill>
                          <a:effectLst/>
                          <a:latin typeface="+mn-lt"/>
                          <a:ea typeface="+mn-ea"/>
                          <a:cs typeface="+mn-cs"/>
                        </a:rPr>
                        <a:t>Azure takes 3 to 4 times more to process blob data type column</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strike="noStrike" kern="1200" noProof="0" dirty="0">
                        <a:solidFill>
                          <a:schemeClr val="dk1"/>
                        </a:solidFill>
                        <a:latin typeface="+mn-lt"/>
                        <a:ea typeface="+mn-ea"/>
                        <a:cs typeface="+mn-cs"/>
                      </a:endParaRP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noProof="0" dirty="0">
                          <a:solidFill>
                            <a:schemeClr val="dk1"/>
                          </a:solidFill>
                          <a:latin typeface="+mn-lt"/>
                          <a:ea typeface="+mn-ea"/>
                          <a:cs typeface="+mn-cs"/>
                        </a:rPr>
                        <a:t>x</a:t>
                      </a:r>
                    </a:p>
                  </a:txBody>
                  <a:tcPr marL="0" marR="0" marT="0" marB="0"/>
                </a:tc>
                <a:extLst>
                  <a:ext uri="{0D108BD9-81ED-4DB2-BD59-A6C34878D82A}">
                    <a16:rowId xmlns:a16="http://schemas.microsoft.com/office/drawing/2014/main" val="2559102363"/>
                  </a:ext>
                </a:extLst>
              </a:tr>
              <a:tr h="424635">
                <a:tc>
                  <a:txBody>
                    <a:bodyPr/>
                    <a:lstStyle/>
                    <a:p>
                      <a:pPr marL="0" marR="0" lvl="0" indent="0" algn="ctr" defTabSz="1219140" rtl="0" eaLnBrk="1" fontAlgn="ctr" latinLnBrk="0" hangingPunct="1">
                        <a:lnSpc>
                          <a:spcPct val="100000"/>
                        </a:lnSpc>
                        <a:spcBef>
                          <a:spcPts val="0"/>
                        </a:spcBef>
                        <a:spcAft>
                          <a:spcPts val="0"/>
                        </a:spcAft>
                        <a:buClrTx/>
                        <a:buSzTx/>
                        <a:buFont typeface="Arial" panose="020B0604020202020204" pitchFamily="34" charset="0"/>
                        <a:buNone/>
                        <a:tabLst/>
                        <a:defRPr/>
                      </a:pPr>
                      <a:r>
                        <a:rPr lang="en-IN" sz="1400" b="0" kern="1200" dirty="0">
                          <a:solidFill>
                            <a:schemeClr val="dk1"/>
                          </a:solidFill>
                          <a:latin typeface="+mn-lt"/>
                          <a:ea typeface="Verdana" panose="020B0604030504040204" pitchFamily="34" charset="0"/>
                          <a:cs typeface="Verdana" panose="020B0604030504040204" pitchFamily="34" charset="0"/>
                        </a:rPr>
                        <a:t>9</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dk1"/>
                          </a:solidFill>
                          <a:latin typeface="+mn-lt"/>
                          <a:ea typeface="Verdana" panose="020B0604030504040204" pitchFamily="34" charset="0"/>
                          <a:cs typeface="Verdana" panose="020B0604030504040204" pitchFamily="34" charset="0"/>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SAP Hana connector only supports a query to copy data from HANA CV, not directly from table in HANA DB. As work around need to manually write the query</a:t>
                      </a:r>
                    </a:p>
                  </a:txBody>
                  <a:tcPr anchor="ctr"/>
                </a:tc>
                <a:tc>
                  <a:txBody>
                    <a:bodyPr/>
                    <a:lstStyle/>
                    <a:p>
                      <a:pPr marL="0" lvl="0" indent="0" algn="ctr" defTabSz="1219140" rtl="0" eaLnBrk="1" fontAlgn="ctr" latinLnBrk="0" hangingPunct="1">
                        <a:lnSpc>
                          <a:spcPct val="100000"/>
                        </a:lnSpc>
                        <a:buFont typeface="Arial" panose="020B0604020202020204" pitchFamily="34" charset="0"/>
                        <a:buNone/>
                      </a:pPr>
                      <a:r>
                        <a:rPr lang="en-US" sz="1400" b="0" kern="1200" dirty="0">
                          <a:solidFill>
                            <a:schemeClr val="dk1"/>
                          </a:solidFill>
                          <a:latin typeface="+mn-lt"/>
                          <a:ea typeface="Verdana" panose="020B0604030504040204" pitchFamily="34" charset="0"/>
                          <a:cs typeface="Verdana" panose="020B0604030504040204" pitchFamily="34" charset="0"/>
                        </a:rPr>
                        <a:t>x</a:t>
                      </a:r>
                    </a:p>
                  </a:txBody>
                  <a:tcPr marL="0" marR="0" marT="0" marB="0"/>
                </a:tc>
                <a:tc>
                  <a:txBody>
                    <a:bodyPr/>
                    <a:lstStyle/>
                    <a:p>
                      <a:pPr marL="0" lvl="0" indent="0" algn="ctr" defTabSz="1219140" rtl="0" eaLnBrk="1" fontAlgn="ctr" latinLnBrk="0" hangingPunct="1">
                        <a:lnSpc>
                          <a:spcPct val="100000"/>
                        </a:lnSpc>
                        <a:buFont typeface="Arial" panose="020B0604020202020204" pitchFamily="34" charset="0"/>
                        <a:buNone/>
                      </a:pPr>
                      <a:endParaRPr lang="en-US" sz="1400" b="0" kern="1200" dirty="0">
                        <a:solidFill>
                          <a:schemeClr val="dk1"/>
                        </a:solidFill>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90312601"/>
                  </a:ext>
                </a:extLst>
              </a:tr>
            </a:tbl>
          </a:graphicData>
        </a:graphic>
      </p:graphicFrame>
    </p:spTree>
    <p:extLst>
      <p:ext uri="{BB962C8B-B14F-4D97-AF65-F5344CB8AC3E}">
        <p14:creationId xmlns:p14="http://schemas.microsoft.com/office/powerpoint/2010/main" val="33573032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Microsoft Azure</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2</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5071137"/>
          </a:xfrm>
        </p:spPr>
        <p:txBody>
          <a:bodyPr/>
          <a:lstStyle/>
          <a:p>
            <a:pPr marL="336550" indent="-342900">
              <a:buFont typeface="Wingdings" panose="05000000000000000000" pitchFamily="2" charset="2"/>
              <a:buChar char="q"/>
            </a:pPr>
            <a:endParaRPr lang="en-US" sz="1800" dirty="0"/>
          </a:p>
          <a:p>
            <a:pPr marL="336550" indent="-342900">
              <a:buFont typeface="Wingdings" panose="05000000000000000000" pitchFamily="2" charset="2"/>
              <a:buChar char="q"/>
            </a:pPr>
            <a:r>
              <a:rPr lang="en-US" sz="1800" dirty="0"/>
              <a:t>Microsoft Azure was chosen to be the enterprise analytics tool of choice for Shell due to its integration with Office 365, cost saving capability, and alignment with the market standard/cloud strategy.</a:t>
            </a:r>
          </a:p>
          <a:p>
            <a:pPr marL="336550" indent="-342900">
              <a:buFont typeface="Wingdings" panose="05000000000000000000" pitchFamily="2" charset="2"/>
              <a:buChar char="q"/>
            </a:pPr>
            <a:r>
              <a:rPr lang="en-US" sz="1800" dirty="0"/>
              <a:t>Azure supports both PaaS and IaaS.</a:t>
            </a:r>
          </a:p>
          <a:p>
            <a:pPr marL="336550" indent="-342900">
              <a:buFont typeface="Wingdings" panose="05000000000000000000" pitchFamily="2" charset="2"/>
              <a:buChar char="q"/>
            </a:pPr>
            <a:r>
              <a:rPr lang="en-US" sz="1800" dirty="0"/>
              <a:t>Azure products and services are designed to meet all needs of business.</a:t>
            </a:r>
          </a:p>
          <a:p>
            <a:pPr marL="336550" indent="-342900">
              <a:buFont typeface="Wingdings" panose="05000000000000000000" pitchFamily="2" charset="2"/>
              <a:buChar char="q"/>
            </a:pPr>
            <a:r>
              <a:rPr lang="en-US" sz="1800" dirty="0"/>
              <a:t>Azure can be used as database and application.</a:t>
            </a:r>
          </a:p>
          <a:p>
            <a:pPr marL="336550" indent="-342900">
              <a:buFont typeface="Wingdings" panose="05000000000000000000" pitchFamily="2" charset="2"/>
              <a:buChar char="q"/>
            </a:pPr>
            <a:r>
              <a:rPr lang="en-US" sz="1800" dirty="0"/>
              <a:t>Azure supports both ELT (Extract – Transform - Load) and ETL (Extract – Load – Transform) tools.</a:t>
            </a:r>
          </a:p>
          <a:p>
            <a:endParaRPr lang="en-US" sz="1800" dirty="0"/>
          </a:p>
          <a:p>
            <a:pPr marL="336550" indent="-342900">
              <a:buFont typeface="Wingdings" panose="05000000000000000000" pitchFamily="2" charset="2"/>
              <a:buChar char="q"/>
            </a:pPr>
            <a:endParaRPr lang="en-US" sz="1800" dirty="0"/>
          </a:p>
          <a:p>
            <a:pPr marL="336550" indent="-342900">
              <a:buFont typeface="Wingdings" panose="05000000000000000000" pitchFamily="2" charset="2"/>
              <a:buChar char="q"/>
            </a:pPr>
            <a:endParaRPr lang="en-US" sz="1800" dirty="0"/>
          </a:p>
          <a:p>
            <a:endParaRPr lang="en-US" sz="1800" dirty="0"/>
          </a:p>
          <a:p>
            <a:pPr marL="336550" indent="-342900">
              <a:buFont typeface="Wingdings" panose="05000000000000000000" pitchFamily="2" charset="2"/>
              <a:buChar char="q"/>
            </a:pPr>
            <a:endParaRPr lang="en-US" sz="1800" dirty="0"/>
          </a:p>
        </p:txBody>
      </p:sp>
    </p:spTree>
    <p:extLst>
      <p:ext uri="{BB962C8B-B14F-4D97-AF65-F5344CB8AC3E}">
        <p14:creationId xmlns:p14="http://schemas.microsoft.com/office/powerpoint/2010/main" val="5247314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a:xfrm>
            <a:off x="457200" y="715027"/>
            <a:ext cx="11171239" cy="752475"/>
          </a:xfrm>
        </p:spPr>
        <p:txBody>
          <a:bodyPr/>
          <a:lstStyle/>
          <a:p>
            <a:r>
              <a:rPr lang="en-GB" b="1" dirty="0">
                <a:ea typeface="Verdana" panose="020B0604030504040204" pitchFamily="34" charset="0"/>
                <a:cs typeface="Verdana" panose="020B0604030504040204" pitchFamily="34" charset="0"/>
              </a:rPr>
              <a:t>Azure Limitations &amp; Risks</a:t>
            </a:r>
            <a:endParaRPr lang="en-US" dirty="0"/>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20</a:t>
            </a:fld>
            <a:endParaRPr lang="en-GB" dirty="0">
              <a:solidFill>
                <a:srgbClr val="595959"/>
              </a:solidFill>
            </a:endParaRPr>
          </a:p>
        </p:txBody>
      </p:sp>
      <p:sp>
        <p:nvSpPr>
          <p:cNvPr id="9" name="Rectangle 4">
            <a:extLst>
              <a:ext uri="{FF2B5EF4-FFF2-40B4-BE49-F238E27FC236}">
                <a16:creationId xmlns:a16="http://schemas.microsoft.com/office/drawing/2014/main" id="{0A6A1CC3-4D48-4B6E-B5D8-B09332B870C2}"/>
              </a:ext>
            </a:extLst>
          </p:cNvPr>
          <p:cNvSpPr>
            <a:spLocks noChangeArrowheads="1"/>
          </p:cNvSpPr>
          <p:nvPr/>
        </p:nvSpPr>
        <p:spPr bwMode="auto">
          <a:xfrm>
            <a:off x="0" y="-309049"/>
            <a:ext cx="65" cy="618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2905BA13-FDF7-492A-B5DB-FC1CD5987242}"/>
              </a:ext>
            </a:extLst>
          </p:cNvPr>
          <p:cNvGraphicFramePr>
            <a:graphicFrameLocks noGrp="1"/>
          </p:cNvGraphicFramePr>
          <p:nvPr/>
        </p:nvGraphicFramePr>
        <p:xfrm>
          <a:off x="457200" y="1247236"/>
          <a:ext cx="10866981" cy="4628992"/>
        </p:xfrm>
        <a:graphic>
          <a:graphicData uri="http://schemas.openxmlformats.org/drawingml/2006/table">
            <a:tbl>
              <a:tblPr firstRow="1" bandRow="1">
                <a:effectLst/>
                <a:tableStyleId>{5C22544A-7EE6-4342-B048-85BDC9FD1C3A}</a:tableStyleId>
              </a:tblPr>
              <a:tblGrid>
                <a:gridCol w="890685">
                  <a:extLst>
                    <a:ext uri="{9D8B030D-6E8A-4147-A177-3AD203B41FA5}">
                      <a16:colId xmlns:a16="http://schemas.microsoft.com/office/drawing/2014/main" val="1896133915"/>
                    </a:ext>
                  </a:extLst>
                </a:gridCol>
                <a:gridCol w="1333055">
                  <a:extLst>
                    <a:ext uri="{9D8B030D-6E8A-4147-A177-3AD203B41FA5}">
                      <a16:colId xmlns:a16="http://schemas.microsoft.com/office/drawing/2014/main" val="3709272408"/>
                    </a:ext>
                  </a:extLst>
                </a:gridCol>
                <a:gridCol w="5596803">
                  <a:extLst>
                    <a:ext uri="{9D8B030D-6E8A-4147-A177-3AD203B41FA5}">
                      <a16:colId xmlns:a16="http://schemas.microsoft.com/office/drawing/2014/main" val="15780905"/>
                    </a:ext>
                  </a:extLst>
                </a:gridCol>
                <a:gridCol w="1523219">
                  <a:extLst>
                    <a:ext uri="{9D8B030D-6E8A-4147-A177-3AD203B41FA5}">
                      <a16:colId xmlns:a16="http://schemas.microsoft.com/office/drawing/2014/main" val="3118020820"/>
                    </a:ext>
                  </a:extLst>
                </a:gridCol>
                <a:gridCol w="1523219">
                  <a:extLst>
                    <a:ext uri="{9D8B030D-6E8A-4147-A177-3AD203B41FA5}">
                      <a16:colId xmlns:a16="http://schemas.microsoft.com/office/drawing/2014/main" val="2235159895"/>
                    </a:ext>
                  </a:extLst>
                </a:gridCol>
              </a:tblGrid>
              <a:tr h="341906">
                <a:tc>
                  <a:txBody>
                    <a:bodyPr/>
                    <a:lstStyle/>
                    <a:p>
                      <a:pPr algn="ctr"/>
                      <a:r>
                        <a:rPr lang="en-US" sz="1800" b="1" kern="1200" dirty="0">
                          <a:solidFill>
                            <a:schemeClr val="lt1"/>
                          </a:solidFill>
                          <a:latin typeface="+mn-lt"/>
                          <a:ea typeface="+mn-ea"/>
                          <a:cs typeface="+mn-cs"/>
                        </a:rPr>
                        <a:t>S. No</a:t>
                      </a:r>
                    </a:p>
                  </a:txBody>
                  <a:tcPr marL="68580" marR="68580" marT="34290" marB="34290"/>
                </a:tc>
                <a:tc>
                  <a:txBody>
                    <a:bodyPr/>
                    <a:lstStyle/>
                    <a:p>
                      <a:pPr marL="0" lvl="1" algn="ctr" defTabSz="914400" rtl="0" eaLnBrk="1" fontAlgn="ctr" latinLnBrk="0" hangingPunct="1"/>
                      <a:r>
                        <a:rPr lang="en-US" sz="1800" b="1" kern="1200" dirty="0">
                          <a:solidFill>
                            <a:schemeClr val="lt1"/>
                          </a:solidFill>
                          <a:latin typeface="+mn-lt"/>
                          <a:ea typeface="+mn-ea"/>
                          <a:cs typeface="+mn-cs"/>
                        </a:rPr>
                        <a:t>Object type</a:t>
                      </a:r>
                    </a:p>
                  </a:txBody>
                  <a:tcPr marL="0" marR="0" marT="0" marB="0" anchor="ctr"/>
                </a:tc>
                <a:tc>
                  <a:txBody>
                    <a:bodyPr/>
                    <a:lstStyle/>
                    <a:p>
                      <a:pPr marL="0" lvl="1" algn="ctr" defTabSz="914400" rtl="0" eaLnBrk="1" fontAlgn="ctr" latinLnBrk="0" hangingPunct="1"/>
                      <a:r>
                        <a:rPr lang="en-US" sz="1800" b="1" kern="1200" dirty="0">
                          <a:solidFill>
                            <a:schemeClr val="lt1"/>
                          </a:solidFill>
                          <a:latin typeface="+mn-lt"/>
                          <a:ea typeface="+mn-ea"/>
                          <a:cs typeface="+mn-cs"/>
                        </a:rPr>
                        <a:t>Remarks</a:t>
                      </a:r>
                    </a:p>
                  </a:txBody>
                  <a:tcPr marL="0" marR="0" marT="0" marB="0" anchor="ctr"/>
                </a:tc>
                <a:tc>
                  <a:txBody>
                    <a:bodyPr/>
                    <a:lstStyle/>
                    <a:p>
                      <a:pPr marL="0" lvl="1" algn="ctr" defTabSz="914400" rtl="0" eaLnBrk="1" fontAlgn="ctr" latinLnBrk="0" hangingPunct="1"/>
                      <a:r>
                        <a:rPr lang="en-US" sz="1800" b="1" kern="1200" dirty="0">
                          <a:solidFill>
                            <a:schemeClr val="lt1"/>
                          </a:solidFill>
                          <a:latin typeface="+mn-lt"/>
                          <a:ea typeface="+mn-ea"/>
                          <a:cs typeface="+mn-cs"/>
                        </a:rPr>
                        <a:t>Limitation</a:t>
                      </a:r>
                    </a:p>
                  </a:txBody>
                  <a:tcPr marL="0" marR="0" marT="0" marB="0" anchor="ctr"/>
                </a:tc>
                <a:tc>
                  <a:txBody>
                    <a:bodyPr/>
                    <a:lstStyle/>
                    <a:p>
                      <a:pPr marL="0" lvl="1" algn="ctr" defTabSz="914400" rtl="0" eaLnBrk="1" fontAlgn="ctr" latinLnBrk="0" hangingPunct="1"/>
                      <a:r>
                        <a:rPr lang="en-US" sz="1800" b="1" kern="1200" dirty="0">
                          <a:solidFill>
                            <a:schemeClr val="lt1"/>
                          </a:solidFill>
                          <a:latin typeface="+mn-lt"/>
                          <a:ea typeface="+mn-ea"/>
                          <a:cs typeface="+mn-cs"/>
                        </a:rPr>
                        <a:t>Risk</a:t>
                      </a:r>
                    </a:p>
                  </a:txBody>
                  <a:tcPr marL="0" marR="0" marT="0" marB="0" anchor="ctr"/>
                </a:tc>
                <a:extLst>
                  <a:ext uri="{0D108BD9-81ED-4DB2-BD59-A6C34878D82A}">
                    <a16:rowId xmlns:a16="http://schemas.microsoft.com/office/drawing/2014/main" val="1547871768"/>
                  </a:ext>
                </a:extLst>
              </a:tr>
              <a:tr h="4254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10</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Loading data directly from HANA to SDWH/SDB require to open port 1433 which is high security risk</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mn-lt"/>
                        <a:ea typeface="+mn-ea"/>
                        <a:cs typeface="+mn-cs"/>
                      </a:endParaRPr>
                    </a:p>
                  </a:txBody>
                  <a:tcPr marL="0" marR="0" marT="0" marB="0"/>
                </a:tc>
                <a:extLst>
                  <a:ext uri="{0D108BD9-81ED-4DB2-BD59-A6C34878D82A}">
                    <a16:rowId xmlns:a16="http://schemas.microsoft.com/office/drawing/2014/main" val="835707400"/>
                  </a:ext>
                </a:extLst>
              </a:tr>
              <a:tr h="4621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11</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GB" sz="1400" dirty="0"/>
                        <a:t>ADF supports only to load into Azure DB not be used generic data ingestion tool</a:t>
                      </a:r>
                      <a:endParaRPr lang="en-US" sz="1400" kern="1200" dirty="0">
                        <a:solidFill>
                          <a:schemeClr val="dk1"/>
                        </a:solidFill>
                        <a:effectLst/>
                        <a:latin typeface="+mn-lt"/>
                        <a:ea typeface="+mn-ea"/>
                        <a:cs typeface="+mn-cs"/>
                      </a:endParaRPr>
                    </a:p>
                  </a:txBody>
                  <a:tcPr marL="0" marR="0" marT="0" marB="0"/>
                </a:tc>
                <a:tc>
                  <a:txBody>
                    <a:bodyPr/>
                    <a:lstStyle/>
                    <a:p>
                      <a:pPr marL="91440" lvl="0" algn="ctr" defTabSz="914400" rtl="0" eaLnBrk="1" fontAlgn="ctr" latinLnBrk="0" hangingPunct="1">
                        <a:lnSpc>
                          <a:spcPct val="100000"/>
                        </a:lnSpc>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147531552"/>
                  </a:ext>
                </a:extLst>
              </a:tr>
              <a:tr h="47234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12</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ADF do not have inbuilt transformation services, </a:t>
                      </a:r>
                      <a:r>
                        <a:rPr lang="en-GB" sz="1400" kern="1200" dirty="0">
                          <a:solidFill>
                            <a:schemeClr val="dk1"/>
                          </a:solidFill>
                          <a:effectLst/>
                          <a:latin typeface="+mn-lt"/>
                          <a:ea typeface="+mn-ea"/>
                          <a:cs typeface="+mn-cs"/>
                        </a:rPr>
                        <a:t>c</a:t>
                      </a:r>
                      <a:r>
                        <a:rPr lang="en-GB" sz="1400" dirty="0"/>
                        <a:t>omplex transformation requires to use Data bricks service</a:t>
                      </a:r>
                    </a:p>
                  </a:txBody>
                  <a:tcPr marL="0" marR="0" marT="0" marB="0"/>
                </a:tc>
                <a:tc>
                  <a:txBody>
                    <a:bodyPr/>
                    <a:lstStyle/>
                    <a:p>
                      <a:pPr marL="91440" lvl="0" algn="ctr" defTabSz="914400" rtl="0" eaLnBrk="1" fontAlgn="ctr" latinLnBrk="0" hangingPunct="1">
                        <a:lnSpc>
                          <a:spcPct val="100000"/>
                        </a:lnSpc>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951881756"/>
                  </a:ext>
                </a:extLst>
              </a:tr>
              <a:tr h="28448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13</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IN"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Data Factory is recommended to load less than 2TB data at a time</a:t>
                      </a:r>
                    </a:p>
                  </a:txBody>
                  <a:tcPr marL="0" marR="0" marT="0" marB="0"/>
                </a:tc>
                <a:tc>
                  <a:txBody>
                    <a:bodyPr/>
                    <a:lstStyle/>
                    <a:p>
                      <a:pPr marL="91440" lvl="0" algn="ctr" defTabSz="914400" rtl="0" eaLnBrk="1" fontAlgn="ctr" latinLnBrk="0" hangingPunct="1">
                        <a:lnSpc>
                          <a:spcPct val="100000"/>
                        </a:lnSpc>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576248975"/>
                  </a:ext>
                </a:extLst>
              </a:tr>
              <a:tr h="508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14</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ADLS G1</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dirty="0"/>
                        <a:t>Max number of Data Lake Storage Gen1 accounts, per subscription, per region – 10 (Shell Restriction)</a:t>
                      </a:r>
                    </a:p>
                  </a:txBody>
                  <a:tcPr marL="0" marR="0" marT="0" marB="0"/>
                </a:tc>
                <a:tc>
                  <a:txBody>
                    <a:bodyPr/>
                    <a:lstStyle/>
                    <a:p>
                      <a:pPr marL="91440" lvl="0" algn="ctr" defTabSz="914400" rtl="0" eaLnBrk="1" fontAlgn="ctr" latinLnBrk="0" hangingPunct="1">
                        <a:lnSpc>
                          <a:spcPct val="100000"/>
                        </a:lnSpc>
                      </a:pPr>
                      <a:r>
                        <a:rPr lang="en-US" sz="1400" u="none" strike="noStrike" kern="1200" dirty="0">
                          <a:solidFill>
                            <a:schemeClr val="dk1"/>
                          </a:solidFill>
                          <a:effectLst/>
                          <a:latin typeface="+mn-lt"/>
                          <a:ea typeface="Verdana" panose="020B0604030504040204" pitchFamily="34" charset="0"/>
                          <a:cs typeface="Verdana" panose="020B0604030504040204" pitchFamily="34" charset="0"/>
                        </a:rPr>
                        <a:t>x</a:t>
                      </a:r>
                    </a:p>
                  </a:txBody>
                  <a:tcPr marL="0" marR="0" marT="0" marB="0"/>
                </a:tc>
                <a:tc>
                  <a:txBody>
                    <a:bodyPr/>
                    <a:lstStyle/>
                    <a:p>
                      <a:pPr marL="91440" lvl="0" algn="ctr" defTabSz="914400" rtl="0" eaLnBrk="1" fontAlgn="ctr" latinLnBrk="0" hangingPunct="1">
                        <a:lnSpc>
                          <a:spcPct val="100000"/>
                        </a:lnSpc>
                      </a:pPr>
                      <a:endParaRPr lang="en-US" sz="1400" u="none" strike="noStrike" kern="1200" dirty="0">
                        <a:solidFill>
                          <a:schemeClr val="dk1"/>
                        </a:solidFill>
                        <a:effectLst/>
                        <a:latin typeface="+mn-lt"/>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033271000"/>
                  </a:ext>
                </a:extLst>
              </a:tr>
              <a:tr h="4254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15</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IN" sz="1400" strike="noStrike" kern="1200" dirty="0">
                          <a:solidFill>
                            <a:schemeClr val="dk1"/>
                          </a:solidFill>
                          <a:latin typeface="+mn-lt"/>
                          <a:ea typeface="+mn-ea"/>
                          <a:cs typeface="+mn-cs"/>
                        </a:rPr>
                        <a:t>ADLS G1</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GB" sz="1400" dirty="0"/>
                        <a:t>Supports only Locally-redundant storage(LRS) as Geo-redundancy</a:t>
                      </a:r>
                      <a:endParaRPr lang="en-US" sz="1400" dirty="0"/>
                    </a:p>
                    <a:p>
                      <a:pPr marL="0" marR="0" lvl="0" indent="0" algn="l" defTabSz="1219140" rtl="0" eaLnBrk="1" fontAlgn="ctr" latinLnBrk="0" hangingPunct="1">
                        <a:lnSpc>
                          <a:spcPct val="100000"/>
                        </a:lnSpc>
                        <a:spcBef>
                          <a:spcPts val="0"/>
                        </a:spcBef>
                        <a:spcAft>
                          <a:spcPts val="0"/>
                        </a:spcAft>
                        <a:buClrTx/>
                        <a:buSzTx/>
                        <a:buFontTx/>
                        <a:buNone/>
                        <a:tabLst/>
                        <a:defRPr/>
                      </a:pPr>
                      <a:endParaRPr lang="en-US" sz="1400" kern="1200" noProof="0" dirty="0">
                        <a:solidFill>
                          <a:schemeClr val="dk1"/>
                        </a:solidFill>
                        <a:effectLst/>
                        <a:latin typeface="+mn-lt"/>
                        <a:ea typeface="+mn-ea"/>
                        <a:cs typeface="+mn-cs"/>
                      </a:endParaRP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noProof="0" dirty="0">
                          <a:solidFill>
                            <a:schemeClr val="dk1"/>
                          </a:solidFill>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strike="noStrike" kern="1200" noProof="0" dirty="0">
                        <a:solidFill>
                          <a:schemeClr val="dk1"/>
                        </a:solidFill>
                        <a:latin typeface="+mn-lt"/>
                        <a:ea typeface="+mn-ea"/>
                        <a:cs typeface="+mn-cs"/>
                      </a:endParaRPr>
                    </a:p>
                  </a:txBody>
                  <a:tcPr marL="0" marR="0" marT="0" marB="0"/>
                </a:tc>
                <a:extLst>
                  <a:ext uri="{0D108BD9-81ED-4DB2-BD59-A6C34878D82A}">
                    <a16:rowId xmlns:a16="http://schemas.microsoft.com/office/drawing/2014/main" val="3350362417"/>
                  </a:ext>
                </a:extLst>
              </a:tr>
              <a:tr h="4254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16</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IN" sz="1400" strike="noStrike" kern="1200" dirty="0">
                          <a:solidFill>
                            <a:schemeClr val="dk1"/>
                          </a:solidFill>
                          <a:latin typeface="+mn-lt"/>
                          <a:ea typeface="+mn-ea"/>
                          <a:cs typeface="+mn-cs"/>
                        </a:rPr>
                        <a:t>ADLS G1</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Azure Data Lake Gen1 is available only in 4 Regions (Central US, East US 2, North Europe, West Europe)</a:t>
                      </a:r>
                      <a:endParaRPr lang="en-US" sz="1400" kern="1200" noProof="0" dirty="0">
                        <a:solidFill>
                          <a:schemeClr val="dk1"/>
                        </a:solidFill>
                        <a:latin typeface="+mn-lt"/>
                        <a:ea typeface="+mn-ea"/>
                        <a:cs typeface="+mn-cs"/>
                      </a:endParaRP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noProof="0" dirty="0">
                          <a:solidFill>
                            <a:schemeClr val="dk1"/>
                          </a:solidFill>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strike="noStrike" kern="1200" noProof="0" dirty="0">
                        <a:solidFill>
                          <a:schemeClr val="dk1"/>
                        </a:solidFill>
                        <a:latin typeface="+mn-lt"/>
                        <a:ea typeface="+mn-ea"/>
                        <a:cs typeface="+mn-cs"/>
                      </a:endParaRPr>
                    </a:p>
                  </a:txBody>
                  <a:tcPr marL="0" marR="0" marT="0" marB="0"/>
                </a:tc>
                <a:extLst>
                  <a:ext uri="{0D108BD9-81ED-4DB2-BD59-A6C34878D82A}">
                    <a16:rowId xmlns:a16="http://schemas.microsoft.com/office/drawing/2014/main" val="2559102363"/>
                  </a:ext>
                </a:extLst>
              </a:tr>
              <a:tr h="4254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17</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IN" sz="1400" strike="noStrike" kern="1200" dirty="0">
                          <a:solidFill>
                            <a:schemeClr val="dk1"/>
                          </a:solidFill>
                          <a:latin typeface="+mn-lt"/>
                          <a:ea typeface="+mn-ea"/>
                          <a:cs typeface="+mn-cs"/>
                        </a:rPr>
                        <a:t>Blob</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Blob is not recommended for Analytics due to performance issues</a:t>
                      </a:r>
                      <a:endParaRPr lang="en-US" sz="1400" kern="1200" noProof="0" dirty="0">
                        <a:solidFill>
                          <a:schemeClr val="dk1"/>
                        </a:solidFill>
                        <a:effectLst/>
                        <a:latin typeface="+mn-lt"/>
                        <a:ea typeface="+mn-ea"/>
                        <a:cs typeface="+mn-cs"/>
                      </a:endParaRP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noProof="0" dirty="0">
                          <a:solidFill>
                            <a:schemeClr val="dk1"/>
                          </a:solidFill>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strike="noStrike" kern="1200" noProof="0" dirty="0">
                        <a:solidFill>
                          <a:schemeClr val="dk1"/>
                        </a:solidFill>
                        <a:latin typeface="+mn-lt"/>
                        <a:ea typeface="+mn-ea"/>
                        <a:cs typeface="+mn-cs"/>
                      </a:endParaRPr>
                    </a:p>
                  </a:txBody>
                  <a:tcPr marL="0" marR="0" marT="0" marB="0"/>
                </a:tc>
                <a:extLst>
                  <a:ext uri="{0D108BD9-81ED-4DB2-BD59-A6C34878D82A}">
                    <a16:rowId xmlns:a16="http://schemas.microsoft.com/office/drawing/2014/main" val="3601683061"/>
                  </a:ext>
                </a:extLst>
              </a:tr>
              <a:tr h="4254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18</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IN" sz="1400" strike="noStrike" kern="1200" dirty="0">
                          <a:solidFill>
                            <a:schemeClr val="dk1"/>
                          </a:solidFill>
                          <a:latin typeface="+mn-lt"/>
                          <a:ea typeface="+mn-ea"/>
                          <a:cs typeface="+mn-cs"/>
                        </a:rPr>
                        <a:t>Blob</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Access can not be given at file level.</a:t>
                      </a:r>
                    </a:p>
                    <a:p>
                      <a:pPr marL="0" marR="0" lvl="0" indent="0" algn="l" defTabSz="1219140" rtl="0" eaLnBrk="1" fontAlgn="ctr" latinLnBrk="0" hangingPunct="1">
                        <a:lnSpc>
                          <a:spcPct val="100000"/>
                        </a:lnSpc>
                        <a:spcBef>
                          <a:spcPts val="0"/>
                        </a:spcBef>
                        <a:spcAft>
                          <a:spcPts val="0"/>
                        </a:spcAft>
                        <a:buClrTx/>
                        <a:buSzTx/>
                        <a:buFontTx/>
                        <a:buNone/>
                        <a:tabLst/>
                        <a:defRPr/>
                      </a:pPr>
                      <a:endParaRPr lang="en-US" sz="1400" kern="1200" noProof="0" dirty="0">
                        <a:solidFill>
                          <a:schemeClr val="dk1"/>
                        </a:solidFill>
                        <a:latin typeface="+mn-lt"/>
                        <a:ea typeface="+mn-ea"/>
                        <a:cs typeface="+mn-cs"/>
                      </a:endParaRP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noProof="0" dirty="0">
                          <a:solidFill>
                            <a:schemeClr val="dk1"/>
                          </a:solidFill>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strike="noStrike" kern="1200" noProof="0" dirty="0">
                        <a:solidFill>
                          <a:schemeClr val="dk1"/>
                        </a:solidFill>
                        <a:latin typeface="+mn-lt"/>
                        <a:ea typeface="+mn-ea"/>
                        <a:cs typeface="+mn-cs"/>
                      </a:endParaRPr>
                    </a:p>
                  </a:txBody>
                  <a:tcPr marL="0" marR="0" marT="0" marB="0"/>
                </a:tc>
                <a:extLst>
                  <a:ext uri="{0D108BD9-81ED-4DB2-BD59-A6C34878D82A}">
                    <a16:rowId xmlns:a16="http://schemas.microsoft.com/office/drawing/2014/main" val="1785580233"/>
                  </a:ext>
                </a:extLst>
              </a:tr>
              <a:tr h="4254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19</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IN" sz="1400" strike="noStrike" kern="1200" dirty="0">
                          <a:solidFill>
                            <a:schemeClr val="dk1"/>
                          </a:solidFill>
                          <a:latin typeface="+mn-lt"/>
                          <a:ea typeface="+mn-ea"/>
                          <a:cs typeface="+mn-cs"/>
                        </a:rPr>
                        <a:t>Blob</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It can’t have data in Hierarchical file system.</a:t>
                      </a:r>
                    </a:p>
                    <a:p>
                      <a:pPr marL="0" marR="0" lvl="0" indent="0" algn="l" defTabSz="1219140" rtl="0" eaLnBrk="1" fontAlgn="ctr" latinLnBrk="0" hangingPunct="1">
                        <a:lnSpc>
                          <a:spcPct val="100000"/>
                        </a:lnSpc>
                        <a:spcBef>
                          <a:spcPts val="0"/>
                        </a:spcBef>
                        <a:spcAft>
                          <a:spcPts val="0"/>
                        </a:spcAft>
                        <a:buClrTx/>
                        <a:buSzTx/>
                        <a:buFontTx/>
                        <a:buNone/>
                        <a:tabLst/>
                        <a:defRPr/>
                      </a:pPr>
                      <a:endParaRPr lang="en-US" sz="1400" kern="1200" noProof="0" dirty="0">
                        <a:solidFill>
                          <a:schemeClr val="dk1"/>
                        </a:solidFill>
                        <a:latin typeface="+mn-lt"/>
                        <a:ea typeface="+mn-ea"/>
                        <a:cs typeface="+mn-cs"/>
                      </a:endParaRP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noProof="0" dirty="0">
                          <a:solidFill>
                            <a:schemeClr val="dk1"/>
                          </a:solidFill>
                          <a:latin typeface="+mn-lt"/>
                          <a:ea typeface="+mn-ea"/>
                          <a:cs typeface="+mn-cs"/>
                        </a:rPr>
                        <a:t>x</a:t>
                      </a:r>
                    </a:p>
                  </a:txBody>
                  <a:tcPr marL="0" marR="0" marT="0" marB="0"/>
                </a:tc>
                <a:tc>
                  <a:txBody>
                    <a:bodyPr/>
                    <a:lstStyle/>
                    <a:p>
                      <a:pPr marL="91440" marR="0" lvl="0" indent="0" algn="ctr" defTabSz="914400" rtl="0" eaLnBrk="1" fontAlgn="ctr" latinLnBrk="0" hangingPunct="1">
                        <a:lnSpc>
                          <a:spcPct val="100000"/>
                        </a:lnSpc>
                        <a:spcBef>
                          <a:spcPts val="0"/>
                        </a:spcBef>
                        <a:spcAft>
                          <a:spcPts val="0"/>
                        </a:spcAft>
                        <a:buClrTx/>
                        <a:buSzTx/>
                        <a:buFontTx/>
                        <a:buNone/>
                        <a:tabLst/>
                        <a:defRPr/>
                      </a:pPr>
                      <a:endParaRPr lang="en-US" sz="1400" strike="noStrike" kern="1200" noProof="0" dirty="0">
                        <a:solidFill>
                          <a:schemeClr val="dk1"/>
                        </a:solidFill>
                        <a:latin typeface="+mn-lt"/>
                        <a:ea typeface="+mn-ea"/>
                        <a:cs typeface="+mn-cs"/>
                      </a:endParaRPr>
                    </a:p>
                  </a:txBody>
                  <a:tcPr marL="0" marR="0" marT="0" marB="0"/>
                </a:tc>
                <a:extLst>
                  <a:ext uri="{0D108BD9-81ED-4DB2-BD59-A6C34878D82A}">
                    <a16:rowId xmlns:a16="http://schemas.microsoft.com/office/drawing/2014/main" val="1624490384"/>
                  </a:ext>
                </a:extLst>
              </a:tr>
            </a:tbl>
          </a:graphicData>
        </a:graphic>
      </p:graphicFrame>
    </p:spTree>
    <p:extLst>
      <p:ext uri="{BB962C8B-B14F-4D97-AF65-F5344CB8AC3E}">
        <p14:creationId xmlns:p14="http://schemas.microsoft.com/office/powerpoint/2010/main" val="32932527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a:xfrm>
            <a:off x="457200" y="715027"/>
            <a:ext cx="11171239" cy="752475"/>
          </a:xfrm>
        </p:spPr>
        <p:txBody>
          <a:bodyPr/>
          <a:lstStyle/>
          <a:p>
            <a:r>
              <a:rPr lang="en-GB" b="1" dirty="0">
                <a:ea typeface="Verdana" panose="020B0604030504040204" pitchFamily="34" charset="0"/>
                <a:cs typeface="Verdana" panose="020B0604030504040204" pitchFamily="34" charset="0"/>
              </a:rPr>
              <a:t>ADF V2 Issues</a:t>
            </a:r>
            <a:endParaRPr lang="en-US" dirty="0"/>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a:xfrm>
            <a:off x="11324181" y="6469200"/>
            <a:ext cx="355564" cy="237600"/>
          </a:xfrm>
        </p:spPr>
        <p:txBody>
          <a:bodyPr/>
          <a:lstStyle/>
          <a:p>
            <a:fld id="{D32BAE6A-B452-4007-8177-56DD051636F9}" type="slidenum">
              <a:rPr lang="en-GB" smtClean="0">
                <a:solidFill>
                  <a:srgbClr val="595959"/>
                </a:solidFill>
              </a:rPr>
              <a:pPr/>
              <a:t>21</a:t>
            </a:fld>
            <a:endParaRPr lang="en-GB" dirty="0">
              <a:solidFill>
                <a:srgbClr val="595959"/>
              </a:solidFill>
            </a:endParaRPr>
          </a:p>
        </p:txBody>
      </p:sp>
      <p:sp>
        <p:nvSpPr>
          <p:cNvPr id="9" name="Rectangle 4">
            <a:extLst>
              <a:ext uri="{FF2B5EF4-FFF2-40B4-BE49-F238E27FC236}">
                <a16:creationId xmlns:a16="http://schemas.microsoft.com/office/drawing/2014/main" id="{0A6A1CC3-4D48-4B6E-B5D8-B09332B870C2}"/>
              </a:ext>
            </a:extLst>
          </p:cNvPr>
          <p:cNvSpPr>
            <a:spLocks noChangeArrowheads="1"/>
          </p:cNvSpPr>
          <p:nvPr/>
        </p:nvSpPr>
        <p:spPr bwMode="auto">
          <a:xfrm>
            <a:off x="0" y="-309049"/>
            <a:ext cx="65" cy="618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ontent Placeholder 6">
            <a:extLst>
              <a:ext uri="{FF2B5EF4-FFF2-40B4-BE49-F238E27FC236}">
                <a16:creationId xmlns:a16="http://schemas.microsoft.com/office/drawing/2014/main" id="{E169DAB2-CCE0-40D5-8A10-74F135DEE81B}"/>
              </a:ext>
            </a:extLst>
          </p:cNvPr>
          <p:cNvGraphicFramePr>
            <a:graphicFrameLocks noGrp="1"/>
          </p:cNvGraphicFramePr>
          <p:nvPr>
            <p:ph sz="quarter" idx="11"/>
          </p:nvPr>
        </p:nvGraphicFramePr>
        <p:xfrm>
          <a:off x="447262" y="1220639"/>
          <a:ext cx="10952921" cy="4354404"/>
        </p:xfrm>
        <a:graphic>
          <a:graphicData uri="http://schemas.openxmlformats.org/drawingml/2006/table">
            <a:tbl>
              <a:tblPr firstRow="1" bandRow="1">
                <a:tableStyleId>{5C22544A-7EE6-4342-B048-85BDC9FD1C3A}</a:tableStyleId>
              </a:tblPr>
              <a:tblGrid>
                <a:gridCol w="919636">
                  <a:extLst>
                    <a:ext uri="{9D8B030D-6E8A-4147-A177-3AD203B41FA5}">
                      <a16:colId xmlns:a16="http://schemas.microsoft.com/office/drawing/2014/main" val="612494616"/>
                    </a:ext>
                  </a:extLst>
                </a:gridCol>
                <a:gridCol w="1742717">
                  <a:extLst>
                    <a:ext uri="{9D8B030D-6E8A-4147-A177-3AD203B41FA5}">
                      <a16:colId xmlns:a16="http://schemas.microsoft.com/office/drawing/2014/main" val="2231597672"/>
                    </a:ext>
                  </a:extLst>
                </a:gridCol>
                <a:gridCol w="3913274">
                  <a:extLst>
                    <a:ext uri="{9D8B030D-6E8A-4147-A177-3AD203B41FA5}">
                      <a16:colId xmlns:a16="http://schemas.microsoft.com/office/drawing/2014/main" val="2697473589"/>
                    </a:ext>
                  </a:extLst>
                </a:gridCol>
                <a:gridCol w="2955080">
                  <a:extLst>
                    <a:ext uri="{9D8B030D-6E8A-4147-A177-3AD203B41FA5}">
                      <a16:colId xmlns:a16="http://schemas.microsoft.com/office/drawing/2014/main" val="2922832558"/>
                    </a:ext>
                  </a:extLst>
                </a:gridCol>
                <a:gridCol w="1422214">
                  <a:extLst>
                    <a:ext uri="{9D8B030D-6E8A-4147-A177-3AD203B41FA5}">
                      <a16:colId xmlns:a16="http://schemas.microsoft.com/office/drawing/2014/main" val="3412336491"/>
                    </a:ext>
                  </a:extLst>
                </a:gridCol>
              </a:tblGrid>
              <a:tr h="683086">
                <a:tc>
                  <a:txBody>
                    <a:bodyPr/>
                    <a:lstStyle/>
                    <a:p>
                      <a:r>
                        <a:rPr lang="en-US" sz="1800" dirty="0"/>
                        <a:t>SL No</a:t>
                      </a:r>
                    </a:p>
                  </a:txBody>
                  <a:tcPr/>
                </a:tc>
                <a:tc>
                  <a:txBody>
                    <a:bodyPr/>
                    <a:lstStyle/>
                    <a:p>
                      <a:r>
                        <a:rPr lang="en-US" sz="1800" dirty="0"/>
                        <a:t>Area</a:t>
                      </a:r>
                    </a:p>
                  </a:txBody>
                  <a:tcPr/>
                </a:tc>
                <a:tc>
                  <a:txBody>
                    <a:bodyPr/>
                    <a:lstStyle/>
                    <a:p>
                      <a:r>
                        <a:rPr lang="en-US" sz="1800" dirty="0"/>
                        <a:t>Description of the Issue</a:t>
                      </a:r>
                    </a:p>
                  </a:txBody>
                  <a:tcPr/>
                </a:tc>
                <a:tc>
                  <a:txBody>
                    <a:bodyPr/>
                    <a:lstStyle/>
                    <a:p>
                      <a:r>
                        <a:rPr lang="en-US" sz="1800" dirty="0"/>
                        <a:t>Resolution Details</a:t>
                      </a:r>
                    </a:p>
                  </a:txBody>
                  <a:tcPr/>
                </a:tc>
                <a:tc>
                  <a:txBody>
                    <a:bodyPr/>
                    <a:lstStyle/>
                    <a:p>
                      <a:r>
                        <a:rPr lang="en-US" sz="1800" dirty="0"/>
                        <a:t>Status</a:t>
                      </a:r>
                    </a:p>
                  </a:txBody>
                  <a:tcPr/>
                </a:tc>
                <a:extLst>
                  <a:ext uri="{0D108BD9-81ED-4DB2-BD59-A6C34878D82A}">
                    <a16:rowId xmlns:a16="http://schemas.microsoft.com/office/drawing/2014/main" val="3407716191"/>
                  </a:ext>
                </a:extLst>
              </a:tr>
              <a:tr h="55653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strike="noStrike" dirty="0">
                          <a:latin typeface="+mn-lt"/>
                        </a:rPr>
                        <a:t>1</a:t>
                      </a:r>
                    </a:p>
                  </a:txBody>
                  <a:tcPr marL="0" marR="0" marT="0" marB="0" anchor="ct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marL="0" marR="0" marT="0"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Identified a bug in data load from HANA </a:t>
                      </a:r>
                      <a:r>
                        <a:rPr lang="en-US" sz="1400" kern="1200" dirty="0">
                          <a:solidFill>
                            <a:schemeClr val="dk1"/>
                          </a:solidFill>
                          <a:effectLst/>
                          <a:latin typeface="+mn-lt"/>
                          <a:ea typeface="+mn-ea"/>
                          <a:cs typeface="+mn-cs"/>
                          <a:sym typeface="Wingdings" panose="05000000000000000000" pitchFamily="2" charset="2"/>
                        </a:rPr>
                        <a:t> ADL using </a:t>
                      </a:r>
                      <a:r>
                        <a:rPr lang="en-US" sz="1400" kern="1200" dirty="0">
                          <a:solidFill>
                            <a:schemeClr val="dk1"/>
                          </a:solidFill>
                          <a:effectLst/>
                          <a:latin typeface="+mn-lt"/>
                          <a:ea typeface="+mn-ea"/>
                          <a:cs typeface="+mn-cs"/>
                        </a:rPr>
                        <a:t>staging option (Blob). Data load failed</a:t>
                      </a:r>
                    </a:p>
                  </a:txBody>
                  <a:tcPr marL="0" marR="0" marT="0" marB="0"/>
                </a:tc>
                <a:tc>
                  <a:txBody>
                    <a:bodyPr/>
                    <a:lstStyle/>
                    <a:p>
                      <a:r>
                        <a:rPr lang="en-US" sz="1400" kern="1200" dirty="0">
                          <a:solidFill>
                            <a:schemeClr val="dk1"/>
                          </a:solidFill>
                          <a:latin typeface="+mn-lt"/>
                          <a:ea typeface="+mn-ea"/>
                          <a:cs typeface="+mn-cs"/>
                        </a:rPr>
                        <a:t>Reported to MS, they included in their roadmap</a:t>
                      </a:r>
                    </a:p>
                  </a:txBody>
                  <a:tcPr/>
                </a:tc>
                <a:tc>
                  <a:txBody>
                    <a:bodyPr/>
                    <a:lstStyle/>
                    <a:p>
                      <a:r>
                        <a:rPr lang="en-US" sz="1400" kern="1200" dirty="0">
                          <a:solidFill>
                            <a:schemeClr val="dk1"/>
                          </a:solidFill>
                          <a:latin typeface="+mn-lt"/>
                          <a:ea typeface="+mn-ea"/>
                          <a:cs typeface="+mn-cs"/>
                        </a:rPr>
                        <a:t>Open</a:t>
                      </a:r>
                    </a:p>
                  </a:txBody>
                  <a:tcPr/>
                </a:tc>
                <a:extLst>
                  <a:ext uri="{0D108BD9-81ED-4DB2-BD59-A6C34878D82A}">
                    <a16:rowId xmlns:a16="http://schemas.microsoft.com/office/drawing/2014/main" val="2883312803"/>
                  </a:ext>
                </a:extLst>
              </a:tr>
              <a:tr h="75281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2</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BW to Azure data load using Bex query connector is having performance issues</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Reported to MS, they agreed and recommended to use Open hub connector</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Closed</a:t>
                      </a:r>
                    </a:p>
                  </a:txBody>
                  <a:tcPr/>
                </a:tc>
                <a:extLst>
                  <a:ext uri="{0D108BD9-81ED-4DB2-BD59-A6C34878D82A}">
                    <a16:rowId xmlns:a16="http://schemas.microsoft.com/office/drawing/2014/main" val="1911882040"/>
                  </a:ext>
                </a:extLst>
              </a:tr>
              <a:tr h="54348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3</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ADF</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We have not seen through put size more than 11 MB/S during data load from HANA </a:t>
                      </a:r>
                      <a:r>
                        <a:rPr lang="en-US" sz="1400" strike="noStrike" kern="1200" dirty="0">
                          <a:solidFill>
                            <a:schemeClr val="dk1"/>
                          </a:solidFill>
                          <a:latin typeface="+mn-lt"/>
                          <a:ea typeface="+mn-ea"/>
                          <a:cs typeface="+mn-cs"/>
                          <a:sym typeface="Wingdings" panose="05000000000000000000" pitchFamily="2" charset="2"/>
                        </a:rPr>
                        <a:t> Azure</a:t>
                      </a:r>
                      <a:endParaRPr lang="en-US" sz="1400" strike="noStrike" kern="1200" dirty="0">
                        <a:solidFill>
                          <a:schemeClr val="dk1"/>
                        </a:solidFill>
                        <a:latin typeface="+mn-lt"/>
                        <a:ea typeface="+mn-ea"/>
                        <a:cs typeface="+mn-cs"/>
                      </a:endParaRP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Reported to MS, it depends on Network traffic and IR configuration</a:t>
                      </a: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Open</a:t>
                      </a:r>
                    </a:p>
                  </a:txBody>
                  <a:tcPr/>
                </a:tc>
                <a:extLst>
                  <a:ext uri="{0D108BD9-81ED-4DB2-BD59-A6C34878D82A}">
                    <a16:rowId xmlns:a16="http://schemas.microsoft.com/office/drawing/2014/main" val="2123034893"/>
                  </a:ext>
                </a:extLst>
              </a:tr>
              <a:tr h="54348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strike="noStrike" kern="1200" dirty="0">
                          <a:solidFill>
                            <a:schemeClr val="dk1"/>
                          </a:solidFill>
                          <a:latin typeface="+mn-lt"/>
                          <a:ea typeface="+mn-ea"/>
                          <a:cs typeface="+mn-cs"/>
                        </a:rPr>
                        <a:t>4</a:t>
                      </a:r>
                    </a:p>
                  </a:txBody>
                  <a:tcPr/>
                </a:tc>
                <a:tc>
                  <a:txBody>
                    <a:bodyPr/>
                    <a:lstStyle/>
                    <a:p>
                      <a:r>
                        <a:rPr lang="en-US" sz="1400" kern="1200" dirty="0">
                          <a:solidFill>
                            <a:schemeClr val="dk1"/>
                          </a:solidFill>
                          <a:latin typeface="+mn-lt"/>
                          <a:ea typeface="+mn-ea"/>
                          <a:cs typeface="+mn-cs"/>
                        </a:rPr>
                        <a:t>ADF</a:t>
                      </a:r>
                    </a:p>
                  </a:txBody>
                  <a:tcPr/>
                </a:tc>
                <a:tc>
                  <a:txBody>
                    <a:bodyPr/>
                    <a:lstStyle/>
                    <a:p>
                      <a:r>
                        <a:rPr lang="en-US" sz="1400" kern="1200" dirty="0">
                          <a:solidFill>
                            <a:schemeClr val="dk1"/>
                          </a:solidFill>
                          <a:latin typeface="+mn-lt"/>
                          <a:ea typeface="+mn-ea"/>
                          <a:cs typeface="+mn-cs"/>
                        </a:rPr>
                        <a:t>Not able to load 80 GB data from BW </a:t>
                      </a:r>
                      <a:r>
                        <a:rPr lang="en-US" sz="1400" strike="noStrike" kern="1200" dirty="0">
                          <a:solidFill>
                            <a:schemeClr val="dk1"/>
                          </a:solidFill>
                          <a:latin typeface="+mn-lt"/>
                          <a:ea typeface="+mn-ea"/>
                          <a:cs typeface="+mn-cs"/>
                          <a:sym typeface="Wingdings" panose="05000000000000000000" pitchFamily="2" charset="2"/>
                        </a:rPr>
                        <a:t></a:t>
                      </a:r>
                      <a:r>
                        <a:rPr lang="en-US" sz="1400" kern="1200" dirty="0">
                          <a:solidFill>
                            <a:schemeClr val="dk1"/>
                          </a:solidFill>
                          <a:latin typeface="+mn-lt"/>
                          <a:ea typeface="+mn-ea"/>
                          <a:cs typeface="+mn-cs"/>
                        </a:rPr>
                        <a:t> Azure </a:t>
                      </a:r>
                    </a:p>
                  </a:txBody>
                  <a:tcPr/>
                </a:tc>
                <a:tc>
                  <a:txBody>
                    <a:bodyPr/>
                    <a:lstStyle/>
                    <a:p>
                      <a:r>
                        <a:rPr lang="en-US" sz="1400" kern="1200" dirty="0">
                          <a:solidFill>
                            <a:schemeClr val="dk1"/>
                          </a:solidFill>
                          <a:latin typeface="+mn-lt"/>
                          <a:ea typeface="+mn-ea"/>
                          <a:cs typeface="+mn-cs"/>
                        </a:rPr>
                        <a:t>MS suggested to install new VM and install SAP </a:t>
                      </a:r>
                      <a:r>
                        <a:rPr lang="en-US" sz="1400" kern="1200" dirty="0" err="1">
                          <a:solidFill>
                            <a:schemeClr val="dk1"/>
                          </a:solidFill>
                          <a:latin typeface="+mn-lt"/>
                          <a:ea typeface="+mn-ea"/>
                          <a:cs typeface="+mn-cs"/>
                        </a:rPr>
                        <a:t>.Net</a:t>
                      </a:r>
                      <a:r>
                        <a:rPr lang="en-US" sz="1400" kern="1200" dirty="0">
                          <a:solidFill>
                            <a:schemeClr val="dk1"/>
                          </a:solidFill>
                          <a:latin typeface="+mn-lt"/>
                          <a:ea typeface="+mn-ea"/>
                          <a:cs typeface="+mn-cs"/>
                        </a:rPr>
                        <a:t> connectors, working with IR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Open</a:t>
                      </a:r>
                    </a:p>
                  </a:txBody>
                  <a:tcPr/>
                </a:tc>
                <a:extLst>
                  <a:ext uri="{0D108BD9-81ED-4DB2-BD59-A6C34878D82A}">
                    <a16:rowId xmlns:a16="http://schemas.microsoft.com/office/drawing/2014/main" val="4063077097"/>
                  </a:ext>
                </a:extLst>
              </a:tr>
              <a:tr h="543486">
                <a:tc>
                  <a:txBody>
                    <a:bodyPr/>
                    <a:lstStyle/>
                    <a:p>
                      <a:endParaRPr lang="en-US" sz="1400" kern="1200" dirty="0">
                        <a:solidFill>
                          <a:schemeClr val="dk1"/>
                        </a:solidFill>
                        <a:latin typeface="+mn-lt"/>
                        <a:ea typeface="+mn-ea"/>
                        <a:cs typeface="+mn-cs"/>
                      </a:endParaRPr>
                    </a:p>
                  </a:txBody>
                  <a:tcPr/>
                </a:tc>
                <a:tc>
                  <a:txBody>
                    <a:bodyPr/>
                    <a:lstStyle/>
                    <a:p>
                      <a:endParaRPr lang="en-US" sz="1400" kern="1200" dirty="0">
                        <a:solidFill>
                          <a:schemeClr val="dk1"/>
                        </a:solidFill>
                        <a:latin typeface="+mn-lt"/>
                        <a:ea typeface="+mn-ea"/>
                        <a:cs typeface="+mn-cs"/>
                      </a:endParaRPr>
                    </a:p>
                  </a:txBody>
                  <a:tcPr/>
                </a:tc>
                <a:tc>
                  <a:txBody>
                    <a:bodyPr/>
                    <a:lstStyle/>
                    <a:p>
                      <a:endParaRPr lang="en-US" sz="1400" kern="1200" dirty="0">
                        <a:solidFill>
                          <a:schemeClr val="dk1"/>
                        </a:solidFill>
                        <a:latin typeface="+mn-lt"/>
                        <a:ea typeface="+mn-ea"/>
                        <a:cs typeface="+mn-cs"/>
                      </a:endParaRPr>
                    </a:p>
                  </a:txBody>
                  <a:tcPr/>
                </a:tc>
                <a:tc>
                  <a:txBody>
                    <a:bodyPr/>
                    <a:lstStyle/>
                    <a:p>
                      <a:endParaRPr lang="en-US" sz="1400" kern="1200" dirty="0">
                        <a:solidFill>
                          <a:schemeClr val="dk1"/>
                        </a:solidFill>
                        <a:latin typeface="+mn-lt"/>
                        <a:ea typeface="+mn-ea"/>
                        <a:cs typeface="+mn-cs"/>
                      </a:endParaRPr>
                    </a:p>
                  </a:txBody>
                  <a:tcPr/>
                </a:tc>
                <a:tc>
                  <a:txBody>
                    <a:bodyPr/>
                    <a:lstStyle/>
                    <a:p>
                      <a:endParaRPr lang="en-US" sz="1400" dirty="0"/>
                    </a:p>
                  </a:txBody>
                  <a:tcPr/>
                </a:tc>
                <a:extLst>
                  <a:ext uri="{0D108BD9-81ED-4DB2-BD59-A6C34878D82A}">
                    <a16:rowId xmlns:a16="http://schemas.microsoft.com/office/drawing/2014/main" val="3194930387"/>
                  </a:ext>
                </a:extLst>
              </a:tr>
              <a:tr h="543486">
                <a:tc>
                  <a:txBody>
                    <a:bodyPr/>
                    <a:lstStyle/>
                    <a:p>
                      <a:endParaRPr lang="en-US" sz="1400" kern="1200" dirty="0">
                        <a:solidFill>
                          <a:schemeClr val="dk1"/>
                        </a:solidFill>
                        <a:latin typeface="+mn-lt"/>
                        <a:ea typeface="+mn-ea"/>
                        <a:cs typeface="+mn-cs"/>
                      </a:endParaRPr>
                    </a:p>
                  </a:txBody>
                  <a:tcPr/>
                </a:tc>
                <a:tc>
                  <a:txBody>
                    <a:bodyPr/>
                    <a:lstStyle/>
                    <a:p>
                      <a:endParaRPr lang="en-US" sz="1400" kern="1200" dirty="0">
                        <a:solidFill>
                          <a:schemeClr val="dk1"/>
                        </a:solidFill>
                        <a:latin typeface="+mn-lt"/>
                        <a:ea typeface="+mn-ea"/>
                        <a:cs typeface="+mn-cs"/>
                      </a:endParaRPr>
                    </a:p>
                  </a:txBody>
                  <a:tcPr/>
                </a:tc>
                <a:tc>
                  <a:txBody>
                    <a:bodyPr/>
                    <a:lstStyle/>
                    <a:p>
                      <a:endParaRPr lang="en-US" sz="1400" kern="1200" dirty="0">
                        <a:solidFill>
                          <a:schemeClr val="dk1"/>
                        </a:solidFill>
                        <a:latin typeface="+mn-lt"/>
                        <a:ea typeface="+mn-ea"/>
                        <a:cs typeface="+mn-cs"/>
                      </a:endParaRPr>
                    </a:p>
                  </a:txBody>
                  <a:tcPr/>
                </a:tc>
                <a:tc>
                  <a:txBody>
                    <a:bodyPr/>
                    <a:lstStyle/>
                    <a:p>
                      <a:endParaRPr lang="en-US" sz="1400" kern="1200" dirty="0">
                        <a:solidFill>
                          <a:schemeClr val="dk1"/>
                        </a:solidFill>
                        <a:latin typeface="+mn-lt"/>
                        <a:ea typeface="+mn-ea"/>
                        <a:cs typeface="+mn-cs"/>
                      </a:endParaRPr>
                    </a:p>
                  </a:txBody>
                  <a:tcPr/>
                </a:tc>
                <a:tc>
                  <a:txBody>
                    <a:bodyPr/>
                    <a:lstStyle/>
                    <a:p>
                      <a:endParaRPr lang="en-US" sz="1400" dirty="0"/>
                    </a:p>
                  </a:txBody>
                  <a:tcPr/>
                </a:tc>
                <a:extLst>
                  <a:ext uri="{0D108BD9-81ED-4DB2-BD59-A6C34878D82A}">
                    <a16:rowId xmlns:a16="http://schemas.microsoft.com/office/drawing/2014/main" val="2886016904"/>
                  </a:ext>
                </a:extLst>
              </a:tr>
            </a:tbl>
          </a:graphicData>
        </a:graphic>
      </p:graphicFrame>
    </p:spTree>
    <p:extLst>
      <p:ext uri="{BB962C8B-B14F-4D97-AF65-F5344CB8AC3E}">
        <p14:creationId xmlns:p14="http://schemas.microsoft.com/office/powerpoint/2010/main" val="16105026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4F4F-678B-43DB-9127-0F1842DD35DB}"/>
              </a:ext>
            </a:extLst>
          </p:cNvPr>
          <p:cNvSpPr>
            <a:spLocks noGrp="1"/>
          </p:cNvSpPr>
          <p:nvPr>
            <p:ph type="title"/>
          </p:nvPr>
        </p:nvSpPr>
        <p:spPr/>
        <p:txBody>
          <a:bodyPr/>
          <a:lstStyle/>
          <a:p>
            <a:r>
              <a:rPr lang="en-GB" dirty="0"/>
              <a:t>Recommendations</a:t>
            </a:r>
          </a:p>
        </p:txBody>
      </p:sp>
      <p:sp>
        <p:nvSpPr>
          <p:cNvPr id="5" name="Slide Number Placeholder 4">
            <a:extLst>
              <a:ext uri="{FF2B5EF4-FFF2-40B4-BE49-F238E27FC236}">
                <a16:creationId xmlns:a16="http://schemas.microsoft.com/office/drawing/2014/main" id="{0F40528E-6699-46BC-B2B2-7BB8EDDDA8B9}"/>
              </a:ext>
            </a:extLst>
          </p:cNvPr>
          <p:cNvSpPr>
            <a:spLocks noGrp="1"/>
          </p:cNvSpPr>
          <p:nvPr>
            <p:ph type="sldNum" sz="quarter" idx="4"/>
          </p:nvPr>
        </p:nvSpPr>
        <p:spPr/>
        <p:txBody>
          <a:bodyPr/>
          <a:lstStyle/>
          <a:p>
            <a:fld id="{D32BAE6A-B452-4007-8177-56DD051636F9}" type="slidenum">
              <a:rPr lang="en-GB">
                <a:solidFill>
                  <a:srgbClr val="595959"/>
                </a:solidFill>
                <a:latin typeface="Futura Medium"/>
              </a:rPr>
              <a:pPr/>
              <a:t>22</a:t>
            </a:fld>
            <a:endParaRPr lang="en-GB" dirty="0">
              <a:solidFill>
                <a:srgbClr val="595959"/>
              </a:solidFill>
              <a:latin typeface="Futura Medium"/>
            </a:endParaRPr>
          </a:p>
        </p:txBody>
      </p:sp>
      <p:sp>
        <p:nvSpPr>
          <p:cNvPr id="8" name="Text Placeholder 7">
            <a:extLst>
              <a:ext uri="{FF2B5EF4-FFF2-40B4-BE49-F238E27FC236}">
                <a16:creationId xmlns:a16="http://schemas.microsoft.com/office/drawing/2014/main" id="{6263B6DC-DD49-468F-B26D-F87D0AD343CB}"/>
              </a:ext>
            </a:extLst>
          </p:cNvPr>
          <p:cNvSpPr>
            <a:spLocks noGrp="1"/>
          </p:cNvSpPr>
          <p:nvPr>
            <p:ph type="body" sz="quarter" idx="11"/>
          </p:nvPr>
        </p:nvSpPr>
        <p:spPr>
          <a:xfrm>
            <a:off x="467542" y="1260786"/>
            <a:ext cx="11071788" cy="5020743"/>
          </a:xfrm>
        </p:spPr>
        <p:txBody>
          <a:bodyPr>
            <a:normAutofit fontScale="92500" lnSpcReduction="10000"/>
          </a:bodyPr>
          <a:lstStyle/>
          <a:p>
            <a:pPr marL="285750" indent="-285750">
              <a:lnSpc>
                <a:spcPct val="150000"/>
              </a:lnSpc>
              <a:buFont typeface="Wingdings" panose="05000000000000000000" pitchFamily="2" charset="2"/>
              <a:buChar char="q"/>
            </a:pPr>
            <a:r>
              <a:rPr lang="en-GB" sz="1800" dirty="0"/>
              <a:t>Azure Data factory is recommend for loading data from multiple sources to Azure storage only.  It is not recommended for external targets. (ex: Amazon)</a:t>
            </a:r>
          </a:p>
          <a:p>
            <a:pPr marL="285750" indent="-285750">
              <a:lnSpc>
                <a:spcPct val="150000"/>
              </a:lnSpc>
              <a:buFont typeface="Wingdings" panose="05000000000000000000" pitchFamily="2" charset="2"/>
              <a:buChar char="q"/>
            </a:pPr>
            <a:r>
              <a:rPr lang="en-GB" sz="1800" dirty="0"/>
              <a:t>On premise and cloud sources data can be loaded using ADF to Azure.  As of now 81 sources are supported.</a:t>
            </a:r>
          </a:p>
          <a:p>
            <a:pPr marL="285750" indent="-285750">
              <a:lnSpc>
                <a:spcPct val="150000"/>
              </a:lnSpc>
              <a:buFont typeface="Wingdings" panose="05000000000000000000" pitchFamily="2" charset="2"/>
              <a:buChar char="q"/>
            </a:pPr>
            <a:r>
              <a:rPr lang="en-GB" sz="1800" dirty="0"/>
              <a:t>Data Factory also recommended to load data from Azure ADLS to HANA.</a:t>
            </a:r>
          </a:p>
          <a:p>
            <a:pPr marL="285750" indent="-285750">
              <a:lnSpc>
                <a:spcPct val="150000"/>
              </a:lnSpc>
              <a:buFont typeface="Wingdings" panose="05000000000000000000" pitchFamily="2" charset="2"/>
              <a:buChar char="q"/>
            </a:pPr>
            <a:r>
              <a:rPr lang="en-GB" sz="1800" dirty="0"/>
              <a:t>Data Factory is recommended for complex Hybrid ETL,ELT and data integration projects.</a:t>
            </a:r>
          </a:p>
          <a:p>
            <a:pPr marL="285750" indent="-285750">
              <a:lnSpc>
                <a:spcPct val="150000"/>
              </a:lnSpc>
              <a:buFont typeface="Wingdings" panose="05000000000000000000" pitchFamily="2" charset="2"/>
              <a:buChar char="q"/>
            </a:pPr>
            <a:r>
              <a:rPr lang="en-GB" sz="1800" dirty="0"/>
              <a:t>Data load speed is dependent on Integration Run time.  It is recommended to configure IR with multiple nodes and supported RAM size (Micrsoft is recommending 500 GB and we have tested with 30GB RAM)</a:t>
            </a:r>
          </a:p>
          <a:p>
            <a:pPr marL="285750" indent="-285750">
              <a:lnSpc>
                <a:spcPct val="150000"/>
              </a:lnSpc>
              <a:buFont typeface="Wingdings" panose="05000000000000000000" pitchFamily="2" charset="2"/>
              <a:buChar char="q"/>
            </a:pPr>
            <a:r>
              <a:rPr lang="en-GB" sz="1800" dirty="0"/>
              <a:t>To mitigate risk of data security in SQL/SQL DWH, use BLOB as staging.  With usage of BLOB data will be transferred through secured port. (443)</a:t>
            </a:r>
          </a:p>
          <a:p>
            <a:pPr marL="285750" indent="-285750">
              <a:lnSpc>
                <a:spcPct val="150000"/>
              </a:lnSpc>
              <a:buFont typeface="Wingdings" panose="05000000000000000000" pitchFamily="2" charset="2"/>
              <a:buChar char="q"/>
            </a:pPr>
            <a:r>
              <a:rPr lang="en-GB" sz="1800" dirty="0"/>
              <a:t>If target store is SQL Datawarehouse/ Database, enable staging (Blob). Data will transfer via HTTPS security on port 443 to Blob first, not </a:t>
            </a:r>
            <a:r>
              <a:rPr lang="en-US" sz="1800" dirty="0"/>
              <a:t>require to open port 1433. </a:t>
            </a:r>
            <a:endParaRPr lang="en-US" dirty="0"/>
          </a:p>
          <a:p>
            <a:pPr>
              <a:lnSpc>
                <a:spcPct val="150000"/>
              </a:lnSpc>
            </a:pPr>
            <a:endParaRPr lang="en-GB" sz="1800" dirty="0"/>
          </a:p>
          <a:p>
            <a:pPr marL="285750" indent="-285750">
              <a:lnSpc>
                <a:spcPct val="150000"/>
              </a:lnSpc>
              <a:buFont typeface="Wingdings" panose="05000000000000000000" pitchFamily="2" charset="2"/>
              <a:buChar char="q"/>
            </a:pPr>
            <a:endParaRPr lang="en-GB" sz="1600" dirty="0"/>
          </a:p>
          <a:p>
            <a:pPr marL="285750" indent="-285750">
              <a:lnSpc>
                <a:spcPct val="150000"/>
              </a:lnSpc>
              <a:buFont typeface="Wingdings" panose="05000000000000000000" pitchFamily="2" charset="2"/>
              <a:buChar char="q"/>
            </a:pPr>
            <a:endParaRPr lang="en-GB" sz="1600" dirty="0"/>
          </a:p>
          <a:p>
            <a:endParaRPr lang="en-GB" sz="1600" dirty="0"/>
          </a:p>
        </p:txBody>
      </p:sp>
    </p:spTree>
    <p:extLst>
      <p:ext uri="{BB962C8B-B14F-4D97-AF65-F5344CB8AC3E}">
        <p14:creationId xmlns:p14="http://schemas.microsoft.com/office/powerpoint/2010/main" val="36810935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Azure POC Scope and timelines</a:t>
            </a:r>
          </a:p>
        </p:txBody>
      </p:sp>
      <p:sp>
        <p:nvSpPr>
          <p:cNvPr id="3" name="Rectangle 2">
            <a:extLst>
              <a:ext uri="{FF2B5EF4-FFF2-40B4-BE49-F238E27FC236}">
                <a16:creationId xmlns:a16="http://schemas.microsoft.com/office/drawing/2014/main" id="{005D0E1C-AAD6-4EB5-933F-1E771C02179F}"/>
              </a:ext>
            </a:extLst>
          </p:cNvPr>
          <p:cNvSpPr/>
          <p:nvPr/>
        </p:nvSpPr>
        <p:spPr>
          <a:xfrm>
            <a:off x="-2132115" y="1265822"/>
            <a:ext cx="11171239" cy="1138773"/>
          </a:xfrm>
          <a:prstGeom prst="rect">
            <a:avLst/>
          </a:prstGeom>
        </p:spPr>
        <p:txBody>
          <a:bodyPr wrap="square">
            <a:spAutoFit/>
          </a:bodyPr>
          <a:lstStyle/>
          <a:p>
            <a:pPr marL="257175" indent="-257175">
              <a:buFont typeface="Wingdings" panose="05000000000000000000" pitchFamily="2" charset="2"/>
              <a:buChar char="ü"/>
            </a:pPr>
            <a:endParaRPr lang="en-GB" dirty="0"/>
          </a:p>
          <a:p>
            <a:endParaRPr lang="en-GB" dirty="0"/>
          </a:p>
          <a:p>
            <a:endParaRPr lang="en-GB" sz="2000" dirty="0"/>
          </a:p>
        </p:txBody>
      </p:sp>
      <p:sp>
        <p:nvSpPr>
          <p:cNvPr id="9" name="Slide Number Placeholder 4">
            <a:extLst>
              <a:ext uri="{FF2B5EF4-FFF2-40B4-BE49-F238E27FC236}">
                <a16:creationId xmlns:a16="http://schemas.microsoft.com/office/drawing/2014/main" id="{BE186876-A93E-47FF-B215-FB9546E6DF6C}"/>
              </a:ext>
            </a:extLst>
          </p:cNvPr>
          <p:cNvSpPr>
            <a:spLocks noGrp="1"/>
          </p:cNvSpPr>
          <p:nvPr>
            <p:ph type="sldNum" sz="quarter" idx="4"/>
          </p:nvPr>
        </p:nvSpPr>
        <p:spPr>
          <a:xfrm>
            <a:off x="11324181" y="6469200"/>
            <a:ext cx="355564" cy="237600"/>
          </a:xfrm>
        </p:spPr>
        <p:txBody>
          <a:bodyPr/>
          <a:lstStyle/>
          <a:p>
            <a:fld id="{D32BAE6A-B452-4007-8177-56DD051636F9}" type="slidenum">
              <a:rPr lang="en-GB" smtClean="0">
                <a:solidFill>
                  <a:srgbClr val="595959"/>
                </a:solidFill>
              </a:rPr>
              <a:pPr/>
              <a:t>23</a:t>
            </a:fld>
            <a:endParaRPr lang="en-GB" dirty="0">
              <a:solidFill>
                <a:srgbClr val="595959"/>
              </a:solidFill>
            </a:endParaRPr>
          </a:p>
        </p:txBody>
      </p:sp>
      <p:graphicFrame>
        <p:nvGraphicFramePr>
          <p:cNvPr id="7" name="Table 6">
            <a:extLst>
              <a:ext uri="{FF2B5EF4-FFF2-40B4-BE49-F238E27FC236}">
                <a16:creationId xmlns:a16="http://schemas.microsoft.com/office/drawing/2014/main" id="{3D587435-3346-4008-B10C-A605CA6E59D5}"/>
              </a:ext>
            </a:extLst>
          </p:cNvPr>
          <p:cNvGraphicFramePr>
            <a:graphicFrameLocks noGrp="1"/>
          </p:cNvGraphicFramePr>
          <p:nvPr/>
        </p:nvGraphicFramePr>
        <p:xfrm>
          <a:off x="508007" y="1244643"/>
          <a:ext cx="11171238" cy="5468620"/>
        </p:xfrm>
        <a:graphic>
          <a:graphicData uri="http://schemas.openxmlformats.org/drawingml/2006/table">
            <a:tbl>
              <a:tblPr firstRow="1" bandRow="1">
                <a:tableStyleId>{5C22544A-7EE6-4342-B048-85BDC9FD1C3A}</a:tableStyleId>
              </a:tblPr>
              <a:tblGrid>
                <a:gridCol w="3046702">
                  <a:extLst>
                    <a:ext uri="{9D8B030D-6E8A-4147-A177-3AD203B41FA5}">
                      <a16:colId xmlns:a16="http://schemas.microsoft.com/office/drawing/2014/main" val="2908562377"/>
                    </a:ext>
                  </a:extLst>
                </a:gridCol>
                <a:gridCol w="4467280">
                  <a:extLst>
                    <a:ext uri="{9D8B030D-6E8A-4147-A177-3AD203B41FA5}">
                      <a16:colId xmlns:a16="http://schemas.microsoft.com/office/drawing/2014/main" val="1293171217"/>
                    </a:ext>
                  </a:extLst>
                </a:gridCol>
                <a:gridCol w="3657256">
                  <a:extLst>
                    <a:ext uri="{9D8B030D-6E8A-4147-A177-3AD203B41FA5}">
                      <a16:colId xmlns:a16="http://schemas.microsoft.com/office/drawing/2014/main" val="3300621832"/>
                    </a:ext>
                  </a:extLst>
                </a:gridCol>
              </a:tblGrid>
              <a:tr h="327596">
                <a:tc>
                  <a:txBody>
                    <a:bodyPr/>
                    <a:lstStyle/>
                    <a:p>
                      <a:r>
                        <a:rPr lang="en-US" sz="1800" dirty="0"/>
                        <a:t>Phase I (29</a:t>
                      </a:r>
                      <a:r>
                        <a:rPr lang="en-US" sz="1800" baseline="30000" dirty="0"/>
                        <a:t>th</a:t>
                      </a:r>
                      <a:r>
                        <a:rPr lang="en-US" sz="1800" dirty="0"/>
                        <a:t> Mar 2019)</a:t>
                      </a:r>
                    </a:p>
                  </a:txBody>
                  <a:tcPr marL="68580" marR="68580" marT="34290" marB="34290"/>
                </a:tc>
                <a:tc>
                  <a:txBody>
                    <a:bodyPr/>
                    <a:lstStyle/>
                    <a:p>
                      <a:r>
                        <a:rPr lang="en-US" sz="1800" dirty="0"/>
                        <a:t>Phase II  (17</a:t>
                      </a:r>
                      <a:r>
                        <a:rPr lang="en-US" sz="1800" baseline="30000" dirty="0"/>
                        <a:t>th</a:t>
                      </a:r>
                      <a:r>
                        <a:rPr lang="en-US" sz="1800" dirty="0"/>
                        <a:t> May 2019)</a:t>
                      </a:r>
                    </a:p>
                  </a:txBody>
                  <a:tcPr marL="68580" marR="68580" marT="34290" marB="34290"/>
                </a:tc>
                <a:tc>
                  <a:txBody>
                    <a:bodyPr/>
                    <a:lstStyle/>
                    <a:p>
                      <a:r>
                        <a:rPr lang="en-US" sz="1800" dirty="0"/>
                        <a:t>Phase III (28</a:t>
                      </a:r>
                      <a:r>
                        <a:rPr lang="en-US" sz="1800" baseline="30000" dirty="0"/>
                        <a:t>th</a:t>
                      </a:r>
                      <a:r>
                        <a:rPr lang="en-US" sz="1800" dirty="0"/>
                        <a:t> Jun 2019)</a:t>
                      </a:r>
                    </a:p>
                  </a:txBody>
                  <a:tcPr marL="68580" marR="68580" marT="34290" marB="34290"/>
                </a:tc>
                <a:extLst>
                  <a:ext uri="{0D108BD9-81ED-4DB2-BD59-A6C34878D82A}">
                    <a16:rowId xmlns:a16="http://schemas.microsoft.com/office/drawing/2014/main" val="757191596"/>
                  </a:ext>
                </a:extLst>
              </a:tr>
              <a:tr h="495035">
                <a:tc>
                  <a:txBody>
                    <a:bodyPr/>
                    <a:lstStyle/>
                    <a:p>
                      <a:pPr marL="0" marR="0" lvl="0" indent="0" algn="l" defTabSz="1219140" rtl="0" eaLnBrk="1" fontAlgn="t" latinLnBrk="0" hangingPunct="1">
                        <a:lnSpc>
                          <a:spcPct val="100000"/>
                        </a:lnSpc>
                        <a:spcBef>
                          <a:spcPts val="0"/>
                        </a:spcBef>
                        <a:spcAft>
                          <a:spcPts val="0"/>
                        </a:spcAft>
                        <a:buClrTx/>
                        <a:buSzTx/>
                        <a:buFontTx/>
                        <a:buNone/>
                        <a:tabLst/>
                        <a:defRPr/>
                      </a:pPr>
                      <a:r>
                        <a:rPr lang="en-US" sz="1400" dirty="0"/>
                        <a:t>Azure Data Factory using Integration Run time</a:t>
                      </a:r>
                    </a:p>
                  </a:txBody>
                  <a:tcPr marL="6350" marR="6350" marT="6350" marB="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Load data to ADLS using Alteryx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Security testing on services (ADL G2, AAS and PBI)</a:t>
                      </a:r>
                    </a:p>
                  </a:txBody>
                  <a:tcPr anchor="ctr"/>
                </a:tc>
                <a:extLst>
                  <a:ext uri="{0D108BD9-81ED-4DB2-BD59-A6C34878D82A}">
                    <a16:rowId xmlns:a16="http://schemas.microsoft.com/office/drawing/2014/main" val="4284523244"/>
                  </a:ext>
                </a:extLst>
              </a:tr>
              <a:tr h="495035">
                <a:tc>
                  <a:txBody>
                    <a:bodyPr/>
                    <a:lstStyle/>
                    <a:p>
                      <a:pPr marL="0" marR="0" lvl="0" indent="0" algn="l" defTabSz="1219140" rtl="0" eaLnBrk="1" fontAlgn="t" latinLnBrk="0" hangingPunct="1">
                        <a:lnSpc>
                          <a:spcPct val="100000"/>
                        </a:lnSpc>
                        <a:spcBef>
                          <a:spcPts val="0"/>
                        </a:spcBef>
                        <a:spcAft>
                          <a:spcPts val="0"/>
                        </a:spcAft>
                        <a:buClrTx/>
                        <a:buSzTx/>
                        <a:buFontTx/>
                        <a:buNone/>
                        <a:tabLst/>
                        <a:defRPr/>
                      </a:pPr>
                      <a:r>
                        <a:rPr lang="en-US" sz="1400" dirty="0"/>
                        <a:t>load data HANA </a:t>
                      </a:r>
                      <a:r>
                        <a:rPr lang="en-US" sz="1400" dirty="0">
                          <a:sym typeface="Wingdings" panose="05000000000000000000" pitchFamily="2" charset="2"/>
                        </a:rPr>
                        <a:t> Azure (ADLS, Blob &amp; SDWH)</a:t>
                      </a:r>
                      <a:endParaRPr lang="en-US" sz="1400" dirty="0"/>
                    </a:p>
                  </a:txBody>
                  <a:tcPr marL="6350" marR="6350" marT="6350" marB="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GB" sz="1400" dirty="0"/>
                        <a:t>Performance (stress) testing BW </a:t>
                      </a:r>
                      <a:r>
                        <a:rPr lang="en-GB" sz="1400" dirty="0">
                          <a:sym typeface="Wingdings" panose="05000000000000000000" pitchFamily="2" charset="2"/>
                        </a:rPr>
                        <a:t> </a:t>
                      </a:r>
                      <a:r>
                        <a:rPr lang="en-US" sz="1400" dirty="0">
                          <a:sym typeface="Wingdings" panose="05000000000000000000" pitchFamily="2" charset="2"/>
                        </a:rPr>
                        <a:t>Azure (ADLS, Blob &amp; SDWH)</a:t>
                      </a:r>
                      <a:endParaRPr lang="en-GB" sz="1400" dirty="0"/>
                    </a:p>
                  </a:txBody>
                  <a:tcPr/>
                </a:tc>
                <a:tc>
                  <a:txBody>
                    <a:bodyPr/>
                    <a:lstStyle/>
                    <a:p>
                      <a:pPr algn="l"/>
                      <a:r>
                        <a:rPr lang="en-US" sz="1400" dirty="0"/>
                        <a:t>Assess on Service SQL Database</a:t>
                      </a:r>
                    </a:p>
                  </a:txBody>
                  <a:tcPr/>
                </a:tc>
                <a:extLst>
                  <a:ext uri="{0D108BD9-81ED-4DB2-BD59-A6C34878D82A}">
                    <a16:rowId xmlns:a16="http://schemas.microsoft.com/office/drawing/2014/main" val="1080844196"/>
                  </a:ext>
                </a:extLst>
              </a:tr>
              <a:tr h="495035">
                <a:tc>
                  <a:txBody>
                    <a:bodyPr/>
                    <a:lstStyle/>
                    <a:p>
                      <a:pPr marL="0" marR="0" lvl="0" indent="0" algn="l" defTabSz="1219140" rtl="0" eaLnBrk="1" fontAlgn="t" latinLnBrk="0" hangingPunct="1">
                        <a:lnSpc>
                          <a:spcPct val="100000"/>
                        </a:lnSpc>
                        <a:spcBef>
                          <a:spcPts val="0"/>
                        </a:spcBef>
                        <a:spcAft>
                          <a:spcPts val="0"/>
                        </a:spcAft>
                        <a:buClrTx/>
                        <a:buSzTx/>
                        <a:buFontTx/>
                        <a:buNone/>
                        <a:tabLst/>
                        <a:defRPr/>
                      </a:pPr>
                      <a:r>
                        <a:rPr lang="en-GB" sz="1400" dirty="0"/>
                        <a:t>Performance (stress) testing HANA </a:t>
                      </a:r>
                      <a:r>
                        <a:rPr lang="en-GB" sz="1400" dirty="0">
                          <a:sym typeface="Wingdings" panose="05000000000000000000" pitchFamily="2" charset="2"/>
                        </a:rPr>
                        <a:t> </a:t>
                      </a:r>
                      <a:r>
                        <a:rPr lang="en-US" sz="1400" dirty="0">
                          <a:sym typeface="Wingdings" panose="05000000000000000000" pitchFamily="2" charset="2"/>
                        </a:rPr>
                        <a:t>Azure (ADLS)</a:t>
                      </a:r>
                      <a:endParaRPr lang="en-GB" sz="1400" dirty="0"/>
                    </a:p>
                  </a:txBody>
                  <a:tcPr marL="6350" marR="6350" marT="6350" marB="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GB" sz="1400" dirty="0"/>
                        <a:t>Pricing model document for other services (EPBI, ADL G2, ADF (dataflow), Data Bricks &amp; Cosmos 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Assess on Cosmos DB</a:t>
                      </a:r>
                    </a:p>
                  </a:txBody>
                  <a:tcPr/>
                </a:tc>
                <a:extLst>
                  <a:ext uri="{0D108BD9-81ED-4DB2-BD59-A6C34878D82A}">
                    <a16:rowId xmlns:a16="http://schemas.microsoft.com/office/drawing/2014/main" val="116723467"/>
                  </a:ext>
                </a:extLst>
              </a:tr>
              <a:tr h="413742">
                <a:tc>
                  <a:txBody>
                    <a:bodyPr/>
                    <a:lstStyle/>
                    <a:p>
                      <a:pPr marL="0" algn="l" defTabSz="1219140" rtl="0" eaLnBrk="1" fontAlgn="t" latinLnBrk="0" hangingPunct="1"/>
                      <a:r>
                        <a:rPr lang="en-US" sz="1400" dirty="0"/>
                        <a:t>Load data BW </a:t>
                      </a:r>
                      <a:r>
                        <a:rPr lang="en-US" sz="1400" dirty="0">
                          <a:sym typeface="Wingdings" panose="05000000000000000000" pitchFamily="2" charset="2"/>
                        </a:rPr>
                        <a:t> Azure (ADLS, Blob &amp; SDWH)</a:t>
                      </a:r>
                      <a:endParaRPr lang="en-US" sz="1400" kern="1200" dirty="0">
                        <a:solidFill>
                          <a:schemeClr val="dk1"/>
                        </a:solidFill>
                        <a:latin typeface="+mn-lt"/>
                        <a:ea typeface="+mn-ea"/>
                        <a:cs typeface="+mn-cs"/>
                      </a:endParaRPr>
                    </a:p>
                  </a:txBody>
                  <a:tcPr marL="6350" marR="6350" marT="6350" marB="0"/>
                </a:tc>
                <a:tc>
                  <a:txBody>
                    <a:bodyPr/>
                    <a:lstStyle/>
                    <a:p>
                      <a:pPr algn="l"/>
                      <a:r>
                        <a:rPr lang="en-US" sz="1400" dirty="0"/>
                        <a:t>Power BI (desktop)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Test possible patterns</a:t>
                      </a:r>
                    </a:p>
                  </a:txBody>
                  <a:tcPr/>
                </a:tc>
                <a:extLst>
                  <a:ext uri="{0D108BD9-81ED-4DB2-BD59-A6C34878D82A}">
                    <a16:rowId xmlns:a16="http://schemas.microsoft.com/office/drawing/2014/main" val="3434438329"/>
                  </a:ext>
                </a:extLst>
              </a:tr>
              <a:tr h="291197">
                <a:tc>
                  <a:txBody>
                    <a:bodyPr/>
                    <a:lstStyle/>
                    <a:p>
                      <a:pPr marL="0" marR="0" lvl="0" indent="0" algn="l" defTabSz="1219140" rtl="0" eaLnBrk="1" fontAlgn="t" latinLnBrk="0" hangingPunct="1">
                        <a:lnSpc>
                          <a:spcPct val="100000"/>
                        </a:lnSpc>
                        <a:spcBef>
                          <a:spcPts val="0"/>
                        </a:spcBef>
                        <a:spcAft>
                          <a:spcPts val="0"/>
                        </a:spcAft>
                        <a:buClrTx/>
                        <a:buSzTx/>
                        <a:buFontTx/>
                        <a:buNone/>
                        <a:tabLst/>
                        <a:defRPr/>
                      </a:pPr>
                      <a:r>
                        <a:rPr lang="en-US" sz="1400" dirty="0"/>
                        <a:t>ADLS G1 (Azure Data Lake store)</a:t>
                      </a:r>
                    </a:p>
                  </a:txBody>
                  <a:tcPr marL="6350" marR="6350" marT="635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Delta images test scenarios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Host React in Azure</a:t>
                      </a:r>
                    </a:p>
                  </a:txBody>
                  <a:tcPr/>
                </a:tc>
                <a:extLst>
                  <a:ext uri="{0D108BD9-81ED-4DB2-BD59-A6C34878D82A}">
                    <a16:rowId xmlns:a16="http://schemas.microsoft.com/office/drawing/2014/main" val="3692457933"/>
                  </a:ext>
                </a:extLst>
              </a:tr>
              <a:tr h="291197">
                <a:tc>
                  <a:txBody>
                    <a:bodyPr/>
                    <a:lstStyle/>
                    <a:p>
                      <a:pPr marL="0" marR="0" lvl="0" indent="0" algn="l" defTabSz="1219140" rtl="0" eaLnBrk="1" fontAlgn="t" latinLnBrk="0" hangingPunct="1">
                        <a:lnSpc>
                          <a:spcPct val="100000"/>
                        </a:lnSpc>
                        <a:spcBef>
                          <a:spcPts val="0"/>
                        </a:spcBef>
                        <a:spcAft>
                          <a:spcPts val="0"/>
                        </a:spcAft>
                        <a:buClrTx/>
                        <a:buSzTx/>
                        <a:buFontTx/>
                        <a:buNone/>
                        <a:tabLst/>
                        <a:defRPr/>
                      </a:pPr>
                      <a:r>
                        <a:rPr lang="en-US" sz="1400" dirty="0"/>
                        <a:t>Blob</a:t>
                      </a:r>
                    </a:p>
                  </a:txBody>
                  <a:tcPr marL="6350" marR="6350" marT="6350" marB="0"/>
                </a:tc>
                <a:tc>
                  <a:txBody>
                    <a:bodyPr/>
                    <a:lstStyle/>
                    <a:p>
                      <a:pPr algn="l"/>
                      <a:r>
                        <a:rPr lang="en-US" sz="1400" dirty="0"/>
                        <a:t>Assess services SQL Datawarehouse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Implement like to like data flow</a:t>
                      </a:r>
                    </a:p>
                  </a:txBody>
                  <a:tcPr/>
                </a:tc>
                <a:extLst>
                  <a:ext uri="{0D108BD9-81ED-4DB2-BD59-A6C34878D82A}">
                    <a16:rowId xmlns:a16="http://schemas.microsoft.com/office/drawing/2014/main" val="1126359577"/>
                  </a:ext>
                </a:extLst>
              </a:tr>
              <a:tr h="495035">
                <a:tc>
                  <a:txBody>
                    <a:bodyPr/>
                    <a:lstStyle/>
                    <a:p>
                      <a:pPr marL="0" marR="0" lvl="0" indent="0" algn="l" defTabSz="1219140" rtl="0" eaLnBrk="1" fontAlgn="t" latinLnBrk="0" hangingPunct="1">
                        <a:lnSpc>
                          <a:spcPct val="100000"/>
                        </a:lnSpc>
                        <a:spcBef>
                          <a:spcPts val="0"/>
                        </a:spcBef>
                        <a:spcAft>
                          <a:spcPts val="0"/>
                        </a:spcAft>
                        <a:buClrTx/>
                        <a:buSzTx/>
                        <a:buFontTx/>
                        <a:buNone/>
                        <a:tabLst/>
                        <a:defRPr/>
                      </a:pPr>
                      <a:r>
                        <a:rPr lang="en-GB" sz="1400" dirty="0"/>
                        <a:t>Data security (ADL, Blob, SDWH &amp; SDB)</a:t>
                      </a:r>
                    </a:p>
                  </a:txBody>
                  <a:tcPr marL="6350" marR="6350" marT="635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Configure and load from ECC </a:t>
                      </a:r>
                      <a:r>
                        <a:rPr lang="en-US" sz="1400" dirty="0">
                          <a:sym typeface="Wingdings" panose="05000000000000000000" pitchFamily="2" charset="2"/>
                        </a:rPr>
                        <a:t> Azure (ADLS, Blob &amp; SDWH)</a:t>
                      </a:r>
                      <a:endParaRPr lang="en-US" sz="1400" dirty="0"/>
                    </a:p>
                  </a:txBody>
                  <a:tcPr/>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2847644191"/>
                  </a:ext>
                </a:extLst>
              </a:tr>
              <a:tr h="291197">
                <a:tc>
                  <a:txBody>
                    <a:bodyPr/>
                    <a:lstStyle/>
                    <a:p>
                      <a:pPr marL="0" algn="l" defTabSz="1219140" rtl="0" eaLnBrk="1" fontAlgn="t" latinLnBrk="0" hangingPunct="1"/>
                      <a:r>
                        <a:rPr lang="en-US" sz="1400" kern="1200" dirty="0">
                          <a:solidFill>
                            <a:schemeClr val="dk1"/>
                          </a:solidFill>
                          <a:latin typeface="+mn-lt"/>
                          <a:ea typeface="+mn-ea"/>
                          <a:cs typeface="+mn-cs"/>
                        </a:rPr>
                        <a:t>Load data to ADLS using stream sets.</a:t>
                      </a:r>
                    </a:p>
                  </a:txBody>
                  <a:tcPr marL="6350" marR="6350" marT="635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Azure Data Factory (Data Flow)</a:t>
                      </a:r>
                    </a:p>
                  </a:txBody>
                  <a:tcPr/>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927459673"/>
                  </a:ext>
                </a:extLst>
              </a:tr>
              <a:tr h="413742">
                <a:tc>
                  <a:txBody>
                    <a:bodyPr/>
                    <a:lstStyle/>
                    <a:p>
                      <a:pPr marL="0" algn="l" defTabSz="1219140" rtl="0" eaLnBrk="1" fontAlgn="t" latinLnBrk="0" hangingPunct="1"/>
                      <a:r>
                        <a:rPr lang="en-US" sz="1400" kern="1200" dirty="0">
                          <a:solidFill>
                            <a:schemeClr val="dk1"/>
                          </a:solidFill>
                          <a:latin typeface="+mn-lt"/>
                          <a:ea typeface="+mn-ea"/>
                          <a:cs typeface="+mn-cs"/>
                        </a:rPr>
                        <a:t>Pricing Model (ADL, ADF, SDWH and Bandwidth charges)</a:t>
                      </a:r>
                    </a:p>
                  </a:txBody>
                  <a:tcPr marL="6350" marR="6350" marT="6350" marB="0"/>
                </a:tc>
                <a:tc>
                  <a:txBody>
                    <a:bodyPr/>
                    <a:lstStyle/>
                    <a:p>
                      <a:r>
                        <a:rPr lang="en-US" sz="1400" dirty="0">
                          <a:latin typeface="+mn-lt"/>
                        </a:rPr>
                        <a:t>Load data HANA </a:t>
                      </a:r>
                      <a:r>
                        <a:rPr lang="en-US" sz="1400" dirty="0">
                          <a:latin typeface="+mn-lt"/>
                          <a:sym typeface="Wingdings" panose="05000000000000000000" pitchFamily="2" charset="2"/>
                        </a:rPr>
                        <a:t> using SLT</a:t>
                      </a:r>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862308317"/>
                  </a:ext>
                </a:extLst>
              </a:tr>
              <a:tr h="269357">
                <a:tc>
                  <a:txBody>
                    <a:bodyPr/>
                    <a:lstStyle/>
                    <a:p>
                      <a:pPr lvl="0" algn="l">
                        <a:buNone/>
                      </a:pPr>
                      <a:r>
                        <a:rPr lang="en-US" sz="1400" b="0" i="0" u="none" strike="noStrike" noProof="0" dirty="0">
                          <a:solidFill>
                            <a:srgbClr val="595959"/>
                          </a:solidFill>
                          <a:latin typeface="+mn-lt"/>
                        </a:rPr>
                        <a:t>Azure Analysis Service (In-progress)</a:t>
                      </a: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2578741625"/>
                  </a:ext>
                </a:extLst>
              </a:tr>
              <a:tr h="269357">
                <a:tc>
                  <a:txBody>
                    <a:bodyPr/>
                    <a:lstStyle/>
                    <a:p>
                      <a:pPr lvl="0" algn="l">
                        <a:buNone/>
                      </a:pPr>
                      <a:r>
                        <a:rPr lang="en-US" sz="1400" b="0" i="0" u="none" strike="noStrike" noProof="0" dirty="0">
                          <a:solidFill>
                            <a:srgbClr val="595959"/>
                          </a:solidFill>
                          <a:latin typeface="+mn-lt"/>
                        </a:rPr>
                        <a:t>Data Bricks (In-progress)</a:t>
                      </a: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947407641"/>
                  </a:ext>
                </a:extLst>
              </a:tr>
              <a:tr h="677033">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dirty="0"/>
                        <a:t>ADLS G1 (Azure Data Lake store) (In-progress)</a:t>
                      </a:r>
                    </a:p>
                    <a:p>
                      <a:pPr lvl="0" algn="l">
                        <a:buNone/>
                      </a:pPr>
                      <a:endParaRPr lang="en-US" sz="1400" b="0" i="0" u="none" strike="noStrike" noProof="0" dirty="0">
                        <a:solidFill>
                          <a:srgbClr val="595959"/>
                        </a:solidFill>
                        <a:latin typeface="+mn-lt"/>
                      </a:endParaRP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3656196794"/>
                  </a:ext>
                </a:extLst>
              </a:tr>
            </a:tbl>
          </a:graphicData>
        </a:graphic>
      </p:graphicFrame>
    </p:spTree>
    <p:extLst>
      <p:ext uri="{BB962C8B-B14F-4D97-AF65-F5344CB8AC3E}">
        <p14:creationId xmlns:p14="http://schemas.microsoft.com/office/powerpoint/2010/main" val="16315129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ADF Performance statistics HANA </a:t>
            </a:r>
            <a:r>
              <a:rPr lang="en-US" sz="2000" dirty="0">
                <a:sym typeface="Wingdings" panose="05000000000000000000" pitchFamily="2" charset="2"/>
              </a:rPr>
              <a:t></a:t>
            </a:r>
            <a:r>
              <a:rPr lang="en-US" sz="2000" dirty="0"/>
              <a:t> ADL (Azure data lake Gen1)</a:t>
            </a:r>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24</a:t>
            </a:fld>
            <a:endParaRPr lang="en-GB" dirty="0">
              <a:solidFill>
                <a:srgbClr val="595959"/>
              </a:solidFill>
              <a:latin typeface="Futura Medium"/>
            </a:endParaRPr>
          </a:p>
        </p:txBody>
      </p:sp>
      <p:graphicFrame>
        <p:nvGraphicFramePr>
          <p:cNvPr id="8" name="Content Placeholder 7">
            <a:extLst>
              <a:ext uri="{FF2B5EF4-FFF2-40B4-BE49-F238E27FC236}">
                <a16:creationId xmlns:a16="http://schemas.microsoft.com/office/drawing/2014/main" id="{04EFA276-1191-4F24-A724-F8FBF8AC881B}"/>
              </a:ext>
            </a:extLst>
          </p:cNvPr>
          <p:cNvGraphicFramePr>
            <a:graphicFrameLocks noGrp="1"/>
          </p:cNvGraphicFramePr>
          <p:nvPr>
            <p:ph sz="quarter" idx="11"/>
          </p:nvPr>
        </p:nvGraphicFramePr>
        <p:xfrm>
          <a:off x="497706" y="1465280"/>
          <a:ext cx="10922135" cy="3208319"/>
        </p:xfrm>
        <a:graphic>
          <a:graphicData uri="http://schemas.openxmlformats.org/drawingml/2006/table">
            <a:tbl>
              <a:tblPr firstRow="1" bandRow="1">
                <a:tableStyleId>{5C22544A-7EE6-4342-B048-85BDC9FD1C3A}</a:tableStyleId>
              </a:tblPr>
              <a:tblGrid>
                <a:gridCol w="2649900">
                  <a:extLst>
                    <a:ext uri="{9D8B030D-6E8A-4147-A177-3AD203B41FA5}">
                      <a16:colId xmlns:a16="http://schemas.microsoft.com/office/drawing/2014/main" val="3995977866"/>
                    </a:ext>
                  </a:extLst>
                </a:gridCol>
                <a:gridCol w="2727331">
                  <a:extLst>
                    <a:ext uri="{9D8B030D-6E8A-4147-A177-3AD203B41FA5}">
                      <a16:colId xmlns:a16="http://schemas.microsoft.com/office/drawing/2014/main" val="86929539"/>
                    </a:ext>
                  </a:extLst>
                </a:gridCol>
                <a:gridCol w="1133046">
                  <a:extLst>
                    <a:ext uri="{9D8B030D-6E8A-4147-A177-3AD203B41FA5}">
                      <a16:colId xmlns:a16="http://schemas.microsoft.com/office/drawing/2014/main" val="3390713083"/>
                    </a:ext>
                  </a:extLst>
                </a:gridCol>
                <a:gridCol w="1233315">
                  <a:extLst>
                    <a:ext uri="{9D8B030D-6E8A-4147-A177-3AD203B41FA5}">
                      <a16:colId xmlns:a16="http://schemas.microsoft.com/office/drawing/2014/main" val="2705664019"/>
                    </a:ext>
                  </a:extLst>
                </a:gridCol>
                <a:gridCol w="3178543">
                  <a:extLst>
                    <a:ext uri="{9D8B030D-6E8A-4147-A177-3AD203B41FA5}">
                      <a16:colId xmlns:a16="http://schemas.microsoft.com/office/drawing/2014/main" val="2981844300"/>
                    </a:ext>
                  </a:extLst>
                </a:gridCol>
              </a:tblGrid>
              <a:tr h="608159">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Scenario</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Records count/ Columns/ Size</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Time (HH:MM:SS)</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Throughput </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Hana System load Analysis</a:t>
                      </a:r>
                    </a:p>
                  </a:txBody>
                  <a:tcPr/>
                </a:tc>
                <a:extLst>
                  <a:ext uri="{0D108BD9-81ED-4DB2-BD59-A6C34878D82A}">
                    <a16:rowId xmlns:a16="http://schemas.microsoft.com/office/drawing/2014/main" val="3215810632"/>
                  </a:ext>
                </a:extLst>
              </a:tr>
              <a:tr h="524240">
                <a:tc>
                  <a:txBody>
                    <a:bodyPr/>
                    <a:lstStyle/>
                    <a:p>
                      <a:pPr marL="0" algn="l" defTabSz="1219140" rtl="0" eaLnBrk="1" fontAlgn="base" latinLnBrk="0" hangingPunct="1"/>
                      <a:r>
                        <a:rPr lang="en-GB" sz="1400" b="0" i="0" kern="1200" dirty="0">
                          <a:solidFill>
                            <a:schemeClr val="tx1"/>
                          </a:solidFill>
                          <a:effectLst/>
                          <a:latin typeface="+mn-lt"/>
                          <a:ea typeface="+mn-ea"/>
                          <a:cs typeface="+mn-cs"/>
                        </a:rPr>
                        <a:t>Load DBTABLOG with blob column </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813 K /14 columns / 708.387(MB)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00:02:07 </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5.67 (MB/S)</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Fetch count 707 records per data pack.</a:t>
                      </a:r>
                    </a:p>
                  </a:txBody>
                  <a:tcPr/>
                </a:tc>
                <a:extLst>
                  <a:ext uri="{0D108BD9-81ED-4DB2-BD59-A6C34878D82A}">
                    <a16:rowId xmlns:a16="http://schemas.microsoft.com/office/drawing/2014/main" val="1511796984"/>
                  </a:ext>
                </a:extLst>
              </a:tr>
              <a:tr h="582858">
                <a:tc>
                  <a:txBody>
                    <a:bodyPr/>
                    <a:lstStyle/>
                    <a:p>
                      <a:pPr marL="0" algn="l" defTabSz="1219140" rtl="0" eaLnBrk="1" fontAlgn="base" latinLnBrk="0" hangingPunct="1"/>
                      <a:r>
                        <a:rPr lang="en-GB" sz="1400" b="0" i="0" kern="1200" dirty="0">
                          <a:solidFill>
                            <a:schemeClr val="tx1"/>
                          </a:solidFill>
                          <a:effectLst/>
                          <a:latin typeface="+mn-lt"/>
                          <a:ea typeface="+mn-ea"/>
                          <a:cs typeface="+mn-cs"/>
                        </a:rPr>
                        <a:t>Load DBTABLOG wo blob column </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813 K/ 13 columns/ 128.325 (MB)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00:00:21</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6 (MB/S)</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Fetch count 2.4 k records per data pack.</a:t>
                      </a:r>
                    </a:p>
                  </a:txBody>
                  <a:tcPr/>
                </a:tc>
                <a:extLst>
                  <a:ext uri="{0D108BD9-81ED-4DB2-BD59-A6C34878D82A}">
                    <a16:rowId xmlns:a16="http://schemas.microsoft.com/office/drawing/2014/main" val="950748084"/>
                  </a:ext>
                </a:extLst>
              </a:tr>
              <a:tr h="740104">
                <a:tc>
                  <a:txBody>
                    <a:bodyPr/>
                    <a:lstStyle/>
                    <a:p>
                      <a:pPr marL="0" marR="0" lvl="0" indent="0" algn="l" defTabSz="1219140" rtl="0" eaLnBrk="1" fontAlgn="base" latinLnBrk="0" hangingPunct="1">
                        <a:lnSpc>
                          <a:spcPct val="100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Load DBTABLOG wo blob column </a:t>
                      </a:r>
                    </a:p>
                    <a:p>
                      <a:pPr marL="0" algn="l" defTabSz="1219140" rtl="0" eaLnBrk="1" fontAlgn="base" latinLnBrk="0" hangingPunct="1"/>
                      <a:endParaRPr lang="en-GB" sz="1400" b="0" i="0" kern="1200" dirty="0">
                        <a:solidFill>
                          <a:schemeClr val="tx1"/>
                        </a:solidFill>
                        <a:effectLst/>
                        <a:latin typeface="+mn-lt"/>
                        <a:ea typeface="+mn-ea"/>
                        <a:cs typeface="+mn-cs"/>
                      </a:endParaRP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312,443 K/ 13 columns/  88.468 (GB)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02:11:12</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11 (MB/S)</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Fetch count 2.4 k records per Data Pack.</a:t>
                      </a:r>
                    </a:p>
                  </a:txBody>
                  <a:tcPr/>
                </a:tc>
                <a:extLst>
                  <a:ext uri="{0D108BD9-81ED-4DB2-BD59-A6C34878D82A}">
                    <a16:rowId xmlns:a16="http://schemas.microsoft.com/office/drawing/2014/main" val="2750241752"/>
                  </a:ext>
                </a:extLst>
              </a:tr>
              <a:tr h="752958">
                <a:tc>
                  <a:txBody>
                    <a:bodyPr/>
                    <a:lstStyle/>
                    <a:p>
                      <a:pPr marL="0" marR="0" lvl="0" indent="0" algn="l" defTabSz="1219140" rtl="0" eaLnBrk="1" fontAlgn="base" latinLnBrk="0" hangingPunct="1">
                        <a:lnSpc>
                          <a:spcPct val="100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Load EKPO all columns</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356 K / 402 columns/ 731.525 (MB)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00:04:10</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3 (MB/S)</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Fetch count 204 records per Data Pack.</a:t>
                      </a:r>
                    </a:p>
                  </a:txBody>
                  <a:tcPr/>
                </a:tc>
                <a:extLst>
                  <a:ext uri="{0D108BD9-81ED-4DB2-BD59-A6C34878D82A}">
                    <a16:rowId xmlns:a16="http://schemas.microsoft.com/office/drawing/2014/main" val="4099520932"/>
                  </a:ext>
                </a:extLst>
              </a:tr>
            </a:tbl>
          </a:graphicData>
        </a:graphic>
      </p:graphicFrame>
      <p:sp>
        <p:nvSpPr>
          <p:cNvPr id="6" name="Title 1">
            <a:extLst>
              <a:ext uri="{FF2B5EF4-FFF2-40B4-BE49-F238E27FC236}">
                <a16:creationId xmlns:a16="http://schemas.microsoft.com/office/drawing/2014/main" id="{74756816-E116-43AD-9AD0-8F6630A3CF26}"/>
              </a:ext>
            </a:extLst>
          </p:cNvPr>
          <p:cNvSpPr txBox="1">
            <a:spLocks/>
          </p:cNvSpPr>
          <p:nvPr/>
        </p:nvSpPr>
        <p:spPr bwMode="auto">
          <a:xfrm>
            <a:off x="589146" y="5639137"/>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4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sz="1200" dirty="0">
                <a:latin typeface="+mn-lt"/>
              </a:rPr>
              <a:t>Summary: ADF is taking less time to ingest data, it is recommended to handle larger data volume transfer.</a:t>
            </a:r>
          </a:p>
        </p:txBody>
      </p:sp>
    </p:spTree>
    <p:extLst>
      <p:ext uri="{BB962C8B-B14F-4D97-AF65-F5344CB8AC3E}">
        <p14:creationId xmlns:p14="http://schemas.microsoft.com/office/powerpoint/2010/main" val="36544282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Performance Comparison with Streamsets &amp; Alteryx</a:t>
            </a:r>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25</a:t>
            </a:fld>
            <a:endParaRPr lang="en-GB" dirty="0">
              <a:solidFill>
                <a:srgbClr val="595959"/>
              </a:solidFill>
              <a:latin typeface="Futura Medium"/>
            </a:endParaRPr>
          </a:p>
        </p:txBody>
      </p:sp>
      <p:graphicFrame>
        <p:nvGraphicFramePr>
          <p:cNvPr id="8" name="Content Placeholder 7">
            <a:extLst>
              <a:ext uri="{FF2B5EF4-FFF2-40B4-BE49-F238E27FC236}">
                <a16:creationId xmlns:a16="http://schemas.microsoft.com/office/drawing/2014/main" id="{04EFA276-1191-4F24-A724-F8FBF8AC881B}"/>
              </a:ext>
            </a:extLst>
          </p:cNvPr>
          <p:cNvGraphicFramePr>
            <a:graphicFrameLocks noGrp="1"/>
          </p:cNvGraphicFramePr>
          <p:nvPr>
            <p:ph sz="quarter" idx="11"/>
          </p:nvPr>
        </p:nvGraphicFramePr>
        <p:xfrm>
          <a:off x="497706" y="1465281"/>
          <a:ext cx="10922133" cy="3047642"/>
        </p:xfrm>
        <a:graphic>
          <a:graphicData uri="http://schemas.openxmlformats.org/drawingml/2006/table">
            <a:tbl>
              <a:tblPr firstRow="1" bandRow="1">
                <a:tableStyleId>{5C22544A-7EE6-4342-B048-85BDC9FD1C3A}</a:tableStyleId>
              </a:tblPr>
              <a:tblGrid>
                <a:gridCol w="2188326">
                  <a:extLst>
                    <a:ext uri="{9D8B030D-6E8A-4147-A177-3AD203B41FA5}">
                      <a16:colId xmlns:a16="http://schemas.microsoft.com/office/drawing/2014/main" val="3995977866"/>
                    </a:ext>
                  </a:extLst>
                </a:gridCol>
                <a:gridCol w="2188326">
                  <a:extLst>
                    <a:ext uri="{9D8B030D-6E8A-4147-A177-3AD203B41FA5}">
                      <a16:colId xmlns:a16="http://schemas.microsoft.com/office/drawing/2014/main" val="86929539"/>
                    </a:ext>
                  </a:extLst>
                </a:gridCol>
                <a:gridCol w="2188326">
                  <a:extLst>
                    <a:ext uri="{9D8B030D-6E8A-4147-A177-3AD203B41FA5}">
                      <a16:colId xmlns:a16="http://schemas.microsoft.com/office/drawing/2014/main" val="3390713083"/>
                    </a:ext>
                  </a:extLst>
                </a:gridCol>
                <a:gridCol w="2188326">
                  <a:extLst>
                    <a:ext uri="{9D8B030D-6E8A-4147-A177-3AD203B41FA5}">
                      <a16:colId xmlns:a16="http://schemas.microsoft.com/office/drawing/2014/main" val="2705664019"/>
                    </a:ext>
                  </a:extLst>
                </a:gridCol>
                <a:gridCol w="2168829">
                  <a:extLst>
                    <a:ext uri="{9D8B030D-6E8A-4147-A177-3AD203B41FA5}">
                      <a16:colId xmlns:a16="http://schemas.microsoft.com/office/drawing/2014/main" val="2981844300"/>
                    </a:ext>
                  </a:extLst>
                </a:gridCol>
              </a:tblGrid>
              <a:tr h="584262">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Scenario</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Records count/ Columns/ Size</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ADF (HH:MM:SS)</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Stream sets (HH:MM:SS)</a:t>
                      </a:r>
                    </a:p>
                  </a:txBody>
                  <a:tcPr/>
                </a:tc>
                <a:tc>
                  <a:txBody>
                    <a:bodyPr/>
                    <a:lstStyle/>
                    <a:p>
                      <a:pPr marL="0" algn="ctr" defTabSz="1219140" rtl="0" eaLnBrk="1" fontAlgn="base" latinLnBrk="0" hangingPunct="1"/>
                      <a:r>
                        <a:rPr lang="en-GB" sz="1400" b="1" i="0" kern="1200" dirty="0">
                          <a:solidFill>
                            <a:schemeClr val="tx1"/>
                          </a:solidFill>
                          <a:effectLst/>
                          <a:latin typeface="+mn-lt"/>
                          <a:ea typeface="+mn-ea"/>
                          <a:cs typeface="+mn-cs"/>
                        </a:rPr>
                        <a:t>Alteryx (HH:MM:SS)</a:t>
                      </a:r>
                    </a:p>
                  </a:txBody>
                  <a:tcPr/>
                </a:tc>
                <a:extLst>
                  <a:ext uri="{0D108BD9-81ED-4DB2-BD59-A6C34878D82A}">
                    <a16:rowId xmlns:a16="http://schemas.microsoft.com/office/drawing/2014/main" val="3215810632"/>
                  </a:ext>
                </a:extLst>
              </a:tr>
              <a:tr h="506117">
                <a:tc>
                  <a:txBody>
                    <a:bodyPr/>
                    <a:lstStyle/>
                    <a:p>
                      <a:pPr marL="0" algn="l" defTabSz="1219140" rtl="0" eaLnBrk="1" fontAlgn="base" latinLnBrk="0" hangingPunct="1"/>
                      <a:r>
                        <a:rPr lang="en-GB" sz="1400" b="0" i="0" kern="1200" dirty="0">
                          <a:solidFill>
                            <a:schemeClr val="tx1"/>
                          </a:solidFill>
                          <a:effectLst/>
                          <a:latin typeface="+mn-lt"/>
                          <a:ea typeface="+mn-ea"/>
                          <a:cs typeface="+mn-cs"/>
                        </a:rPr>
                        <a:t>Load DBTABLOG with blob column </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813 K /14 columns / 708.387(MB)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00:02:07 </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00:39:00</a:t>
                      </a:r>
                    </a:p>
                  </a:txBody>
                  <a:tcPr/>
                </a:tc>
                <a:tc>
                  <a:txBody>
                    <a:bodyPr/>
                    <a:lstStyle/>
                    <a:p>
                      <a:r>
                        <a:rPr lang="en-GB" sz="1400" dirty="0"/>
                        <a:t>TBD</a:t>
                      </a:r>
                    </a:p>
                  </a:txBody>
                  <a:tcPr/>
                </a:tc>
                <a:extLst>
                  <a:ext uri="{0D108BD9-81ED-4DB2-BD59-A6C34878D82A}">
                    <a16:rowId xmlns:a16="http://schemas.microsoft.com/office/drawing/2014/main" val="1511796984"/>
                  </a:ext>
                </a:extLst>
              </a:tr>
              <a:tr h="667727">
                <a:tc>
                  <a:txBody>
                    <a:bodyPr/>
                    <a:lstStyle/>
                    <a:p>
                      <a:pPr marL="0" algn="l" defTabSz="1219140" rtl="0" eaLnBrk="1" fontAlgn="base" latinLnBrk="0" hangingPunct="1"/>
                      <a:r>
                        <a:rPr lang="en-GB" sz="1400" b="0" i="0" kern="1200" dirty="0">
                          <a:solidFill>
                            <a:schemeClr val="tx1"/>
                          </a:solidFill>
                          <a:effectLst/>
                          <a:latin typeface="+mn-lt"/>
                          <a:ea typeface="+mn-ea"/>
                          <a:cs typeface="+mn-cs"/>
                        </a:rPr>
                        <a:t>Load DBTABLOG wo blob column </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813 K/ 13 columns/ 128.325 (MB)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00:00:21</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00:00:53</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GB" sz="1400" dirty="0"/>
                        <a:t>TBD</a:t>
                      </a:r>
                    </a:p>
                    <a:p>
                      <a:endParaRPr lang="en-GB" sz="1400" dirty="0"/>
                    </a:p>
                  </a:txBody>
                  <a:tcPr/>
                </a:tc>
                <a:extLst>
                  <a:ext uri="{0D108BD9-81ED-4DB2-BD59-A6C34878D82A}">
                    <a16:rowId xmlns:a16="http://schemas.microsoft.com/office/drawing/2014/main" val="950748084"/>
                  </a:ext>
                </a:extLst>
              </a:tr>
              <a:tr h="554122">
                <a:tc>
                  <a:txBody>
                    <a:bodyPr/>
                    <a:lstStyle/>
                    <a:p>
                      <a:pPr marL="0" marR="0" lvl="0" indent="0" algn="l" defTabSz="1219140" rtl="0" eaLnBrk="1" fontAlgn="base" latinLnBrk="0" hangingPunct="1">
                        <a:lnSpc>
                          <a:spcPct val="100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Load DBTABLOG wo blob column </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312,443 K/ 13 columns/  88.468 (GB)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02:11:12</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06:54:00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TBD</a:t>
                      </a:r>
                    </a:p>
                    <a:p>
                      <a:pPr marL="0" algn="l" defTabSz="914400" rtl="0" eaLnBrk="1" latinLnBrk="0" hangingPunct="1"/>
                      <a:endParaRPr lang="en-GB" sz="1400" kern="1200" dirty="0">
                        <a:solidFill>
                          <a:schemeClr val="dk1"/>
                        </a:solidFill>
                        <a:latin typeface="+mn-lt"/>
                        <a:ea typeface="+mn-ea"/>
                        <a:cs typeface="+mn-cs"/>
                      </a:endParaRPr>
                    </a:p>
                  </a:txBody>
                  <a:tcPr/>
                </a:tc>
                <a:extLst>
                  <a:ext uri="{0D108BD9-81ED-4DB2-BD59-A6C34878D82A}">
                    <a16:rowId xmlns:a16="http://schemas.microsoft.com/office/drawing/2014/main" val="2750241752"/>
                  </a:ext>
                </a:extLst>
              </a:tr>
              <a:tr h="723371">
                <a:tc>
                  <a:txBody>
                    <a:bodyPr/>
                    <a:lstStyle/>
                    <a:p>
                      <a:pPr marL="0" marR="0" lvl="0" indent="0" algn="l" defTabSz="1219140" rtl="0" eaLnBrk="1" fontAlgn="base" latinLnBrk="0" hangingPunct="1">
                        <a:lnSpc>
                          <a:spcPct val="100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Load EKPO all columns</a:t>
                      </a:r>
                    </a:p>
                  </a:txBody>
                  <a:tcPr/>
                </a:tc>
                <a:tc>
                  <a:txBody>
                    <a:bodyPr/>
                    <a:lstStyle/>
                    <a:p>
                      <a:pPr marL="0" algn="l" defTabSz="1219140" rtl="0" eaLnBrk="1" fontAlgn="base" latinLnBrk="0" hangingPunct="1"/>
                      <a:r>
                        <a:rPr lang="en-GB" sz="1400" b="0" i="0" kern="1200" dirty="0">
                          <a:solidFill>
                            <a:schemeClr val="tx1"/>
                          </a:solidFill>
                          <a:effectLst/>
                          <a:latin typeface="+mn-lt"/>
                          <a:ea typeface="+mn-ea"/>
                          <a:cs typeface="+mn-cs"/>
                        </a:rPr>
                        <a:t>356 K / 402 columns/ 731.525 (MB)</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00:04:10</a:t>
                      </a:r>
                    </a:p>
                  </a:txBody>
                  <a:tcPr/>
                </a:tc>
                <a:tc>
                  <a:txBody>
                    <a:bodyPr/>
                    <a:lstStyle/>
                    <a:p>
                      <a:pPr marL="0" algn="ctr" defTabSz="1219140" rtl="0" eaLnBrk="1" fontAlgn="base" latinLnBrk="0" hangingPunct="1"/>
                      <a:r>
                        <a:rPr lang="en-GB" sz="1400" b="0" i="0" kern="1200" dirty="0">
                          <a:solidFill>
                            <a:schemeClr val="tx1"/>
                          </a:solidFill>
                          <a:effectLst/>
                          <a:latin typeface="+mn-lt"/>
                          <a:ea typeface="+mn-ea"/>
                          <a:cs typeface="+mn-cs"/>
                        </a:rPr>
                        <a:t>00:09:07</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GB" sz="1400" dirty="0"/>
                        <a:t>TBD</a:t>
                      </a:r>
                    </a:p>
                    <a:p>
                      <a:endParaRPr lang="en-GB" sz="1400" kern="1200" dirty="0">
                        <a:solidFill>
                          <a:schemeClr val="dk1"/>
                        </a:solidFill>
                        <a:latin typeface="+mn-lt"/>
                        <a:ea typeface="+mn-ea"/>
                        <a:cs typeface="+mn-cs"/>
                      </a:endParaRPr>
                    </a:p>
                  </a:txBody>
                  <a:tcPr/>
                </a:tc>
                <a:extLst>
                  <a:ext uri="{0D108BD9-81ED-4DB2-BD59-A6C34878D82A}">
                    <a16:rowId xmlns:a16="http://schemas.microsoft.com/office/drawing/2014/main" val="4099520932"/>
                  </a:ext>
                </a:extLst>
              </a:tr>
            </a:tbl>
          </a:graphicData>
        </a:graphic>
      </p:graphicFrame>
      <p:sp>
        <p:nvSpPr>
          <p:cNvPr id="6" name="Title 1">
            <a:extLst>
              <a:ext uri="{FF2B5EF4-FFF2-40B4-BE49-F238E27FC236}">
                <a16:creationId xmlns:a16="http://schemas.microsoft.com/office/drawing/2014/main" id="{C449A02C-0E08-4FF5-9A52-45B459758875}"/>
              </a:ext>
            </a:extLst>
          </p:cNvPr>
          <p:cNvSpPr txBox="1">
            <a:spLocks/>
          </p:cNvSpPr>
          <p:nvPr/>
        </p:nvSpPr>
        <p:spPr bwMode="auto">
          <a:xfrm>
            <a:off x="599306" y="5392720"/>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4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sz="1200" dirty="0">
                <a:latin typeface="+mn-lt"/>
              </a:rPr>
              <a:t>Summary: Comparing to Azure data load timings, stream set is taking more time. Stream set performance is poor. </a:t>
            </a:r>
          </a:p>
        </p:txBody>
      </p:sp>
    </p:spTree>
    <p:extLst>
      <p:ext uri="{BB962C8B-B14F-4D97-AF65-F5344CB8AC3E}">
        <p14:creationId xmlns:p14="http://schemas.microsoft.com/office/powerpoint/2010/main" val="378850492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Feature Validation Summary</a:t>
            </a:r>
          </a:p>
        </p:txBody>
      </p:sp>
      <p:sp>
        <p:nvSpPr>
          <p:cNvPr id="3" name="Rectangle 2">
            <a:extLst>
              <a:ext uri="{FF2B5EF4-FFF2-40B4-BE49-F238E27FC236}">
                <a16:creationId xmlns:a16="http://schemas.microsoft.com/office/drawing/2014/main" id="{005D0E1C-AAD6-4EB5-933F-1E771C02179F}"/>
              </a:ext>
            </a:extLst>
          </p:cNvPr>
          <p:cNvSpPr/>
          <p:nvPr/>
        </p:nvSpPr>
        <p:spPr>
          <a:xfrm>
            <a:off x="-2132115" y="1265822"/>
            <a:ext cx="11171239" cy="1138773"/>
          </a:xfrm>
          <a:prstGeom prst="rect">
            <a:avLst/>
          </a:prstGeom>
        </p:spPr>
        <p:txBody>
          <a:bodyPr wrap="square">
            <a:spAutoFit/>
          </a:bodyPr>
          <a:lstStyle/>
          <a:p>
            <a:pPr marL="257175" indent="-257175">
              <a:buFont typeface="Wingdings" panose="05000000000000000000" pitchFamily="2" charset="2"/>
              <a:buChar char="ü"/>
            </a:pPr>
            <a:endParaRPr lang="en-GB" dirty="0"/>
          </a:p>
          <a:p>
            <a:endParaRPr lang="en-GB" dirty="0"/>
          </a:p>
          <a:p>
            <a:endParaRPr lang="en-GB" sz="2000" dirty="0"/>
          </a:p>
        </p:txBody>
      </p:sp>
      <p:sp>
        <p:nvSpPr>
          <p:cNvPr id="9" name="Slide Number Placeholder 4">
            <a:extLst>
              <a:ext uri="{FF2B5EF4-FFF2-40B4-BE49-F238E27FC236}">
                <a16:creationId xmlns:a16="http://schemas.microsoft.com/office/drawing/2014/main" id="{BE186876-A93E-47FF-B215-FB9546E6DF6C}"/>
              </a:ext>
            </a:extLst>
          </p:cNvPr>
          <p:cNvSpPr>
            <a:spLocks noGrp="1"/>
          </p:cNvSpPr>
          <p:nvPr>
            <p:ph type="sldNum" sz="quarter" idx="4"/>
          </p:nvPr>
        </p:nvSpPr>
        <p:spPr>
          <a:xfrm>
            <a:off x="11324181" y="6469200"/>
            <a:ext cx="355564" cy="237600"/>
          </a:xfrm>
        </p:spPr>
        <p:txBody>
          <a:bodyPr/>
          <a:lstStyle/>
          <a:p>
            <a:fld id="{D32BAE6A-B452-4007-8177-56DD051636F9}" type="slidenum">
              <a:rPr lang="en-GB" smtClean="0">
                <a:solidFill>
                  <a:srgbClr val="595959"/>
                </a:solidFill>
              </a:rPr>
              <a:pPr/>
              <a:t>26</a:t>
            </a:fld>
            <a:endParaRPr lang="en-GB" dirty="0">
              <a:solidFill>
                <a:srgbClr val="595959"/>
              </a:solidFill>
            </a:endParaRPr>
          </a:p>
        </p:txBody>
      </p:sp>
      <p:graphicFrame>
        <p:nvGraphicFramePr>
          <p:cNvPr id="7" name="Table 6">
            <a:extLst>
              <a:ext uri="{FF2B5EF4-FFF2-40B4-BE49-F238E27FC236}">
                <a16:creationId xmlns:a16="http://schemas.microsoft.com/office/drawing/2014/main" id="{3D587435-3346-4008-B10C-A605CA6E59D5}"/>
              </a:ext>
            </a:extLst>
          </p:cNvPr>
          <p:cNvGraphicFramePr>
            <a:graphicFrameLocks noGrp="1"/>
          </p:cNvGraphicFramePr>
          <p:nvPr/>
        </p:nvGraphicFramePr>
        <p:xfrm>
          <a:off x="508007" y="1244642"/>
          <a:ext cx="10728954" cy="4297638"/>
        </p:xfrm>
        <a:graphic>
          <a:graphicData uri="http://schemas.openxmlformats.org/drawingml/2006/table">
            <a:tbl>
              <a:tblPr firstRow="1" bandRow="1">
                <a:tableStyleId>{5C22544A-7EE6-4342-B048-85BDC9FD1C3A}</a:tableStyleId>
              </a:tblPr>
              <a:tblGrid>
                <a:gridCol w="2926079">
                  <a:extLst>
                    <a:ext uri="{9D8B030D-6E8A-4147-A177-3AD203B41FA5}">
                      <a16:colId xmlns:a16="http://schemas.microsoft.com/office/drawing/2014/main" val="2908562377"/>
                    </a:ext>
                  </a:extLst>
                </a:gridCol>
                <a:gridCol w="1842343">
                  <a:extLst>
                    <a:ext uri="{9D8B030D-6E8A-4147-A177-3AD203B41FA5}">
                      <a16:colId xmlns:a16="http://schemas.microsoft.com/office/drawing/2014/main" val="1293171217"/>
                    </a:ext>
                  </a:extLst>
                </a:gridCol>
                <a:gridCol w="5960532">
                  <a:extLst>
                    <a:ext uri="{9D8B030D-6E8A-4147-A177-3AD203B41FA5}">
                      <a16:colId xmlns:a16="http://schemas.microsoft.com/office/drawing/2014/main" val="3300621832"/>
                    </a:ext>
                  </a:extLst>
                </a:gridCol>
              </a:tblGrid>
              <a:tr h="336153">
                <a:tc>
                  <a:txBody>
                    <a:bodyPr/>
                    <a:lstStyle/>
                    <a:p>
                      <a:r>
                        <a:rPr lang="en-US" sz="1800" dirty="0"/>
                        <a:t>Area</a:t>
                      </a:r>
                    </a:p>
                  </a:txBody>
                  <a:tcPr marL="68580" marR="68580" marT="34290" marB="34290"/>
                </a:tc>
                <a:tc>
                  <a:txBody>
                    <a:bodyPr/>
                    <a:lstStyle/>
                    <a:p>
                      <a:r>
                        <a:rPr lang="en-US" sz="1800"/>
                        <a:t>Status</a:t>
                      </a:r>
                    </a:p>
                  </a:txBody>
                  <a:tcPr marL="68580" marR="68580" marT="34290" marB="34290"/>
                </a:tc>
                <a:tc>
                  <a:txBody>
                    <a:bodyPr/>
                    <a:lstStyle/>
                    <a:p>
                      <a:r>
                        <a:rPr lang="en-US" sz="1800" dirty="0"/>
                        <a:t>Comments</a:t>
                      </a:r>
                    </a:p>
                  </a:txBody>
                  <a:tcPr marL="68580" marR="68580" marT="34290" marB="34290"/>
                </a:tc>
                <a:extLst>
                  <a:ext uri="{0D108BD9-81ED-4DB2-BD59-A6C34878D82A}">
                    <a16:rowId xmlns:a16="http://schemas.microsoft.com/office/drawing/2014/main" val="757191596"/>
                  </a:ext>
                </a:extLst>
              </a:tr>
              <a:tr h="694716">
                <a:tc>
                  <a:txBody>
                    <a:bodyPr/>
                    <a:lstStyle/>
                    <a:p>
                      <a:pPr lvl="0">
                        <a:buNone/>
                      </a:pPr>
                      <a:r>
                        <a:rPr lang="en-US" sz="1400" dirty="0">
                          <a:latin typeface="+mn-lt"/>
                        </a:rPr>
                        <a:t>Azure Data Factory V2</a:t>
                      </a:r>
                    </a:p>
                  </a:txBody>
                  <a:tcPr marL="68580" marR="68580" marT="34290" marB="34290"/>
                </a:tc>
                <a:tc>
                  <a:txBody>
                    <a:bodyPr/>
                    <a:lstStyle/>
                    <a:p>
                      <a:r>
                        <a:rPr lang="en-US" sz="1400" kern="1200" dirty="0">
                          <a:solidFill>
                            <a:schemeClr val="dk1"/>
                          </a:solidFill>
                          <a:latin typeface="+mn-lt"/>
                          <a:ea typeface="Verdana"/>
                          <a:cs typeface="Verdana"/>
                        </a:rPr>
                        <a:t>Completed</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ADF is only to ingest data with in Azure</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ADF supports to write back data into HANA </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ADF supports complex ELT solutions</a:t>
                      </a:r>
                    </a:p>
                  </a:txBody>
                  <a:tcPr marL="68580" marR="68580" marT="34290" marB="34290"/>
                </a:tc>
                <a:extLst>
                  <a:ext uri="{0D108BD9-81ED-4DB2-BD59-A6C34878D82A}">
                    <a16:rowId xmlns:a16="http://schemas.microsoft.com/office/drawing/2014/main" val="4284523244"/>
                  </a:ext>
                </a:extLst>
              </a:tr>
              <a:tr h="537803">
                <a:tc>
                  <a:txBody>
                    <a:bodyPr/>
                    <a:lstStyle/>
                    <a:p>
                      <a:pPr lvl="0" algn="l">
                        <a:buNone/>
                      </a:pPr>
                      <a:r>
                        <a:rPr lang="en-US" sz="1400" b="0" i="0" u="none" strike="noStrike" noProof="0" dirty="0">
                          <a:solidFill>
                            <a:srgbClr val="595959"/>
                          </a:solidFill>
                          <a:latin typeface="+mn-lt"/>
                        </a:rPr>
                        <a:t>Azure Data lake Storage (Gen1)</a:t>
                      </a:r>
                      <a:endParaRPr lang="en-US" sz="1400" dirty="0">
                        <a:latin typeface="+mn-lt"/>
                      </a:endParaRPr>
                    </a:p>
                  </a:txBody>
                  <a:tcPr marL="68580" marR="68580" marT="34290" marB="34290"/>
                </a:tc>
                <a:tc>
                  <a:txBody>
                    <a:bodyPr/>
                    <a:lstStyle/>
                    <a:p>
                      <a:r>
                        <a:rPr lang="en-US" sz="1400" kern="1200" dirty="0">
                          <a:solidFill>
                            <a:schemeClr val="dk1"/>
                          </a:solidFill>
                          <a:latin typeface="+mn-lt"/>
                          <a:ea typeface="Verdana"/>
                          <a:cs typeface="Verdana"/>
                        </a:rPr>
                        <a:t>Completed</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Supports data stored as folders and files (Hierarchical file system).</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2.No limits on account sizes, file sizes or number of files.</a:t>
                      </a:r>
                    </a:p>
                  </a:txBody>
                  <a:tcPr marL="68580" marR="68580" marT="34290" marB="34290"/>
                </a:tc>
                <a:extLst>
                  <a:ext uri="{0D108BD9-81ED-4DB2-BD59-A6C34878D82A}">
                    <a16:rowId xmlns:a16="http://schemas.microsoft.com/office/drawing/2014/main" val="1080844196"/>
                  </a:ext>
                </a:extLst>
              </a:tr>
              <a:tr h="236881">
                <a:tc>
                  <a:txBody>
                    <a:bodyPr/>
                    <a:lstStyle/>
                    <a:p>
                      <a:pPr lvl="0" algn="l">
                        <a:buNone/>
                      </a:pPr>
                      <a:r>
                        <a:rPr lang="en-US" sz="1400" b="0" i="0" u="none" strike="noStrike" noProof="0" dirty="0">
                          <a:solidFill>
                            <a:srgbClr val="595959"/>
                          </a:solidFill>
                          <a:latin typeface="+mn-lt"/>
                        </a:rPr>
                        <a:t>Blob </a:t>
                      </a:r>
                      <a:endParaRPr lang="en-US" sz="1400" dirty="0">
                        <a:latin typeface="+mn-lt"/>
                      </a:endParaRPr>
                    </a:p>
                  </a:txBody>
                  <a:tcPr marL="68580" marR="68580" marT="34290" marB="34290"/>
                </a:tc>
                <a:tc>
                  <a:txBody>
                    <a:bodyPr/>
                    <a:lstStyle/>
                    <a:p>
                      <a:r>
                        <a:rPr lang="en-US" sz="1400" kern="1200" dirty="0">
                          <a:solidFill>
                            <a:schemeClr val="dk1"/>
                          </a:solidFill>
                          <a:latin typeface="+mn-lt"/>
                          <a:ea typeface="Verdana"/>
                          <a:cs typeface="Verdana"/>
                        </a:rPr>
                        <a:t>Completed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mn-lt"/>
                      </a:endParaRPr>
                    </a:p>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Snapshot can be created in BLOB</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2.BLOB has various options available for Replication (Geo redundancy) </a:t>
                      </a:r>
                    </a:p>
                  </a:txBody>
                  <a:tcPr marL="68580" marR="68580" marT="34290" marB="34290"/>
                </a:tc>
                <a:extLst>
                  <a:ext uri="{0D108BD9-81ED-4DB2-BD59-A6C34878D82A}">
                    <a16:rowId xmlns:a16="http://schemas.microsoft.com/office/drawing/2014/main" val="116723467"/>
                  </a:ext>
                </a:extLst>
              </a:tr>
              <a:tr h="582295">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dirty="0"/>
                        <a:t>Configuration, load HANA </a:t>
                      </a:r>
                      <a:r>
                        <a:rPr lang="en-US" sz="1400" dirty="0">
                          <a:sym typeface="Wingdings" panose="05000000000000000000" pitchFamily="2" charset="2"/>
                        </a:rPr>
                        <a:t> Azure (ADLS, Blob &amp; SDWH)</a:t>
                      </a:r>
                      <a:endParaRPr 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Verdana"/>
                          <a:cs typeface="Verdana"/>
                        </a:rPr>
                        <a:t>On going</a:t>
                      </a:r>
                    </a:p>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ADLS is recommended to load directly in Azure</a:t>
                      </a:r>
                    </a:p>
                    <a:p>
                      <a:pPr marL="285750" marR="0" lvl="0" indent="-285750" algn="l" defTabSz="914400" rtl="0" eaLnBrk="1" fontAlgn="t" latinLnBrk="0" hangingPunct="1">
                        <a:lnSpc>
                          <a:spcPct val="100000"/>
                        </a:lnSpc>
                        <a:spcBef>
                          <a:spcPts val="0"/>
                        </a:spcBef>
                        <a:spcAft>
                          <a:spcPts val="0"/>
                        </a:spcAft>
                        <a:buClrTx/>
                        <a:buSzTx/>
                        <a:buFont typeface="Wingdings" panose="05000000000000000000" pitchFamily="2" charset="2"/>
                        <a:buChar char="§"/>
                        <a:tabLst/>
                        <a:defRPr/>
                      </a:pPr>
                      <a:r>
                        <a:rPr lang="en-US" sz="1400" kern="1200" dirty="0">
                          <a:solidFill>
                            <a:schemeClr val="dk1"/>
                          </a:solidFill>
                          <a:latin typeface="+mn-lt"/>
                          <a:ea typeface="Verdana"/>
                          <a:cs typeface="Verdana"/>
                        </a:rPr>
                        <a:t>Loading directly to SDWH will open PORT 1433 (High risk)</a:t>
                      </a:r>
                    </a:p>
                  </a:txBody>
                  <a:tcPr marL="68580" marR="68580" marT="34290" marB="34290"/>
                </a:tc>
                <a:extLst>
                  <a:ext uri="{0D108BD9-81ED-4DB2-BD59-A6C34878D82A}">
                    <a16:rowId xmlns:a16="http://schemas.microsoft.com/office/drawing/2014/main" val="3434438329"/>
                  </a:ext>
                </a:extLst>
              </a:tr>
              <a:tr h="485554">
                <a:tc>
                  <a:txBody>
                    <a:bodyPr/>
                    <a:lstStyle/>
                    <a:p>
                      <a:pPr lvl="0" algn="l">
                        <a:buNone/>
                      </a:pPr>
                      <a:r>
                        <a:rPr lang="en-US" sz="1400" b="0" i="0" u="none" strike="noStrike" noProof="0" dirty="0">
                          <a:solidFill>
                            <a:srgbClr val="595959"/>
                          </a:solidFill>
                          <a:latin typeface="+mn-lt"/>
                        </a:rPr>
                        <a:t>Performance Testing (HANA </a:t>
                      </a:r>
                      <a:r>
                        <a:rPr lang="en-US" sz="1400" b="0" i="0" u="none" strike="noStrike" noProof="0" dirty="0">
                          <a:solidFill>
                            <a:srgbClr val="595959"/>
                          </a:solidFill>
                          <a:latin typeface="+mn-lt"/>
                          <a:sym typeface="Wingdings" panose="05000000000000000000" pitchFamily="2" charset="2"/>
                        </a:rPr>
                        <a:t> Azure)</a:t>
                      </a:r>
                      <a:endParaRPr lang="en-US" sz="1400" b="0" i="0" u="none" strike="noStrike" noProof="0" dirty="0">
                        <a:solidFill>
                          <a:srgbClr val="595959"/>
                        </a:solidFill>
                        <a:latin typeface="+mn-lt"/>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Verdana"/>
                          <a:cs typeface="Verdana"/>
                        </a:rPr>
                        <a:t>On going</a:t>
                      </a:r>
                    </a:p>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Data loads time are better than stream sets time</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88 GB data loaded in 2 hrs. 17 mins</a:t>
                      </a:r>
                    </a:p>
                  </a:txBody>
                  <a:tcPr marL="68580" marR="68580" marT="34290" marB="34290"/>
                </a:tc>
                <a:extLst>
                  <a:ext uri="{0D108BD9-81ED-4DB2-BD59-A6C34878D82A}">
                    <a16:rowId xmlns:a16="http://schemas.microsoft.com/office/drawing/2014/main" val="3692457933"/>
                  </a:ext>
                </a:extLst>
              </a:tr>
              <a:tr h="903878">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dirty="0"/>
                        <a:t>Configure, load from BW </a:t>
                      </a:r>
                      <a:r>
                        <a:rPr lang="en-US" sz="1400" dirty="0">
                          <a:sym typeface="Wingdings" panose="05000000000000000000" pitchFamily="2" charset="2"/>
                        </a:rPr>
                        <a:t> Azure (ADLS, Blob &amp; SDWH)</a:t>
                      </a:r>
                      <a:endParaRPr lang="en-US" sz="1400" kern="1200" dirty="0">
                        <a:solidFill>
                          <a:schemeClr val="dk1"/>
                        </a:solidFill>
                        <a:latin typeface="+mn-lt"/>
                        <a:ea typeface="+mn-ea"/>
                        <a:cs typeface="+mn-cs"/>
                      </a:endParaRPr>
                    </a:p>
                    <a:p>
                      <a:pPr lvl="0" algn="l">
                        <a:buNone/>
                      </a:pPr>
                      <a:endParaRPr lang="en-US" sz="1400" b="0" i="0" u="none" strike="noStrike" noProof="0" dirty="0">
                        <a:solidFill>
                          <a:srgbClr val="595959"/>
                        </a:solidFill>
                        <a:latin typeface="+mn-lt"/>
                      </a:endParaRPr>
                    </a:p>
                  </a:txBody>
                  <a:tcPr marL="68580" marR="68580" marT="34290" marB="3429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Verdana"/>
                          <a:cs typeface="Verdana"/>
                        </a:rPr>
                        <a:t>Completed</a:t>
                      </a:r>
                    </a:p>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Can load from Bex query/ OHD </a:t>
                      </a:r>
                      <a:r>
                        <a:rPr lang="en-US" sz="1400" kern="1200" dirty="0">
                          <a:solidFill>
                            <a:schemeClr val="dk1"/>
                          </a:solidFill>
                          <a:latin typeface="+mn-lt"/>
                          <a:ea typeface="Verdana"/>
                          <a:cs typeface="Verdana"/>
                          <a:sym typeface="Wingdings" panose="05000000000000000000" pitchFamily="2" charset="2"/>
                        </a:rPr>
                        <a:t> Azure</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Parallel data copy working</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Standard delta logic available</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OHD as source is recommended</a:t>
                      </a:r>
                    </a:p>
                  </a:txBody>
                  <a:tcPr marL="68580" marR="68580" marT="34290" marB="34290"/>
                </a:tc>
                <a:extLst>
                  <a:ext uri="{0D108BD9-81ED-4DB2-BD59-A6C34878D82A}">
                    <a16:rowId xmlns:a16="http://schemas.microsoft.com/office/drawing/2014/main" val="1126359577"/>
                  </a:ext>
                </a:extLst>
              </a:tr>
            </a:tbl>
          </a:graphicData>
        </a:graphic>
      </p:graphicFrame>
    </p:spTree>
    <p:extLst>
      <p:ext uri="{BB962C8B-B14F-4D97-AF65-F5344CB8AC3E}">
        <p14:creationId xmlns:p14="http://schemas.microsoft.com/office/powerpoint/2010/main" val="417494197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Feature Validation Summary</a:t>
            </a:r>
          </a:p>
        </p:txBody>
      </p:sp>
      <p:sp>
        <p:nvSpPr>
          <p:cNvPr id="3" name="Rectangle 2">
            <a:extLst>
              <a:ext uri="{FF2B5EF4-FFF2-40B4-BE49-F238E27FC236}">
                <a16:creationId xmlns:a16="http://schemas.microsoft.com/office/drawing/2014/main" id="{005D0E1C-AAD6-4EB5-933F-1E771C02179F}"/>
              </a:ext>
            </a:extLst>
          </p:cNvPr>
          <p:cNvSpPr/>
          <p:nvPr/>
        </p:nvSpPr>
        <p:spPr>
          <a:xfrm>
            <a:off x="-2132115" y="1265822"/>
            <a:ext cx="11171239" cy="1138773"/>
          </a:xfrm>
          <a:prstGeom prst="rect">
            <a:avLst/>
          </a:prstGeom>
        </p:spPr>
        <p:txBody>
          <a:bodyPr wrap="square">
            <a:spAutoFit/>
          </a:bodyPr>
          <a:lstStyle/>
          <a:p>
            <a:pPr marL="257175" indent="-257175">
              <a:buFont typeface="Wingdings" panose="05000000000000000000" pitchFamily="2" charset="2"/>
              <a:buChar char="ü"/>
            </a:pPr>
            <a:endParaRPr lang="en-GB" dirty="0"/>
          </a:p>
          <a:p>
            <a:endParaRPr lang="en-GB" dirty="0"/>
          </a:p>
          <a:p>
            <a:endParaRPr lang="en-GB" sz="2000" dirty="0"/>
          </a:p>
        </p:txBody>
      </p:sp>
      <p:sp>
        <p:nvSpPr>
          <p:cNvPr id="9" name="Slide Number Placeholder 4">
            <a:extLst>
              <a:ext uri="{FF2B5EF4-FFF2-40B4-BE49-F238E27FC236}">
                <a16:creationId xmlns:a16="http://schemas.microsoft.com/office/drawing/2014/main" id="{BE186876-A93E-47FF-B215-FB9546E6DF6C}"/>
              </a:ext>
            </a:extLst>
          </p:cNvPr>
          <p:cNvSpPr>
            <a:spLocks noGrp="1"/>
          </p:cNvSpPr>
          <p:nvPr>
            <p:ph type="sldNum" sz="quarter" idx="4"/>
          </p:nvPr>
        </p:nvSpPr>
        <p:spPr>
          <a:xfrm>
            <a:off x="11324181" y="6469200"/>
            <a:ext cx="355564" cy="237600"/>
          </a:xfrm>
        </p:spPr>
        <p:txBody>
          <a:bodyPr/>
          <a:lstStyle/>
          <a:p>
            <a:fld id="{D32BAE6A-B452-4007-8177-56DD051636F9}" type="slidenum">
              <a:rPr lang="en-GB" smtClean="0">
                <a:solidFill>
                  <a:srgbClr val="595959"/>
                </a:solidFill>
              </a:rPr>
              <a:pPr/>
              <a:t>27</a:t>
            </a:fld>
            <a:endParaRPr lang="en-GB" dirty="0">
              <a:solidFill>
                <a:srgbClr val="595959"/>
              </a:solidFill>
            </a:endParaRPr>
          </a:p>
        </p:txBody>
      </p:sp>
      <p:graphicFrame>
        <p:nvGraphicFramePr>
          <p:cNvPr id="7" name="Table 6">
            <a:extLst>
              <a:ext uri="{FF2B5EF4-FFF2-40B4-BE49-F238E27FC236}">
                <a16:creationId xmlns:a16="http://schemas.microsoft.com/office/drawing/2014/main" id="{3D587435-3346-4008-B10C-A605CA6E59D5}"/>
              </a:ext>
            </a:extLst>
          </p:cNvPr>
          <p:cNvGraphicFramePr>
            <a:graphicFrameLocks noGrp="1"/>
          </p:cNvGraphicFramePr>
          <p:nvPr/>
        </p:nvGraphicFramePr>
        <p:xfrm>
          <a:off x="508007" y="1244642"/>
          <a:ext cx="10688313" cy="3215658"/>
        </p:xfrm>
        <a:graphic>
          <a:graphicData uri="http://schemas.openxmlformats.org/drawingml/2006/table">
            <a:tbl>
              <a:tblPr firstRow="1" bandRow="1">
                <a:tableStyleId>{5C22544A-7EE6-4342-B048-85BDC9FD1C3A}</a:tableStyleId>
              </a:tblPr>
              <a:tblGrid>
                <a:gridCol w="2914995">
                  <a:extLst>
                    <a:ext uri="{9D8B030D-6E8A-4147-A177-3AD203B41FA5}">
                      <a16:colId xmlns:a16="http://schemas.microsoft.com/office/drawing/2014/main" val="2908562377"/>
                    </a:ext>
                  </a:extLst>
                </a:gridCol>
                <a:gridCol w="1835364">
                  <a:extLst>
                    <a:ext uri="{9D8B030D-6E8A-4147-A177-3AD203B41FA5}">
                      <a16:colId xmlns:a16="http://schemas.microsoft.com/office/drawing/2014/main" val="1293171217"/>
                    </a:ext>
                  </a:extLst>
                </a:gridCol>
                <a:gridCol w="5937954">
                  <a:extLst>
                    <a:ext uri="{9D8B030D-6E8A-4147-A177-3AD203B41FA5}">
                      <a16:colId xmlns:a16="http://schemas.microsoft.com/office/drawing/2014/main" val="3300621832"/>
                    </a:ext>
                  </a:extLst>
                </a:gridCol>
              </a:tblGrid>
              <a:tr h="340652">
                <a:tc>
                  <a:txBody>
                    <a:bodyPr/>
                    <a:lstStyle/>
                    <a:p>
                      <a:r>
                        <a:rPr lang="en-US" sz="1800" dirty="0"/>
                        <a:t>Area</a:t>
                      </a:r>
                    </a:p>
                  </a:txBody>
                  <a:tcPr marL="68580" marR="68580" marT="34290" marB="34290"/>
                </a:tc>
                <a:tc>
                  <a:txBody>
                    <a:bodyPr/>
                    <a:lstStyle/>
                    <a:p>
                      <a:r>
                        <a:rPr lang="en-US" sz="1800"/>
                        <a:t>Status</a:t>
                      </a:r>
                    </a:p>
                  </a:txBody>
                  <a:tcPr marL="68580" marR="68580" marT="34290" marB="34290"/>
                </a:tc>
                <a:tc>
                  <a:txBody>
                    <a:bodyPr/>
                    <a:lstStyle/>
                    <a:p>
                      <a:r>
                        <a:rPr lang="en-US" sz="1800" dirty="0"/>
                        <a:t>Comments</a:t>
                      </a:r>
                    </a:p>
                  </a:txBody>
                  <a:tcPr marL="68580" marR="68580" marT="34290" marB="34290"/>
                </a:tc>
                <a:extLst>
                  <a:ext uri="{0D108BD9-81ED-4DB2-BD59-A6C34878D82A}">
                    <a16:rowId xmlns:a16="http://schemas.microsoft.com/office/drawing/2014/main" val="757191596"/>
                  </a:ext>
                </a:extLst>
              </a:tr>
              <a:tr h="704014">
                <a:tc>
                  <a:txBody>
                    <a:bodyPr/>
                    <a:lstStyle/>
                    <a:p>
                      <a:pPr marL="0" algn="l" defTabSz="1219140" rtl="0" eaLnBrk="1" fontAlgn="t" latinLnBrk="0" hangingPunct="1"/>
                      <a:r>
                        <a:rPr lang="en-US" sz="1400" kern="1200" dirty="0">
                          <a:solidFill>
                            <a:schemeClr val="dk1"/>
                          </a:solidFill>
                          <a:latin typeface="+mn-lt"/>
                          <a:ea typeface="+mn-ea"/>
                          <a:cs typeface="+mn-cs"/>
                        </a:rPr>
                        <a:t>Pricing Model (ADL, ADF, SDWH and Bandwidth charges)</a:t>
                      </a:r>
                    </a:p>
                  </a:txBody>
                  <a:tcPr marL="68580" marR="68580" marT="34290" marB="34290"/>
                </a:tc>
                <a:tc>
                  <a:txBody>
                    <a:bodyPr/>
                    <a:lstStyle/>
                    <a:p>
                      <a:r>
                        <a:rPr lang="en-US" sz="1400" kern="1200" dirty="0">
                          <a:solidFill>
                            <a:schemeClr val="dk1"/>
                          </a:solidFill>
                          <a:latin typeface="+mn-lt"/>
                          <a:ea typeface="Verdana"/>
                          <a:cs typeface="Verdana"/>
                        </a:rPr>
                        <a:t>On going</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Create services in same region of same zone.</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Better to use Self Hosted integrated runtime to avoid huge cost</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Inactive pipeline should delete, </a:t>
                      </a:r>
                      <a:r>
                        <a:rPr lang="en-US" sz="1400" kern="1200" dirty="0">
                          <a:solidFill>
                            <a:schemeClr val="dk1"/>
                          </a:solidFill>
                          <a:latin typeface="+mn-lt"/>
                          <a:ea typeface="+mn-ea"/>
                          <a:cs typeface="+mn-cs"/>
                        </a:rPr>
                        <a:t>else costing will continue</a:t>
                      </a: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4284523244"/>
                  </a:ext>
                </a:extLst>
              </a:tr>
              <a:tr h="704014">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GB" sz="1400" dirty="0"/>
                        <a:t>Security on storage (ADL, SDWH &amp; SDB)</a:t>
                      </a:r>
                    </a:p>
                  </a:txBody>
                  <a:tcPr marL="68580" marR="68580" marT="34290" marB="34290"/>
                </a:tc>
                <a:tc>
                  <a:txBody>
                    <a:bodyPr/>
                    <a:lstStyle/>
                    <a:p>
                      <a:r>
                        <a:rPr lang="en-US" sz="1400" kern="1200" dirty="0">
                          <a:solidFill>
                            <a:schemeClr val="dk1"/>
                          </a:solidFill>
                          <a:latin typeface="+mn-lt"/>
                          <a:ea typeface="Verdana"/>
                          <a:cs typeface="Verdana"/>
                        </a:rPr>
                        <a:t>Completed</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At rest supports SSE and at transit supports HTTPS</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SQL DWH &amp; DB supports using SQL server and AAD authentication</a:t>
                      </a:r>
                    </a:p>
                  </a:txBody>
                  <a:tcPr marL="68580" marR="68580" marT="34290" marB="34290"/>
                </a:tc>
                <a:extLst>
                  <a:ext uri="{0D108BD9-81ED-4DB2-BD59-A6C34878D82A}">
                    <a16:rowId xmlns:a16="http://schemas.microsoft.com/office/drawing/2014/main" val="1080844196"/>
                  </a:ext>
                </a:extLst>
              </a:tr>
              <a:tr h="386072">
                <a:tc>
                  <a:txBody>
                    <a:bodyPr/>
                    <a:lstStyle/>
                    <a:p>
                      <a:pPr lvl="0" algn="l">
                        <a:buNone/>
                      </a:pPr>
                      <a:endParaRPr lang="en-US" sz="1400" dirty="0">
                        <a:latin typeface="+mn-lt"/>
                      </a:endParaRP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116723467"/>
                  </a:ext>
                </a:extLst>
              </a:tr>
              <a:tr h="408782">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lang="en-US" sz="1400" dirty="0"/>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3434438329"/>
                  </a:ext>
                </a:extLst>
              </a:tr>
              <a:tr h="332615">
                <a:tc>
                  <a:txBody>
                    <a:bodyPr/>
                    <a:lstStyle/>
                    <a:p>
                      <a:pPr lvl="0" algn="l">
                        <a:buNone/>
                      </a:pPr>
                      <a:endParaRPr lang="en-US" sz="1400" b="0" i="0" u="none" strike="noStrike" noProof="0" dirty="0">
                        <a:solidFill>
                          <a:srgbClr val="595959"/>
                        </a:solidFill>
                        <a:latin typeface="+mn-lt"/>
                      </a:endParaRP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3692457933"/>
                  </a:ext>
                </a:extLst>
              </a:tr>
              <a:tr h="332615">
                <a:tc>
                  <a:txBody>
                    <a:bodyPr/>
                    <a:lstStyle/>
                    <a:p>
                      <a:pPr lvl="0" algn="l">
                        <a:buNone/>
                      </a:pPr>
                      <a:endParaRPr lang="en-US" sz="1400" b="0" i="0" u="none" strike="noStrike" noProof="0" dirty="0">
                        <a:solidFill>
                          <a:srgbClr val="595959"/>
                        </a:solidFill>
                        <a:latin typeface="+mn-lt"/>
                      </a:endParaRP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1126359577"/>
                  </a:ext>
                </a:extLst>
              </a:tr>
            </a:tbl>
          </a:graphicData>
        </a:graphic>
      </p:graphicFrame>
    </p:spTree>
    <p:extLst>
      <p:ext uri="{BB962C8B-B14F-4D97-AF65-F5344CB8AC3E}">
        <p14:creationId xmlns:p14="http://schemas.microsoft.com/office/powerpoint/2010/main" val="345092034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Microsoft Azure</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28</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5071137"/>
          </a:xfrm>
        </p:spPr>
        <p:txBody>
          <a:bodyPr/>
          <a:lstStyle/>
          <a:p>
            <a:pPr marL="336550" indent="-342900">
              <a:buFont typeface="Wingdings" panose="05000000000000000000" pitchFamily="2" charset="2"/>
              <a:buChar char="q"/>
            </a:pPr>
            <a:endParaRPr lang="en-US" sz="1800"/>
          </a:p>
          <a:p>
            <a:pPr marL="336550" indent="-342900">
              <a:buFont typeface="Wingdings" panose="05000000000000000000" pitchFamily="2" charset="2"/>
              <a:buChar char="q"/>
            </a:pPr>
            <a:r>
              <a:rPr lang="en-US" sz="1800" dirty="0"/>
              <a:t>Going forward no future to on-premise data center, need to replace by cloud solutions.</a:t>
            </a:r>
            <a:endParaRPr lang="en-US" dirty="0"/>
          </a:p>
          <a:p>
            <a:pPr marL="336550" indent="-342900">
              <a:buFont typeface="Wingdings" panose="05000000000000000000" pitchFamily="2" charset="2"/>
              <a:buChar char="q"/>
            </a:pPr>
            <a:r>
              <a:rPr lang="en-US" sz="1800" dirty="0"/>
              <a:t>Combination of MS IT infrastructure, Application and services, presence in global IT presence made</a:t>
            </a:r>
          </a:p>
          <a:p>
            <a:r>
              <a:rPr lang="en-US" sz="1800" dirty="0"/>
              <a:t>      Azure is right choice.</a:t>
            </a:r>
          </a:p>
          <a:p>
            <a:pPr marL="336550" indent="-342900">
              <a:buFont typeface="Wingdings" panose="05000000000000000000" pitchFamily="2" charset="2"/>
              <a:buChar char="q"/>
            </a:pPr>
            <a:r>
              <a:rPr lang="en-US" sz="1800" dirty="0"/>
              <a:t>Microsoft Azure is a cloud platform for building, deploying, and managing services and applications.</a:t>
            </a:r>
          </a:p>
          <a:p>
            <a:pPr marL="336550" indent="-342900">
              <a:buFont typeface="Wingdings" panose="05000000000000000000" pitchFamily="2" charset="2"/>
              <a:buChar char="q"/>
            </a:pPr>
            <a:r>
              <a:rPr lang="en-US" sz="1800" dirty="0"/>
              <a:t>Azure supports PaaS and IaaS.</a:t>
            </a:r>
          </a:p>
          <a:p>
            <a:pPr marL="336550" indent="-342900">
              <a:buFont typeface="Wingdings" panose="05000000000000000000" pitchFamily="2" charset="2"/>
              <a:buChar char="q"/>
            </a:pPr>
            <a:r>
              <a:rPr lang="en-US" sz="1800" dirty="0"/>
              <a:t>Azure products and services are designed to meet all needs of business.</a:t>
            </a:r>
          </a:p>
          <a:p>
            <a:pPr marL="336550" indent="-342900">
              <a:buFont typeface="Wingdings" panose="05000000000000000000" pitchFamily="2" charset="2"/>
              <a:buChar char="q"/>
            </a:pPr>
            <a:r>
              <a:rPr lang="en-US" sz="1800" dirty="0"/>
              <a:t>Azure can be used as database and application.</a:t>
            </a:r>
          </a:p>
          <a:p>
            <a:pPr marL="336550" indent="-342900">
              <a:buFont typeface="Wingdings" panose="05000000000000000000" pitchFamily="2" charset="2"/>
              <a:buChar char="q"/>
            </a:pPr>
            <a:r>
              <a:rPr lang="en-US" sz="1800" dirty="0"/>
              <a:t>Azure supports both ELT (Extract – Transform - Load) and ETL (Extract – Load – Transform) tools.</a:t>
            </a:r>
          </a:p>
          <a:p>
            <a:endParaRPr lang="en-US" sz="1800" dirty="0"/>
          </a:p>
          <a:p>
            <a:pPr marL="336550" indent="-342900">
              <a:buFont typeface="Wingdings" panose="05000000000000000000" pitchFamily="2" charset="2"/>
              <a:buChar char="q"/>
            </a:pPr>
            <a:endParaRPr lang="en-US" sz="1800" dirty="0"/>
          </a:p>
          <a:p>
            <a:pPr marL="336550" indent="-342900">
              <a:buFont typeface="Wingdings" panose="05000000000000000000" pitchFamily="2" charset="2"/>
              <a:buChar char="q"/>
            </a:pPr>
            <a:endParaRPr lang="en-US" sz="1800" dirty="0"/>
          </a:p>
          <a:p>
            <a:endParaRPr lang="en-US" sz="1800" dirty="0"/>
          </a:p>
          <a:p>
            <a:pPr marL="336550" indent="-342900">
              <a:buFont typeface="Wingdings" panose="05000000000000000000" pitchFamily="2" charset="2"/>
              <a:buChar char="q"/>
            </a:pPr>
            <a:endParaRPr lang="en-US" sz="1800" dirty="0"/>
          </a:p>
        </p:txBody>
      </p:sp>
    </p:spTree>
    <p:extLst>
      <p:ext uri="{BB962C8B-B14F-4D97-AF65-F5344CB8AC3E}">
        <p14:creationId xmlns:p14="http://schemas.microsoft.com/office/powerpoint/2010/main" val="21448106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Data Security Matrix - Azure Storage Services</a:t>
            </a:r>
          </a:p>
        </p:txBody>
      </p:sp>
      <p:sp>
        <p:nvSpPr>
          <p:cNvPr id="3" name="Rectangle 2">
            <a:extLst>
              <a:ext uri="{FF2B5EF4-FFF2-40B4-BE49-F238E27FC236}">
                <a16:creationId xmlns:a16="http://schemas.microsoft.com/office/drawing/2014/main" id="{005D0E1C-AAD6-4EB5-933F-1E771C02179F}"/>
              </a:ext>
            </a:extLst>
          </p:cNvPr>
          <p:cNvSpPr/>
          <p:nvPr/>
        </p:nvSpPr>
        <p:spPr>
          <a:xfrm>
            <a:off x="-2132115" y="1265822"/>
            <a:ext cx="11171239" cy="1138773"/>
          </a:xfrm>
          <a:prstGeom prst="rect">
            <a:avLst/>
          </a:prstGeom>
        </p:spPr>
        <p:txBody>
          <a:bodyPr wrap="square">
            <a:spAutoFit/>
          </a:bodyPr>
          <a:lstStyle/>
          <a:p>
            <a:pPr marL="257175" indent="-257175">
              <a:buFont typeface="Wingdings" panose="05000000000000000000" pitchFamily="2" charset="2"/>
              <a:buChar char="ü"/>
            </a:pPr>
            <a:endParaRPr lang="en-GB" dirty="0"/>
          </a:p>
          <a:p>
            <a:endParaRPr lang="en-GB" dirty="0"/>
          </a:p>
          <a:p>
            <a:endParaRPr lang="en-GB" sz="2000" dirty="0"/>
          </a:p>
        </p:txBody>
      </p:sp>
      <p:sp>
        <p:nvSpPr>
          <p:cNvPr id="9" name="Slide Number Placeholder 4">
            <a:extLst>
              <a:ext uri="{FF2B5EF4-FFF2-40B4-BE49-F238E27FC236}">
                <a16:creationId xmlns:a16="http://schemas.microsoft.com/office/drawing/2014/main" id="{BE186876-A93E-47FF-B215-FB9546E6DF6C}"/>
              </a:ext>
            </a:extLst>
          </p:cNvPr>
          <p:cNvSpPr>
            <a:spLocks noGrp="1"/>
          </p:cNvSpPr>
          <p:nvPr>
            <p:ph type="sldNum" sz="quarter" idx="4"/>
          </p:nvPr>
        </p:nvSpPr>
        <p:spPr>
          <a:xfrm>
            <a:off x="11324181" y="6469200"/>
            <a:ext cx="355564" cy="237600"/>
          </a:xfrm>
        </p:spPr>
        <p:txBody>
          <a:bodyPr/>
          <a:lstStyle/>
          <a:p>
            <a:fld id="{D32BAE6A-B452-4007-8177-56DD051636F9}" type="slidenum">
              <a:rPr lang="en-GB" smtClean="0">
                <a:solidFill>
                  <a:srgbClr val="595959"/>
                </a:solidFill>
              </a:rPr>
              <a:pPr/>
              <a:t>29</a:t>
            </a:fld>
            <a:endParaRPr lang="en-GB" dirty="0">
              <a:solidFill>
                <a:srgbClr val="595959"/>
              </a:solidFill>
            </a:endParaRPr>
          </a:p>
        </p:txBody>
      </p:sp>
      <p:graphicFrame>
        <p:nvGraphicFramePr>
          <p:cNvPr id="7" name="Table 6">
            <a:extLst>
              <a:ext uri="{FF2B5EF4-FFF2-40B4-BE49-F238E27FC236}">
                <a16:creationId xmlns:a16="http://schemas.microsoft.com/office/drawing/2014/main" id="{3D587435-3346-4008-B10C-A605CA6E59D5}"/>
              </a:ext>
            </a:extLst>
          </p:cNvPr>
          <p:cNvGraphicFramePr>
            <a:graphicFrameLocks noGrp="1"/>
          </p:cNvGraphicFramePr>
          <p:nvPr/>
        </p:nvGraphicFramePr>
        <p:xfrm>
          <a:off x="554051" y="1265822"/>
          <a:ext cx="11099626" cy="4944440"/>
        </p:xfrm>
        <a:graphic>
          <a:graphicData uri="http://schemas.openxmlformats.org/drawingml/2006/table">
            <a:tbl>
              <a:tblPr firstRow="1" bandRow="1">
                <a:tableStyleId>{5C22544A-7EE6-4342-B048-85BDC9FD1C3A}</a:tableStyleId>
              </a:tblPr>
              <a:tblGrid>
                <a:gridCol w="1437309">
                  <a:extLst>
                    <a:ext uri="{9D8B030D-6E8A-4147-A177-3AD203B41FA5}">
                      <a16:colId xmlns:a16="http://schemas.microsoft.com/office/drawing/2014/main" val="2908562377"/>
                    </a:ext>
                  </a:extLst>
                </a:gridCol>
                <a:gridCol w="1052601">
                  <a:extLst>
                    <a:ext uri="{9D8B030D-6E8A-4147-A177-3AD203B41FA5}">
                      <a16:colId xmlns:a16="http://schemas.microsoft.com/office/drawing/2014/main" val="1293171217"/>
                    </a:ext>
                  </a:extLst>
                </a:gridCol>
                <a:gridCol w="681450">
                  <a:extLst>
                    <a:ext uri="{9D8B030D-6E8A-4147-A177-3AD203B41FA5}">
                      <a16:colId xmlns:a16="http://schemas.microsoft.com/office/drawing/2014/main" val="3300621832"/>
                    </a:ext>
                  </a:extLst>
                </a:gridCol>
                <a:gridCol w="775469">
                  <a:extLst>
                    <a:ext uri="{9D8B030D-6E8A-4147-A177-3AD203B41FA5}">
                      <a16:colId xmlns:a16="http://schemas.microsoft.com/office/drawing/2014/main" val="523921477"/>
                    </a:ext>
                  </a:extLst>
                </a:gridCol>
                <a:gridCol w="1330960">
                  <a:extLst>
                    <a:ext uri="{9D8B030D-6E8A-4147-A177-3AD203B41FA5}">
                      <a16:colId xmlns:a16="http://schemas.microsoft.com/office/drawing/2014/main" val="2499703996"/>
                    </a:ext>
                  </a:extLst>
                </a:gridCol>
                <a:gridCol w="2194560">
                  <a:extLst>
                    <a:ext uri="{9D8B030D-6E8A-4147-A177-3AD203B41FA5}">
                      <a16:colId xmlns:a16="http://schemas.microsoft.com/office/drawing/2014/main" val="4199813752"/>
                    </a:ext>
                  </a:extLst>
                </a:gridCol>
                <a:gridCol w="1360289">
                  <a:extLst>
                    <a:ext uri="{9D8B030D-6E8A-4147-A177-3AD203B41FA5}">
                      <a16:colId xmlns:a16="http://schemas.microsoft.com/office/drawing/2014/main" val="3256503353"/>
                    </a:ext>
                  </a:extLst>
                </a:gridCol>
                <a:gridCol w="2266988">
                  <a:extLst>
                    <a:ext uri="{9D8B030D-6E8A-4147-A177-3AD203B41FA5}">
                      <a16:colId xmlns:a16="http://schemas.microsoft.com/office/drawing/2014/main" val="3359339008"/>
                    </a:ext>
                  </a:extLst>
                </a:gridCol>
              </a:tblGrid>
              <a:tr h="278130">
                <a:tc>
                  <a:txBody>
                    <a:bodyPr/>
                    <a:lstStyle/>
                    <a:p>
                      <a:r>
                        <a:rPr lang="en-US" sz="1800" dirty="0"/>
                        <a:t>Service Name</a:t>
                      </a:r>
                    </a:p>
                  </a:txBody>
                  <a:tcPr marL="68580" marR="68580" marT="34290" marB="34290"/>
                </a:tc>
                <a:tc>
                  <a:txBody>
                    <a:bodyPr/>
                    <a:lstStyle/>
                    <a:p>
                      <a:r>
                        <a:rPr lang="en-US" sz="1800" dirty="0"/>
                        <a:t>Storage type</a:t>
                      </a:r>
                    </a:p>
                  </a:txBody>
                  <a:tcPr marL="68580" marR="68580" marT="34290" marB="34290"/>
                </a:tc>
                <a:tc>
                  <a:txBody>
                    <a:bodyPr/>
                    <a:lstStyle/>
                    <a:p>
                      <a:r>
                        <a:rPr lang="en-US" sz="1800" dirty="0"/>
                        <a:t>Object level Access</a:t>
                      </a:r>
                    </a:p>
                  </a:txBody>
                  <a:tcPr marL="68580" marR="68580" marT="34290" marB="34290"/>
                </a:tc>
                <a:tc>
                  <a:txBody>
                    <a:bodyPr/>
                    <a:lstStyle/>
                    <a:p>
                      <a:r>
                        <a:rPr lang="en-US" sz="1800" dirty="0"/>
                        <a:t>Data level Access</a:t>
                      </a:r>
                    </a:p>
                  </a:txBody>
                  <a:tcPr marL="68580" marR="68580" marT="34290" marB="34290"/>
                </a:tc>
                <a:tc>
                  <a:txBody>
                    <a:bodyPr/>
                    <a:lstStyle/>
                    <a:p>
                      <a:r>
                        <a:rPr lang="en-US" sz="1800" dirty="0"/>
                        <a:t>Data Encryption  (Rest)</a:t>
                      </a:r>
                    </a:p>
                  </a:txBody>
                  <a:tcPr marL="68580" marR="68580" marT="34290" marB="3429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800" dirty="0"/>
                        <a:t>Data Encryption (Transit)</a:t>
                      </a:r>
                    </a:p>
                    <a:p>
                      <a:endParaRPr lang="en-US" sz="1800" dirty="0"/>
                    </a:p>
                  </a:txBody>
                  <a:tcPr marL="68580" marR="68580" marT="34290" marB="34290"/>
                </a:tc>
                <a:tc>
                  <a:txBody>
                    <a:bodyPr/>
                    <a:lstStyle/>
                    <a:p>
                      <a:r>
                        <a:rPr lang="en-US" sz="1800" dirty="0"/>
                        <a:t>Identity Authentication method</a:t>
                      </a:r>
                    </a:p>
                  </a:txBody>
                  <a:tcPr marL="68580" marR="68580" marT="34290" marB="34290"/>
                </a:tc>
                <a:tc>
                  <a:txBody>
                    <a:bodyPr/>
                    <a:lstStyle/>
                    <a:p>
                      <a:r>
                        <a:rPr lang="en-US" sz="1800" dirty="0"/>
                        <a:t>Access Control</a:t>
                      </a:r>
                    </a:p>
                  </a:txBody>
                  <a:tcPr marL="68580" marR="68580" marT="34290" marB="34290"/>
                </a:tc>
                <a:extLst>
                  <a:ext uri="{0D108BD9-81ED-4DB2-BD59-A6C34878D82A}">
                    <a16:rowId xmlns:a16="http://schemas.microsoft.com/office/drawing/2014/main" val="757191596"/>
                  </a:ext>
                </a:extLst>
              </a:tr>
              <a:tr h="0">
                <a:tc>
                  <a:txBody>
                    <a:bodyPr/>
                    <a:lstStyle/>
                    <a:p>
                      <a:pPr marL="0" algn="l" defTabSz="1219140" rtl="0" eaLnBrk="1" fontAlgn="t" latinLnBrk="0" hangingPunct="1"/>
                      <a:r>
                        <a:rPr lang="en-US" sz="1400" kern="1200" dirty="0">
                          <a:solidFill>
                            <a:schemeClr val="dk1"/>
                          </a:solidFill>
                          <a:latin typeface="+mn-lt"/>
                          <a:ea typeface="+mn-ea"/>
                          <a:cs typeface="+mn-cs"/>
                        </a:rPr>
                        <a:t>Azure Data lake (G1)</a:t>
                      </a:r>
                    </a:p>
                  </a:txBody>
                  <a:tcPr marL="68580" marR="68580" marT="34290" marB="34290"/>
                </a:tc>
                <a:tc>
                  <a:txBody>
                    <a:bodyPr/>
                    <a:lstStyle/>
                    <a:p>
                      <a:r>
                        <a:rPr lang="en-US" sz="1400" kern="1200" dirty="0">
                          <a:solidFill>
                            <a:schemeClr val="dk1"/>
                          </a:solidFill>
                          <a:latin typeface="+mn-lt"/>
                          <a:ea typeface="Verdana"/>
                          <a:cs typeface="Verdana"/>
                        </a:rPr>
                        <a:t>File </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Yes</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 Transparent </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HTTPS</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AAD</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RBAC</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ACL based on </a:t>
                      </a:r>
                      <a:r>
                        <a:rPr lang="en-US" sz="1400" kern="1200" dirty="0" err="1">
                          <a:solidFill>
                            <a:schemeClr val="dk1"/>
                          </a:solidFill>
                          <a:latin typeface="+mn-lt"/>
                          <a:ea typeface="Verdana"/>
                          <a:cs typeface="Verdana"/>
                        </a:rPr>
                        <a:t>posix</a:t>
                      </a:r>
                      <a:endParaRPr lang="en-US" sz="1400" kern="1200" dirty="0">
                        <a:solidFill>
                          <a:schemeClr val="dk1"/>
                        </a:solidFill>
                        <a:latin typeface="+mn-lt"/>
                        <a:ea typeface="Verdana"/>
                        <a:cs typeface="Verdana"/>
                      </a:endParaRP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IP based restriction</a:t>
                      </a:r>
                    </a:p>
                  </a:txBody>
                  <a:tcPr marL="68580" marR="68580" marT="34290" marB="34290"/>
                </a:tc>
                <a:extLst>
                  <a:ext uri="{0D108BD9-81ED-4DB2-BD59-A6C34878D82A}">
                    <a16:rowId xmlns:a16="http://schemas.microsoft.com/office/drawing/2014/main" val="4284523244"/>
                  </a:ext>
                </a:extLst>
              </a:tr>
              <a:tr h="548598">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GB" sz="1400" dirty="0"/>
                        <a:t>Blob</a:t>
                      </a:r>
                    </a:p>
                  </a:txBody>
                  <a:tcPr marL="68580" marR="68580" marT="34290" marB="34290"/>
                </a:tc>
                <a:tc>
                  <a:txBody>
                    <a:bodyPr/>
                    <a:lstStyle/>
                    <a:p>
                      <a:r>
                        <a:rPr lang="en-US" sz="1400" kern="1200" dirty="0">
                          <a:solidFill>
                            <a:schemeClr val="dk1"/>
                          </a:solidFill>
                          <a:latin typeface="+mn-lt"/>
                          <a:ea typeface="Verdana"/>
                          <a:cs typeface="Verdana"/>
                        </a:rPr>
                        <a:t>File </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Yes</a:t>
                      </a:r>
                    </a:p>
                    <a:p>
                      <a:pPr marL="0" indent="0" algn="l" defTabSz="914400" rtl="0" eaLnBrk="1" fontAlgn="t" latinLnBrk="0" hangingPunct="1">
                        <a:buFont typeface="Wingdings" panose="05000000000000000000" pitchFamily="2" charset="2"/>
                        <a:buNone/>
                      </a:pPr>
                      <a:endParaRPr lang="en-US" sz="1400" kern="1200" dirty="0">
                        <a:solidFill>
                          <a:schemeClr val="dk1"/>
                        </a:solidFill>
                        <a:latin typeface="+mn-lt"/>
                        <a:ea typeface="Verdana"/>
                        <a:cs typeface="Verdana"/>
                      </a:endParaRP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Storage service encryption (SSE)</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Client side</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HTTPS</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AAD</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RBAC</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Shared Access Signature</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IP based restriction</a:t>
                      </a:r>
                    </a:p>
                  </a:txBody>
                  <a:tcPr marL="68580" marR="68580" marT="34290" marB="34290"/>
                </a:tc>
                <a:extLst>
                  <a:ext uri="{0D108BD9-81ED-4DB2-BD59-A6C34878D82A}">
                    <a16:rowId xmlns:a16="http://schemas.microsoft.com/office/drawing/2014/main" val="1080844196"/>
                  </a:ext>
                </a:extLst>
              </a:tr>
              <a:tr h="388620">
                <a:tc>
                  <a:txBody>
                    <a:bodyPr/>
                    <a:lstStyle/>
                    <a:p>
                      <a:pPr lvl="0" algn="l">
                        <a:buNone/>
                      </a:pPr>
                      <a:r>
                        <a:rPr lang="en-US" sz="1400" dirty="0">
                          <a:latin typeface="+mn-lt"/>
                        </a:rPr>
                        <a:t>SQL Database</a:t>
                      </a:r>
                    </a:p>
                  </a:txBody>
                  <a:tcPr marL="68580" marR="68580" marT="34290" marB="34290"/>
                </a:tc>
                <a:tc>
                  <a:txBody>
                    <a:bodyPr/>
                    <a:lstStyle/>
                    <a:p>
                      <a:r>
                        <a:rPr lang="en-US" sz="1400" dirty="0">
                          <a:latin typeface="+mn-lt"/>
                        </a:rPr>
                        <a:t>Relational Database</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Yes</a:t>
                      </a:r>
                    </a:p>
                    <a:p>
                      <a:pPr marL="0" indent="0" algn="l" defTabSz="914400" rtl="0" eaLnBrk="1" fontAlgn="t" latinLnBrk="0" hangingPunct="1">
                        <a:buFont typeface="Wingdings" panose="05000000000000000000" pitchFamily="2" charset="2"/>
                        <a:buNone/>
                      </a:pPr>
                      <a:endParaRPr lang="en-US" sz="1400" kern="1200" dirty="0">
                        <a:solidFill>
                          <a:schemeClr val="dk1"/>
                        </a:solidFill>
                        <a:latin typeface="+mn-lt"/>
                        <a:ea typeface="Verdana"/>
                        <a:cs typeface="Verdana"/>
                      </a:endParaRP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Transparent </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FIPS 140-2 validated  256-bit AES subscription</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SQL Server</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AAD</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Role memberships and object level permissions</a:t>
                      </a:r>
                    </a:p>
                    <a:p>
                      <a:pPr marL="285750" marR="0" lvl="0" indent="-285750" algn="l" defTabSz="914400" rtl="0" eaLnBrk="1" fontAlgn="t" latinLnBrk="0" hangingPunct="1">
                        <a:lnSpc>
                          <a:spcPct val="100000"/>
                        </a:lnSpc>
                        <a:spcBef>
                          <a:spcPts val="0"/>
                        </a:spcBef>
                        <a:spcAft>
                          <a:spcPts val="0"/>
                        </a:spcAft>
                        <a:buClrTx/>
                        <a:buSzTx/>
                        <a:buFont typeface="Wingdings" panose="05000000000000000000" pitchFamily="2" charset="2"/>
                        <a:buChar char="§"/>
                        <a:tabLst/>
                        <a:defRPr/>
                      </a:pPr>
                      <a:r>
                        <a:rPr lang="en-US" sz="1400" kern="1200" dirty="0">
                          <a:solidFill>
                            <a:schemeClr val="dk1"/>
                          </a:solidFill>
                          <a:latin typeface="+mn-lt"/>
                          <a:ea typeface="Verdana"/>
                          <a:cs typeface="Verdana"/>
                        </a:rPr>
                        <a:t>IP based restriction</a:t>
                      </a:r>
                    </a:p>
                  </a:txBody>
                  <a:tcPr marL="68580" marR="68580" marT="34290" marB="34290"/>
                </a:tc>
                <a:extLst>
                  <a:ext uri="{0D108BD9-81ED-4DB2-BD59-A6C34878D82A}">
                    <a16:rowId xmlns:a16="http://schemas.microsoft.com/office/drawing/2014/main" val="116723467"/>
                  </a:ext>
                </a:extLst>
              </a:tr>
              <a:tr h="411480">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dirty="0"/>
                        <a:t>SQL Datawarehouse</a:t>
                      </a:r>
                    </a:p>
                  </a:txBody>
                  <a:tcPr marL="68580" marR="68580" marT="34290" marB="34290"/>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dirty="0">
                          <a:latin typeface="+mn-lt"/>
                        </a:rPr>
                        <a:t>Relational Database</a:t>
                      </a:r>
                    </a:p>
                    <a:p>
                      <a:endParaRPr lang="en-US" sz="1400" dirty="0">
                        <a:latin typeface="+mn-lt"/>
                      </a:endParaRP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Yes</a:t>
                      </a:r>
                    </a:p>
                    <a:p>
                      <a:pPr marL="0" indent="0" algn="l" defTabSz="914400" rtl="0" eaLnBrk="1" fontAlgn="t" latinLnBrk="0" hangingPunct="1">
                        <a:buFont typeface="Wingdings" panose="05000000000000000000" pitchFamily="2" charset="2"/>
                        <a:buNone/>
                      </a:pPr>
                      <a:endParaRPr lang="en-US" sz="1400" kern="1200" dirty="0">
                        <a:solidFill>
                          <a:schemeClr val="dk1"/>
                        </a:solidFill>
                        <a:latin typeface="+mn-lt"/>
                        <a:ea typeface="Verdana"/>
                        <a:cs typeface="Verdana"/>
                      </a:endParaRP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No</a:t>
                      </a:r>
                    </a:p>
                  </a:txBody>
                  <a:tcPr marL="68580" marR="68580" marT="34290" marB="34290"/>
                </a:tc>
                <a:tc>
                  <a:txBody>
                    <a:bodyPr/>
                    <a:lstStyle/>
                    <a:p>
                      <a:pPr marL="0" indent="0" algn="l" defTabSz="914400" rtl="0" eaLnBrk="1" fontAlgn="t" latinLnBrk="0" hangingPunct="1">
                        <a:buFont typeface="Wingdings" panose="05000000000000000000" pitchFamily="2" charset="2"/>
                        <a:buNone/>
                      </a:pPr>
                      <a:r>
                        <a:rPr lang="en-US" sz="1400" kern="1200" dirty="0">
                          <a:solidFill>
                            <a:schemeClr val="dk1"/>
                          </a:solidFill>
                          <a:latin typeface="+mn-lt"/>
                          <a:ea typeface="Verdana"/>
                          <a:cs typeface="Verdana"/>
                        </a:rPr>
                        <a:t>Transparent </a:t>
                      </a:r>
                    </a:p>
                  </a:txBody>
                  <a:tcPr marL="68580" marR="68580" marT="34290" marB="34290"/>
                </a:tc>
                <a:tc>
                  <a:txBody>
                    <a:bodyPr/>
                    <a:lstStyle/>
                    <a:p>
                      <a:pPr marL="0" marR="0" lvl="0" indent="0" algn="l"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Verdana"/>
                          <a:cs typeface="Verdana"/>
                        </a:rPr>
                        <a:t>FIPS 140-2 validated  256-bit AES subscription</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SQL Server</a:t>
                      </a:r>
                    </a:p>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AAD</a:t>
                      </a: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r>
                        <a:rPr lang="en-US" sz="1400" kern="1200" dirty="0">
                          <a:solidFill>
                            <a:schemeClr val="dk1"/>
                          </a:solidFill>
                          <a:latin typeface="+mn-lt"/>
                          <a:ea typeface="Verdana"/>
                          <a:cs typeface="Verdana"/>
                        </a:rPr>
                        <a:t>Role memberships and object level permissions</a:t>
                      </a:r>
                    </a:p>
                    <a:p>
                      <a:pPr marL="285750" marR="0" lvl="0" indent="-285750" algn="l" defTabSz="914400" rtl="0" eaLnBrk="1" fontAlgn="t" latinLnBrk="0" hangingPunct="1">
                        <a:lnSpc>
                          <a:spcPct val="100000"/>
                        </a:lnSpc>
                        <a:spcBef>
                          <a:spcPts val="0"/>
                        </a:spcBef>
                        <a:spcAft>
                          <a:spcPts val="0"/>
                        </a:spcAft>
                        <a:buClrTx/>
                        <a:buSzTx/>
                        <a:buFont typeface="Wingdings" panose="05000000000000000000" pitchFamily="2" charset="2"/>
                        <a:buChar char="§"/>
                        <a:tabLst/>
                        <a:defRPr/>
                      </a:pPr>
                      <a:r>
                        <a:rPr lang="en-US" sz="1400" kern="1200" dirty="0">
                          <a:solidFill>
                            <a:schemeClr val="dk1"/>
                          </a:solidFill>
                          <a:latin typeface="+mn-lt"/>
                          <a:ea typeface="Verdana"/>
                          <a:cs typeface="Verdana"/>
                        </a:rPr>
                        <a:t>IP based restriction</a:t>
                      </a:r>
                    </a:p>
                  </a:txBody>
                  <a:tcPr marL="68580" marR="68580" marT="34290" marB="34290"/>
                </a:tc>
                <a:extLst>
                  <a:ext uri="{0D108BD9-81ED-4DB2-BD59-A6C34878D82A}">
                    <a16:rowId xmlns:a16="http://schemas.microsoft.com/office/drawing/2014/main" val="3434438329"/>
                  </a:ext>
                </a:extLst>
              </a:tr>
              <a:tr h="334810">
                <a:tc>
                  <a:txBody>
                    <a:bodyPr/>
                    <a:lstStyle/>
                    <a:p>
                      <a:pPr lvl="0" algn="l">
                        <a:buNone/>
                      </a:pPr>
                      <a:endParaRPr lang="en-US" sz="1400" b="0" i="0" u="none" strike="noStrike" noProof="0" dirty="0">
                        <a:solidFill>
                          <a:srgbClr val="595959"/>
                        </a:solidFill>
                        <a:latin typeface="+mn-lt"/>
                      </a:endParaRP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3692457933"/>
                  </a:ext>
                </a:extLst>
              </a:tr>
              <a:tr h="334810">
                <a:tc>
                  <a:txBody>
                    <a:bodyPr/>
                    <a:lstStyle/>
                    <a:p>
                      <a:pPr lvl="0" algn="l">
                        <a:buNone/>
                      </a:pPr>
                      <a:endParaRPr lang="en-US" sz="1400" b="0" i="0" u="none" strike="noStrike" noProof="0" dirty="0">
                        <a:solidFill>
                          <a:srgbClr val="595959"/>
                        </a:solidFill>
                        <a:latin typeface="+mn-lt"/>
                      </a:endParaRPr>
                    </a:p>
                  </a:txBody>
                  <a:tcPr marL="68580" marR="68580" marT="34290" marB="34290"/>
                </a:tc>
                <a:tc>
                  <a:txBody>
                    <a:bodyPr/>
                    <a:lstStyle/>
                    <a:p>
                      <a:endParaRPr lang="en-US" sz="1400" dirty="0">
                        <a:latin typeface="+mn-lt"/>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tc>
                  <a:txBody>
                    <a:bodyPr/>
                    <a:lstStyle/>
                    <a:p>
                      <a:pPr marL="285750" indent="-285750" algn="l" defTabSz="914400" rtl="0" eaLnBrk="1" fontAlgn="t" latinLnBrk="0" hangingPunct="1">
                        <a:buFont typeface="Wingdings" panose="05000000000000000000" pitchFamily="2" charset="2"/>
                        <a:buChar char="§"/>
                      </a:pPr>
                      <a:endParaRPr lang="en-US" sz="1400" kern="1200" dirty="0">
                        <a:solidFill>
                          <a:schemeClr val="dk1"/>
                        </a:solidFill>
                        <a:latin typeface="+mn-lt"/>
                        <a:ea typeface="Verdana"/>
                        <a:cs typeface="Verdana"/>
                      </a:endParaRPr>
                    </a:p>
                  </a:txBody>
                  <a:tcPr marL="68580" marR="68580" marT="34290" marB="34290"/>
                </a:tc>
                <a:extLst>
                  <a:ext uri="{0D108BD9-81ED-4DB2-BD59-A6C34878D82A}">
                    <a16:rowId xmlns:a16="http://schemas.microsoft.com/office/drawing/2014/main" val="1126359577"/>
                  </a:ext>
                </a:extLst>
              </a:tr>
            </a:tbl>
          </a:graphicData>
        </a:graphic>
      </p:graphicFrame>
    </p:spTree>
    <p:extLst>
      <p:ext uri="{BB962C8B-B14F-4D97-AF65-F5344CB8AC3E}">
        <p14:creationId xmlns:p14="http://schemas.microsoft.com/office/powerpoint/2010/main" val="839956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a:xfrm>
            <a:off x="510380" y="712805"/>
            <a:ext cx="11171239" cy="752475"/>
          </a:xfrm>
        </p:spPr>
        <p:txBody>
          <a:bodyPr/>
          <a:lstStyle/>
          <a:p>
            <a:r>
              <a:rPr lang="en-US" dirty="0"/>
              <a:t>MI &amp; Analytics Azure Architecture</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3</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5071137"/>
          </a:xfrm>
        </p:spPr>
        <p:txBody>
          <a:bodyPr/>
          <a:lstStyle/>
          <a:p>
            <a:endParaRPr lang="en-US" sz="1800" dirty="0"/>
          </a:p>
          <a:p>
            <a:endParaRPr lang="en-US" sz="1800" dirty="0"/>
          </a:p>
          <a:p>
            <a:pPr marL="337170" indent="-342900">
              <a:buFont typeface="Wingdings" panose="05000000000000000000" pitchFamily="2" charset="2"/>
              <a:buChar char="q"/>
            </a:pPr>
            <a:endParaRPr lang="en-US" sz="1800" dirty="0"/>
          </a:p>
        </p:txBody>
      </p:sp>
      <p:pic>
        <p:nvPicPr>
          <p:cNvPr id="4" name="Picture 3">
            <a:extLst>
              <a:ext uri="{FF2B5EF4-FFF2-40B4-BE49-F238E27FC236}">
                <a16:creationId xmlns:a16="http://schemas.microsoft.com/office/drawing/2014/main" id="{6B97DB02-38D9-436E-8986-40B3664113AC}"/>
              </a:ext>
            </a:extLst>
          </p:cNvPr>
          <p:cNvPicPr>
            <a:picLocks noChangeAspect="1"/>
          </p:cNvPicPr>
          <p:nvPr/>
        </p:nvPicPr>
        <p:blipFill>
          <a:blip r:embed="rId3"/>
          <a:stretch>
            <a:fillRect/>
          </a:stretch>
        </p:blipFill>
        <p:spPr>
          <a:xfrm>
            <a:off x="406157" y="1226339"/>
            <a:ext cx="11379684" cy="5071137"/>
          </a:xfrm>
          <a:prstGeom prst="rect">
            <a:avLst/>
          </a:prstGeom>
        </p:spPr>
      </p:pic>
    </p:spTree>
    <p:extLst>
      <p:ext uri="{BB962C8B-B14F-4D97-AF65-F5344CB8AC3E}">
        <p14:creationId xmlns:p14="http://schemas.microsoft.com/office/powerpoint/2010/main" val="287735257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Data Factory V2 (ADF)</a:t>
            </a:r>
          </a:p>
        </p:txBody>
      </p:sp>
      <p:sp>
        <p:nvSpPr>
          <p:cNvPr id="3" name="Content Placeholder 2"/>
          <p:cNvSpPr>
            <a:spLocks noGrp="1"/>
          </p:cNvSpPr>
          <p:nvPr>
            <p:ph sz="quarter" idx="11"/>
          </p:nvPr>
        </p:nvSpPr>
        <p:spPr>
          <a:xfrm>
            <a:off x="632762" y="1421861"/>
            <a:ext cx="10886139" cy="4844185"/>
          </a:xfrm>
        </p:spPr>
        <p:txBody>
          <a:bodyPr/>
          <a:lstStyle/>
          <a:p>
            <a:pPr marL="337170" lvl="1" indent="-342900">
              <a:buFont typeface="Wingdings" panose="05000000000000000000" pitchFamily="2" charset="2"/>
              <a:buChar char="q"/>
            </a:pPr>
            <a:r>
              <a:rPr lang="en-US" sz="1800" dirty="0"/>
              <a:t>It is a cloud-based data integration service that allows you to create data-driven workflows (pipelines) in the cloud for orchestrating and automating data movement and data transformation.</a:t>
            </a:r>
          </a:p>
          <a:p>
            <a:pPr marL="337170" lvl="1" indent="-342900">
              <a:buFont typeface="Wingdings" panose="05000000000000000000" pitchFamily="2" charset="2"/>
              <a:buChar char="q"/>
            </a:pPr>
            <a:r>
              <a:rPr lang="en-US" sz="1800" dirty="0"/>
              <a:t>It Supports 81 Data source connectors as on date (57 Production and 24 Beta Version). </a:t>
            </a:r>
          </a:p>
          <a:p>
            <a:pPr marL="337170" lvl="1" indent="-342900">
              <a:buFont typeface="Wingdings" panose="05000000000000000000" pitchFamily="2" charset="2"/>
              <a:buChar char="q"/>
            </a:pPr>
            <a:r>
              <a:rPr lang="en-US" sz="1800" dirty="0"/>
              <a:t>ADF process and transform the data by using compute services such as HDInsight Hadoop, Spark, Azure Data Lake Analytics, Azure Machine Learning and Data bricks.</a:t>
            </a:r>
          </a:p>
          <a:p>
            <a:pPr marL="337170" lvl="1" indent="-342900">
              <a:buFont typeface="Wingdings" panose="05000000000000000000" pitchFamily="2" charset="2"/>
              <a:buChar char="q"/>
            </a:pPr>
            <a:r>
              <a:rPr lang="en-US" sz="1800" dirty="0"/>
              <a:t>All connection credentials in ADF can be secured using Azure Key Vault.</a:t>
            </a:r>
          </a:p>
          <a:p>
            <a:pPr marL="337170" lvl="1" indent="-342900">
              <a:buFont typeface="Wingdings" panose="05000000000000000000" pitchFamily="2" charset="2"/>
              <a:buChar char="q"/>
            </a:pPr>
            <a:r>
              <a:rPr lang="en-US" sz="1800" dirty="0"/>
              <a:t>Azure Data Factory doesn’t persist any data rather all data movement is handled using Azure IR (for Internal Scenarios) &amp; Self-hosted IR (For Hybrid Scenarios).  </a:t>
            </a:r>
          </a:p>
          <a:p>
            <a:pPr marL="337170" lvl="1" indent="-342900">
              <a:buFont typeface="Wingdings" panose="05000000000000000000" pitchFamily="2" charset="2"/>
              <a:buChar char="q"/>
            </a:pPr>
            <a:r>
              <a:rPr lang="en-US" sz="1800" dirty="0"/>
              <a:t>The ADF Instance can be created in 9 Regions , but it can utilize service that is available globally within Azure and on On-Premise using Self Hosted IR. </a:t>
            </a:r>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30</a:t>
            </a:fld>
            <a:endParaRPr lang="en-GB" dirty="0">
              <a:solidFill>
                <a:srgbClr val="595959"/>
              </a:solidFill>
              <a:latin typeface="Futura Medium"/>
            </a:endParaRPr>
          </a:p>
        </p:txBody>
      </p:sp>
    </p:spTree>
    <p:extLst>
      <p:ext uri="{BB962C8B-B14F-4D97-AF65-F5344CB8AC3E}">
        <p14:creationId xmlns:p14="http://schemas.microsoft.com/office/powerpoint/2010/main" val="39760363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Azure Data Factory and Security</a:t>
            </a:r>
          </a:p>
        </p:txBody>
      </p:sp>
      <p:sp>
        <p:nvSpPr>
          <p:cNvPr id="3" name="Content Placeholder 2"/>
          <p:cNvSpPr>
            <a:spLocks noGrp="1"/>
          </p:cNvSpPr>
          <p:nvPr>
            <p:ph sz="quarter" idx="11"/>
          </p:nvPr>
        </p:nvSpPr>
        <p:spPr>
          <a:xfrm>
            <a:off x="592304" y="1257309"/>
            <a:ext cx="10944446" cy="5134303"/>
          </a:xfrm>
        </p:spPr>
        <p:txBody>
          <a:bodyPr/>
          <a:lstStyle/>
          <a:p>
            <a:pPr marL="337170" lvl="1" indent="-342900">
              <a:buFont typeface="Wingdings" panose="05000000000000000000" pitchFamily="2" charset="2"/>
              <a:buChar char="q"/>
            </a:pPr>
            <a:r>
              <a:rPr lang="en-US" sz="1800" dirty="0"/>
              <a:t>To copy data from Multiple Source located globally anywhere on On-Premise / Cloud Source ( Relational , non –Relational ) to Azure and perform Analytics using them.</a:t>
            </a:r>
          </a:p>
          <a:p>
            <a:pPr marL="337170" lvl="1" indent="-342900">
              <a:buFont typeface="Wingdings" panose="05000000000000000000" pitchFamily="2" charset="2"/>
              <a:buChar char="q"/>
            </a:pPr>
            <a:r>
              <a:rPr lang="en-US" sz="1800" dirty="0"/>
              <a:t>To automate Schedule / Trigger data movements based on Events in Azure / On – Regular time Intervals. </a:t>
            </a:r>
          </a:p>
          <a:p>
            <a:pPr marL="337170" lvl="1" indent="-342900">
              <a:buFont typeface="Wingdings" panose="05000000000000000000" pitchFamily="2" charset="2"/>
              <a:buChar char="q"/>
            </a:pPr>
            <a:r>
              <a:rPr lang="en-US" sz="1800" dirty="0"/>
              <a:t>To train your ML Model using input Data from Streaming / Non – Streaming Source.</a:t>
            </a:r>
          </a:p>
          <a:p>
            <a:pPr marL="337170" lvl="1" indent="-342900">
              <a:buFont typeface="Wingdings" panose="05000000000000000000" pitchFamily="2" charset="2"/>
              <a:buChar char="q"/>
            </a:pPr>
            <a:r>
              <a:rPr lang="en-US" sz="1800" dirty="0"/>
              <a:t>To transform &amp; process data using different Transformation &amp; Compute Services available on Azure. </a:t>
            </a:r>
          </a:p>
          <a:p>
            <a:pPr marL="337170" lvl="1" indent="-342900">
              <a:buFont typeface="Wingdings" panose="05000000000000000000" pitchFamily="2" charset="2"/>
              <a:buChar char="q"/>
            </a:pPr>
            <a:r>
              <a:rPr lang="en-US" sz="1800" dirty="0"/>
              <a:t>Azure Data Factory does not store any data except for linked service credentials for cloud data stores.</a:t>
            </a:r>
          </a:p>
          <a:p>
            <a:pPr marL="337170" lvl="1" indent="-342900">
              <a:buFont typeface="Wingdings" panose="05000000000000000000" pitchFamily="2" charset="2"/>
              <a:buChar char="q"/>
            </a:pPr>
            <a:r>
              <a:rPr lang="en-US" sz="1800" dirty="0"/>
              <a:t>All Credentials in ADF are secured by default by using Certificates. It also supports Azure Key Vault. </a:t>
            </a:r>
          </a:p>
          <a:p>
            <a:pPr marL="337170" lvl="1" indent="-342900">
              <a:buFont typeface="Wingdings" panose="05000000000000000000" pitchFamily="2" charset="2"/>
              <a:buChar char="q"/>
            </a:pPr>
            <a:r>
              <a:rPr lang="en-US" sz="1800" dirty="0"/>
              <a:t>Data Factory has been certified like CSA STAR Certification, ISO 27017:2015, ISO 9001:2015, </a:t>
            </a:r>
            <a:r>
              <a:rPr lang="en-US" sz="1800" dirty="0" err="1"/>
              <a:t>e.t.c</a:t>
            </a:r>
            <a:r>
              <a:rPr lang="en-US" sz="1800" dirty="0"/>
              <a:t>.</a:t>
            </a:r>
          </a:p>
          <a:p>
            <a:pPr marL="337170" lvl="1" indent="-342900">
              <a:buFont typeface="Wingdings" panose="05000000000000000000" pitchFamily="2" charset="2"/>
              <a:buChar char="q"/>
            </a:pPr>
            <a:endParaRPr lang="en-US" sz="1800" dirty="0"/>
          </a:p>
          <a:p>
            <a:pPr marL="337170" lvl="1" indent="-342900">
              <a:buFont typeface="Wingdings" panose="05000000000000000000" pitchFamily="2" charset="2"/>
              <a:buChar char="q"/>
            </a:pPr>
            <a:endParaRPr lang="en-US" sz="1800" dirty="0"/>
          </a:p>
          <a:p>
            <a:pPr marL="337170" lvl="1" indent="-342900">
              <a:buFont typeface="Wingdings" panose="05000000000000000000" pitchFamily="2" charset="2"/>
              <a:buChar char="q"/>
            </a:pPr>
            <a:endParaRPr lang="en-US" sz="1800" dirty="0"/>
          </a:p>
          <a:p>
            <a:pPr marL="337170" lvl="1" indent="-342900">
              <a:buFont typeface="Wingdings" panose="05000000000000000000" pitchFamily="2" charset="2"/>
              <a:buChar char="q"/>
            </a:pPr>
            <a:endParaRPr lang="en-US" sz="1800" dirty="0"/>
          </a:p>
          <a:p>
            <a:pPr marL="0" lvl="1" indent="0">
              <a:buNone/>
            </a:pPr>
            <a:endParaRPr lang="en-US" sz="1600" dirty="0">
              <a:ea typeface="Times New Roman" panose="02020603050405020304" pitchFamily="18" charset="0"/>
            </a:endParaRPr>
          </a:p>
          <a:p>
            <a:pPr marL="201600" lvl="2" indent="0">
              <a:buNone/>
            </a:pPr>
            <a:endParaRPr lang="en-US" sz="1600" dirty="0">
              <a:ea typeface="Times New Roman" panose="02020603050405020304" pitchFamily="18" charset="0"/>
            </a:endParaRPr>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31</a:t>
            </a:fld>
            <a:endParaRPr lang="en-GB" dirty="0">
              <a:solidFill>
                <a:srgbClr val="595959"/>
              </a:solidFill>
              <a:latin typeface="Futura Medium"/>
            </a:endParaRPr>
          </a:p>
        </p:txBody>
      </p:sp>
    </p:spTree>
    <p:extLst>
      <p:ext uri="{BB962C8B-B14F-4D97-AF65-F5344CB8AC3E}">
        <p14:creationId xmlns:p14="http://schemas.microsoft.com/office/powerpoint/2010/main" val="342646428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Data Lake Gen1</a:t>
            </a:r>
          </a:p>
        </p:txBody>
      </p:sp>
      <p:sp>
        <p:nvSpPr>
          <p:cNvPr id="3" name="Content Placeholder 2"/>
          <p:cNvSpPr>
            <a:spLocks noGrp="1"/>
          </p:cNvSpPr>
          <p:nvPr>
            <p:ph sz="quarter" idx="11"/>
          </p:nvPr>
        </p:nvSpPr>
        <p:spPr>
          <a:xfrm>
            <a:off x="632762" y="1421861"/>
            <a:ext cx="10886139" cy="4844185"/>
          </a:xfrm>
        </p:spPr>
        <p:txBody>
          <a:bodyPr/>
          <a:lstStyle/>
          <a:p>
            <a:pPr marL="0" lvl="1" indent="0">
              <a:buNone/>
            </a:pPr>
            <a:r>
              <a:rPr lang="en-US" b="1" dirty="0"/>
              <a:t>Data at Rest:</a:t>
            </a:r>
          </a:p>
          <a:p>
            <a:pPr marL="337170" lvl="1" indent="-342900">
              <a:buFont typeface="Wingdings" panose="05000000000000000000" pitchFamily="2" charset="2"/>
              <a:buChar char="q"/>
            </a:pPr>
            <a:r>
              <a:rPr lang="en-US" dirty="0"/>
              <a:t>When you create a new Data Lake Storage Gen1 account, encryption is on by default. </a:t>
            </a:r>
          </a:p>
          <a:p>
            <a:pPr marL="337170" lvl="1" indent="-342900">
              <a:buFont typeface="Wingdings" panose="05000000000000000000" pitchFamily="2" charset="2"/>
              <a:buChar char="q"/>
            </a:pPr>
            <a:r>
              <a:rPr lang="en-US" dirty="0"/>
              <a:t>The type of encryption that is followed is transparent data encryption (TDE). Data Lake Storage Gen1 automatically encrypts data prior to persisting, and decrypts data prior to retrieval.</a:t>
            </a:r>
          </a:p>
          <a:p>
            <a:pPr marL="337170" lvl="1" indent="-342900">
              <a:buFont typeface="Wingdings" panose="05000000000000000000" pitchFamily="2" charset="2"/>
              <a:buChar char="q"/>
            </a:pPr>
            <a:r>
              <a:rPr lang="en-US" dirty="0"/>
              <a:t>The encryption is configured and managed at the Data Lake Storage Gen1 account level by an administrator.</a:t>
            </a:r>
          </a:p>
          <a:p>
            <a:pPr marL="0" lvl="1" indent="0">
              <a:buNone/>
            </a:pPr>
            <a:r>
              <a:rPr lang="en-US" b="1" dirty="0"/>
              <a:t>Data in transit</a:t>
            </a:r>
          </a:p>
          <a:p>
            <a:pPr marL="337170" lvl="1" indent="-342900">
              <a:buFont typeface="Wingdings" panose="05000000000000000000" pitchFamily="2" charset="2"/>
              <a:buChar char="q"/>
            </a:pPr>
            <a:r>
              <a:rPr lang="en-US" dirty="0"/>
              <a:t>The data is also always secured in transit by using HTTPS over TLS 1.2 . HTTPS is the only protocol that is supported for the Data Lake Storage Gen1.</a:t>
            </a:r>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32</a:t>
            </a:fld>
            <a:endParaRPr lang="en-GB" dirty="0">
              <a:solidFill>
                <a:srgbClr val="595959"/>
              </a:solidFill>
              <a:latin typeface="Futura Medium"/>
            </a:endParaRPr>
          </a:p>
        </p:txBody>
      </p:sp>
      <p:sp>
        <p:nvSpPr>
          <p:cNvPr id="6" name="Title 1">
            <a:extLst>
              <a:ext uri="{FF2B5EF4-FFF2-40B4-BE49-F238E27FC236}">
                <a16:creationId xmlns:a16="http://schemas.microsoft.com/office/drawing/2014/main" id="{201791BE-6CD2-4840-9642-8D32F00F8B76}"/>
              </a:ext>
            </a:extLst>
          </p:cNvPr>
          <p:cNvSpPr txBox="1">
            <a:spLocks/>
          </p:cNvSpPr>
          <p:nvPr/>
        </p:nvSpPr>
        <p:spPr bwMode="auto">
          <a:xfrm>
            <a:off x="508006" y="5889808"/>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4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sz="1200" dirty="0">
                <a:latin typeface="+mn-lt"/>
              </a:rPr>
              <a:t>Note: Encryption(both at rest &amp; in transit) for Data Lake Storage Gen1 is set up during account creation, and it is always enabled by default. You can either manage the keys yourself, or allow Data Lake Storage Gen1 to manage them for you (by default).</a:t>
            </a:r>
          </a:p>
          <a:p>
            <a:endParaRPr lang="en-US" dirty="0"/>
          </a:p>
        </p:txBody>
      </p:sp>
    </p:spTree>
    <p:extLst>
      <p:ext uri="{BB962C8B-B14F-4D97-AF65-F5344CB8AC3E}">
        <p14:creationId xmlns:p14="http://schemas.microsoft.com/office/powerpoint/2010/main" val="885008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Blob</a:t>
            </a:r>
          </a:p>
        </p:txBody>
      </p:sp>
      <p:sp>
        <p:nvSpPr>
          <p:cNvPr id="3" name="Content Placeholder 2"/>
          <p:cNvSpPr>
            <a:spLocks noGrp="1"/>
          </p:cNvSpPr>
          <p:nvPr>
            <p:ph sz="quarter" idx="11"/>
          </p:nvPr>
        </p:nvSpPr>
        <p:spPr>
          <a:xfrm>
            <a:off x="632762" y="1421861"/>
            <a:ext cx="10886139" cy="4844185"/>
          </a:xfrm>
        </p:spPr>
        <p:txBody>
          <a:bodyPr/>
          <a:lstStyle/>
          <a:p>
            <a:pPr marL="0" lvl="1" indent="0">
              <a:buNone/>
            </a:pPr>
            <a:r>
              <a:rPr lang="en-US" b="1" dirty="0"/>
              <a:t>Data at Rest:</a:t>
            </a:r>
          </a:p>
          <a:p>
            <a:pPr marL="337170" lvl="1" indent="-342900">
              <a:buFont typeface="Wingdings" panose="05000000000000000000" pitchFamily="2" charset="2"/>
              <a:buChar char="q"/>
            </a:pPr>
            <a:r>
              <a:rPr lang="en-US" dirty="0"/>
              <a:t>Storage Service Encryption (SSE) is used for Azure Blob and File storage using Microsoft Managed Keys or Customer Managed keys.</a:t>
            </a:r>
          </a:p>
          <a:p>
            <a:pPr marL="337170" lvl="1" indent="-342900">
              <a:buFont typeface="Wingdings" panose="05000000000000000000" pitchFamily="2" charset="2"/>
              <a:buChar char="q"/>
            </a:pPr>
            <a:r>
              <a:rPr lang="en-US" dirty="0"/>
              <a:t>Data is automatically encrypted(on by default). </a:t>
            </a:r>
          </a:p>
          <a:p>
            <a:pPr marL="337170" lvl="1" indent="-342900">
              <a:buFont typeface="Wingdings" panose="05000000000000000000" pitchFamily="2" charset="2"/>
              <a:buChar char="q"/>
            </a:pPr>
            <a:r>
              <a:rPr lang="en-US" dirty="0"/>
              <a:t>All data that is written into Azure storage will be automatically encrypted by Storage Service Encryption prior to persisting, and decrypted prior to retrieval.</a:t>
            </a:r>
          </a:p>
          <a:p>
            <a:pPr marL="0" lvl="1" indent="0">
              <a:buNone/>
            </a:pPr>
            <a:r>
              <a:rPr lang="en-US" b="1" dirty="0"/>
              <a:t>Data in transit</a:t>
            </a:r>
          </a:p>
          <a:p>
            <a:pPr marL="337170" lvl="1" indent="-342900">
              <a:buFont typeface="Wingdings" panose="05000000000000000000" pitchFamily="2" charset="2"/>
              <a:buChar char="q"/>
            </a:pPr>
            <a:r>
              <a:rPr lang="en-US" dirty="0"/>
              <a:t>The data is also always secured in transit by using HTTPS over TLS 1.2 . HTTPS is the only protocol that is supported for the Data Lake Storage Gen1.</a:t>
            </a:r>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33</a:t>
            </a:fld>
            <a:endParaRPr lang="en-GB" dirty="0">
              <a:solidFill>
                <a:srgbClr val="595959"/>
              </a:solidFill>
              <a:latin typeface="Futura Medium"/>
            </a:endParaRPr>
          </a:p>
        </p:txBody>
      </p:sp>
      <p:sp>
        <p:nvSpPr>
          <p:cNvPr id="6" name="Title 1">
            <a:extLst>
              <a:ext uri="{FF2B5EF4-FFF2-40B4-BE49-F238E27FC236}">
                <a16:creationId xmlns:a16="http://schemas.microsoft.com/office/drawing/2014/main" id="{201791BE-6CD2-4840-9642-8D32F00F8B76}"/>
              </a:ext>
            </a:extLst>
          </p:cNvPr>
          <p:cNvSpPr txBox="1">
            <a:spLocks/>
          </p:cNvSpPr>
          <p:nvPr/>
        </p:nvSpPr>
        <p:spPr bwMode="auto">
          <a:xfrm>
            <a:off x="508006" y="5889808"/>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4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sz="1200" dirty="0">
                <a:latin typeface="+mn-lt"/>
              </a:rPr>
              <a:t>Note: Encryption(both at rest &amp; in transit) for Data Lake Storage Gen1 is set up during account creation, and it is always enabled by default. You can either manage the keys yourself, or allow Data Lake Storage Gen1 to manage them for you (by default).</a:t>
            </a:r>
          </a:p>
          <a:p>
            <a:endParaRPr lang="en-US" dirty="0"/>
          </a:p>
        </p:txBody>
      </p:sp>
    </p:spTree>
    <p:extLst>
      <p:ext uri="{BB962C8B-B14F-4D97-AF65-F5344CB8AC3E}">
        <p14:creationId xmlns:p14="http://schemas.microsoft.com/office/powerpoint/2010/main" val="5519276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Datawarehouse/Database</a:t>
            </a:r>
          </a:p>
        </p:txBody>
      </p:sp>
      <p:sp>
        <p:nvSpPr>
          <p:cNvPr id="3" name="Content Placeholder 2"/>
          <p:cNvSpPr>
            <a:spLocks noGrp="1"/>
          </p:cNvSpPr>
          <p:nvPr>
            <p:ph sz="quarter" idx="11"/>
          </p:nvPr>
        </p:nvSpPr>
        <p:spPr>
          <a:xfrm>
            <a:off x="632762" y="1421861"/>
            <a:ext cx="10886139" cy="4844185"/>
          </a:xfrm>
        </p:spPr>
        <p:txBody>
          <a:bodyPr/>
          <a:lstStyle/>
          <a:p>
            <a:pPr marL="0" lvl="1" indent="0">
              <a:buNone/>
            </a:pPr>
            <a:r>
              <a:rPr lang="en-US" b="1" dirty="0"/>
              <a:t>Data at Rest:</a:t>
            </a:r>
          </a:p>
          <a:p>
            <a:pPr marL="337170" lvl="1" indent="-342900">
              <a:buFont typeface="Wingdings" panose="05000000000000000000" pitchFamily="2" charset="2"/>
              <a:buChar char="q"/>
            </a:pPr>
            <a:r>
              <a:rPr lang="en-US" dirty="0"/>
              <a:t>This is for encrypting an entire database. </a:t>
            </a:r>
          </a:p>
          <a:p>
            <a:pPr marL="337170" lvl="1" indent="-342900">
              <a:buFont typeface="Wingdings" panose="05000000000000000000" pitchFamily="2" charset="2"/>
              <a:buChar char="q"/>
            </a:pPr>
            <a:r>
              <a:rPr lang="en-US" dirty="0"/>
              <a:t>Uses transparent data encryption and performs real-time I/O encryption and decryption of the data and log files. </a:t>
            </a:r>
          </a:p>
          <a:p>
            <a:pPr marL="337170" lvl="1" indent="-342900">
              <a:buFont typeface="Wingdings" panose="05000000000000000000" pitchFamily="2" charset="2"/>
              <a:buChar char="q"/>
            </a:pPr>
            <a:r>
              <a:rPr lang="en-US" dirty="0"/>
              <a:t>You can select TDE option in portal or encrypt the database by writing T-SQL commands. This is not on by default.</a:t>
            </a:r>
          </a:p>
          <a:p>
            <a:pPr marL="0" lvl="1" indent="0">
              <a:buNone/>
            </a:pPr>
            <a:r>
              <a:rPr lang="en-US" b="1" dirty="0"/>
              <a:t>Data in transit</a:t>
            </a:r>
          </a:p>
          <a:p>
            <a:pPr marL="337170" lvl="1" indent="-342900">
              <a:buFont typeface="Wingdings" panose="05000000000000000000" pitchFamily="2" charset="2"/>
              <a:buChar char="q"/>
            </a:pPr>
            <a:r>
              <a:rPr lang="en-US" dirty="0"/>
              <a:t>Uses TLS 1.2 encryption. (not HTTPS)</a:t>
            </a:r>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34</a:t>
            </a:fld>
            <a:endParaRPr lang="en-GB" dirty="0">
              <a:solidFill>
                <a:srgbClr val="595959"/>
              </a:solidFill>
              <a:latin typeface="Futura Medium"/>
            </a:endParaRPr>
          </a:p>
        </p:txBody>
      </p:sp>
      <p:sp>
        <p:nvSpPr>
          <p:cNvPr id="6" name="Title 1">
            <a:extLst>
              <a:ext uri="{FF2B5EF4-FFF2-40B4-BE49-F238E27FC236}">
                <a16:creationId xmlns:a16="http://schemas.microsoft.com/office/drawing/2014/main" id="{201791BE-6CD2-4840-9642-8D32F00F8B76}"/>
              </a:ext>
            </a:extLst>
          </p:cNvPr>
          <p:cNvSpPr txBox="1">
            <a:spLocks/>
          </p:cNvSpPr>
          <p:nvPr/>
        </p:nvSpPr>
        <p:spPr bwMode="auto">
          <a:xfrm>
            <a:off x="508006" y="5889808"/>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4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sz="1200" dirty="0">
                <a:latin typeface="+mn-lt"/>
              </a:rPr>
              <a:t>Note: </a:t>
            </a:r>
            <a:r>
              <a:rPr lang="en-US" sz="1200" b="1" dirty="0">
                <a:latin typeface="+mn-lt"/>
              </a:rPr>
              <a:t>256-bit AES</a:t>
            </a:r>
            <a:r>
              <a:rPr lang="en-US" sz="1200" dirty="0">
                <a:latin typeface="+mn-lt"/>
              </a:rPr>
              <a:t> and </a:t>
            </a:r>
            <a:r>
              <a:rPr lang="en-US" sz="1200" b="1" dirty="0">
                <a:latin typeface="+mn-lt"/>
              </a:rPr>
              <a:t>3DES</a:t>
            </a:r>
            <a:r>
              <a:rPr lang="en-US" sz="1200" dirty="0">
                <a:latin typeface="+mn-lt"/>
              </a:rPr>
              <a:t> encryption algorithms are used for performing encryption in TDE and SSE. These encryption algorithms are block ciphers (this is on a program level). TLS is used to encrypt HTTPS protocol. So when we say that HTTPS is available for ADLS and Blob we mean it is HTTPS over TLS, i.e., HTTPS is secured with TLS 1.2.</a:t>
            </a:r>
          </a:p>
          <a:p>
            <a:endParaRPr lang="en-US" sz="1200" dirty="0">
              <a:latin typeface="+mn-lt"/>
            </a:endParaRPr>
          </a:p>
          <a:p>
            <a:endParaRPr lang="en-US" dirty="0"/>
          </a:p>
        </p:txBody>
      </p:sp>
    </p:spTree>
    <p:extLst>
      <p:ext uri="{BB962C8B-B14F-4D97-AF65-F5344CB8AC3E}">
        <p14:creationId xmlns:p14="http://schemas.microsoft.com/office/powerpoint/2010/main" val="14860009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Azure Data Factory</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4</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5071137"/>
          </a:xfrm>
        </p:spPr>
        <p:txBody>
          <a:bodyPr/>
          <a:lstStyle/>
          <a:p>
            <a:pPr marL="336550" lvl="1" indent="-342900">
              <a:buFont typeface="Wingdings" panose="05000000000000000000" pitchFamily="2" charset="2"/>
              <a:buChar char="q"/>
            </a:pPr>
            <a:r>
              <a:rPr lang="en-US" sz="1800" dirty="0"/>
              <a:t>ADF is cloud-based data integration tool that allows to create workflows/ pipelines in the cloud for orchestrating and automating data movement and data transformation.</a:t>
            </a:r>
          </a:p>
          <a:p>
            <a:pPr marL="336550" indent="-342900">
              <a:buFont typeface="Wingdings" panose="05000000000000000000" pitchFamily="2" charset="2"/>
              <a:buChar char="q"/>
            </a:pPr>
            <a:r>
              <a:rPr lang="en-US" sz="1800" dirty="0"/>
              <a:t>It Supports </a:t>
            </a:r>
            <a:r>
              <a:rPr lang="en-US" sz="1800" b="1" dirty="0"/>
              <a:t>81</a:t>
            </a:r>
            <a:r>
              <a:rPr lang="en-US" sz="1800" dirty="0"/>
              <a:t> Data source connectors as on Date.</a:t>
            </a:r>
          </a:p>
          <a:p>
            <a:pPr marL="336550" lvl="1" indent="-342900">
              <a:buFont typeface="Wingdings" panose="05000000000000000000" pitchFamily="2" charset="2"/>
              <a:buChar char="q"/>
            </a:pPr>
            <a:r>
              <a:rPr lang="en-US" sz="1800" dirty="0"/>
              <a:t>All connection credentials in ADF are secured using Azure Key Vault.</a:t>
            </a:r>
          </a:p>
          <a:p>
            <a:pPr marL="336550" lvl="1" indent="-342900">
              <a:buFont typeface="Wingdings" panose="05000000000000000000" pitchFamily="2" charset="2"/>
              <a:buChar char="q"/>
            </a:pPr>
            <a:r>
              <a:rPr lang="en-US" sz="1800" dirty="0"/>
              <a:t>Azure Data Factory doesn’t Persist any data, data movement is handled using Azure IR (for Internal Scenarios) &amp; Self-hosted IR (For Hybrid Scenarios).  </a:t>
            </a:r>
          </a:p>
          <a:p>
            <a:pPr marL="336550" lvl="1" indent="-342900" fontAlgn="ctr">
              <a:buFont typeface="Wingdings" panose="05000000000000000000" pitchFamily="2" charset="2"/>
              <a:buChar char="q"/>
            </a:pPr>
            <a:r>
              <a:rPr lang="en-US" sz="1800" dirty="0"/>
              <a:t>Data should ingest into Azure before transformation applied. It is a ELT tool not a ETL tool, but new version ADF Data Flow (which is in preview version) will provide ETL functionality.</a:t>
            </a:r>
          </a:p>
          <a:p>
            <a:endParaRPr lang="en-US" sz="1800" dirty="0"/>
          </a:p>
          <a:p>
            <a:pPr marL="336550" indent="-342900">
              <a:buFont typeface="Wingdings" panose="05000000000000000000" pitchFamily="2" charset="2"/>
              <a:buChar char="q"/>
            </a:pPr>
            <a:endParaRPr lang="en-US" sz="1800" dirty="0"/>
          </a:p>
          <a:p>
            <a:pPr marL="336550" indent="-342900">
              <a:buFont typeface="Wingdings" panose="05000000000000000000" pitchFamily="2" charset="2"/>
              <a:buChar char="q"/>
            </a:pPr>
            <a:endParaRPr lang="en-US" sz="1800" dirty="0"/>
          </a:p>
          <a:p>
            <a:endParaRPr lang="en-US" sz="1800" dirty="0"/>
          </a:p>
          <a:p>
            <a:pPr marL="336550" indent="-342900">
              <a:buFont typeface="Wingdings" panose="05000000000000000000" pitchFamily="2" charset="2"/>
              <a:buChar char="q"/>
            </a:pPr>
            <a:endParaRPr lang="en-US" sz="1800" dirty="0"/>
          </a:p>
        </p:txBody>
      </p:sp>
    </p:spTree>
    <p:extLst>
      <p:ext uri="{BB962C8B-B14F-4D97-AF65-F5344CB8AC3E}">
        <p14:creationId xmlns:p14="http://schemas.microsoft.com/office/powerpoint/2010/main" val="33499981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62" y="712805"/>
            <a:ext cx="11171239" cy="752475"/>
          </a:xfrm>
        </p:spPr>
        <p:txBody>
          <a:bodyPr/>
          <a:lstStyle/>
          <a:p>
            <a:r>
              <a:rPr lang="en-US" dirty="0"/>
              <a:t>Azure Data Factory Architecture</a:t>
            </a:r>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5</a:t>
            </a:fld>
            <a:endParaRPr lang="en-GB" dirty="0">
              <a:solidFill>
                <a:srgbClr val="595959"/>
              </a:solidFill>
              <a:latin typeface="Futura Medium"/>
            </a:endParaRPr>
          </a:p>
        </p:txBody>
      </p:sp>
      <p:pic>
        <p:nvPicPr>
          <p:cNvPr id="3" name="Picture 2">
            <a:extLst>
              <a:ext uri="{FF2B5EF4-FFF2-40B4-BE49-F238E27FC236}">
                <a16:creationId xmlns:a16="http://schemas.microsoft.com/office/drawing/2014/main" id="{827D1CBA-8936-443A-A51F-C93D899EAA15}"/>
              </a:ext>
            </a:extLst>
          </p:cNvPr>
          <p:cNvPicPr>
            <a:picLocks noChangeAspect="1"/>
          </p:cNvPicPr>
          <p:nvPr/>
        </p:nvPicPr>
        <p:blipFill>
          <a:blip r:embed="rId3"/>
          <a:stretch>
            <a:fillRect/>
          </a:stretch>
        </p:blipFill>
        <p:spPr>
          <a:xfrm>
            <a:off x="421162" y="1465280"/>
            <a:ext cx="10903019" cy="3796668"/>
          </a:xfrm>
          <a:prstGeom prst="rect">
            <a:avLst/>
          </a:prstGeom>
        </p:spPr>
      </p:pic>
    </p:spTree>
    <p:extLst>
      <p:ext uri="{BB962C8B-B14F-4D97-AF65-F5344CB8AC3E}">
        <p14:creationId xmlns:p14="http://schemas.microsoft.com/office/powerpoint/2010/main" val="40988549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Integration Runtime Architecture (Self hosted)</a:t>
            </a:r>
          </a:p>
        </p:txBody>
      </p:sp>
      <p:sp>
        <p:nvSpPr>
          <p:cNvPr id="5" name="Slide Number Placeholder 4"/>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D32BAE6A-B452-4007-8177-56DD051636F9}" type="slidenum">
              <a:rPr lang="en-US" sz="1200">
                <a:solidFill>
                  <a:schemeClr val="tx1">
                    <a:tint val="75000"/>
                  </a:schemeClr>
                </a:solidFill>
                <a:cs typeface="+mn-cs"/>
              </a:rPr>
              <a:pPr>
                <a:spcAft>
                  <a:spcPts val="600"/>
                </a:spcAft>
              </a:pPr>
              <a:t>6</a:t>
            </a:fld>
            <a:endParaRPr lang="en-US" sz="1200">
              <a:solidFill>
                <a:schemeClr val="tx1">
                  <a:tint val="75000"/>
                </a:schemeClr>
              </a:solidFill>
              <a:cs typeface="+mn-cs"/>
            </a:endParaRPr>
          </a:p>
        </p:txBody>
      </p:sp>
      <p:pic>
        <p:nvPicPr>
          <p:cNvPr id="4" name="Picture 3">
            <a:extLst>
              <a:ext uri="{FF2B5EF4-FFF2-40B4-BE49-F238E27FC236}">
                <a16:creationId xmlns:a16="http://schemas.microsoft.com/office/drawing/2014/main" id="{AC8C085F-7C19-4125-B279-C63D1515024A}"/>
              </a:ext>
            </a:extLst>
          </p:cNvPr>
          <p:cNvPicPr>
            <a:picLocks noChangeAspect="1"/>
          </p:cNvPicPr>
          <p:nvPr/>
        </p:nvPicPr>
        <p:blipFill>
          <a:blip r:embed="rId2"/>
          <a:stretch>
            <a:fillRect/>
          </a:stretch>
        </p:blipFill>
        <p:spPr>
          <a:xfrm>
            <a:off x="0" y="1304771"/>
            <a:ext cx="12192000" cy="4248457"/>
          </a:xfrm>
          <a:prstGeom prst="rect">
            <a:avLst/>
          </a:prstGeom>
        </p:spPr>
      </p:pic>
    </p:spTree>
    <p:extLst>
      <p:ext uri="{BB962C8B-B14F-4D97-AF65-F5344CB8AC3E}">
        <p14:creationId xmlns:p14="http://schemas.microsoft.com/office/powerpoint/2010/main" val="8156542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Azure Data Lake</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7</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1"/>
            <a:ext cx="11389070" cy="5071137"/>
          </a:xfrm>
        </p:spPr>
        <p:txBody>
          <a:bodyPr/>
          <a:lstStyle/>
          <a:p>
            <a:pPr marL="336550" lvl="1" indent="-342900">
              <a:buFont typeface="Wingdings" panose="05000000000000000000" pitchFamily="2" charset="2"/>
              <a:buChar char="q"/>
            </a:pPr>
            <a:r>
              <a:rPr lang="en-US" sz="1800" dirty="0"/>
              <a:t>Azure Data Lake is a hyper-scale data repository which supports big data analytics. It can store file of any size &amp; any format.</a:t>
            </a:r>
          </a:p>
          <a:p>
            <a:pPr marL="336550" lvl="1" indent="-342900">
              <a:buFont typeface="Wingdings" panose="05000000000000000000" pitchFamily="2" charset="2"/>
              <a:buChar char="q"/>
            </a:pPr>
            <a:r>
              <a:rPr lang="en-US" sz="1800" dirty="0"/>
              <a:t>ADL contains folders which stores data in it(Hierarchical file system).</a:t>
            </a:r>
          </a:p>
          <a:p>
            <a:pPr marL="336550" lvl="1" indent="-342900">
              <a:buFont typeface="Wingdings" panose="05000000000000000000" pitchFamily="2" charset="2"/>
              <a:buChar char="q"/>
            </a:pPr>
            <a:r>
              <a:rPr lang="en-US" sz="1800" dirty="0"/>
              <a:t>ADL stores structured, semi-structured, and unstructured data.</a:t>
            </a:r>
          </a:p>
          <a:p>
            <a:pPr marL="336550" lvl="1" indent="-342900">
              <a:buFont typeface="Wingdings" panose="05000000000000000000" pitchFamily="2" charset="2"/>
              <a:buChar char="q"/>
            </a:pPr>
            <a:r>
              <a:rPr lang="en-US" sz="1800" dirty="0"/>
              <a:t>Access control, access can be defined at folder &amp; file level.</a:t>
            </a:r>
          </a:p>
          <a:p>
            <a:pPr marL="336550" lvl="1" indent="-342900">
              <a:buFont typeface="Wingdings" panose="05000000000000000000" pitchFamily="2" charset="2"/>
              <a:buChar char="q"/>
            </a:pPr>
            <a:r>
              <a:rPr lang="en-US" sz="1800" dirty="0"/>
              <a:t>Encryption key is stored using Azure Key Vault.</a:t>
            </a:r>
          </a:p>
          <a:p>
            <a:pPr marL="336550" lvl="1" indent="-342900">
              <a:buFont typeface="Wingdings" panose="05000000000000000000" pitchFamily="2" charset="2"/>
              <a:buChar char="q"/>
            </a:pPr>
            <a:r>
              <a:rPr lang="en-US" sz="1800" dirty="0"/>
              <a:t>Transparent encryption can be done in Rest &amp; HTTPS can be done at transit.</a:t>
            </a:r>
          </a:p>
          <a:p>
            <a:pPr marL="336550" lvl="1" indent="-342900">
              <a:buFont typeface="Wingdings" panose="05000000000000000000" pitchFamily="2" charset="2"/>
              <a:buChar char="q"/>
            </a:pPr>
            <a:r>
              <a:rPr lang="en-US" sz="1800" dirty="0"/>
              <a:t>Data can be uploaded and downloaded manually using ADL explorer.</a:t>
            </a:r>
          </a:p>
          <a:p>
            <a:pPr marL="336550" lvl="1" indent="-342900">
              <a:buFont typeface="Wingdings" panose="05000000000000000000" pitchFamily="2" charset="2"/>
              <a:buChar char="q"/>
            </a:pPr>
            <a:r>
              <a:rPr lang="en-US" sz="1800" dirty="0"/>
              <a:t>ADL Instance can be created in 4 Regions(Central US, East US 2, North Europe, West Europe). </a:t>
            </a:r>
          </a:p>
          <a:p>
            <a:pPr marL="0" lvl="1" indent="0">
              <a:buNone/>
            </a:pPr>
            <a:endParaRPr lang="en-US" sz="1800" dirty="0"/>
          </a:p>
          <a:p>
            <a:pPr marL="336550" indent="-342900">
              <a:buFont typeface="Wingdings" panose="05000000000000000000" pitchFamily="2" charset="2"/>
              <a:buChar char="q"/>
            </a:pPr>
            <a:endParaRPr lang="en-US" sz="1800" dirty="0"/>
          </a:p>
          <a:p>
            <a:pPr marL="336550" indent="-342900">
              <a:buFont typeface="Wingdings" panose="05000000000000000000" pitchFamily="2" charset="2"/>
              <a:buChar char="q"/>
            </a:pPr>
            <a:endParaRPr lang="en-US" sz="1800" dirty="0"/>
          </a:p>
          <a:p>
            <a:endParaRPr lang="en-US" sz="1800" dirty="0"/>
          </a:p>
          <a:p>
            <a:pPr marL="336550" indent="-342900">
              <a:buFont typeface="Wingdings" panose="05000000000000000000" pitchFamily="2" charset="2"/>
              <a:buChar char="q"/>
            </a:pPr>
            <a:endParaRPr lang="en-US" sz="1800" dirty="0"/>
          </a:p>
        </p:txBody>
      </p:sp>
    </p:spTree>
    <p:extLst>
      <p:ext uri="{BB962C8B-B14F-4D97-AF65-F5344CB8AC3E}">
        <p14:creationId xmlns:p14="http://schemas.microsoft.com/office/powerpoint/2010/main" val="3096597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008" y="670478"/>
            <a:ext cx="10846173" cy="755650"/>
          </a:xfrm>
        </p:spPr>
        <p:txBody>
          <a:bodyPr/>
          <a:lstStyle/>
          <a:p>
            <a:r>
              <a:rPr lang="en-US" dirty="0"/>
              <a:t>Azure Data Lake Storage</a:t>
            </a:r>
          </a:p>
        </p:txBody>
      </p:sp>
      <p:sp>
        <p:nvSpPr>
          <p:cNvPr id="5" name="Slide Number Placeholder 4"/>
          <p:cNvSpPr>
            <a:spLocks noGrp="1"/>
          </p:cNvSpPr>
          <p:nvPr>
            <p:ph type="sldNum" sz="quarter" idx="4"/>
          </p:nvPr>
        </p:nvSpPr>
        <p:spPr/>
        <p:txBody>
          <a:bodyPr/>
          <a:lstStyle/>
          <a:p>
            <a:fld id="{D32BAE6A-B452-4007-8177-56DD051636F9}" type="slidenum">
              <a:rPr lang="en-GB">
                <a:solidFill>
                  <a:srgbClr val="595959"/>
                </a:solidFill>
                <a:latin typeface="Futura Medium"/>
              </a:rPr>
              <a:pPr/>
              <a:t>8</a:t>
            </a:fld>
            <a:endParaRPr lang="en-GB" dirty="0">
              <a:solidFill>
                <a:srgbClr val="595959"/>
              </a:solidFill>
              <a:latin typeface="Futura Medium"/>
            </a:endParaRPr>
          </a:p>
        </p:txBody>
      </p:sp>
      <p:sp>
        <p:nvSpPr>
          <p:cNvPr id="26" name="Rectangle 25">
            <a:extLst>
              <a:ext uri="{FF2B5EF4-FFF2-40B4-BE49-F238E27FC236}">
                <a16:creationId xmlns:a16="http://schemas.microsoft.com/office/drawing/2014/main" id="{95EB152A-E92F-4BD3-B67B-3ABCA6FAF647}"/>
              </a:ext>
            </a:extLst>
          </p:cNvPr>
          <p:cNvSpPr/>
          <p:nvPr/>
        </p:nvSpPr>
        <p:spPr>
          <a:xfrm>
            <a:off x="545436" y="1433988"/>
            <a:ext cx="9202212" cy="41648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r>
              <a:rPr lang="en-GB" sz="1600" b="1" dirty="0">
                <a:solidFill>
                  <a:schemeClr val="tx1"/>
                </a:solidFill>
              </a:rPr>
              <a:t>Azure Public Cloud</a:t>
            </a:r>
          </a:p>
          <a:p>
            <a:endParaRPr lang="en-GB" sz="1600" b="1" dirty="0">
              <a:solidFill>
                <a:schemeClr val="tx1"/>
              </a:solidFill>
            </a:endParaRPr>
          </a:p>
          <a:p>
            <a:endParaRPr lang="en-GB" sz="1600" b="1" dirty="0">
              <a:solidFill>
                <a:schemeClr val="tx1"/>
              </a:solidFill>
            </a:endParaRPr>
          </a:p>
          <a:p>
            <a:r>
              <a:rPr lang="en-GB" sz="1600" b="1" dirty="0">
                <a:solidFill>
                  <a:schemeClr val="tx1"/>
                </a:solidFill>
              </a:rPr>
              <a:t>                            </a:t>
            </a:r>
          </a:p>
          <a:p>
            <a:r>
              <a:rPr lang="en-GB" sz="1600" b="1" dirty="0">
                <a:solidFill>
                  <a:schemeClr val="tx1"/>
                </a:solidFill>
              </a:rPr>
              <a:t>           Data Ingestion               </a:t>
            </a:r>
          </a:p>
          <a:p>
            <a:r>
              <a:rPr lang="en-GB" sz="1600" b="1" dirty="0">
                <a:solidFill>
                  <a:schemeClr val="tx1"/>
                </a:solidFill>
              </a:rPr>
              <a:t>                                                   Data Repository</a:t>
            </a:r>
          </a:p>
          <a:p>
            <a:pPr algn="ctr"/>
            <a:endParaRPr lang="en-GB" sz="1600" b="1" dirty="0">
              <a:solidFill>
                <a:schemeClr val="tx1"/>
              </a:solidFill>
            </a:endParaRPr>
          </a:p>
          <a:p>
            <a:pPr algn="ctr"/>
            <a:endParaRPr lang="en-GB" sz="1600" b="1" dirty="0">
              <a:solidFill>
                <a:schemeClr val="tx1"/>
              </a:solidFill>
            </a:endParaRPr>
          </a:p>
          <a:p>
            <a:pPr algn="ctr"/>
            <a:endParaRPr lang="en-GB"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r>
              <a:rPr lang="en-GB" sz="1600" dirty="0">
                <a:solidFill>
                  <a:schemeClr val="tx1"/>
                </a:solidFill>
              </a:rPr>
              <a:t> </a:t>
            </a: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b="1" dirty="0">
              <a:solidFill>
                <a:schemeClr val="tx1"/>
              </a:solidFill>
            </a:endParaRPr>
          </a:p>
          <a:p>
            <a:pPr algn="ctr"/>
            <a:endParaRPr lang="en-GB" sz="1600" dirty="0">
              <a:solidFill>
                <a:schemeClr val="tx1"/>
              </a:solidFill>
            </a:endParaRPr>
          </a:p>
        </p:txBody>
      </p:sp>
      <p:cxnSp>
        <p:nvCxnSpPr>
          <p:cNvPr id="76" name="Straight Arrow Connector 75">
            <a:extLst>
              <a:ext uri="{FF2B5EF4-FFF2-40B4-BE49-F238E27FC236}">
                <a16:creationId xmlns:a16="http://schemas.microsoft.com/office/drawing/2014/main" id="{F9613380-D0F3-473F-9EF4-089BE9A54C79}"/>
              </a:ext>
            </a:extLst>
          </p:cNvPr>
          <p:cNvCxnSpPr>
            <a:cxnSpLocks/>
          </p:cNvCxnSpPr>
          <p:nvPr/>
        </p:nvCxnSpPr>
        <p:spPr>
          <a:xfrm>
            <a:off x="6002710" y="3851812"/>
            <a:ext cx="1475931" cy="91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4789C1BD-5A6C-4B34-9111-57391A91E245}"/>
              </a:ext>
            </a:extLst>
          </p:cNvPr>
          <p:cNvSpPr/>
          <p:nvPr/>
        </p:nvSpPr>
        <p:spPr>
          <a:xfrm>
            <a:off x="7004182" y="2977900"/>
            <a:ext cx="2068195" cy="369332"/>
          </a:xfrm>
          <a:prstGeom prst="rect">
            <a:avLst/>
          </a:prstGeom>
        </p:spPr>
        <p:txBody>
          <a:bodyPr wrap="none">
            <a:spAutoFit/>
          </a:bodyPr>
          <a:lstStyle/>
          <a:p>
            <a:r>
              <a:rPr lang="en-GB" b="1" dirty="0"/>
              <a:t> Data Visualization</a:t>
            </a:r>
            <a:endParaRPr lang="en-US" dirty="0"/>
          </a:p>
        </p:txBody>
      </p:sp>
      <p:sp>
        <p:nvSpPr>
          <p:cNvPr id="87" name="Rectangle 86">
            <a:extLst>
              <a:ext uri="{FF2B5EF4-FFF2-40B4-BE49-F238E27FC236}">
                <a16:creationId xmlns:a16="http://schemas.microsoft.com/office/drawing/2014/main" id="{686847CA-68B4-4F1C-B74A-6B8D4EFDD3FD}"/>
              </a:ext>
            </a:extLst>
          </p:cNvPr>
          <p:cNvSpPr/>
          <p:nvPr/>
        </p:nvSpPr>
        <p:spPr>
          <a:xfrm>
            <a:off x="4547021" y="5795820"/>
            <a:ext cx="2280817" cy="369332"/>
          </a:xfrm>
          <a:prstGeom prst="rect">
            <a:avLst/>
          </a:prstGeom>
        </p:spPr>
        <p:txBody>
          <a:bodyPr wrap="none">
            <a:spAutoFit/>
          </a:bodyPr>
          <a:lstStyle/>
          <a:p>
            <a:r>
              <a:rPr lang="en-GB" b="1" dirty="0"/>
              <a:t>Data Transformation</a:t>
            </a:r>
            <a:endParaRPr lang="en-US" dirty="0"/>
          </a:p>
        </p:txBody>
      </p:sp>
      <p:pic>
        <p:nvPicPr>
          <p:cNvPr id="6" name="Picture 5">
            <a:extLst>
              <a:ext uri="{FF2B5EF4-FFF2-40B4-BE49-F238E27FC236}">
                <a16:creationId xmlns:a16="http://schemas.microsoft.com/office/drawing/2014/main" id="{2C5EE44F-0749-42D4-9AB9-96D3510B53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3139" y="3347232"/>
            <a:ext cx="1117848" cy="1009161"/>
          </a:xfrm>
          <a:prstGeom prst="rect">
            <a:avLst/>
          </a:prstGeom>
        </p:spPr>
      </p:pic>
      <p:pic>
        <p:nvPicPr>
          <p:cNvPr id="9" name="Picture 8">
            <a:extLst>
              <a:ext uri="{FF2B5EF4-FFF2-40B4-BE49-F238E27FC236}">
                <a16:creationId xmlns:a16="http://schemas.microsoft.com/office/drawing/2014/main" id="{C240129B-06CA-4E6B-A580-55CC5BE532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4352" y="3868615"/>
            <a:ext cx="780290" cy="662078"/>
          </a:xfrm>
          <a:prstGeom prst="rect">
            <a:avLst/>
          </a:prstGeom>
        </p:spPr>
      </p:pic>
      <p:pic>
        <p:nvPicPr>
          <p:cNvPr id="17" name="Picture 16">
            <a:extLst>
              <a:ext uri="{FF2B5EF4-FFF2-40B4-BE49-F238E27FC236}">
                <a16:creationId xmlns:a16="http://schemas.microsoft.com/office/drawing/2014/main" id="{7EA5A01E-D4A3-4D40-8CF4-A737D827C7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8641" y="3540391"/>
            <a:ext cx="780290" cy="780290"/>
          </a:xfrm>
          <a:prstGeom prst="rect">
            <a:avLst/>
          </a:prstGeom>
        </p:spPr>
      </p:pic>
      <p:pic>
        <p:nvPicPr>
          <p:cNvPr id="21" name="Picture 20">
            <a:extLst>
              <a:ext uri="{FF2B5EF4-FFF2-40B4-BE49-F238E27FC236}">
                <a16:creationId xmlns:a16="http://schemas.microsoft.com/office/drawing/2014/main" id="{C1178A03-5AF9-4CB1-9136-72535EE2F0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00025" y="3039444"/>
            <a:ext cx="780290" cy="680680"/>
          </a:xfrm>
          <a:prstGeom prst="rect">
            <a:avLst/>
          </a:prstGeom>
        </p:spPr>
      </p:pic>
      <p:sp>
        <p:nvSpPr>
          <p:cNvPr id="35" name="Rectangle 34">
            <a:extLst>
              <a:ext uri="{FF2B5EF4-FFF2-40B4-BE49-F238E27FC236}">
                <a16:creationId xmlns:a16="http://schemas.microsoft.com/office/drawing/2014/main" id="{9E1F8594-69CB-4B3F-9EB9-013A2B182227}"/>
              </a:ext>
            </a:extLst>
          </p:cNvPr>
          <p:cNvSpPr/>
          <p:nvPr/>
        </p:nvSpPr>
        <p:spPr>
          <a:xfrm>
            <a:off x="2203869" y="3473914"/>
            <a:ext cx="1120820" cy="369332"/>
          </a:xfrm>
          <a:prstGeom prst="rect">
            <a:avLst/>
          </a:prstGeom>
        </p:spPr>
        <p:txBody>
          <a:bodyPr wrap="none">
            <a:spAutoFit/>
          </a:bodyPr>
          <a:lstStyle/>
          <a:p>
            <a:r>
              <a:rPr lang="en-GB" dirty="0"/>
              <a:t> </a:t>
            </a:r>
            <a:r>
              <a:rPr lang="en-GB" sz="900" dirty="0"/>
              <a:t>Azure Logic Apps</a:t>
            </a:r>
            <a:endParaRPr lang="en-US" sz="900" dirty="0"/>
          </a:p>
        </p:txBody>
      </p:sp>
      <p:sp>
        <p:nvSpPr>
          <p:cNvPr id="38" name="Rectangle 37">
            <a:extLst>
              <a:ext uri="{FF2B5EF4-FFF2-40B4-BE49-F238E27FC236}">
                <a16:creationId xmlns:a16="http://schemas.microsoft.com/office/drawing/2014/main" id="{7072895C-0021-46C3-9247-8E0746D946EE}"/>
              </a:ext>
            </a:extLst>
          </p:cNvPr>
          <p:cNvSpPr/>
          <p:nvPr/>
        </p:nvSpPr>
        <p:spPr>
          <a:xfrm>
            <a:off x="2210768" y="4371396"/>
            <a:ext cx="1247457" cy="369332"/>
          </a:xfrm>
          <a:prstGeom prst="rect">
            <a:avLst/>
          </a:prstGeom>
        </p:spPr>
        <p:txBody>
          <a:bodyPr wrap="none">
            <a:spAutoFit/>
          </a:bodyPr>
          <a:lstStyle/>
          <a:p>
            <a:r>
              <a:rPr lang="en-GB" dirty="0"/>
              <a:t> </a:t>
            </a:r>
            <a:r>
              <a:rPr lang="en-GB" sz="900" dirty="0"/>
              <a:t>Azure Data Factory</a:t>
            </a:r>
            <a:endParaRPr lang="en-US" sz="900" dirty="0"/>
          </a:p>
        </p:txBody>
      </p:sp>
      <p:sp>
        <p:nvSpPr>
          <p:cNvPr id="41" name="Rectangle 40">
            <a:extLst>
              <a:ext uri="{FF2B5EF4-FFF2-40B4-BE49-F238E27FC236}">
                <a16:creationId xmlns:a16="http://schemas.microsoft.com/office/drawing/2014/main" id="{7B47E576-B53A-4BA9-A4EB-D149314532F2}"/>
              </a:ext>
            </a:extLst>
          </p:cNvPr>
          <p:cNvSpPr/>
          <p:nvPr/>
        </p:nvSpPr>
        <p:spPr>
          <a:xfrm>
            <a:off x="7252389" y="4257127"/>
            <a:ext cx="1271502" cy="369332"/>
          </a:xfrm>
          <a:prstGeom prst="rect">
            <a:avLst/>
          </a:prstGeom>
        </p:spPr>
        <p:txBody>
          <a:bodyPr wrap="none">
            <a:spAutoFit/>
          </a:bodyPr>
          <a:lstStyle/>
          <a:p>
            <a:r>
              <a:rPr lang="en-GB" dirty="0"/>
              <a:t> </a:t>
            </a:r>
            <a:r>
              <a:rPr lang="en-GB" sz="900" dirty="0"/>
              <a:t>Power BI Embedded</a:t>
            </a:r>
            <a:endParaRPr lang="en-US" sz="900" dirty="0"/>
          </a:p>
        </p:txBody>
      </p:sp>
      <p:sp>
        <p:nvSpPr>
          <p:cNvPr id="43" name="Rectangle 42">
            <a:extLst>
              <a:ext uri="{FF2B5EF4-FFF2-40B4-BE49-F238E27FC236}">
                <a16:creationId xmlns:a16="http://schemas.microsoft.com/office/drawing/2014/main" id="{48F19608-8900-42E8-943D-3AEB7CBC4885}"/>
              </a:ext>
            </a:extLst>
          </p:cNvPr>
          <p:cNvSpPr/>
          <p:nvPr/>
        </p:nvSpPr>
        <p:spPr>
          <a:xfrm>
            <a:off x="4572531" y="2986370"/>
            <a:ext cx="1782860" cy="369332"/>
          </a:xfrm>
          <a:prstGeom prst="rect">
            <a:avLst/>
          </a:prstGeom>
        </p:spPr>
        <p:txBody>
          <a:bodyPr wrap="none">
            <a:spAutoFit/>
          </a:bodyPr>
          <a:lstStyle/>
          <a:p>
            <a:r>
              <a:rPr lang="en-GB" dirty="0"/>
              <a:t> </a:t>
            </a:r>
            <a:r>
              <a:rPr lang="en-GB" sz="900" dirty="0"/>
              <a:t>Azure Data Lake Storage Gen1</a:t>
            </a:r>
            <a:endParaRPr lang="en-US" sz="900" dirty="0"/>
          </a:p>
        </p:txBody>
      </p:sp>
      <p:cxnSp>
        <p:nvCxnSpPr>
          <p:cNvPr id="44" name="Straight Arrow Connector 43">
            <a:extLst>
              <a:ext uri="{FF2B5EF4-FFF2-40B4-BE49-F238E27FC236}">
                <a16:creationId xmlns:a16="http://schemas.microsoft.com/office/drawing/2014/main" id="{B20D2F9A-AD85-4EC4-9969-AB3170D92E4F}"/>
              </a:ext>
            </a:extLst>
          </p:cNvPr>
          <p:cNvCxnSpPr>
            <a:cxnSpLocks/>
            <a:stCxn id="9" idx="3"/>
          </p:cNvCxnSpPr>
          <p:nvPr/>
        </p:nvCxnSpPr>
        <p:spPr>
          <a:xfrm flipV="1">
            <a:off x="3224642" y="4193198"/>
            <a:ext cx="1630231" cy="64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9397963-5065-43BA-B14F-B64D45A91DC5}"/>
              </a:ext>
            </a:extLst>
          </p:cNvPr>
          <p:cNvCxnSpPr>
            <a:cxnSpLocks/>
          </p:cNvCxnSpPr>
          <p:nvPr/>
        </p:nvCxnSpPr>
        <p:spPr>
          <a:xfrm>
            <a:off x="3099185" y="3560904"/>
            <a:ext cx="1779999" cy="1050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7BD4D3A2-185E-4D00-9202-9A08953A6B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8961" y="4703277"/>
            <a:ext cx="1013749" cy="729131"/>
          </a:xfrm>
          <a:prstGeom prst="rect">
            <a:avLst/>
          </a:prstGeom>
        </p:spPr>
      </p:pic>
      <p:cxnSp>
        <p:nvCxnSpPr>
          <p:cNvPr id="29" name="Straight Arrow Connector 28">
            <a:extLst>
              <a:ext uri="{FF2B5EF4-FFF2-40B4-BE49-F238E27FC236}">
                <a16:creationId xmlns:a16="http://schemas.microsoft.com/office/drawing/2014/main" id="{48A6B21E-36BF-449C-9494-A01418F787DA}"/>
              </a:ext>
            </a:extLst>
          </p:cNvPr>
          <p:cNvCxnSpPr>
            <a:cxnSpLocks/>
          </p:cNvCxnSpPr>
          <p:nvPr/>
        </p:nvCxnSpPr>
        <p:spPr>
          <a:xfrm>
            <a:off x="5463961" y="4193198"/>
            <a:ext cx="0" cy="54753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368B96-C9B5-41B2-B21F-2C53F79E947C}"/>
              </a:ext>
            </a:extLst>
          </p:cNvPr>
          <p:cNvSpPr/>
          <p:nvPr/>
        </p:nvSpPr>
        <p:spPr>
          <a:xfrm>
            <a:off x="5425726" y="5179490"/>
            <a:ext cx="1059906" cy="369332"/>
          </a:xfrm>
          <a:prstGeom prst="rect">
            <a:avLst/>
          </a:prstGeom>
        </p:spPr>
        <p:txBody>
          <a:bodyPr wrap="none">
            <a:spAutoFit/>
          </a:bodyPr>
          <a:lstStyle/>
          <a:p>
            <a:endParaRPr lang="en-GB" sz="900" dirty="0"/>
          </a:p>
          <a:p>
            <a:r>
              <a:rPr lang="en-GB" sz="900" dirty="0"/>
              <a:t>Azure Data Bricks</a:t>
            </a:r>
            <a:endParaRPr lang="en-US" sz="900" dirty="0"/>
          </a:p>
        </p:txBody>
      </p:sp>
    </p:spTree>
    <p:extLst>
      <p:ext uri="{BB962C8B-B14F-4D97-AF65-F5344CB8AC3E}">
        <p14:creationId xmlns:p14="http://schemas.microsoft.com/office/powerpoint/2010/main" val="4125625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66B1-0DFE-4CCB-8B8B-00C01407DB69}"/>
              </a:ext>
            </a:extLst>
          </p:cNvPr>
          <p:cNvSpPr>
            <a:spLocks noGrp="1"/>
          </p:cNvSpPr>
          <p:nvPr>
            <p:ph type="title"/>
          </p:nvPr>
        </p:nvSpPr>
        <p:spPr/>
        <p:txBody>
          <a:bodyPr/>
          <a:lstStyle/>
          <a:p>
            <a:r>
              <a:rPr lang="en-US" dirty="0"/>
              <a:t>Azure SQL Database </a:t>
            </a:r>
          </a:p>
        </p:txBody>
      </p:sp>
      <p:sp>
        <p:nvSpPr>
          <p:cNvPr id="5" name="Slide Number Placeholder 4">
            <a:extLst>
              <a:ext uri="{FF2B5EF4-FFF2-40B4-BE49-F238E27FC236}">
                <a16:creationId xmlns:a16="http://schemas.microsoft.com/office/drawing/2014/main" id="{1F42331A-B9B4-49A6-9EDC-6D34B8D78013}"/>
              </a:ext>
            </a:extLst>
          </p:cNvPr>
          <p:cNvSpPr>
            <a:spLocks noGrp="1"/>
          </p:cNvSpPr>
          <p:nvPr>
            <p:ph type="sldNum" sz="quarter" idx="4"/>
          </p:nvPr>
        </p:nvSpPr>
        <p:spPr/>
        <p:txBody>
          <a:bodyPr/>
          <a:lstStyle/>
          <a:p>
            <a:fld id="{D32BAE6A-B452-4007-8177-56DD051636F9}" type="slidenum">
              <a:rPr lang="en-GB" smtClean="0">
                <a:solidFill>
                  <a:srgbClr val="595959"/>
                </a:solidFill>
              </a:rPr>
              <a:pPr/>
              <a:t>9</a:t>
            </a:fld>
            <a:endParaRPr lang="en-GB" dirty="0">
              <a:solidFill>
                <a:srgbClr val="595959"/>
              </a:solidFill>
            </a:endParaRPr>
          </a:p>
        </p:txBody>
      </p:sp>
      <p:sp>
        <p:nvSpPr>
          <p:cNvPr id="36" name="Content Placeholder 2">
            <a:extLst>
              <a:ext uri="{FF2B5EF4-FFF2-40B4-BE49-F238E27FC236}">
                <a16:creationId xmlns:a16="http://schemas.microsoft.com/office/drawing/2014/main" id="{5F5EEFBA-3DD0-4377-B67B-78CDFFD9F330}"/>
              </a:ext>
            </a:extLst>
          </p:cNvPr>
          <p:cNvSpPr>
            <a:spLocks noGrp="1"/>
          </p:cNvSpPr>
          <p:nvPr>
            <p:ph sz="quarter" idx="11"/>
          </p:nvPr>
        </p:nvSpPr>
        <p:spPr>
          <a:xfrm>
            <a:off x="468313" y="1312202"/>
            <a:ext cx="11389070" cy="2530594"/>
          </a:xfrm>
        </p:spPr>
        <p:txBody>
          <a:bodyPr/>
          <a:lstStyle/>
          <a:p>
            <a:pPr marL="336550" lvl="1" indent="-342900">
              <a:buFont typeface="Wingdings" panose="05000000000000000000" pitchFamily="2" charset="2"/>
              <a:buChar char="q"/>
            </a:pPr>
            <a:r>
              <a:rPr lang="en-US" sz="1800" dirty="0"/>
              <a:t>Azure SQL Database is SQL Server in the cloud, fully managed and scalable.</a:t>
            </a:r>
          </a:p>
          <a:p>
            <a:pPr marL="336550" indent="-342900">
              <a:buFont typeface="Wingdings" panose="05000000000000000000" pitchFamily="2" charset="2"/>
              <a:buChar char="q"/>
            </a:pPr>
            <a:r>
              <a:rPr lang="en-US" sz="1800" dirty="0"/>
              <a:t>Maintaining any infrastructure, tweaking database files, or patching operating systems will get as IaaS.</a:t>
            </a:r>
          </a:p>
          <a:p>
            <a:pPr marL="336550" indent="-342900">
              <a:buFont typeface="Wingdings" panose="05000000000000000000" pitchFamily="2" charset="2"/>
              <a:buChar char="q"/>
            </a:pPr>
            <a:r>
              <a:rPr lang="en-US" sz="1800" dirty="0"/>
              <a:t>No need to worry about SQL Server licensing, it includes in Azure SQL Pricing.</a:t>
            </a:r>
          </a:p>
          <a:p>
            <a:pPr marL="336550" indent="-342900">
              <a:buFont typeface="Wingdings" panose="05000000000000000000" pitchFamily="2" charset="2"/>
              <a:buChar char="q"/>
            </a:pPr>
            <a:r>
              <a:rPr lang="en-US" sz="1800" dirty="0"/>
              <a:t>Azure SQL Database can almost do anything that on-premises SQL Server can do.</a:t>
            </a:r>
          </a:p>
          <a:p>
            <a:pPr marL="336550" indent="-342900">
              <a:buFont typeface="Wingdings" panose="05000000000000000000" pitchFamily="2" charset="2"/>
              <a:buChar char="q"/>
            </a:pPr>
            <a:r>
              <a:rPr lang="en-US" sz="1800" dirty="0"/>
              <a:t>Azure SQL Database offers intelligent features like Dynamic Data masking, Geo-replication, Automatic tuning, Threat detection, Data encryption and Azure Active Directory integration.</a:t>
            </a:r>
          </a:p>
          <a:p>
            <a:pPr marL="336550" indent="-342900">
              <a:buFont typeface="Wingdings" panose="05000000000000000000" pitchFamily="2" charset="2"/>
              <a:buChar char="q"/>
            </a:pPr>
            <a:endParaRPr lang="en-US" sz="1800" dirty="0"/>
          </a:p>
          <a:p>
            <a:pPr marL="336550" indent="-342900">
              <a:buFont typeface="Wingdings" panose="05000000000000000000" pitchFamily="2" charset="2"/>
              <a:buChar char="q"/>
            </a:pPr>
            <a:endParaRPr lang="en-US" sz="1800" dirty="0"/>
          </a:p>
          <a:p>
            <a:endParaRPr lang="en-US" sz="1800" dirty="0"/>
          </a:p>
          <a:p>
            <a:pPr marL="336550" indent="-342900">
              <a:buFont typeface="Wingdings" panose="05000000000000000000" pitchFamily="2" charset="2"/>
              <a:buChar char="q"/>
            </a:pPr>
            <a:endParaRPr lang="en-US" sz="1800" dirty="0"/>
          </a:p>
        </p:txBody>
      </p:sp>
      <p:sp>
        <p:nvSpPr>
          <p:cNvPr id="6" name="Title 1">
            <a:extLst>
              <a:ext uri="{FF2B5EF4-FFF2-40B4-BE49-F238E27FC236}">
                <a16:creationId xmlns:a16="http://schemas.microsoft.com/office/drawing/2014/main" id="{89FC5651-4838-4F30-82B0-6A453652A7DC}"/>
              </a:ext>
            </a:extLst>
          </p:cNvPr>
          <p:cNvSpPr txBox="1">
            <a:spLocks/>
          </p:cNvSpPr>
          <p:nvPr/>
        </p:nvSpPr>
        <p:spPr bwMode="auto">
          <a:xfrm>
            <a:off x="508006" y="3970117"/>
            <a:ext cx="11171239" cy="5993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4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dirty="0"/>
              <a:t>Azure SQL Datawarehouse </a:t>
            </a:r>
          </a:p>
        </p:txBody>
      </p:sp>
      <p:sp>
        <p:nvSpPr>
          <p:cNvPr id="7" name="Content Placeholder 2">
            <a:extLst>
              <a:ext uri="{FF2B5EF4-FFF2-40B4-BE49-F238E27FC236}">
                <a16:creationId xmlns:a16="http://schemas.microsoft.com/office/drawing/2014/main" id="{CB0DF005-375D-4421-873A-D059049AE7B1}"/>
              </a:ext>
            </a:extLst>
          </p:cNvPr>
          <p:cNvSpPr txBox="1">
            <a:spLocks/>
          </p:cNvSpPr>
          <p:nvPr/>
        </p:nvSpPr>
        <p:spPr bwMode="auto">
          <a:xfrm>
            <a:off x="468313" y="4442193"/>
            <a:ext cx="11389070" cy="253059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699"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193" indent="-277193" algn="l" defTabSz="357699"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1987" indent="-251994" algn="l" defTabSz="357699"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32" indent="-241294" algn="l" defTabSz="357699"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176" indent="-212720" algn="l" defTabSz="357699" rtl="0" eaLnBrk="1" latinLnBrk="0" hangingPunct="1">
              <a:lnSpc>
                <a:spcPct val="140000"/>
              </a:lnSpc>
              <a:spcBef>
                <a:spcPts val="0"/>
              </a:spcBef>
              <a:spcAft>
                <a:spcPts val="0"/>
              </a:spcAft>
              <a:buClr>
                <a:schemeClr val="tx1"/>
              </a:buClr>
              <a:buSzPct val="75000"/>
              <a:buFont typeface="Wingdings" pitchFamily="2" charset="2"/>
              <a:buChar char=""/>
              <a:defRPr sz="1900" kern="1200">
                <a:solidFill>
                  <a:schemeClr val="tx1"/>
                </a:solidFill>
                <a:latin typeface="+mn-lt"/>
                <a:ea typeface="+mn-ea"/>
                <a:cs typeface="+mn-cs"/>
              </a:defRPr>
            </a:lvl5pPr>
            <a:lvl6pPr marL="1146146" indent="-180970" algn="l" defTabSz="357699" rtl="0" eaLnBrk="1" latinLnBrk="0" hangingPunct="1">
              <a:lnSpc>
                <a:spcPct val="140000"/>
              </a:lnSpc>
              <a:spcBef>
                <a:spcPts val="0"/>
              </a:spcBef>
              <a:spcAft>
                <a:spcPts val="0"/>
              </a:spcAft>
              <a:buClr>
                <a:schemeClr val="tx1"/>
              </a:buClr>
              <a:buSzPct val="75000"/>
              <a:buFont typeface="Wingdings" pitchFamily="2" charset="2"/>
              <a:buChar char=""/>
              <a:defRPr sz="1500" kern="1200" baseline="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36550" lvl="1" indent="-342900">
              <a:buFont typeface="Wingdings" panose="05000000000000000000" pitchFamily="2" charset="2"/>
              <a:buChar char="q"/>
            </a:pPr>
            <a:r>
              <a:rPr lang="en-US" sz="1800" dirty="0"/>
              <a:t>SQL Server with Data Warehouse feature in the cloud. It is a dedicated service that allows you to build a data warehouse solution.</a:t>
            </a:r>
          </a:p>
          <a:p>
            <a:pPr marL="336550" lvl="1" indent="-342900">
              <a:buFont typeface="Wingdings" panose="05000000000000000000" pitchFamily="2" charset="2"/>
              <a:buChar char="q"/>
            </a:pPr>
            <a:r>
              <a:rPr lang="en-US" sz="1800" dirty="0"/>
              <a:t>Azure SQL Data Warehouse is often used as a traditional data warehouse solution (Massive amounts of data, using data schema of tables and columns, connecting to data Visualization tool).</a:t>
            </a:r>
          </a:p>
          <a:p>
            <a:pPr marL="336550" lvl="1" indent="-342900">
              <a:buFont typeface="Wingdings" panose="05000000000000000000" pitchFamily="2" charset="2"/>
              <a:buChar char="q"/>
            </a:pPr>
            <a:endParaRPr lang="en-US" dirty="0"/>
          </a:p>
          <a:p>
            <a:pPr marL="336550" indent="-342900">
              <a:buFont typeface="Wingdings" pitchFamily="2" charset="2"/>
              <a:buChar char="q"/>
            </a:pPr>
            <a:endParaRPr lang="en-US" sz="1800" dirty="0"/>
          </a:p>
          <a:p>
            <a:endParaRPr lang="en-US" sz="1800" dirty="0"/>
          </a:p>
          <a:p>
            <a:pPr marL="336550" indent="-342900">
              <a:buFont typeface="Wingdings" pitchFamily="2" charset="2"/>
              <a:buChar char="q"/>
            </a:pPr>
            <a:endParaRPr lang="en-US" sz="1800" dirty="0"/>
          </a:p>
        </p:txBody>
      </p:sp>
    </p:spTree>
    <p:extLst>
      <p:ext uri="{BB962C8B-B14F-4D97-AF65-F5344CB8AC3E}">
        <p14:creationId xmlns:p14="http://schemas.microsoft.com/office/powerpoint/2010/main" val="117052426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4056</Words>
  <Application>Microsoft Office PowerPoint</Application>
  <PresentationFormat>Widescreen</PresentationFormat>
  <Paragraphs>667</Paragraphs>
  <Slides>34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Futura Medium</vt:lpstr>
      <vt:lpstr>Wingdings</vt:lpstr>
      <vt:lpstr>Office Theme</vt:lpstr>
      <vt:lpstr>Agenda</vt:lpstr>
      <vt:lpstr>Microsoft Azure</vt:lpstr>
      <vt:lpstr>MI &amp; Analytics Azure Architecture</vt:lpstr>
      <vt:lpstr>Azure Data Factory</vt:lpstr>
      <vt:lpstr>Azure Data Factory Architecture</vt:lpstr>
      <vt:lpstr>Integration Runtime Architecture (Self hosted)</vt:lpstr>
      <vt:lpstr>Azure Data Lake</vt:lpstr>
      <vt:lpstr>Azure Data Lake Storage</vt:lpstr>
      <vt:lpstr>Azure SQL Database </vt:lpstr>
      <vt:lpstr>Azure SQL Db vs. SQL Data Warehouse features and limits</vt:lpstr>
      <vt:lpstr>What to Use and When (SQL DB Vs SQL DWH)</vt:lpstr>
      <vt:lpstr>Azure Analysis Service</vt:lpstr>
      <vt:lpstr>Azure Analysis Service Architecture</vt:lpstr>
      <vt:lpstr>Azure Databricks</vt:lpstr>
      <vt:lpstr>Azure Data Bricks work flow</vt:lpstr>
      <vt:lpstr>Azure Cosmos DB</vt:lpstr>
      <vt:lpstr>Globally distributed mission critical applications Cosmos DB</vt:lpstr>
      <vt:lpstr>Data Security Matrix - Azure Storage Services</vt:lpstr>
      <vt:lpstr>Azure Limitations &amp; Risks</vt:lpstr>
      <vt:lpstr>Azure Limitations &amp; Risks</vt:lpstr>
      <vt:lpstr>ADF V2 Issues</vt:lpstr>
      <vt:lpstr>Recommendations</vt:lpstr>
      <vt:lpstr>Azure POC Scope and timelines</vt:lpstr>
      <vt:lpstr>ADF Performance statistics HANA  ADL (Azure data lake Gen1)</vt:lpstr>
      <vt:lpstr>Performance Comparison with Streamsets &amp; Alteryx</vt:lpstr>
      <vt:lpstr>Feature Validation Summary</vt:lpstr>
      <vt:lpstr>Feature Validation Summary</vt:lpstr>
      <vt:lpstr>Microsoft Azure</vt:lpstr>
      <vt:lpstr>Data Security Matrix - Azure Storage Services</vt:lpstr>
      <vt:lpstr>Azure Data Factory V2 (ADF)</vt:lpstr>
      <vt:lpstr>Use of Azure Data Factory and Security</vt:lpstr>
      <vt:lpstr>Azure Data Lake Gen1</vt:lpstr>
      <vt:lpstr>Azure Blob</vt:lpstr>
      <vt:lpstr>Azure SQL Datawarehouse/Database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Kumar, Prashanth SBOBNG-ITY/BE</dc:creator>
  <cp:lastModifiedBy>Kumar, Prashanth SBOBNG-ITY/BE</cp:lastModifiedBy>
  <cp:revision>1</cp:revision>
  <dcterms:created xsi:type="dcterms:W3CDTF">2021-05-02T05:32:27Z</dcterms:created>
  <dcterms:modified xsi:type="dcterms:W3CDTF">2021-05-02T05:38:39Z</dcterms:modified>
</cp:coreProperties>
</file>