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6" r:id="rId3"/>
    <p:sldId id="338" r:id="rId4"/>
    <p:sldId id="324" r:id="rId5"/>
    <p:sldId id="302" r:id="rId6"/>
    <p:sldId id="293" r:id="rId7"/>
    <p:sldId id="329" r:id="rId8"/>
    <p:sldId id="343" r:id="rId9"/>
    <p:sldId id="344" r:id="rId10"/>
    <p:sldId id="301" r:id="rId11"/>
    <p:sldId id="307" r:id="rId12"/>
    <p:sldId id="348" r:id="rId13"/>
    <p:sldId id="306" r:id="rId14"/>
    <p:sldId id="305" r:id="rId15"/>
    <p:sldId id="345" r:id="rId16"/>
    <p:sldId id="346" r:id="rId17"/>
    <p:sldId id="308" r:id="rId18"/>
    <p:sldId id="309" r:id="rId19"/>
    <p:sldId id="311" r:id="rId20"/>
    <p:sldId id="340" r:id="rId21"/>
    <p:sldId id="313" r:id="rId22"/>
    <p:sldId id="315" r:id="rId23"/>
    <p:sldId id="341" r:id="rId24"/>
    <p:sldId id="322" r:id="rId25"/>
    <p:sldId id="349" r:id="rId26"/>
    <p:sldId id="350" r:id="rId27"/>
    <p:sldId id="3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15" autoAdjust="0"/>
  </p:normalViewPr>
  <p:slideViewPr>
    <p:cSldViewPr snapToGrid="0">
      <p:cViewPr varScale="1">
        <p:scale>
          <a:sx n="118" d="100"/>
          <a:sy n="11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9BB33-1C84-4F1E-ACFF-D9D58937E3D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CF3B3-CD12-4D77-9435-FE5352EB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Add DTL / </a:t>
            </a:r>
            <a:r>
              <a:rPr lang="en-GB" dirty="0" err="1"/>
              <a:t>PoC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0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7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Azure VNET</a:t>
            </a:r>
            <a:r>
              <a:rPr lang="en-US" b="1" baseline="0" dirty="0"/>
              <a:t> </a:t>
            </a:r>
            <a:r>
              <a:rPr lang="en-US" b="0" baseline="0" dirty="0"/>
              <a:t>can’t leverage capabilities of CDN, Traffic Manager as it requires external end-point for connectivity.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7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Azure VNET</a:t>
            </a:r>
            <a:r>
              <a:rPr lang="en-US" b="1" baseline="0" dirty="0"/>
              <a:t> </a:t>
            </a:r>
            <a:r>
              <a:rPr lang="en-US" b="0" baseline="0" dirty="0"/>
              <a:t>can’t leverage capabilities of CDN, Traffic Manager as it requires external end-point for connectivity.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38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5871-BDAB-478D-AE4D-FF45B32CA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A475C-069A-47A4-9070-A7508284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E404-0E0F-43E6-B50F-14599B36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0CA5-61CB-4328-BA4A-5423C78B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9796-3DCF-4540-8F9C-685A89F7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E503-0925-492D-BEA3-1D44AD7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94276-50D8-4CB9-BCDF-6F9571DA6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BB0AD-5C9A-48E1-88C6-7E71239B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4591-AA4C-4968-8245-522AC9B7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3FF1-08A7-432B-A981-C765E1DE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5AA82-0584-43A7-BDF9-A06D79955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7D3DE-3EE9-48A1-8766-5643998B4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7313-D506-4BC6-B7BD-DF3CA9F0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429A-25D6-40C8-B6DC-3D9FAD3D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5BDE-1966-4AA0-9844-D780A0A8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2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1pPr>
            <a:lvl2pPr marL="1764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3024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4788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300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3200" indent="-1332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28 October 2016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IT Estate</a:t>
            </a:r>
          </a:p>
        </p:txBody>
      </p:sp>
    </p:spTree>
    <p:extLst>
      <p:ext uri="{BB962C8B-B14F-4D97-AF65-F5344CB8AC3E}">
        <p14:creationId xmlns:p14="http://schemas.microsoft.com/office/powerpoint/2010/main" val="208357983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28 October 2016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IT Estate</a:t>
            </a:r>
          </a:p>
        </p:txBody>
      </p:sp>
    </p:spTree>
    <p:extLst>
      <p:ext uri="{BB962C8B-B14F-4D97-AF65-F5344CB8AC3E}">
        <p14:creationId xmlns:p14="http://schemas.microsoft.com/office/powerpoint/2010/main" val="145557793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28 October 2016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IT Estate</a:t>
            </a:r>
          </a:p>
        </p:txBody>
      </p:sp>
    </p:spTree>
    <p:extLst>
      <p:ext uri="{BB962C8B-B14F-4D97-AF65-F5344CB8AC3E}">
        <p14:creationId xmlns:p14="http://schemas.microsoft.com/office/powerpoint/2010/main" val="391010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28 October 2016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IT Estate</a:t>
            </a:r>
          </a:p>
        </p:txBody>
      </p:sp>
    </p:spTree>
    <p:extLst>
      <p:ext uri="{BB962C8B-B14F-4D97-AF65-F5344CB8AC3E}">
        <p14:creationId xmlns:p14="http://schemas.microsoft.com/office/powerpoint/2010/main" val="26493540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6C6B-53E3-4727-8C10-1B43C848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DBE6-1165-4EB3-BCCF-1D0C5FA4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2494-50D4-4145-9845-B1FFE236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FD49-DCBC-4D4B-B6BA-A0A9A505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D068-F87C-43A5-B801-21FC0304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393D-0F35-44CD-B7B0-60499CF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CBE89-8611-41A8-95C5-51D95750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0F36-3474-4B8B-8D26-B40E72B0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6A76-71FE-400F-B7C6-8F121372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ABBE-B3B9-412E-82E9-32971007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83BE-1820-4398-B357-EA5C3A23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6BEB-C144-45E7-9CE5-3EC5DDEA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9B987-6A23-4CC7-A3CA-42BEE6684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67049-E2B9-49BE-BC40-B6AB0B1D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E46F3-2CEA-4E15-8D23-CAE623B1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F88AB-90B5-4BB5-B5A0-20D40C30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6072-EFE3-4855-BBC8-339DE885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D9C0-7444-4A43-9E23-625311D7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62018-60BD-4F0F-BB66-BDAF4FEFB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5D127-0882-4D30-A9BA-7BD4468E0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54A1B-AD95-472E-8A00-1E07699E8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E6D34-E893-4D4B-A3D2-BFC35E74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30E0A-8D55-46D6-82F6-FB5CD7D3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ECE27-FFC2-4C1B-A883-EF1137CB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D2D7-69A3-4C4D-90B7-8BBEC811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A741B-7780-4D08-9DBF-BACB0907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D8FB9-07C8-4FB2-ABD6-955CBB28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3B9EC-C9AB-4E67-8D91-96A0D7B3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5524E-404D-45BD-A0DD-E62C4B51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51F9D-B0F5-4D6E-B2C2-521535C2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EC086-E4CB-4747-A1B3-C314A4C1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8FB9-C407-4392-B698-D4FEB6AF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B23-71ED-4C57-A385-3C2E5CA4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F237A-3646-4B79-9F30-1A5A71AD8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DD5B-A69F-4ED9-A166-D7F2D1CA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FA0D1-067A-496E-9A70-527B8C75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3C7DE-08AE-4049-995E-112B5E0A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7FA1-6FB3-47C4-80D7-B796275C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3D263-33D7-479A-BB6C-D7FC96867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EB168-BDF3-4BAA-B091-B7C58B6D6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93FC-0A1C-44E0-92EF-565FC67B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CAF57-ED10-44A6-ABD4-8E26F8C4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80F32-0788-4B1D-8302-88384873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496E7-C1F7-4C30-89E2-7AC49AE1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F4F-966C-4594-962F-DC9C2B4B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DB44-1FDA-4678-B6D6-476F00DE5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309E-5D50-4BE7-831D-A4EBF5EC60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6BCA-CB3B-482A-B58F-22D188930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9C5A-6F72-432A-BC18-43DDC3C17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0F96-387A-4316-B082-A3C13178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guidance/guidance-compute-single-v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20.xml"/><Relationship Id="rId5" Type="http://schemas.openxmlformats.org/officeDocument/2006/relationships/hyperlink" Target="https://docs.microsoft.com/en-us/azure/guidance/guidance-compute-multi-vm" TargetMode="Externa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1.png"/><Relationship Id="rId7" Type="http://schemas.openxmlformats.org/officeDocument/2006/relationships/hyperlink" Target="https://docs.microsoft.com/en-us/azure/guidance/guidance-compute-n-ti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docs.microsoft.com/en-us/azure/guidance/guidance-compute-n-tier-vm-linux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6.png"/><Relationship Id="rId7" Type="http://schemas.openxmlformats.org/officeDocument/2006/relationships/slide" Target="slide2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hyperlink" Target="https://docs.microsoft.com/en-us/azure/guidance/guidance-compute-multiple-datacenters" TargetMode="External"/><Relationship Id="rId5" Type="http://schemas.openxmlformats.org/officeDocument/2006/relationships/image" Target="../media/image52.png"/><Relationship Id="rId10" Type="http://schemas.openxmlformats.org/officeDocument/2006/relationships/image" Target="../media/image37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github.com/mspnp/reference-architectures/tree/master/guidance-web-apps-basic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guidance/guidance-web-apps-scalability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0.xml"/><Relationship Id="rId4" Type="http://schemas.openxmlformats.org/officeDocument/2006/relationships/hyperlink" Target="https://docs.microsoft.com/en-us/azure/guidance/guidance-web-apps-multi-region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7.png"/><Relationship Id="rId3" Type="http://schemas.openxmlformats.org/officeDocument/2006/relationships/image" Target="../media/image60.png"/><Relationship Id="rId7" Type="http://schemas.openxmlformats.org/officeDocument/2006/relationships/image" Target="../media/image29.png"/><Relationship Id="rId12" Type="http://schemas.openxmlformats.org/officeDocument/2006/relationships/image" Target="../media/image61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51.png"/><Relationship Id="rId10" Type="http://schemas.openxmlformats.org/officeDocument/2006/relationships/image" Target="../media/image39.png"/><Relationship Id="rId4" Type="http://schemas.openxmlformats.org/officeDocument/2006/relationships/image" Target="../media/image50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subscription-service-limit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in/azure/sql-database/sql-database-feature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2BFF-13C8-4F99-8BC4-9B08D506B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7CCC3-7037-4F20-91E8-FD4251E8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Patterns – common use cases – At a Glance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 rot="18900000">
            <a:off x="1234716" y="237262"/>
            <a:ext cx="1380335" cy="40011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algn="ctr"/>
            <a:r>
              <a:rPr lang="en-US" sz="1000" dirty="0">
                <a:solidFill>
                  <a:srgbClr val="FFFFFF"/>
                </a:solidFill>
                <a:latin typeface="Calibri"/>
              </a:rPr>
              <a:t>Azure Patterns.</a:t>
            </a:r>
          </a:p>
          <a:p>
            <a:pPr lvl="0" algn="ctr"/>
            <a:r>
              <a:rPr lang="en-US" sz="1000" dirty="0">
                <a:solidFill>
                  <a:prstClr val="white"/>
                </a:solidFill>
                <a:latin typeface="Calibri"/>
              </a:rPr>
              <a:t>Work in progress.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82" y="1447800"/>
            <a:ext cx="8057318" cy="4876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968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Standalone VM Single storage account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Wednesday, October 05, 2016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Footer here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6324601" y="4756117"/>
            <a:ext cx="949751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Set</a:t>
            </a:r>
            <a:endParaRPr lang="en-IN" sz="1000" dirty="0" err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84" y="1438740"/>
            <a:ext cx="6769489" cy="526686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1828800"/>
          <a:ext cx="2438400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For</a:t>
                      </a:r>
                      <a:r>
                        <a:rPr lang="en-US" sz="1200" b="0" baseline="0" dirty="0"/>
                        <a:t> Non-Production workloads such as Web / Application Servers and Database Servers.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Low to moderate Disk Performance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The patterns will deploy IIS with .NET Framework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1760112" y="5867401"/>
            <a:ext cx="4107288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Click here for Microsoft Reference Architecture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4" action="ppaction://hlinksldjump"/>
              </a:rPr>
              <a:t>Go to Deployment Pattern Index</a:t>
            </a:r>
            <a:endParaRPr lang="en-IN" sz="1000" dirty="0" err="1"/>
          </a:p>
        </p:txBody>
      </p:sp>
      <p:sp>
        <p:nvSpPr>
          <p:cNvPr id="15" name="&quot;No&quot; Symbol 14"/>
          <p:cNvSpPr/>
          <p:nvPr/>
        </p:nvSpPr>
        <p:spPr>
          <a:xfrm>
            <a:off x="3114106" y="4746178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3114106" y="4996358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3114106" y="4497994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A7AAE5-E2F6-4D5D-A743-58BAE89F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88" y="3109913"/>
            <a:ext cx="885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886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Standalone VM Single storage account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Wednesday, October 05, 2016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Footer here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6324601" y="4756117"/>
            <a:ext cx="949751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Set</a:t>
            </a:r>
            <a:endParaRPr lang="en-IN" sz="1000" dirty="0" err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84" y="1438740"/>
            <a:ext cx="6769489" cy="526686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1828800"/>
          <a:ext cx="2438400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For</a:t>
                      </a:r>
                      <a:r>
                        <a:rPr lang="en-US" sz="1200" b="0" baseline="0" dirty="0"/>
                        <a:t> Non-Production workloads such as Web / Application Servers and Database Servers.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Low to moderate Disk Performance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The patterns will deploy IIS with .NET Framework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3" action="ppaction://hlinksldjump"/>
              </a:rPr>
              <a:t>Go to Deployment Pattern Index</a:t>
            </a:r>
            <a:endParaRPr lang="en-IN" sz="1000" dirty="0" err="1"/>
          </a:p>
        </p:txBody>
      </p:sp>
      <p:sp>
        <p:nvSpPr>
          <p:cNvPr id="15" name="&quot;No&quot; Symbol 14"/>
          <p:cNvSpPr/>
          <p:nvPr/>
        </p:nvSpPr>
        <p:spPr>
          <a:xfrm>
            <a:off x="3114106" y="4746178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3114106" y="4996358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3114106" y="4497994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018" y="3437663"/>
            <a:ext cx="1145256" cy="70301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628018" y="3909561"/>
            <a:ext cx="1475494" cy="23022"/>
          </a:xfrm>
          <a:prstGeom prst="line">
            <a:avLst/>
          </a:prstGeom>
          <a:ln w="28575">
            <a:solidFill>
              <a:srgbClr val="0056C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275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239910" y="2100665"/>
            <a:ext cx="1905000" cy="3568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257800" y="1447800"/>
            <a:ext cx="5189112" cy="46482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2052" name="Picture 4" descr="C:\Users\sarvesh.goel\Downloads\Microsoft_CloudnEnterprise_Symbols_v2.5_PUBLIC\Symbols\CnE_Cloud\PNG\Resource Gro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462088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72200" y="1600201"/>
            <a:ext cx="2049888" cy="4148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12" name="Rectangle 11"/>
          <p:cNvSpPr/>
          <p:nvPr/>
        </p:nvSpPr>
        <p:spPr>
          <a:xfrm>
            <a:off x="6324600" y="2514600"/>
            <a:ext cx="16764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590800"/>
            <a:ext cx="342900" cy="39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44" y="3550443"/>
            <a:ext cx="619067" cy="6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n 12"/>
          <p:cNvSpPr/>
          <p:nvPr/>
        </p:nvSpPr>
        <p:spPr>
          <a:xfrm>
            <a:off x="7467600" y="2895600"/>
            <a:ext cx="232356" cy="30480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0" name="Can 19"/>
          <p:cNvSpPr/>
          <p:nvPr/>
        </p:nvSpPr>
        <p:spPr>
          <a:xfrm>
            <a:off x="7467600" y="3550442"/>
            <a:ext cx="232356" cy="30480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1" name="Can 20"/>
          <p:cNvSpPr/>
          <p:nvPr/>
        </p:nvSpPr>
        <p:spPr>
          <a:xfrm>
            <a:off x="7467600" y="4124325"/>
            <a:ext cx="232356" cy="30480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14" name="TextBox 13"/>
          <p:cNvSpPr txBox="1"/>
          <p:nvPr/>
        </p:nvSpPr>
        <p:spPr bwMode="auto">
          <a:xfrm>
            <a:off x="7376242" y="3200400"/>
            <a:ext cx="472359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OS Disk</a:t>
            </a:r>
            <a:endParaRPr lang="en-IN" sz="1000" dirty="0" err="1"/>
          </a:p>
        </p:txBody>
      </p:sp>
      <p:sp>
        <p:nvSpPr>
          <p:cNvPr id="23" name="TextBox 22"/>
          <p:cNvSpPr txBox="1"/>
          <p:nvPr/>
        </p:nvSpPr>
        <p:spPr bwMode="auto">
          <a:xfrm>
            <a:off x="7315201" y="3855242"/>
            <a:ext cx="681909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Data Disk 1</a:t>
            </a:r>
            <a:endParaRPr lang="en-IN" sz="1000" dirty="0" err="1"/>
          </a:p>
        </p:txBody>
      </p:sp>
      <p:sp>
        <p:nvSpPr>
          <p:cNvPr id="24" name="TextBox 23"/>
          <p:cNvSpPr txBox="1"/>
          <p:nvPr/>
        </p:nvSpPr>
        <p:spPr bwMode="auto">
          <a:xfrm>
            <a:off x="7319092" y="4435326"/>
            <a:ext cx="681909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Data Disk 2</a:t>
            </a:r>
            <a:endParaRPr lang="en-IN" sz="1000" dirty="0" err="1"/>
          </a:p>
        </p:txBody>
      </p:sp>
      <p:sp>
        <p:nvSpPr>
          <p:cNvPr id="15" name="Rectangle 14"/>
          <p:cNvSpPr/>
          <p:nvPr/>
        </p:nvSpPr>
        <p:spPr>
          <a:xfrm>
            <a:off x="8305800" y="1600200"/>
            <a:ext cx="1981200" cy="94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2054" name="Picture 6" descr="C:\Users\sarvesh.goel\Downloads\Microsoft_CloudnEnterprise_Symbols_v2.5_PUBLIC\Symbols\CnE_Cloud\PNG\VH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7145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8305800" y="2651641"/>
            <a:ext cx="1981200" cy="94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7" name="Rectangle 26"/>
          <p:cNvSpPr/>
          <p:nvPr/>
        </p:nvSpPr>
        <p:spPr>
          <a:xfrm>
            <a:off x="8305800" y="3699093"/>
            <a:ext cx="1981200" cy="94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8" name="Rectangle 27"/>
          <p:cNvSpPr/>
          <p:nvPr/>
        </p:nvSpPr>
        <p:spPr>
          <a:xfrm>
            <a:off x="8305800" y="4776786"/>
            <a:ext cx="1981200" cy="94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2053" name="Picture 5" descr="C:\Users\sarvesh.goel\Downloads\Microsoft_CloudnEnterprise_Symbols_v2.5_PUBLIC\Symbols\CnE_Cloud\PNG\VHD data di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771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sarvesh.goel\Downloads\Microsoft_CloudnEnterprise_Symbols_v2.5_PUBLIC\Symbols\CnE_Cloud\PNG\VHD data di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8625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rvesh.goel\Downloads\Microsoft_CloudnEnterprise_Symbols_v2.5_PUBLIC\Symbols\CnE_Cloud\PNG\Azure Stora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38" y="1693068"/>
            <a:ext cx="466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C:\Users\sarvesh.goel\Downloads\Microsoft_CloudnEnterprise_Symbols_v2.5_PUBLIC\Symbols\CnE_Cloud\PNG\Azure Stora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38" y="2733676"/>
            <a:ext cx="466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sarvesh.goel\Downloads\Microsoft_CloudnEnterprise_Symbols_v2.5_PUBLIC\Symbols\CnE_Cloud\PNG\Azure Stora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38" y="3729602"/>
            <a:ext cx="466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C:\Users\sarvesh.goel\Downloads\Microsoft_CloudnEnterprise_Symbols_v2.5_PUBLIC\Symbols\CnE_Cloud\PNG\Azure Stora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38" y="4876801"/>
            <a:ext cx="466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 bwMode="auto">
          <a:xfrm>
            <a:off x="9253538" y="2057400"/>
            <a:ext cx="1033462" cy="410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Standard Storage Account</a:t>
            </a:r>
            <a:endParaRPr lang="en-IN" sz="1000" dirty="0" err="1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9253538" y="3150304"/>
            <a:ext cx="1262062" cy="449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Premium Storage Account 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endParaRPr lang="en-IN" sz="1200" b="1" dirty="0" err="1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9253538" y="4169510"/>
            <a:ext cx="1262062" cy="4485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Premium Storage Account 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endParaRPr lang="en-IN" sz="1200" b="1" dirty="0" err="1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5110162"/>
            <a:ext cx="838200" cy="376238"/>
          </a:xfrm>
          <a:prstGeom prst="rect">
            <a:avLst/>
          </a:prstGeom>
          <a:solidFill>
            <a:srgbClr val="D9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Diagnostics Logs</a:t>
            </a:r>
            <a:endParaRPr lang="en-IN" sz="1050" dirty="0" err="1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8366842" y="2178278"/>
            <a:ext cx="472359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OS Disk</a:t>
            </a:r>
            <a:endParaRPr lang="en-IN" sz="1000" dirty="0" err="1"/>
          </a:p>
        </p:txBody>
      </p:sp>
      <p:sp>
        <p:nvSpPr>
          <p:cNvPr id="39" name="TextBox 38"/>
          <p:cNvSpPr txBox="1"/>
          <p:nvPr/>
        </p:nvSpPr>
        <p:spPr bwMode="auto">
          <a:xfrm>
            <a:off x="8458200" y="3198138"/>
            <a:ext cx="533400" cy="410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Data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Disk 1</a:t>
            </a:r>
            <a:endParaRPr lang="en-IN" sz="1000" dirty="0" err="1"/>
          </a:p>
        </p:txBody>
      </p:sp>
      <p:sp>
        <p:nvSpPr>
          <p:cNvPr id="40" name="TextBox 39"/>
          <p:cNvSpPr txBox="1"/>
          <p:nvPr/>
        </p:nvSpPr>
        <p:spPr bwMode="auto">
          <a:xfrm>
            <a:off x="8458201" y="4217313"/>
            <a:ext cx="443783" cy="410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Data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Disk 2</a:t>
            </a:r>
            <a:endParaRPr lang="en-IN" sz="1000" dirty="0" err="1"/>
          </a:p>
        </p:txBody>
      </p:sp>
      <p:sp>
        <p:nvSpPr>
          <p:cNvPr id="41" name="TextBox 40"/>
          <p:cNvSpPr txBox="1"/>
          <p:nvPr/>
        </p:nvSpPr>
        <p:spPr bwMode="auto">
          <a:xfrm>
            <a:off x="6735047" y="1590675"/>
            <a:ext cx="1262062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 err="1">
                <a:solidFill>
                  <a:srgbClr val="0070C0"/>
                </a:solidFill>
              </a:rPr>
              <a:t>AzureNetwork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6394025" y="2224753"/>
            <a:ext cx="1603084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Web/App Subnet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339856" y="1905001"/>
            <a:ext cx="1262062" cy="451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Resource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Group</a:t>
            </a:r>
            <a:endParaRPr lang="en-IN" sz="1000" dirty="0" err="1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735048" y="5055512"/>
            <a:ext cx="949751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Set</a:t>
            </a:r>
            <a:endParaRPr lang="en-IN" sz="10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- Standalone VM multiple storage accounts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676400" y="1828800"/>
          <a:ext cx="2438400" cy="1859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For</a:t>
                      </a:r>
                      <a:r>
                        <a:rPr lang="en-US" sz="1200" b="0" baseline="0" dirty="0"/>
                        <a:t> Non-Production workloads such as Web / Application Servers and Database Servers.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Improved Disk Performance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Risk involved when used</a:t>
                      </a:r>
                      <a:r>
                        <a:rPr lang="en-US" sz="1200" b="0" baseline="0" dirty="0"/>
                        <a:t> in Production. 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8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" name="&quot;No&quot; Symbol 71"/>
          <p:cNvSpPr/>
          <p:nvPr/>
        </p:nvSpPr>
        <p:spPr>
          <a:xfrm>
            <a:off x="3114106" y="4746178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73" name="&quot;No&quot; Symbol 72"/>
          <p:cNvSpPr/>
          <p:nvPr/>
        </p:nvSpPr>
        <p:spPr>
          <a:xfrm>
            <a:off x="3114106" y="4996358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74" name="&quot;No&quot; Symbol 73"/>
          <p:cNvSpPr/>
          <p:nvPr/>
        </p:nvSpPr>
        <p:spPr>
          <a:xfrm>
            <a:off x="3114106" y="4497994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" name="Picture 3" descr="C:\Users\sarvesh.goel\Downloads\Microsoft_CloudnEnterprise_Symbols_v2.5_PUBLIC\Symbols\CnE_Cloud\PNG\Azure Virtual Networ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11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7300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Pattern – Highly Available VM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 rot="18900000">
            <a:off x="1234716" y="237262"/>
            <a:ext cx="1380335" cy="40011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algn="ctr"/>
            <a:r>
              <a:rPr lang="en-US" sz="1000" dirty="0">
                <a:solidFill>
                  <a:srgbClr val="FFFFFF"/>
                </a:solidFill>
                <a:latin typeface="Calibri"/>
              </a:rPr>
              <a:t>Azure Patterns.</a:t>
            </a:r>
          </a:p>
          <a:p>
            <a:pPr lvl="0" algn="ctr"/>
            <a:r>
              <a:rPr lang="en-US" sz="1000" dirty="0">
                <a:solidFill>
                  <a:prstClr val="white"/>
                </a:solidFill>
                <a:latin typeface="Calibri"/>
              </a:rPr>
              <a:t>Work in progress.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2" name="77120D03-290A-4101-B5A3-54A12429C86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08714" y="1219201"/>
            <a:ext cx="5300098" cy="47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1691259"/>
            <a:ext cx="342900" cy="39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38" y="4038601"/>
            <a:ext cx="367363" cy="367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7848600" y="4139434"/>
            <a:ext cx="914400" cy="2039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50" b="1" dirty="0">
                <a:solidFill>
                  <a:srgbClr val="0097CC"/>
                </a:solidFill>
              </a:rPr>
              <a:t>Auto Scaling</a:t>
            </a:r>
            <a:endParaRPr lang="en-IN" sz="1050" b="1" dirty="0" err="1">
              <a:solidFill>
                <a:srgbClr val="0097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760112" y="5867400"/>
            <a:ext cx="4183488" cy="31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5"/>
              </a:rPr>
              <a:t>Click here for Microsoft Reference Architecture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76400" y="1828800"/>
          <a:ext cx="2438400" cy="1310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Used by</a:t>
                      </a:r>
                      <a:r>
                        <a:rPr lang="en-US" sz="1200" b="0" baseline="0" dirty="0"/>
                        <a:t> Production workloads such as external facing web servers and Internal App Servers that are designed to handle Active/Active 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6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4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49" y="4487151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36" y="4731353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970417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5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754542" y="1447800"/>
            <a:ext cx="4692370" cy="36909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N-Tier non-HA VM </a:t>
            </a:r>
            <a:br>
              <a:rPr lang="en-US" dirty="0"/>
            </a:br>
            <a:r>
              <a:rPr lang="en-US" dirty="0"/>
              <a:t>Stack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 rot="18900000">
            <a:off x="1234716" y="237262"/>
            <a:ext cx="1380335" cy="40011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algn="ctr"/>
            <a:r>
              <a:rPr lang="en-US" sz="1000" dirty="0">
                <a:solidFill>
                  <a:srgbClr val="FFFFFF"/>
                </a:solidFill>
                <a:latin typeface="Calibri"/>
              </a:rPr>
              <a:t>Azure Patterns.</a:t>
            </a:r>
          </a:p>
          <a:p>
            <a:pPr lvl="0" algn="ctr"/>
            <a:r>
              <a:rPr lang="en-US" sz="1000" dirty="0">
                <a:solidFill>
                  <a:prstClr val="white"/>
                </a:solidFill>
                <a:latin typeface="Calibri"/>
              </a:rPr>
              <a:t>Work in progress.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76400" y="1828800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Used by decoupled</a:t>
                      </a:r>
                      <a:r>
                        <a:rPr lang="en-US" sz="1200" b="0" baseline="0" dirty="0"/>
                        <a:t> non-production workloads that deploy Web, Application and Database on separate servers.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2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05" y="4729536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&quot;No&quot; Symbol 33"/>
          <p:cNvSpPr/>
          <p:nvPr/>
        </p:nvSpPr>
        <p:spPr>
          <a:xfrm>
            <a:off x="3114106" y="4996358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42" name="&quot;No&quot; Symbol 41"/>
          <p:cNvSpPr/>
          <p:nvPr/>
        </p:nvSpPr>
        <p:spPr>
          <a:xfrm>
            <a:off x="3114106" y="4497994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802982" y="1557027"/>
            <a:ext cx="942037" cy="451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Resource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Group</a:t>
            </a:r>
            <a:endParaRPr lang="en-IN" sz="1000" dirty="0" err="1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53201" y="1905001"/>
            <a:ext cx="812369" cy="17092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15" y="1938803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30" y="2581386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 bwMode="auto">
          <a:xfrm>
            <a:off x="6698300" y="1653486"/>
            <a:ext cx="887802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Web Tier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5181601" y="2895600"/>
            <a:ext cx="587577" cy="410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Public IP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Address</a:t>
            </a:r>
            <a:endParaRPr lang="en-IN" sz="1000" dirty="0" err="1"/>
          </a:p>
        </p:txBody>
      </p:sp>
      <p:pic>
        <p:nvPicPr>
          <p:cNvPr id="47" name="Picture 4" descr="C:\Users\sarvesh.goel\Downloads\Microsoft_CloudnEnterprise_Symbols_v2.5_PUBLIC\Symbols\CnE_Cloud\PNG\Resource Grou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6" y="1252538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8001001" y="1909358"/>
            <a:ext cx="812369" cy="17092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515" y="1943160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16" y="2580295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9398432" y="1909358"/>
            <a:ext cx="812369" cy="17092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b="1" dirty="0" err="1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46" y="1943160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102" y="2580294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6553200" y="3889290"/>
            <a:ext cx="1249742" cy="9139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30" y="3921684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327" y="4096573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 bwMode="auto">
          <a:xfrm>
            <a:off x="6670250" y="3171736"/>
            <a:ext cx="949751" cy="409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Set</a:t>
            </a:r>
            <a:endParaRPr lang="en-IN" sz="1000" dirty="0" err="1"/>
          </a:p>
        </p:txBody>
      </p:sp>
      <p:sp>
        <p:nvSpPr>
          <p:cNvPr id="70" name="TextBox 69"/>
          <p:cNvSpPr txBox="1"/>
          <p:nvPr/>
        </p:nvSpPr>
        <p:spPr bwMode="auto">
          <a:xfrm>
            <a:off x="8096420" y="3171736"/>
            <a:ext cx="949751" cy="409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Set</a:t>
            </a:r>
            <a:endParaRPr lang="en-IN" sz="1000" dirty="0" err="1"/>
          </a:p>
        </p:txBody>
      </p:sp>
      <p:sp>
        <p:nvSpPr>
          <p:cNvPr id="71" name="TextBox 70"/>
          <p:cNvSpPr txBox="1"/>
          <p:nvPr/>
        </p:nvSpPr>
        <p:spPr bwMode="auto">
          <a:xfrm>
            <a:off x="9507325" y="3170238"/>
            <a:ext cx="949751" cy="409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Set</a:t>
            </a:r>
            <a:endParaRPr lang="en-IN" sz="1000" dirty="0" err="1"/>
          </a:p>
        </p:txBody>
      </p:sp>
      <p:sp>
        <p:nvSpPr>
          <p:cNvPr id="72" name="TextBox 71"/>
          <p:cNvSpPr txBox="1"/>
          <p:nvPr/>
        </p:nvSpPr>
        <p:spPr bwMode="auto">
          <a:xfrm>
            <a:off x="7131957" y="4478876"/>
            <a:ext cx="613674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Jump host</a:t>
            </a:r>
            <a:endParaRPr lang="en-IN" sz="1000" dirty="0" err="1"/>
          </a:p>
        </p:txBody>
      </p:sp>
      <p:sp>
        <p:nvSpPr>
          <p:cNvPr id="73" name="TextBox 72"/>
          <p:cNvSpPr txBox="1"/>
          <p:nvPr/>
        </p:nvSpPr>
        <p:spPr bwMode="auto">
          <a:xfrm>
            <a:off x="8010112" y="1653488"/>
            <a:ext cx="857299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Business Tier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9553550" y="1656254"/>
            <a:ext cx="857299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DB Tier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031" y="2102864"/>
            <a:ext cx="796960" cy="7356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913458" y="2859156"/>
            <a:ext cx="1792142" cy="4641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196590" y="2850306"/>
            <a:ext cx="996352" cy="88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613477" y="2859155"/>
            <a:ext cx="940073" cy="464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562815" y="4343400"/>
            <a:ext cx="1563542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1774" y="3756019"/>
            <a:ext cx="352425" cy="60007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 bwMode="auto">
          <a:xfrm>
            <a:off x="5064741" y="4369190"/>
            <a:ext cx="587577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DevOps</a:t>
            </a:r>
            <a:endParaRPr lang="en-IN" sz="1000" dirty="0" err="1"/>
          </a:p>
        </p:txBody>
      </p:sp>
      <p:sp>
        <p:nvSpPr>
          <p:cNvPr id="92" name="TextBox 91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6573434" y="2283409"/>
            <a:ext cx="887802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Subnet A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8103798" y="2274448"/>
            <a:ext cx="887802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Subnet B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9448905" y="2298818"/>
            <a:ext cx="887802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Subnet C</a:t>
            </a:r>
          </a:p>
        </p:txBody>
      </p:sp>
    </p:spTree>
    <p:extLst>
      <p:ext uri="{BB962C8B-B14F-4D97-AF65-F5344CB8AC3E}">
        <p14:creationId xmlns:p14="http://schemas.microsoft.com/office/powerpoint/2010/main" val="22256136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754542" y="1447800"/>
            <a:ext cx="4692370" cy="36909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N-Tier non-HA VM </a:t>
            </a:r>
            <a:br>
              <a:rPr lang="en-US" dirty="0"/>
            </a:br>
            <a:r>
              <a:rPr lang="en-US" dirty="0"/>
              <a:t>Stack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 rot="18900000">
            <a:off x="1234716" y="237262"/>
            <a:ext cx="1380335" cy="40011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algn="ctr"/>
            <a:r>
              <a:rPr lang="en-US" sz="1000" dirty="0">
                <a:solidFill>
                  <a:srgbClr val="FFFFFF"/>
                </a:solidFill>
                <a:latin typeface="Calibri"/>
              </a:rPr>
              <a:t>Azure Patterns.</a:t>
            </a:r>
          </a:p>
          <a:p>
            <a:pPr lvl="0" algn="ctr"/>
            <a:r>
              <a:rPr lang="en-US" sz="1000" dirty="0">
                <a:solidFill>
                  <a:prstClr val="white"/>
                </a:solidFill>
                <a:latin typeface="Calibri"/>
              </a:rPr>
              <a:t>Work in progress.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76400" y="1828800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Used by decoupled</a:t>
                      </a:r>
                      <a:r>
                        <a:rPr lang="en-US" sz="1200" b="0" baseline="0" dirty="0"/>
                        <a:t> non-production workloads that deploy Web, Application and Database on separate servers.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2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05" y="4729536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&quot;No&quot; Symbol 33"/>
          <p:cNvSpPr/>
          <p:nvPr/>
        </p:nvSpPr>
        <p:spPr>
          <a:xfrm>
            <a:off x="3114106" y="4996358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42" name="&quot;No&quot; Symbol 41"/>
          <p:cNvSpPr/>
          <p:nvPr/>
        </p:nvSpPr>
        <p:spPr>
          <a:xfrm>
            <a:off x="3114106" y="4497994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802982" y="1557027"/>
            <a:ext cx="942037" cy="451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Resource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Group</a:t>
            </a:r>
            <a:endParaRPr lang="en-IN" sz="1000" dirty="0" err="1">
              <a:solidFill>
                <a:srgbClr val="0070C0"/>
              </a:solidFill>
            </a:endParaRPr>
          </a:p>
        </p:txBody>
      </p:sp>
      <p:pic>
        <p:nvPicPr>
          <p:cNvPr id="50" name="Picture 3" descr="C:\Users\sarvesh.goel\Downloads\Microsoft_CloudnEnterprise_Symbols_v2.5_PUBLIC\Symbols\CnE_Cloud\PNG\Azure Virtual Netwo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816" y="4812466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6553201" y="1905001"/>
            <a:ext cx="812369" cy="17092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15" y="1938803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30" y="2581386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 bwMode="auto">
          <a:xfrm>
            <a:off x="6305423" y="4881990"/>
            <a:ext cx="1060146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Azure Subnet A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6698301" y="1653488"/>
            <a:ext cx="589609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Web Tier</a:t>
            </a:r>
          </a:p>
        </p:txBody>
      </p:sp>
      <p:pic>
        <p:nvPicPr>
          <p:cNvPr id="47" name="Picture 4" descr="C:\Users\sarvesh.goel\Downloads\Microsoft_CloudnEnterprise_Symbols_v2.5_PUBLIC\Symbols\CnE_Cloud\PNG\Resource Grou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6" y="1252538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8001001" y="1909358"/>
            <a:ext cx="812369" cy="17092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515" y="1943160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16" y="2580295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9398432" y="1909358"/>
            <a:ext cx="812369" cy="17092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b="1" dirty="0" err="1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46" y="1943160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102" y="2580294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6553200" y="3889290"/>
            <a:ext cx="1249742" cy="9139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30" y="3921684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327" y="4096573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 bwMode="auto">
          <a:xfrm>
            <a:off x="6670250" y="3171736"/>
            <a:ext cx="949751" cy="409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Set</a:t>
            </a:r>
            <a:endParaRPr lang="en-IN" sz="1000" dirty="0" err="1"/>
          </a:p>
        </p:txBody>
      </p:sp>
      <p:sp>
        <p:nvSpPr>
          <p:cNvPr id="70" name="TextBox 69"/>
          <p:cNvSpPr txBox="1"/>
          <p:nvPr/>
        </p:nvSpPr>
        <p:spPr bwMode="auto">
          <a:xfrm>
            <a:off x="8096420" y="3171736"/>
            <a:ext cx="949751" cy="409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Set</a:t>
            </a:r>
            <a:endParaRPr lang="en-IN" sz="1000" dirty="0" err="1"/>
          </a:p>
        </p:txBody>
      </p:sp>
      <p:sp>
        <p:nvSpPr>
          <p:cNvPr id="71" name="TextBox 70"/>
          <p:cNvSpPr txBox="1"/>
          <p:nvPr/>
        </p:nvSpPr>
        <p:spPr bwMode="auto">
          <a:xfrm>
            <a:off x="9507325" y="3170238"/>
            <a:ext cx="949751" cy="409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Set</a:t>
            </a:r>
            <a:endParaRPr lang="en-IN" sz="1000" dirty="0" err="1"/>
          </a:p>
        </p:txBody>
      </p:sp>
      <p:sp>
        <p:nvSpPr>
          <p:cNvPr id="72" name="TextBox 71"/>
          <p:cNvSpPr txBox="1"/>
          <p:nvPr/>
        </p:nvSpPr>
        <p:spPr bwMode="auto">
          <a:xfrm>
            <a:off x="7131957" y="4478876"/>
            <a:ext cx="613674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Jump host</a:t>
            </a:r>
            <a:endParaRPr lang="en-IN" sz="1000" dirty="0" err="1"/>
          </a:p>
        </p:txBody>
      </p:sp>
      <p:sp>
        <p:nvSpPr>
          <p:cNvPr id="73" name="TextBox 72"/>
          <p:cNvSpPr txBox="1"/>
          <p:nvPr/>
        </p:nvSpPr>
        <p:spPr bwMode="auto">
          <a:xfrm>
            <a:off x="8010112" y="1653488"/>
            <a:ext cx="857299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Business Tier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9553550" y="1656254"/>
            <a:ext cx="857299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DB Tier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7196590" y="2850306"/>
            <a:ext cx="996352" cy="88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613477" y="2859155"/>
            <a:ext cx="940073" cy="464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562815" y="4343400"/>
            <a:ext cx="1563542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6452" y="4056057"/>
            <a:ext cx="352425" cy="60007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 bwMode="auto">
          <a:xfrm>
            <a:off x="5064741" y="4369190"/>
            <a:ext cx="587577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DevOps</a:t>
            </a:r>
            <a:endParaRPr lang="en-IN" sz="1000" dirty="0" err="1"/>
          </a:p>
        </p:txBody>
      </p:sp>
      <p:sp>
        <p:nvSpPr>
          <p:cNvPr id="92" name="TextBox 91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974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Patterns – N-tier Architecture Windows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2053" name="0227A162-FF5E-4647-8184-07AF517666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05400" y="1371601"/>
            <a:ext cx="5300870" cy="487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6" y="3903452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208253"/>
            <a:ext cx="914400" cy="117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74" y="5367070"/>
            <a:ext cx="7048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99" y="5548945"/>
            <a:ext cx="609600" cy="78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 bwMode="auto">
          <a:xfrm>
            <a:off x="1760112" y="5867400"/>
            <a:ext cx="6621888" cy="31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Click here for Microsoft Reference Architecture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Deviation (no AD here)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676400" y="1828801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8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49" y="4487151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36" y="4731353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970417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1110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Patterns – N-tier Architecture </a:t>
            </a:r>
            <a:br>
              <a:rPr lang="en-US" dirty="0"/>
            </a:br>
            <a:r>
              <a:rPr lang="en-US" dirty="0"/>
              <a:t>Linux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4361" y="3903453"/>
            <a:ext cx="2647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1760112" y="5867400"/>
            <a:ext cx="4488288" cy="31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Click here for Microsoft Reference Architecture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 descr="[0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75" y="1447800"/>
            <a:ext cx="620813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76400" y="1828801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4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49" y="4487151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36" y="4731353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970417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325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924800" y="3032814"/>
            <a:ext cx="2286000" cy="230981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5" name="Rectangle 4"/>
          <p:cNvSpPr/>
          <p:nvPr/>
        </p:nvSpPr>
        <p:spPr>
          <a:xfrm>
            <a:off x="4911305" y="3036091"/>
            <a:ext cx="2286000" cy="230981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Patterns – Cross Region HA</a:t>
            </a:r>
            <a:br>
              <a:rPr lang="en-US" dirty="0"/>
            </a:br>
            <a:r>
              <a:rPr lang="en-US" dirty="0"/>
              <a:t>Simple Architecture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4361" y="3903453"/>
            <a:ext cx="2647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endParaRPr lang="en-US" sz="1200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99" y="5548945"/>
            <a:ext cx="609600" cy="78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C:\Users\sarvesh.goel\Downloads\Microsoft_CloudnEnterprise_Symbols_v2.5_PUBLIC\Symbols\CnE_Cloud\PNG\Azure Traffic Mana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10" y="1676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rvesh.goel\Downloads\Microsoft_CloudnEnterprise_Symbols_v2.5_PUBLIC\Symbols\CnE_Cloud\PNG\Azure Load Balancer (featur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33663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3715110"/>
            <a:ext cx="475891" cy="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110" y="3715109"/>
            <a:ext cx="475891" cy="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3715108"/>
            <a:ext cx="475891" cy="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3715107"/>
            <a:ext cx="475891" cy="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sarvesh.goel\Downloads\Microsoft_CloudnEnterprise_Symbols_v2.5_PUBLIC\Symbols\CnE_Cloud\PNG\Azure Load Balancer (featur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6" y="2633662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190" y="4724400"/>
            <a:ext cx="512327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4724400"/>
            <a:ext cx="512327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8195" idx="1"/>
          </p:cNvCxnSpPr>
          <p:nvPr/>
        </p:nvCxnSpPr>
        <p:spPr>
          <a:xfrm flipH="1" flipV="1">
            <a:off x="5495746" y="2819401"/>
            <a:ext cx="371655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248400" y="2819401"/>
            <a:ext cx="3810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95026" y="2819399"/>
            <a:ext cx="0" cy="8957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2819400"/>
            <a:ext cx="0" cy="8957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8467546" y="2829465"/>
            <a:ext cx="371655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9220200" y="2829465"/>
            <a:ext cx="3810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466826" y="2829463"/>
            <a:ext cx="0" cy="8957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601200" y="2829464"/>
            <a:ext cx="0" cy="8957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071290" y="1925848"/>
            <a:ext cx="1218747" cy="6905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194" idx="3"/>
            <a:endCxn id="24" idx="0"/>
          </p:cNvCxnSpPr>
          <p:nvPr/>
        </p:nvCxnSpPr>
        <p:spPr>
          <a:xfrm>
            <a:off x="7814810" y="1943101"/>
            <a:ext cx="1210128" cy="6905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7315200" y="2193859"/>
            <a:ext cx="1033462" cy="1563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Traffic Manager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208684" y="2629794"/>
            <a:ext cx="1033462" cy="1563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Load Balancer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9144000" y="2616679"/>
            <a:ext cx="1033462" cy="1563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Load Balancer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672138" y="3048001"/>
            <a:ext cx="1033462" cy="1563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Availability Set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8643938" y="3048001"/>
            <a:ext cx="1033462" cy="1563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Availability Set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5020843" y="4153644"/>
            <a:ext cx="712848" cy="328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Virtual Machine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Web Tier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6324600" y="4156496"/>
            <a:ext cx="712848" cy="328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Virtual Machine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Web Tier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9345552" y="4149304"/>
            <a:ext cx="712848" cy="328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Virtual Machine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Web Tier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7973952" y="4151090"/>
            <a:ext cx="712848" cy="328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Virtual Machine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Web Tier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373483" y="4970664"/>
            <a:ext cx="2447566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7213122" y="4953001"/>
            <a:ext cx="1033462" cy="1554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SQL Replication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9371434" y="4953001"/>
            <a:ext cx="1033462" cy="1554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SQL Database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5181600" y="4944375"/>
            <a:ext cx="1033462" cy="1554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>
                <a:solidFill>
                  <a:srgbClr val="0070C0"/>
                </a:solidFill>
              </a:rPr>
              <a:t>SQL Database</a:t>
            </a:r>
            <a:endParaRPr lang="en-IN" sz="800" dirty="0" err="1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733692" y="4187720"/>
            <a:ext cx="209909" cy="4604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072726" y="4182374"/>
            <a:ext cx="243248" cy="457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728766" y="4151432"/>
            <a:ext cx="209909" cy="4604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067800" y="4146086"/>
            <a:ext cx="243248" cy="457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 bwMode="auto">
          <a:xfrm>
            <a:off x="4911305" y="5410200"/>
            <a:ext cx="1151357" cy="31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/>
              <a:t>Region 1</a:t>
            </a:r>
            <a:endParaRPr lang="en-IN" sz="1600" dirty="0" err="1"/>
          </a:p>
        </p:txBody>
      </p:sp>
      <p:sp>
        <p:nvSpPr>
          <p:cNvPr id="72" name="TextBox 71"/>
          <p:cNvSpPr txBox="1"/>
          <p:nvPr/>
        </p:nvSpPr>
        <p:spPr bwMode="auto">
          <a:xfrm>
            <a:off x="7924801" y="5334001"/>
            <a:ext cx="1151357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/>
              <a:t>Region 2</a:t>
            </a:r>
            <a:endParaRPr lang="en-IN" sz="1600" dirty="0" err="1"/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676400" y="1828800"/>
          <a:ext cx="2438400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For</a:t>
                      </a:r>
                      <a:r>
                        <a:rPr lang="en-US" sz="1200" b="0" baseline="0" dirty="0"/>
                        <a:t> Non-Production workloads such as Web / Application Servers and Database Servers.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Low to moderate Disk Performance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Risk involved when used</a:t>
                      </a:r>
                      <a:r>
                        <a:rPr lang="en-US" sz="1200" b="0" baseline="0" dirty="0"/>
                        <a:t> in Production. 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7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5" name="Picture 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49" y="4487151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36" y="4731353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970417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763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300" name="Straight Connector 299"/>
          <p:cNvCxnSpPr/>
          <p:nvPr/>
        </p:nvCxnSpPr>
        <p:spPr>
          <a:xfrm>
            <a:off x="3354799" y="3672000"/>
            <a:ext cx="54648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1" name="TextBox 45"/>
          <p:cNvSpPr txBox="1">
            <a:spLocks noChangeArrowheads="1"/>
          </p:cNvSpPr>
          <p:nvPr/>
        </p:nvSpPr>
        <p:spPr bwMode="auto">
          <a:xfrm>
            <a:off x="2980091" y="3852000"/>
            <a:ext cx="2520000" cy="32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42" tIns="54420" rIns="108842" bIns="54420">
            <a:spAutoFit/>
          </a:bodyPr>
          <a:lstStyle/>
          <a:p>
            <a:pPr>
              <a:buClr>
                <a:srgbClr val="F0AB00"/>
              </a:buClr>
              <a:buSzPct val="80000"/>
              <a:defRPr/>
            </a:pPr>
            <a:r>
              <a:rPr lang="en-GB" sz="1400" b="1" kern="0" dirty="0">
                <a:cs typeface="Arial"/>
              </a:rPr>
              <a:t>On-Premise (OP) Applications</a:t>
            </a:r>
          </a:p>
        </p:txBody>
      </p:sp>
      <p:sp>
        <p:nvSpPr>
          <p:cNvPr id="302" name="Rectangle 301"/>
          <p:cNvSpPr/>
          <p:nvPr/>
        </p:nvSpPr>
        <p:spPr bwMode="gray">
          <a:xfrm>
            <a:off x="3372371" y="4176000"/>
            <a:ext cx="2880000" cy="2016000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b="1" kern="0" dirty="0">
              <a:solidFill>
                <a:sysClr val="windowText" lastClr="000000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03" name="Rectangle 302"/>
          <p:cNvSpPr/>
          <p:nvPr/>
        </p:nvSpPr>
        <p:spPr bwMode="gray">
          <a:xfrm>
            <a:off x="5309991" y="4320000"/>
            <a:ext cx="792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sz="1100" b="1" kern="0" dirty="0">
              <a:solidFill>
                <a:srgbClr val="FFFFFF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04" name="Rectangle 303"/>
          <p:cNvSpPr/>
          <p:nvPr/>
        </p:nvSpPr>
        <p:spPr bwMode="gray">
          <a:xfrm>
            <a:off x="5248950" y="4464000"/>
            <a:ext cx="792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Azure Stack (2018+)</a:t>
            </a:r>
          </a:p>
        </p:txBody>
      </p:sp>
      <p:sp>
        <p:nvSpPr>
          <p:cNvPr id="305" name="Rectangle 304"/>
          <p:cNvSpPr/>
          <p:nvPr/>
        </p:nvSpPr>
        <p:spPr bwMode="gray">
          <a:xfrm>
            <a:off x="3517883" y="4356001"/>
            <a:ext cx="1080000" cy="1161855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sz="1100" b="1" kern="0" dirty="0">
              <a:solidFill>
                <a:sysClr val="windowText" lastClr="000000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06" name="Rectangle 305"/>
          <p:cNvSpPr/>
          <p:nvPr/>
        </p:nvSpPr>
        <p:spPr bwMode="gray">
          <a:xfrm>
            <a:off x="6908704" y="4176000"/>
            <a:ext cx="756000" cy="864000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b="1" kern="0" dirty="0">
              <a:solidFill>
                <a:sysClr val="windowText" lastClr="000000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07" name="Rectangle 306"/>
          <p:cNvSpPr/>
          <p:nvPr/>
        </p:nvSpPr>
        <p:spPr bwMode="gray">
          <a:xfrm>
            <a:off x="7054751" y="4284000"/>
            <a:ext cx="54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sz="1100" b="1" kern="0" dirty="0">
              <a:solidFill>
                <a:srgbClr val="FFFFFF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08" name="Rectangle 307"/>
          <p:cNvSpPr/>
          <p:nvPr/>
        </p:nvSpPr>
        <p:spPr bwMode="gray">
          <a:xfrm>
            <a:off x="6993802" y="4392000"/>
            <a:ext cx="540000" cy="540000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05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Partner</a:t>
            </a:r>
          </a:p>
        </p:txBody>
      </p:sp>
      <p:cxnSp>
        <p:nvCxnSpPr>
          <p:cNvPr id="309" name="Straight Arrow Connector 18"/>
          <p:cNvCxnSpPr>
            <a:cxnSpLocks noChangeShapeType="1"/>
          </p:cNvCxnSpPr>
          <p:nvPr/>
        </p:nvCxnSpPr>
        <p:spPr bwMode="auto">
          <a:xfrm flipH="1" flipV="1">
            <a:off x="6248850" y="4788000"/>
            <a:ext cx="684000" cy="6830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10" name="Straight Arrow Connector 18"/>
          <p:cNvCxnSpPr>
            <a:cxnSpLocks noChangeShapeType="1"/>
          </p:cNvCxnSpPr>
          <p:nvPr/>
        </p:nvCxnSpPr>
        <p:spPr bwMode="auto">
          <a:xfrm flipH="1">
            <a:off x="4584000" y="4716001"/>
            <a:ext cx="684000" cy="8363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11" name="Rectangle 310"/>
          <p:cNvSpPr/>
          <p:nvPr/>
        </p:nvSpPr>
        <p:spPr bwMode="gray">
          <a:xfrm>
            <a:off x="4584000" y="4320000"/>
            <a:ext cx="756000" cy="28800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0" tIns="72000" rIns="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4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OP2OP</a:t>
            </a:r>
          </a:p>
        </p:txBody>
      </p:sp>
      <p:sp>
        <p:nvSpPr>
          <p:cNvPr id="312" name="Rectangle 311"/>
          <p:cNvSpPr/>
          <p:nvPr/>
        </p:nvSpPr>
        <p:spPr bwMode="gray">
          <a:xfrm>
            <a:off x="6312000" y="4248000"/>
            <a:ext cx="540000" cy="28800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B2B</a:t>
            </a:r>
          </a:p>
        </p:txBody>
      </p:sp>
      <p:sp>
        <p:nvSpPr>
          <p:cNvPr id="313" name="Rectangle 312"/>
          <p:cNvSpPr/>
          <p:nvPr/>
        </p:nvSpPr>
        <p:spPr bwMode="gray">
          <a:xfrm>
            <a:off x="3720225" y="4464000"/>
            <a:ext cx="756000" cy="216000"/>
          </a:xfrm>
          <a:prstGeom prst="rect">
            <a:avLst/>
          </a:prstGeom>
          <a:solidFill>
            <a:srgbClr val="FFFFFF">
              <a:lumMod val="65000"/>
            </a:srgb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sz="1100" b="1" kern="0" dirty="0">
              <a:solidFill>
                <a:srgbClr val="FFFFFF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14" name="Rectangle 313"/>
          <p:cNvSpPr/>
          <p:nvPr/>
        </p:nvSpPr>
        <p:spPr bwMode="gray">
          <a:xfrm>
            <a:off x="3642061" y="4536000"/>
            <a:ext cx="756000" cy="216000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DCS</a:t>
            </a:r>
          </a:p>
        </p:txBody>
      </p:sp>
      <p:sp>
        <p:nvSpPr>
          <p:cNvPr id="315" name="Rectangle 314"/>
          <p:cNvSpPr/>
          <p:nvPr/>
        </p:nvSpPr>
        <p:spPr bwMode="gray">
          <a:xfrm>
            <a:off x="3713046" y="4863225"/>
            <a:ext cx="756000" cy="504000"/>
          </a:xfrm>
          <a:prstGeom prst="rect">
            <a:avLst/>
          </a:prstGeom>
          <a:solidFill>
            <a:srgbClr val="FFFFFF">
              <a:lumMod val="65000"/>
            </a:srgb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sz="1100" b="1" kern="0" dirty="0">
              <a:solidFill>
                <a:srgbClr val="FFFFFF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16" name="Rectangle 315"/>
          <p:cNvSpPr/>
          <p:nvPr/>
        </p:nvSpPr>
        <p:spPr bwMode="gray">
          <a:xfrm>
            <a:off x="3651584" y="4935225"/>
            <a:ext cx="756000" cy="504000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Secure Hosting</a:t>
            </a:r>
          </a:p>
        </p:txBody>
      </p:sp>
      <p:pic>
        <p:nvPicPr>
          <p:cNvPr id="318" name="Picture 317" descr="SAP_grad_R_pr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66" y="5913421"/>
            <a:ext cx="402356" cy="20117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Rectangle 318"/>
          <p:cNvSpPr/>
          <p:nvPr/>
        </p:nvSpPr>
        <p:spPr bwMode="gray">
          <a:xfrm>
            <a:off x="4240091" y="3524775"/>
            <a:ext cx="1152000" cy="28800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OP2Cloud</a:t>
            </a:r>
          </a:p>
        </p:txBody>
      </p:sp>
      <p:sp>
        <p:nvSpPr>
          <p:cNvPr id="320" name="TextBox 45"/>
          <p:cNvSpPr txBox="1">
            <a:spLocks noChangeArrowheads="1"/>
          </p:cNvSpPr>
          <p:nvPr/>
        </p:nvSpPr>
        <p:spPr bwMode="auto">
          <a:xfrm>
            <a:off x="3274282" y="3256343"/>
            <a:ext cx="2520000" cy="32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42" tIns="54420" rIns="108842" bIns="54420">
            <a:spAutoFit/>
          </a:bodyPr>
          <a:lstStyle/>
          <a:p>
            <a:pPr>
              <a:buClr>
                <a:srgbClr val="F0AB00"/>
              </a:buClr>
              <a:buSzPct val="80000"/>
              <a:defRPr/>
            </a:pPr>
            <a:r>
              <a:rPr lang="en-GB" sz="1400" b="1" kern="0" dirty="0">
                <a:cs typeface="Arial"/>
              </a:rPr>
              <a:t>Cloud Applications</a:t>
            </a:r>
          </a:p>
        </p:txBody>
      </p:sp>
      <p:sp>
        <p:nvSpPr>
          <p:cNvPr id="321" name="Rectangle 320"/>
          <p:cNvSpPr/>
          <p:nvPr/>
        </p:nvSpPr>
        <p:spPr bwMode="gray">
          <a:xfrm>
            <a:off x="3360000" y="792001"/>
            <a:ext cx="5463226" cy="2483065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b="1" kern="0" dirty="0">
              <a:solidFill>
                <a:sysClr val="windowText" lastClr="000000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22" name="Freeform 70"/>
          <p:cNvSpPr>
            <a:spLocks/>
          </p:cNvSpPr>
          <p:nvPr/>
        </p:nvSpPr>
        <p:spPr bwMode="gray">
          <a:xfrm>
            <a:off x="3466587" y="1440001"/>
            <a:ext cx="2160000" cy="1092767"/>
          </a:xfrm>
          <a:custGeom>
            <a:avLst/>
            <a:gdLst>
              <a:gd name="T0" fmla="*/ 2147483647 w 522"/>
              <a:gd name="T1" fmla="*/ 2147483647 h 234"/>
              <a:gd name="T2" fmla="*/ 2147483647 w 522"/>
              <a:gd name="T3" fmla="*/ 2147483647 h 234"/>
              <a:gd name="T4" fmla="*/ 2147483647 w 522"/>
              <a:gd name="T5" fmla="*/ 2147483647 h 234"/>
              <a:gd name="T6" fmla="*/ 2147483647 w 522"/>
              <a:gd name="T7" fmla="*/ 2147483647 h 234"/>
              <a:gd name="T8" fmla="*/ 2147483647 w 522"/>
              <a:gd name="T9" fmla="*/ 2147483647 h 234"/>
              <a:gd name="T10" fmla="*/ 2147483647 w 522"/>
              <a:gd name="T11" fmla="*/ 2147483647 h 234"/>
              <a:gd name="T12" fmla="*/ 2147483647 w 522"/>
              <a:gd name="T13" fmla="*/ 2147483647 h 234"/>
              <a:gd name="T14" fmla="*/ 2147483647 w 522"/>
              <a:gd name="T15" fmla="*/ 2147483647 h 234"/>
              <a:gd name="T16" fmla="*/ 2147483647 w 522"/>
              <a:gd name="T17" fmla="*/ 2147483647 h 234"/>
              <a:gd name="T18" fmla="*/ 2147483647 w 522"/>
              <a:gd name="T19" fmla="*/ 2147483647 h 234"/>
              <a:gd name="T20" fmla="*/ 2147483647 w 522"/>
              <a:gd name="T21" fmla="*/ 2147483647 h 234"/>
              <a:gd name="T22" fmla="*/ 2147483647 w 522"/>
              <a:gd name="T23" fmla="*/ 2147483647 h 234"/>
              <a:gd name="T24" fmla="*/ 2147483647 w 522"/>
              <a:gd name="T25" fmla="*/ 2147483647 h 234"/>
              <a:gd name="T26" fmla="*/ 2147483647 w 522"/>
              <a:gd name="T27" fmla="*/ 2147483647 h 234"/>
              <a:gd name="T28" fmla="*/ 2147483647 w 522"/>
              <a:gd name="T29" fmla="*/ 2147483647 h 234"/>
              <a:gd name="T30" fmla="*/ 2147483647 w 522"/>
              <a:gd name="T31" fmla="*/ 2147483647 h 234"/>
              <a:gd name="T32" fmla="*/ 2147483647 w 522"/>
              <a:gd name="T33" fmla="*/ 2147483647 h 234"/>
              <a:gd name="T34" fmla="*/ 2147483647 w 522"/>
              <a:gd name="T35" fmla="*/ 2147483647 h 234"/>
              <a:gd name="T36" fmla="*/ 2147483647 w 522"/>
              <a:gd name="T37" fmla="*/ 2147483647 h 234"/>
              <a:gd name="T38" fmla="*/ 2147483647 w 522"/>
              <a:gd name="T39" fmla="*/ 2147483647 h 234"/>
              <a:gd name="T40" fmla="*/ 2147483647 w 522"/>
              <a:gd name="T41" fmla="*/ 2147483647 h 234"/>
              <a:gd name="T42" fmla="*/ 2147483647 w 522"/>
              <a:gd name="T43" fmla="*/ 2147483647 h 234"/>
              <a:gd name="T44" fmla="*/ 2147483647 w 522"/>
              <a:gd name="T45" fmla="*/ 2147483647 h 23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22"/>
              <a:gd name="T70" fmla="*/ 0 h 234"/>
              <a:gd name="T71" fmla="*/ 522 w 522"/>
              <a:gd name="T72" fmla="*/ 234 h 23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22" h="234">
                <a:moveTo>
                  <a:pt x="375" y="68"/>
                </a:moveTo>
                <a:cubicBezTo>
                  <a:pt x="375" y="68"/>
                  <a:pt x="417" y="56"/>
                  <a:pt x="451" y="69"/>
                </a:cubicBezTo>
                <a:cubicBezTo>
                  <a:pt x="485" y="83"/>
                  <a:pt x="472" y="116"/>
                  <a:pt x="472" y="116"/>
                </a:cubicBezTo>
                <a:cubicBezTo>
                  <a:pt x="472" y="116"/>
                  <a:pt x="522" y="120"/>
                  <a:pt x="508" y="159"/>
                </a:cubicBezTo>
                <a:cubicBezTo>
                  <a:pt x="493" y="198"/>
                  <a:pt x="440" y="207"/>
                  <a:pt x="440" y="207"/>
                </a:cubicBezTo>
                <a:cubicBezTo>
                  <a:pt x="440" y="207"/>
                  <a:pt x="429" y="220"/>
                  <a:pt x="406" y="226"/>
                </a:cubicBezTo>
                <a:cubicBezTo>
                  <a:pt x="388" y="231"/>
                  <a:pt x="370" y="233"/>
                  <a:pt x="356" y="228"/>
                </a:cubicBezTo>
                <a:cubicBezTo>
                  <a:pt x="345" y="225"/>
                  <a:pt x="328" y="216"/>
                  <a:pt x="328" y="216"/>
                </a:cubicBezTo>
                <a:cubicBezTo>
                  <a:pt x="328" y="216"/>
                  <a:pt x="308" y="220"/>
                  <a:pt x="294" y="217"/>
                </a:cubicBezTo>
                <a:cubicBezTo>
                  <a:pt x="281" y="214"/>
                  <a:pt x="271" y="209"/>
                  <a:pt x="271" y="209"/>
                </a:cubicBezTo>
                <a:cubicBezTo>
                  <a:pt x="271" y="209"/>
                  <a:pt x="259" y="222"/>
                  <a:pt x="237" y="226"/>
                </a:cubicBezTo>
                <a:cubicBezTo>
                  <a:pt x="219" y="230"/>
                  <a:pt x="198" y="234"/>
                  <a:pt x="179" y="231"/>
                </a:cubicBezTo>
                <a:cubicBezTo>
                  <a:pt x="161" y="228"/>
                  <a:pt x="144" y="221"/>
                  <a:pt x="144" y="221"/>
                </a:cubicBezTo>
                <a:cubicBezTo>
                  <a:pt x="144" y="221"/>
                  <a:pt x="115" y="232"/>
                  <a:pt x="85" y="228"/>
                </a:cubicBezTo>
                <a:cubicBezTo>
                  <a:pt x="36" y="221"/>
                  <a:pt x="0" y="189"/>
                  <a:pt x="7" y="156"/>
                </a:cubicBezTo>
                <a:cubicBezTo>
                  <a:pt x="17" y="113"/>
                  <a:pt x="70" y="101"/>
                  <a:pt x="70" y="101"/>
                </a:cubicBezTo>
                <a:cubicBezTo>
                  <a:pt x="70" y="101"/>
                  <a:pt x="68" y="86"/>
                  <a:pt x="79" y="75"/>
                </a:cubicBezTo>
                <a:cubicBezTo>
                  <a:pt x="95" y="58"/>
                  <a:pt x="117" y="46"/>
                  <a:pt x="153" y="51"/>
                </a:cubicBezTo>
                <a:cubicBezTo>
                  <a:pt x="165" y="52"/>
                  <a:pt x="171" y="60"/>
                  <a:pt x="171" y="60"/>
                </a:cubicBezTo>
                <a:cubicBezTo>
                  <a:pt x="171" y="60"/>
                  <a:pt x="169" y="26"/>
                  <a:pt x="211" y="14"/>
                </a:cubicBezTo>
                <a:cubicBezTo>
                  <a:pt x="255" y="0"/>
                  <a:pt x="286" y="2"/>
                  <a:pt x="307" y="6"/>
                </a:cubicBezTo>
                <a:cubicBezTo>
                  <a:pt x="346" y="12"/>
                  <a:pt x="371" y="25"/>
                  <a:pt x="377" y="44"/>
                </a:cubicBezTo>
                <a:cubicBezTo>
                  <a:pt x="381" y="57"/>
                  <a:pt x="375" y="68"/>
                  <a:pt x="375" y="68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6666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Non-SAP </a:t>
            </a:r>
            <a:b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</a:b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Clouds</a:t>
            </a:r>
          </a:p>
        </p:txBody>
      </p:sp>
      <p:grpSp>
        <p:nvGrpSpPr>
          <p:cNvPr id="323" name="Group 322"/>
          <p:cNvGrpSpPr/>
          <p:nvPr/>
        </p:nvGrpSpPr>
        <p:grpSpPr>
          <a:xfrm>
            <a:off x="6039682" y="2238995"/>
            <a:ext cx="1408636" cy="949330"/>
            <a:chOff x="5830760" y="2179151"/>
            <a:chExt cx="1408636" cy="949330"/>
          </a:xfrm>
        </p:grpSpPr>
        <p:sp>
          <p:nvSpPr>
            <p:cNvPr id="324" name="Freeform 70"/>
            <p:cNvSpPr>
              <a:spLocks/>
            </p:cNvSpPr>
            <p:nvPr/>
          </p:nvSpPr>
          <p:spPr bwMode="gray">
            <a:xfrm>
              <a:off x="5830760" y="2179151"/>
              <a:ext cx="1408636" cy="949330"/>
            </a:xfrm>
            <a:custGeom>
              <a:avLst/>
              <a:gdLst>
                <a:gd name="T0" fmla="*/ 2147483647 w 522"/>
                <a:gd name="T1" fmla="*/ 2147483647 h 234"/>
                <a:gd name="T2" fmla="*/ 2147483647 w 522"/>
                <a:gd name="T3" fmla="*/ 2147483647 h 234"/>
                <a:gd name="T4" fmla="*/ 2147483647 w 522"/>
                <a:gd name="T5" fmla="*/ 2147483647 h 234"/>
                <a:gd name="T6" fmla="*/ 2147483647 w 522"/>
                <a:gd name="T7" fmla="*/ 2147483647 h 234"/>
                <a:gd name="T8" fmla="*/ 2147483647 w 522"/>
                <a:gd name="T9" fmla="*/ 2147483647 h 234"/>
                <a:gd name="T10" fmla="*/ 2147483647 w 522"/>
                <a:gd name="T11" fmla="*/ 2147483647 h 234"/>
                <a:gd name="T12" fmla="*/ 2147483647 w 522"/>
                <a:gd name="T13" fmla="*/ 2147483647 h 234"/>
                <a:gd name="T14" fmla="*/ 2147483647 w 522"/>
                <a:gd name="T15" fmla="*/ 2147483647 h 234"/>
                <a:gd name="T16" fmla="*/ 2147483647 w 522"/>
                <a:gd name="T17" fmla="*/ 2147483647 h 234"/>
                <a:gd name="T18" fmla="*/ 2147483647 w 522"/>
                <a:gd name="T19" fmla="*/ 2147483647 h 234"/>
                <a:gd name="T20" fmla="*/ 2147483647 w 522"/>
                <a:gd name="T21" fmla="*/ 2147483647 h 234"/>
                <a:gd name="T22" fmla="*/ 2147483647 w 522"/>
                <a:gd name="T23" fmla="*/ 2147483647 h 234"/>
                <a:gd name="T24" fmla="*/ 2147483647 w 522"/>
                <a:gd name="T25" fmla="*/ 2147483647 h 234"/>
                <a:gd name="T26" fmla="*/ 2147483647 w 522"/>
                <a:gd name="T27" fmla="*/ 2147483647 h 234"/>
                <a:gd name="T28" fmla="*/ 2147483647 w 522"/>
                <a:gd name="T29" fmla="*/ 2147483647 h 234"/>
                <a:gd name="T30" fmla="*/ 2147483647 w 522"/>
                <a:gd name="T31" fmla="*/ 2147483647 h 234"/>
                <a:gd name="T32" fmla="*/ 2147483647 w 522"/>
                <a:gd name="T33" fmla="*/ 2147483647 h 234"/>
                <a:gd name="T34" fmla="*/ 2147483647 w 522"/>
                <a:gd name="T35" fmla="*/ 2147483647 h 234"/>
                <a:gd name="T36" fmla="*/ 2147483647 w 522"/>
                <a:gd name="T37" fmla="*/ 2147483647 h 234"/>
                <a:gd name="T38" fmla="*/ 2147483647 w 522"/>
                <a:gd name="T39" fmla="*/ 2147483647 h 234"/>
                <a:gd name="T40" fmla="*/ 2147483647 w 522"/>
                <a:gd name="T41" fmla="*/ 2147483647 h 234"/>
                <a:gd name="T42" fmla="*/ 2147483647 w 522"/>
                <a:gd name="T43" fmla="*/ 2147483647 h 234"/>
                <a:gd name="T44" fmla="*/ 2147483647 w 522"/>
                <a:gd name="T45" fmla="*/ 2147483647 h 2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2"/>
                <a:gd name="T70" fmla="*/ 0 h 234"/>
                <a:gd name="T71" fmla="*/ 522 w 522"/>
                <a:gd name="T72" fmla="*/ 234 h 2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2" h="234">
                  <a:moveTo>
                    <a:pt x="375" y="68"/>
                  </a:moveTo>
                  <a:cubicBezTo>
                    <a:pt x="375" y="68"/>
                    <a:pt x="417" y="56"/>
                    <a:pt x="451" y="69"/>
                  </a:cubicBezTo>
                  <a:cubicBezTo>
                    <a:pt x="485" y="83"/>
                    <a:pt x="472" y="116"/>
                    <a:pt x="472" y="116"/>
                  </a:cubicBezTo>
                  <a:cubicBezTo>
                    <a:pt x="472" y="116"/>
                    <a:pt x="522" y="120"/>
                    <a:pt x="508" y="159"/>
                  </a:cubicBezTo>
                  <a:cubicBezTo>
                    <a:pt x="493" y="198"/>
                    <a:pt x="440" y="207"/>
                    <a:pt x="440" y="207"/>
                  </a:cubicBezTo>
                  <a:cubicBezTo>
                    <a:pt x="440" y="207"/>
                    <a:pt x="429" y="220"/>
                    <a:pt x="406" y="226"/>
                  </a:cubicBezTo>
                  <a:cubicBezTo>
                    <a:pt x="388" y="231"/>
                    <a:pt x="370" y="233"/>
                    <a:pt x="356" y="228"/>
                  </a:cubicBezTo>
                  <a:cubicBezTo>
                    <a:pt x="345" y="225"/>
                    <a:pt x="328" y="216"/>
                    <a:pt x="328" y="216"/>
                  </a:cubicBezTo>
                  <a:cubicBezTo>
                    <a:pt x="328" y="216"/>
                    <a:pt x="308" y="220"/>
                    <a:pt x="294" y="217"/>
                  </a:cubicBezTo>
                  <a:cubicBezTo>
                    <a:pt x="281" y="214"/>
                    <a:pt x="271" y="209"/>
                    <a:pt x="271" y="209"/>
                  </a:cubicBezTo>
                  <a:cubicBezTo>
                    <a:pt x="271" y="209"/>
                    <a:pt x="259" y="222"/>
                    <a:pt x="237" y="226"/>
                  </a:cubicBezTo>
                  <a:cubicBezTo>
                    <a:pt x="219" y="230"/>
                    <a:pt x="198" y="234"/>
                    <a:pt x="179" y="231"/>
                  </a:cubicBezTo>
                  <a:cubicBezTo>
                    <a:pt x="161" y="228"/>
                    <a:pt x="144" y="221"/>
                    <a:pt x="144" y="221"/>
                  </a:cubicBezTo>
                  <a:cubicBezTo>
                    <a:pt x="144" y="221"/>
                    <a:pt x="115" y="232"/>
                    <a:pt x="85" y="228"/>
                  </a:cubicBezTo>
                  <a:cubicBezTo>
                    <a:pt x="36" y="221"/>
                    <a:pt x="0" y="189"/>
                    <a:pt x="7" y="156"/>
                  </a:cubicBezTo>
                  <a:cubicBezTo>
                    <a:pt x="17" y="113"/>
                    <a:pt x="70" y="101"/>
                    <a:pt x="70" y="101"/>
                  </a:cubicBezTo>
                  <a:cubicBezTo>
                    <a:pt x="70" y="101"/>
                    <a:pt x="68" y="86"/>
                    <a:pt x="79" y="75"/>
                  </a:cubicBezTo>
                  <a:cubicBezTo>
                    <a:pt x="95" y="58"/>
                    <a:pt x="117" y="46"/>
                    <a:pt x="153" y="51"/>
                  </a:cubicBezTo>
                  <a:cubicBezTo>
                    <a:pt x="165" y="52"/>
                    <a:pt x="171" y="60"/>
                    <a:pt x="171" y="60"/>
                  </a:cubicBezTo>
                  <a:cubicBezTo>
                    <a:pt x="171" y="60"/>
                    <a:pt x="169" y="26"/>
                    <a:pt x="211" y="14"/>
                  </a:cubicBezTo>
                  <a:cubicBezTo>
                    <a:pt x="255" y="0"/>
                    <a:pt x="286" y="2"/>
                    <a:pt x="307" y="6"/>
                  </a:cubicBezTo>
                  <a:cubicBezTo>
                    <a:pt x="346" y="12"/>
                    <a:pt x="371" y="25"/>
                    <a:pt x="377" y="44"/>
                  </a:cubicBezTo>
                  <a:cubicBezTo>
                    <a:pt x="381" y="57"/>
                    <a:pt x="375" y="68"/>
                    <a:pt x="375" y="68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66666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Non-SAP </a:t>
              </a:r>
              <a:b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</a:br>
              <a: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Clouds</a:t>
              </a:r>
            </a:p>
          </p:txBody>
        </p:sp>
        <p:sp>
          <p:nvSpPr>
            <p:cNvPr id="325" name="Rectangle 324"/>
            <p:cNvSpPr/>
            <p:nvPr/>
          </p:nvSpPr>
          <p:spPr bwMode="gray">
            <a:xfrm>
              <a:off x="6120622" y="2535787"/>
              <a:ext cx="642125" cy="211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External</a:t>
              </a:r>
            </a:p>
          </p:txBody>
        </p:sp>
      </p:grpSp>
      <p:sp>
        <p:nvSpPr>
          <p:cNvPr id="326" name="Freeform 70"/>
          <p:cNvSpPr>
            <a:spLocks/>
          </p:cNvSpPr>
          <p:nvPr/>
        </p:nvSpPr>
        <p:spPr bwMode="gray">
          <a:xfrm>
            <a:off x="6528000" y="1512000"/>
            <a:ext cx="2160000" cy="1007298"/>
          </a:xfrm>
          <a:custGeom>
            <a:avLst/>
            <a:gdLst>
              <a:gd name="T0" fmla="*/ 2147483647 w 522"/>
              <a:gd name="T1" fmla="*/ 2147483647 h 234"/>
              <a:gd name="T2" fmla="*/ 2147483647 w 522"/>
              <a:gd name="T3" fmla="*/ 2147483647 h 234"/>
              <a:gd name="T4" fmla="*/ 2147483647 w 522"/>
              <a:gd name="T5" fmla="*/ 2147483647 h 234"/>
              <a:gd name="T6" fmla="*/ 2147483647 w 522"/>
              <a:gd name="T7" fmla="*/ 2147483647 h 234"/>
              <a:gd name="T8" fmla="*/ 2147483647 w 522"/>
              <a:gd name="T9" fmla="*/ 2147483647 h 234"/>
              <a:gd name="T10" fmla="*/ 2147483647 w 522"/>
              <a:gd name="T11" fmla="*/ 2147483647 h 234"/>
              <a:gd name="T12" fmla="*/ 2147483647 w 522"/>
              <a:gd name="T13" fmla="*/ 2147483647 h 234"/>
              <a:gd name="T14" fmla="*/ 2147483647 w 522"/>
              <a:gd name="T15" fmla="*/ 2147483647 h 234"/>
              <a:gd name="T16" fmla="*/ 2147483647 w 522"/>
              <a:gd name="T17" fmla="*/ 2147483647 h 234"/>
              <a:gd name="T18" fmla="*/ 2147483647 w 522"/>
              <a:gd name="T19" fmla="*/ 2147483647 h 234"/>
              <a:gd name="T20" fmla="*/ 2147483647 w 522"/>
              <a:gd name="T21" fmla="*/ 2147483647 h 234"/>
              <a:gd name="T22" fmla="*/ 2147483647 w 522"/>
              <a:gd name="T23" fmla="*/ 2147483647 h 234"/>
              <a:gd name="T24" fmla="*/ 2147483647 w 522"/>
              <a:gd name="T25" fmla="*/ 2147483647 h 234"/>
              <a:gd name="T26" fmla="*/ 2147483647 w 522"/>
              <a:gd name="T27" fmla="*/ 2147483647 h 234"/>
              <a:gd name="T28" fmla="*/ 2147483647 w 522"/>
              <a:gd name="T29" fmla="*/ 2147483647 h 234"/>
              <a:gd name="T30" fmla="*/ 2147483647 w 522"/>
              <a:gd name="T31" fmla="*/ 2147483647 h 234"/>
              <a:gd name="T32" fmla="*/ 2147483647 w 522"/>
              <a:gd name="T33" fmla="*/ 2147483647 h 234"/>
              <a:gd name="T34" fmla="*/ 2147483647 w 522"/>
              <a:gd name="T35" fmla="*/ 2147483647 h 234"/>
              <a:gd name="T36" fmla="*/ 2147483647 w 522"/>
              <a:gd name="T37" fmla="*/ 2147483647 h 234"/>
              <a:gd name="T38" fmla="*/ 2147483647 w 522"/>
              <a:gd name="T39" fmla="*/ 2147483647 h 234"/>
              <a:gd name="T40" fmla="*/ 2147483647 w 522"/>
              <a:gd name="T41" fmla="*/ 2147483647 h 234"/>
              <a:gd name="T42" fmla="*/ 2147483647 w 522"/>
              <a:gd name="T43" fmla="*/ 2147483647 h 234"/>
              <a:gd name="T44" fmla="*/ 2147483647 w 522"/>
              <a:gd name="T45" fmla="*/ 2147483647 h 23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22"/>
              <a:gd name="T70" fmla="*/ 0 h 234"/>
              <a:gd name="T71" fmla="*/ 522 w 522"/>
              <a:gd name="T72" fmla="*/ 234 h 23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22" h="234">
                <a:moveTo>
                  <a:pt x="375" y="68"/>
                </a:moveTo>
                <a:cubicBezTo>
                  <a:pt x="375" y="68"/>
                  <a:pt x="417" y="56"/>
                  <a:pt x="451" y="69"/>
                </a:cubicBezTo>
                <a:cubicBezTo>
                  <a:pt x="485" y="83"/>
                  <a:pt x="472" y="116"/>
                  <a:pt x="472" y="116"/>
                </a:cubicBezTo>
                <a:cubicBezTo>
                  <a:pt x="472" y="116"/>
                  <a:pt x="522" y="120"/>
                  <a:pt x="508" y="159"/>
                </a:cubicBezTo>
                <a:cubicBezTo>
                  <a:pt x="493" y="198"/>
                  <a:pt x="440" y="207"/>
                  <a:pt x="440" y="207"/>
                </a:cubicBezTo>
                <a:cubicBezTo>
                  <a:pt x="440" y="207"/>
                  <a:pt x="429" y="220"/>
                  <a:pt x="406" y="226"/>
                </a:cubicBezTo>
                <a:cubicBezTo>
                  <a:pt x="388" y="231"/>
                  <a:pt x="370" y="233"/>
                  <a:pt x="356" y="228"/>
                </a:cubicBezTo>
                <a:cubicBezTo>
                  <a:pt x="345" y="225"/>
                  <a:pt x="328" y="216"/>
                  <a:pt x="328" y="216"/>
                </a:cubicBezTo>
                <a:cubicBezTo>
                  <a:pt x="328" y="216"/>
                  <a:pt x="308" y="220"/>
                  <a:pt x="294" y="217"/>
                </a:cubicBezTo>
                <a:cubicBezTo>
                  <a:pt x="281" y="214"/>
                  <a:pt x="271" y="209"/>
                  <a:pt x="271" y="209"/>
                </a:cubicBezTo>
                <a:cubicBezTo>
                  <a:pt x="271" y="209"/>
                  <a:pt x="259" y="222"/>
                  <a:pt x="237" y="226"/>
                </a:cubicBezTo>
                <a:cubicBezTo>
                  <a:pt x="219" y="230"/>
                  <a:pt x="198" y="234"/>
                  <a:pt x="179" y="231"/>
                </a:cubicBezTo>
                <a:cubicBezTo>
                  <a:pt x="161" y="228"/>
                  <a:pt x="144" y="221"/>
                  <a:pt x="144" y="221"/>
                </a:cubicBezTo>
                <a:cubicBezTo>
                  <a:pt x="144" y="221"/>
                  <a:pt x="115" y="232"/>
                  <a:pt x="85" y="228"/>
                </a:cubicBezTo>
                <a:cubicBezTo>
                  <a:pt x="36" y="221"/>
                  <a:pt x="0" y="189"/>
                  <a:pt x="7" y="156"/>
                </a:cubicBezTo>
                <a:cubicBezTo>
                  <a:pt x="17" y="113"/>
                  <a:pt x="70" y="101"/>
                  <a:pt x="70" y="101"/>
                </a:cubicBezTo>
                <a:cubicBezTo>
                  <a:pt x="70" y="101"/>
                  <a:pt x="68" y="86"/>
                  <a:pt x="79" y="75"/>
                </a:cubicBezTo>
                <a:cubicBezTo>
                  <a:pt x="95" y="58"/>
                  <a:pt x="117" y="46"/>
                  <a:pt x="153" y="51"/>
                </a:cubicBezTo>
                <a:cubicBezTo>
                  <a:pt x="165" y="52"/>
                  <a:pt x="171" y="60"/>
                  <a:pt x="171" y="60"/>
                </a:cubicBezTo>
                <a:cubicBezTo>
                  <a:pt x="171" y="60"/>
                  <a:pt x="169" y="26"/>
                  <a:pt x="211" y="14"/>
                </a:cubicBezTo>
                <a:cubicBezTo>
                  <a:pt x="255" y="0"/>
                  <a:pt x="286" y="2"/>
                  <a:pt x="307" y="6"/>
                </a:cubicBezTo>
                <a:cubicBezTo>
                  <a:pt x="346" y="12"/>
                  <a:pt x="371" y="25"/>
                  <a:pt x="377" y="44"/>
                </a:cubicBezTo>
                <a:cubicBezTo>
                  <a:pt x="381" y="57"/>
                  <a:pt x="375" y="68"/>
                  <a:pt x="375" y="68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6666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Non-SAP </a:t>
            </a:r>
            <a:b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</a:b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Clouds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7400893" y="2351660"/>
            <a:ext cx="1073804" cy="779734"/>
            <a:chOff x="4722944" y="2271189"/>
            <a:chExt cx="1073804" cy="779734"/>
          </a:xfrm>
        </p:grpSpPr>
        <p:sp>
          <p:nvSpPr>
            <p:cNvPr id="328" name="Freeform 70"/>
            <p:cNvSpPr>
              <a:spLocks/>
            </p:cNvSpPr>
            <p:nvPr/>
          </p:nvSpPr>
          <p:spPr bwMode="gray">
            <a:xfrm>
              <a:off x="4722944" y="2271189"/>
              <a:ext cx="1073804" cy="779734"/>
            </a:xfrm>
            <a:custGeom>
              <a:avLst/>
              <a:gdLst>
                <a:gd name="T0" fmla="*/ 2147483647 w 522"/>
                <a:gd name="T1" fmla="*/ 2147483647 h 234"/>
                <a:gd name="T2" fmla="*/ 2147483647 w 522"/>
                <a:gd name="T3" fmla="*/ 2147483647 h 234"/>
                <a:gd name="T4" fmla="*/ 2147483647 w 522"/>
                <a:gd name="T5" fmla="*/ 2147483647 h 234"/>
                <a:gd name="T6" fmla="*/ 2147483647 w 522"/>
                <a:gd name="T7" fmla="*/ 2147483647 h 234"/>
                <a:gd name="T8" fmla="*/ 2147483647 w 522"/>
                <a:gd name="T9" fmla="*/ 2147483647 h 234"/>
                <a:gd name="T10" fmla="*/ 2147483647 w 522"/>
                <a:gd name="T11" fmla="*/ 2147483647 h 234"/>
                <a:gd name="T12" fmla="*/ 2147483647 w 522"/>
                <a:gd name="T13" fmla="*/ 2147483647 h 234"/>
                <a:gd name="T14" fmla="*/ 2147483647 w 522"/>
                <a:gd name="T15" fmla="*/ 2147483647 h 234"/>
                <a:gd name="T16" fmla="*/ 2147483647 w 522"/>
                <a:gd name="T17" fmla="*/ 2147483647 h 234"/>
                <a:gd name="T18" fmla="*/ 2147483647 w 522"/>
                <a:gd name="T19" fmla="*/ 2147483647 h 234"/>
                <a:gd name="T20" fmla="*/ 2147483647 w 522"/>
                <a:gd name="T21" fmla="*/ 2147483647 h 234"/>
                <a:gd name="T22" fmla="*/ 2147483647 w 522"/>
                <a:gd name="T23" fmla="*/ 2147483647 h 234"/>
                <a:gd name="T24" fmla="*/ 2147483647 w 522"/>
                <a:gd name="T25" fmla="*/ 2147483647 h 234"/>
                <a:gd name="T26" fmla="*/ 2147483647 w 522"/>
                <a:gd name="T27" fmla="*/ 2147483647 h 234"/>
                <a:gd name="T28" fmla="*/ 2147483647 w 522"/>
                <a:gd name="T29" fmla="*/ 2147483647 h 234"/>
                <a:gd name="T30" fmla="*/ 2147483647 w 522"/>
                <a:gd name="T31" fmla="*/ 2147483647 h 234"/>
                <a:gd name="T32" fmla="*/ 2147483647 w 522"/>
                <a:gd name="T33" fmla="*/ 2147483647 h 234"/>
                <a:gd name="T34" fmla="*/ 2147483647 w 522"/>
                <a:gd name="T35" fmla="*/ 2147483647 h 234"/>
                <a:gd name="T36" fmla="*/ 2147483647 w 522"/>
                <a:gd name="T37" fmla="*/ 2147483647 h 234"/>
                <a:gd name="T38" fmla="*/ 2147483647 w 522"/>
                <a:gd name="T39" fmla="*/ 2147483647 h 234"/>
                <a:gd name="T40" fmla="*/ 2147483647 w 522"/>
                <a:gd name="T41" fmla="*/ 2147483647 h 234"/>
                <a:gd name="T42" fmla="*/ 2147483647 w 522"/>
                <a:gd name="T43" fmla="*/ 2147483647 h 234"/>
                <a:gd name="T44" fmla="*/ 2147483647 w 522"/>
                <a:gd name="T45" fmla="*/ 2147483647 h 2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2"/>
                <a:gd name="T70" fmla="*/ 0 h 234"/>
                <a:gd name="T71" fmla="*/ 522 w 522"/>
                <a:gd name="T72" fmla="*/ 234 h 2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2" h="234">
                  <a:moveTo>
                    <a:pt x="375" y="68"/>
                  </a:moveTo>
                  <a:cubicBezTo>
                    <a:pt x="375" y="68"/>
                    <a:pt x="417" y="56"/>
                    <a:pt x="451" y="69"/>
                  </a:cubicBezTo>
                  <a:cubicBezTo>
                    <a:pt x="485" y="83"/>
                    <a:pt x="472" y="116"/>
                    <a:pt x="472" y="116"/>
                  </a:cubicBezTo>
                  <a:cubicBezTo>
                    <a:pt x="472" y="116"/>
                    <a:pt x="522" y="120"/>
                    <a:pt x="508" y="159"/>
                  </a:cubicBezTo>
                  <a:cubicBezTo>
                    <a:pt x="493" y="198"/>
                    <a:pt x="440" y="207"/>
                    <a:pt x="440" y="207"/>
                  </a:cubicBezTo>
                  <a:cubicBezTo>
                    <a:pt x="440" y="207"/>
                    <a:pt x="429" y="220"/>
                    <a:pt x="406" y="226"/>
                  </a:cubicBezTo>
                  <a:cubicBezTo>
                    <a:pt x="388" y="231"/>
                    <a:pt x="370" y="233"/>
                    <a:pt x="356" y="228"/>
                  </a:cubicBezTo>
                  <a:cubicBezTo>
                    <a:pt x="345" y="225"/>
                    <a:pt x="328" y="216"/>
                    <a:pt x="328" y="216"/>
                  </a:cubicBezTo>
                  <a:cubicBezTo>
                    <a:pt x="328" y="216"/>
                    <a:pt x="308" y="220"/>
                    <a:pt x="294" y="217"/>
                  </a:cubicBezTo>
                  <a:cubicBezTo>
                    <a:pt x="281" y="214"/>
                    <a:pt x="271" y="209"/>
                    <a:pt x="271" y="209"/>
                  </a:cubicBezTo>
                  <a:cubicBezTo>
                    <a:pt x="271" y="209"/>
                    <a:pt x="259" y="222"/>
                    <a:pt x="237" y="226"/>
                  </a:cubicBezTo>
                  <a:cubicBezTo>
                    <a:pt x="219" y="230"/>
                    <a:pt x="198" y="234"/>
                    <a:pt x="179" y="231"/>
                  </a:cubicBezTo>
                  <a:cubicBezTo>
                    <a:pt x="161" y="228"/>
                    <a:pt x="144" y="221"/>
                    <a:pt x="144" y="221"/>
                  </a:cubicBezTo>
                  <a:cubicBezTo>
                    <a:pt x="144" y="221"/>
                    <a:pt x="115" y="232"/>
                    <a:pt x="85" y="228"/>
                  </a:cubicBezTo>
                  <a:cubicBezTo>
                    <a:pt x="36" y="221"/>
                    <a:pt x="0" y="189"/>
                    <a:pt x="7" y="156"/>
                  </a:cubicBezTo>
                  <a:cubicBezTo>
                    <a:pt x="17" y="113"/>
                    <a:pt x="70" y="101"/>
                    <a:pt x="70" y="101"/>
                  </a:cubicBezTo>
                  <a:cubicBezTo>
                    <a:pt x="70" y="101"/>
                    <a:pt x="68" y="86"/>
                    <a:pt x="79" y="75"/>
                  </a:cubicBezTo>
                  <a:cubicBezTo>
                    <a:pt x="95" y="58"/>
                    <a:pt x="117" y="46"/>
                    <a:pt x="153" y="51"/>
                  </a:cubicBezTo>
                  <a:cubicBezTo>
                    <a:pt x="165" y="52"/>
                    <a:pt x="171" y="60"/>
                    <a:pt x="171" y="60"/>
                  </a:cubicBezTo>
                  <a:cubicBezTo>
                    <a:pt x="171" y="60"/>
                    <a:pt x="169" y="26"/>
                    <a:pt x="211" y="14"/>
                  </a:cubicBezTo>
                  <a:cubicBezTo>
                    <a:pt x="255" y="0"/>
                    <a:pt x="286" y="2"/>
                    <a:pt x="307" y="6"/>
                  </a:cubicBezTo>
                  <a:cubicBezTo>
                    <a:pt x="346" y="12"/>
                    <a:pt x="371" y="25"/>
                    <a:pt x="377" y="44"/>
                  </a:cubicBezTo>
                  <a:cubicBezTo>
                    <a:pt x="381" y="57"/>
                    <a:pt x="375" y="68"/>
                    <a:pt x="375" y="68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66666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Non-SAP </a:t>
              </a:r>
              <a:b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</a:br>
              <a: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Clouds</a:t>
              </a:r>
            </a:p>
          </p:txBody>
        </p:sp>
        <p:sp>
          <p:nvSpPr>
            <p:cNvPr id="329" name="Rectangle 328"/>
            <p:cNvSpPr/>
            <p:nvPr/>
          </p:nvSpPr>
          <p:spPr bwMode="gray">
            <a:xfrm>
              <a:off x="4873883" y="2726168"/>
              <a:ext cx="527206" cy="1980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VNET</a:t>
              </a:r>
            </a:p>
          </p:txBody>
        </p:sp>
      </p:grpSp>
      <p:sp>
        <p:nvSpPr>
          <p:cNvPr id="330" name="Freeform 70"/>
          <p:cNvSpPr>
            <a:spLocks/>
          </p:cNvSpPr>
          <p:nvPr/>
        </p:nvSpPr>
        <p:spPr bwMode="gray">
          <a:xfrm>
            <a:off x="3816323" y="2335612"/>
            <a:ext cx="1069200" cy="752400"/>
          </a:xfrm>
          <a:custGeom>
            <a:avLst/>
            <a:gdLst>
              <a:gd name="T0" fmla="*/ 2147483647 w 522"/>
              <a:gd name="T1" fmla="*/ 2147483647 h 234"/>
              <a:gd name="T2" fmla="*/ 2147483647 w 522"/>
              <a:gd name="T3" fmla="*/ 2147483647 h 234"/>
              <a:gd name="T4" fmla="*/ 2147483647 w 522"/>
              <a:gd name="T5" fmla="*/ 2147483647 h 234"/>
              <a:gd name="T6" fmla="*/ 2147483647 w 522"/>
              <a:gd name="T7" fmla="*/ 2147483647 h 234"/>
              <a:gd name="T8" fmla="*/ 2147483647 w 522"/>
              <a:gd name="T9" fmla="*/ 2147483647 h 234"/>
              <a:gd name="T10" fmla="*/ 2147483647 w 522"/>
              <a:gd name="T11" fmla="*/ 2147483647 h 234"/>
              <a:gd name="T12" fmla="*/ 2147483647 w 522"/>
              <a:gd name="T13" fmla="*/ 2147483647 h 234"/>
              <a:gd name="T14" fmla="*/ 2147483647 w 522"/>
              <a:gd name="T15" fmla="*/ 2147483647 h 234"/>
              <a:gd name="T16" fmla="*/ 2147483647 w 522"/>
              <a:gd name="T17" fmla="*/ 2147483647 h 234"/>
              <a:gd name="T18" fmla="*/ 2147483647 w 522"/>
              <a:gd name="T19" fmla="*/ 2147483647 h 234"/>
              <a:gd name="T20" fmla="*/ 2147483647 w 522"/>
              <a:gd name="T21" fmla="*/ 2147483647 h 234"/>
              <a:gd name="T22" fmla="*/ 2147483647 w 522"/>
              <a:gd name="T23" fmla="*/ 2147483647 h 234"/>
              <a:gd name="T24" fmla="*/ 2147483647 w 522"/>
              <a:gd name="T25" fmla="*/ 2147483647 h 234"/>
              <a:gd name="T26" fmla="*/ 2147483647 w 522"/>
              <a:gd name="T27" fmla="*/ 2147483647 h 234"/>
              <a:gd name="T28" fmla="*/ 2147483647 w 522"/>
              <a:gd name="T29" fmla="*/ 2147483647 h 234"/>
              <a:gd name="T30" fmla="*/ 2147483647 w 522"/>
              <a:gd name="T31" fmla="*/ 2147483647 h 234"/>
              <a:gd name="T32" fmla="*/ 2147483647 w 522"/>
              <a:gd name="T33" fmla="*/ 2147483647 h 234"/>
              <a:gd name="T34" fmla="*/ 2147483647 w 522"/>
              <a:gd name="T35" fmla="*/ 2147483647 h 234"/>
              <a:gd name="T36" fmla="*/ 2147483647 w 522"/>
              <a:gd name="T37" fmla="*/ 2147483647 h 234"/>
              <a:gd name="T38" fmla="*/ 2147483647 w 522"/>
              <a:gd name="T39" fmla="*/ 2147483647 h 234"/>
              <a:gd name="T40" fmla="*/ 2147483647 w 522"/>
              <a:gd name="T41" fmla="*/ 2147483647 h 234"/>
              <a:gd name="T42" fmla="*/ 2147483647 w 522"/>
              <a:gd name="T43" fmla="*/ 2147483647 h 234"/>
              <a:gd name="T44" fmla="*/ 2147483647 w 522"/>
              <a:gd name="T45" fmla="*/ 2147483647 h 23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22"/>
              <a:gd name="T70" fmla="*/ 0 h 234"/>
              <a:gd name="T71" fmla="*/ 522 w 522"/>
              <a:gd name="T72" fmla="*/ 234 h 23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22" h="234">
                <a:moveTo>
                  <a:pt x="375" y="68"/>
                </a:moveTo>
                <a:cubicBezTo>
                  <a:pt x="375" y="68"/>
                  <a:pt x="417" y="56"/>
                  <a:pt x="451" y="69"/>
                </a:cubicBezTo>
                <a:cubicBezTo>
                  <a:pt x="485" y="83"/>
                  <a:pt x="472" y="116"/>
                  <a:pt x="472" y="116"/>
                </a:cubicBezTo>
                <a:cubicBezTo>
                  <a:pt x="472" y="116"/>
                  <a:pt x="522" y="120"/>
                  <a:pt x="508" y="159"/>
                </a:cubicBezTo>
                <a:cubicBezTo>
                  <a:pt x="493" y="198"/>
                  <a:pt x="440" y="207"/>
                  <a:pt x="440" y="207"/>
                </a:cubicBezTo>
                <a:cubicBezTo>
                  <a:pt x="440" y="207"/>
                  <a:pt x="429" y="220"/>
                  <a:pt x="406" y="226"/>
                </a:cubicBezTo>
                <a:cubicBezTo>
                  <a:pt x="388" y="231"/>
                  <a:pt x="370" y="233"/>
                  <a:pt x="356" y="228"/>
                </a:cubicBezTo>
                <a:cubicBezTo>
                  <a:pt x="345" y="225"/>
                  <a:pt x="328" y="216"/>
                  <a:pt x="328" y="216"/>
                </a:cubicBezTo>
                <a:cubicBezTo>
                  <a:pt x="328" y="216"/>
                  <a:pt x="308" y="220"/>
                  <a:pt x="294" y="217"/>
                </a:cubicBezTo>
                <a:cubicBezTo>
                  <a:pt x="281" y="214"/>
                  <a:pt x="271" y="209"/>
                  <a:pt x="271" y="209"/>
                </a:cubicBezTo>
                <a:cubicBezTo>
                  <a:pt x="271" y="209"/>
                  <a:pt x="259" y="222"/>
                  <a:pt x="237" y="226"/>
                </a:cubicBezTo>
                <a:cubicBezTo>
                  <a:pt x="219" y="230"/>
                  <a:pt x="198" y="234"/>
                  <a:pt x="179" y="231"/>
                </a:cubicBezTo>
                <a:cubicBezTo>
                  <a:pt x="161" y="228"/>
                  <a:pt x="144" y="221"/>
                  <a:pt x="144" y="221"/>
                </a:cubicBezTo>
                <a:cubicBezTo>
                  <a:pt x="144" y="221"/>
                  <a:pt x="115" y="232"/>
                  <a:pt x="85" y="228"/>
                </a:cubicBezTo>
                <a:cubicBezTo>
                  <a:pt x="36" y="221"/>
                  <a:pt x="0" y="189"/>
                  <a:pt x="7" y="156"/>
                </a:cubicBezTo>
                <a:cubicBezTo>
                  <a:pt x="17" y="113"/>
                  <a:pt x="70" y="101"/>
                  <a:pt x="70" y="101"/>
                </a:cubicBezTo>
                <a:cubicBezTo>
                  <a:pt x="70" y="101"/>
                  <a:pt x="68" y="86"/>
                  <a:pt x="79" y="75"/>
                </a:cubicBezTo>
                <a:cubicBezTo>
                  <a:pt x="95" y="58"/>
                  <a:pt x="117" y="46"/>
                  <a:pt x="153" y="51"/>
                </a:cubicBezTo>
                <a:cubicBezTo>
                  <a:pt x="165" y="52"/>
                  <a:pt x="171" y="60"/>
                  <a:pt x="171" y="60"/>
                </a:cubicBezTo>
                <a:cubicBezTo>
                  <a:pt x="171" y="60"/>
                  <a:pt x="169" y="26"/>
                  <a:pt x="211" y="14"/>
                </a:cubicBezTo>
                <a:cubicBezTo>
                  <a:pt x="255" y="0"/>
                  <a:pt x="286" y="2"/>
                  <a:pt x="307" y="6"/>
                </a:cubicBezTo>
                <a:cubicBezTo>
                  <a:pt x="346" y="12"/>
                  <a:pt x="371" y="25"/>
                  <a:pt x="377" y="44"/>
                </a:cubicBezTo>
                <a:cubicBezTo>
                  <a:pt x="381" y="57"/>
                  <a:pt x="375" y="68"/>
                  <a:pt x="375" y="68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6666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Non-SAP </a:t>
            </a:r>
            <a:b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</a:b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Clouds</a:t>
            </a:r>
          </a:p>
        </p:txBody>
      </p:sp>
      <p:sp>
        <p:nvSpPr>
          <p:cNvPr id="331" name="Rectangle 330"/>
          <p:cNvSpPr/>
          <p:nvPr/>
        </p:nvSpPr>
        <p:spPr bwMode="gray">
          <a:xfrm>
            <a:off x="5268000" y="1440000"/>
            <a:ext cx="1620000" cy="28800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Cloud2Cloud</a:t>
            </a:r>
          </a:p>
        </p:txBody>
      </p:sp>
      <p:grpSp>
        <p:nvGrpSpPr>
          <p:cNvPr id="332" name="Group 331"/>
          <p:cNvGrpSpPr/>
          <p:nvPr/>
        </p:nvGrpSpPr>
        <p:grpSpPr>
          <a:xfrm>
            <a:off x="3828001" y="1800000"/>
            <a:ext cx="1390035" cy="523096"/>
            <a:chOff x="2349913" y="1685584"/>
            <a:chExt cx="1390035" cy="523096"/>
          </a:xfrm>
        </p:grpSpPr>
        <p:sp>
          <p:nvSpPr>
            <p:cNvPr id="333" name="Rectangle 332"/>
            <p:cNvSpPr/>
            <p:nvPr/>
          </p:nvSpPr>
          <p:spPr bwMode="gray">
            <a:xfrm>
              <a:off x="2467889" y="1685584"/>
              <a:ext cx="1272059" cy="4496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endParaRPr>
            </a:p>
          </p:txBody>
        </p:sp>
        <p:sp>
          <p:nvSpPr>
            <p:cNvPr id="334" name="Rectangle 333"/>
            <p:cNvSpPr/>
            <p:nvPr/>
          </p:nvSpPr>
          <p:spPr bwMode="gray">
            <a:xfrm>
              <a:off x="2349913" y="1759079"/>
              <a:ext cx="1329057" cy="449601"/>
            </a:xfrm>
            <a:prstGeom prst="rect">
              <a:avLst/>
            </a:prstGeom>
            <a:solidFill>
              <a:schemeClr val="accent6"/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AWS</a:t>
              </a:r>
            </a:p>
          </p:txBody>
        </p:sp>
      </p:grpSp>
      <p:cxnSp>
        <p:nvCxnSpPr>
          <p:cNvPr id="335" name="Straight Arrow Connector 18"/>
          <p:cNvCxnSpPr>
            <a:cxnSpLocks noChangeShapeType="1"/>
          </p:cNvCxnSpPr>
          <p:nvPr/>
        </p:nvCxnSpPr>
        <p:spPr bwMode="auto">
          <a:xfrm flipH="1">
            <a:off x="5196000" y="2015521"/>
            <a:ext cx="1728000" cy="1334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36" name="Straight Arrow Connector 18"/>
          <p:cNvCxnSpPr>
            <a:cxnSpLocks noChangeShapeType="1"/>
          </p:cNvCxnSpPr>
          <p:nvPr/>
        </p:nvCxnSpPr>
        <p:spPr bwMode="auto">
          <a:xfrm>
            <a:off x="7031393" y="3088013"/>
            <a:ext cx="10854" cy="1085937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37" name="Straight Arrow Connector 18"/>
          <p:cNvCxnSpPr>
            <a:cxnSpLocks noChangeShapeType="1"/>
          </p:cNvCxnSpPr>
          <p:nvPr/>
        </p:nvCxnSpPr>
        <p:spPr bwMode="auto">
          <a:xfrm>
            <a:off x="6096000" y="3269354"/>
            <a:ext cx="1" cy="900000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38" name="Rectangle 337"/>
          <p:cNvSpPr/>
          <p:nvPr/>
        </p:nvSpPr>
        <p:spPr bwMode="gray">
          <a:xfrm>
            <a:off x="1632000" y="792000"/>
            <a:ext cx="1188000" cy="5400000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b="1" kern="0" dirty="0">
              <a:solidFill>
                <a:sysClr val="windowText" lastClr="000000"/>
              </a:solidFill>
              <a:ea typeface="Arial Unicode MS" pitchFamily="34" charset="-128"/>
              <a:cs typeface="Arial"/>
            </a:endParaRPr>
          </a:p>
        </p:txBody>
      </p:sp>
      <p:cxnSp>
        <p:nvCxnSpPr>
          <p:cNvPr id="339" name="Straight Arrow Connector 18"/>
          <p:cNvCxnSpPr>
            <a:cxnSpLocks noChangeShapeType="1"/>
          </p:cNvCxnSpPr>
          <p:nvPr/>
        </p:nvCxnSpPr>
        <p:spPr bwMode="auto">
          <a:xfrm flipH="1" flipV="1">
            <a:off x="2748000" y="2107351"/>
            <a:ext cx="612000" cy="1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40" name="Straight Arrow Connector 18"/>
          <p:cNvCxnSpPr>
            <a:cxnSpLocks noChangeShapeType="1"/>
          </p:cNvCxnSpPr>
          <p:nvPr/>
        </p:nvCxnSpPr>
        <p:spPr bwMode="auto">
          <a:xfrm flipH="1">
            <a:off x="2748000" y="5328000"/>
            <a:ext cx="612000" cy="0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41" name="TextBox 45"/>
          <p:cNvSpPr txBox="1">
            <a:spLocks noChangeArrowheads="1"/>
          </p:cNvSpPr>
          <p:nvPr/>
        </p:nvSpPr>
        <p:spPr bwMode="auto">
          <a:xfrm>
            <a:off x="1704000" y="792000"/>
            <a:ext cx="1080000" cy="7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54420" rIns="36000" bIns="54420">
            <a:spAutoFit/>
          </a:bodyPr>
          <a:lstStyle/>
          <a:p>
            <a:pPr>
              <a:buClr>
                <a:srgbClr val="F0AB00"/>
              </a:buClr>
              <a:buSzPct val="80000"/>
              <a:defRPr/>
            </a:pPr>
            <a:r>
              <a:rPr lang="en-GB" sz="1400" b="1" kern="0" dirty="0">
                <a:cs typeface="Arial"/>
              </a:rPr>
              <a:t>3</a:t>
            </a:r>
            <a:r>
              <a:rPr lang="en-GB" sz="1400" b="1" kern="0" baseline="30000" dirty="0">
                <a:cs typeface="Arial"/>
              </a:rPr>
              <a:t>rd</a:t>
            </a:r>
            <a:r>
              <a:rPr lang="en-GB" sz="1400" b="1" kern="0" dirty="0">
                <a:cs typeface="Arial"/>
              </a:rPr>
              <a:t> party Cloud Products</a:t>
            </a:r>
          </a:p>
        </p:txBody>
      </p:sp>
      <p:sp>
        <p:nvSpPr>
          <p:cNvPr id="342" name="Rectangle 341"/>
          <p:cNvSpPr/>
          <p:nvPr/>
        </p:nvSpPr>
        <p:spPr bwMode="gray">
          <a:xfrm>
            <a:off x="1880241" y="1952651"/>
            <a:ext cx="720000" cy="612000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sz="1050" b="1" kern="0" dirty="0">
              <a:solidFill>
                <a:sysClr val="windowText" lastClr="000000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43" name="Rectangle 342"/>
          <p:cNvSpPr/>
          <p:nvPr/>
        </p:nvSpPr>
        <p:spPr bwMode="gray">
          <a:xfrm>
            <a:off x="1819740" y="2045660"/>
            <a:ext cx="720000" cy="612000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0" tIns="0" rIns="0" bIns="36000" rtlCol="0" anchor="ctr"/>
          <a:lstStyle/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05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Salesforce</a:t>
            </a:r>
          </a:p>
        </p:txBody>
      </p:sp>
      <p:grpSp>
        <p:nvGrpSpPr>
          <p:cNvPr id="344" name="Group 343"/>
          <p:cNvGrpSpPr/>
          <p:nvPr/>
        </p:nvGrpSpPr>
        <p:grpSpPr>
          <a:xfrm>
            <a:off x="1838562" y="2880000"/>
            <a:ext cx="780501" cy="705006"/>
            <a:chOff x="314561" y="2880000"/>
            <a:chExt cx="780501" cy="705006"/>
          </a:xfrm>
        </p:grpSpPr>
        <p:sp>
          <p:nvSpPr>
            <p:cNvPr id="345" name="Rectangle 344"/>
            <p:cNvSpPr/>
            <p:nvPr/>
          </p:nvSpPr>
          <p:spPr bwMode="gray">
            <a:xfrm>
              <a:off x="375062" y="2880000"/>
              <a:ext cx="720000" cy="612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GB" sz="1050" b="1" kern="0" dirty="0">
                <a:solidFill>
                  <a:sysClr val="windowText" lastClr="000000"/>
                </a:solidFill>
                <a:ea typeface="Arial Unicode MS" pitchFamily="34" charset="-128"/>
                <a:cs typeface="Arial"/>
              </a:endParaRPr>
            </a:p>
          </p:txBody>
        </p:sp>
        <p:sp>
          <p:nvSpPr>
            <p:cNvPr id="346" name="Rectangle 345"/>
            <p:cNvSpPr/>
            <p:nvPr/>
          </p:nvSpPr>
          <p:spPr bwMode="gray">
            <a:xfrm>
              <a:off x="314561" y="2973006"/>
              <a:ext cx="720000" cy="61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0" tIns="0" rIns="0" bIns="36000" rtlCol="0" anchor="ctr"/>
            <a:lstStyle/>
            <a:p>
              <a:pPr algn="ctr" fontAlgn="base"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GB" sz="105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Office365</a:t>
              </a: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834394" y="3852000"/>
            <a:ext cx="788121" cy="700222"/>
            <a:chOff x="310393" y="3852000"/>
            <a:chExt cx="788121" cy="700222"/>
          </a:xfrm>
        </p:grpSpPr>
        <p:sp>
          <p:nvSpPr>
            <p:cNvPr id="348" name="Rectangle 347"/>
            <p:cNvSpPr/>
            <p:nvPr/>
          </p:nvSpPr>
          <p:spPr bwMode="gray">
            <a:xfrm>
              <a:off x="378514" y="3852000"/>
              <a:ext cx="720000" cy="61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sz="1050" b="1" kern="0" dirty="0">
                <a:solidFill>
                  <a:sysClr val="windowText" lastClr="000000"/>
                </a:solidFill>
                <a:ea typeface="Arial Unicode MS" pitchFamily="34" charset="-128"/>
                <a:cs typeface="Arial"/>
              </a:endParaRPr>
            </a:p>
          </p:txBody>
        </p:sp>
        <p:sp>
          <p:nvSpPr>
            <p:cNvPr id="349" name="Rectangle 348"/>
            <p:cNvSpPr/>
            <p:nvPr/>
          </p:nvSpPr>
          <p:spPr bwMode="gray">
            <a:xfrm>
              <a:off x="310393" y="3940222"/>
              <a:ext cx="720000" cy="612000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0" tIns="0" rIns="0" bIns="36000" rtlCol="0" anchor="ctr"/>
            <a:lstStyle/>
            <a:p>
              <a:pPr algn="ctr" fontAlgn="base"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Service Now</a:t>
              </a:r>
            </a:p>
          </p:txBody>
        </p:sp>
      </p:grpSp>
      <p:sp>
        <p:nvSpPr>
          <p:cNvPr id="350" name="Rectangle 349"/>
          <p:cNvSpPr/>
          <p:nvPr/>
        </p:nvSpPr>
        <p:spPr bwMode="gray">
          <a:xfrm>
            <a:off x="2316000" y="1440000"/>
            <a:ext cx="1260000" cy="28800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SaaS Apps</a:t>
            </a:r>
          </a:p>
        </p:txBody>
      </p:sp>
      <p:sp>
        <p:nvSpPr>
          <p:cNvPr id="351" name="Rectangle 350"/>
          <p:cNvSpPr/>
          <p:nvPr/>
        </p:nvSpPr>
        <p:spPr bwMode="gray">
          <a:xfrm>
            <a:off x="2568000" y="5472000"/>
            <a:ext cx="972000" cy="28800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4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User2OP</a:t>
            </a:r>
          </a:p>
        </p:txBody>
      </p:sp>
      <p:sp>
        <p:nvSpPr>
          <p:cNvPr id="352" name="Rectangle 351"/>
          <p:cNvSpPr/>
          <p:nvPr/>
        </p:nvSpPr>
        <p:spPr bwMode="gray">
          <a:xfrm>
            <a:off x="4068035" y="2711812"/>
            <a:ext cx="527206" cy="198098"/>
          </a:xfrm>
          <a:prstGeom prst="rect">
            <a:avLst/>
          </a:prstGeom>
          <a:solidFill>
            <a:schemeClr val="accent6"/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…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6924001" y="1800001"/>
            <a:ext cx="1390035" cy="523095"/>
            <a:chOff x="5507393" y="1696350"/>
            <a:chExt cx="1390035" cy="523095"/>
          </a:xfrm>
        </p:grpSpPr>
        <p:sp>
          <p:nvSpPr>
            <p:cNvPr id="354" name="Rectangle 353"/>
            <p:cNvSpPr/>
            <p:nvPr/>
          </p:nvSpPr>
          <p:spPr bwMode="gray">
            <a:xfrm>
              <a:off x="5625369" y="1696350"/>
              <a:ext cx="1272059" cy="4496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endParaRPr>
            </a:p>
          </p:txBody>
        </p:sp>
        <p:sp>
          <p:nvSpPr>
            <p:cNvPr id="355" name="Rectangle 354"/>
            <p:cNvSpPr/>
            <p:nvPr/>
          </p:nvSpPr>
          <p:spPr bwMode="gray">
            <a:xfrm>
              <a:off x="5507393" y="1769844"/>
              <a:ext cx="1329057" cy="44960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GB" sz="110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Azure Cloud</a:t>
              </a:r>
            </a:p>
          </p:txBody>
        </p:sp>
      </p:grpSp>
      <p:sp>
        <p:nvSpPr>
          <p:cNvPr id="356" name="Rectangle 355"/>
          <p:cNvSpPr/>
          <p:nvPr/>
        </p:nvSpPr>
        <p:spPr bwMode="gray">
          <a:xfrm>
            <a:off x="9372000" y="792000"/>
            <a:ext cx="1188000" cy="5400000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GB" b="1" kern="0" dirty="0">
              <a:solidFill>
                <a:sysClr val="windowText" lastClr="000000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357" name="TextBox 45"/>
          <p:cNvSpPr txBox="1">
            <a:spLocks noChangeArrowheads="1"/>
          </p:cNvSpPr>
          <p:nvPr/>
        </p:nvSpPr>
        <p:spPr bwMode="auto">
          <a:xfrm>
            <a:off x="9444000" y="792000"/>
            <a:ext cx="1080000" cy="32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4420" rIns="72000" bIns="54420">
            <a:spAutoFit/>
          </a:bodyPr>
          <a:lstStyle/>
          <a:p>
            <a:pPr algn="ctr">
              <a:buClr>
                <a:srgbClr val="F0AB00"/>
              </a:buClr>
              <a:buSzPct val="80000"/>
              <a:defRPr/>
            </a:pPr>
            <a:r>
              <a:rPr lang="en-GB" sz="1400" b="1" kern="0" dirty="0">
                <a:cs typeface="Arial"/>
              </a:rPr>
              <a:t>Integrations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9552001" y="1800000"/>
            <a:ext cx="780501" cy="705600"/>
            <a:chOff x="8004516" y="1951200"/>
            <a:chExt cx="780501" cy="705600"/>
          </a:xfrm>
        </p:grpSpPr>
        <p:sp>
          <p:nvSpPr>
            <p:cNvPr id="359" name="Rectangle 358"/>
            <p:cNvSpPr/>
            <p:nvPr/>
          </p:nvSpPr>
          <p:spPr bwMode="gray">
            <a:xfrm>
              <a:off x="8065017" y="1951200"/>
              <a:ext cx="720000" cy="612000"/>
            </a:xfrm>
            <a:prstGeom prst="rect">
              <a:avLst/>
            </a:prstGeom>
            <a:solidFill>
              <a:srgbClr val="66B492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GB" sz="1050" b="1" kern="0" dirty="0">
                <a:solidFill>
                  <a:sysClr val="windowText" lastClr="000000"/>
                </a:solidFill>
                <a:ea typeface="Arial Unicode MS" pitchFamily="34" charset="-128"/>
                <a:cs typeface="Arial"/>
              </a:endParaRPr>
            </a:p>
          </p:txBody>
        </p:sp>
        <p:sp>
          <p:nvSpPr>
            <p:cNvPr id="360" name="Rectangle 359"/>
            <p:cNvSpPr/>
            <p:nvPr/>
          </p:nvSpPr>
          <p:spPr bwMode="gray">
            <a:xfrm>
              <a:off x="8004516" y="2044800"/>
              <a:ext cx="720000" cy="612000"/>
            </a:xfrm>
            <a:prstGeom prst="rect">
              <a:avLst/>
            </a:prstGeom>
            <a:solidFill>
              <a:schemeClr val="accent5"/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0" tIns="36000" rIns="0" bIns="0" rtlCol="0" anchor="ctr"/>
            <a:lstStyle/>
            <a:p>
              <a:pPr algn="ctr" fontAlgn="base"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GB" sz="105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FAAS</a:t>
              </a:r>
            </a:p>
          </p:txBody>
        </p:sp>
      </p:grpSp>
      <p:cxnSp>
        <p:nvCxnSpPr>
          <p:cNvPr id="361" name="Straight Arrow Connector 18"/>
          <p:cNvCxnSpPr>
            <a:cxnSpLocks noChangeShapeType="1"/>
          </p:cNvCxnSpPr>
          <p:nvPr/>
        </p:nvCxnSpPr>
        <p:spPr bwMode="auto">
          <a:xfrm flipH="1" flipV="1">
            <a:off x="8832000" y="2154976"/>
            <a:ext cx="612000" cy="1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62" name="Rectangle 361"/>
          <p:cNvSpPr/>
          <p:nvPr/>
        </p:nvSpPr>
        <p:spPr bwMode="gray">
          <a:xfrm>
            <a:off x="8652000" y="1487261"/>
            <a:ext cx="1731985" cy="240739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6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Integrate2Cloud</a:t>
            </a:r>
          </a:p>
        </p:txBody>
      </p:sp>
      <p:sp>
        <p:nvSpPr>
          <p:cNvPr id="363" name="Rectangle 362"/>
          <p:cNvSpPr/>
          <p:nvPr/>
        </p:nvSpPr>
        <p:spPr bwMode="gray">
          <a:xfrm>
            <a:off x="6204000" y="5681550"/>
            <a:ext cx="3240000" cy="28800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Integrate with OP</a:t>
            </a:r>
          </a:p>
        </p:txBody>
      </p:sp>
      <p:cxnSp>
        <p:nvCxnSpPr>
          <p:cNvPr id="364" name="Straight Arrow Connector 18"/>
          <p:cNvCxnSpPr>
            <a:cxnSpLocks noChangeShapeType="1"/>
          </p:cNvCxnSpPr>
          <p:nvPr/>
        </p:nvCxnSpPr>
        <p:spPr bwMode="auto">
          <a:xfrm flipH="1" flipV="1">
            <a:off x="6240000" y="5537551"/>
            <a:ext cx="3204000" cy="1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365" name="Group 364"/>
          <p:cNvGrpSpPr>
            <a:grpSpLocks noChangeAspect="1"/>
          </p:cNvGrpSpPr>
          <p:nvPr/>
        </p:nvGrpSpPr>
        <p:grpSpPr>
          <a:xfrm>
            <a:off x="1816170" y="4695729"/>
            <a:ext cx="732328" cy="988667"/>
            <a:chOff x="4081463" y="3196802"/>
            <a:chExt cx="574763" cy="770516"/>
          </a:xfrm>
        </p:grpSpPr>
        <p:grpSp>
          <p:nvGrpSpPr>
            <p:cNvPr id="366" name="Group 365"/>
            <p:cNvGrpSpPr>
              <a:grpSpLocks noChangeAspect="1"/>
            </p:cNvGrpSpPr>
            <p:nvPr/>
          </p:nvGrpSpPr>
          <p:grpSpPr>
            <a:xfrm>
              <a:off x="4246428" y="3196802"/>
              <a:ext cx="409798" cy="407580"/>
              <a:chOff x="1313529" y="3771172"/>
              <a:chExt cx="812733" cy="808334"/>
            </a:xfrm>
            <a:solidFill>
              <a:schemeClr val="bg1">
                <a:lumMod val="85000"/>
              </a:schemeClr>
            </a:solidFill>
          </p:grpSpPr>
          <p:sp>
            <p:nvSpPr>
              <p:cNvPr id="377" name="Block Arc 376"/>
              <p:cNvSpPr/>
              <p:nvPr/>
            </p:nvSpPr>
            <p:spPr>
              <a:xfrm>
                <a:off x="1563829" y="4031758"/>
                <a:ext cx="304799" cy="296259"/>
              </a:xfrm>
              <a:prstGeom prst="blockArc">
                <a:avLst>
                  <a:gd name="adj1" fmla="val 10800000"/>
                  <a:gd name="adj2" fmla="val 5196351"/>
                  <a:gd name="adj3" fmla="val 177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378" name="Block Arc 377"/>
              <p:cNvSpPr/>
              <p:nvPr/>
            </p:nvSpPr>
            <p:spPr>
              <a:xfrm>
                <a:off x="1451823" y="3918451"/>
                <a:ext cx="528810" cy="512321"/>
              </a:xfrm>
              <a:prstGeom prst="blockArc">
                <a:avLst>
                  <a:gd name="adj1" fmla="val 10800000"/>
                  <a:gd name="adj2" fmla="val 5340494"/>
                  <a:gd name="adj3" fmla="val 127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379" name="Block Arc 378"/>
              <p:cNvSpPr/>
              <p:nvPr/>
            </p:nvSpPr>
            <p:spPr>
              <a:xfrm>
                <a:off x="1313529" y="3771172"/>
                <a:ext cx="812733" cy="808334"/>
              </a:xfrm>
              <a:prstGeom prst="blockArc">
                <a:avLst>
                  <a:gd name="adj1" fmla="val 10800000"/>
                  <a:gd name="adj2" fmla="val 5241159"/>
                  <a:gd name="adj3" fmla="val 1102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</p:grpSp>
        <p:sp>
          <p:nvSpPr>
            <p:cNvPr id="367" name="Rounded Rectangle 366"/>
            <p:cNvSpPr/>
            <p:nvPr/>
          </p:nvSpPr>
          <p:spPr>
            <a:xfrm>
              <a:off x="4410484" y="3380285"/>
              <a:ext cx="45719" cy="158199"/>
            </a:xfrm>
            <a:prstGeom prst="roundRect">
              <a:avLst>
                <a:gd name="adj" fmla="val 215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368" name="Rectangle 5"/>
            <p:cNvSpPr>
              <a:spLocks noChangeArrowheads="1"/>
            </p:cNvSpPr>
            <p:nvPr/>
          </p:nvSpPr>
          <p:spPr bwMode="auto">
            <a:xfrm>
              <a:off x="4081463" y="3419051"/>
              <a:ext cx="392112" cy="548267"/>
            </a:xfrm>
            <a:prstGeom prst="rect">
              <a:avLst/>
            </a:prstGeom>
            <a:solidFill>
              <a:srgbClr val="D42E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>
                <a:solidFill>
                  <a:srgbClr val="595959"/>
                </a:solidFill>
              </a:endParaRPr>
            </a:p>
          </p:txBody>
        </p:sp>
        <p:sp>
          <p:nvSpPr>
            <p:cNvPr id="369" name="Rectangle 6"/>
            <p:cNvSpPr>
              <a:spLocks noChangeArrowheads="1"/>
            </p:cNvSpPr>
            <p:nvPr/>
          </p:nvSpPr>
          <p:spPr bwMode="auto">
            <a:xfrm>
              <a:off x="4102100" y="3441276"/>
              <a:ext cx="347662" cy="427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>
                <a:solidFill>
                  <a:srgbClr val="595959"/>
                </a:solidFill>
              </a:endParaRPr>
            </a:p>
          </p:txBody>
        </p:sp>
        <p:sp>
          <p:nvSpPr>
            <p:cNvPr id="370" name="Rectangle 369"/>
            <p:cNvSpPr>
              <a:spLocks noChangeArrowheads="1"/>
            </p:cNvSpPr>
            <p:nvPr/>
          </p:nvSpPr>
          <p:spPr bwMode="auto">
            <a:xfrm>
              <a:off x="4135437" y="3735925"/>
              <a:ext cx="53975" cy="10160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>
                <a:solidFill>
                  <a:srgbClr val="595959"/>
                </a:solidFill>
              </a:endParaRPr>
            </a:p>
          </p:txBody>
        </p:sp>
        <p:sp>
          <p:nvSpPr>
            <p:cNvPr id="371" name="Rectangle 19"/>
            <p:cNvSpPr>
              <a:spLocks noChangeArrowheads="1"/>
            </p:cNvSpPr>
            <p:nvPr/>
          </p:nvSpPr>
          <p:spPr bwMode="auto">
            <a:xfrm>
              <a:off x="4210049" y="3686712"/>
              <a:ext cx="53975" cy="150813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>
                <a:solidFill>
                  <a:srgbClr val="595959"/>
                </a:solidFill>
              </a:endParaRPr>
            </a:p>
          </p:txBody>
        </p:sp>
        <p:sp>
          <p:nvSpPr>
            <p:cNvPr id="372" name="Rectangle 20"/>
            <p:cNvSpPr>
              <a:spLocks noChangeArrowheads="1"/>
            </p:cNvSpPr>
            <p:nvPr/>
          </p:nvSpPr>
          <p:spPr bwMode="auto">
            <a:xfrm>
              <a:off x="4286249" y="3642262"/>
              <a:ext cx="53975" cy="195263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>
                <a:solidFill>
                  <a:srgbClr val="595959"/>
                </a:solidFill>
              </a:endParaRPr>
            </a:p>
          </p:txBody>
        </p:sp>
        <p:sp>
          <p:nvSpPr>
            <p:cNvPr id="373" name="Rectangle 21"/>
            <p:cNvSpPr>
              <a:spLocks noChangeArrowheads="1"/>
            </p:cNvSpPr>
            <p:nvPr/>
          </p:nvSpPr>
          <p:spPr bwMode="auto">
            <a:xfrm>
              <a:off x="4360862" y="3602575"/>
              <a:ext cx="53975" cy="234950"/>
            </a:xfrm>
            <a:prstGeom prst="rect">
              <a:avLst/>
            </a:prstGeom>
            <a:solidFill>
              <a:srgbClr val="D42E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>
                <a:solidFill>
                  <a:srgbClr val="595959"/>
                </a:solidFill>
              </a:endParaRPr>
            </a:p>
          </p:txBody>
        </p:sp>
        <p:sp>
          <p:nvSpPr>
            <p:cNvPr id="374" name="Oval 373"/>
            <p:cNvSpPr>
              <a:spLocks noChangeAspect="1"/>
            </p:cNvSpPr>
            <p:nvPr/>
          </p:nvSpPr>
          <p:spPr>
            <a:xfrm>
              <a:off x="4244512" y="3882235"/>
              <a:ext cx="64800" cy="6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375" name="Oval 374"/>
            <p:cNvSpPr>
              <a:spLocks noChangeAspect="1"/>
            </p:cNvSpPr>
            <p:nvPr/>
          </p:nvSpPr>
          <p:spPr>
            <a:xfrm>
              <a:off x="4163199" y="3891289"/>
              <a:ext cx="43200" cy="4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376" name="Oval 375"/>
            <p:cNvSpPr>
              <a:spLocks noChangeAspect="1"/>
            </p:cNvSpPr>
            <p:nvPr/>
          </p:nvSpPr>
          <p:spPr>
            <a:xfrm>
              <a:off x="4362859" y="3891289"/>
              <a:ext cx="43200" cy="4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80" name="Rectangle 379"/>
          <p:cNvSpPr/>
          <p:nvPr/>
        </p:nvSpPr>
        <p:spPr>
          <a:xfrm>
            <a:off x="1650000" y="5705541"/>
            <a:ext cx="1152000" cy="34149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GB" sz="800" dirty="0">
                <a:solidFill>
                  <a:srgbClr val="999999"/>
                </a:solidFill>
                <a:latin typeface="Futura Bold" panose="00000900000000000000" pitchFamily="2" charset="0"/>
              </a:rPr>
              <a:t>MOBILITY &amp; CONSUMERISATION</a:t>
            </a:r>
          </a:p>
        </p:txBody>
      </p:sp>
      <p:grpSp>
        <p:nvGrpSpPr>
          <p:cNvPr id="381" name="Group 380"/>
          <p:cNvGrpSpPr/>
          <p:nvPr/>
        </p:nvGrpSpPr>
        <p:grpSpPr>
          <a:xfrm>
            <a:off x="9552001" y="2592000"/>
            <a:ext cx="780501" cy="705006"/>
            <a:chOff x="8023337" y="2970557"/>
            <a:chExt cx="780501" cy="705006"/>
          </a:xfrm>
        </p:grpSpPr>
        <p:sp>
          <p:nvSpPr>
            <p:cNvPr id="382" name="Rectangle 381"/>
            <p:cNvSpPr/>
            <p:nvPr/>
          </p:nvSpPr>
          <p:spPr bwMode="gray">
            <a:xfrm>
              <a:off x="8083838" y="2970557"/>
              <a:ext cx="720000" cy="61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GB" sz="1050" b="1" kern="0" dirty="0">
                <a:solidFill>
                  <a:sysClr val="windowText" lastClr="000000"/>
                </a:solidFill>
                <a:ea typeface="Arial Unicode MS" pitchFamily="34" charset="-128"/>
                <a:cs typeface="Arial"/>
              </a:endParaRPr>
            </a:p>
          </p:txBody>
        </p:sp>
        <p:sp>
          <p:nvSpPr>
            <p:cNvPr id="383" name="Rectangle 382"/>
            <p:cNvSpPr/>
            <p:nvPr/>
          </p:nvSpPr>
          <p:spPr bwMode="gray">
            <a:xfrm>
              <a:off x="8023337" y="3063563"/>
              <a:ext cx="720000" cy="61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lvl="0" algn="ctr" fontAlgn="base"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GB" sz="105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Identity</a:t>
              </a: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9552001" y="3456000"/>
            <a:ext cx="788121" cy="700222"/>
            <a:chOff x="8019169" y="4084131"/>
            <a:chExt cx="788121" cy="700222"/>
          </a:xfrm>
        </p:grpSpPr>
        <p:sp>
          <p:nvSpPr>
            <p:cNvPr id="385" name="Rectangle 384"/>
            <p:cNvSpPr/>
            <p:nvPr/>
          </p:nvSpPr>
          <p:spPr bwMode="gray">
            <a:xfrm>
              <a:off x="8087290" y="4084131"/>
              <a:ext cx="720000" cy="612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sz="1050" b="1" kern="0" dirty="0">
                <a:solidFill>
                  <a:sysClr val="windowText" lastClr="000000"/>
                </a:solidFill>
                <a:ea typeface="Arial Unicode MS" pitchFamily="34" charset="-128"/>
                <a:cs typeface="Arial"/>
              </a:endParaRPr>
            </a:p>
          </p:txBody>
        </p:sp>
        <p:sp>
          <p:nvSpPr>
            <p:cNvPr id="386" name="Rectangle 385"/>
            <p:cNvSpPr/>
            <p:nvPr/>
          </p:nvSpPr>
          <p:spPr bwMode="gray">
            <a:xfrm>
              <a:off x="8019169" y="4172353"/>
              <a:ext cx="720000" cy="612000"/>
            </a:xfrm>
            <a:prstGeom prst="rect">
              <a:avLst/>
            </a:prstGeom>
            <a:solidFill>
              <a:srgbClr val="0097CC"/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0" tIns="36000" rIns="0" bIns="0" rtlCol="0" anchor="ctr"/>
            <a:lstStyle/>
            <a:p>
              <a:pPr algn="ctr" fontAlgn="base"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Cloud Health</a:t>
              </a:r>
            </a:p>
          </p:txBody>
        </p:sp>
      </p:grpSp>
      <p:grpSp>
        <p:nvGrpSpPr>
          <p:cNvPr id="387" name="Group 386"/>
          <p:cNvGrpSpPr>
            <a:grpSpLocks noChangeAspect="1"/>
          </p:cNvGrpSpPr>
          <p:nvPr/>
        </p:nvGrpSpPr>
        <p:grpSpPr>
          <a:xfrm>
            <a:off x="9480000" y="5045571"/>
            <a:ext cx="979522" cy="715591"/>
            <a:chOff x="3092423" y="3281843"/>
            <a:chExt cx="2065861" cy="1522734"/>
          </a:xfrm>
        </p:grpSpPr>
        <p:cxnSp>
          <p:nvCxnSpPr>
            <p:cNvPr id="388" name="Elbow Connector 387"/>
            <p:cNvCxnSpPr>
              <a:stCxn id="446" idx="0"/>
              <a:endCxn id="479" idx="0"/>
            </p:cNvCxnSpPr>
            <p:nvPr/>
          </p:nvCxnSpPr>
          <p:spPr>
            <a:xfrm rot="10800000" flipV="1">
              <a:off x="3636703" y="3566127"/>
              <a:ext cx="113114" cy="307004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Elbow Connector 388"/>
            <p:cNvCxnSpPr>
              <a:stCxn id="479" idx="2"/>
              <a:endCxn id="452" idx="1"/>
            </p:cNvCxnSpPr>
            <p:nvPr/>
          </p:nvCxnSpPr>
          <p:spPr>
            <a:xfrm rot="16200000" flipH="1">
              <a:off x="3524987" y="4175223"/>
              <a:ext cx="398167" cy="174734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Elbow Connector 389"/>
            <p:cNvCxnSpPr>
              <a:stCxn id="401" idx="1"/>
              <a:endCxn id="457" idx="3"/>
            </p:cNvCxnSpPr>
            <p:nvPr/>
          </p:nvCxnSpPr>
          <p:spPr>
            <a:xfrm rot="10800000" flipV="1">
              <a:off x="4244902" y="3969237"/>
              <a:ext cx="544354" cy="57617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Elbow Connector 390"/>
            <p:cNvCxnSpPr>
              <a:stCxn id="479" idx="3"/>
              <a:endCxn id="451" idx="3"/>
            </p:cNvCxnSpPr>
            <p:nvPr/>
          </p:nvCxnSpPr>
          <p:spPr>
            <a:xfrm flipV="1">
              <a:off x="4025046" y="3687948"/>
              <a:ext cx="230726" cy="280371"/>
            </a:xfrm>
            <a:prstGeom prst="bentConnector3">
              <a:avLst>
                <a:gd name="adj1" fmla="val 148681"/>
              </a:avLst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Elbow Connector 391"/>
            <p:cNvCxnSpPr>
              <a:stCxn id="427" idx="0"/>
              <a:endCxn id="404" idx="0"/>
            </p:cNvCxnSpPr>
            <p:nvPr/>
          </p:nvCxnSpPr>
          <p:spPr>
            <a:xfrm>
              <a:off x="4845019" y="3604139"/>
              <a:ext cx="219194" cy="190041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Elbow Connector 392"/>
            <p:cNvCxnSpPr>
              <a:stCxn id="450" idx="3"/>
              <a:endCxn id="425" idx="0"/>
            </p:cNvCxnSpPr>
            <p:nvPr/>
          </p:nvCxnSpPr>
          <p:spPr>
            <a:xfrm>
              <a:off x="4255772" y="3583816"/>
              <a:ext cx="380480" cy="11715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Elbow Connector 393"/>
            <p:cNvCxnSpPr>
              <a:stCxn id="414" idx="0"/>
              <a:endCxn id="404" idx="2"/>
            </p:cNvCxnSpPr>
            <p:nvPr/>
          </p:nvCxnSpPr>
          <p:spPr>
            <a:xfrm rot="5400000" flipH="1" flipV="1">
              <a:off x="4807793" y="4126689"/>
              <a:ext cx="256428" cy="25641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5" name="Group 394"/>
            <p:cNvGrpSpPr>
              <a:grpSpLocks noChangeAspect="1"/>
            </p:cNvGrpSpPr>
            <p:nvPr/>
          </p:nvGrpSpPr>
          <p:grpSpPr>
            <a:xfrm>
              <a:off x="3092423" y="3873131"/>
              <a:ext cx="932623" cy="292792"/>
              <a:chOff x="3003741" y="4556682"/>
              <a:chExt cx="2419091" cy="759458"/>
            </a:xfrm>
          </p:grpSpPr>
          <p:sp>
            <p:nvSpPr>
              <p:cNvPr id="464" name="Oval 463"/>
              <p:cNvSpPr/>
              <p:nvPr/>
            </p:nvSpPr>
            <p:spPr>
              <a:xfrm>
                <a:off x="3063834" y="5079388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408219" y="5079388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661406" y="5079388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4762006" y="5079388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4987638" y="5079388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9" name="Oval 468"/>
              <p:cNvSpPr>
                <a:spLocks noChangeAspect="1"/>
              </p:cNvSpPr>
              <p:nvPr/>
            </p:nvSpPr>
            <p:spPr>
              <a:xfrm>
                <a:off x="3099648" y="5115202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0" name="Oval 469"/>
              <p:cNvSpPr>
                <a:spLocks noChangeAspect="1"/>
              </p:cNvSpPr>
              <p:nvPr/>
            </p:nvSpPr>
            <p:spPr>
              <a:xfrm>
                <a:off x="3444219" y="5115202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1" name="Oval 470"/>
              <p:cNvSpPr>
                <a:spLocks noChangeAspect="1"/>
              </p:cNvSpPr>
              <p:nvPr/>
            </p:nvSpPr>
            <p:spPr>
              <a:xfrm>
                <a:off x="3697406" y="5115202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2" name="Oval 471"/>
              <p:cNvSpPr>
                <a:spLocks noChangeAspect="1"/>
              </p:cNvSpPr>
              <p:nvPr/>
            </p:nvSpPr>
            <p:spPr>
              <a:xfrm>
                <a:off x="4798006" y="5115202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3" name="Oval 472"/>
              <p:cNvSpPr>
                <a:spLocks noChangeAspect="1"/>
              </p:cNvSpPr>
              <p:nvPr/>
            </p:nvSpPr>
            <p:spPr>
              <a:xfrm>
                <a:off x="5023638" y="5115202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4" name="Block Arc 473"/>
              <p:cNvSpPr>
                <a:spLocks noChangeAspect="1"/>
              </p:cNvSpPr>
              <p:nvPr/>
            </p:nvSpPr>
            <p:spPr>
              <a:xfrm>
                <a:off x="3004101" y="5017645"/>
                <a:ext cx="297761" cy="298495"/>
              </a:xfrm>
              <a:prstGeom prst="blockArc">
                <a:avLst>
                  <a:gd name="adj1" fmla="val 10800000"/>
                  <a:gd name="adj2" fmla="val 0"/>
                  <a:gd name="adj3" fmla="val 1610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75" name="Block Arc 474"/>
              <p:cNvSpPr>
                <a:spLocks noChangeAspect="1"/>
              </p:cNvSpPr>
              <p:nvPr/>
            </p:nvSpPr>
            <p:spPr>
              <a:xfrm>
                <a:off x="3346833" y="5017645"/>
                <a:ext cx="297761" cy="298495"/>
              </a:xfrm>
              <a:prstGeom prst="blockArc">
                <a:avLst>
                  <a:gd name="adj1" fmla="val 10800000"/>
                  <a:gd name="adj2" fmla="val 0"/>
                  <a:gd name="adj3" fmla="val 1610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76" name="Block Arc 475"/>
              <p:cNvSpPr>
                <a:spLocks noChangeAspect="1"/>
              </p:cNvSpPr>
              <p:nvPr/>
            </p:nvSpPr>
            <p:spPr>
              <a:xfrm>
                <a:off x="3602525" y="5017645"/>
                <a:ext cx="297761" cy="298495"/>
              </a:xfrm>
              <a:prstGeom prst="blockArc">
                <a:avLst>
                  <a:gd name="adj1" fmla="val 10800000"/>
                  <a:gd name="adj2" fmla="val 0"/>
                  <a:gd name="adj3" fmla="val 1610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77" name="Freeform 476"/>
              <p:cNvSpPr/>
              <p:nvPr/>
            </p:nvSpPr>
            <p:spPr>
              <a:xfrm>
                <a:off x="3003741" y="4672208"/>
                <a:ext cx="919411" cy="493526"/>
              </a:xfrm>
              <a:custGeom>
                <a:avLst/>
                <a:gdLst>
                  <a:gd name="connsiteX0" fmla="*/ 0 w 919411"/>
                  <a:gd name="connsiteY0" fmla="*/ 493526 h 493526"/>
                  <a:gd name="connsiteX1" fmla="*/ 0 w 919411"/>
                  <a:gd name="connsiteY1" fmla="*/ 248016 h 493526"/>
                  <a:gd name="connsiteX2" fmla="*/ 10021 w 919411"/>
                  <a:gd name="connsiteY2" fmla="*/ 200417 h 493526"/>
                  <a:gd name="connsiteX3" fmla="*/ 105219 w 919411"/>
                  <a:gd name="connsiteY3" fmla="*/ 2505 h 493526"/>
                  <a:gd name="connsiteX4" fmla="*/ 310646 w 919411"/>
                  <a:gd name="connsiteY4" fmla="*/ 0 h 493526"/>
                  <a:gd name="connsiteX5" fmla="*/ 313151 w 919411"/>
                  <a:gd name="connsiteY5" fmla="*/ 365760 h 493526"/>
                  <a:gd name="connsiteX6" fmla="*/ 919411 w 919411"/>
                  <a:gd name="connsiteY6" fmla="*/ 370771 h 493526"/>
                  <a:gd name="connsiteX7" fmla="*/ 919411 w 919411"/>
                  <a:gd name="connsiteY7" fmla="*/ 425885 h 493526"/>
                  <a:gd name="connsiteX8" fmla="*/ 829223 w 919411"/>
                  <a:gd name="connsiteY8" fmla="*/ 403338 h 493526"/>
                  <a:gd name="connsiteX9" fmla="*/ 744046 w 919411"/>
                  <a:gd name="connsiteY9" fmla="*/ 378286 h 493526"/>
                  <a:gd name="connsiteX10" fmla="*/ 636323 w 919411"/>
                  <a:gd name="connsiteY10" fmla="*/ 405844 h 493526"/>
                  <a:gd name="connsiteX11" fmla="*/ 633817 w 919411"/>
                  <a:gd name="connsiteY11" fmla="*/ 428390 h 493526"/>
                  <a:gd name="connsiteX12" fmla="*/ 561166 w 919411"/>
                  <a:gd name="connsiteY12" fmla="*/ 388307 h 493526"/>
                  <a:gd name="connsiteX13" fmla="*/ 428391 w 919411"/>
                  <a:gd name="connsiteY13" fmla="*/ 378286 h 493526"/>
                  <a:gd name="connsiteX14" fmla="*/ 358245 w 919411"/>
                  <a:gd name="connsiteY14" fmla="*/ 463463 h 493526"/>
                  <a:gd name="connsiteX15" fmla="*/ 353234 w 919411"/>
                  <a:gd name="connsiteY15" fmla="*/ 493526 h 493526"/>
                  <a:gd name="connsiteX16" fmla="*/ 273068 w 919411"/>
                  <a:gd name="connsiteY16" fmla="*/ 493526 h 493526"/>
                  <a:gd name="connsiteX17" fmla="*/ 235490 w 919411"/>
                  <a:gd name="connsiteY17" fmla="*/ 398328 h 493526"/>
                  <a:gd name="connsiteX18" fmla="*/ 137787 w 919411"/>
                  <a:gd name="connsiteY18" fmla="*/ 365760 h 493526"/>
                  <a:gd name="connsiteX19" fmla="*/ 52610 w 919411"/>
                  <a:gd name="connsiteY19" fmla="*/ 405844 h 493526"/>
                  <a:gd name="connsiteX20" fmla="*/ 0 w 919411"/>
                  <a:gd name="connsiteY20" fmla="*/ 493526 h 493526"/>
                  <a:gd name="connsiteX0" fmla="*/ 0 w 919411"/>
                  <a:gd name="connsiteY0" fmla="*/ 493526 h 493526"/>
                  <a:gd name="connsiteX1" fmla="*/ 0 w 919411"/>
                  <a:gd name="connsiteY1" fmla="*/ 248016 h 493526"/>
                  <a:gd name="connsiteX2" fmla="*/ 10021 w 919411"/>
                  <a:gd name="connsiteY2" fmla="*/ 200417 h 493526"/>
                  <a:gd name="connsiteX3" fmla="*/ 105219 w 919411"/>
                  <a:gd name="connsiteY3" fmla="*/ 2505 h 493526"/>
                  <a:gd name="connsiteX4" fmla="*/ 310646 w 919411"/>
                  <a:gd name="connsiteY4" fmla="*/ 0 h 493526"/>
                  <a:gd name="connsiteX5" fmla="*/ 313151 w 919411"/>
                  <a:gd name="connsiteY5" fmla="*/ 365760 h 493526"/>
                  <a:gd name="connsiteX6" fmla="*/ 919411 w 919411"/>
                  <a:gd name="connsiteY6" fmla="*/ 370771 h 493526"/>
                  <a:gd name="connsiteX7" fmla="*/ 919411 w 919411"/>
                  <a:gd name="connsiteY7" fmla="*/ 425885 h 493526"/>
                  <a:gd name="connsiteX8" fmla="*/ 864296 w 919411"/>
                  <a:gd name="connsiteY8" fmla="*/ 423380 h 493526"/>
                  <a:gd name="connsiteX9" fmla="*/ 744046 w 919411"/>
                  <a:gd name="connsiteY9" fmla="*/ 378286 h 493526"/>
                  <a:gd name="connsiteX10" fmla="*/ 636323 w 919411"/>
                  <a:gd name="connsiteY10" fmla="*/ 405844 h 493526"/>
                  <a:gd name="connsiteX11" fmla="*/ 633817 w 919411"/>
                  <a:gd name="connsiteY11" fmla="*/ 428390 h 493526"/>
                  <a:gd name="connsiteX12" fmla="*/ 561166 w 919411"/>
                  <a:gd name="connsiteY12" fmla="*/ 388307 h 493526"/>
                  <a:gd name="connsiteX13" fmla="*/ 428391 w 919411"/>
                  <a:gd name="connsiteY13" fmla="*/ 378286 h 493526"/>
                  <a:gd name="connsiteX14" fmla="*/ 358245 w 919411"/>
                  <a:gd name="connsiteY14" fmla="*/ 463463 h 493526"/>
                  <a:gd name="connsiteX15" fmla="*/ 353234 w 919411"/>
                  <a:gd name="connsiteY15" fmla="*/ 493526 h 493526"/>
                  <a:gd name="connsiteX16" fmla="*/ 273068 w 919411"/>
                  <a:gd name="connsiteY16" fmla="*/ 493526 h 493526"/>
                  <a:gd name="connsiteX17" fmla="*/ 235490 w 919411"/>
                  <a:gd name="connsiteY17" fmla="*/ 398328 h 493526"/>
                  <a:gd name="connsiteX18" fmla="*/ 137787 w 919411"/>
                  <a:gd name="connsiteY18" fmla="*/ 365760 h 493526"/>
                  <a:gd name="connsiteX19" fmla="*/ 52610 w 919411"/>
                  <a:gd name="connsiteY19" fmla="*/ 405844 h 493526"/>
                  <a:gd name="connsiteX20" fmla="*/ 0 w 919411"/>
                  <a:gd name="connsiteY20" fmla="*/ 493526 h 493526"/>
                  <a:gd name="connsiteX0" fmla="*/ 0 w 919411"/>
                  <a:gd name="connsiteY0" fmla="*/ 493526 h 493526"/>
                  <a:gd name="connsiteX1" fmla="*/ 0 w 919411"/>
                  <a:gd name="connsiteY1" fmla="*/ 248016 h 493526"/>
                  <a:gd name="connsiteX2" fmla="*/ 10021 w 919411"/>
                  <a:gd name="connsiteY2" fmla="*/ 200417 h 493526"/>
                  <a:gd name="connsiteX3" fmla="*/ 105219 w 919411"/>
                  <a:gd name="connsiteY3" fmla="*/ 2505 h 493526"/>
                  <a:gd name="connsiteX4" fmla="*/ 310646 w 919411"/>
                  <a:gd name="connsiteY4" fmla="*/ 0 h 493526"/>
                  <a:gd name="connsiteX5" fmla="*/ 313151 w 919411"/>
                  <a:gd name="connsiteY5" fmla="*/ 365760 h 493526"/>
                  <a:gd name="connsiteX6" fmla="*/ 919411 w 919411"/>
                  <a:gd name="connsiteY6" fmla="*/ 370771 h 493526"/>
                  <a:gd name="connsiteX7" fmla="*/ 919411 w 919411"/>
                  <a:gd name="connsiteY7" fmla="*/ 425885 h 493526"/>
                  <a:gd name="connsiteX8" fmla="*/ 864296 w 919411"/>
                  <a:gd name="connsiteY8" fmla="*/ 425885 h 493526"/>
                  <a:gd name="connsiteX9" fmla="*/ 744046 w 919411"/>
                  <a:gd name="connsiteY9" fmla="*/ 378286 h 493526"/>
                  <a:gd name="connsiteX10" fmla="*/ 636323 w 919411"/>
                  <a:gd name="connsiteY10" fmla="*/ 405844 h 493526"/>
                  <a:gd name="connsiteX11" fmla="*/ 633817 w 919411"/>
                  <a:gd name="connsiteY11" fmla="*/ 428390 h 493526"/>
                  <a:gd name="connsiteX12" fmla="*/ 561166 w 919411"/>
                  <a:gd name="connsiteY12" fmla="*/ 388307 h 493526"/>
                  <a:gd name="connsiteX13" fmla="*/ 428391 w 919411"/>
                  <a:gd name="connsiteY13" fmla="*/ 378286 h 493526"/>
                  <a:gd name="connsiteX14" fmla="*/ 358245 w 919411"/>
                  <a:gd name="connsiteY14" fmla="*/ 463463 h 493526"/>
                  <a:gd name="connsiteX15" fmla="*/ 353234 w 919411"/>
                  <a:gd name="connsiteY15" fmla="*/ 493526 h 493526"/>
                  <a:gd name="connsiteX16" fmla="*/ 273068 w 919411"/>
                  <a:gd name="connsiteY16" fmla="*/ 493526 h 493526"/>
                  <a:gd name="connsiteX17" fmla="*/ 235490 w 919411"/>
                  <a:gd name="connsiteY17" fmla="*/ 398328 h 493526"/>
                  <a:gd name="connsiteX18" fmla="*/ 137787 w 919411"/>
                  <a:gd name="connsiteY18" fmla="*/ 365760 h 493526"/>
                  <a:gd name="connsiteX19" fmla="*/ 52610 w 919411"/>
                  <a:gd name="connsiteY19" fmla="*/ 405844 h 493526"/>
                  <a:gd name="connsiteX20" fmla="*/ 0 w 919411"/>
                  <a:gd name="connsiteY20" fmla="*/ 493526 h 49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9411" h="493526">
                    <a:moveTo>
                      <a:pt x="0" y="493526"/>
                    </a:moveTo>
                    <a:lnTo>
                      <a:pt x="0" y="248016"/>
                    </a:lnTo>
                    <a:lnTo>
                      <a:pt x="10021" y="200417"/>
                    </a:lnTo>
                    <a:lnTo>
                      <a:pt x="105219" y="2505"/>
                    </a:lnTo>
                    <a:lnTo>
                      <a:pt x="310646" y="0"/>
                    </a:lnTo>
                    <a:lnTo>
                      <a:pt x="313151" y="365760"/>
                    </a:lnTo>
                    <a:lnTo>
                      <a:pt x="919411" y="370771"/>
                    </a:lnTo>
                    <a:lnTo>
                      <a:pt x="919411" y="425885"/>
                    </a:lnTo>
                    <a:lnTo>
                      <a:pt x="864296" y="425885"/>
                    </a:lnTo>
                    <a:lnTo>
                      <a:pt x="744046" y="378286"/>
                    </a:lnTo>
                    <a:lnTo>
                      <a:pt x="636323" y="405844"/>
                    </a:lnTo>
                    <a:lnTo>
                      <a:pt x="633817" y="428390"/>
                    </a:lnTo>
                    <a:lnTo>
                      <a:pt x="561166" y="388307"/>
                    </a:lnTo>
                    <a:lnTo>
                      <a:pt x="428391" y="378286"/>
                    </a:lnTo>
                    <a:lnTo>
                      <a:pt x="358245" y="463463"/>
                    </a:lnTo>
                    <a:lnTo>
                      <a:pt x="353234" y="493526"/>
                    </a:lnTo>
                    <a:lnTo>
                      <a:pt x="273068" y="493526"/>
                    </a:lnTo>
                    <a:lnTo>
                      <a:pt x="235490" y="398328"/>
                    </a:lnTo>
                    <a:lnTo>
                      <a:pt x="137787" y="365760"/>
                    </a:lnTo>
                    <a:lnTo>
                      <a:pt x="52610" y="405844"/>
                    </a:lnTo>
                    <a:lnTo>
                      <a:pt x="0" y="4935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3588219" y="5017645"/>
                <a:ext cx="7318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408219" y="4556682"/>
                <a:ext cx="2014613" cy="493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0" name="Block Arc 479"/>
              <p:cNvSpPr>
                <a:spLocks noChangeAspect="1"/>
              </p:cNvSpPr>
              <p:nvPr/>
            </p:nvSpPr>
            <p:spPr>
              <a:xfrm>
                <a:off x="4725929" y="5043000"/>
                <a:ext cx="252154" cy="252776"/>
              </a:xfrm>
              <a:prstGeom prst="blockArc">
                <a:avLst>
                  <a:gd name="adj1" fmla="val 10800000"/>
                  <a:gd name="adj2" fmla="val 21530275"/>
                  <a:gd name="adj3" fmla="val 852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81" name="Block Arc 480"/>
              <p:cNvSpPr>
                <a:spLocks noChangeAspect="1"/>
              </p:cNvSpPr>
              <p:nvPr/>
            </p:nvSpPr>
            <p:spPr>
              <a:xfrm>
                <a:off x="4954773" y="5043000"/>
                <a:ext cx="252154" cy="252776"/>
              </a:xfrm>
              <a:prstGeom prst="blockArc">
                <a:avLst>
                  <a:gd name="adj1" fmla="val 10800000"/>
                  <a:gd name="adj2" fmla="val 21530275"/>
                  <a:gd name="adj3" fmla="val 852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82" name="Freeform 481"/>
              <p:cNvSpPr/>
              <p:nvPr/>
            </p:nvSpPr>
            <p:spPr>
              <a:xfrm>
                <a:off x="4842562" y="5032958"/>
                <a:ext cx="248016" cy="100208"/>
              </a:xfrm>
              <a:custGeom>
                <a:avLst/>
                <a:gdLst>
                  <a:gd name="connsiteX0" fmla="*/ 0 w 248016"/>
                  <a:gd name="connsiteY0" fmla="*/ 0 h 100208"/>
                  <a:gd name="connsiteX1" fmla="*/ 77662 w 248016"/>
                  <a:gd name="connsiteY1" fmla="*/ 32567 h 100208"/>
                  <a:gd name="connsiteX2" fmla="*/ 115240 w 248016"/>
                  <a:gd name="connsiteY2" fmla="*/ 82672 h 100208"/>
                  <a:gd name="connsiteX3" fmla="*/ 125260 w 248016"/>
                  <a:gd name="connsiteY3" fmla="*/ 100208 h 100208"/>
                  <a:gd name="connsiteX4" fmla="*/ 142797 w 248016"/>
                  <a:gd name="connsiteY4" fmla="*/ 65135 h 100208"/>
                  <a:gd name="connsiteX5" fmla="*/ 177870 w 248016"/>
                  <a:gd name="connsiteY5" fmla="*/ 35073 h 100208"/>
                  <a:gd name="connsiteX6" fmla="*/ 248016 w 248016"/>
                  <a:gd name="connsiteY6" fmla="*/ 2505 h 100208"/>
                  <a:gd name="connsiteX7" fmla="*/ 0 w 248016"/>
                  <a:gd name="connsiteY7" fmla="*/ 0 h 10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8016" h="100208">
                    <a:moveTo>
                      <a:pt x="0" y="0"/>
                    </a:moveTo>
                    <a:lnTo>
                      <a:pt x="77662" y="32567"/>
                    </a:lnTo>
                    <a:lnTo>
                      <a:pt x="115240" y="82672"/>
                    </a:lnTo>
                    <a:lnTo>
                      <a:pt x="125260" y="100208"/>
                    </a:lnTo>
                    <a:lnTo>
                      <a:pt x="142797" y="65135"/>
                    </a:lnTo>
                    <a:lnTo>
                      <a:pt x="177870" y="35073"/>
                    </a:lnTo>
                    <a:lnTo>
                      <a:pt x="248016" y="25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96" name="Group 395"/>
            <p:cNvGrpSpPr>
              <a:grpSpLocks noChangeAspect="1"/>
            </p:cNvGrpSpPr>
            <p:nvPr/>
          </p:nvGrpSpPr>
          <p:grpSpPr>
            <a:xfrm>
              <a:off x="3796379" y="4294198"/>
              <a:ext cx="448523" cy="334951"/>
              <a:chOff x="4332398" y="3532909"/>
              <a:chExt cx="855721" cy="639041"/>
            </a:xfrm>
          </p:grpSpPr>
          <p:sp>
            <p:nvSpPr>
              <p:cNvPr id="452" name="Trapezoid 451"/>
              <p:cNvSpPr/>
              <p:nvPr/>
            </p:nvSpPr>
            <p:spPr>
              <a:xfrm>
                <a:off x="4332398" y="3532909"/>
                <a:ext cx="229822" cy="639041"/>
              </a:xfrm>
              <a:prstGeom prst="trapezoi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3" name="Trapezoid 452"/>
              <p:cNvSpPr/>
              <p:nvPr/>
            </p:nvSpPr>
            <p:spPr>
              <a:xfrm>
                <a:off x="4532882" y="3532909"/>
                <a:ext cx="229822" cy="639041"/>
              </a:xfrm>
              <a:prstGeom prst="trapezoi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4" name="Right Triangle 453"/>
              <p:cNvSpPr/>
              <p:nvPr/>
            </p:nvSpPr>
            <p:spPr>
              <a:xfrm flipH="1">
                <a:off x="4762703" y="3708943"/>
                <a:ext cx="141805" cy="14348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5" name="Right Triangle 454"/>
              <p:cNvSpPr/>
              <p:nvPr/>
            </p:nvSpPr>
            <p:spPr>
              <a:xfrm flipH="1">
                <a:off x="4904508" y="3708943"/>
                <a:ext cx="141805" cy="14348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6" name="Right Triangle 455"/>
              <p:cNvSpPr/>
              <p:nvPr/>
            </p:nvSpPr>
            <p:spPr>
              <a:xfrm flipH="1">
                <a:off x="5046313" y="3708943"/>
                <a:ext cx="141805" cy="14348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721140" y="3852429"/>
                <a:ext cx="466979" cy="3195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4787152" y="3924096"/>
                <a:ext cx="56233" cy="684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4876391" y="3924096"/>
                <a:ext cx="56233" cy="684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4965629" y="3924096"/>
                <a:ext cx="56233" cy="684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5054868" y="3924096"/>
                <a:ext cx="56233" cy="684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4402689" y="4039007"/>
                <a:ext cx="89239" cy="1329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4603173" y="4039007"/>
                <a:ext cx="89239" cy="1329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3749816" y="3281843"/>
              <a:ext cx="505956" cy="415105"/>
              <a:chOff x="3843556" y="3782291"/>
              <a:chExt cx="505956" cy="415105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4172724" y="3882458"/>
                <a:ext cx="464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4172724" y="3952316"/>
                <a:ext cx="464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172724" y="4015140"/>
                <a:ext cx="464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2" name="U-Turn Arrow 441"/>
              <p:cNvSpPr/>
              <p:nvPr/>
            </p:nvSpPr>
            <p:spPr>
              <a:xfrm>
                <a:off x="4143049" y="3782291"/>
                <a:ext cx="159593" cy="344462"/>
              </a:xfrm>
              <a:prstGeom prst="uturnArrow">
                <a:avLst>
                  <a:gd name="adj1" fmla="val 25000"/>
                  <a:gd name="adj2" fmla="val 3750"/>
                  <a:gd name="adj3" fmla="val 28750"/>
                  <a:gd name="adj4" fmla="val 28750"/>
                  <a:gd name="adj5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43" name="U-Turn Arrow 442"/>
              <p:cNvSpPr/>
              <p:nvPr/>
            </p:nvSpPr>
            <p:spPr>
              <a:xfrm>
                <a:off x="3959551" y="3869319"/>
                <a:ext cx="199909" cy="257433"/>
              </a:xfrm>
              <a:prstGeom prst="uturnArrow">
                <a:avLst>
                  <a:gd name="adj1" fmla="val 25000"/>
                  <a:gd name="adj2" fmla="val 3750"/>
                  <a:gd name="adj3" fmla="val 28750"/>
                  <a:gd name="adj4" fmla="val 28750"/>
                  <a:gd name="adj5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44" name="U-Turn Arrow 443"/>
              <p:cNvSpPr/>
              <p:nvPr/>
            </p:nvSpPr>
            <p:spPr>
              <a:xfrm>
                <a:off x="3959551" y="3905318"/>
                <a:ext cx="199910" cy="258737"/>
              </a:xfrm>
              <a:prstGeom prst="uturnArrow">
                <a:avLst>
                  <a:gd name="adj1" fmla="val 25000"/>
                  <a:gd name="adj2" fmla="val 3750"/>
                  <a:gd name="adj3" fmla="val 28750"/>
                  <a:gd name="adj4" fmla="val 28750"/>
                  <a:gd name="adj5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45" name="U-Turn Arrow 444"/>
              <p:cNvSpPr/>
              <p:nvPr/>
            </p:nvSpPr>
            <p:spPr>
              <a:xfrm>
                <a:off x="3959551" y="3937206"/>
                <a:ext cx="199909" cy="224046"/>
              </a:xfrm>
              <a:prstGeom prst="uturnArrow">
                <a:avLst>
                  <a:gd name="adj1" fmla="val 25000"/>
                  <a:gd name="adj2" fmla="val 3750"/>
                  <a:gd name="adj3" fmla="val 28750"/>
                  <a:gd name="adj4" fmla="val 28750"/>
                  <a:gd name="adj5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46" name="Flowchart: Delay 445"/>
              <p:cNvSpPr/>
              <p:nvPr/>
            </p:nvSpPr>
            <p:spPr>
              <a:xfrm rot="16200000">
                <a:off x="3859844" y="3950581"/>
                <a:ext cx="199412" cy="231987"/>
              </a:xfrm>
              <a:prstGeom prst="flowChartDelay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4118987" y="3833318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4106632" y="3869319"/>
                <a:ext cx="93740" cy="2947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266642" y="396762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255772" y="4004473"/>
                <a:ext cx="93740" cy="1595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843556" y="4179396"/>
                <a:ext cx="505956" cy="1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98" name="Group 397"/>
            <p:cNvGrpSpPr>
              <a:grpSpLocks noChangeAspect="1"/>
            </p:cNvGrpSpPr>
            <p:nvPr/>
          </p:nvGrpSpPr>
          <p:grpSpPr>
            <a:xfrm>
              <a:off x="4603289" y="3476773"/>
              <a:ext cx="241730" cy="215488"/>
              <a:chOff x="4733366" y="3762732"/>
              <a:chExt cx="457200" cy="407566"/>
            </a:xfrm>
          </p:grpSpPr>
          <p:sp>
            <p:nvSpPr>
              <p:cNvPr id="425" name="Rounded Rectangle 424"/>
              <p:cNvSpPr/>
              <p:nvPr/>
            </p:nvSpPr>
            <p:spPr>
              <a:xfrm>
                <a:off x="4755371" y="3987347"/>
                <a:ext cx="80681" cy="180709"/>
              </a:xfrm>
              <a:prstGeom prst="roundRect">
                <a:avLst>
                  <a:gd name="adj" fmla="val 2891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6" name="Rounded Rectangle 425"/>
              <p:cNvSpPr/>
              <p:nvPr/>
            </p:nvSpPr>
            <p:spPr>
              <a:xfrm>
                <a:off x="5090325" y="3989589"/>
                <a:ext cx="80681" cy="180709"/>
              </a:xfrm>
              <a:prstGeom prst="roundRect">
                <a:avLst>
                  <a:gd name="adj" fmla="val 2891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7" name="Round Same Side Corner Rectangle 426"/>
              <p:cNvSpPr/>
              <p:nvPr/>
            </p:nvSpPr>
            <p:spPr>
              <a:xfrm>
                <a:off x="4733366" y="3912775"/>
                <a:ext cx="457200" cy="181704"/>
              </a:xfrm>
              <a:prstGeom prst="round2Same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28" name="Group 427"/>
              <p:cNvGrpSpPr/>
              <p:nvPr/>
            </p:nvGrpSpPr>
            <p:grpSpPr>
              <a:xfrm>
                <a:off x="4755368" y="3943390"/>
                <a:ext cx="73349" cy="124017"/>
                <a:chOff x="4660017" y="3469341"/>
                <a:chExt cx="73349" cy="124017"/>
              </a:xfrm>
            </p:grpSpPr>
            <p:sp>
              <p:nvSpPr>
                <p:cNvPr id="437" name="Oval 436"/>
                <p:cNvSpPr/>
                <p:nvPr/>
              </p:nvSpPr>
              <p:spPr>
                <a:xfrm>
                  <a:off x="4660017" y="3469341"/>
                  <a:ext cx="73349" cy="733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8" name="Oval 437"/>
                <p:cNvSpPr/>
                <p:nvPr/>
              </p:nvSpPr>
              <p:spPr>
                <a:xfrm>
                  <a:off x="4680462" y="3557358"/>
                  <a:ext cx="36000" cy="36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29" name="Group 428"/>
              <p:cNvGrpSpPr/>
              <p:nvPr/>
            </p:nvGrpSpPr>
            <p:grpSpPr>
              <a:xfrm>
                <a:off x="5094201" y="3943390"/>
                <a:ext cx="73349" cy="124017"/>
                <a:chOff x="4660017" y="3469341"/>
                <a:chExt cx="73349" cy="124017"/>
              </a:xfrm>
            </p:grpSpPr>
            <p:sp>
              <p:nvSpPr>
                <p:cNvPr id="435" name="Oval 434"/>
                <p:cNvSpPr/>
                <p:nvPr/>
              </p:nvSpPr>
              <p:spPr>
                <a:xfrm>
                  <a:off x="4660017" y="3469341"/>
                  <a:ext cx="73349" cy="733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6" name="Oval 435"/>
                <p:cNvSpPr/>
                <p:nvPr/>
              </p:nvSpPr>
              <p:spPr>
                <a:xfrm>
                  <a:off x="4680462" y="3557358"/>
                  <a:ext cx="36000" cy="36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0" name="Trapezoid 429"/>
              <p:cNvSpPr/>
              <p:nvPr/>
            </p:nvSpPr>
            <p:spPr>
              <a:xfrm>
                <a:off x="4774927" y="3762732"/>
                <a:ext cx="359404" cy="145886"/>
              </a:xfrm>
              <a:prstGeom prst="trapezoid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31" name="Group 430"/>
              <p:cNvGrpSpPr/>
              <p:nvPr/>
            </p:nvGrpSpPr>
            <p:grpSpPr>
              <a:xfrm>
                <a:off x="4867835" y="3943390"/>
                <a:ext cx="188259" cy="124017"/>
                <a:chOff x="4793813" y="3373989"/>
                <a:chExt cx="396753" cy="300726"/>
              </a:xfrm>
            </p:grpSpPr>
            <p:sp>
              <p:nvSpPr>
                <p:cNvPr id="432" name="Round Same Side Corner Rectangle 431"/>
                <p:cNvSpPr/>
                <p:nvPr/>
              </p:nvSpPr>
              <p:spPr>
                <a:xfrm>
                  <a:off x="4793813" y="3373989"/>
                  <a:ext cx="396753" cy="8068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3" name="Round Same Side Corner Rectangle 432"/>
                <p:cNvSpPr/>
                <p:nvPr/>
              </p:nvSpPr>
              <p:spPr>
                <a:xfrm>
                  <a:off x="4793813" y="3484011"/>
                  <a:ext cx="396753" cy="8068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4" name="Round Same Side Corner Rectangle 433"/>
                <p:cNvSpPr/>
                <p:nvPr/>
              </p:nvSpPr>
              <p:spPr>
                <a:xfrm>
                  <a:off x="4793813" y="3594032"/>
                  <a:ext cx="396753" cy="8068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99" name="Group 398"/>
            <p:cNvGrpSpPr>
              <a:grpSpLocks noChangeAspect="1"/>
            </p:cNvGrpSpPr>
            <p:nvPr/>
          </p:nvGrpSpPr>
          <p:grpSpPr>
            <a:xfrm>
              <a:off x="4638488" y="4367016"/>
              <a:ext cx="363541" cy="437561"/>
              <a:chOff x="4884687" y="3461889"/>
              <a:chExt cx="777610" cy="935939"/>
            </a:xfrm>
          </p:grpSpPr>
          <p:grpSp>
            <p:nvGrpSpPr>
              <p:cNvPr id="409" name="Group 408"/>
              <p:cNvGrpSpPr/>
              <p:nvPr/>
            </p:nvGrpSpPr>
            <p:grpSpPr>
              <a:xfrm>
                <a:off x="4884687" y="3461889"/>
                <a:ext cx="771074" cy="874791"/>
                <a:chOff x="4884687" y="3461889"/>
                <a:chExt cx="771074" cy="874791"/>
              </a:xfrm>
            </p:grpSpPr>
            <p:grpSp>
              <p:nvGrpSpPr>
                <p:cNvPr id="413" name="Group 412"/>
                <p:cNvGrpSpPr/>
                <p:nvPr/>
              </p:nvGrpSpPr>
              <p:grpSpPr>
                <a:xfrm>
                  <a:off x="4884687" y="3596476"/>
                  <a:ext cx="771074" cy="740204"/>
                  <a:chOff x="4767331" y="3300413"/>
                  <a:chExt cx="771074" cy="740204"/>
                </a:xfrm>
              </p:grpSpPr>
              <p:sp>
                <p:nvSpPr>
                  <p:cNvPr id="418" name="Block Arc 417"/>
                  <p:cNvSpPr/>
                  <p:nvPr/>
                </p:nvSpPr>
                <p:spPr>
                  <a:xfrm>
                    <a:off x="4983408" y="3444056"/>
                    <a:ext cx="554997" cy="596561"/>
                  </a:xfrm>
                  <a:prstGeom prst="blockArc">
                    <a:avLst>
                      <a:gd name="adj1" fmla="val 16214089"/>
                      <a:gd name="adj2" fmla="val 0"/>
                      <a:gd name="adj3" fmla="val 25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>
                      <a:solidFill>
                        <a:srgbClr val="595959"/>
                      </a:solidFill>
                    </a:endParaRPr>
                  </a:p>
                </p:txBody>
              </p:sp>
              <p:grpSp>
                <p:nvGrpSpPr>
                  <p:cNvPr id="419" name="Group 418"/>
                  <p:cNvGrpSpPr/>
                  <p:nvPr/>
                </p:nvGrpSpPr>
                <p:grpSpPr>
                  <a:xfrm>
                    <a:off x="4983407" y="3300413"/>
                    <a:ext cx="292166" cy="325409"/>
                    <a:chOff x="4902108" y="3300413"/>
                    <a:chExt cx="373466" cy="325409"/>
                  </a:xfrm>
                </p:grpSpPr>
                <p:sp>
                  <p:nvSpPr>
                    <p:cNvPr id="422" name="Trapezoid 421"/>
                    <p:cNvSpPr/>
                    <p:nvPr/>
                  </p:nvSpPr>
                  <p:spPr>
                    <a:xfrm rot="5400000">
                      <a:off x="5070580" y="3420827"/>
                      <a:ext cx="223256" cy="186733"/>
                    </a:xfrm>
                    <a:prstGeom prst="trapezoid">
                      <a:avLst>
                        <a:gd name="adj" fmla="val 18452"/>
                      </a:avLst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600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23" name="Trapezoid 422"/>
                    <p:cNvSpPr/>
                    <p:nvPr/>
                  </p:nvSpPr>
                  <p:spPr>
                    <a:xfrm rot="16200000" flipH="1">
                      <a:off x="4883847" y="3420827"/>
                      <a:ext cx="223256" cy="186733"/>
                    </a:xfrm>
                    <a:prstGeom prst="trapezoid">
                      <a:avLst>
                        <a:gd name="adj" fmla="val 18452"/>
                      </a:avLst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600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24" name="Trapezoid 423"/>
                    <p:cNvSpPr/>
                    <p:nvPr/>
                  </p:nvSpPr>
                  <p:spPr>
                    <a:xfrm>
                      <a:off x="4980187" y="3300413"/>
                      <a:ext cx="217308" cy="146083"/>
                    </a:xfrm>
                    <a:prstGeom prst="trapezoid">
                      <a:avLst>
                        <a:gd name="adj" fmla="val 18452"/>
                      </a:avLst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600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sp>
                <p:nvSpPr>
                  <p:cNvPr id="420" name="Rectangle 419"/>
                  <p:cNvSpPr/>
                  <p:nvPr/>
                </p:nvSpPr>
                <p:spPr>
                  <a:xfrm>
                    <a:off x="4831823" y="3444056"/>
                    <a:ext cx="151585" cy="137751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21" name="Rectangle 420"/>
                  <p:cNvSpPr/>
                  <p:nvPr/>
                </p:nvSpPr>
                <p:spPr>
                  <a:xfrm>
                    <a:off x="4767331" y="3402566"/>
                    <a:ext cx="151585" cy="22325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14" name="Rectangle 413"/>
                <p:cNvSpPr/>
                <p:nvPr/>
              </p:nvSpPr>
              <p:spPr>
                <a:xfrm>
                  <a:off x="5100764" y="3496310"/>
                  <a:ext cx="292166" cy="537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5" name="Oval 414"/>
                <p:cNvSpPr/>
                <p:nvPr/>
              </p:nvSpPr>
              <p:spPr>
                <a:xfrm>
                  <a:off x="5061339" y="3461889"/>
                  <a:ext cx="112466" cy="11491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6" name="Rectangle 415"/>
                <p:cNvSpPr/>
                <p:nvPr/>
              </p:nvSpPr>
              <p:spPr>
                <a:xfrm rot="16200000">
                  <a:off x="5160243" y="3560054"/>
                  <a:ext cx="173206" cy="4571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5319888" y="3461889"/>
                  <a:ext cx="112466" cy="11491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10" name="Group 409"/>
              <p:cNvGrpSpPr/>
              <p:nvPr/>
            </p:nvGrpSpPr>
            <p:grpSpPr>
              <a:xfrm>
                <a:off x="5501922" y="4064847"/>
                <a:ext cx="160375" cy="332981"/>
                <a:chOff x="4962786" y="4025999"/>
                <a:chExt cx="160375" cy="332981"/>
              </a:xfrm>
            </p:grpSpPr>
            <p:sp>
              <p:nvSpPr>
                <p:cNvPr id="411" name="Oval 410"/>
                <p:cNvSpPr/>
                <p:nvPr/>
              </p:nvSpPr>
              <p:spPr>
                <a:xfrm>
                  <a:off x="4962786" y="4203688"/>
                  <a:ext cx="160375" cy="15529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2" name="Isosceles Triangle 411"/>
                <p:cNvSpPr/>
                <p:nvPr/>
              </p:nvSpPr>
              <p:spPr>
                <a:xfrm>
                  <a:off x="4962786" y="4025999"/>
                  <a:ext cx="160375" cy="253155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400" name="Group 399"/>
            <p:cNvGrpSpPr>
              <a:grpSpLocks noChangeAspect="1"/>
            </p:cNvGrpSpPr>
            <p:nvPr/>
          </p:nvGrpSpPr>
          <p:grpSpPr>
            <a:xfrm>
              <a:off x="4789256" y="3794180"/>
              <a:ext cx="369028" cy="332500"/>
              <a:chOff x="6440037" y="3644888"/>
              <a:chExt cx="409717" cy="369161"/>
            </a:xfrm>
          </p:grpSpPr>
          <p:sp>
            <p:nvSpPr>
              <p:cNvPr id="401" name="Rounded Rectangle 400"/>
              <p:cNvSpPr/>
              <p:nvPr/>
            </p:nvSpPr>
            <p:spPr>
              <a:xfrm>
                <a:off x="6440037" y="3727387"/>
                <a:ext cx="315101" cy="223722"/>
              </a:xfrm>
              <a:prstGeom prst="roundRect">
                <a:avLst>
                  <a:gd name="adj" fmla="val 3382"/>
                </a:avLst>
              </a:prstGeom>
              <a:solidFill>
                <a:schemeClr val="accent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517927" y="3982656"/>
                <a:ext cx="159320" cy="241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6561052" y="3951109"/>
                <a:ext cx="79660" cy="436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6640868" y="3644888"/>
                <a:ext cx="208886" cy="36916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6676272" y="3682281"/>
                <a:ext cx="138078" cy="469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676272" y="3747232"/>
                <a:ext cx="138078" cy="469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6717294" y="3878627"/>
                <a:ext cx="56034" cy="571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6731302" y="3951113"/>
                <a:ext cx="28017" cy="285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83" name="Rectangle 482"/>
          <p:cNvSpPr/>
          <p:nvPr/>
        </p:nvSpPr>
        <p:spPr>
          <a:xfrm>
            <a:off x="9372000" y="5798566"/>
            <a:ext cx="118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" dirty="0">
                <a:solidFill>
                  <a:srgbClr val="999999"/>
                </a:solidFill>
                <a:latin typeface="Futura Bold" panose="00000900000000000000" pitchFamily="2" charset="0"/>
              </a:rPr>
              <a:t>Future Services</a:t>
            </a:r>
          </a:p>
        </p:txBody>
      </p:sp>
      <p:grpSp>
        <p:nvGrpSpPr>
          <p:cNvPr id="484" name="Group 483"/>
          <p:cNvGrpSpPr>
            <a:grpSpLocks noChangeAspect="1"/>
          </p:cNvGrpSpPr>
          <p:nvPr/>
        </p:nvGrpSpPr>
        <p:grpSpPr>
          <a:xfrm>
            <a:off x="6831277" y="792000"/>
            <a:ext cx="1074830" cy="676324"/>
            <a:chOff x="2883529" y="3283795"/>
            <a:chExt cx="1420911" cy="896093"/>
          </a:xfrm>
        </p:grpSpPr>
        <p:grpSp>
          <p:nvGrpSpPr>
            <p:cNvPr id="485" name="Group 484"/>
            <p:cNvGrpSpPr>
              <a:grpSpLocks noChangeAspect="1"/>
            </p:cNvGrpSpPr>
            <p:nvPr/>
          </p:nvGrpSpPr>
          <p:grpSpPr>
            <a:xfrm>
              <a:off x="3227562" y="3283795"/>
              <a:ext cx="1076878" cy="597073"/>
              <a:chOff x="2925055" y="3582815"/>
              <a:chExt cx="1103310" cy="597073"/>
            </a:xfrm>
            <a:solidFill>
              <a:schemeClr val="accent1"/>
            </a:solidFill>
          </p:grpSpPr>
          <p:sp>
            <p:nvSpPr>
              <p:cNvPr id="496" name="Oval 495"/>
              <p:cNvSpPr/>
              <p:nvPr/>
            </p:nvSpPr>
            <p:spPr>
              <a:xfrm>
                <a:off x="3429091" y="3582815"/>
                <a:ext cx="599274" cy="5970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3213981" y="3713364"/>
                <a:ext cx="355072" cy="3630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2925055" y="3816850"/>
                <a:ext cx="355072" cy="3630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069125" y="3967317"/>
                <a:ext cx="659603" cy="212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86" name="Group 485"/>
            <p:cNvGrpSpPr>
              <a:grpSpLocks noChangeAspect="1"/>
            </p:cNvGrpSpPr>
            <p:nvPr/>
          </p:nvGrpSpPr>
          <p:grpSpPr>
            <a:xfrm>
              <a:off x="2883529" y="3537545"/>
              <a:ext cx="1160950" cy="597073"/>
              <a:chOff x="2925055" y="3582815"/>
              <a:chExt cx="1103310" cy="597073"/>
            </a:xfrm>
            <a:solidFill>
              <a:schemeClr val="bg1"/>
            </a:solidFill>
          </p:grpSpPr>
          <p:sp>
            <p:nvSpPr>
              <p:cNvPr id="492" name="Oval 491"/>
              <p:cNvSpPr/>
              <p:nvPr/>
            </p:nvSpPr>
            <p:spPr>
              <a:xfrm>
                <a:off x="3429091" y="3582815"/>
                <a:ext cx="599274" cy="5970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3213981" y="3713364"/>
                <a:ext cx="355072" cy="3630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2925055" y="3816850"/>
                <a:ext cx="355072" cy="3630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3069125" y="3967317"/>
                <a:ext cx="659603" cy="212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87" name="Group 486"/>
            <p:cNvGrpSpPr/>
            <p:nvPr/>
          </p:nvGrpSpPr>
          <p:grpSpPr>
            <a:xfrm>
              <a:off x="2925055" y="3582815"/>
              <a:ext cx="1103310" cy="597073"/>
              <a:chOff x="2925055" y="3582815"/>
              <a:chExt cx="1103310" cy="597073"/>
            </a:xfrm>
          </p:grpSpPr>
          <p:sp>
            <p:nvSpPr>
              <p:cNvPr id="488" name="Oval 487"/>
              <p:cNvSpPr/>
              <p:nvPr/>
            </p:nvSpPr>
            <p:spPr>
              <a:xfrm>
                <a:off x="3429091" y="3582815"/>
                <a:ext cx="599274" cy="5970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3213981" y="3713364"/>
                <a:ext cx="355072" cy="3630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2925055" y="3816850"/>
                <a:ext cx="355072" cy="3630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069125" y="3967317"/>
                <a:ext cx="659603" cy="212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00" name="Rectangle 499"/>
          <p:cNvSpPr/>
          <p:nvPr/>
        </p:nvSpPr>
        <p:spPr>
          <a:xfrm>
            <a:off x="7798197" y="1037619"/>
            <a:ext cx="903996" cy="341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" dirty="0">
                <a:solidFill>
                  <a:srgbClr val="999999"/>
                </a:solidFill>
                <a:latin typeface="Futura Bold" panose="00000900000000000000" pitchFamily="2" charset="0"/>
              </a:rPr>
              <a:t>CLOUD COMPUTING</a:t>
            </a:r>
          </a:p>
        </p:txBody>
      </p:sp>
      <p:grpSp>
        <p:nvGrpSpPr>
          <p:cNvPr id="501" name="Group 500"/>
          <p:cNvGrpSpPr>
            <a:grpSpLocks noChangeAspect="1"/>
          </p:cNvGrpSpPr>
          <p:nvPr/>
        </p:nvGrpSpPr>
        <p:grpSpPr>
          <a:xfrm>
            <a:off x="3829698" y="824764"/>
            <a:ext cx="929069" cy="490879"/>
            <a:chOff x="1149787" y="2068717"/>
            <a:chExt cx="1385682" cy="670656"/>
          </a:xfrm>
        </p:grpSpPr>
        <p:sp>
          <p:nvSpPr>
            <p:cNvPr id="502" name="Rectangle 501"/>
            <p:cNvSpPr/>
            <p:nvPr/>
          </p:nvSpPr>
          <p:spPr>
            <a:xfrm>
              <a:off x="1238502" y="2629012"/>
              <a:ext cx="98688" cy="1103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586706" y="2629012"/>
              <a:ext cx="98688" cy="1103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238501" y="2671794"/>
              <a:ext cx="997568" cy="247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186725" y="2629012"/>
              <a:ext cx="98688" cy="1103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2224943" y="2550353"/>
              <a:ext cx="22253" cy="189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507" name="Group 506"/>
            <p:cNvGrpSpPr/>
            <p:nvPr/>
          </p:nvGrpSpPr>
          <p:grpSpPr>
            <a:xfrm>
              <a:off x="1149787" y="2138685"/>
              <a:ext cx="280309" cy="429769"/>
              <a:chOff x="2503283" y="1485327"/>
              <a:chExt cx="1620571" cy="1833315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2503283" y="3009724"/>
                <a:ext cx="1616044" cy="3089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0" name="Flowchart: Magnetic Disk 529"/>
              <p:cNvSpPr/>
              <p:nvPr/>
            </p:nvSpPr>
            <p:spPr>
              <a:xfrm>
                <a:off x="2503283" y="2318232"/>
                <a:ext cx="1616044" cy="895193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2503283" y="2289973"/>
                <a:ext cx="1616044" cy="3089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Flowchart: Magnetic Disk 531"/>
              <p:cNvSpPr/>
              <p:nvPr/>
            </p:nvSpPr>
            <p:spPr>
              <a:xfrm>
                <a:off x="2503283" y="1608090"/>
                <a:ext cx="1616044" cy="895193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2503283" y="1579831"/>
                <a:ext cx="1616044" cy="3089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2507810" y="1485327"/>
                <a:ext cx="1616044" cy="3089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>
              <a:off x="1490858" y="2138685"/>
              <a:ext cx="280309" cy="429769"/>
              <a:chOff x="2503283" y="1485327"/>
              <a:chExt cx="1620571" cy="1833315"/>
            </a:xfrm>
          </p:grpSpPr>
          <p:sp>
            <p:nvSpPr>
              <p:cNvPr id="523" name="Oval 522"/>
              <p:cNvSpPr/>
              <p:nvPr/>
            </p:nvSpPr>
            <p:spPr>
              <a:xfrm>
                <a:off x="2503283" y="3009724"/>
                <a:ext cx="1616044" cy="3089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4" name="Flowchart: Magnetic Disk 523"/>
              <p:cNvSpPr/>
              <p:nvPr/>
            </p:nvSpPr>
            <p:spPr>
              <a:xfrm>
                <a:off x="2503283" y="2318232"/>
                <a:ext cx="1616044" cy="895193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2503283" y="2289973"/>
                <a:ext cx="1616044" cy="3089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6" name="Flowchart: Magnetic Disk 525"/>
              <p:cNvSpPr/>
              <p:nvPr/>
            </p:nvSpPr>
            <p:spPr>
              <a:xfrm>
                <a:off x="2503283" y="1608090"/>
                <a:ext cx="1616044" cy="895193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503283" y="1579831"/>
                <a:ext cx="1616044" cy="3089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2507810" y="1485327"/>
                <a:ext cx="1616044" cy="3089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09" name="Rectangle 508"/>
            <p:cNvSpPr/>
            <p:nvPr/>
          </p:nvSpPr>
          <p:spPr>
            <a:xfrm>
              <a:off x="1982451" y="2533772"/>
              <a:ext cx="507237" cy="279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162584" y="2480449"/>
              <a:ext cx="146971" cy="47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1" name="Rounded Rectangle 510"/>
            <p:cNvSpPr/>
            <p:nvPr/>
          </p:nvSpPr>
          <p:spPr>
            <a:xfrm>
              <a:off x="1940156" y="2068717"/>
              <a:ext cx="595313" cy="411732"/>
            </a:xfrm>
            <a:prstGeom prst="roundRect">
              <a:avLst>
                <a:gd name="adj" fmla="val 4038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968807" y="2308540"/>
              <a:ext cx="57303" cy="1484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2048394" y="2196315"/>
              <a:ext cx="57303" cy="2606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2129422" y="2274583"/>
              <a:ext cx="57303" cy="182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2209161" y="2326643"/>
              <a:ext cx="57303" cy="130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292993" y="2251364"/>
              <a:ext cx="57303" cy="2056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2375764" y="2139815"/>
              <a:ext cx="57303" cy="3171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2461036" y="2263971"/>
              <a:ext cx="57303" cy="192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1994275" y="2137693"/>
              <a:ext cx="495564" cy="189949"/>
            </a:xfrm>
            <a:custGeom>
              <a:avLst/>
              <a:gdLst>
                <a:gd name="connsiteX0" fmla="*/ 0 w 2113984"/>
                <a:gd name="connsiteY0" fmla="*/ 728804 h 810286"/>
                <a:gd name="connsiteX1" fmla="*/ 353085 w 2113984"/>
                <a:gd name="connsiteY1" fmla="*/ 248971 h 810286"/>
                <a:gd name="connsiteX2" fmla="*/ 683537 w 2113984"/>
                <a:gd name="connsiteY2" fmla="*/ 588476 h 810286"/>
                <a:gd name="connsiteX3" fmla="*/ 1036622 w 2113984"/>
                <a:gd name="connsiteY3" fmla="*/ 810286 h 810286"/>
                <a:gd name="connsiteX4" fmla="*/ 1394234 w 2113984"/>
                <a:gd name="connsiteY4" fmla="*/ 488888 h 810286"/>
                <a:gd name="connsiteX5" fmla="*/ 1751845 w 2113984"/>
                <a:gd name="connsiteY5" fmla="*/ 0 h 810286"/>
                <a:gd name="connsiteX6" fmla="*/ 2113984 w 2113984"/>
                <a:gd name="connsiteY6" fmla="*/ 552262 h 8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984" h="810286">
                  <a:moveTo>
                    <a:pt x="0" y="728804"/>
                  </a:moveTo>
                  <a:lnTo>
                    <a:pt x="353085" y="248971"/>
                  </a:lnTo>
                  <a:lnTo>
                    <a:pt x="683537" y="588476"/>
                  </a:lnTo>
                  <a:lnTo>
                    <a:pt x="1036622" y="810286"/>
                  </a:lnTo>
                  <a:lnTo>
                    <a:pt x="1394234" y="488888"/>
                  </a:lnTo>
                  <a:lnTo>
                    <a:pt x="1751845" y="0"/>
                  </a:lnTo>
                  <a:lnTo>
                    <a:pt x="2113984" y="552262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20" name="Oval 519"/>
            <p:cNvSpPr/>
            <p:nvPr/>
          </p:nvSpPr>
          <p:spPr>
            <a:xfrm>
              <a:off x="2381070" y="2113816"/>
              <a:ext cx="46691" cy="47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1275898" y="2550353"/>
              <a:ext cx="22253" cy="189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1626781" y="2550353"/>
              <a:ext cx="22253" cy="189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35" name="Rectangle 534"/>
          <p:cNvSpPr/>
          <p:nvPr/>
        </p:nvSpPr>
        <p:spPr>
          <a:xfrm>
            <a:off x="3648000" y="1260000"/>
            <a:ext cx="1440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" dirty="0">
                <a:solidFill>
                  <a:srgbClr val="999999"/>
                </a:solidFill>
                <a:latin typeface="Futura Bold" panose="00000900000000000000" pitchFamily="2" charset="0"/>
              </a:rPr>
              <a:t>BIG DATA &amp; ANALYTICS</a:t>
            </a:r>
          </a:p>
        </p:txBody>
      </p:sp>
      <p:sp>
        <p:nvSpPr>
          <p:cNvPr id="567" name="Rounded Rectangle 566"/>
          <p:cNvSpPr/>
          <p:nvPr/>
        </p:nvSpPr>
        <p:spPr>
          <a:xfrm>
            <a:off x="4605300" y="5594723"/>
            <a:ext cx="180000" cy="18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568" name="Rounded Rectangle 567"/>
          <p:cNvSpPr/>
          <p:nvPr/>
        </p:nvSpPr>
        <p:spPr>
          <a:xfrm>
            <a:off x="5086481" y="5594723"/>
            <a:ext cx="180000" cy="18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cxnSp>
        <p:nvCxnSpPr>
          <p:cNvPr id="569" name="Straight Arrow Connector 18"/>
          <p:cNvCxnSpPr>
            <a:cxnSpLocks noChangeShapeType="1"/>
            <a:stCxn id="568" idx="1"/>
            <a:endCxn id="567" idx="3"/>
          </p:cNvCxnSpPr>
          <p:nvPr/>
        </p:nvCxnSpPr>
        <p:spPr bwMode="auto">
          <a:xfrm flipH="1">
            <a:off x="4785301" y="5684723"/>
            <a:ext cx="301181" cy="0"/>
          </a:xfrm>
          <a:prstGeom prst="straightConnector1">
            <a:avLst/>
          </a:prstGeom>
          <a:ln>
            <a:solidFill>
              <a:srgbClr val="FFD85B"/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0" name="Rectangle 569"/>
          <p:cNvSpPr/>
          <p:nvPr/>
        </p:nvSpPr>
        <p:spPr>
          <a:xfrm>
            <a:off x="4179791" y="5746276"/>
            <a:ext cx="150759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dirty="0">
                <a:solidFill>
                  <a:srgbClr val="999999"/>
                </a:solidFill>
                <a:latin typeface="Futura Bold" panose="00000900000000000000" pitchFamily="2" charset="0"/>
              </a:rPr>
              <a:t>ENTERPRISE APPLICATIONS</a:t>
            </a:r>
          </a:p>
        </p:txBody>
      </p:sp>
      <p:grpSp>
        <p:nvGrpSpPr>
          <p:cNvPr id="572" name="Group 571"/>
          <p:cNvGrpSpPr/>
          <p:nvPr/>
        </p:nvGrpSpPr>
        <p:grpSpPr>
          <a:xfrm>
            <a:off x="9552001" y="4284000"/>
            <a:ext cx="788121" cy="700222"/>
            <a:chOff x="8019169" y="4084131"/>
            <a:chExt cx="788121" cy="700222"/>
          </a:xfrm>
        </p:grpSpPr>
        <p:sp>
          <p:nvSpPr>
            <p:cNvPr id="573" name="Rectangle 572"/>
            <p:cNvSpPr/>
            <p:nvPr/>
          </p:nvSpPr>
          <p:spPr bwMode="gray">
            <a:xfrm>
              <a:off x="8087290" y="4084131"/>
              <a:ext cx="720000" cy="612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sz="1050" b="1" kern="0" dirty="0">
                <a:solidFill>
                  <a:sysClr val="windowText" lastClr="000000"/>
                </a:solidFill>
                <a:ea typeface="Arial Unicode MS" pitchFamily="34" charset="-128"/>
                <a:cs typeface="Arial"/>
              </a:endParaRPr>
            </a:p>
          </p:txBody>
        </p:sp>
        <p:sp>
          <p:nvSpPr>
            <p:cNvPr id="574" name="Rectangle 573"/>
            <p:cNvSpPr/>
            <p:nvPr/>
          </p:nvSpPr>
          <p:spPr bwMode="gray">
            <a:xfrm>
              <a:off x="8019169" y="4172353"/>
              <a:ext cx="720000" cy="612000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6350" algn="ctr">
              <a:solidFill>
                <a:srgbClr val="000000">
                  <a:lumMod val="85000"/>
                  <a:lumOff val="15000"/>
                </a:srgbClr>
              </a:solidFill>
              <a:miter lim="800000"/>
              <a:headEnd/>
              <a:tailEnd/>
            </a:ln>
            <a:effectLst/>
          </p:spPr>
          <p:txBody>
            <a:bodyPr lIns="0" tIns="36000" rIns="0" bIns="0" rtlCol="0" anchor="ctr"/>
            <a:lstStyle/>
            <a:p>
              <a:pPr algn="ctr" fontAlgn="base"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b="1" kern="0" dirty="0" err="1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Zscalar</a:t>
              </a:r>
              <a:r>
                <a:rPr lang="en-GB" sz="1050" b="1" kern="0" dirty="0">
                  <a:solidFill>
                    <a:srgbClr val="FFFFFF"/>
                  </a:solidFill>
                  <a:ea typeface="Arial Unicode MS" pitchFamily="34" charset="-128"/>
                  <a:cs typeface="Arial"/>
                </a:rPr>
                <a:t> / Splunk</a:t>
              </a:r>
            </a:p>
          </p:txBody>
        </p:sp>
      </p:grpSp>
      <p:sp>
        <p:nvSpPr>
          <p:cNvPr id="283" name="Title 1"/>
          <p:cNvSpPr>
            <a:spLocks noGrp="1"/>
          </p:cNvSpPr>
          <p:nvPr>
            <p:ph type="title"/>
          </p:nvPr>
        </p:nvSpPr>
        <p:spPr>
          <a:xfrm>
            <a:off x="1676400" y="82550"/>
            <a:ext cx="8991600" cy="755650"/>
          </a:xfrm>
        </p:spPr>
        <p:txBody>
          <a:bodyPr/>
          <a:lstStyle/>
          <a:p>
            <a:r>
              <a:rPr lang="en-GB" dirty="0"/>
              <a:t>High level deployment of Cloud Services &amp; Integrations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5492850" y="3510713"/>
            <a:ext cx="1440000" cy="407324"/>
          </a:xfrm>
          <a:prstGeom prst="rect">
            <a:avLst/>
          </a:prstGeom>
          <a:solidFill>
            <a:srgbClr val="7030A0"/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1100" b="1" kern="0" dirty="0">
              <a:solidFill>
                <a:srgbClr val="FFFFFF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5562601" y="3541210"/>
            <a:ext cx="13961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Futura Bold" panose="00000900000000000000" pitchFamily="2" charset="0"/>
              </a:rPr>
              <a:t>Cloud Integration Platform</a:t>
            </a:r>
          </a:p>
        </p:txBody>
      </p:sp>
      <p:cxnSp>
        <p:nvCxnSpPr>
          <p:cNvPr id="278" name="Straight Arrow Connector 18"/>
          <p:cNvCxnSpPr>
            <a:cxnSpLocks noChangeShapeType="1"/>
          </p:cNvCxnSpPr>
          <p:nvPr/>
        </p:nvCxnSpPr>
        <p:spPr bwMode="auto">
          <a:xfrm flipH="1" flipV="1">
            <a:off x="6244801" y="5257802"/>
            <a:ext cx="2008257" cy="9507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80" name="Straight Arrow Connector 18"/>
          <p:cNvCxnSpPr>
            <a:cxnSpLocks noChangeShapeType="1"/>
          </p:cNvCxnSpPr>
          <p:nvPr/>
        </p:nvCxnSpPr>
        <p:spPr bwMode="auto">
          <a:xfrm flipH="1" flipV="1">
            <a:off x="8228017" y="2905136"/>
            <a:ext cx="4733" cy="2378830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none" w="med" len="med"/>
            <a:tailEnd type="triangle" w="med" len="med"/>
          </a:ln>
        </p:spPr>
      </p:cxnSp>
      <p:sp>
        <p:nvSpPr>
          <p:cNvPr id="284" name="Rectangle 283"/>
          <p:cNvSpPr/>
          <p:nvPr/>
        </p:nvSpPr>
        <p:spPr bwMode="gray">
          <a:xfrm>
            <a:off x="7772401" y="3978520"/>
            <a:ext cx="1177619" cy="573702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b="1" kern="0" dirty="0">
                <a:solidFill>
                  <a:srgbClr val="FFFFFF"/>
                </a:solidFill>
                <a:ea typeface="Arial Unicode MS"/>
                <a:cs typeface="Arial"/>
              </a:rPr>
              <a:t>OP2Cloud </a:t>
            </a:r>
            <a:r>
              <a:rPr lang="en-GB" sz="1200" b="1" kern="0" dirty="0">
                <a:solidFill>
                  <a:srgbClr val="FFFFFF"/>
                </a:solidFill>
                <a:ea typeface="Arial Unicode MS"/>
                <a:cs typeface="Arial"/>
              </a:rPr>
              <a:t>ExpressRoute</a:t>
            </a:r>
          </a:p>
        </p:txBody>
      </p:sp>
      <p:cxnSp>
        <p:nvCxnSpPr>
          <p:cNvPr id="251" name="Straight Arrow Connector 18"/>
          <p:cNvCxnSpPr>
            <a:cxnSpLocks noChangeShapeType="1"/>
          </p:cNvCxnSpPr>
          <p:nvPr/>
        </p:nvCxnSpPr>
        <p:spPr bwMode="auto">
          <a:xfrm flipH="1">
            <a:off x="2694107" y="3275066"/>
            <a:ext cx="612084" cy="1871891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55" name="Rectangle 254"/>
          <p:cNvSpPr/>
          <p:nvPr/>
        </p:nvSpPr>
        <p:spPr bwMode="gray">
          <a:xfrm>
            <a:off x="2699077" y="2882052"/>
            <a:ext cx="1275082" cy="28800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36000" tIns="72000" rIns="36000" bIns="72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6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User2Cloud</a:t>
            </a:r>
          </a:p>
        </p:txBody>
      </p:sp>
      <p:sp>
        <p:nvSpPr>
          <p:cNvPr id="253" name="TextBox 252"/>
          <p:cNvSpPr txBox="1"/>
          <p:nvPr/>
        </p:nvSpPr>
        <p:spPr bwMode="auto">
          <a:xfrm>
            <a:off x="1860106" y="6628467"/>
            <a:ext cx="1975257" cy="17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2017-05-04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4" name="Rectangle 253"/>
          <p:cNvSpPr/>
          <p:nvPr/>
        </p:nvSpPr>
        <p:spPr bwMode="gray">
          <a:xfrm>
            <a:off x="6477001" y="2853338"/>
            <a:ext cx="442131" cy="211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100" b="1" kern="0" dirty="0" err="1">
                <a:solidFill>
                  <a:srgbClr val="FFFFFF"/>
                </a:solidFill>
                <a:ea typeface="Arial Unicode MS" pitchFamily="34" charset="-128"/>
                <a:cs typeface="Arial"/>
              </a:rPr>
              <a:t>PoC</a:t>
            </a:r>
            <a:endParaRPr lang="en-GB" sz="1100" b="1" kern="0" dirty="0">
              <a:solidFill>
                <a:srgbClr val="FFFFFF"/>
              </a:solidFill>
              <a:ea typeface="Arial Unicode MS" pitchFamily="34" charset="-128"/>
              <a:cs typeface="Arial"/>
            </a:endParaRPr>
          </a:p>
        </p:txBody>
      </p:sp>
      <p:sp>
        <p:nvSpPr>
          <p:cNvPr id="256" name="Rectangle 255"/>
          <p:cNvSpPr/>
          <p:nvPr/>
        </p:nvSpPr>
        <p:spPr bwMode="gray">
          <a:xfrm>
            <a:off x="7793564" y="2514801"/>
            <a:ext cx="527206" cy="1980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algn="ctr">
            <a:solidFill>
              <a:srgbClr val="000000">
                <a:lumMod val="85000"/>
                <a:lumOff val="15000"/>
              </a:srgb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GB" sz="1100" b="1" kern="0" dirty="0">
                <a:solidFill>
                  <a:srgbClr val="FFFFFF"/>
                </a:solidFill>
                <a:ea typeface="Arial Unicode MS" pitchFamily="34" charset="-128"/>
                <a:cs typeface="Arial"/>
              </a:rPr>
              <a:t>DTL</a:t>
            </a:r>
          </a:p>
        </p:txBody>
      </p:sp>
    </p:spTree>
    <p:extLst>
      <p:ext uri="{BB962C8B-B14F-4D97-AF65-F5344CB8AC3E}">
        <p14:creationId xmlns:p14="http://schemas.microsoft.com/office/powerpoint/2010/main" val="12234043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Patterns – Cross Region HA -  </a:t>
            </a:r>
            <a:br>
              <a:rPr lang="en-US" dirty="0"/>
            </a:br>
            <a:r>
              <a:rPr lang="en-US" dirty="0"/>
              <a:t>N-tier Architecture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20</a:t>
            </a:fld>
            <a:endParaRPr lang="en-GB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676400" y="1828801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 bwMode="auto">
          <a:xfrm>
            <a:off x="3887096" y="656807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2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72139" y="3531675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6677399" y="1286184"/>
            <a:ext cx="3866483" cy="260001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63" name="TextBox 62"/>
          <p:cNvSpPr txBox="1"/>
          <p:nvPr/>
        </p:nvSpPr>
        <p:spPr bwMode="auto">
          <a:xfrm>
            <a:off x="4329465" y="3337753"/>
            <a:ext cx="942037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Traffic Manager</a:t>
            </a:r>
            <a:endParaRPr lang="en-IN" sz="1000" dirty="0" err="1">
              <a:solidFill>
                <a:srgbClr val="0070C0"/>
              </a:solidFill>
            </a:endParaRPr>
          </a:p>
        </p:txBody>
      </p:sp>
      <p:pic>
        <p:nvPicPr>
          <p:cNvPr id="64" name="Picture 3" descr="C:\Users\sarvesh.goel\Downloads\Microsoft_CloudnEnterprise_Symbols_v2.5_PUBLIC\Symbols\CnE_Cloud\PNG\Azure Virtual Netwo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339" y="3478070"/>
            <a:ext cx="237331" cy="2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6867173" y="1463115"/>
            <a:ext cx="799011" cy="15239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33" y="1503252"/>
            <a:ext cx="160076" cy="18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231" y="1628599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 bwMode="auto">
          <a:xfrm>
            <a:off x="9743526" y="3608576"/>
            <a:ext cx="800354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Azure </a:t>
            </a:r>
            <a:r>
              <a:rPr lang="en-US" sz="1100" dirty="0" err="1">
                <a:solidFill>
                  <a:srgbClr val="0070C0"/>
                </a:solidFill>
              </a:rPr>
              <a:t>VNet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058967" y="1271913"/>
            <a:ext cx="589609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Web Tier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514041" y="1526223"/>
            <a:ext cx="975073" cy="19145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b="1" dirty="0" err="1"/>
          </a:p>
        </p:txBody>
      </p:sp>
      <p:sp>
        <p:nvSpPr>
          <p:cNvPr id="91" name="TextBox 90"/>
          <p:cNvSpPr txBox="1"/>
          <p:nvPr/>
        </p:nvSpPr>
        <p:spPr bwMode="auto">
          <a:xfrm>
            <a:off x="6894090" y="2819880"/>
            <a:ext cx="1040969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/>
              <a:t>Availability Set</a:t>
            </a:r>
            <a:endParaRPr lang="en-IN" sz="900" dirty="0" err="1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759" y="3685082"/>
            <a:ext cx="352425" cy="600075"/>
          </a:xfrm>
          <a:prstGeom prst="rect">
            <a:avLst/>
          </a:prstGeom>
        </p:spPr>
      </p:pic>
      <p:pic>
        <p:nvPicPr>
          <p:cNvPr id="51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76" y="1584126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301" y="2194358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76" y="2765058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230" y="2005032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84" y="2412456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8232477" y="1466106"/>
            <a:ext cx="799011" cy="15239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37" y="1506243"/>
            <a:ext cx="160076" cy="18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535" y="1631590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 bwMode="auto">
          <a:xfrm>
            <a:off x="9708258" y="3241507"/>
            <a:ext cx="1040969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/>
              <a:t>Availability Set</a:t>
            </a:r>
            <a:endParaRPr lang="en-IN" sz="900" dirty="0" err="1"/>
          </a:p>
        </p:txBody>
      </p:sp>
      <p:pic>
        <p:nvPicPr>
          <p:cNvPr id="107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088" y="2415447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6867172" y="3241468"/>
            <a:ext cx="1067887" cy="52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109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43" y="3262930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8124591" y="3225230"/>
            <a:ext cx="1067887" cy="52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802" y="3272594"/>
            <a:ext cx="290477" cy="290477"/>
          </a:xfrm>
          <a:prstGeom prst="rect">
            <a:avLst/>
          </a:prstGeom>
        </p:spPr>
      </p:pic>
      <p:pic>
        <p:nvPicPr>
          <p:cNvPr id="111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68" y="2034088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85" y="3834835"/>
            <a:ext cx="384283" cy="384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72" y="2102983"/>
            <a:ext cx="280550" cy="28055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23" y="2084804"/>
            <a:ext cx="280550" cy="280550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6680165" y="4129140"/>
            <a:ext cx="3866483" cy="260001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114" name="Picture 3" descr="C:\Users\sarvesh.goel\Downloads\Microsoft_CloudnEnterprise_Symbols_v2.5_PUBLIC\Symbols\CnE_Cloud\PNG\Azure Virtual Netwo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783" y="4151243"/>
            <a:ext cx="237331" cy="2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/>
          <p:cNvSpPr/>
          <p:nvPr/>
        </p:nvSpPr>
        <p:spPr>
          <a:xfrm>
            <a:off x="6869939" y="4986673"/>
            <a:ext cx="799011" cy="15239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99" y="5026810"/>
            <a:ext cx="160076" cy="18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97" y="5152157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 bwMode="auto">
          <a:xfrm>
            <a:off x="9733970" y="4281749"/>
            <a:ext cx="800354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Azure </a:t>
            </a:r>
            <a:r>
              <a:rPr lang="en-US" sz="1100" dirty="0" err="1">
                <a:solidFill>
                  <a:srgbClr val="0070C0"/>
                </a:solidFill>
              </a:rPr>
              <a:t>VNet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 bwMode="auto">
          <a:xfrm>
            <a:off x="6998425" y="6499881"/>
            <a:ext cx="589609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Web Tier</a:t>
            </a: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6896856" y="6343438"/>
            <a:ext cx="1040969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/>
              <a:t>Availability Set</a:t>
            </a:r>
            <a:endParaRPr lang="en-IN" sz="900" dirty="0" err="1"/>
          </a:p>
        </p:txBody>
      </p:sp>
      <p:pic>
        <p:nvPicPr>
          <p:cNvPr id="125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96" y="5528590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50" y="5936014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126"/>
          <p:cNvSpPr/>
          <p:nvPr/>
        </p:nvSpPr>
        <p:spPr>
          <a:xfrm>
            <a:off x="8235243" y="4989664"/>
            <a:ext cx="799011" cy="15239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203" y="5029801"/>
            <a:ext cx="160076" cy="18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01" y="5155148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 bwMode="auto">
          <a:xfrm>
            <a:off x="8262160" y="6346429"/>
            <a:ext cx="1040969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/>
              <a:t>Availability Set</a:t>
            </a:r>
            <a:endParaRPr lang="en-IN" sz="900" dirty="0" err="1"/>
          </a:p>
        </p:txBody>
      </p:sp>
      <p:pic>
        <p:nvPicPr>
          <p:cNvPr id="131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54" y="5939005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/>
          <p:cNvSpPr/>
          <p:nvPr/>
        </p:nvSpPr>
        <p:spPr>
          <a:xfrm>
            <a:off x="6869098" y="4321396"/>
            <a:ext cx="1067887" cy="52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133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69" y="4342858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/>
          <p:cNvSpPr/>
          <p:nvPr/>
        </p:nvSpPr>
        <p:spPr>
          <a:xfrm>
            <a:off x="8120724" y="4329505"/>
            <a:ext cx="1067887" cy="52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96" y="4356393"/>
            <a:ext cx="290477" cy="290477"/>
          </a:xfrm>
          <a:prstGeom prst="rect">
            <a:avLst/>
          </a:prstGeom>
        </p:spPr>
      </p:pic>
      <p:pic>
        <p:nvPicPr>
          <p:cNvPr id="136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434" y="5557646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38" y="5626541"/>
            <a:ext cx="280550" cy="28055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89" y="5608362"/>
            <a:ext cx="280550" cy="280550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 bwMode="auto">
          <a:xfrm>
            <a:off x="8001001" y="1266239"/>
            <a:ext cx="796305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Business Tier</a:t>
            </a:r>
          </a:p>
        </p:txBody>
      </p:sp>
      <p:sp>
        <p:nvSpPr>
          <p:cNvPr id="140" name="TextBox 139"/>
          <p:cNvSpPr txBox="1"/>
          <p:nvPr/>
        </p:nvSpPr>
        <p:spPr bwMode="auto">
          <a:xfrm>
            <a:off x="9203438" y="1274139"/>
            <a:ext cx="1407040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DB Tier (SQL </a:t>
            </a:r>
            <a:r>
              <a:rPr lang="en-US" sz="1000" dirty="0" err="1">
                <a:solidFill>
                  <a:srgbClr val="0070C0"/>
                </a:solidFill>
              </a:rPr>
              <a:t>AlwaysON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4519967" y="2262540"/>
            <a:ext cx="2333874" cy="176443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15" idx="1"/>
          </p:cNvCxnSpPr>
          <p:nvPr/>
        </p:nvCxnSpPr>
        <p:spPr>
          <a:xfrm>
            <a:off x="4519968" y="4026977"/>
            <a:ext cx="2349971" cy="17216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" idx="3"/>
            <a:endCxn id="108" idx="1"/>
          </p:cNvCxnSpPr>
          <p:nvPr/>
        </p:nvCxnSpPr>
        <p:spPr>
          <a:xfrm flipV="1">
            <a:off x="5921183" y="3502733"/>
            <a:ext cx="945988" cy="4823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" idx="3"/>
            <a:endCxn id="132" idx="1"/>
          </p:cNvCxnSpPr>
          <p:nvPr/>
        </p:nvCxnSpPr>
        <p:spPr>
          <a:xfrm>
            <a:off x="5921183" y="3985119"/>
            <a:ext cx="947914" cy="5975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74023" y="2243258"/>
            <a:ext cx="13276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174022" y="1827698"/>
            <a:ext cx="101294" cy="4155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7" idx="1"/>
          </p:cNvCxnSpPr>
          <p:nvPr/>
        </p:nvCxnSpPr>
        <p:spPr>
          <a:xfrm>
            <a:off x="7174023" y="2243259"/>
            <a:ext cx="132761" cy="3204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554040" y="2244360"/>
            <a:ext cx="13276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8554039" y="1828800"/>
            <a:ext cx="101294" cy="4155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554040" y="2244361"/>
            <a:ext cx="132761" cy="3204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84" idx="1"/>
          </p:cNvCxnSpPr>
          <p:nvPr/>
        </p:nvCxnSpPr>
        <p:spPr>
          <a:xfrm>
            <a:off x="7680162" y="2220400"/>
            <a:ext cx="552315" cy="76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 bwMode="auto">
          <a:xfrm>
            <a:off x="7090067" y="3546766"/>
            <a:ext cx="613674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/>
              <a:t>Jump host</a:t>
            </a:r>
            <a:endParaRPr lang="en-IN" sz="900" dirty="0" err="1"/>
          </a:p>
        </p:txBody>
      </p:sp>
      <p:sp>
        <p:nvSpPr>
          <p:cNvPr id="144" name="TextBox 143"/>
          <p:cNvSpPr txBox="1"/>
          <p:nvPr/>
        </p:nvSpPr>
        <p:spPr bwMode="auto">
          <a:xfrm>
            <a:off x="8198849" y="3549946"/>
            <a:ext cx="120232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/>
              <a:t>VPN Gateway</a:t>
            </a:r>
            <a:endParaRPr lang="en-IN" sz="900" dirty="0" err="1"/>
          </a:p>
        </p:txBody>
      </p:sp>
      <p:sp>
        <p:nvSpPr>
          <p:cNvPr id="145" name="TextBox 144"/>
          <p:cNvSpPr txBox="1"/>
          <p:nvPr/>
        </p:nvSpPr>
        <p:spPr bwMode="auto">
          <a:xfrm>
            <a:off x="7091291" y="4639842"/>
            <a:ext cx="613674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/>
              <a:t>Jump host</a:t>
            </a:r>
            <a:endParaRPr lang="en-IN" sz="900" dirty="0" err="1"/>
          </a:p>
        </p:txBody>
      </p:sp>
      <p:sp>
        <p:nvSpPr>
          <p:cNvPr id="146" name="TextBox 145"/>
          <p:cNvSpPr txBox="1"/>
          <p:nvPr/>
        </p:nvSpPr>
        <p:spPr bwMode="auto">
          <a:xfrm>
            <a:off x="8200073" y="4643022"/>
            <a:ext cx="120232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/>
              <a:t>VPN Gateway</a:t>
            </a:r>
            <a:endParaRPr lang="en-IN" sz="900" dirty="0" err="1"/>
          </a:p>
        </p:txBody>
      </p:sp>
      <p:sp>
        <p:nvSpPr>
          <p:cNvPr id="147" name="TextBox 146"/>
          <p:cNvSpPr txBox="1"/>
          <p:nvPr/>
        </p:nvSpPr>
        <p:spPr bwMode="auto">
          <a:xfrm>
            <a:off x="10006215" y="1837119"/>
            <a:ext cx="613674" cy="32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/>
              <a:t>SQL Server (Primary)</a:t>
            </a:r>
            <a:endParaRPr lang="en-IN" sz="800" dirty="0" err="1"/>
          </a:p>
        </p:txBody>
      </p:sp>
      <p:sp>
        <p:nvSpPr>
          <p:cNvPr id="148" name="TextBox 147"/>
          <p:cNvSpPr txBox="1"/>
          <p:nvPr/>
        </p:nvSpPr>
        <p:spPr bwMode="auto">
          <a:xfrm>
            <a:off x="9954501" y="2427113"/>
            <a:ext cx="613674" cy="328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/>
              <a:t>SQL Server (Secondary)</a:t>
            </a:r>
            <a:endParaRPr lang="en-IN" sz="800" dirty="0" err="1"/>
          </a:p>
        </p:txBody>
      </p:sp>
      <p:sp>
        <p:nvSpPr>
          <p:cNvPr id="149" name="TextBox 148"/>
          <p:cNvSpPr txBox="1"/>
          <p:nvPr/>
        </p:nvSpPr>
        <p:spPr bwMode="auto">
          <a:xfrm>
            <a:off x="10115244" y="3066339"/>
            <a:ext cx="245190" cy="1563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/>
              <a:t>FSW</a:t>
            </a:r>
            <a:endParaRPr lang="en-IN" sz="800" dirty="0" err="1"/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49" y="2102983"/>
            <a:ext cx="280550" cy="280550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>
            <a:off x="9847366" y="2262539"/>
            <a:ext cx="2309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9847365" y="1785495"/>
            <a:ext cx="182542" cy="4770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005508" y="2224172"/>
            <a:ext cx="552315" cy="76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H="1">
            <a:off x="9196924" y="3486496"/>
            <a:ext cx="3867" cy="1104275"/>
          </a:xfrm>
          <a:prstGeom prst="bentConnector3">
            <a:avLst>
              <a:gd name="adj1" fmla="val -5911559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 bwMode="auto">
          <a:xfrm>
            <a:off x="8279527" y="2797129"/>
            <a:ext cx="1040969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/>
              <a:t>Availability Set</a:t>
            </a:r>
            <a:endParaRPr lang="en-IN" sz="900" dirty="0" err="1"/>
          </a:p>
        </p:txBody>
      </p:sp>
      <p:sp>
        <p:nvSpPr>
          <p:cNvPr id="155" name="TextBox 154"/>
          <p:cNvSpPr txBox="1"/>
          <p:nvPr/>
        </p:nvSpPr>
        <p:spPr bwMode="auto">
          <a:xfrm>
            <a:off x="5791384" y="1588816"/>
            <a:ext cx="942037" cy="409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External Load Balancer</a:t>
            </a:r>
            <a:endParaRPr lang="en-IN" sz="1000" dirty="0" err="1">
              <a:solidFill>
                <a:srgbClr val="0070C0"/>
              </a:solidFill>
            </a:endParaRPr>
          </a:p>
        </p:txBody>
      </p:sp>
      <p:cxnSp>
        <p:nvCxnSpPr>
          <p:cNvPr id="49" name="Straight Connector 48"/>
          <p:cNvCxnSpPr>
            <a:endCxn id="5" idx="0"/>
          </p:cNvCxnSpPr>
          <p:nvPr/>
        </p:nvCxnSpPr>
        <p:spPr>
          <a:xfrm>
            <a:off x="6307009" y="1787901"/>
            <a:ext cx="726739" cy="315082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 bwMode="auto">
          <a:xfrm>
            <a:off x="8848882" y="825846"/>
            <a:ext cx="1223852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Internal Load Balancer</a:t>
            </a:r>
            <a:endParaRPr lang="en-IN" sz="1000" dirty="0" err="1">
              <a:solidFill>
                <a:srgbClr val="0070C0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8430516" y="1037343"/>
            <a:ext cx="466519" cy="960852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938810" y="1049839"/>
            <a:ext cx="639850" cy="1033556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 bwMode="auto">
          <a:xfrm>
            <a:off x="8279527" y="6505921"/>
            <a:ext cx="796305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Business Tier</a:t>
            </a: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7176789" y="5775470"/>
            <a:ext cx="13276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7176788" y="5359910"/>
            <a:ext cx="101294" cy="4155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176789" y="5775471"/>
            <a:ext cx="132761" cy="3204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540407" y="5753931"/>
            <a:ext cx="13276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8540406" y="5338371"/>
            <a:ext cx="101294" cy="4155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540407" y="5753932"/>
            <a:ext cx="132761" cy="3204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680551" y="5738533"/>
            <a:ext cx="552315" cy="76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005897" y="5742305"/>
            <a:ext cx="508143" cy="389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9514040" y="4578664"/>
            <a:ext cx="975073" cy="19145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b="1" dirty="0" err="1"/>
          </a:p>
        </p:txBody>
      </p:sp>
      <p:pic>
        <p:nvPicPr>
          <p:cNvPr id="179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677" y="4642475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115" y="5172007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117" y="5802635"/>
            <a:ext cx="302447" cy="3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822" y="5601484"/>
            <a:ext cx="280550" cy="280550"/>
          </a:xfrm>
          <a:prstGeom prst="rect">
            <a:avLst/>
          </a:prstGeom>
        </p:spPr>
      </p:pic>
      <p:sp>
        <p:nvSpPr>
          <p:cNvPr id="184" name="TextBox 183"/>
          <p:cNvSpPr txBox="1"/>
          <p:nvPr/>
        </p:nvSpPr>
        <p:spPr bwMode="auto">
          <a:xfrm>
            <a:off x="10167371" y="4929061"/>
            <a:ext cx="245190" cy="1563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/>
              <a:t>FSW</a:t>
            </a:r>
            <a:endParaRPr lang="en-IN" sz="800" dirty="0" err="1"/>
          </a:p>
        </p:txBody>
      </p:sp>
      <p:sp>
        <p:nvSpPr>
          <p:cNvPr id="185" name="TextBox 184"/>
          <p:cNvSpPr txBox="1"/>
          <p:nvPr/>
        </p:nvSpPr>
        <p:spPr bwMode="auto">
          <a:xfrm>
            <a:off x="9950814" y="5438561"/>
            <a:ext cx="613674" cy="328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/>
              <a:t>SQL Server (Secondary)</a:t>
            </a:r>
            <a:endParaRPr lang="en-IN" sz="800" dirty="0" err="1"/>
          </a:p>
        </p:txBody>
      </p:sp>
      <p:sp>
        <p:nvSpPr>
          <p:cNvPr id="186" name="TextBox 185"/>
          <p:cNvSpPr txBox="1"/>
          <p:nvPr/>
        </p:nvSpPr>
        <p:spPr bwMode="auto">
          <a:xfrm>
            <a:off x="10000664" y="6059172"/>
            <a:ext cx="613674" cy="32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/>
              <a:t>SQL Server (Primary)</a:t>
            </a:r>
            <a:endParaRPr lang="en-IN" sz="800" dirty="0" err="1"/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9835347" y="5338371"/>
            <a:ext cx="249329" cy="3948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833510" y="5754330"/>
            <a:ext cx="267606" cy="1803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 bwMode="auto">
          <a:xfrm>
            <a:off x="9180065" y="6513712"/>
            <a:ext cx="1407040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rgbClr val="0070C0"/>
                </a:solidFill>
              </a:rPr>
              <a:t>DB Tier (SQL </a:t>
            </a:r>
            <a:r>
              <a:rPr lang="en-US" sz="1000" dirty="0" err="1">
                <a:solidFill>
                  <a:srgbClr val="0070C0"/>
                </a:solidFill>
              </a:rPr>
              <a:t>AlwaysON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192" name="Picture 2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49" y="4326775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36" y="3822631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086634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/>
          <p:cNvSpPr txBox="1"/>
          <p:nvPr/>
        </p:nvSpPr>
        <p:spPr bwMode="auto">
          <a:xfrm>
            <a:off x="5582184" y="4219117"/>
            <a:ext cx="587577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DevOps</a:t>
            </a:r>
            <a:endParaRPr lang="en-IN" sz="1000" dirty="0" err="1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9602099" y="3112583"/>
            <a:ext cx="0" cy="187409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 bwMode="auto">
          <a:xfrm>
            <a:off x="9534699" y="2736487"/>
            <a:ext cx="549977" cy="328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/>
              <a:t>SQL Replication</a:t>
            </a:r>
            <a:endParaRPr lang="en-IN" sz="800" dirty="0" err="1"/>
          </a:p>
        </p:txBody>
      </p:sp>
      <p:sp>
        <p:nvSpPr>
          <p:cNvPr id="202" name="TextBox 201"/>
          <p:cNvSpPr txBox="1"/>
          <p:nvPr/>
        </p:nvSpPr>
        <p:spPr bwMode="auto">
          <a:xfrm>
            <a:off x="9621796" y="4586310"/>
            <a:ext cx="549977" cy="328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800" dirty="0"/>
              <a:t>SQL Replication</a:t>
            </a:r>
            <a:endParaRPr lang="en-IN" sz="800" dirty="0" err="1"/>
          </a:p>
        </p:txBody>
      </p:sp>
      <p:sp>
        <p:nvSpPr>
          <p:cNvPr id="203" name="TextBox 202"/>
          <p:cNvSpPr txBox="1"/>
          <p:nvPr/>
        </p:nvSpPr>
        <p:spPr bwMode="auto">
          <a:xfrm>
            <a:off x="1672139" y="5717533"/>
            <a:ext cx="4718013" cy="65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11"/>
              </a:rPr>
              <a:t>Click here for Microsoft Reference Architecture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Deviation (no AD here)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71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- Simple Azure Web App </a:t>
            </a:r>
            <a:br>
              <a:rPr lang="en-US" dirty="0"/>
            </a:br>
            <a:r>
              <a:rPr lang="en-US" dirty="0"/>
              <a:t>with DB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6324601" y="4756117"/>
            <a:ext cx="949751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Availability Set</a:t>
            </a:r>
            <a:endParaRPr lang="en-IN" sz="1000" dirty="0" err="1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760112" y="5867401"/>
            <a:ext cx="4107288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Click here for Microsoft Reference Architecture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12" y="1669439"/>
            <a:ext cx="2590800" cy="348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 bwMode="auto">
          <a:xfrm>
            <a:off x="7510211" y="1436363"/>
            <a:ext cx="163555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Azure Managed</a:t>
            </a:r>
            <a:endParaRPr lang="en-IN" sz="1200" b="1" dirty="0" err="1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76400" y="1828800"/>
          <a:ext cx="2438400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For</a:t>
                      </a:r>
                      <a:r>
                        <a:rPr lang="en-US" sz="1200" b="0" baseline="0" dirty="0"/>
                        <a:t> Non-Production workloads such as Web / Application Servers and Database Servers.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Low to moderate Disk Performance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Risk involved when used</a:t>
                      </a:r>
                      <a:r>
                        <a:rPr lang="en-US" sz="1200" b="0" baseline="0" dirty="0"/>
                        <a:t> in Production. 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4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49" y="4487151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36" y="4731353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&quot;No&quot; Symbol 36"/>
          <p:cNvSpPr/>
          <p:nvPr/>
        </p:nvSpPr>
        <p:spPr>
          <a:xfrm>
            <a:off x="3152437" y="4996358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372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Highly Available Azure </a:t>
            </a:r>
            <a:br>
              <a:rPr lang="en-US" dirty="0"/>
            </a:br>
            <a:r>
              <a:rPr lang="en-US" dirty="0"/>
              <a:t>Web App with DB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760112" y="5867401"/>
            <a:ext cx="4107288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Click here for Microsoft Reference Architecture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286000" y="152400"/>
            <a:ext cx="1752600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Not supported Azure VNET</a:t>
            </a:r>
            <a:endParaRPr lang="en-IN" sz="1000" dirty="0" err="1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76400" y="1828801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4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2" descr="[0]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0"/>
          <a:stretch/>
        </p:blipFill>
        <p:spPr bwMode="auto">
          <a:xfrm>
            <a:off x="4769828" y="1659688"/>
            <a:ext cx="578635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1410" y="4494063"/>
            <a:ext cx="1400175" cy="1238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167" y="4052722"/>
            <a:ext cx="1121093" cy="419185"/>
          </a:xfrm>
          <a:prstGeom prst="rect">
            <a:avLst/>
          </a:prstGeom>
        </p:spPr>
      </p:pic>
      <p:pic>
        <p:nvPicPr>
          <p:cNvPr id="39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751197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&quot;No&quot; Symbol 41"/>
          <p:cNvSpPr/>
          <p:nvPr/>
        </p:nvSpPr>
        <p:spPr>
          <a:xfrm>
            <a:off x="3162301" y="4494063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43" name="&quot;No&quot; Symbol 42"/>
          <p:cNvSpPr/>
          <p:nvPr/>
        </p:nvSpPr>
        <p:spPr>
          <a:xfrm>
            <a:off x="3160191" y="4991423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279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erence architecture: Web application with high avail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5715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Cross Region - Azure Web App with DB – HA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760112" y="5867401"/>
            <a:ext cx="4107288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4"/>
              </a:rPr>
              <a:t>Click here for Microsoft Reference Architecture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534401" y="2743200"/>
            <a:ext cx="1067699" cy="609600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19" name="Oval 18"/>
          <p:cNvSpPr/>
          <p:nvPr/>
        </p:nvSpPr>
        <p:spPr>
          <a:xfrm>
            <a:off x="7762876" y="1704975"/>
            <a:ext cx="1067699" cy="609600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0" name="Oval 19"/>
          <p:cNvSpPr/>
          <p:nvPr/>
        </p:nvSpPr>
        <p:spPr>
          <a:xfrm>
            <a:off x="9108956" y="5000445"/>
            <a:ext cx="1067699" cy="609600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4" name="TextBox 3"/>
          <p:cNvSpPr txBox="1"/>
          <p:nvPr/>
        </p:nvSpPr>
        <p:spPr bwMode="auto">
          <a:xfrm>
            <a:off x="2286000" y="152400"/>
            <a:ext cx="1752600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Not supported Azure VNET</a:t>
            </a:r>
            <a:endParaRPr lang="en-IN" sz="1000" dirty="0" err="1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76400" y="1828800"/>
          <a:ext cx="2438400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For</a:t>
                      </a:r>
                      <a:r>
                        <a:rPr lang="en-US" sz="1200" b="0" baseline="0" dirty="0"/>
                        <a:t> Non-Production workloads such as Web / Application Servers and Database Servers.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Low to moderate Disk Performance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Risk involved when used</a:t>
                      </a:r>
                      <a:r>
                        <a:rPr lang="en-US" sz="1200" b="0" baseline="0" dirty="0"/>
                        <a:t> in Production. 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5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06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Simple IaaS Web, App &amp; PaaS DB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24</a:t>
            </a:fld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76400" y="1828801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2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484313"/>
            <a:ext cx="494124" cy="4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sarvesh.goel\Downloads\Microsoft_CloudnEnterprise_Symbols_v2.5_PUBLIC\Symbols\CnE_Cloud\PNG\Azure Virtual Netwo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4989" y="269882"/>
            <a:ext cx="237331" cy="2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038" y="2590324"/>
            <a:ext cx="381000" cy="43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 bwMode="auto">
          <a:xfrm>
            <a:off x="-986263" y="606346"/>
            <a:ext cx="800354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Azure </a:t>
            </a:r>
            <a:r>
              <a:rPr lang="en-US" sz="1100" dirty="0" err="1">
                <a:solidFill>
                  <a:srgbClr val="0070C0"/>
                </a:solidFill>
              </a:rPr>
              <a:t>VNet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54542" y="1447800"/>
            <a:ext cx="4692370" cy="36909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37" name="TextBox 36"/>
          <p:cNvSpPr txBox="1"/>
          <p:nvPr/>
        </p:nvSpPr>
        <p:spPr bwMode="auto">
          <a:xfrm>
            <a:off x="5802982" y="1557027"/>
            <a:ext cx="942037" cy="451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Resource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Group</a:t>
            </a:r>
            <a:endParaRPr lang="en-IN" sz="1000" dirty="0" err="1">
              <a:solidFill>
                <a:srgbClr val="0070C0"/>
              </a:solidFill>
            </a:endParaRPr>
          </a:p>
        </p:txBody>
      </p:sp>
      <p:pic>
        <p:nvPicPr>
          <p:cNvPr id="38" name="Picture 3" descr="C:\Users\sarvesh.goel\Downloads\Microsoft_CloudnEnterprise_Symbols_v2.5_PUBLIC\Symbols\CnE_Cloud\PNG\Azure Virtual Networ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816" y="4812466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6553201" y="1905001"/>
            <a:ext cx="812369" cy="17092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15" y="1938803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30" y="2581386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 bwMode="auto">
          <a:xfrm>
            <a:off x="6210046" y="4879961"/>
            <a:ext cx="800354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Azure </a:t>
            </a:r>
            <a:r>
              <a:rPr lang="en-US" sz="1100" dirty="0" err="1">
                <a:solidFill>
                  <a:srgbClr val="0070C0"/>
                </a:solidFill>
              </a:rPr>
              <a:t>VNet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6698301" y="1653488"/>
            <a:ext cx="589609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Web Tier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181601" y="2895600"/>
            <a:ext cx="587577" cy="410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Public IP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Address</a:t>
            </a:r>
            <a:endParaRPr lang="en-IN" sz="1000" dirty="0" err="1"/>
          </a:p>
        </p:txBody>
      </p:sp>
      <p:pic>
        <p:nvPicPr>
          <p:cNvPr id="45" name="Picture 4" descr="C:\Users\sarvesh.goel\Downloads\Microsoft_CloudnEnterprise_Symbols_v2.5_PUBLIC\Symbols\CnE_Cloud\PNG\Resource Grou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6" y="1252538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8001001" y="1909358"/>
            <a:ext cx="812369" cy="17092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515" y="1943160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16" y="2580295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9398432" y="1909358"/>
            <a:ext cx="812369" cy="17092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b="1" dirty="0" err="1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46" y="1943160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6553200" y="3889290"/>
            <a:ext cx="1249742" cy="9139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30" y="3921684"/>
            <a:ext cx="235743" cy="2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 descr="C:\Users\sarvesh.goel\Downloads\Microsoft_CloudnEnterprise_Symbols_v2.5_PUBLIC\Symbols\CnE_Cloud\PNG\Azure Virtual Machi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327" y="4096573"/>
            <a:ext cx="421309" cy="4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 bwMode="auto">
          <a:xfrm>
            <a:off x="9507325" y="3170238"/>
            <a:ext cx="949751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Azure SQL</a:t>
            </a:r>
            <a:endParaRPr lang="en-IN" sz="1000" dirty="0" err="1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131957" y="4478876"/>
            <a:ext cx="613674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Jump host</a:t>
            </a:r>
            <a:endParaRPr lang="en-IN" sz="1000" dirty="0" err="1"/>
          </a:p>
        </p:txBody>
      </p:sp>
      <p:sp>
        <p:nvSpPr>
          <p:cNvPr id="59" name="TextBox 58"/>
          <p:cNvSpPr txBox="1"/>
          <p:nvPr/>
        </p:nvSpPr>
        <p:spPr bwMode="auto">
          <a:xfrm>
            <a:off x="8010112" y="1653488"/>
            <a:ext cx="857299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Business Tier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9553550" y="1656254"/>
            <a:ext cx="857299" cy="21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0070C0"/>
                </a:solidFill>
              </a:rPr>
              <a:t>DB Tier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0031" y="2102864"/>
            <a:ext cx="796960" cy="735655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 flipV="1">
            <a:off x="4913458" y="2859156"/>
            <a:ext cx="1792142" cy="4641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196590" y="2850306"/>
            <a:ext cx="996352" cy="88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613477" y="2859155"/>
            <a:ext cx="940073" cy="464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562815" y="4343400"/>
            <a:ext cx="1563542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2811" y="3778570"/>
            <a:ext cx="352425" cy="60007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 bwMode="auto">
          <a:xfrm>
            <a:off x="5064741" y="4369190"/>
            <a:ext cx="587577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/>
              <a:t>DevOps</a:t>
            </a:r>
            <a:endParaRPr lang="en-IN" sz="1000" dirty="0" err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76" y="2628095"/>
            <a:ext cx="462121" cy="462121"/>
          </a:xfrm>
          <a:prstGeom prst="rect">
            <a:avLst/>
          </a:prstGeom>
        </p:spPr>
      </p:pic>
      <p:pic>
        <p:nvPicPr>
          <p:cNvPr id="69" name="Picture 2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751197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&quot;No&quot; Symbol 69"/>
          <p:cNvSpPr/>
          <p:nvPr/>
        </p:nvSpPr>
        <p:spPr>
          <a:xfrm>
            <a:off x="3162301" y="4494063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71" name="&quot;No&quot; Symbol 70"/>
          <p:cNvSpPr/>
          <p:nvPr/>
        </p:nvSpPr>
        <p:spPr>
          <a:xfrm>
            <a:off x="3156768" y="5002966"/>
            <a:ext cx="159533" cy="15240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047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IaaS Web / PaaS </a:t>
            </a:r>
            <a:br>
              <a:rPr lang="en-US" dirty="0"/>
            </a:br>
            <a:r>
              <a:rPr lang="en-US" dirty="0"/>
              <a:t>DB - HA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76400" y="1828801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2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751197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494164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5024549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9DEFB-D80B-4986-994E-8283959407AB}"/>
              </a:ext>
            </a:extLst>
          </p:cNvPr>
          <p:cNvSpPr/>
          <p:nvPr/>
        </p:nvSpPr>
        <p:spPr>
          <a:xfrm>
            <a:off x="4844954" y="1869681"/>
            <a:ext cx="5740188" cy="35814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DF911-1A39-4A3C-A884-0CA9B0A8E0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83" y="4361051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4B41B-29ED-446A-93F8-554B429D7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57" y="2795433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4C945-6847-4417-8855-7136999204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38" y="1551368"/>
            <a:ext cx="780290" cy="780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6B17904-7188-4864-BB06-297E233B87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73" y="2760139"/>
            <a:ext cx="780290" cy="780290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4D30FA-F77E-4393-A272-9574BB389403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6146746" y="2011439"/>
            <a:ext cx="925751" cy="642236"/>
          </a:xfrm>
          <a:prstGeom prst="bentConnector3">
            <a:avLst>
              <a:gd name="adj1" fmla="val 101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6E182E3-A3BA-4902-B0F4-D3763C9AE9FE}"/>
              </a:ext>
            </a:extLst>
          </p:cNvPr>
          <p:cNvCxnSpPr>
            <a:stCxn id="9" idx="3"/>
            <a:endCxn id="30" idx="0"/>
          </p:cNvCxnSpPr>
          <p:nvPr/>
        </p:nvCxnSpPr>
        <p:spPr>
          <a:xfrm>
            <a:off x="7711028" y="1941513"/>
            <a:ext cx="705490" cy="818626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17D153-7A63-4839-AA85-AD5F71A87906}"/>
              </a:ext>
            </a:extLst>
          </p:cNvPr>
          <p:cNvCxnSpPr>
            <a:stCxn id="7" idx="2"/>
          </p:cNvCxnSpPr>
          <p:nvPr/>
        </p:nvCxnSpPr>
        <p:spPr>
          <a:xfrm>
            <a:off x="6288503" y="3575724"/>
            <a:ext cx="957581" cy="10657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C606EC-B846-4267-9AF9-A6B95D2729F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856562" y="3540430"/>
            <a:ext cx="559957" cy="11544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10E4EB8-71BD-45B2-B9FF-C45C195EC134}"/>
              </a:ext>
            </a:extLst>
          </p:cNvPr>
          <p:cNvSpPr txBox="1"/>
          <p:nvPr/>
        </p:nvSpPr>
        <p:spPr bwMode="auto">
          <a:xfrm>
            <a:off x="8229600" y="4751197"/>
            <a:ext cx="9906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/>
              <a:t>Azure SQL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0D6498-2F1E-4970-8130-24DEC742B1FE}"/>
              </a:ext>
            </a:extLst>
          </p:cNvPr>
          <p:cNvSpPr txBox="1"/>
          <p:nvPr/>
        </p:nvSpPr>
        <p:spPr bwMode="auto">
          <a:xfrm>
            <a:off x="9001694" y="2900055"/>
            <a:ext cx="990600" cy="234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/>
              <a:t>Application VM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339C1B-0708-4223-8D53-F44AF063BF41}"/>
              </a:ext>
            </a:extLst>
          </p:cNvPr>
          <p:cNvSpPr txBox="1"/>
          <p:nvPr/>
        </p:nvSpPr>
        <p:spPr bwMode="auto">
          <a:xfrm>
            <a:off x="5029200" y="2971801"/>
            <a:ext cx="990600" cy="234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/>
              <a:t>Application VM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6F83257-D5E7-4787-8922-8D49D1F8641D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7320885" y="1295400"/>
            <a:ext cx="908717" cy="25596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BBEEBD-64B5-481E-935C-58C634786F35}"/>
              </a:ext>
            </a:extLst>
          </p:cNvPr>
          <p:cNvSpPr txBox="1"/>
          <p:nvPr/>
        </p:nvSpPr>
        <p:spPr bwMode="auto">
          <a:xfrm>
            <a:off x="8311363" y="1031857"/>
            <a:ext cx="9906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/>
              <a:t>Public IP</a:t>
            </a:r>
          </a:p>
        </p:txBody>
      </p:sp>
    </p:spTree>
    <p:extLst>
      <p:ext uri="{BB962C8B-B14F-4D97-AF65-F5344CB8AC3E}">
        <p14:creationId xmlns:p14="http://schemas.microsoft.com/office/powerpoint/2010/main" val="23160610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IaaS Web / PaaS </a:t>
            </a:r>
            <a:br>
              <a:rPr lang="en-US" dirty="0"/>
            </a:br>
            <a:r>
              <a:rPr lang="en-US" dirty="0"/>
              <a:t>DB - HA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76400" y="1828801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2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751197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494164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5024549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9DEFB-D80B-4986-994E-8283959407AB}"/>
              </a:ext>
            </a:extLst>
          </p:cNvPr>
          <p:cNvSpPr/>
          <p:nvPr/>
        </p:nvSpPr>
        <p:spPr>
          <a:xfrm>
            <a:off x="4844954" y="1869681"/>
            <a:ext cx="5740188" cy="35814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DF911-1A39-4A3C-A884-0CA9B0A8E0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83" y="4361051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4B41B-29ED-446A-93F8-554B429D7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57" y="2795433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4C945-6847-4417-8855-7136999204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38" y="1551368"/>
            <a:ext cx="780290" cy="780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6B17904-7188-4864-BB06-297E233B87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73" y="2760139"/>
            <a:ext cx="780290" cy="780290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4D30FA-F77E-4393-A272-9574BB389403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6146746" y="2011439"/>
            <a:ext cx="925751" cy="642236"/>
          </a:xfrm>
          <a:prstGeom prst="bentConnector3">
            <a:avLst>
              <a:gd name="adj1" fmla="val 101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6E182E3-A3BA-4902-B0F4-D3763C9AE9FE}"/>
              </a:ext>
            </a:extLst>
          </p:cNvPr>
          <p:cNvCxnSpPr>
            <a:stCxn id="9" idx="3"/>
            <a:endCxn id="30" idx="0"/>
          </p:cNvCxnSpPr>
          <p:nvPr/>
        </p:nvCxnSpPr>
        <p:spPr>
          <a:xfrm>
            <a:off x="7711028" y="1941513"/>
            <a:ext cx="705490" cy="818626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17D153-7A63-4839-AA85-AD5F71A87906}"/>
              </a:ext>
            </a:extLst>
          </p:cNvPr>
          <p:cNvCxnSpPr>
            <a:stCxn id="7" idx="2"/>
          </p:cNvCxnSpPr>
          <p:nvPr/>
        </p:nvCxnSpPr>
        <p:spPr>
          <a:xfrm>
            <a:off x="6288503" y="3575724"/>
            <a:ext cx="957581" cy="10657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C606EC-B846-4267-9AF9-A6B95D2729F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856562" y="3540430"/>
            <a:ext cx="559957" cy="11544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10E4EB8-71BD-45B2-B9FF-C45C195EC134}"/>
              </a:ext>
            </a:extLst>
          </p:cNvPr>
          <p:cNvSpPr txBox="1"/>
          <p:nvPr/>
        </p:nvSpPr>
        <p:spPr bwMode="auto">
          <a:xfrm>
            <a:off x="8229600" y="4751197"/>
            <a:ext cx="9906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/>
              <a:t>Azure SQL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0D6498-2F1E-4970-8130-24DEC742B1FE}"/>
              </a:ext>
            </a:extLst>
          </p:cNvPr>
          <p:cNvSpPr txBox="1"/>
          <p:nvPr/>
        </p:nvSpPr>
        <p:spPr bwMode="auto">
          <a:xfrm>
            <a:off x="9001694" y="2900055"/>
            <a:ext cx="990600" cy="234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/>
              <a:t>Application VM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339C1B-0708-4223-8D53-F44AF063BF41}"/>
              </a:ext>
            </a:extLst>
          </p:cNvPr>
          <p:cNvSpPr txBox="1"/>
          <p:nvPr/>
        </p:nvSpPr>
        <p:spPr bwMode="auto">
          <a:xfrm>
            <a:off x="5029200" y="2971801"/>
            <a:ext cx="990600" cy="234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/>
              <a:t>Application VM</a:t>
            </a:r>
          </a:p>
        </p:txBody>
      </p:sp>
    </p:spTree>
    <p:extLst>
      <p:ext uri="{BB962C8B-B14F-4D97-AF65-F5344CB8AC3E}">
        <p14:creationId xmlns:p14="http://schemas.microsoft.com/office/powerpoint/2010/main" val="24078452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Pattern – IaaS Web / PaaS </a:t>
            </a:r>
            <a:br>
              <a:rPr lang="en-US" dirty="0"/>
            </a:br>
            <a:r>
              <a:rPr lang="en-US" dirty="0"/>
              <a:t>DB - HA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60112" y="228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76400" y="1828801"/>
          <a:ext cx="2438400" cy="12837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5014913" y="6553200"/>
            <a:ext cx="1766888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hlinkClick r:id="rId2" action="ppaction://hlinksldjump"/>
              </a:rPr>
              <a:t>Go to Deployment Pattern Index</a:t>
            </a:r>
            <a:endParaRPr lang="en-IN" sz="1000" dirty="0" err="1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88567" y="4191000"/>
          <a:ext cx="1981084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Focus Areas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Supported</a:t>
                      </a:r>
                      <a:endParaRPr lang="en-IN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Resiliency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89913"/>
            <a:ext cx="5867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751197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4494164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9" y="5024549"/>
            <a:ext cx="185776" cy="1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/>
          <p:cNvSpPr/>
          <p:nvPr/>
        </p:nvSpPr>
        <p:spPr>
          <a:xfrm>
            <a:off x="7912073" y="13400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42" name="Oval 41"/>
          <p:cNvSpPr/>
          <p:nvPr/>
        </p:nvSpPr>
        <p:spPr>
          <a:xfrm>
            <a:off x="9600010" y="130979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44" name="TextBox 43"/>
          <p:cNvSpPr txBox="1"/>
          <p:nvPr/>
        </p:nvSpPr>
        <p:spPr bwMode="auto">
          <a:xfrm>
            <a:off x="8131610" y="117132"/>
            <a:ext cx="1468401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050" dirty="0">
                <a:solidFill>
                  <a:srgbClr val="C00000"/>
                </a:solidFill>
              </a:rPr>
              <a:t>Azure External</a:t>
            </a:r>
            <a:endParaRPr lang="en-IN" sz="1050" dirty="0" err="1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9871699" y="117689"/>
            <a:ext cx="897835" cy="205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50" dirty="0">
                <a:solidFill>
                  <a:srgbClr val="C00000"/>
                </a:solidFill>
              </a:rPr>
              <a:t>Azure VNET</a:t>
            </a:r>
            <a:endParaRPr lang="en-IN" sz="1050" dirty="0" err="1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420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Patterns – Pipeline / Journey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8586102" y="2902275"/>
            <a:ext cx="979181" cy="813895"/>
            <a:chOff x="9079714" y="3239883"/>
            <a:chExt cx="1305574" cy="1085193"/>
          </a:xfrm>
          <a:solidFill>
            <a:schemeClr val="bg1">
              <a:lumMod val="85000"/>
            </a:schemeClr>
          </a:solidFill>
        </p:grpSpPr>
        <p:sp>
          <p:nvSpPr>
            <p:cNvPr id="8" name="Flowchart: Connector 7"/>
            <p:cNvSpPr/>
            <p:nvPr/>
          </p:nvSpPr>
          <p:spPr>
            <a:xfrm>
              <a:off x="10086079" y="4041136"/>
              <a:ext cx="299209" cy="28394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10800000">
              <a:off x="9079714" y="3239883"/>
              <a:ext cx="1096566" cy="1026941"/>
              <a:chOff x="2883428" y="2332283"/>
              <a:chExt cx="1096566" cy="1026941"/>
            </a:xfrm>
            <a:grpFill/>
          </p:grpSpPr>
          <p:sp>
            <p:nvSpPr>
              <p:cNvPr id="10" name="Block Arc 9"/>
              <p:cNvSpPr/>
              <p:nvPr/>
            </p:nvSpPr>
            <p:spPr>
              <a:xfrm>
                <a:off x="2948279" y="2332283"/>
                <a:ext cx="1026942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83428" y="2332286"/>
                <a:ext cx="731519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3677703" y="2995359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622002" y="3486138"/>
            <a:ext cx="771081" cy="1106422"/>
            <a:chOff x="5427435" y="3659757"/>
            <a:chExt cx="1028108" cy="1475229"/>
          </a:xfrm>
          <a:solidFill>
            <a:schemeClr val="bg1">
              <a:lumMod val="85000"/>
            </a:schemeClr>
          </a:solidFill>
        </p:grpSpPr>
        <p:sp>
          <p:nvSpPr>
            <p:cNvPr id="14" name="Block Arc 13"/>
            <p:cNvSpPr/>
            <p:nvPr/>
          </p:nvSpPr>
          <p:spPr>
            <a:xfrm rot="10800000" flipH="1">
              <a:off x="5427435" y="4108045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893641" y="4078935"/>
              <a:ext cx="981079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67056" y="2717363"/>
            <a:ext cx="874618" cy="770207"/>
            <a:chOff x="2874312" y="2332282"/>
            <a:chExt cx="1166155" cy="1026942"/>
          </a:xfrm>
          <a:solidFill>
            <a:schemeClr val="bg1">
              <a:lumMod val="85000"/>
            </a:schemeClr>
          </a:solidFill>
        </p:grpSpPr>
        <p:sp>
          <p:nvSpPr>
            <p:cNvPr id="17" name="Block Arc 16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4312" y="2332282"/>
              <a:ext cx="731519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cs typeface="Segoe UI Light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3738176" y="2909191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cs typeface="Segoe UI Light" panose="020B050204020402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0800000">
            <a:off x="3534619" y="3563767"/>
            <a:ext cx="2506316" cy="1023127"/>
            <a:chOff x="698715" y="2265048"/>
            <a:chExt cx="3341753" cy="1364169"/>
          </a:xfrm>
          <a:solidFill>
            <a:schemeClr val="bg1">
              <a:lumMod val="85000"/>
            </a:schemeClr>
          </a:solidFill>
        </p:grpSpPr>
        <p:sp>
          <p:nvSpPr>
            <p:cNvPr id="21" name="Block Arc 20"/>
            <p:cNvSpPr/>
            <p:nvPr/>
          </p:nvSpPr>
          <p:spPr>
            <a:xfrm>
              <a:off x="3013524" y="2265048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8715" y="2265048"/>
              <a:ext cx="2834639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3511906" y="3100655"/>
              <a:ext cx="914400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cs typeface="Segoe UI Light" panose="020B0502040204020203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86359" y="2498987"/>
            <a:ext cx="922265" cy="1022182"/>
            <a:chOff x="6318006" y="2343554"/>
            <a:chExt cx="1229688" cy="1362908"/>
          </a:xfrm>
          <a:solidFill>
            <a:schemeClr val="bg1">
              <a:lumMod val="8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6816173" y="2343554"/>
              <a:ext cx="731521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cs typeface="Segoe UI Light" panose="020B0502040204020203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318006" y="2346350"/>
              <a:ext cx="1026941" cy="1360112"/>
              <a:chOff x="2366534" y="2332283"/>
              <a:chExt cx="1026941" cy="1360112"/>
            </a:xfrm>
            <a:grpFill/>
          </p:grpSpPr>
          <p:sp>
            <p:nvSpPr>
              <p:cNvPr id="27" name="Block Arc 26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2011176" y="3194313"/>
                <a:ext cx="85344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555748" y="2501084"/>
            <a:ext cx="1137393" cy="770206"/>
            <a:chOff x="7322674" y="2346350"/>
            <a:chExt cx="1516524" cy="1026941"/>
          </a:xfrm>
          <a:solidFill>
            <a:schemeClr val="bg1">
              <a:lumMod val="85000"/>
            </a:schemeClr>
          </a:solidFill>
        </p:grpSpPr>
        <p:grpSp>
          <p:nvGrpSpPr>
            <p:cNvPr id="30" name="Group 29"/>
            <p:cNvGrpSpPr/>
            <p:nvPr/>
          </p:nvGrpSpPr>
          <p:grpSpPr>
            <a:xfrm>
              <a:off x="7322674" y="2346350"/>
              <a:ext cx="1514762" cy="1026941"/>
              <a:chOff x="7322674" y="2346350"/>
              <a:chExt cx="1514762" cy="1026941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7322674" y="2346350"/>
                <a:ext cx="100584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cs typeface="Segoe UI Light" panose="020B0502040204020203" pitchFamily="34" charset="0"/>
                </a:endParaRPr>
              </a:p>
            </p:txBody>
          </p:sp>
          <p:sp>
            <p:nvSpPr>
              <p:cNvPr id="33" name="Block Arc 32"/>
              <p:cNvSpPr/>
              <p:nvPr/>
            </p:nvSpPr>
            <p:spPr>
              <a:xfrm>
                <a:off x="7810495" y="2346350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 rot="5400000">
              <a:off x="8539236" y="3006102"/>
              <a:ext cx="457200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cs typeface="Segoe UI Light" panose="020B0502040204020203" pitchFamily="34" charset="0"/>
              </a:endParaRPr>
            </a:p>
          </p:txBody>
        </p:sp>
      </p:grpSp>
      <p:sp>
        <p:nvSpPr>
          <p:cNvPr id="41" name="Text Placeholder 32"/>
          <p:cNvSpPr txBox="1">
            <a:spLocks/>
          </p:cNvSpPr>
          <p:nvPr/>
        </p:nvSpPr>
        <p:spPr>
          <a:xfrm>
            <a:off x="2561979" y="2214796"/>
            <a:ext cx="2226449" cy="5269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1198A"/>
                </a:solidFill>
                <a:latin typeface="+mn-lt"/>
                <a:cs typeface="Segoe UI Semibold" panose="020B0702040204020203" pitchFamily="34" charset="0"/>
              </a:rPr>
              <a:t>Business Requirements</a:t>
            </a:r>
          </a:p>
        </p:txBody>
      </p:sp>
      <p:sp>
        <p:nvSpPr>
          <p:cNvPr id="42" name="Text Placeholder 32"/>
          <p:cNvSpPr txBox="1">
            <a:spLocks/>
          </p:cNvSpPr>
          <p:nvPr/>
        </p:nvSpPr>
        <p:spPr>
          <a:xfrm>
            <a:off x="3834014" y="2886186"/>
            <a:ext cx="1588787" cy="5290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solidFill>
                  <a:srgbClr val="F47624"/>
                </a:solidFill>
                <a:latin typeface="+mn-lt"/>
                <a:cs typeface="Segoe UI Semibold" panose="020B0702040204020203" pitchFamily="34" charset="0"/>
              </a:rPr>
              <a:t>Requirement Analysis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Segoe UI Light" panose="020B0502040204020203" pitchFamily="34" charset="0"/>
              </a:rPr>
              <a:t>Business, Technical, Data and Application Analysis per TOE standards</a:t>
            </a: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7208623" y="1716912"/>
            <a:ext cx="2655276" cy="512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solidFill>
                  <a:schemeClr val="tx2">
                    <a:lumMod val="50000"/>
                  </a:schemeClr>
                </a:solidFill>
                <a:latin typeface="+mn-lt"/>
                <a:cs typeface="Segoe UI Semibold" panose="020B0702040204020203" pitchFamily="34" charset="0"/>
              </a:rPr>
              <a:t>Cloud Governance, Monitoring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Segoe UI Light" panose="020B0502040204020203" pitchFamily="34" charset="0"/>
              </a:rPr>
              <a:t>Setup Cloud governance such as Access rules, public endpoints, monitoring and backups</a:t>
            </a:r>
          </a:p>
        </p:txBody>
      </p:sp>
      <p:sp>
        <p:nvSpPr>
          <p:cNvPr id="44" name="Text Placeholder 32"/>
          <p:cNvSpPr txBox="1">
            <a:spLocks/>
          </p:cNvSpPr>
          <p:nvPr/>
        </p:nvSpPr>
        <p:spPr>
          <a:xfrm>
            <a:off x="8383742" y="3871809"/>
            <a:ext cx="1831799" cy="5547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solidFill>
                  <a:srgbClr val="DD205B"/>
                </a:solidFill>
                <a:latin typeface="+mn-lt"/>
                <a:cs typeface="Segoe UI Semibold" panose="020B0702040204020203" pitchFamily="34" charset="0"/>
              </a:rPr>
              <a:t>Operations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Segoe UI Light" panose="020B0502040204020203" pitchFamily="34" charset="0"/>
              </a:rPr>
              <a:t>Support and Manage the Cloud Infra and Applications</a:t>
            </a:r>
          </a:p>
        </p:txBody>
      </p:sp>
      <p:sp>
        <p:nvSpPr>
          <p:cNvPr id="45" name="Text Placeholder 32"/>
          <p:cNvSpPr txBox="1">
            <a:spLocks/>
          </p:cNvSpPr>
          <p:nvPr/>
        </p:nvSpPr>
        <p:spPr>
          <a:xfrm>
            <a:off x="6558036" y="4500694"/>
            <a:ext cx="1989558" cy="489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solidFill>
                  <a:schemeClr val="accent4">
                    <a:lumMod val="50000"/>
                  </a:schemeClr>
                </a:solidFill>
                <a:latin typeface="+mn-lt"/>
                <a:cs typeface="Segoe UI Semibold" panose="020B0702040204020203" pitchFamily="34" charset="0"/>
              </a:rPr>
              <a:t>IaaS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Segoe UI Light" panose="020B0502040204020203" pitchFamily="34" charset="0"/>
              </a:rPr>
              <a:t>Decide on IaaS HA / Cross – region patterns and Build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352062" y="3167285"/>
            <a:ext cx="457200" cy="457200"/>
            <a:chOff x="2405612" y="3623302"/>
            <a:chExt cx="609600" cy="609600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 flipH="1">
              <a:off x="2405612" y="3623302"/>
              <a:ext cx="609600" cy="609600"/>
            </a:xfrm>
            <a:prstGeom prst="ellipse">
              <a:avLst/>
            </a:prstGeom>
            <a:solidFill>
              <a:srgbClr val="F37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44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C27472"/>
                </a:clrFrom>
                <a:clrTo>
                  <a:srgbClr val="C27472">
                    <a:alpha val="0"/>
                  </a:srgbClr>
                </a:clrTo>
              </a:clrChange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rcRect l="39620" t="7359" r="37982" b="58539"/>
            <a:stretch/>
          </p:blipFill>
          <p:spPr>
            <a:xfrm>
              <a:off x="2448316" y="3664267"/>
              <a:ext cx="457200" cy="457200"/>
            </a:xfrm>
            <a:prstGeom prst="rect">
              <a:avLst/>
            </a:prstGeom>
            <a:noFill/>
          </p:spPr>
        </p:pic>
      </p:grpSp>
      <p:sp>
        <p:nvSpPr>
          <p:cNvPr id="49" name="Text Placeholder 32"/>
          <p:cNvSpPr txBox="1">
            <a:spLocks/>
          </p:cNvSpPr>
          <p:nvPr/>
        </p:nvSpPr>
        <p:spPr>
          <a:xfrm>
            <a:off x="6587875" y="3359956"/>
            <a:ext cx="1367921" cy="6739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solidFill>
                  <a:schemeClr val="accent5"/>
                </a:solidFill>
                <a:latin typeface="+mn-lt"/>
                <a:cs typeface="Segoe UI Semibold" panose="020B0702040204020203" pitchFamily="34" charset="0"/>
              </a:rPr>
              <a:t>PaaS (Preferred)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Segoe UI Light" panose="020B0502040204020203" pitchFamily="34" charset="0"/>
              </a:rPr>
              <a:t>Re-architect / Refactor the application for PaaS and pick deployment patterns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50" name="Text Placeholder 32"/>
          <p:cNvSpPr txBox="1">
            <a:spLocks/>
          </p:cNvSpPr>
          <p:nvPr/>
        </p:nvSpPr>
        <p:spPr>
          <a:xfrm>
            <a:off x="4216167" y="4762759"/>
            <a:ext cx="1774009" cy="1040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A00F2E"/>
                </a:solidFill>
                <a:latin typeface="+mn-lt"/>
                <a:cs typeface="Segoe UI Semibold" panose="020B0702040204020203" pitchFamily="34" charset="0"/>
              </a:rPr>
              <a:t>Cloud Deployment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A00F2E"/>
                </a:solidFill>
                <a:latin typeface="+mn-lt"/>
                <a:cs typeface="Segoe UI Semibold" panose="020B0702040204020203" pitchFamily="34" charset="0"/>
              </a:rPr>
              <a:t>Patterns (Microsoft aligned)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Segoe UI Light" panose="020B0502040204020203" pitchFamily="34" charset="0"/>
              </a:rPr>
              <a:t>Decide the Azure Platform – Public, VNET and pick the patterns for deployment</a:t>
            </a: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6084278" y="3423860"/>
            <a:ext cx="457200" cy="457200"/>
            <a:chOff x="-3939873" y="1253828"/>
            <a:chExt cx="731520" cy="73152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 flipH="1">
              <a:off x="-3939873" y="1253828"/>
              <a:ext cx="731520" cy="7315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844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pic>
          <p:nvPicPr>
            <p:cNvPr id="53" name="Picture 4" descr="http://www.bystro.in/css/image/Buy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27118" y="1391450"/>
              <a:ext cx="391049" cy="430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7158389" y="2347307"/>
            <a:ext cx="457200" cy="457200"/>
            <a:chOff x="7480714" y="2529999"/>
            <a:chExt cx="609600" cy="60960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 flipH="1">
              <a:off x="7480714" y="2529999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844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56" name="Freeform 44"/>
            <p:cNvSpPr>
              <a:spLocks noChangeAspect="1" noEditPoints="1"/>
            </p:cNvSpPr>
            <p:nvPr/>
          </p:nvSpPr>
          <p:spPr bwMode="auto">
            <a:xfrm>
              <a:off x="7621082" y="2682399"/>
              <a:ext cx="328864" cy="304800"/>
            </a:xfrm>
            <a:custGeom>
              <a:avLst/>
              <a:gdLst>
                <a:gd name="T0" fmla="*/ 52 w 52"/>
                <a:gd name="T1" fmla="*/ 11 h 48"/>
                <a:gd name="T2" fmla="*/ 52 w 52"/>
                <a:gd name="T3" fmla="*/ 14 h 48"/>
                <a:gd name="T4" fmla="*/ 48 w 52"/>
                <a:gd name="T5" fmla="*/ 14 h 48"/>
                <a:gd name="T6" fmla="*/ 47 w 52"/>
                <a:gd name="T7" fmla="*/ 16 h 48"/>
                <a:gd name="T8" fmla="*/ 6 w 52"/>
                <a:gd name="T9" fmla="*/ 16 h 48"/>
                <a:gd name="T10" fmla="*/ 4 w 52"/>
                <a:gd name="T11" fmla="*/ 14 h 48"/>
                <a:gd name="T12" fmla="*/ 0 w 52"/>
                <a:gd name="T13" fmla="*/ 14 h 48"/>
                <a:gd name="T14" fmla="*/ 0 w 52"/>
                <a:gd name="T15" fmla="*/ 11 h 48"/>
                <a:gd name="T16" fmla="*/ 26 w 52"/>
                <a:gd name="T17" fmla="*/ 0 h 48"/>
                <a:gd name="T18" fmla="*/ 52 w 52"/>
                <a:gd name="T19" fmla="*/ 11 h 48"/>
                <a:gd name="T20" fmla="*/ 52 w 52"/>
                <a:gd name="T21" fmla="*/ 45 h 48"/>
                <a:gd name="T22" fmla="*/ 52 w 52"/>
                <a:gd name="T23" fmla="*/ 48 h 48"/>
                <a:gd name="T24" fmla="*/ 0 w 52"/>
                <a:gd name="T25" fmla="*/ 48 h 48"/>
                <a:gd name="T26" fmla="*/ 0 w 52"/>
                <a:gd name="T27" fmla="*/ 45 h 48"/>
                <a:gd name="T28" fmla="*/ 2 w 52"/>
                <a:gd name="T29" fmla="*/ 43 h 48"/>
                <a:gd name="T30" fmla="*/ 50 w 52"/>
                <a:gd name="T31" fmla="*/ 43 h 48"/>
                <a:gd name="T32" fmla="*/ 52 w 52"/>
                <a:gd name="T33" fmla="*/ 45 h 48"/>
                <a:gd name="T34" fmla="*/ 14 w 52"/>
                <a:gd name="T35" fmla="*/ 18 h 48"/>
                <a:gd name="T36" fmla="*/ 14 w 52"/>
                <a:gd name="T37" fmla="*/ 38 h 48"/>
                <a:gd name="T38" fmla="*/ 18 w 52"/>
                <a:gd name="T39" fmla="*/ 38 h 48"/>
                <a:gd name="T40" fmla="*/ 18 w 52"/>
                <a:gd name="T41" fmla="*/ 18 h 48"/>
                <a:gd name="T42" fmla="*/ 24 w 52"/>
                <a:gd name="T43" fmla="*/ 18 h 48"/>
                <a:gd name="T44" fmla="*/ 24 w 52"/>
                <a:gd name="T45" fmla="*/ 38 h 48"/>
                <a:gd name="T46" fmla="*/ 28 w 52"/>
                <a:gd name="T47" fmla="*/ 38 h 48"/>
                <a:gd name="T48" fmla="*/ 28 w 52"/>
                <a:gd name="T49" fmla="*/ 18 h 48"/>
                <a:gd name="T50" fmla="*/ 35 w 52"/>
                <a:gd name="T51" fmla="*/ 18 h 48"/>
                <a:gd name="T52" fmla="*/ 35 w 52"/>
                <a:gd name="T53" fmla="*/ 38 h 48"/>
                <a:gd name="T54" fmla="*/ 38 w 52"/>
                <a:gd name="T55" fmla="*/ 38 h 48"/>
                <a:gd name="T56" fmla="*/ 38 w 52"/>
                <a:gd name="T57" fmla="*/ 18 h 48"/>
                <a:gd name="T58" fmla="*/ 45 w 52"/>
                <a:gd name="T59" fmla="*/ 18 h 48"/>
                <a:gd name="T60" fmla="*/ 45 w 52"/>
                <a:gd name="T61" fmla="*/ 38 h 48"/>
                <a:gd name="T62" fmla="*/ 47 w 52"/>
                <a:gd name="T63" fmla="*/ 38 h 48"/>
                <a:gd name="T64" fmla="*/ 48 w 52"/>
                <a:gd name="T65" fmla="*/ 40 h 48"/>
                <a:gd name="T66" fmla="*/ 48 w 52"/>
                <a:gd name="T67" fmla="*/ 42 h 48"/>
                <a:gd name="T68" fmla="*/ 4 w 52"/>
                <a:gd name="T69" fmla="*/ 42 h 48"/>
                <a:gd name="T70" fmla="*/ 4 w 52"/>
                <a:gd name="T71" fmla="*/ 40 h 48"/>
                <a:gd name="T72" fmla="*/ 6 w 52"/>
                <a:gd name="T73" fmla="*/ 38 h 48"/>
                <a:gd name="T74" fmla="*/ 7 w 52"/>
                <a:gd name="T75" fmla="*/ 38 h 48"/>
                <a:gd name="T76" fmla="*/ 7 w 52"/>
                <a:gd name="T77" fmla="*/ 18 h 48"/>
                <a:gd name="T78" fmla="*/ 14 w 52"/>
                <a:gd name="T7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" h="48">
                  <a:moveTo>
                    <a:pt x="52" y="11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52" y="11"/>
                  </a:lnTo>
                  <a:close/>
                  <a:moveTo>
                    <a:pt x="52" y="45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1" y="43"/>
                    <a:pt x="2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43"/>
                    <a:pt x="52" y="44"/>
                    <a:pt x="52" y="45"/>
                  </a:cubicBezTo>
                  <a:close/>
                  <a:moveTo>
                    <a:pt x="14" y="18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9"/>
                    <a:pt x="48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5" y="38"/>
                    <a:pt x="6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18"/>
                    <a:pt x="7" y="18"/>
                    <a:pt x="7" y="18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16747" tIns="108373" rIns="216747" bIns="108373" numCol="1" anchor="t" anchorCtr="0" compatLnSpc="1">
              <a:prstTxWarp prst="textNoShape">
                <a:avLst/>
              </a:prstTxWarp>
            </a:bodyPr>
            <a:lstStyle/>
            <a:p>
              <a:endParaRPr lang="id-ID" sz="360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44366" y="3602957"/>
            <a:ext cx="1539485" cy="1012097"/>
            <a:chOff x="6318006" y="2343554"/>
            <a:chExt cx="2052648" cy="1349461"/>
          </a:xfrm>
          <a:solidFill>
            <a:schemeClr val="bg1">
              <a:lumMod val="85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6816173" y="2343554"/>
              <a:ext cx="1554481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cs typeface="Segoe UI Light" panose="020B0502040204020203" pitchFamily="3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318006" y="2346350"/>
              <a:ext cx="1026941" cy="1346665"/>
              <a:chOff x="2366534" y="2332283"/>
              <a:chExt cx="1026941" cy="1346665"/>
            </a:xfrm>
            <a:grpFill/>
          </p:grpSpPr>
          <p:sp>
            <p:nvSpPr>
              <p:cNvPr id="60" name="Block Arc 59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2011176" y="3180866"/>
                <a:ext cx="85344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62" name="Oval 61"/>
          <p:cNvSpPr>
            <a:spLocks noChangeAspect="1"/>
          </p:cNvSpPr>
          <p:nvPr/>
        </p:nvSpPr>
        <p:spPr>
          <a:xfrm flipH="1">
            <a:off x="4382431" y="4266917"/>
            <a:ext cx="457200" cy="457200"/>
          </a:xfrm>
          <a:prstGeom prst="ellipse">
            <a:avLst/>
          </a:prstGeom>
          <a:solidFill>
            <a:srgbClr val="890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44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064850" y="4243517"/>
            <a:ext cx="457200" cy="457200"/>
            <a:chOff x="5921063" y="5096379"/>
            <a:chExt cx="609600" cy="6096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 flipH="1">
              <a:off x="5921063" y="5096379"/>
              <a:ext cx="609600" cy="60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844" dirty="0">
                <a:cs typeface="Segoe UI Light" panose="020B0502040204020203" pitchFamily="34" charset="0"/>
              </a:endParaRPr>
            </a:p>
          </p:txBody>
        </p:sp>
        <p:pic>
          <p:nvPicPr>
            <p:cNvPr id="65" name="Picture 8" descr="http://static1.squarespace.com/static/534f59b8e4b0bcfb2b43aa65/t/55b40a65e4b040647790d22f/1437862519302/iconmonstr-gear-10-icon-256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7263" y="5172579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Picture 18" descr="https://iconalone.com/sites/default/files/styles/220x220/public/Cloud%20network_2.svg.png?itok=NGflgRT_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27" y="4345560"/>
            <a:ext cx="342900" cy="29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/>
          <p:cNvGrpSpPr/>
          <p:nvPr/>
        </p:nvGrpSpPr>
        <p:grpSpPr>
          <a:xfrm>
            <a:off x="8474741" y="3263207"/>
            <a:ext cx="457200" cy="457200"/>
            <a:chOff x="9192308" y="3780227"/>
            <a:chExt cx="609600" cy="60960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>
            <a:xfrm flipH="1">
              <a:off x="9192308" y="3780227"/>
              <a:ext cx="609600" cy="609600"/>
            </a:xfrm>
            <a:prstGeom prst="ellipse">
              <a:avLst/>
            </a:prstGeom>
            <a:solidFill>
              <a:srgbClr val="DD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44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pic>
          <p:nvPicPr>
            <p:cNvPr id="69" name="Picture 26" descr="http://qkgroups.com/images/iconsL/icon6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8508" y="385642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2727697" y="2512040"/>
            <a:ext cx="457200" cy="457200"/>
            <a:chOff x="1573125" y="2749643"/>
            <a:chExt cx="609600" cy="609600"/>
          </a:xfrm>
        </p:grpSpPr>
        <p:sp>
          <p:nvSpPr>
            <p:cNvPr id="71" name="Oval 70"/>
            <p:cNvSpPr>
              <a:spLocks noChangeAspect="1"/>
            </p:cNvSpPr>
            <p:nvPr/>
          </p:nvSpPr>
          <p:spPr>
            <a:xfrm flipH="1">
              <a:off x="1573125" y="2749643"/>
              <a:ext cx="609600" cy="609600"/>
            </a:xfrm>
            <a:prstGeom prst="ellipse">
              <a:avLst/>
            </a:prstGeom>
            <a:solidFill>
              <a:srgbClr val="D11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>
                <a:cs typeface="Segoe UI Light" panose="020B0502040204020203" pitchFamily="34" charset="0"/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2030" y="2838497"/>
              <a:ext cx="266393" cy="384048"/>
            </a:xfrm>
            <a:prstGeom prst="rect">
              <a:avLst/>
            </a:prstGeom>
            <a:noFill/>
          </p:spPr>
        </p:pic>
      </p:grpSp>
      <p:pic>
        <p:nvPicPr>
          <p:cNvPr id="1032" name="Picture 8" descr="Image result for technology tre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66" y="2750405"/>
            <a:ext cx="1021343" cy="104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87"/>
          <p:cNvGrpSpPr/>
          <p:nvPr/>
        </p:nvGrpSpPr>
        <p:grpSpPr>
          <a:xfrm>
            <a:off x="1537520" y="2269307"/>
            <a:ext cx="996766" cy="1509913"/>
            <a:chOff x="28151" y="1711430"/>
            <a:chExt cx="996766" cy="1509913"/>
          </a:xfrm>
        </p:grpSpPr>
        <p:grpSp>
          <p:nvGrpSpPr>
            <p:cNvPr id="87" name="Group 86"/>
            <p:cNvGrpSpPr/>
            <p:nvPr/>
          </p:nvGrpSpPr>
          <p:grpSpPr>
            <a:xfrm>
              <a:off x="28151" y="1711430"/>
              <a:ext cx="996766" cy="1509913"/>
              <a:chOff x="28151" y="1711430"/>
              <a:chExt cx="996766" cy="1509913"/>
            </a:xfrm>
          </p:grpSpPr>
          <p:pic>
            <p:nvPicPr>
              <p:cNvPr id="1030" name="Picture 6" descr="Related image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6" y="1894965"/>
                <a:ext cx="938192" cy="1205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7341" y="2719182"/>
                <a:ext cx="247650" cy="26670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803" y="1809296"/>
                <a:ext cx="247650" cy="266700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151" y="1711430"/>
                <a:ext cx="738652" cy="266700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75" y="1978130"/>
                <a:ext cx="145335" cy="1129474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695" y="2954643"/>
                <a:ext cx="807703" cy="26670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1511" y="1869728"/>
                <a:ext cx="183406" cy="1062927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5663" y="1894965"/>
                <a:ext cx="153832" cy="192233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903" y="2484770"/>
                <a:ext cx="200676" cy="109068"/>
              </a:xfrm>
              <a:prstGeom prst="rect">
                <a:avLst/>
              </a:prstGeom>
            </p:spPr>
          </p:pic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2695" y="2829299"/>
              <a:ext cx="200676" cy="109068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343183" y="2717363"/>
            <a:ext cx="813243" cy="770206"/>
            <a:chOff x="1060437" y="2346350"/>
            <a:chExt cx="1084324" cy="1026941"/>
          </a:xfrm>
          <a:solidFill>
            <a:schemeClr val="bg1">
              <a:lumMod val="85000"/>
            </a:schemeClr>
          </a:solidFill>
        </p:grpSpPr>
        <p:grpSp>
          <p:nvGrpSpPr>
            <p:cNvPr id="35" name="Group 34"/>
            <p:cNvGrpSpPr/>
            <p:nvPr/>
          </p:nvGrpSpPr>
          <p:grpSpPr>
            <a:xfrm>
              <a:off x="1117816" y="2346350"/>
              <a:ext cx="1026945" cy="1026941"/>
              <a:chOff x="2366530" y="2332283"/>
              <a:chExt cx="1026945" cy="1026941"/>
            </a:xfrm>
            <a:grpFill/>
          </p:grpSpPr>
          <p:sp>
            <p:nvSpPr>
              <p:cNvPr id="37" name="Block Arc 36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5400000">
                <a:off x="2315972" y="2800183"/>
                <a:ext cx="24384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060437" y="2950462"/>
              <a:ext cx="256144" cy="25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cs typeface="Segoe UI Light" panose="020B05020402040202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161524" y="4236078"/>
            <a:ext cx="1861708" cy="1606695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89" name="TextBox 88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955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Patterns – View Points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57400" y="14478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Availability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600" y="14478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Data Management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14478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Design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0" y="3881559"/>
            <a:ext cx="1828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Performance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3881559"/>
            <a:ext cx="1828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Resiliency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800" y="3881559"/>
            <a:ext cx="1828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Security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01000" y="3881559"/>
            <a:ext cx="1828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Management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8956" y="14478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Integrations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pic>
        <p:nvPicPr>
          <p:cNvPr id="2050" name="Picture 2" descr="C:\Users\sarvesh.goel\Downloads\Microsoft_CloudnEnterprise_Symbols_v2.5_PUBLIC\Symbols\CnE_OMS\OMS Server with chang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919" y="1510155"/>
            <a:ext cx="280987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vesh.goel\Downloads\Microsoft_CloudnEnterprise_Symbols_v2.5_PUBLIC\Symbols\CnE_OMS\OMS Assessmen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437" y="3925955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rvesh.goel\Downloads\Microsoft_CloudnEnterprise_Symbols_v2.5_PUBLIC\Symbols\CnE_OMS\OMS Solutio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70" y="396627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rvesh.goel\Downloads\Microsoft_CloudnEnterprise_Symbols_v2.5_PUBLIC\Symbols\CnE_OMS\OMS aler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1550988"/>
            <a:ext cx="277812" cy="27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arvesh.goel\Downloads\Microsoft_CloudnEnterprise_Symbols_v2.5_PUBLIC\Symbols\CnE_OMS\OMS Dashboa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34" y="1537143"/>
            <a:ext cx="253999" cy="2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rvesh.goel\Downloads\Microsoft_CloudnEnterprise_Symbols_v2.5_PUBLIC\Symbols\CnE_OMS\OMS System upda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30" y="392595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arvesh.goel\Downloads\Microsoft_CloudnEnterprise_Symbols_v2.5_PUBLIC\Symbols\CnE_OMS\OMS Job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12" y="3956089"/>
            <a:ext cx="238788" cy="2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57400" y="1944754"/>
            <a:ext cx="1828800" cy="178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Defines the proportion of time the system is functional &amp; working.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Points to availability of Cloud Provider and Application</a:t>
            </a:r>
            <a:endParaRPr lang="en-IN" sz="1200" dirty="0" err="1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38600" y="1956682"/>
            <a:ext cx="1828800" cy="1777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 is the most critical component of Cloud hosted applications.</a:t>
            </a:r>
          </a:p>
          <a:p>
            <a:endParaRPr lang="en-IN" sz="1200" dirty="0" err="1">
              <a:solidFill>
                <a:schemeClr val="tx1"/>
              </a:solidFill>
            </a:endParaRPr>
          </a:p>
          <a:p>
            <a:pPr algn="ctr"/>
            <a:endParaRPr lang="en-US" sz="1200" dirty="0" err="1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Points to performance, scalability, availability, durability, encryption, compression, caching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5162" y="1944754"/>
            <a:ext cx="1828800" cy="178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Focuses on consistency and approved standards.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Points to deployment, maintainability, operability, application and business requirements</a:t>
            </a:r>
            <a:endParaRPr lang="en-IN" sz="1200" dirty="0" err="1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01000" y="1957347"/>
            <a:ext cx="1828800" cy="1776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Defines integrations between Azure VNET, DCS, Azure VNET, AWS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Points to integrations using Cloud Integration Platform and FAAS</a:t>
            </a:r>
            <a:endParaRPr lang="en-IN" sz="1200" dirty="0" err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7400" y="4306956"/>
            <a:ext cx="1828800" cy="1865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Indication of responsiveness of a application distributed across layers and servers.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Points to scalability, ability to handle load</a:t>
            </a:r>
            <a:endParaRPr lang="en-IN" sz="1200" dirty="0" err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38600" y="4318882"/>
            <a:ext cx="1828800" cy="1853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Ability of a system to gracefully handle and recover from failures.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Points to Traffic management, load balancers and probe management</a:t>
            </a:r>
            <a:endParaRPr lang="en-IN" sz="1200" dirty="0" err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15162" y="4306956"/>
            <a:ext cx="1828800" cy="1865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Prevention of systems from malicious or accidental actions to prevent loss of information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Points to having RBAC, </a:t>
            </a:r>
            <a:r>
              <a:rPr lang="en-US" sz="1200" dirty="0" err="1">
                <a:solidFill>
                  <a:schemeClr val="tx1"/>
                </a:solidFill>
              </a:rPr>
              <a:t>Vnet</a:t>
            </a:r>
            <a:r>
              <a:rPr lang="en-US" sz="1200" dirty="0">
                <a:solidFill>
                  <a:schemeClr val="tx1"/>
                </a:solidFill>
              </a:rPr>
              <a:t>, Isolation and governance</a:t>
            </a:r>
          </a:p>
          <a:p>
            <a:endParaRPr lang="en-IN" sz="1200" dirty="0" err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01000" y="4319548"/>
            <a:ext cx="1828800" cy="1852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Ability to control the Infrastructure / application workloads for build, configure, monitor and terminate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Points to </a:t>
            </a:r>
            <a:r>
              <a:rPr lang="en-US" sz="1200">
                <a:solidFill>
                  <a:schemeClr val="tx1"/>
                </a:solidFill>
              </a:rPr>
              <a:t>access control, tools for </a:t>
            </a:r>
            <a:endParaRPr lang="en-IN" sz="1200" dirty="0" err="1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663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Limits to know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57400" y="1295400"/>
          <a:ext cx="8001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Azure Service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Limit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Storage Account per</a:t>
                      </a:r>
                      <a:r>
                        <a:rPr lang="en-US" sz="1600" baseline="0" dirty="0"/>
                        <a:t> Subscription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  <a:r>
                        <a:rPr lang="en-US" sz="1600" i="1" dirty="0"/>
                        <a:t>*</a:t>
                      </a:r>
                      <a:endParaRPr lang="en-IN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TB per Storage Account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</a:t>
                      </a:r>
                      <a:r>
                        <a:rPr lang="en-US" sz="1600" baseline="0" dirty="0"/>
                        <a:t> TB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Max size of a Page Blob (VM Disk)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TB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  <a:r>
                        <a:rPr lang="en-US" sz="1600" baseline="0" dirty="0"/>
                        <a:t> size of File Share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TB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Virtual Machines</a:t>
                      </a:r>
                      <a:r>
                        <a:rPr lang="en-US" sz="1600" baseline="0" dirty="0"/>
                        <a:t> in Availability / Scale Set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Deployments</a:t>
                      </a:r>
                      <a:r>
                        <a:rPr lang="en-US" sz="1600" baseline="0" dirty="0"/>
                        <a:t> per Resource Group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Number of Tags</a:t>
                      </a:r>
                      <a:r>
                        <a:rPr lang="en-US" sz="1600" baseline="0" dirty="0"/>
                        <a:t> per resource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Virtual Networks per Subscription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NSG Rules per NSG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6062822" y="838201"/>
            <a:ext cx="4300379" cy="2736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400" i="1" dirty="0">
                <a:solidFill>
                  <a:srgbClr val="C00000"/>
                </a:solidFill>
              </a:rPr>
              <a:t>For updated Azure Limits from Microsoft – </a:t>
            </a:r>
            <a:r>
              <a:rPr lang="en-US" sz="1400" i="1" dirty="0">
                <a:hlinkClick r:id="rId2"/>
              </a:rPr>
              <a:t>Click Here</a:t>
            </a:r>
            <a:endParaRPr lang="en-IN" sz="1400" i="1" dirty="0" err="1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019800" y="5870096"/>
            <a:ext cx="4038600" cy="19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i="1" dirty="0"/>
              <a:t>* - Soft limit from Azure. Can be increased by contacting Microsoft support</a:t>
            </a:r>
            <a:endParaRPr lang="en-IN" sz="1000" i="1" dirty="0" err="1"/>
          </a:p>
        </p:txBody>
      </p:sp>
      <p:sp>
        <p:nvSpPr>
          <p:cNvPr id="8" name="TextBox 7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7769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– Good to know points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1236433"/>
            <a:ext cx="2705100" cy="44593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Azure Standard Storage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1236433"/>
            <a:ext cx="2667000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Azure Premium Storage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pic>
        <p:nvPicPr>
          <p:cNvPr id="1026" name="Picture 2" descr="C:\Users\sarvesh.goel\Downloads\Microsoft_CloudnEnterprise_Symbols_v2.5_PUBLIC\Symbols\CnE_Cloud\PNG\Azure Storage - Blo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56" y="1814453"/>
            <a:ext cx="349249" cy="34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rvesh.goel\Downloads\Microsoft_CloudnEnterprise_Symbols_v2.5_PUBLIC\Symbols\CnE_Cloud\PNG\Azure Storage - Fil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80" y="1814452"/>
            <a:ext cx="341920" cy="3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rvesh.goel\Downloads\Microsoft_CloudnEnterprise_Symbols_v2.5_PUBLIC\Symbols\CnE_Cloud\PNG\Azure Storage - 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441" y="1837652"/>
            <a:ext cx="320112" cy="3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rvesh.goel\Downloads\Microsoft_CloudnEnterprise_Symbols_v2.5_PUBLIC\Symbols\CnE_Cloud\PNG\Azure Storage - Tab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65" y="18310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rvesh.goel\Downloads\Microsoft_CloudnEnterprise_Symbols_v2.5_PUBLIC\Symbols\CnE_Cloud\PNG\OS ima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52552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21987" y="1799874"/>
          <a:ext cx="31242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Block</a:t>
                      </a:r>
                      <a:r>
                        <a:rPr lang="en-US" sz="900" baseline="0" dirty="0"/>
                        <a:t> </a:t>
                      </a:r>
                    </a:p>
                    <a:p>
                      <a:r>
                        <a:rPr lang="en-US" sz="900" baseline="0" dirty="0"/>
                        <a:t>Blob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File</a:t>
                      </a:r>
                      <a:r>
                        <a:rPr lang="en-US" sz="900" baseline="0" dirty="0"/>
                        <a:t> Store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Azure Queue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Azure Table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Page Blob</a:t>
                      </a:r>
                    </a:p>
                    <a:p>
                      <a:r>
                        <a:rPr lang="en-US" sz="900" dirty="0"/>
                        <a:t>(VM Disk)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900" dirty="0"/>
                        <a:t>195</a:t>
                      </a:r>
                      <a:r>
                        <a:rPr lang="en-US" sz="900" baseline="0" dirty="0"/>
                        <a:t> GB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r>
                        <a:rPr lang="en-US" sz="900" baseline="0" dirty="0"/>
                        <a:t> TB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 TB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60 MB/s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1000 IOPS or 60 MB/s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2000 message</a:t>
                      </a:r>
                      <a:r>
                        <a:rPr lang="en-US" sz="900" baseline="0" dirty="0"/>
                        <a:t>/ second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2000</a:t>
                      </a:r>
                      <a:r>
                        <a:rPr lang="en-US" sz="900" baseline="0" dirty="0"/>
                        <a:t> Entities/ second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500 IOPS per disk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Picture 6" descr="C:\Users\sarvesh.goel\Downloads\Microsoft_CloudnEnterprise_Symbols_v2.5_PUBLIC\Symbols\CnE_Cloud\PNG\OS ima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1874123"/>
            <a:ext cx="255657" cy="2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467600" y="1820223"/>
          <a:ext cx="1358092" cy="1380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3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Page Blob </a:t>
                      </a:r>
                    </a:p>
                    <a:p>
                      <a:pPr algn="ctr"/>
                      <a:r>
                        <a:rPr lang="en-US" sz="900" dirty="0"/>
                        <a:t>(VM</a:t>
                      </a:r>
                      <a:r>
                        <a:rPr lang="en-US" sz="900" baseline="0" dirty="0"/>
                        <a:t> Disk)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TB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5000 IOPS</a:t>
                      </a:r>
                      <a:r>
                        <a:rPr lang="en-US" sz="900" baseline="0" dirty="0"/>
                        <a:t> per Disk, </a:t>
                      </a:r>
                      <a:r>
                        <a:rPr lang="en-US" sz="900" dirty="0"/>
                        <a:t>200 MB/s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1537915" y="1337662"/>
            <a:ext cx="1371600" cy="31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>
                <a:solidFill>
                  <a:srgbClr val="C00000"/>
                </a:solidFill>
              </a:rPr>
              <a:t>Storage Type</a:t>
            </a:r>
            <a:endParaRPr lang="en-IN" sz="1600" dirty="0" err="1">
              <a:solidFill>
                <a:srgbClr val="C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622605" y="3553809"/>
          <a:ext cx="3505200" cy="106337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967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LRS</a:t>
                      </a:r>
                      <a:endParaRPr lang="en-IN" sz="9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ZRS**</a:t>
                      </a:r>
                      <a:endParaRPr lang="en-IN" sz="9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GRS</a:t>
                      </a:r>
                      <a:endParaRPr lang="en-IN" sz="9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RA-GRS</a:t>
                      </a:r>
                      <a:endParaRPr lang="en-IN" sz="9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43">
                <a:tc>
                  <a:txBody>
                    <a:bodyPr/>
                    <a:lstStyle/>
                    <a:p>
                      <a:r>
                        <a:rPr lang="en-US" sz="900" dirty="0"/>
                        <a:t>Local Replication</a:t>
                      </a:r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Zone</a:t>
                      </a:r>
                      <a:r>
                        <a:rPr lang="en-US" sz="900" baseline="0" dirty="0"/>
                        <a:t> Replication</a:t>
                      </a:r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Geo</a:t>
                      </a:r>
                      <a:r>
                        <a:rPr lang="en-US" sz="900" baseline="0" dirty="0"/>
                        <a:t> Replication</a:t>
                      </a:r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Read-Access</a:t>
                      </a:r>
                    </a:p>
                    <a:p>
                      <a:r>
                        <a:rPr lang="en-US" sz="900" dirty="0"/>
                        <a:t> GRS</a:t>
                      </a:r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6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400800" y="1337662"/>
            <a:ext cx="0" cy="52155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0" y="3321456"/>
          <a:ext cx="1143000" cy="10464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827">
                <a:tc>
                  <a:txBody>
                    <a:bodyPr/>
                    <a:lstStyle/>
                    <a:p>
                      <a:pPr lvl="0" algn="ctr"/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LRS</a:t>
                      </a:r>
                      <a:endParaRPr lang="en-IN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Local Replication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2268767" y="2242936"/>
            <a:ext cx="13716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Usage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540871" y="3739773"/>
            <a:ext cx="1168797" cy="451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C00000"/>
                </a:solidFill>
              </a:rPr>
              <a:t>    Supported Replication Type</a:t>
            </a:r>
            <a:endParaRPr lang="en-IN" sz="1100" dirty="0" err="1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29065" y="2544426"/>
            <a:ext cx="7620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Limits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856080" y="2937863"/>
            <a:ext cx="1338349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Performance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112875" y="4349373"/>
            <a:ext cx="785729" cy="234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Copies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10400" y="2279381"/>
            <a:ext cx="13716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Usage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553201" y="3450226"/>
            <a:ext cx="1109749" cy="43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50" dirty="0">
                <a:solidFill>
                  <a:srgbClr val="C00000"/>
                </a:solidFill>
              </a:rPr>
              <a:t>   Supported Replication Type</a:t>
            </a:r>
            <a:endParaRPr lang="en-IN" sz="1050" dirty="0" err="1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70698" y="2580871"/>
            <a:ext cx="7620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Limits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6597713" y="2870945"/>
            <a:ext cx="1338349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Performance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86601" y="4063137"/>
            <a:ext cx="785729" cy="234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Copies</a:t>
            </a:r>
            <a:endParaRPr 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617846" y="4729041"/>
          <a:ext cx="3538452" cy="1493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OS Disk for all workloads including</a:t>
                      </a:r>
                      <a:r>
                        <a:rPr lang="en-US" sz="1200" b="0" baseline="0" dirty="0"/>
                        <a:t> servers that use Premium storage.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All Non-production, QA, UAT workloads.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Specific Production workloads that require lesser Disk IOPS (500 per disk) and up to 8000 IOPS when striped.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E.g. Web Servers, App Servers, less-frequently used servers / data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858000" y="4478638"/>
          <a:ext cx="353845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Use</a:t>
                      </a:r>
                      <a:r>
                        <a:rPr lang="en-US" sz="1200" b="0" baseline="0" dirty="0"/>
                        <a:t> as Data Disk for high disk intensive applications.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Require specific Azure VMs - 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For Production workloads such as Databases, </a:t>
                      </a:r>
                      <a:r>
                        <a:rPr lang="en-US" sz="1200" b="0" baseline="0" dirty="0" err="1"/>
                        <a:t>Datawarehouse</a:t>
                      </a:r>
                      <a:r>
                        <a:rPr lang="en-US" sz="1200" b="0" baseline="0" dirty="0"/>
                        <a:t>, real-time analytics, Big Data, Streaming data, response time affected applications.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E.g. Hadoop, Oracle / SQL Servers, </a:t>
                      </a:r>
                      <a:r>
                        <a:rPr lang="en-US" sz="1200" b="0" baseline="0" dirty="0" err="1"/>
                        <a:t>IoT</a:t>
                      </a:r>
                      <a:r>
                        <a:rPr lang="en-US" sz="1200" b="0" baseline="0" dirty="0"/>
                        <a:t> / Analytics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 bwMode="auto">
          <a:xfrm>
            <a:off x="1828801" y="5257800"/>
            <a:ext cx="785729" cy="49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Typical Use Case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543800" y="92535"/>
            <a:ext cx="3124200" cy="49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Standard Storage </a:t>
            </a:r>
            <a:r>
              <a:rPr lang="en-US" sz="1200" dirty="0"/>
              <a:t>– Pay for what you use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C00000"/>
                </a:solidFill>
              </a:rPr>
              <a:t>Premium Storage </a:t>
            </a:r>
            <a:r>
              <a:rPr lang="en-US" sz="1200" dirty="0"/>
              <a:t>– Pay for what you provision</a:t>
            </a:r>
            <a:endParaRPr lang="en-IN" sz="1100" dirty="0" err="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40" y="115996"/>
            <a:ext cx="348352" cy="31390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845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2318941" y="3729767"/>
            <a:ext cx="137160" cy="137160"/>
          </a:xfrm>
          <a:prstGeom prst="ellipse">
            <a:avLst/>
          </a:prstGeom>
          <a:solidFill>
            <a:srgbClr val="E3722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594063" y="3522018"/>
            <a:ext cx="7248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Storage</a:t>
            </a:r>
          </a:p>
          <a:p>
            <a:r>
              <a:rPr lang="en-US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Purpose</a:t>
            </a:r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5239131" y="3304600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6200" y="3886200"/>
            <a:ext cx="6960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50" dirty="0">
                <a:solidFill>
                  <a:srgbClr val="C00000"/>
                </a:solidFill>
              </a:rPr>
              <a:t>Virtual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Machine</a:t>
            </a:r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6494262" y="4792769"/>
            <a:ext cx="137160" cy="137160"/>
          </a:xfrm>
          <a:prstGeom prst="ellipse">
            <a:avLst/>
          </a:prstGeom>
          <a:solidFill>
            <a:srgbClr val="E3722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420123" y="3195858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50" dirty="0">
                <a:solidFill>
                  <a:srgbClr val="C00000"/>
                </a:solidFill>
              </a:rPr>
              <a:t>Production</a:t>
            </a:r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3353585" y="2289498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057305" y="1739041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Less IOPS </a:t>
            </a:r>
          </a:p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Intensive (HDD)</a:t>
            </a:r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698009" y="331627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6507192" y="3302679"/>
            <a:ext cx="137160" cy="1371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4349670" y="3790865"/>
            <a:ext cx="137160" cy="137160"/>
          </a:xfrm>
          <a:prstGeom prst="ellipse">
            <a:avLst/>
          </a:prstGeom>
          <a:solidFill>
            <a:srgbClr val="E3722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5871095" y="3915219"/>
            <a:ext cx="137160" cy="137160"/>
          </a:xfrm>
          <a:prstGeom prst="ellipse">
            <a:avLst/>
          </a:prstGeom>
          <a:solidFill>
            <a:srgbClr val="E3722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7853404" y="3381194"/>
            <a:ext cx="137160" cy="1371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6" name="Straight Connector 175"/>
          <p:cNvCxnSpPr>
            <a:endCxn id="159" idx="7"/>
          </p:cNvCxnSpPr>
          <p:nvPr/>
        </p:nvCxnSpPr>
        <p:spPr>
          <a:xfrm>
            <a:off x="6008255" y="3983800"/>
            <a:ext cx="603080" cy="829057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57" idx="3"/>
          </p:cNvCxnSpPr>
          <p:nvPr/>
        </p:nvCxnSpPr>
        <p:spPr>
          <a:xfrm flipH="1">
            <a:off x="4498074" y="3421673"/>
            <a:ext cx="761145" cy="41458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2438037" y="2360612"/>
            <a:ext cx="922715" cy="1374808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3842851" y="2479619"/>
            <a:ext cx="1464860" cy="8706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90406" y="3836256"/>
            <a:ext cx="1376995" cy="138149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2464774" y="3419714"/>
            <a:ext cx="1228658" cy="3267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654986" y="3393066"/>
            <a:ext cx="1198418" cy="5670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357500" y="3331658"/>
            <a:ext cx="1149692" cy="5319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54" idx="7"/>
          </p:cNvCxnSpPr>
          <p:nvPr/>
        </p:nvCxnSpPr>
        <p:spPr>
          <a:xfrm>
            <a:off x="2436014" y="3749855"/>
            <a:ext cx="1913656" cy="86401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010651" y="2895600"/>
            <a:ext cx="8867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More IOPS </a:t>
            </a:r>
          </a:p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(SDD)</a:t>
            </a:r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3345634" y="2882362"/>
            <a:ext cx="137160" cy="13716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79867" y="1983277"/>
            <a:ext cx="1173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Block Blob</a:t>
            </a:r>
          </a:p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 (Video, Images)</a:t>
            </a:r>
          </a:p>
        </p:txBody>
      </p:sp>
      <p:sp>
        <p:nvSpPr>
          <p:cNvPr id="189" name="Oval 188"/>
          <p:cNvSpPr>
            <a:spLocks noChangeAspect="1"/>
          </p:cNvSpPr>
          <p:nvPr/>
        </p:nvSpPr>
        <p:spPr>
          <a:xfrm>
            <a:off x="7210018" y="2106680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5185364" y="1648689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2435005" y="2999358"/>
            <a:ext cx="918581" cy="74764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89" idx="3"/>
          </p:cNvCxnSpPr>
          <p:nvPr/>
        </p:nvCxnSpPr>
        <p:spPr>
          <a:xfrm flipV="1">
            <a:off x="5349549" y="2223753"/>
            <a:ext cx="1880556" cy="109675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3443820" y="1728839"/>
            <a:ext cx="1735082" cy="57171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3484216" y="2289498"/>
            <a:ext cx="1788837" cy="634258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>
            <a:spLocks noChangeAspect="1"/>
          </p:cNvSpPr>
          <p:nvPr/>
        </p:nvSpPr>
        <p:spPr>
          <a:xfrm>
            <a:off x="5287142" y="2231973"/>
            <a:ext cx="137160" cy="13716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181601" y="3937084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50" dirty="0">
                <a:solidFill>
                  <a:srgbClr val="C00000"/>
                </a:solidFill>
              </a:rPr>
              <a:t>Non-Prod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200400" y="2641684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Files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124201" y="3089702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Tables / </a:t>
            </a:r>
          </a:p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Queues</a:t>
            </a:r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6647636" y="2791608"/>
            <a:ext cx="1124764" cy="60120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7304606" y="2378059"/>
            <a:ext cx="854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Multi-Geo </a:t>
            </a:r>
          </a:p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Replication</a:t>
            </a:r>
          </a:p>
        </p:txBody>
      </p:sp>
      <p:sp>
        <p:nvSpPr>
          <p:cNvPr id="238" name="Oval 237"/>
          <p:cNvSpPr>
            <a:spLocks noChangeAspect="1"/>
          </p:cNvSpPr>
          <p:nvPr/>
        </p:nvSpPr>
        <p:spPr>
          <a:xfrm>
            <a:off x="7772400" y="2715310"/>
            <a:ext cx="137160" cy="13716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427778" y="3429000"/>
            <a:ext cx="8018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Local </a:t>
            </a:r>
          </a:p>
          <a:p>
            <a:r>
              <a:rPr lang="en-US" sz="1050" dirty="0">
                <a:solidFill>
                  <a:srgbClr val="66696E"/>
                </a:solidFill>
                <a:latin typeface="Arial" pitchFamily="34" charset="0"/>
                <a:cs typeface="Arial" pitchFamily="34" charset="0"/>
              </a:rPr>
              <a:t>replication</a:t>
            </a:r>
          </a:p>
        </p:txBody>
      </p:sp>
      <p:cxnSp>
        <p:nvCxnSpPr>
          <p:cNvPr id="244" name="Straight Connector 243"/>
          <p:cNvCxnSpPr/>
          <p:nvPr/>
        </p:nvCxnSpPr>
        <p:spPr>
          <a:xfrm>
            <a:off x="7990564" y="3453437"/>
            <a:ext cx="704132" cy="771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7357828" y="2154540"/>
            <a:ext cx="1397552" cy="1755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>
            <a:spLocks noChangeAspect="1"/>
          </p:cNvSpPr>
          <p:nvPr/>
        </p:nvSpPr>
        <p:spPr>
          <a:xfrm>
            <a:off x="8686800" y="3381194"/>
            <a:ext cx="137160" cy="1371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908104" y="4991410"/>
            <a:ext cx="1234440" cy="23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Standard Storage</a:t>
            </a:r>
            <a:endParaRPr lang="en-IN" sz="1100" dirty="0" err="1">
              <a:solidFill>
                <a:srgbClr val="C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839200" y="3321313"/>
            <a:ext cx="1234440" cy="23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Premium Storage</a:t>
            </a:r>
            <a:endParaRPr lang="en-IN" sz="1100" dirty="0" err="1">
              <a:solidFill>
                <a:srgbClr val="C00000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561682" y="1395854"/>
            <a:ext cx="1234440" cy="23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Standard Storage</a:t>
            </a:r>
            <a:endParaRPr lang="en-IN" sz="1100" dirty="0" err="1">
              <a:solidFill>
                <a:srgbClr val="C00000"/>
              </a:solidFill>
            </a:endParaRPr>
          </a:p>
        </p:txBody>
      </p:sp>
      <p:sp>
        <p:nvSpPr>
          <p:cNvPr id="256" name="Oval 255"/>
          <p:cNvSpPr>
            <a:spLocks noChangeAspect="1"/>
          </p:cNvSpPr>
          <p:nvPr/>
        </p:nvSpPr>
        <p:spPr>
          <a:xfrm>
            <a:off x="5307711" y="237805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456091" y="2191026"/>
            <a:ext cx="1234440" cy="23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Standard Storage</a:t>
            </a:r>
            <a:endParaRPr lang="en-IN" sz="1100" dirty="0" err="1">
              <a:solidFill>
                <a:srgbClr val="C00000"/>
              </a:solidFill>
            </a:endParaRPr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>
            <a:off x="8770620" y="2085959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957476" y="2053866"/>
            <a:ext cx="1234440" cy="23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Standard Storage</a:t>
            </a:r>
            <a:endParaRPr lang="en-IN" sz="1100" dirty="0" err="1">
              <a:solidFill>
                <a:srgbClr val="C00000"/>
              </a:solidFill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 flipH="1" flipV="1">
            <a:off x="2464774" y="3749855"/>
            <a:ext cx="1185994" cy="101927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>
            <a:spLocks noChangeAspect="1"/>
          </p:cNvSpPr>
          <p:nvPr/>
        </p:nvSpPr>
        <p:spPr>
          <a:xfrm>
            <a:off x="3601820" y="4769125"/>
            <a:ext cx="137160" cy="1371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1" name="Straight Connector 290"/>
          <p:cNvCxnSpPr/>
          <p:nvPr/>
        </p:nvCxnSpPr>
        <p:spPr>
          <a:xfrm flipH="1">
            <a:off x="3511790" y="4906285"/>
            <a:ext cx="167547" cy="7772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/>
          <p:cNvSpPr>
            <a:spLocks noChangeAspect="1"/>
          </p:cNvSpPr>
          <p:nvPr/>
        </p:nvSpPr>
        <p:spPr>
          <a:xfrm>
            <a:off x="3428083" y="5683567"/>
            <a:ext cx="137160" cy="1371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75354" y="4575912"/>
            <a:ext cx="13933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50" dirty="0">
                <a:solidFill>
                  <a:srgbClr val="C00000"/>
                </a:solidFill>
              </a:rPr>
              <a:t>&gt;5 TB File Services,</a:t>
            </a:r>
          </a:p>
          <a:p>
            <a:r>
              <a:rPr lang="en-US" sz="1050" dirty="0">
                <a:solidFill>
                  <a:srgbClr val="C00000"/>
                </a:solidFill>
              </a:rPr>
              <a:t>&gt; 64 TB VM Data</a:t>
            </a:r>
          </a:p>
        </p:txBody>
      </p:sp>
      <p:sp>
        <p:nvSpPr>
          <p:cNvPr id="296" name="Title 1"/>
          <p:cNvSpPr>
            <a:spLocks noGrp="1"/>
          </p:cNvSpPr>
          <p:nvPr>
            <p:ph type="title"/>
          </p:nvPr>
        </p:nvSpPr>
        <p:spPr>
          <a:xfrm>
            <a:off x="1800225" y="678180"/>
            <a:ext cx="8134350" cy="755650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Storage – </a:t>
            </a:r>
            <a:br>
              <a:rPr lang="en-US" dirty="0"/>
            </a:br>
            <a:r>
              <a:rPr lang="en-US" dirty="0"/>
              <a:t>Decision Tree</a:t>
            </a:r>
            <a:endParaRPr lang="en-IN" dirty="0"/>
          </a:p>
        </p:txBody>
      </p:sp>
      <p:cxnSp>
        <p:nvCxnSpPr>
          <p:cNvPr id="300" name="Straight Connector 299"/>
          <p:cNvCxnSpPr/>
          <p:nvPr/>
        </p:nvCxnSpPr>
        <p:spPr>
          <a:xfrm flipH="1" flipV="1">
            <a:off x="7921984" y="2791609"/>
            <a:ext cx="901977" cy="194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>
            <a:spLocks noChangeAspect="1"/>
          </p:cNvSpPr>
          <p:nvPr/>
        </p:nvSpPr>
        <p:spPr>
          <a:xfrm>
            <a:off x="8846455" y="2724977"/>
            <a:ext cx="137160" cy="1371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6669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8963107" y="2667000"/>
            <a:ext cx="1055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50" dirty="0">
                <a:solidFill>
                  <a:srgbClr val="C00000"/>
                </a:solidFill>
              </a:rPr>
              <a:t>Not Supported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02170" y="228601"/>
          <a:ext cx="225971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58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Service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Limit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Azure Block Blob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195 GB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r>
                        <a:rPr lang="en-US" sz="1000" dirty="0"/>
                        <a:t>Azure Files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 TB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sz="1000" dirty="0"/>
                        <a:t>Azure Queues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86830" y="600405"/>
            <a:ext cx="1686718" cy="220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LRS, ZRS, GRS, RA_GRS</a:t>
            </a:r>
            <a:endParaRPr lang="en-IN" sz="1100" dirty="0" err="1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endCxn id="2" idx="2"/>
          </p:cNvCxnSpPr>
          <p:nvPr/>
        </p:nvCxnSpPr>
        <p:spPr>
          <a:xfrm flipV="1">
            <a:off x="5178903" y="821386"/>
            <a:ext cx="151287" cy="574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400801" y="1513670"/>
            <a:ext cx="289731" cy="677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309795" y="1261829"/>
            <a:ext cx="1686718" cy="220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LRS, GRS, RA_GRS</a:t>
            </a:r>
            <a:endParaRPr lang="en-IN" sz="1100" dirty="0" err="1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07852" y="5890650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50" dirty="0">
                <a:solidFill>
                  <a:srgbClr val="C00000"/>
                </a:solidFill>
              </a:rPr>
              <a:t>ADLS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1860106" y="6628468"/>
            <a:ext cx="1975257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2016-12-07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261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28827" y="1479012"/>
          <a:ext cx="8267701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031327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3532301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Feature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Basic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Standard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Premium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Max Database</a:t>
                      </a:r>
                      <a:r>
                        <a:rPr lang="en-US" sz="1600" baseline="0" dirty="0"/>
                        <a:t> Size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2 GB</a:t>
                      </a:r>
                      <a:endParaRPr lang="en-IN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250 GB</a:t>
                      </a:r>
                      <a:endParaRPr lang="en-IN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4 TB</a:t>
                      </a:r>
                      <a:endParaRPr lang="en-IN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Maximum</a:t>
                      </a:r>
                      <a:r>
                        <a:rPr lang="en-US" sz="1600" baseline="0" dirty="0"/>
                        <a:t> number of databases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Max DTUs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Max concurrent sessions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Max concurrent logins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1860106" y="6628467"/>
            <a:ext cx="1975257" cy="17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2016-12-26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21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SQL IaaS vs Azure SQL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19299" y="1524000"/>
          <a:ext cx="81915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603">
                  <a:extLst>
                    <a:ext uri="{9D8B030D-6E8A-4147-A177-3AD203B41FA5}">
                      <a16:colId xmlns:a16="http://schemas.microsoft.com/office/drawing/2014/main" val="1503132763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Feature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SQL IaaS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Azure SQL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Active Geo-Replication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SQL</a:t>
                      </a:r>
                      <a:r>
                        <a:rPr lang="en-US" sz="1600" i="1" baseline="0" dirty="0"/>
                        <a:t> </a:t>
                      </a:r>
                      <a:r>
                        <a:rPr lang="en-US" sz="1600" i="1" baseline="0" dirty="0" err="1"/>
                        <a:t>AlwaysON</a:t>
                      </a:r>
                      <a:endParaRPr lang="en-IN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Supported</a:t>
                      </a:r>
                      <a:endParaRPr lang="en-IN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Attach</a:t>
                      </a:r>
                      <a:r>
                        <a:rPr lang="en-US" sz="1600" baseline="0" dirty="0"/>
                        <a:t> a Database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Supported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Auto Scale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Supported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  <a:r>
                        <a:rPr lang="en-US" sz="1600" baseline="0" dirty="0"/>
                        <a:t> Mirroring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Supported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Auditing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Always</a:t>
                      </a:r>
                      <a:r>
                        <a:rPr lang="en-US" sz="1600" baseline="0" dirty="0"/>
                        <a:t> Encrypted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Data</a:t>
                      </a:r>
                      <a:r>
                        <a:rPr lang="en-US" sz="1600" baseline="0" dirty="0"/>
                        <a:t> Compression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Cross Database queries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Elastic queries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600" dirty="0"/>
                        <a:t>SQL Jobs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1860106" y="6628467"/>
            <a:ext cx="1975257" cy="17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– 2016-12-26</a:t>
            </a:r>
            <a:endParaRPr lang="en-IN" sz="900" dirty="0" err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477000" y="79942"/>
            <a:ext cx="4114800" cy="2719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400" i="1" dirty="0">
                <a:solidFill>
                  <a:srgbClr val="C00000"/>
                </a:solidFill>
              </a:rPr>
              <a:t>For complete list of features comparison – </a:t>
            </a:r>
            <a:r>
              <a:rPr lang="en-US" sz="1400" i="1" dirty="0">
                <a:hlinkClick r:id="rId2"/>
              </a:rPr>
              <a:t>Click Here</a:t>
            </a:r>
            <a:endParaRPr lang="en-IN" sz="1400" i="1" dirty="0" err="1"/>
          </a:p>
        </p:txBody>
      </p:sp>
    </p:spTree>
    <p:extLst>
      <p:ext uri="{BB962C8B-B14F-4D97-AF65-F5344CB8AC3E}">
        <p14:creationId xmlns:p14="http://schemas.microsoft.com/office/powerpoint/2010/main" val="27351243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2009</Words>
  <Application>Microsoft Office PowerPoint</Application>
  <PresentationFormat>Widescreen</PresentationFormat>
  <Paragraphs>659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Futura Bold</vt:lpstr>
      <vt:lpstr>Wingdings</vt:lpstr>
      <vt:lpstr>Office Theme</vt:lpstr>
      <vt:lpstr>PowerPoint Presentation</vt:lpstr>
      <vt:lpstr>High level deployment of Cloud Services &amp; Integrations</vt:lpstr>
      <vt:lpstr>Cloud Deployment Patterns – Pipeline / Journey</vt:lpstr>
      <vt:lpstr>Deployment Patterns – View Points</vt:lpstr>
      <vt:lpstr>Azure Limits to know</vt:lpstr>
      <vt:lpstr>Azure Storage – Good to know points</vt:lpstr>
      <vt:lpstr>Azure Storage –  Decision Tree</vt:lpstr>
      <vt:lpstr>Azure SQL Database</vt:lpstr>
      <vt:lpstr>Compare SQL IaaS vs Azure SQL</vt:lpstr>
      <vt:lpstr>Deployment Patterns – common use cases – At a Glance</vt:lpstr>
      <vt:lpstr>Deployment Pattern – Standalone VM Single storage account</vt:lpstr>
      <vt:lpstr>Deployment Pattern – Standalone VM Single storage account</vt:lpstr>
      <vt:lpstr>Deployment Pattern - Standalone VM multiple storage accounts</vt:lpstr>
      <vt:lpstr>Deployment Pattern – Highly Available VM</vt:lpstr>
      <vt:lpstr>Deployment Pattern – N-Tier non-HA VM  Stack</vt:lpstr>
      <vt:lpstr>Deployment Pattern – N-Tier non-HA VM  Stack</vt:lpstr>
      <vt:lpstr>Deployment Patterns – N-tier Architecture Windows</vt:lpstr>
      <vt:lpstr>Deployment Patterns – N-tier Architecture  Linux</vt:lpstr>
      <vt:lpstr>Deployment Patterns – Cross Region HA Simple Architecture</vt:lpstr>
      <vt:lpstr>Deployment Patterns – Cross Region HA -   N-tier Architecture</vt:lpstr>
      <vt:lpstr>Deployment Pattern - Simple Azure Web App  with DB</vt:lpstr>
      <vt:lpstr>Deployment Pattern – Highly Available Azure  Web App with DB</vt:lpstr>
      <vt:lpstr>Deployment Pattern – Cross Region - Azure Web App with DB – HA</vt:lpstr>
      <vt:lpstr>Deployment Pattern – Simple IaaS Web, App &amp; PaaS DB</vt:lpstr>
      <vt:lpstr>Deployment Pattern – IaaS Web / PaaS  DB - HA</vt:lpstr>
      <vt:lpstr>Deployment Pattern – IaaS Web / PaaS  DB - HA</vt:lpstr>
      <vt:lpstr>Deployment Pattern – IaaS Web / PaaS  DB - 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Prashanth SBOBNG-ITY/BE</dc:creator>
  <cp:lastModifiedBy>Kumar, Prashanth SBOBNG-ITY/BE</cp:lastModifiedBy>
  <cp:revision>6</cp:revision>
  <dcterms:created xsi:type="dcterms:W3CDTF">2021-05-02T05:39:15Z</dcterms:created>
  <dcterms:modified xsi:type="dcterms:W3CDTF">2021-05-02T15:02:59Z</dcterms:modified>
</cp:coreProperties>
</file>