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17"/>
  </p:notesMasterIdLst>
  <p:sldIdLst>
    <p:sldId id="1904" r:id="rId2"/>
    <p:sldId id="1818" r:id="rId3"/>
    <p:sldId id="1822" r:id="rId4"/>
    <p:sldId id="1929" r:id="rId5"/>
    <p:sldId id="1820" r:id="rId6"/>
    <p:sldId id="1863" r:id="rId7"/>
    <p:sldId id="1885" r:id="rId8"/>
    <p:sldId id="1684" r:id="rId9"/>
    <p:sldId id="1755" r:id="rId10"/>
    <p:sldId id="1757" r:id="rId11"/>
    <p:sldId id="1864" r:id="rId12"/>
    <p:sldId id="1853" r:id="rId13"/>
    <p:sldId id="1854" r:id="rId14"/>
    <p:sldId id="1855" r:id="rId15"/>
    <p:sldId id="18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43EE9B-424E-4E36-B455-597FE28D4121}" v="34" dt="2020-10-16T13:20:59.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87119" autoAdjust="0"/>
  </p:normalViewPr>
  <p:slideViewPr>
    <p:cSldViewPr snapToGrid="0">
      <p:cViewPr varScale="1">
        <p:scale>
          <a:sx n="107" d="100"/>
          <a:sy n="107" d="100"/>
        </p:scale>
        <p:origin x="3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6C56-7833-41FB-90A3-AEA8AF1C4A75}" type="datetimeFigureOut">
              <a:rPr lang="en-US" smtClean="0"/>
              <a:t>5/9/2021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9BA8-66DC-45FC-AD54-ACC21756A2FD}" type="slidenum">
              <a:rPr lang="en-US" smtClean="0"/>
              <a:t>‹#›</a:t>
            </a:fld>
            <a:endParaRPr lang="en-US" dirty="0"/>
          </a:p>
        </p:txBody>
      </p:sp>
    </p:spTree>
    <p:extLst>
      <p:ext uri="{BB962C8B-B14F-4D97-AF65-F5344CB8AC3E}">
        <p14:creationId xmlns:p14="http://schemas.microsoft.com/office/powerpoint/2010/main" val="149823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storag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5/9/2021 10:57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Regional pairing</a:t>
            </a:r>
          </a:p>
          <a:p>
            <a:pPr>
              <a:lnSpc>
                <a:spcPct val="100000"/>
              </a:lnSpc>
              <a:spcAft>
                <a:spcPts val="600"/>
              </a:spcAft>
            </a:pPr>
            <a:r>
              <a:rPr lang="en-US" sz="1800" dirty="0">
                <a:latin typeface="Segoe UI Light" panose="020B0502040204020203" pitchFamily="34" charset="0"/>
                <a:cs typeface="Segoe UI Light" panose="020B0502040204020203" pitchFamily="34" charset="0"/>
              </a:rPr>
              <a:t>Each Azure region is paired with another region within the same geography</a:t>
            </a:r>
          </a:p>
          <a:p>
            <a:pPr>
              <a:lnSpc>
                <a:spcPct val="100000"/>
              </a:lnSpc>
              <a:spcAft>
                <a:spcPts val="600"/>
              </a:spcAft>
            </a:pPr>
            <a:r>
              <a:rPr lang="en-US" sz="1800" dirty="0">
                <a:latin typeface="Segoe UI Light" panose="020B0502040204020203" pitchFamily="34" charset="0"/>
                <a:cs typeface="Segoe UI Light" panose="020B0502040204020203" pitchFamily="34" charset="0"/>
              </a:rPr>
              <a:t>Choose regions from the same regional pair</a:t>
            </a:r>
          </a:p>
          <a:p>
            <a:pPr marL="0" indent="0">
              <a:lnSpc>
                <a:spcPct val="100000"/>
              </a:lnSpc>
              <a:buNone/>
            </a:pPr>
            <a:endParaRPr lang="en-US" sz="18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Resource groups</a:t>
            </a:r>
          </a:p>
          <a:p>
            <a:pPr marL="0" indent="0">
              <a:lnSpc>
                <a:spcPct val="100000"/>
              </a:lnSpc>
              <a:buNone/>
            </a:pPr>
            <a:r>
              <a:rPr lang="en-US" sz="1800" dirty="0">
                <a:latin typeface="Segoe UI Light" panose="020B0502040204020203" pitchFamily="34" charset="0"/>
                <a:cs typeface="Segoe UI Light" panose="020B0502040204020203" pitchFamily="34" charset="0"/>
              </a:rPr>
              <a:t>Place the primary region, secondary region, and Traffic Manager into separate resource groups so you can manage the resources deployed to each region as a single collection.</a:t>
            </a:r>
          </a:p>
          <a:p>
            <a:pPr marL="0" indent="0">
              <a:lnSpc>
                <a:spcPct val="100000"/>
              </a:lnSpc>
              <a:buNone/>
            </a:pPr>
            <a:endParaRPr lang="en-US" sz="18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Front Door configuration</a:t>
            </a:r>
          </a:p>
          <a:p>
            <a:pPr marL="0" indent="0">
              <a:lnSpc>
                <a:spcPct val="100000"/>
              </a:lnSpc>
              <a:spcAft>
                <a:spcPts val="600"/>
              </a:spcAft>
              <a:buNone/>
            </a:pPr>
            <a:r>
              <a:rPr lang="en-US" sz="1800" b="1" dirty="0">
                <a:latin typeface="Segoe UI Light" panose="020B0502040204020203" pitchFamily="34" charset="0"/>
                <a:cs typeface="Segoe UI Light" panose="020B0502040204020203" pitchFamily="34" charset="0"/>
              </a:rPr>
              <a:t>Routing</a:t>
            </a:r>
            <a:r>
              <a:rPr lang="en-US" sz="1800" dirty="0">
                <a:latin typeface="Segoe UI Light" panose="020B0502040204020203" pitchFamily="34" charset="0"/>
                <a:cs typeface="Segoe UI Light" panose="020B0502040204020203" pitchFamily="34" charset="0"/>
              </a:rPr>
              <a:t>. Front Door sends all requests to the primary region unless the endpoint for the region becomes unreachable. At this point, it automatically fails over to the secondary region. </a:t>
            </a:r>
          </a:p>
          <a:p>
            <a:pPr lvl="1">
              <a:spcAft>
                <a:spcPts val="600"/>
              </a:spcAft>
            </a:pPr>
            <a:r>
              <a:rPr lang="en-US" sz="1800" dirty="0">
                <a:latin typeface="Segoe UI Light" panose="020B0502040204020203" pitchFamily="34" charset="0"/>
                <a:cs typeface="Segoe UI Light" panose="020B0502040204020203" pitchFamily="34" charset="0"/>
              </a:rPr>
              <a:t>Set the backend pool with different priority values, 1 for the active region and 2 or higher for the standby or passive region.</a:t>
            </a:r>
          </a:p>
          <a:p>
            <a:pPr marL="0" indent="0">
              <a:lnSpc>
                <a:spcPct val="100000"/>
              </a:lnSpc>
              <a:spcAft>
                <a:spcPts val="600"/>
              </a:spcAft>
              <a:buNone/>
            </a:pPr>
            <a:r>
              <a:rPr lang="en-US" sz="1800" b="1" dirty="0">
                <a:latin typeface="Segoe UI Light" panose="020B0502040204020203" pitchFamily="34" charset="0"/>
                <a:cs typeface="Segoe UI Light" panose="020B0502040204020203" pitchFamily="34" charset="0"/>
              </a:rPr>
              <a:t>Health probe</a:t>
            </a:r>
            <a:r>
              <a:rPr lang="en-US" sz="1800" dirty="0">
                <a:latin typeface="Segoe UI Light" panose="020B0502040204020203" pitchFamily="34" charset="0"/>
                <a:cs typeface="Segoe UI Light" panose="020B0502040204020203" pitchFamily="34" charset="0"/>
              </a:rPr>
              <a:t>. Front Door uses an HTTP (or HTTPS) probe to monitor the availability of each back end. </a:t>
            </a:r>
          </a:p>
          <a:p>
            <a:pPr marL="514350" lvl="1" indent="-285750">
              <a:spcAft>
                <a:spcPts val="600"/>
              </a:spcAft>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The probe gives Front Door a pass/fail test for failing over to the secondary region.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dirty="0">
                <a:latin typeface="Segoe UI Light" panose="020B0502040204020203" pitchFamily="34" charset="0"/>
                <a:cs typeface="Segoe UI Light" panose="020B0502040204020203" pitchFamily="34" charset="0"/>
              </a:rPr>
              <a:t>If a storage outage occurs, there is a time when no write-access to the data occurs—it is possible to read from the secondary endpoint during the outage.</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If a regional outage affects the primary location and the data there cannot be recovered, the Azure Storage team will perform a geo-failover to the secondary region.</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Data replication to the secondary region is performed asynchronously. Therefore, if a geo-failover is performed, some data loss is possible if the data can't be recovered from the primary region.</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Transient failures, such as a network outage, will not trigger a storage failover. Design your application to be resilient to transient failures.</a:t>
            </a:r>
          </a:p>
          <a:p>
            <a:endParaRPr lang="en-US" dirty="0"/>
          </a:p>
          <a:p>
            <a:r>
              <a:rPr lang="en-US" dirty="0">
                <a:hlinkClick r:id="rId3"/>
              </a:rPr>
              <a:t>https://docs.microsoft.com/en-us/azure/architecture/reference-architectures/app-service-web-app/multi-region#storage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sz="900" b="1" dirty="0">
                <a:latin typeface="Segoe UI Light" panose="020B0502040204020203" pitchFamily="34" charset="0"/>
                <a:cs typeface="Segoe UI Light" panose="020B0502040204020203" pitchFamily="34" charset="0"/>
              </a:rPr>
              <a:t>Retry transient failures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Possible causes of transient failures include disconnected database, temporary loss of network, or latency issues that slow service response times. </a:t>
            </a:r>
          </a:p>
          <a:p>
            <a:pPr>
              <a:lnSpc>
                <a:spcPct val="100000"/>
              </a:lnSpc>
              <a:spcAft>
                <a:spcPts val="600"/>
              </a:spcAft>
            </a:pPr>
            <a:r>
              <a:rPr lang="en-US" sz="900" dirty="0">
                <a:latin typeface="Segoe UI Light" panose="020B0502040204020203" pitchFamily="34" charset="0"/>
                <a:cs typeface="Segoe UI Light" panose="020B0502040204020203" pitchFamily="34" charset="0"/>
              </a:rPr>
              <a:t>Applications must detect the faults and be able to retry a service if the fault is transient before to listing it as failed.</a:t>
            </a:r>
          </a:p>
          <a:p>
            <a:pPr marL="0" indent="0">
              <a:lnSpc>
                <a:spcPct val="100000"/>
              </a:lnSpc>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b="1" dirty="0">
                <a:latin typeface="Segoe UI Light" panose="020B0502040204020203" pitchFamily="34" charset="0"/>
                <a:cs typeface="Segoe UI Light" panose="020B0502040204020203" pitchFamily="34" charset="0"/>
              </a:rPr>
              <a:t>Handle failed writes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RA-GRS replicates writes across locations. If the primary location fails, direct read operations toward the secondary location. </a:t>
            </a:r>
          </a:p>
          <a:p>
            <a:pPr>
              <a:lnSpc>
                <a:spcPct val="100000"/>
              </a:lnSpc>
              <a:spcAft>
                <a:spcPts val="600"/>
              </a:spcAft>
            </a:pPr>
            <a:r>
              <a:rPr lang="en-US" sz="900" dirty="0">
                <a:latin typeface="Segoe UI Light" panose="020B0502040204020203" pitchFamily="34" charset="0"/>
                <a:cs typeface="Segoe UI Light" panose="020B0502040204020203" pitchFamily="34" charset="0"/>
              </a:rPr>
              <a:t>The secondary location is read-only.</a:t>
            </a:r>
          </a:p>
          <a:p>
            <a:pPr>
              <a:lnSpc>
                <a:spcPct val="100000"/>
              </a:lnSpc>
              <a:spcAft>
                <a:spcPts val="600"/>
              </a:spcAft>
            </a:pPr>
            <a:r>
              <a:rPr lang="en-US" sz="900" dirty="0">
                <a:latin typeface="Segoe UI Light" panose="020B0502040204020203" pitchFamily="34" charset="0"/>
                <a:cs typeface="Segoe UI Light" panose="020B0502040204020203" pitchFamily="34" charset="0"/>
              </a:rPr>
              <a:t>For extended outages (more than a few seconds) at the primary location, the application must run in read-only mode. </a:t>
            </a:r>
          </a:p>
          <a:p>
            <a:pPr marL="0" indent="0">
              <a:lnSpc>
                <a:spcPct val="100000"/>
              </a:lnSpc>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Applications using the Azure Storage client library can set the </a:t>
            </a:r>
            <a:r>
              <a:rPr lang="en-US" sz="900" dirty="0">
                <a:latin typeface="Consolas" panose="020B0609020204030204" pitchFamily="49" charset="0"/>
                <a:cs typeface="Segoe UI Light" panose="020B0502040204020203" pitchFamily="34" charset="0"/>
              </a:rPr>
              <a:t>LocationMode</a:t>
            </a:r>
            <a:r>
              <a:rPr lang="en-US" sz="900" dirty="0">
                <a:latin typeface="Segoe UI Light" panose="020B0502040204020203" pitchFamily="34" charset="0"/>
                <a:cs typeface="Segoe UI Light" panose="020B0502040204020203" pitchFamily="34" charset="0"/>
              </a:rPr>
              <a:t> for a read request to one of the following values:</a:t>
            </a:r>
          </a:p>
          <a:p>
            <a:pPr>
              <a:lnSpc>
                <a:spcPct val="100000"/>
              </a:lnSpc>
              <a:spcAft>
                <a:spcPts val="600"/>
              </a:spcAft>
            </a:pPr>
            <a:r>
              <a:rPr lang="en-US" sz="900" b="1" dirty="0">
                <a:latin typeface="Segoe UI Light" panose="020B0502040204020203" pitchFamily="34" charset="0"/>
                <a:cs typeface="Segoe UI Light" panose="020B0502040204020203" pitchFamily="34" charset="0"/>
              </a:rPr>
              <a:t>PrimaryOnly</a:t>
            </a:r>
            <a:r>
              <a:rPr lang="en-US" sz="900" dirty="0">
                <a:latin typeface="Segoe UI Light" panose="020B0502040204020203" pitchFamily="34" charset="0"/>
                <a:cs typeface="Segoe UI Light" panose="020B0502040204020203" pitchFamily="34" charset="0"/>
              </a:rPr>
              <a:t>: The read request fails if the primary location is unavailable. </a:t>
            </a:r>
          </a:p>
          <a:p>
            <a:pPr>
              <a:lnSpc>
                <a:spcPct val="100000"/>
              </a:lnSpc>
              <a:spcAft>
                <a:spcPts val="600"/>
              </a:spcAft>
            </a:pPr>
            <a:r>
              <a:rPr lang="en-US" sz="900" b="1" dirty="0">
                <a:latin typeface="Segoe UI Light" panose="020B0502040204020203" pitchFamily="34" charset="0"/>
                <a:cs typeface="Segoe UI Light" panose="020B0502040204020203" pitchFamily="34" charset="0"/>
              </a:rPr>
              <a:t>PrimaryThenSecondary</a:t>
            </a:r>
            <a:r>
              <a:rPr lang="en-US" sz="900" dirty="0">
                <a:latin typeface="Segoe UI Light" panose="020B0502040204020203" pitchFamily="34" charset="0"/>
                <a:cs typeface="Segoe UI Light" panose="020B0502040204020203" pitchFamily="34" charset="0"/>
              </a:rPr>
              <a:t>: Try the primary location first, and then try the secondary location. Fail if the secondary location is also unavailable.</a:t>
            </a:r>
          </a:p>
          <a:p>
            <a:pPr>
              <a:lnSpc>
                <a:spcPct val="100000"/>
              </a:lnSpc>
              <a:spcAft>
                <a:spcPts val="600"/>
              </a:spcAft>
            </a:pPr>
            <a:r>
              <a:rPr lang="en-US" sz="900" b="1" dirty="0">
                <a:latin typeface="Segoe UI Light" panose="020B0502040204020203" pitchFamily="34" charset="0"/>
                <a:cs typeface="Segoe UI Light" panose="020B0502040204020203" pitchFamily="34" charset="0"/>
              </a:rPr>
              <a:t>SecondaryOnly</a:t>
            </a:r>
            <a:r>
              <a:rPr lang="en-US" sz="900" dirty="0">
                <a:latin typeface="Segoe UI Light" panose="020B0502040204020203" pitchFamily="34" charset="0"/>
                <a:cs typeface="Segoe UI Light" panose="020B0502040204020203" pitchFamily="34" charset="0"/>
              </a:rPr>
              <a:t>: Try only the secondary location and fail if it's not available.</a:t>
            </a:r>
          </a:p>
          <a:p>
            <a:pPr>
              <a:lnSpc>
                <a:spcPct val="100000"/>
              </a:lnSpc>
              <a:spcAft>
                <a:spcPts val="600"/>
              </a:spcAft>
            </a:pPr>
            <a:r>
              <a:rPr lang="en-US" sz="900" b="1" dirty="0">
                <a:latin typeface="Segoe UI Light" panose="020B0502040204020203" pitchFamily="34" charset="0"/>
                <a:cs typeface="Segoe UI Light" panose="020B0502040204020203" pitchFamily="34" charset="0"/>
              </a:rPr>
              <a:t>SecondaryThenPrimary</a:t>
            </a:r>
            <a:r>
              <a:rPr lang="en-US" sz="900" dirty="0">
                <a:latin typeface="Segoe UI Light" panose="020B0502040204020203" pitchFamily="34" charset="0"/>
                <a:cs typeface="Segoe UI Light" panose="020B0502040204020203" pitchFamily="34" charset="0"/>
              </a:rPr>
              <a:t>: Try the secondary location first, and then try the primary location.</a:t>
            </a:r>
          </a:p>
          <a:p>
            <a:endParaRPr lang="en-US" dirty="0"/>
          </a:p>
          <a:p>
            <a:r>
              <a:rPr lang="en-US" b="1" dirty="0"/>
              <a:t>Graphic:</a:t>
            </a:r>
          </a:p>
          <a:p>
            <a:r>
              <a:rPr lang="en-US" dirty="0"/>
              <a:t>https://docs.microsoft.com/en-us/azure/architecture/patterns/retry</a:t>
            </a:r>
          </a:p>
          <a:p>
            <a:r>
              <a:rPr lang="en-US" b="0" i="0" u="none" strike="noStrike" dirty="0">
                <a:solidFill>
                  <a:srgbClr val="171717"/>
                </a:solidFill>
                <a:effectLst/>
                <a:latin typeface="Segoe UI" panose="020B0502040204020203" pitchFamily="34" charset="0"/>
              </a:rPr>
              <a:t>The diagram illustrates invoking an operation in a hosted service using this pattern. If the request is unsuccessful after a predefined number of attempts, the application should treat the fault as an exception and handle it accordingly.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Forces the application to fail over to a secondary site—allowing the application to resume its normal service. </a:t>
            </a:r>
          </a:p>
          <a:p>
            <a:pPr>
              <a:lnSpc>
                <a:spcPct val="100000"/>
              </a:lnSpc>
              <a:spcAft>
                <a:spcPts val="600"/>
              </a:spcAft>
            </a:pPr>
            <a:r>
              <a:rPr lang="en-US" dirty="0">
                <a:latin typeface="Segoe UI Light" panose="020B0502040204020203" pitchFamily="34" charset="0"/>
                <a:cs typeface="Segoe UI Light" panose="020B0502040204020203" pitchFamily="34" charset="0"/>
              </a:rPr>
              <a:t>Continues to check if primary site are back online</a:t>
            </a:r>
          </a:p>
          <a:p>
            <a:pPr>
              <a:lnSpc>
                <a:spcPct val="100000"/>
              </a:lnSpc>
              <a:spcAft>
                <a:spcPts val="600"/>
              </a:spcAft>
            </a:pPr>
            <a:r>
              <a:rPr lang="en-US" dirty="0">
                <a:latin typeface="Segoe UI Light" panose="020B0502040204020203" pitchFamily="34" charset="0"/>
                <a:cs typeface="Segoe UI Light" panose="020B0502040204020203" pitchFamily="34" charset="0"/>
              </a:rPr>
              <a:t>It allows the application to reconnect to the primary site. </a:t>
            </a:r>
          </a:p>
          <a:p>
            <a:pPr>
              <a:lnSpc>
                <a:spcPct val="100000"/>
              </a:lnSpc>
              <a:spcAft>
                <a:spcPts val="600"/>
              </a:spcAft>
            </a:pPr>
            <a:r>
              <a:rPr lang="en-US" dirty="0">
                <a:latin typeface="Segoe UI Light" panose="020B0502040204020203" pitchFamily="34" charset="0"/>
                <a:cs typeface="Segoe UI Light" panose="020B0502040204020203" pitchFamily="34" charset="0"/>
              </a:rPr>
              <a:t>Acts as a proxy. It  monitors the service, and if there's a failure in the service, it prevents the application from retrying the endpoint and forces it to go to an alternative endpoint.</a:t>
            </a:r>
          </a:p>
          <a:p>
            <a:pPr marL="0" indent="0">
              <a:lnSpc>
                <a:spcPct val="100000"/>
              </a:lnSpc>
              <a:spcAft>
                <a:spcPts val="600"/>
              </a:spcAft>
              <a:buNone/>
            </a:pPr>
            <a:endParaRPr lang="en-US"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Difference between the Circuit Breaker pattern and the Retry pattern</a:t>
            </a:r>
          </a:p>
          <a:p>
            <a:pPr>
              <a:lnSpc>
                <a:spcPct val="100000"/>
              </a:lnSpc>
              <a:spcAft>
                <a:spcPts val="600"/>
              </a:spcAft>
            </a:pPr>
            <a:r>
              <a:rPr lang="en-US" dirty="0">
                <a:latin typeface="Segoe UI Light" panose="020B0502040204020203" pitchFamily="34" charset="0"/>
                <a:cs typeface="Segoe UI Light" panose="020B0502040204020203" pitchFamily="34" charset="0"/>
              </a:rPr>
              <a:t>The Retry pattern allows an application to keep retrying a connection to a resource, which might be offline. </a:t>
            </a:r>
          </a:p>
          <a:p>
            <a:pPr>
              <a:lnSpc>
                <a:spcPct val="100000"/>
              </a:lnSpc>
              <a:spcAft>
                <a:spcPts val="600"/>
              </a:spcAft>
            </a:pPr>
            <a:r>
              <a:rPr lang="en-US" dirty="0">
                <a:latin typeface="Segoe UI Light" panose="020B0502040204020203" pitchFamily="34" charset="0"/>
                <a:cs typeface="Segoe UI Light" panose="020B0502040204020203" pitchFamily="34" charset="0"/>
              </a:rPr>
              <a:t>The Circuit Breaker pattern prevents this behavior and fails over the application to the secondary connection.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dirty="0"/>
              <a:t>Availability Zones are unique physical locations within an Azure region.</a:t>
            </a:r>
          </a:p>
          <a:p>
            <a:pPr marL="285750" indent="-285750">
              <a:spcAft>
                <a:spcPts val="1200"/>
              </a:spcAft>
              <a:buFont typeface="Arial" panose="020B0604020202020204" pitchFamily="34" charset="0"/>
              <a:buChar char="•"/>
            </a:pPr>
            <a:r>
              <a:rPr lang="en-US" dirty="0"/>
              <a:t>Each zone is made up of one or more datacenters with independent power, cooling, and networking. </a:t>
            </a:r>
          </a:p>
          <a:p>
            <a:pPr marL="285750" indent="-285750">
              <a:spcAft>
                <a:spcPts val="1200"/>
              </a:spcAft>
              <a:buFont typeface="Arial" panose="020B0604020202020204" pitchFamily="34" charset="0"/>
              <a:buChar char="•"/>
            </a:pPr>
            <a:r>
              <a:rPr lang="en-US" dirty="0"/>
              <a:t>The physical separation of Availability Zones within a region limits the impact to applications and data from zone failures (large-scale flooding, major storms, and other events). </a:t>
            </a:r>
          </a:p>
          <a:p>
            <a:pPr marL="285750" indent="-285750">
              <a:spcAft>
                <a:spcPts val="1200"/>
              </a:spcAft>
              <a:buFont typeface="Arial" panose="020B0604020202020204" pitchFamily="34" charset="0"/>
              <a:buChar char="•"/>
            </a:pPr>
            <a:r>
              <a:rPr lang="en-US" dirty="0"/>
              <a:t>Associated datacenters are designed if one zone is compromised, then services, capacity, and availability are supported by the other Availability Zones in the region.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https://docs.microsoft.com/en-us/azure/architecture/reference-architectures/app-service-web-app/multi-region</a:t>
            </a:r>
            <a:endParaRPr lang="en-US" dirty="0"/>
          </a:p>
          <a:p>
            <a:endParaRPr lang="en-US" dirty="0"/>
          </a:p>
          <a:p>
            <a:pPr>
              <a:lnSpc>
                <a:spcPct val="100000"/>
              </a:lnSpc>
              <a:spcAft>
                <a:spcPts val="900"/>
              </a:spcAft>
            </a:pPr>
            <a:r>
              <a:rPr lang="en-US" sz="900" b="1" dirty="0">
                <a:latin typeface="Segoe UI Light" panose="020B0502040204020203" pitchFamily="34" charset="0"/>
                <a:cs typeface="Segoe UI Light" panose="020B0502040204020203" pitchFamily="34" charset="0"/>
              </a:rPr>
              <a:t>Primary and secondary regions</a:t>
            </a:r>
            <a:r>
              <a:rPr lang="en-US" sz="900" dirty="0">
                <a:latin typeface="Segoe UI Light" panose="020B0502040204020203" pitchFamily="34" charset="0"/>
                <a:cs typeface="Segoe UI Light" panose="020B0502040204020203" pitchFamily="34" charset="0"/>
              </a:rPr>
              <a:t>. Two regions to achieve higher availability. The application is deployed to each region. </a:t>
            </a:r>
          </a:p>
          <a:p>
            <a:pPr>
              <a:lnSpc>
                <a:spcPct val="100000"/>
              </a:lnSpc>
              <a:spcAft>
                <a:spcPts val="900"/>
              </a:spcAft>
            </a:pPr>
            <a:r>
              <a:rPr lang="en-US" sz="900" b="1" dirty="0">
                <a:latin typeface="Segoe UI Light" panose="020B0502040204020203" pitchFamily="34" charset="0"/>
                <a:cs typeface="Segoe UI Light" panose="020B0502040204020203" pitchFamily="34" charset="0"/>
              </a:rPr>
              <a:t>Front Door</a:t>
            </a:r>
            <a:r>
              <a:rPr lang="en-US" sz="900" dirty="0">
                <a:latin typeface="Segoe UI Light" panose="020B0502040204020203" pitchFamily="34" charset="0"/>
                <a:cs typeface="Segoe UI Light" panose="020B0502040204020203" pitchFamily="34" charset="0"/>
              </a:rPr>
              <a:t>. Routes incoming requests to the primary region. If the application running that region becomes unavailable, Front Door fails over to the secondary region.</a:t>
            </a:r>
          </a:p>
          <a:p>
            <a:pPr>
              <a:lnSpc>
                <a:spcPct val="100000"/>
              </a:lnSpc>
              <a:spcAft>
                <a:spcPts val="900"/>
              </a:spcAft>
            </a:pPr>
            <a:r>
              <a:rPr lang="en-US" sz="900" b="1" dirty="0">
                <a:latin typeface="Segoe UI Light" panose="020B0502040204020203" pitchFamily="34" charset="0"/>
                <a:cs typeface="Segoe UI Light" panose="020B0502040204020203" pitchFamily="34" charset="0"/>
              </a:rPr>
              <a:t>Geo-replication</a:t>
            </a:r>
            <a:r>
              <a:rPr lang="en-US" sz="900" dirty="0">
                <a:latin typeface="Segoe UI Light" panose="020B0502040204020203" pitchFamily="34" charset="0"/>
                <a:cs typeface="Segoe UI Light" panose="020B0502040204020203" pitchFamily="34" charset="0"/>
              </a:rPr>
              <a:t> of SQL Database and/or Cosmos DB.</a:t>
            </a:r>
          </a:p>
          <a:p>
            <a:endParaRPr lang="en-US" dirty="0"/>
          </a:p>
          <a:p>
            <a:r>
              <a:rPr lang="en-US" dirty="0"/>
              <a:t>Recommendations:</a:t>
            </a: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Regional pairing</a:t>
            </a:r>
          </a:p>
          <a:p>
            <a:pPr>
              <a:lnSpc>
                <a:spcPct val="100000"/>
              </a:lnSpc>
              <a:spcAft>
                <a:spcPts val="600"/>
              </a:spcAft>
            </a:pPr>
            <a:r>
              <a:rPr lang="en-US" sz="1800" dirty="0">
                <a:latin typeface="Segoe UI Light" panose="020B0502040204020203" pitchFamily="34" charset="0"/>
                <a:cs typeface="Segoe UI Light" panose="020B0502040204020203" pitchFamily="34" charset="0"/>
              </a:rPr>
              <a:t>Each Azure region is paired with another region within the same geography</a:t>
            </a:r>
          </a:p>
          <a:p>
            <a:pPr>
              <a:lnSpc>
                <a:spcPct val="100000"/>
              </a:lnSpc>
              <a:spcAft>
                <a:spcPts val="600"/>
              </a:spcAft>
            </a:pPr>
            <a:r>
              <a:rPr lang="en-US" sz="1800" dirty="0">
                <a:latin typeface="Segoe UI Light" panose="020B0502040204020203" pitchFamily="34" charset="0"/>
                <a:cs typeface="Segoe UI Light" panose="020B0502040204020203" pitchFamily="34" charset="0"/>
              </a:rPr>
              <a:t>Choose regions from the same regional pair</a:t>
            </a:r>
          </a:p>
          <a:p>
            <a:pPr marL="0" indent="0">
              <a:lnSpc>
                <a:spcPct val="100000"/>
              </a:lnSpc>
              <a:buNone/>
            </a:pPr>
            <a:endParaRPr lang="en-US" sz="18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Resource groups</a:t>
            </a:r>
          </a:p>
          <a:p>
            <a:pPr marL="0" indent="0">
              <a:lnSpc>
                <a:spcPct val="100000"/>
              </a:lnSpc>
              <a:buNone/>
            </a:pPr>
            <a:r>
              <a:rPr lang="en-US" sz="1800" dirty="0">
                <a:latin typeface="Segoe UI Light" panose="020B0502040204020203" pitchFamily="34" charset="0"/>
                <a:cs typeface="Segoe UI Light" panose="020B0502040204020203" pitchFamily="34" charset="0"/>
              </a:rPr>
              <a:t>Place the primary region, secondary region, and Traffic Manager into separate resource groups—manage the resources deployed to each region as a single collection.</a:t>
            </a:r>
          </a:p>
          <a:p>
            <a:pPr marL="0" indent="0">
              <a:lnSpc>
                <a:spcPct val="100000"/>
              </a:lnSpc>
              <a:buNone/>
            </a:pPr>
            <a:endParaRPr lang="en-US" sz="18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b="1" dirty="0">
                <a:latin typeface="Segoe UI Light" panose="020B0502040204020203" pitchFamily="34" charset="0"/>
                <a:cs typeface="Segoe UI Light" panose="020B0502040204020203" pitchFamily="34" charset="0"/>
              </a:rPr>
              <a:t>Front Door configuration</a:t>
            </a:r>
          </a:p>
          <a:p>
            <a:pPr marL="0" indent="0">
              <a:lnSpc>
                <a:spcPct val="100000"/>
              </a:lnSpc>
              <a:spcAft>
                <a:spcPts val="600"/>
              </a:spcAft>
              <a:buNone/>
            </a:pPr>
            <a:r>
              <a:rPr lang="en-US" sz="1800" b="1" dirty="0">
                <a:latin typeface="Segoe UI Light" panose="020B0502040204020203" pitchFamily="34" charset="0"/>
                <a:cs typeface="Segoe UI Light" panose="020B0502040204020203" pitchFamily="34" charset="0"/>
              </a:rPr>
              <a:t>Routing</a:t>
            </a:r>
            <a:r>
              <a:rPr lang="en-US" sz="1800" dirty="0">
                <a:latin typeface="Segoe UI Light" panose="020B0502040204020203" pitchFamily="34" charset="0"/>
                <a:cs typeface="Segoe UI Light" panose="020B0502040204020203" pitchFamily="34" charset="0"/>
              </a:rPr>
              <a:t>. Front Door sends all requests to the primary region unless the endpoint for the region becomes unreachable—it so, it automatically fails over to the secondary region. </a:t>
            </a:r>
          </a:p>
          <a:p>
            <a:pPr lvl="1">
              <a:spcAft>
                <a:spcPts val="600"/>
              </a:spcAft>
            </a:pPr>
            <a:r>
              <a:rPr lang="en-US" sz="1800" dirty="0">
                <a:latin typeface="Segoe UI Light" panose="020B0502040204020203" pitchFamily="34" charset="0"/>
                <a:cs typeface="Segoe UI Light" panose="020B0502040204020203" pitchFamily="34" charset="0"/>
              </a:rPr>
              <a:t>Set the backend pool with different priority values, 1 for the active region and 2 or higher for the standby or passive region.</a:t>
            </a:r>
          </a:p>
          <a:p>
            <a:pPr marL="0" indent="0">
              <a:lnSpc>
                <a:spcPct val="100000"/>
              </a:lnSpc>
              <a:spcAft>
                <a:spcPts val="600"/>
              </a:spcAft>
              <a:buNone/>
            </a:pPr>
            <a:r>
              <a:rPr lang="en-US" sz="1800" b="1" dirty="0">
                <a:latin typeface="Segoe UI Light" panose="020B0502040204020203" pitchFamily="34" charset="0"/>
                <a:cs typeface="Segoe UI Light" panose="020B0502040204020203" pitchFamily="34" charset="0"/>
              </a:rPr>
              <a:t>Health probe</a:t>
            </a:r>
            <a:r>
              <a:rPr lang="en-US" sz="1800" dirty="0">
                <a:latin typeface="Segoe UI Light" panose="020B0502040204020203" pitchFamily="34" charset="0"/>
                <a:cs typeface="Segoe UI Light" panose="020B0502040204020203" pitchFamily="34" charset="0"/>
              </a:rPr>
              <a:t>. Front Door uses an HTTP (or HTTPS) probe to monitor the availability of each back end. </a:t>
            </a:r>
          </a:p>
          <a:p>
            <a:pPr marL="514350" lvl="1" indent="-285750">
              <a:spcAft>
                <a:spcPts val="600"/>
              </a:spcAft>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The probe gives Front Door a pass/fail test for failing over to the secondary region.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3257806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681" r:id="rId73"/>
    <p:sldLayoutId id="2147484735" r:id="rId74"/>
    <p:sldLayoutId id="2147484739"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recommendations" TargetMode="External"/><Relationship Id="rId2" Type="http://schemas.openxmlformats.org/officeDocument/2006/relationships/notesSlide" Target="../notesSlides/notesSlide10.xml"/><Relationship Id="rId1" Type="http://schemas.openxmlformats.org/officeDocument/2006/relationships/slideLayout" Target="../slideLayouts/slideLayout7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storage" TargetMode="External"/><Relationship Id="rId2" Type="http://schemas.openxmlformats.org/officeDocument/2006/relationships/notesSlide" Target="../notesSlides/notesSlide11.xml"/><Relationship Id="rId1" Type="http://schemas.openxmlformats.org/officeDocument/2006/relationships/slideLayout" Target="../slideLayouts/slideLayout74.xml"/><Relationship Id="rId5" Type="http://schemas.openxmlformats.org/officeDocument/2006/relationships/image" Target="../media/image32.sv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5.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4.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storage/common/geo-redundant-design" TargetMode="External"/><Relationship Id="rId2" Type="http://schemas.openxmlformats.org/officeDocument/2006/relationships/notesSlide" Target="../notesSlides/notesSlide14.xml"/><Relationship Id="rId1" Type="http://schemas.openxmlformats.org/officeDocument/2006/relationships/slideLayout" Target="../slideLayouts/slideLayout74.xml"/><Relationship Id="rId5" Type="http://schemas.openxmlformats.org/officeDocument/2006/relationships/image" Target="../media/image35.png"/><Relationship Id="rId4" Type="http://schemas.openxmlformats.org/officeDocument/2006/relationships/hyperlink" Target="https://docs.microsoft.com/en-us/azure/storage/common/geo-redundant-design#read-reques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rchitecture/patterns/circuit-breaker" TargetMode="External"/><Relationship Id="rId2" Type="http://schemas.openxmlformats.org/officeDocument/2006/relationships/notesSlide" Target="../notesSlides/notesSlide15.xml"/><Relationship Id="rId1" Type="http://schemas.openxmlformats.org/officeDocument/2006/relationships/slideLayout" Target="../slideLayouts/slideLayout74.xml"/><Relationship Id="rId5" Type="http://schemas.openxmlformats.org/officeDocument/2006/relationships/image" Target="../media/image36.png"/><Relationship Id="rId4" Type="http://schemas.openxmlformats.org/officeDocument/2006/relationships/hyperlink" Target="https://docs.microsoft.com/en-us/azure/architecture/patterns/ret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5.xml"/><Relationship Id="rId5" Type="http://schemas.openxmlformats.org/officeDocument/2006/relationships/hyperlink" Target="https://docs.microsoft.com/en-us/azure/architecture/high-availability/building-solutions-for-high-availability" TargetMode="Externa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availability-zones/az-overview#availability-zones" TargetMode="External"/><Relationship Id="rId2" Type="http://schemas.openxmlformats.org/officeDocument/2006/relationships/notesSlide" Target="../notesSlides/notesSlide3.xml"/><Relationship Id="rId1" Type="http://schemas.openxmlformats.org/officeDocument/2006/relationships/slideLayout" Target="../slideLayouts/slideLayout74.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4.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load-balancer/load-balancer-standard-availability-zones" TargetMode="External"/><Relationship Id="rId2" Type="http://schemas.openxmlformats.org/officeDocument/2006/relationships/notesSlide" Target="../notesSlides/notesSlide5.xml"/><Relationship Id="rId1" Type="http://schemas.openxmlformats.org/officeDocument/2006/relationships/slideLayout" Target="../slideLayouts/slideLayout74.xml"/><Relationship Id="rId6" Type="http://schemas.openxmlformats.org/officeDocument/2006/relationships/image" Target="../media/image24.png"/><Relationship Id="rId5" Type="http://schemas.openxmlformats.org/officeDocument/2006/relationships/hyperlink" Target="https://docs.microsoft.com/en-us/azure/architecture/high-availability/building-solutions-for-high-availability" TargetMode="Externa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rchitecture/solution-ideas/articles/build-high-availability-into-your-bcdr-strategy" TargetMode="External"/><Relationship Id="rId2" Type="http://schemas.openxmlformats.org/officeDocument/2006/relationships/notesSlide" Target="../notesSlides/notesSlide7.xml"/><Relationship Id="rId1" Type="http://schemas.openxmlformats.org/officeDocument/2006/relationships/slideLayout" Target="../slideLayouts/slideLayout74.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5.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app-service-web-app/multi-region" TargetMode="External"/><Relationship Id="rId2" Type="http://schemas.openxmlformats.org/officeDocument/2006/relationships/notesSlide" Target="../notesSlides/notesSlide9.xml"/><Relationship Id="rId1" Type="http://schemas.openxmlformats.org/officeDocument/2006/relationships/slideLayout" Target="../slideLayouts/slideLayout74.xml"/><Relationship Id="rId5" Type="http://schemas.openxmlformats.org/officeDocument/2006/relationships/hyperlink" Target="https://docs.microsoft.com/en-us/azure/architecture/reference-architectures/app-service-web-app/multi-region#recommendations" TargetMode="Externa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3" name="Text Placeholder 2"/>
          <p:cNvSpPr>
            <a:spLocks noGrp="1"/>
          </p:cNvSpPr>
          <p:nvPr>
            <p:ph type="body" sz="quarter" idx="17"/>
          </p:nvPr>
        </p:nvSpPr>
        <p:spPr>
          <a:xfrm>
            <a:off x="4061244" y="2750493"/>
            <a:ext cx="7695070" cy="741783"/>
          </a:xfrm>
        </p:spPr>
        <p:txBody>
          <a:bodyPr/>
          <a:lstStyle/>
          <a:p>
            <a:pPr lvl="1"/>
            <a:r>
              <a:rPr lang="en-US" dirty="0"/>
              <a:t>Applications in Multiple Azure Regions for High Availability</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61244" y="3615552"/>
            <a:ext cx="7695070" cy="741783"/>
          </a:xfrm>
        </p:spPr>
        <p:txBody>
          <a:bodyPr/>
          <a:lstStyle/>
          <a:p>
            <a:pPr lvl="1"/>
            <a:r>
              <a:rPr lang="en-US" dirty="0"/>
              <a:t>Design HA Applications to Handle Disaster Recovery</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61244" y="4480611"/>
            <a:ext cx="7695070" cy="741783"/>
          </a:xfrm>
        </p:spPr>
        <p:txBody>
          <a:bodyPr/>
          <a:lstStyle/>
          <a:p>
            <a:pPr lvl="1"/>
            <a:r>
              <a:rPr lang="en-US" dirty="0"/>
              <a:t>Module Review Questions</a:t>
            </a:r>
          </a:p>
        </p:txBody>
      </p:sp>
      <p:grpSp>
        <p:nvGrpSpPr>
          <p:cNvPr id="26" name="Group 25">
            <a:extLst>
              <a:ext uri="{FF2B5EF4-FFF2-40B4-BE49-F238E27FC236}">
                <a16:creationId xmlns:a16="http://schemas.microsoft.com/office/drawing/2014/main" id="{1658902A-7888-4D5A-BBDF-6314A9706F60}"/>
              </a:ext>
            </a:extLst>
          </p:cNvPr>
          <p:cNvGrpSpPr/>
          <p:nvPr/>
        </p:nvGrpSpPr>
        <p:grpSpPr>
          <a:xfrm>
            <a:off x="3052728" y="4469624"/>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3"/>
            <a:stretch>
              <a:fillRect/>
            </a:stretch>
          </p:blipFill>
          <p:spPr>
            <a:xfrm>
              <a:off x="3199854" y="4149132"/>
              <a:ext cx="365760" cy="274470"/>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035684" y="2761084"/>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4"/>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036029" y="3635327"/>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4"/>
            <a:stretch>
              <a:fillRect/>
            </a:stretch>
          </p:blipFill>
          <p:spPr>
            <a:xfrm>
              <a:off x="3196572" y="627950"/>
              <a:ext cx="372325" cy="372325"/>
            </a:xfrm>
            <a:prstGeom prst="rect">
              <a:avLst/>
            </a:prstGeom>
          </p:spPr>
        </p:pic>
      </p:grpSp>
      <p:sp>
        <p:nvSpPr>
          <p:cNvPr id="21" name="Text Placeholder 2">
            <a:extLst>
              <a:ext uri="{FF2B5EF4-FFF2-40B4-BE49-F238E27FC236}">
                <a16:creationId xmlns:a16="http://schemas.microsoft.com/office/drawing/2014/main" id="{B5E559AA-9039-4291-ACAA-92932592C53F}"/>
              </a:ext>
            </a:extLst>
          </p:cNvPr>
          <p:cNvSpPr txBox="1">
            <a:spLocks/>
          </p:cNvSpPr>
          <p:nvPr/>
        </p:nvSpPr>
        <p:spPr>
          <a:xfrm>
            <a:off x="4061244" y="1876448"/>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High Availability</a:t>
            </a:r>
          </a:p>
        </p:txBody>
      </p:sp>
      <p:grpSp>
        <p:nvGrpSpPr>
          <p:cNvPr id="22" name="Group 21">
            <a:extLst>
              <a:ext uri="{FF2B5EF4-FFF2-40B4-BE49-F238E27FC236}">
                <a16:creationId xmlns:a16="http://schemas.microsoft.com/office/drawing/2014/main" id="{CBE9839B-A53B-4076-8ABB-382981825A0E}"/>
              </a:ext>
            </a:extLst>
          </p:cNvPr>
          <p:cNvGrpSpPr/>
          <p:nvPr/>
        </p:nvGrpSpPr>
        <p:grpSpPr>
          <a:xfrm>
            <a:off x="3035684" y="1887039"/>
            <a:ext cx="702132" cy="702232"/>
            <a:chOff x="3031668" y="462996"/>
            <a:chExt cx="702132" cy="702232"/>
          </a:xfrm>
        </p:grpSpPr>
        <p:grpSp>
          <p:nvGrpSpPr>
            <p:cNvPr id="23" name="Group 22">
              <a:extLst>
                <a:ext uri="{FF2B5EF4-FFF2-40B4-BE49-F238E27FC236}">
                  <a16:creationId xmlns:a16="http://schemas.microsoft.com/office/drawing/2014/main" id="{B9F55B58-96CA-4176-81E8-5EACE4BCADA0}"/>
                </a:ext>
              </a:extLst>
            </p:cNvPr>
            <p:cNvGrpSpPr/>
            <p:nvPr/>
          </p:nvGrpSpPr>
          <p:grpSpPr>
            <a:xfrm>
              <a:off x="3031668" y="462996"/>
              <a:ext cx="702132" cy="702232"/>
              <a:chOff x="3031668" y="462996"/>
              <a:chExt cx="702132" cy="702232"/>
            </a:xfrm>
          </p:grpSpPr>
          <p:sp>
            <p:nvSpPr>
              <p:cNvPr id="25" name="Freeform 5">
                <a:extLst>
                  <a:ext uri="{FF2B5EF4-FFF2-40B4-BE49-F238E27FC236}">
                    <a16:creationId xmlns:a16="http://schemas.microsoft.com/office/drawing/2014/main" id="{F4578B49-35EF-4A2E-B28E-716072F19D35}"/>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7" name="Freeform 6">
                <a:extLst>
                  <a:ext uri="{FF2B5EF4-FFF2-40B4-BE49-F238E27FC236}">
                    <a16:creationId xmlns:a16="http://schemas.microsoft.com/office/drawing/2014/main" id="{B62BD556-0084-4CCB-9C98-91F33EFEDC8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24" name="Picture 23" descr="Icon of three concentric arcs">
              <a:extLst>
                <a:ext uri="{FF2B5EF4-FFF2-40B4-BE49-F238E27FC236}">
                  <a16:creationId xmlns:a16="http://schemas.microsoft.com/office/drawing/2014/main" id="{61E65E01-1AA0-45F7-B14E-B943B27C35EC}"/>
                </a:ext>
              </a:extLst>
            </p:cNvPr>
            <p:cNvPicPr>
              <a:picLocks noChangeAspect="1"/>
            </p:cNvPicPr>
            <p:nvPr/>
          </p:nvPicPr>
          <p:blipFill>
            <a:blip r:embed="rId4"/>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15529" y="445810"/>
            <a:ext cx="11341268" cy="680196"/>
          </a:xfrm>
        </p:spPr>
        <p:txBody>
          <a:bodyPr/>
          <a:lstStyle/>
          <a:p>
            <a:r>
              <a:rPr lang="en-US" dirty="0">
                <a:latin typeface="+mn-lt"/>
                <a:hlinkClick r:id="rId3"/>
              </a:rPr>
              <a:t>Multi-Region High Availability Recommendations</a:t>
            </a:r>
            <a:endParaRPr lang="en-US" dirty="0">
              <a:latin typeface="+mn-lt"/>
            </a:endParaRPr>
          </a:p>
        </p:txBody>
      </p:sp>
      <p:pic>
        <p:nvPicPr>
          <p:cNvPr id="10" name="Picture 9">
            <a:extLst>
              <a:ext uri="{FF2B5EF4-FFF2-40B4-BE49-F238E27FC236}">
                <a16:creationId xmlns:a16="http://schemas.microsoft.com/office/drawing/2014/main" id="{364605B7-6ABB-41E5-A857-F9CC20EFF19D}"/>
              </a:ext>
            </a:extLst>
          </p:cNvPr>
          <p:cNvPicPr>
            <a:picLocks noChangeAspect="1"/>
          </p:cNvPicPr>
          <p:nvPr/>
        </p:nvPicPr>
        <p:blipFill>
          <a:blip r:embed="rId4"/>
          <a:stretch>
            <a:fillRect/>
          </a:stretch>
        </p:blipFill>
        <p:spPr>
          <a:xfrm>
            <a:off x="930348" y="1695588"/>
            <a:ext cx="944455" cy="928131"/>
          </a:xfrm>
          <a:prstGeom prst="rect">
            <a:avLst/>
          </a:prstGeom>
        </p:spPr>
      </p:pic>
      <p:pic>
        <p:nvPicPr>
          <p:cNvPr id="12" name="Picture 11">
            <a:extLst>
              <a:ext uri="{FF2B5EF4-FFF2-40B4-BE49-F238E27FC236}">
                <a16:creationId xmlns:a16="http://schemas.microsoft.com/office/drawing/2014/main" id="{B658C2EC-BB0C-47AD-B8BC-28AC2DB9A23C}"/>
              </a:ext>
            </a:extLst>
          </p:cNvPr>
          <p:cNvPicPr>
            <a:picLocks noChangeAspect="1"/>
          </p:cNvPicPr>
          <p:nvPr/>
        </p:nvPicPr>
        <p:blipFill>
          <a:blip r:embed="rId5"/>
          <a:stretch>
            <a:fillRect/>
          </a:stretch>
        </p:blipFill>
        <p:spPr>
          <a:xfrm>
            <a:off x="1004777" y="4575178"/>
            <a:ext cx="966814" cy="1032618"/>
          </a:xfrm>
          <a:prstGeom prst="rect">
            <a:avLst/>
          </a:prstGeom>
        </p:spPr>
      </p:pic>
      <p:pic>
        <p:nvPicPr>
          <p:cNvPr id="16" name="Picture 15">
            <a:extLst>
              <a:ext uri="{FF2B5EF4-FFF2-40B4-BE49-F238E27FC236}">
                <a16:creationId xmlns:a16="http://schemas.microsoft.com/office/drawing/2014/main" id="{90EDE94A-7603-477D-A3C9-508DA1A7D33C}"/>
              </a:ext>
            </a:extLst>
          </p:cNvPr>
          <p:cNvPicPr>
            <a:picLocks noChangeAspect="1"/>
          </p:cNvPicPr>
          <p:nvPr/>
        </p:nvPicPr>
        <p:blipFill>
          <a:blip r:embed="rId6"/>
          <a:stretch>
            <a:fillRect/>
          </a:stretch>
        </p:blipFill>
        <p:spPr>
          <a:xfrm>
            <a:off x="919188" y="3056860"/>
            <a:ext cx="1052403" cy="1006845"/>
          </a:xfrm>
          <a:prstGeom prst="rect">
            <a:avLst/>
          </a:prstGeom>
        </p:spPr>
      </p:pic>
      <p:sp>
        <p:nvSpPr>
          <p:cNvPr id="17" name="Text Placeholder 5">
            <a:extLst>
              <a:ext uri="{FF2B5EF4-FFF2-40B4-BE49-F238E27FC236}">
                <a16:creationId xmlns:a16="http://schemas.microsoft.com/office/drawing/2014/main" id="{6EC5D9D9-7A54-41D8-9249-D0CAB23FAE09}"/>
              </a:ext>
            </a:extLst>
          </p:cNvPr>
          <p:cNvSpPr txBox="1">
            <a:spLocks/>
          </p:cNvSpPr>
          <p:nvPr/>
        </p:nvSpPr>
        <p:spPr>
          <a:xfrm>
            <a:off x="2271959" y="1829285"/>
            <a:ext cx="3634428" cy="65836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cs typeface="Segoe UI Light" panose="020B0502040204020203" pitchFamily="34" charset="0"/>
              </a:rPr>
              <a:t>Regional pairing</a:t>
            </a:r>
          </a:p>
        </p:txBody>
      </p:sp>
      <p:sp>
        <p:nvSpPr>
          <p:cNvPr id="18" name="Text Placeholder 1">
            <a:extLst>
              <a:ext uri="{FF2B5EF4-FFF2-40B4-BE49-F238E27FC236}">
                <a16:creationId xmlns:a16="http://schemas.microsoft.com/office/drawing/2014/main" id="{5E7FDEBD-D888-403F-8DDA-564CDCF47901}"/>
              </a:ext>
            </a:extLst>
          </p:cNvPr>
          <p:cNvSpPr txBox="1">
            <a:spLocks/>
          </p:cNvSpPr>
          <p:nvPr/>
        </p:nvSpPr>
        <p:spPr>
          <a:xfrm>
            <a:off x="2271959" y="3283694"/>
            <a:ext cx="3533417" cy="65836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cs typeface="Segoe UI Light" panose="020B0502040204020203" pitchFamily="34" charset="0"/>
              </a:rPr>
              <a:t>Resource groups</a:t>
            </a:r>
          </a:p>
        </p:txBody>
      </p:sp>
      <p:sp>
        <p:nvSpPr>
          <p:cNvPr id="19" name="Text Placeholder 2">
            <a:extLst>
              <a:ext uri="{FF2B5EF4-FFF2-40B4-BE49-F238E27FC236}">
                <a16:creationId xmlns:a16="http://schemas.microsoft.com/office/drawing/2014/main" id="{9231AAD2-D138-4B0D-8F8F-0A51991AFCCD}"/>
              </a:ext>
            </a:extLst>
          </p:cNvPr>
          <p:cNvSpPr txBox="1">
            <a:spLocks/>
          </p:cNvSpPr>
          <p:nvPr/>
        </p:nvSpPr>
        <p:spPr>
          <a:xfrm>
            <a:off x="2271959" y="4703820"/>
            <a:ext cx="4463767" cy="65836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cs typeface="Segoe UI" panose="020B0502040204020203" pitchFamily="34" charset="0"/>
              </a:rPr>
              <a:t>Front Door configuration</a:t>
            </a:r>
          </a:p>
          <a:p>
            <a:pPr marL="342900" lvl="1" indent="-342900">
              <a:buFont typeface="Arial" panose="020B0604020202020204" pitchFamily="34" charset="0"/>
              <a:buChar char="•"/>
            </a:pPr>
            <a:r>
              <a:rPr lang="en-US" sz="2400" dirty="0">
                <a:cs typeface="Segoe UI" panose="020B0502040204020203" pitchFamily="34" charset="0"/>
              </a:rPr>
              <a:t>Routing</a:t>
            </a:r>
          </a:p>
          <a:p>
            <a:pPr marL="342900" lvl="1" indent="-342900">
              <a:buFont typeface="Arial" panose="020B0604020202020204" pitchFamily="34" charset="0"/>
              <a:buChar char="•"/>
            </a:pPr>
            <a:r>
              <a:rPr lang="en-US" sz="2400" dirty="0">
                <a:cs typeface="Segoe UI" panose="020B0502040204020203" pitchFamily="34" charset="0"/>
              </a:rPr>
              <a:t>Health probe</a:t>
            </a:r>
          </a:p>
        </p:txBody>
      </p:sp>
    </p:spTree>
    <p:extLst>
      <p:ext uri="{BB962C8B-B14F-4D97-AF65-F5344CB8AC3E}">
        <p14:creationId xmlns:p14="http://schemas.microsoft.com/office/powerpoint/2010/main" val="17185187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hlinkClick r:id="rId3"/>
              </a:rPr>
              <a:t>RA-GRS Storage</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614629"/>
            <a:ext cx="10701294" cy="3281668"/>
          </a:xfrm>
        </p:spPr>
        <p:txBody>
          <a:bodyPr/>
          <a:lstStyle/>
          <a:p>
            <a:pPr>
              <a:spcAft>
                <a:spcPts val="2400"/>
              </a:spcAft>
            </a:pPr>
            <a:r>
              <a:rPr lang="en-US" sz="2745" dirty="0">
                <a:latin typeface="Segoe UI Light" panose="020B0502040204020203" pitchFamily="34" charset="0"/>
                <a:cs typeface="Segoe UI Light" panose="020B0502040204020203" pitchFamily="34" charset="0"/>
              </a:rPr>
              <a:t>If outage on primary region: possible to read from secondary RA-GRS</a:t>
            </a:r>
          </a:p>
          <a:p>
            <a:pPr>
              <a:spcAft>
                <a:spcPts val="2400"/>
              </a:spcAft>
            </a:pPr>
            <a:r>
              <a:rPr lang="en-US" sz="2745" dirty="0">
                <a:latin typeface="Segoe UI Light" panose="020B0502040204020203" pitchFamily="34" charset="0"/>
                <a:cs typeface="Segoe UI Light" panose="020B0502040204020203" pitchFamily="34" charset="0"/>
              </a:rPr>
              <a:t>If regional outage: Azure will fail-over to secondary region</a:t>
            </a:r>
          </a:p>
          <a:p>
            <a:pPr>
              <a:spcAft>
                <a:spcPts val="2400"/>
              </a:spcAft>
            </a:pPr>
            <a:r>
              <a:rPr lang="en-US" sz="2745" dirty="0">
                <a:latin typeface="Segoe UI Light" panose="020B0502040204020203" pitchFamily="34" charset="0"/>
                <a:cs typeface="Segoe UI Light" panose="020B0502040204020203" pitchFamily="34" charset="0"/>
              </a:rPr>
              <a:t>Asynchronous data replication: On fail-over, data-loss is possible if unable to read from primary region</a:t>
            </a:r>
          </a:p>
          <a:p>
            <a:pPr>
              <a:spcAft>
                <a:spcPts val="2400"/>
              </a:spcAft>
            </a:pPr>
            <a:r>
              <a:rPr lang="en-US" sz="2745" dirty="0">
                <a:latin typeface="Segoe UI Light" panose="020B0502040204020203" pitchFamily="34" charset="0"/>
                <a:cs typeface="Segoe UI Light" panose="020B0502040204020203" pitchFamily="34" charset="0"/>
              </a:rPr>
              <a:t>Transient failures, such as network, will not trigger a storage fail-over</a:t>
            </a:r>
          </a:p>
        </p:txBody>
      </p:sp>
      <p:pic>
        <p:nvPicPr>
          <p:cNvPr id="6" name="Graphic 5">
            <a:extLst>
              <a:ext uri="{FF2B5EF4-FFF2-40B4-BE49-F238E27FC236}">
                <a16:creationId xmlns:a16="http://schemas.microsoft.com/office/drawing/2014/main" id="{F3F8216D-1A05-4BFD-8651-234BDDEE8F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18611" y="4699607"/>
            <a:ext cx="1654746" cy="1654746"/>
          </a:xfrm>
          <a:prstGeom prst="rect">
            <a:avLst/>
          </a:prstGeom>
        </p:spPr>
      </p:pic>
    </p:spTree>
    <p:extLst>
      <p:ext uri="{BB962C8B-B14F-4D97-AF65-F5344CB8AC3E}">
        <p14:creationId xmlns:p14="http://schemas.microsoft.com/office/powerpoint/2010/main" val="3950490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2664332"/>
            <a:ext cx="9723652" cy="1835399"/>
          </a:xfrm>
        </p:spPr>
        <p:txBody>
          <a:bodyPr anchor="ctr"/>
          <a:lstStyle/>
          <a:p>
            <a:r>
              <a:rPr lang="en-US" sz="4000" dirty="0">
                <a:latin typeface="+mn-lt"/>
              </a:rPr>
              <a:t>Design HA Applications to Handle Disaster Recovery</a:t>
            </a:r>
          </a:p>
        </p:txBody>
      </p:sp>
      <p:pic>
        <p:nvPicPr>
          <p:cNvPr id="11" name="Graphic 10">
            <a:extLst>
              <a:ext uri="{FF2B5EF4-FFF2-40B4-BE49-F238E27FC236}">
                <a16:creationId xmlns:a16="http://schemas.microsoft.com/office/drawing/2014/main" id="{9CA154C5-D22C-415F-A5D4-AD78CC22EB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7713" y="4784923"/>
            <a:ext cx="1556323" cy="1556323"/>
          </a:xfrm>
          <a:prstGeom prst="rect">
            <a:avLst/>
          </a:prstGeom>
        </p:spPr>
      </p:pic>
    </p:spTree>
    <p:extLst>
      <p:ext uri="{BB962C8B-B14F-4D97-AF65-F5344CB8AC3E}">
        <p14:creationId xmlns:p14="http://schemas.microsoft.com/office/powerpoint/2010/main" val="7342382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Design HA Applications to Handle Disaster Recovery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19366" y="4385174"/>
            <a:ext cx="4089465" cy="1745863"/>
          </a:xfrm>
        </p:spPr>
        <p:txBody>
          <a:bodyPr/>
          <a:lstStyle/>
          <a:p>
            <a:pPr>
              <a:spcAft>
                <a:spcPts val="1176"/>
              </a:spcAft>
            </a:pPr>
            <a:r>
              <a:rPr lang="en-US" sz="2353" b="1" dirty="0">
                <a:latin typeface="Segoe UI Light" panose="020B0502040204020203" pitchFamily="34" charset="0"/>
                <a:cs typeface="Segoe UI Light" panose="020B0502040204020203" pitchFamily="34" charset="0"/>
              </a:rPr>
              <a:t>The client writes data to the primary endpoint or region. </a:t>
            </a:r>
          </a:p>
          <a:p>
            <a:pPr>
              <a:spcAft>
                <a:spcPts val="1176"/>
              </a:spcAft>
            </a:pPr>
            <a:r>
              <a:rPr lang="en-US" sz="2353" b="1" dirty="0">
                <a:latin typeface="Segoe UI Light" panose="020B0502040204020203" pitchFamily="34" charset="0"/>
                <a:cs typeface="Segoe UI Light" panose="020B0502040204020203" pitchFamily="34" charset="0"/>
              </a:rPr>
              <a:t>Data is automatically replicated across to the secondary region.</a:t>
            </a:r>
          </a:p>
        </p:txBody>
      </p:sp>
      <p:pic>
        <p:nvPicPr>
          <p:cNvPr id="3" name="Picture 2">
            <a:extLst>
              <a:ext uri="{FF2B5EF4-FFF2-40B4-BE49-F238E27FC236}">
                <a16:creationId xmlns:a16="http://schemas.microsoft.com/office/drawing/2014/main" id="{4E01303E-7805-435C-86F3-D20B92EDF443}"/>
              </a:ext>
            </a:extLst>
          </p:cNvPr>
          <p:cNvPicPr>
            <a:picLocks noChangeAspect="1"/>
          </p:cNvPicPr>
          <p:nvPr/>
        </p:nvPicPr>
        <p:blipFill>
          <a:blip r:embed="rId3"/>
          <a:stretch>
            <a:fillRect/>
          </a:stretch>
        </p:blipFill>
        <p:spPr>
          <a:xfrm>
            <a:off x="719366" y="1571286"/>
            <a:ext cx="4006351" cy="2315597"/>
          </a:xfrm>
          <a:prstGeom prst="rect">
            <a:avLst/>
          </a:prstGeom>
        </p:spPr>
      </p:pic>
      <p:pic>
        <p:nvPicPr>
          <p:cNvPr id="5" name="Picture 4">
            <a:extLst>
              <a:ext uri="{FF2B5EF4-FFF2-40B4-BE49-F238E27FC236}">
                <a16:creationId xmlns:a16="http://schemas.microsoft.com/office/drawing/2014/main" id="{898DC2F1-7A39-4DA6-88EA-C0980C330599}"/>
              </a:ext>
            </a:extLst>
          </p:cNvPr>
          <p:cNvPicPr>
            <a:picLocks noChangeAspect="1"/>
          </p:cNvPicPr>
          <p:nvPr/>
        </p:nvPicPr>
        <p:blipFill>
          <a:blip r:embed="rId4"/>
          <a:stretch>
            <a:fillRect/>
          </a:stretch>
        </p:blipFill>
        <p:spPr>
          <a:xfrm>
            <a:off x="6271273" y="1397258"/>
            <a:ext cx="4151802" cy="2419823"/>
          </a:xfrm>
          <a:prstGeom prst="rect">
            <a:avLst/>
          </a:prstGeom>
        </p:spPr>
      </p:pic>
      <p:sp>
        <p:nvSpPr>
          <p:cNvPr id="9" name="TextBox 8">
            <a:extLst>
              <a:ext uri="{FF2B5EF4-FFF2-40B4-BE49-F238E27FC236}">
                <a16:creationId xmlns:a16="http://schemas.microsoft.com/office/drawing/2014/main" id="{B88BE39F-FADB-4768-9015-CEE4505BB93A}"/>
              </a:ext>
            </a:extLst>
          </p:cNvPr>
          <p:cNvSpPr txBox="1"/>
          <p:nvPr/>
        </p:nvSpPr>
        <p:spPr>
          <a:xfrm>
            <a:off x="6434337" y="4289480"/>
            <a:ext cx="5162588" cy="1689668"/>
          </a:xfrm>
          <a:prstGeom prst="rect">
            <a:avLst/>
          </a:prstGeom>
          <a:noFill/>
        </p:spPr>
        <p:txBody>
          <a:bodyPr wrap="square">
            <a:spAutoFit/>
          </a:bodyPr>
          <a:lstStyle/>
          <a:p>
            <a:pPr>
              <a:spcAft>
                <a:spcPts val="1176"/>
              </a:spcAft>
              <a:buSzPct val="90000"/>
            </a:pPr>
            <a:r>
              <a:rPr lang="en-US" sz="2353" b="1" dirty="0">
                <a:solidFill>
                  <a:srgbClr val="000000"/>
                </a:solidFill>
                <a:latin typeface="Segoe UI Light" panose="020B0502040204020203" pitchFamily="34" charset="0"/>
                <a:cs typeface="Segoe UI Light" panose="020B0502040204020203" pitchFamily="34" charset="0"/>
              </a:rPr>
              <a:t>Failover occurs, the secondary region becomes your new primary region, </a:t>
            </a:r>
          </a:p>
          <a:p>
            <a:pPr>
              <a:spcAft>
                <a:spcPts val="1176"/>
              </a:spcAft>
              <a:buSzPct val="90000"/>
            </a:pPr>
            <a:r>
              <a:rPr lang="en-US" sz="2353" b="1" dirty="0">
                <a:solidFill>
                  <a:srgbClr val="000000"/>
                </a:solidFill>
                <a:latin typeface="Segoe UI Light" panose="020B0502040204020203" pitchFamily="34" charset="0"/>
                <a:cs typeface="Segoe UI Light" panose="020B0502040204020203" pitchFamily="34" charset="0"/>
              </a:rPr>
              <a:t>Data is accessible from this new primary region.</a:t>
            </a:r>
          </a:p>
        </p:txBody>
      </p:sp>
    </p:spTree>
    <p:extLst>
      <p:ext uri="{BB962C8B-B14F-4D97-AF65-F5344CB8AC3E}">
        <p14:creationId xmlns:p14="http://schemas.microsoft.com/office/powerpoint/2010/main" val="4139178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6333" y="484414"/>
            <a:ext cx="11306469" cy="403079"/>
          </a:xfrm>
        </p:spPr>
        <p:txBody>
          <a:bodyPr/>
          <a:lstStyle/>
          <a:p>
            <a:r>
              <a:rPr lang="en-US" dirty="0">
                <a:latin typeface="+mn-lt"/>
                <a:hlinkClick r:id="rId3"/>
              </a:rPr>
              <a:t>Best Practices for Cloud-based Applications with RA-GRS</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3173" y="1300532"/>
            <a:ext cx="10302726" cy="4739759"/>
          </a:xfrm>
        </p:spPr>
        <p:txBody>
          <a:bodyPr/>
          <a:lstStyle/>
          <a:p>
            <a:pPr>
              <a:spcAft>
                <a:spcPts val="1800"/>
              </a:spcAft>
            </a:pPr>
            <a:r>
              <a:rPr lang="en-US" dirty="0">
                <a:latin typeface="+mn-lt"/>
                <a:cs typeface="Segoe UI Light" panose="020B0502040204020203" pitchFamily="34" charset="0"/>
              </a:rPr>
              <a:t>Retry transient failures</a:t>
            </a:r>
          </a:p>
          <a:p>
            <a:pPr>
              <a:spcAft>
                <a:spcPts val="1800"/>
              </a:spcAft>
            </a:pPr>
            <a:r>
              <a:rPr lang="en-US" dirty="0">
                <a:latin typeface="+mn-lt"/>
                <a:cs typeface="Segoe UI Light" panose="020B0502040204020203" pitchFamily="34" charset="0"/>
              </a:rPr>
              <a:t>Handle failed writes</a:t>
            </a:r>
          </a:p>
          <a:p>
            <a:pPr>
              <a:spcAft>
                <a:spcPts val="1800"/>
              </a:spcAft>
            </a:pPr>
            <a:r>
              <a:rPr lang="en-US" dirty="0">
                <a:latin typeface="+mn-lt"/>
                <a:cs typeface="Segoe UI Light" panose="020B0502040204020203" pitchFamily="34" charset="0"/>
              </a:rPr>
              <a:t>Applications using the Azure Storage client library can set the </a:t>
            </a:r>
            <a:r>
              <a:rPr lang="en-US" b="1" dirty="0">
                <a:latin typeface="Consolas" panose="020B0609020204030204" pitchFamily="49" charset="0"/>
                <a:cs typeface="Segoe UI Light" panose="020B0502040204020203" pitchFamily="34" charset="0"/>
              </a:rPr>
              <a:t>LocationMode</a:t>
            </a:r>
            <a:r>
              <a:rPr lang="en-US" dirty="0">
                <a:latin typeface="+mn-lt"/>
                <a:cs typeface="Segoe UI Light" panose="020B0502040204020203" pitchFamily="34" charset="0"/>
              </a:rPr>
              <a:t> for a </a:t>
            </a:r>
            <a:r>
              <a:rPr lang="en-US" dirty="0">
                <a:latin typeface="+mn-lt"/>
                <a:cs typeface="Segoe UI Light" panose="020B0502040204020203" pitchFamily="34" charset="0"/>
                <a:hlinkClick r:id="rId4"/>
              </a:rPr>
              <a:t>read request</a:t>
            </a:r>
            <a:r>
              <a:rPr lang="en-US" dirty="0">
                <a:latin typeface="+mn-lt"/>
                <a:cs typeface="Segoe UI Light" panose="020B0502040204020203" pitchFamily="34" charset="0"/>
              </a:rPr>
              <a:t> to one of the following values:</a:t>
            </a:r>
          </a:p>
          <a:p>
            <a:pPr>
              <a:spcAft>
                <a:spcPts val="1800"/>
              </a:spcAft>
            </a:pPr>
            <a:r>
              <a:rPr lang="en-US" dirty="0">
                <a:latin typeface="+mn-lt"/>
                <a:cs typeface="Segoe UI Light" panose="020B0502040204020203" pitchFamily="34" charset="0"/>
              </a:rPr>
              <a:t>PrimaryOnly</a:t>
            </a:r>
          </a:p>
          <a:p>
            <a:pPr>
              <a:spcAft>
                <a:spcPts val="1800"/>
              </a:spcAft>
            </a:pPr>
            <a:r>
              <a:rPr lang="en-US" dirty="0">
                <a:latin typeface="+mn-lt"/>
                <a:cs typeface="Segoe UI Light" panose="020B0502040204020203" pitchFamily="34" charset="0"/>
              </a:rPr>
              <a:t>PrimaryThenSecondary</a:t>
            </a:r>
          </a:p>
          <a:p>
            <a:pPr>
              <a:spcAft>
                <a:spcPts val="1800"/>
              </a:spcAft>
            </a:pPr>
            <a:r>
              <a:rPr lang="en-US" dirty="0">
                <a:latin typeface="+mn-lt"/>
                <a:cs typeface="Segoe UI Light" panose="020B0502040204020203" pitchFamily="34" charset="0"/>
              </a:rPr>
              <a:t>SecondaryOnly</a:t>
            </a:r>
          </a:p>
          <a:p>
            <a:pPr>
              <a:spcAft>
                <a:spcPts val="1800"/>
              </a:spcAft>
            </a:pPr>
            <a:r>
              <a:rPr lang="en-US" dirty="0">
                <a:latin typeface="+mn-lt"/>
                <a:cs typeface="Segoe UI Light" panose="020B0502040204020203" pitchFamily="34" charset="0"/>
              </a:rPr>
              <a:t>SecondaryThenPrimary</a:t>
            </a:r>
          </a:p>
        </p:txBody>
      </p:sp>
      <p:pic>
        <p:nvPicPr>
          <p:cNvPr id="3" name="Picture 2" descr="Diagram&#10;&#10;Description automatically generated">
            <a:extLst>
              <a:ext uri="{FF2B5EF4-FFF2-40B4-BE49-F238E27FC236}">
                <a16:creationId xmlns:a16="http://schemas.microsoft.com/office/drawing/2014/main" id="{FED0DA1D-4052-41E0-AF86-F2E2B632B0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4716" y="3538677"/>
            <a:ext cx="4580643" cy="2719757"/>
          </a:xfrm>
          <a:prstGeom prst="rect">
            <a:avLst/>
          </a:prstGeom>
        </p:spPr>
      </p:pic>
    </p:spTree>
    <p:extLst>
      <p:ext uri="{BB962C8B-B14F-4D97-AF65-F5344CB8AC3E}">
        <p14:creationId xmlns:p14="http://schemas.microsoft.com/office/powerpoint/2010/main" val="13447528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hlinkClick r:id="rId3"/>
              </a:rPr>
              <a:t>The Circuit Breaker Pattern</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60301" y="1211934"/>
            <a:ext cx="9935713" cy="5108450"/>
          </a:xfrm>
        </p:spPr>
        <p:txBody>
          <a:bodyPr/>
          <a:lstStyle/>
          <a:p>
            <a:r>
              <a:rPr lang="en-US" sz="2353" dirty="0">
                <a:latin typeface="Segoe UI Light" panose="020B0502040204020203" pitchFamily="34" charset="0"/>
                <a:cs typeface="Segoe UI Light" panose="020B0502040204020203" pitchFamily="34" charset="0"/>
              </a:rPr>
              <a:t>Forces the application to fail over to a secondary site allowing the application to resume its normal service. </a:t>
            </a:r>
          </a:p>
          <a:p>
            <a:r>
              <a:rPr lang="en-US" sz="2353" dirty="0">
                <a:latin typeface="Segoe UI Light" panose="020B0502040204020203" pitchFamily="34" charset="0"/>
                <a:cs typeface="Segoe UI Light" panose="020B0502040204020203" pitchFamily="34" charset="0"/>
              </a:rPr>
              <a:t>Continues to check if primary site are back online</a:t>
            </a:r>
          </a:p>
          <a:p>
            <a:r>
              <a:rPr lang="en-US" sz="2353" dirty="0">
                <a:latin typeface="Segoe UI Light" panose="020B0502040204020203" pitchFamily="34" charset="0"/>
                <a:cs typeface="Segoe UI Light" panose="020B0502040204020203" pitchFamily="34" charset="0"/>
              </a:rPr>
              <a:t>Allows the application to reconnect to the primary site </a:t>
            </a:r>
          </a:p>
          <a:p>
            <a:r>
              <a:rPr lang="en-US" sz="2353" dirty="0">
                <a:latin typeface="Segoe UI Light" panose="020B0502040204020203" pitchFamily="34" charset="0"/>
                <a:cs typeface="Segoe UI Light" panose="020B0502040204020203" pitchFamily="34" charset="0"/>
              </a:rPr>
              <a:t>Acts as a proxy</a:t>
            </a:r>
          </a:p>
          <a:p>
            <a:endParaRPr lang="en-US" sz="2353" dirty="0">
              <a:latin typeface="Segoe UI Light" panose="020B0502040204020203" pitchFamily="34" charset="0"/>
              <a:cs typeface="Segoe UI Light" panose="020B0502040204020203" pitchFamily="34" charset="0"/>
            </a:endParaRPr>
          </a:p>
          <a:p>
            <a:r>
              <a:rPr lang="en-US" sz="2353" b="1" dirty="0">
                <a:latin typeface="Segoe UI Light" panose="020B0502040204020203" pitchFamily="34" charset="0"/>
                <a:cs typeface="Segoe UI Light" panose="020B0502040204020203" pitchFamily="34" charset="0"/>
              </a:rPr>
              <a:t>Difference between the Circuit Breaker pattern and the </a:t>
            </a:r>
            <a:r>
              <a:rPr lang="en-US" sz="2353" b="1" dirty="0">
                <a:latin typeface="Segoe UI Light" panose="020B0502040204020203" pitchFamily="34" charset="0"/>
                <a:cs typeface="Segoe UI Light" panose="020B0502040204020203" pitchFamily="34" charset="0"/>
                <a:hlinkClick r:id="rId4"/>
              </a:rPr>
              <a:t>Retry pattern</a:t>
            </a:r>
            <a:endParaRPr lang="en-US" sz="2353" b="1" dirty="0">
              <a:latin typeface="Segoe UI Light" panose="020B0502040204020203" pitchFamily="34" charset="0"/>
              <a:cs typeface="Segoe UI Light" panose="020B0502040204020203" pitchFamily="34" charset="0"/>
            </a:endParaRPr>
          </a:p>
          <a:p>
            <a:r>
              <a:rPr lang="en-US" sz="2353" dirty="0">
                <a:latin typeface="Segoe UI Light" panose="020B0502040204020203" pitchFamily="34" charset="0"/>
                <a:cs typeface="Segoe UI Light" panose="020B0502040204020203" pitchFamily="34" charset="0"/>
              </a:rPr>
              <a:t>Retry pattern allows an application to keep retrying</a:t>
            </a:r>
          </a:p>
          <a:p>
            <a:r>
              <a:rPr lang="en-US" sz="2353" dirty="0">
                <a:latin typeface="Segoe UI Light" panose="020B0502040204020203" pitchFamily="34" charset="0"/>
                <a:cs typeface="Segoe UI Light" panose="020B0502040204020203" pitchFamily="34" charset="0"/>
              </a:rPr>
              <a:t>Circuit Breaker pattern prevents this behavior and fails over the application to the secondary connection.</a:t>
            </a:r>
          </a:p>
          <a:p>
            <a:endParaRPr lang="en-US" dirty="0">
              <a:latin typeface="Segoe UI Light" panose="020B0502040204020203" pitchFamily="34" charset="0"/>
              <a:cs typeface="Segoe UI Light" panose="020B0502040204020203" pitchFamily="34" charset="0"/>
            </a:endParaRPr>
          </a:p>
        </p:txBody>
      </p:sp>
      <p:pic>
        <p:nvPicPr>
          <p:cNvPr id="3" name="Picture 2" descr="A picture containing building, window, drawing, clock&#10;&#10;Description automatically generated">
            <a:extLst>
              <a:ext uri="{FF2B5EF4-FFF2-40B4-BE49-F238E27FC236}">
                <a16:creationId xmlns:a16="http://schemas.microsoft.com/office/drawing/2014/main" id="{03FDEA32-DEAD-4E97-B483-16505085B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84002" y="5237016"/>
            <a:ext cx="1325150" cy="1325150"/>
          </a:xfrm>
          <a:prstGeom prst="rect">
            <a:avLst/>
          </a:prstGeom>
        </p:spPr>
      </p:pic>
    </p:spTree>
    <p:extLst>
      <p:ext uri="{BB962C8B-B14F-4D97-AF65-F5344CB8AC3E}">
        <p14:creationId xmlns:p14="http://schemas.microsoft.com/office/powerpoint/2010/main" val="28954779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fade">
                                      <p:cBhvr>
                                        <p:cTn id="16" dur="500"/>
                                        <p:tgtEl>
                                          <p:spTgt spid="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animEffect transition="in" filter="fade">
                                      <p:cBhvr>
                                        <p:cTn id="21" dur="500"/>
                                        <p:tgtEl>
                                          <p:spTgt spid="1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animEffect transition="in" filter="fade">
                                      <p:cBhvr>
                                        <p:cTn id="24" dur="500"/>
                                        <p:tgtEl>
                                          <p:spTgt spid="1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animEffect transition="in" filter="fade">
                                      <p:cBhvr>
                                        <p:cTn id="27"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1494495"/>
            <a:ext cx="9723652" cy="3557686"/>
          </a:xfrm>
        </p:spPr>
        <p:txBody>
          <a:bodyPr anchor="ctr"/>
          <a:lstStyle/>
          <a:p>
            <a:r>
              <a:rPr lang="en-US" sz="4000" dirty="0">
                <a:latin typeface="+mn-lt"/>
              </a:rPr>
              <a:t>High Availability</a:t>
            </a:r>
          </a:p>
        </p:txBody>
      </p:sp>
      <p:pic>
        <p:nvPicPr>
          <p:cNvPr id="11" name="Graphic 10">
            <a:extLst>
              <a:ext uri="{FF2B5EF4-FFF2-40B4-BE49-F238E27FC236}">
                <a16:creationId xmlns:a16="http://schemas.microsoft.com/office/drawing/2014/main" id="{AC71F9C0-AFED-4788-A050-514E15E8E6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7713" y="4784923"/>
            <a:ext cx="1556323" cy="1556323"/>
          </a:xfrm>
          <a:prstGeom prst="rect">
            <a:avLst/>
          </a:prstGeom>
        </p:spPr>
      </p:pic>
      <p:sp>
        <p:nvSpPr>
          <p:cNvPr id="6" name="TextBox 5">
            <a:extLst>
              <a:ext uri="{FF2B5EF4-FFF2-40B4-BE49-F238E27FC236}">
                <a16:creationId xmlns:a16="http://schemas.microsoft.com/office/drawing/2014/main" id="{CBCC074A-86D3-42B8-AC6B-FE75D47636BE}"/>
              </a:ext>
            </a:extLst>
          </p:cNvPr>
          <p:cNvSpPr txBox="1"/>
          <p:nvPr/>
        </p:nvSpPr>
        <p:spPr>
          <a:xfrm>
            <a:off x="455994" y="6018080"/>
            <a:ext cx="10402506" cy="338554"/>
          </a:xfrm>
          <a:prstGeom prst="rect">
            <a:avLst/>
          </a:prstGeom>
          <a:noFill/>
        </p:spPr>
        <p:txBody>
          <a:bodyPr wrap="square">
            <a:spAutoFit/>
          </a:bodyPr>
          <a:lstStyle/>
          <a:p>
            <a:r>
              <a:rPr lang="en-US" sz="1600" i="0" u="none" strike="noStrike" dirty="0">
                <a:solidFill>
                  <a:srgbClr val="171717"/>
                </a:solidFill>
                <a:effectLst/>
                <a:latin typeface="Segoe UI" panose="020B0502040204020203" pitchFamily="34" charset="0"/>
              </a:rPr>
              <a:t>See: </a:t>
            </a:r>
            <a:r>
              <a:rPr lang="en-US" sz="1600" i="0" u="none" strike="noStrike" dirty="0">
                <a:solidFill>
                  <a:srgbClr val="171717"/>
                </a:solidFill>
                <a:effectLst/>
                <a:latin typeface="Segoe UI" panose="020B0502040204020203" pitchFamily="34" charset="0"/>
                <a:hlinkClick r:id="rId5"/>
              </a:rPr>
              <a:t>Building solutions for high availability using Availability Zones</a:t>
            </a:r>
            <a:endParaRPr lang="en-US" sz="1600" dirty="0"/>
          </a:p>
        </p:txBody>
      </p:sp>
    </p:spTree>
    <p:extLst>
      <p:ext uri="{BB962C8B-B14F-4D97-AF65-F5344CB8AC3E}">
        <p14:creationId xmlns:p14="http://schemas.microsoft.com/office/powerpoint/2010/main" val="17539004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Building Solutions for High Availability using Availability Zones</a:t>
            </a:r>
          </a:p>
        </p:txBody>
      </p:sp>
      <p:pic>
        <p:nvPicPr>
          <p:cNvPr id="7" name="Picture 6">
            <a:hlinkClick r:id="rId3"/>
            <a:extLst>
              <a:ext uri="{FF2B5EF4-FFF2-40B4-BE49-F238E27FC236}">
                <a16:creationId xmlns:a16="http://schemas.microsoft.com/office/drawing/2014/main" id="{C84ADC25-DF22-449D-B80F-DDFA49ABC867}"/>
              </a:ext>
            </a:extLst>
          </p:cNvPr>
          <p:cNvPicPr>
            <a:picLocks noChangeAspect="1"/>
          </p:cNvPicPr>
          <p:nvPr/>
        </p:nvPicPr>
        <p:blipFill>
          <a:blip r:embed="rId4"/>
          <a:stretch>
            <a:fillRect/>
          </a:stretch>
        </p:blipFill>
        <p:spPr>
          <a:xfrm>
            <a:off x="5603798" y="1625080"/>
            <a:ext cx="5770500" cy="3681051"/>
          </a:xfrm>
          <a:prstGeom prst="rect">
            <a:avLst/>
          </a:prstGeom>
        </p:spPr>
      </p:pic>
      <p:sp>
        <p:nvSpPr>
          <p:cNvPr id="11" name="TextBox 10">
            <a:extLst>
              <a:ext uri="{FF2B5EF4-FFF2-40B4-BE49-F238E27FC236}">
                <a16:creationId xmlns:a16="http://schemas.microsoft.com/office/drawing/2014/main" id="{5BBEA690-602D-4C38-9ED3-FD4762EB8237}"/>
              </a:ext>
            </a:extLst>
          </p:cNvPr>
          <p:cNvSpPr txBox="1"/>
          <p:nvPr/>
        </p:nvSpPr>
        <p:spPr>
          <a:xfrm>
            <a:off x="455996" y="1657755"/>
            <a:ext cx="4477521" cy="4401205"/>
          </a:xfrm>
          <a:prstGeom prst="rect">
            <a:avLst/>
          </a:prstGeom>
          <a:noFill/>
        </p:spPr>
        <p:txBody>
          <a:bodyPr wrap="square">
            <a:spAutoFit/>
          </a:bodyPr>
          <a:lstStyle/>
          <a:p>
            <a:pPr>
              <a:spcAft>
                <a:spcPts val="2400"/>
              </a:spcAft>
            </a:pPr>
            <a:r>
              <a:rPr lang="en-US" sz="2000" dirty="0"/>
              <a:t>Availability Zones are unique physical locations within an Azure region</a:t>
            </a:r>
          </a:p>
          <a:p>
            <a:pPr marL="280121" indent="-280121">
              <a:spcAft>
                <a:spcPts val="2400"/>
              </a:spcAft>
              <a:buFont typeface="Arial" panose="020B0604020202020204" pitchFamily="34" charset="0"/>
              <a:buChar char="•"/>
            </a:pPr>
            <a:r>
              <a:rPr lang="en-US" sz="2000" dirty="0"/>
              <a:t>A zone is made up of one or more datacenters with independent power, cooling, and networking </a:t>
            </a:r>
          </a:p>
          <a:p>
            <a:pPr marL="280121" indent="-280121">
              <a:spcAft>
                <a:spcPts val="2400"/>
              </a:spcAft>
              <a:buFont typeface="Arial" panose="020B0604020202020204" pitchFamily="34" charset="0"/>
              <a:buChar char="•"/>
            </a:pPr>
            <a:r>
              <a:rPr lang="en-US" sz="2000" dirty="0"/>
              <a:t>The physical separation of Availability Zones within a region limits the impact to applications </a:t>
            </a:r>
          </a:p>
          <a:p>
            <a:pPr marL="280121" indent="-280121">
              <a:spcAft>
                <a:spcPts val="2400"/>
              </a:spcAft>
              <a:buFont typeface="Arial" panose="020B0604020202020204" pitchFamily="34" charset="0"/>
              <a:buChar char="•"/>
            </a:pPr>
            <a:r>
              <a:rPr lang="en-US" sz="2000" dirty="0"/>
              <a:t>Zones are designed to support services, capacity, and availability from other zones in the region</a:t>
            </a:r>
          </a:p>
        </p:txBody>
      </p:sp>
    </p:spTree>
    <p:extLst>
      <p:ext uri="{BB962C8B-B14F-4D97-AF65-F5344CB8AC3E}">
        <p14:creationId xmlns:p14="http://schemas.microsoft.com/office/powerpoint/2010/main" val="11902728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94843" y="536507"/>
            <a:ext cx="11341268" cy="680196"/>
          </a:xfrm>
        </p:spPr>
        <p:txBody>
          <a:bodyPr/>
          <a:lstStyle/>
          <a:p>
            <a:r>
              <a:rPr lang="en-US" dirty="0">
                <a:latin typeface="+mn-lt"/>
              </a:rPr>
              <a:t>Delivering Reliability in Azure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2" y="1264899"/>
            <a:ext cx="9615946" cy="3393365"/>
          </a:xfrm>
        </p:spPr>
        <p:txBody>
          <a:bodyPr/>
          <a:lstStyle/>
          <a:p>
            <a:pPr>
              <a:spcAft>
                <a:spcPts val="1800"/>
              </a:spcAft>
            </a:pPr>
            <a:r>
              <a:rPr lang="en-US" sz="2353" dirty="0">
                <a:latin typeface="Segoe UI Light" panose="020B0502040204020203" pitchFamily="34" charset="0"/>
                <a:cs typeface="Segoe UI Light" panose="020B0502040204020203" pitchFamily="34" charset="0"/>
              </a:rPr>
              <a:t>Designing solutions that continue to function despite failure is key to improving the reliability</a:t>
            </a:r>
          </a:p>
          <a:p>
            <a:pPr marL="342900" indent="-342900">
              <a:spcAft>
                <a:spcPts val="1800"/>
              </a:spcAft>
              <a:buFont typeface="Arial" panose="020B0604020202020204" pitchFamily="34" charset="0"/>
              <a:buChar char="•"/>
            </a:pPr>
            <a:r>
              <a:rPr lang="en-US" sz="2353" dirty="0">
                <a:latin typeface="Segoe UI Light" panose="020B0502040204020203" pitchFamily="34" charset="0"/>
                <a:cs typeface="Segoe UI Light" panose="020B0502040204020203" pitchFamily="34" charset="0"/>
              </a:rPr>
              <a:t>Resilient foundation</a:t>
            </a:r>
          </a:p>
          <a:p>
            <a:pPr marL="342900" indent="-342900">
              <a:spcAft>
                <a:spcPts val="1800"/>
              </a:spcAft>
              <a:buFont typeface="Arial" panose="020B0604020202020204" pitchFamily="34" charset="0"/>
              <a:buChar char="•"/>
            </a:pPr>
            <a:r>
              <a:rPr lang="en-US" sz="2353" dirty="0">
                <a:latin typeface="Segoe UI Light" panose="020B0502040204020203" pitchFamily="34" charset="0"/>
                <a:cs typeface="Segoe UI Light" panose="020B0502040204020203" pitchFamily="34" charset="0"/>
              </a:rPr>
              <a:t>Resilient services</a:t>
            </a:r>
          </a:p>
          <a:p>
            <a:pPr marL="342900" indent="-342900">
              <a:spcAft>
                <a:spcPts val="1800"/>
              </a:spcAft>
              <a:buFont typeface="Arial" panose="020B0604020202020204" pitchFamily="34" charset="0"/>
              <a:buChar char="•"/>
            </a:pPr>
            <a:r>
              <a:rPr lang="en-US" sz="2353" dirty="0">
                <a:latin typeface="Segoe UI Light" panose="020B0502040204020203" pitchFamily="34" charset="0"/>
                <a:cs typeface="Segoe UI Light" panose="020B0502040204020203" pitchFamily="34" charset="0"/>
              </a:rPr>
              <a:t>Resilient applications</a:t>
            </a:r>
          </a:p>
          <a:p>
            <a:endParaRPr lang="en-US" sz="2353"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7FDB1194-8916-46BA-84B2-AC272AC4C9DD}"/>
              </a:ext>
            </a:extLst>
          </p:cNvPr>
          <p:cNvPicPr>
            <a:picLocks noChangeAspect="1"/>
          </p:cNvPicPr>
          <p:nvPr/>
        </p:nvPicPr>
        <p:blipFill>
          <a:blip r:embed="rId3"/>
          <a:stretch>
            <a:fillRect/>
          </a:stretch>
        </p:blipFill>
        <p:spPr>
          <a:xfrm>
            <a:off x="494843" y="4487496"/>
            <a:ext cx="364784" cy="270746"/>
          </a:xfrm>
          <a:prstGeom prst="rect">
            <a:avLst/>
          </a:prstGeom>
        </p:spPr>
      </p:pic>
      <p:sp>
        <p:nvSpPr>
          <p:cNvPr id="7" name="TextBox 6">
            <a:extLst>
              <a:ext uri="{FF2B5EF4-FFF2-40B4-BE49-F238E27FC236}">
                <a16:creationId xmlns:a16="http://schemas.microsoft.com/office/drawing/2014/main" id="{3C99AEC1-7F0D-4D2D-913D-75F8BF73E662}"/>
              </a:ext>
            </a:extLst>
          </p:cNvPr>
          <p:cNvSpPr txBox="1"/>
          <p:nvPr/>
        </p:nvSpPr>
        <p:spPr>
          <a:xfrm>
            <a:off x="1109369" y="4391482"/>
            <a:ext cx="9318677" cy="1448287"/>
          </a:xfrm>
          <a:prstGeom prst="rect">
            <a:avLst/>
          </a:prstGeom>
          <a:noFill/>
        </p:spPr>
        <p:txBody>
          <a:bodyPr wrap="square">
            <a:spAutoFit/>
          </a:bodyPr>
          <a:lstStyle/>
          <a:p>
            <a:pPr>
              <a:spcAft>
                <a:spcPts val="1765"/>
              </a:spcAft>
            </a:pPr>
            <a:r>
              <a:rPr lang="en-US" sz="1961" b="1" dirty="0">
                <a:latin typeface="Segoe UI Light" panose="020B0502040204020203" pitchFamily="34" charset="0"/>
                <a:cs typeface="Segoe UI Light" panose="020B0502040204020203" pitchFamily="34" charset="0"/>
              </a:rPr>
              <a:t>Foundation</a:t>
            </a:r>
            <a:r>
              <a:rPr lang="en-US" sz="1961" dirty="0">
                <a:latin typeface="Segoe UI Light" panose="020B0502040204020203" pitchFamily="34" charset="0"/>
                <a:cs typeface="Segoe UI Light" panose="020B0502040204020203" pitchFamily="34" charset="0"/>
              </a:rPr>
              <a:t> is the Microsoft investment in the platform, including Availability Zones</a:t>
            </a:r>
          </a:p>
          <a:p>
            <a:pPr>
              <a:spcAft>
                <a:spcPts val="1765"/>
              </a:spcAft>
            </a:pPr>
            <a:r>
              <a:rPr lang="en-US" sz="1961" b="1" dirty="0">
                <a:latin typeface="Segoe UI Light" panose="020B0502040204020203" pitchFamily="34" charset="0"/>
                <a:cs typeface="Segoe UI Light" panose="020B0502040204020203" pitchFamily="34" charset="0"/>
              </a:rPr>
              <a:t>Services</a:t>
            </a:r>
            <a:r>
              <a:rPr lang="en-US" sz="1961" dirty="0">
                <a:latin typeface="Segoe UI Light" panose="020B0502040204020203" pitchFamily="34" charset="0"/>
                <a:cs typeface="Segoe UI Light" panose="020B0502040204020203" pitchFamily="34" charset="0"/>
              </a:rPr>
              <a:t> support high availability, such as zone-redundant storage (ZRS)</a:t>
            </a:r>
          </a:p>
          <a:p>
            <a:pPr>
              <a:spcAft>
                <a:spcPts val="1765"/>
              </a:spcAft>
            </a:pPr>
            <a:r>
              <a:rPr lang="en-US" sz="1961" b="1" dirty="0">
                <a:latin typeface="Segoe UI Light" panose="020B0502040204020203" pitchFamily="34" charset="0"/>
                <a:cs typeface="Segoe UI Light" panose="020B0502040204020203" pitchFamily="34" charset="0"/>
              </a:rPr>
              <a:t>Applications</a:t>
            </a:r>
            <a:r>
              <a:rPr lang="en-US" sz="1961" dirty="0">
                <a:latin typeface="Segoe UI Light" panose="020B0502040204020203" pitchFamily="34" charset="0"/>
                <a:cs typeface="Segoe UI Light" panose="020B0502040204020203" pitchFamily="34" charset="0"/>
              </a:rPr>
              <a:t> should be architected to support resiliency</a:t>
            </a:r>
            <a:endParaRPr lang="en-US" sz="1765" dirty="0"/>
          </a:p>
        </p:txBody>
      </p:sp>
      <p:pic>
        <p:nvPicPr>
          <p:cNvPr id="6" name="Picture 5">
            <a:extLst>
              <a:ext uri="{FF2B5EF4-FFF2-40B4-BE49-F238E27FC236}">
                <a16:creationId xmlns:a16="http://schemas.microsoft.com/office/drawing/2014/main" id="{FD83F7B8-2026-48FB-A8A7-121DB56BFEC1}"/>
              </a:ext>
            </a:extLst>
          </p:cNvPr>
          <p:cNvPicPr>
            <a:picLocks noChangeAspect="1"/>
          </p:cNvPicPr>
          <p:nvPr/>
        </p:nvPicPr>
        <p:blipFill>
          <a:blip r:embed="rId4"/>
          <a:stretch>
            <a:fillRect/>
          </a:stretch>
        </p:blipFill>
        <p:spPr>
          <a:xfrm>
            <a:off x="508122" y="5002672"/>
            <a:ext cx="371600" cy="270746"/>
          </a:xfrm>
          <a:prstGeom prst="rect">
            <a:avLst/>
          </a:prstGeom>
        </p:spPr>
      </p:pic>
      <p:pic>
        <p:nvPicPr>
          <p:cNvPr id="9" name="Picture 8">
            <a:extLst>
              <a:ext uri="{FF2B5EF4-FFF2-40B4-BE49-F238E27FC236}">
                <a16:creationId xmlns:a16="http://schemas.microsoft.com/office/drawing/2014/main" id="{C5F01B74-431A-48F7-B7E3-07CF7FABB11F}"/>
              </a:ext>
            </a:extLst>
          </p:cNvPr>
          <p:cNvPicPr>
            <a:picLocks noChangeAspect="1"/>
          </p:cNvPicPr>
          <p:nvPr/>
        </p:nvPicPr>
        <p:blipFill>
          <a:blip r:embed="rId5"/>
          <a:stretch>
            <a:fillRect/>
          </a:stretch>
        </p:blipFill>
        <p:spPr>
          <a:xfrm>
            <a:off x="528219" y="5467356"/>
            <a:ext cx="371600" cy="278384"/>
          </a:xfrm>
          <a:prstGeom prst="rect">
            <a:avLst/>
          </a:prstGeom>
        </p:spPr>
      </p:pic>
    </p:spTree>
    <p:extLst>
      <p:ext uri="{BB962C8B-B14F-4D97-AF65-F5344CB8AC3E}">
        <p14:creationId xmlns:p14="http://schemas.microsoft.com/office/powerpoint/2010/main" val="18350964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764267"/>
            <a:ext cx="11306469" cy="403079"/>
          </a:xfrm>
        </p:spPr>
        <p:txBody>
          <a:bodyPr/>
          <a:lstStyle/>
          <a:p>
            <a:r>
              <a:rPr lang="en-US" dirty="0">
                <a:latin typeface="+mn-lt"/>
              </a:rPr>
              <a:t>Zonal vs. Zone-Redundant Architecture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690474" y="5021607"/>
            <a:ext cx="4693576" cy="461665"/>
          </a:xfrm>
        </p:spPr>
        <p:txBody>
          <a:bodyPr/>
          <a:lstStyle/>
          <a:p>
            <a:r>
              <a:rPr lang="en-US" b="1" dirty="0">
                <a:latin typeface="Segoe UI Light" panose="020B0502040204020203" pitchFamily="34" charset="0"/>
                <a:cs typeface="Segoe UI Light" panose="020B0502040204020203" pitchFamily="34" charset="0"/>
                <a:hlinkClick r:id="rId3"/>
              </a:rPr>
              <a:t>Zone-redundant load balancer</a:t>
            </a:r>
            <a:endParaRPr lang="en-US" b="1"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4B2FF783-5975-4326-9F1F-10FD3C041294}"/>
              </a:ext>
            </a:extLst>
          </p:cNvPr>
          <p:cNvPicPr>
            <a:picLocks noChangeAspect="1"/>
          </p:cNvPicPr>
          <p:nvPr/>
        </p:nvPicPr>
        <p:blipFill>
          <a:blip r:embed="rId4"/>
          <a:stretch>
            <a:fillRect/>
          </a:stretch>
        </p:blipFill>
        <p:spPr>
          <a:xfrm>
            <a:off x="375130" y="1934621"/>
            <a:ext cx="5222381" cy="2886945"/>
          </a:xfrm>
          <a:prstGeom prst="rect">
            <a:avLst/>
          </a:prstGeom>
        </p:spPr>
      </p:pic>
      <p:sp>
        <p:nvSpPr>
          <p:cNvPr id="9" name="TextBox 8">
            <a:extLst>
              <a:ext uri="{FF2B5EF4-FFF2-40B4-BE49-F238E27FC236}">
                <a16:creationId xmlns:a16="http://schemas.microsoft.com/office/drawing/2014/main" id="{1F47B536-4541-4AA2-A2B7-1285BFA85EAE}"/>
              </a:ext>
            </a:extLst>
          </p:cNvPr>
          <p:cNvSpPr txBox="1"/>
          <p:nvPr/>
        </p:nvSpPr>
        <p:spPr>
          <a:xfrm>
            <a:off x="1131801" y="4913979"/>
            <a:ext cx="4518663" cy="830997"/>
          </a:xfrm>
          <a:prstGeom prst="rect">
            <a:avLst/>
          </a:prstGeom>
          <a:noFill/>
        </p:spPr>
        <p:txBody>
          <a:bodyPr wrap="square">
            <a:spAutoFit/>
          </a:bodyPr>
          <a:lstStyle/>
          <a:p>
            <a:r>
              <a:rPr lang="en-US" sz="2400" b="1" dirty="0">
                <a:solidFill>
                  <a:srgbClr val="000000"/>
                </a:solidFill>
                <a:latin typeface="Segoe UI Light" panose="020B0502040204020203" pitchFamily="34" charset="0"/>
                <a:cs typeface="Segoe UI Light" panose="020B0502040204020203" pitchFamily="34" charset="0"/>
              </a:rPr>
              <a:t> Individual load balancers deployed to specific zones</a:t>
            </a:r>
          </a:p>
        </p:txBody>
      </p:sp>
      <p:sp>
        <p:nvSpPr>
          <p:cNvPr id="8" name="TextBox 7">
            <a:extLst>
              <a:ext uri="{FF2B5EF4-FFF2-40B4-BE49-F238E27FC236}">
                <a16:creationId xmlns:a16="http://schemas.microsoft.com/office/drawing/2014/main" id="{8C6F21DC-6D4D-42B1-810E-2F0B37B08A97}"/>
              </a:ext>
            </a:extLst>
          </p:cNvPr>
          <p:cNvSpPr txBox="1"/>
          <p:nvPr/>
        </p:nvSpPr>
        <p:spPr>
          <a:xfrm>
            <a:off x="663178" y="6178034"/>
            <a:ext cx="6555580" cy="338554"/>
          </a:xfrm>
          <a:prstGeom prst="rect">
            <a:avLst/>
          </a:prstGeom>
          <a:noFill/>
        </p:spPr>
        <p:txBody>
          <a:bodyPr wrap="square">
            <a:spAutoFit/>
          </a:bodyPr>
          <a:lstStyle/>
          <a:p>
            <a:r>
              <a:rPr lang="en-US" sz="1600" dirty="0">
                <a:solidFill>
                  <a:srgbClr val="171717"/>
                </a:solidFill>
                <a:latin typeface="Segoe UI" panose="020B0502040204020203" pitchFamily="34" charset="0"/>
              </a:rPr>
              <a:t>See: </a:t>
            </a:r>
            <a:r>
              <a:rPr lang="en-US" sz="1600" i="0" u="none" strike="noStrike" dirty="0">
                <a:solidFill>
                  <a:srgbClr val="171717"/>
                </a:solidFill>
                <a:effectLst/>
                <a:latin typeface="Segoe UI" panose="020B0502040204020203" pitchFamily="34" charset="0"/>
                <a:hlinkClick r:id="rId5"/>
              </a:rPr>
              <a:t>Zonal vs. zone-redundant architecture</a:t>
            </a:r>
            <a:endParaRPr lang="en-US" sz="1600" dirty="0"/>
          </a:p>
        </p:txBody>
      </p:sp>
      <p:pic>
        <p:nvPicPr>
          <p:cNvPr id="16" name="Picture 15">
            <a:extLst>
              <a:ext uri="{FF2B5EF4-FFF2-40B4-BE49-F238E27FC236}">
                <a16:creationId xmlns:a16="http://schemas.microsoft.com/office/drawing/2014/main" id="{39F6FAC8-123F-4F51-97F4-57BECBD283BA}"/>
              </a:ext>
            </a:extLst>
          </p:cNvPr>
          <p:cNvPicPr>
            <a:picLocks noChangeAspect="1"/>
          </p:cNvPicPr>
          <p:nvPr/>
        </p:nvPicPr>
        <p:blipFill>
          <a:blip r:embed="rId6"/>
          <a:stretch>
            <a:fillRect/>
          </a:stretch>
        </p:blipFill>
        <p:spPr>
          <a:xfrm>
            <a:off x="6153150" y="1887623"/>
            <a:ext cx="5459506" cy="2906246"/>
          </a:xfrm>
          <a:prstGeom prst="rect">
            <a:avLst/>
          </a:prstGeom>
        </p:spPr>
      </p:pic>
    </p:spTree>
    <p:extLst>
      <p:ext uri="{BB962C8B-B14F-4D97-AF65-F5344CB8AC3E}">
        <p14:creationId xmlns:p14="http://schemas.microsoft.com/office/powerpoint/2010/main" val="27406745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77406" y="438534"/>
            <a:ext cx="11306469" cy="403079"/>
          </a:xfrm>
        </p:spPr>
        <p:txBody>
          <a:bodyPr/>
          <a:lstStyle/>
          <a:p>
            <a:r>
              <a:rPr lang="en-US" dirty="0">
                <a:latin typeface="+mn-lt"/>
              </a:rPr>
              <a:t>SLA Offered by Availability Zones</a:t>
            </a:r>
          </a:p>
        </p:txBody>
      </p:sp>
      <p:sp>
        <p:nvSpPr>
          <p:cNvPr id="7" name="TextBox 6">
            <a:extLst>
              <a:ext uri="{FF2B5EF4-FFF2-40B4-BE49-F238E27FC236}">
                <a16:creationId xmlns:a16="http://schemas.microsoft.com/office/drawing/2014/main" id="{2DAF4036-1E6B-421F-B1D4-32DF495A5364}"/>
              </a:ext>
            </a:extLst>
          </p:cNvPr>
          <p:cNvSpPr txBox="1"/>
          <p:nvPr/>
        </p:nvSpPr>
        <p:spPr>
          <a:xfrm>
            <a:off x="1026077" y="5923430"/>
            <a:ext cx="10350296" cy="452590"/>
          </a:xfrm>
          <a:prstGeom prst="rect">
            <a:avLst/>
          </a:prstGeom>
          <a:noFill/>
        </p:spPr>
        <p:txBody>
          <a:bodyPr wrap="square">
            <a:spAutoFit/>
          </a:bodyPr>
          <a:lstStyle/>
          <a:p>
            <a:r>
              <a:rPr lang="en-US" sz="2353" b="1" dirty="0">
                <a:latin typeface="Segoe UI Light" panose="020B0502040204020203" pitchFamily="34" charset="0"/>
                <a:cs typeface="Segoe UI Light" panose="020B0502040204020203" pitchFamily="34" charset="0"/>
              </a:rPr>
              <a:t>High Availability offered by a single VM, Availability Sets, and Availability Zones</a:t>
            </a:r>
          </a:p>
        </p:txBody>
      </p:sp>
      <p:pic>
        <p:nvPicPr>
          <p:cNvPr id="6" name="Picture 5">
            <a:extLst>
              <a:ext uri="{FF2B5EF4-FFF2-40B4-BE49-F238E27FC236}">
                <a16:creationId xmlns:a16="http://schemas.microsoft.com/office/drawing/2014/main" id="{44F5B242-49B0-4EEF-92BF-AAEB5A1E84D5}"/>
              </a:ext>
            </a:extLst>
          </p:cNvPr>
          <p:cNvPicPr>
            <a:picLocks noChangeAspect="1"/>
          </p:cNvPicPr>
          <p:nvPr/>
        </p:nvPicPr>
        <p:blipFill>
          <a:blip r:embed="rId3"/>
          <a:stretch>
            <a:fillRect/>
          </a:stretch>
        </p:blipFill>
        <p:spPr>
          <a:xfrm>
            <a:off x="377406" y="1023906"/>
            <a:ext cx="11095161" cy="4899524"/>
          </a:xfrm>
          <a:prstGeom prst="rect">
            <a:avLst/>
          </a:prstGeom>
        </p:spPr>
      </p:pic>
    </p:spTree>
    <p:extLst>
      <p:ext uri="{BB962C8B-B14F-4D97-AF65-F5344CB8AC3E}">
        <p14:creationId xmlns:p14="http://schemas.microsoft.com/office/powerpoint/2010/main" val="13734266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ECE8FD11-7432-4133-94DB-81A8CAD23C20}"/>
              </a:ext>
            </a:extLst>
          </p:cNvPr>
          <p:cNvPicPr>
            <a:picLocks noChangeAspect="1"/>
          </p:cNvPicPr>
          <p:nvPr/>
        </p:nvPicPr>
        <p:blipFill>
          <a:blip r:embed="rId4"/>
          <a:stretch>
            <a:fillRect/>
          </a:stretch>
        </p:blipFill>
        <p:spPr>
          <a:xfrm>
            <a:off x="5973481" y="1120690"/>
            <a:ext cx="6115738" cy="5130231"/>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High Availability for Business Continuity and Disaster Recovery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641272"/>
            <a:ext cx="5640005" cy="4416594"/>
          </a:xfrm>
        </p:spPr>
        <p:txBody>
          <a:bodyPr/>
          <a:lstStyle/>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Create zone-redundant Load Balancer</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Create front-end subnet</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Create DB subnet</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Create VMs in three Availability Zones</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Configure zone-redundant SQL DB</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Add VMs to the load balancer's back-end pool</a:t>
            </a:r>
          </a:p>
          <a:p>
            <a:pPr marL="504217" indent="-504217">
              <a:spcAft>
                <a:spcPts val="882"/>
              </a:spcAft>
              <a:buFont typeface="+mj-lt"/>
              <a:buAutoNum type="arabicPeriod"/>
            </a:pPr>
            <a:r>
              <a:rPr lang="en-US" dirty="0">
                <a:solidFill>
                  <a:schemeClr val="tx1"/>
                </a:solidFill>
                <a:latin typeface="+mn-lt"/>
                <a:cs typeface="Segoe UI Light" panose="020B0502040204020203" pitchFamily="34" charset="0"/>
              </a:rPr>
              <a:t>Deploy your application on VMs for redundancy and high availability</a:t>
            </a:r>
          </a:p>
        </p:txBody>
      </p:sp>
    </p:spTree>
    <p:extLst>
      <p:ext uri="{BB962C8B-B14F-4D97-AF65-F5344CB8AC3E}">
        <p14:creationId xmlns:p14="http://schemas.microsoft.com/office/powerpoint/2010/main" val="2577651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59385" y="1920495"/>
            <a:ext cx="9960132" cy="3557686"/>
          </a:xfrm>
        </p:spPr>
        <p:txBody>
          <a:bodyPr anchor="ctr"/>
          <a:lstStyle/>
          <a:p>
            <a:r>
              <a:rPr lang="en-US" sz="4000" dirty="0">
                <a:latin typeface="+mn-lt"/>
              </a:rPr>
              <a:t>Applications in Multiple Azure Regions for High Availability</a:t>
            </a:r>
          </a:p>
        </p:txBody>
      </p:sp>
      <p:pic>
        <p:nvPicPr>
          <p:cNvPr id="21" name="Graphic 20">
            <a:extLst>
              <a:ext uri="{FF2B5EF4-FFF2-40B4-BE49-F238E27FC236}">
                <a16:creationId xmlns:a16="http://schemas.microsoft.com/office/drawing/2014/main" id="{82B512FE-F6FE-47E7-AFF6-983F1B7B8E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7713" y="4784923"/>
            <a:ext cx="1556323" cy="155632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6EE53EF1-14D5-47FD-8296-14C51E112BED}"/>
              </a:ext>
            </a:extLst>
          </p:cNvPr>
          <p:cNvPicPr>
            <a:picLocks noChangeAspect="1"/>
          </p:cNvPicPr>
          <p:nvPr/>
        </p:nvPicPr>
        <p:blipFill>
          <a:blip r:embed="rId4"/>
          <a:stretch>
            <a:fillRect/>
          </a:stretch>
        </p:blipFill>
        <p:spPr>
          <a:xfrm>
            <a:off x="3631019" y="1503238"/>
            <a:ext cx="8560981" cy="4053610"/>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28098" y="440699"/>
            <a:ext cx="11341268" cy="680196"/>
          </a:xfrm>
        </p:spPr>
        <p:txBody>
          <a:bodyPr/>
          <a:lstStyle/>
          <a:p>
            <a:r>
              <a:rPr lang="en-US" dirty="0">
                <a:latin typeface="+mn-lt"/>
              </a:rPr>
              <a:t>Multiple Azure Regions for High Availability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8986" y="1192290"/>
            <a:ext cx="10617775" cy="2229841"/>
          </a:xfrm>
        </p:spPr>
        <p:txBody>
          <a:bodyPr/>
          <a:lstStyle/>
          <a:p>
            <a:pPr>
              <a:spcAft>
                <a:spcPts val="1200"/>
              </a:spcAft>
            </a:pPr>
            <a:r>
              <a:rPr lang="en-US" sz="2200" spc="0" dirty="0">
                <a:solidFill>
                  <a:schemeClr val="tx1">
                    <a:lumMod val="85000"/>
                    <a:lumOff val="15000"/>
                  </a:schemeClr>
                </a:solidFill>
                <a:latin typeface="+mn-lt"/>
                <a:cs typeface="Segoe UI Light" panose="020B0502040204020203" pitchFamily="34" charset="0"/>
              </a:rPr>
              <a:t>Primary and secondary regions</a:t>
            </a:r>
          </a:p>
          <a:p>
            <a:pPr>
              <a:spcAft>
                <a:spcPts val="1200"/>
              </a:spcAft>
            </a:pPr>
            <a:r>
              <a:rPr lang="en-US" sz="2200" spc="0" dirty="0">
                <a:solidFill>
                  <a:schemeClr val="tx1">
                    <a:lumMod val="85000"/>
                    <a:lumOff val="15000"/>
                  </a:schemeClr>
                </a:solidFill>
                <a:latin typeface="+mn-lt"/>
                <a:cs typeface="Segoe UI Light" panose="020B0502040204020203" pitchFamily="34" charset="0"/>
              </a:rPr>
              <a:t>Front Door </a:t>
            </a:r>
          </a:p>
          <a:p>
            <a:pPr>
              <a:spcAft>
                <a:spcPts val="1200"/>
              </a:spcAft>
            </a:pPr>
            <a:r>
              <a:rPr lang="en-US" sz="2200" spc="0" dirty="0">
                <a:solidFill>
                  <a:schemeClr val="tx1">
                    <a:lumMod val="85000"/>
                    <a:lumOff val="15000"/>
                  </a:schemeClr>
                </a:solidFill>
                <a:latin typeface="+mn-lt"/>
                <a:cs typeface="Segoe UI Light" panose="020B0502040204020203" pitchFamily="34" charset="0"/>
              </a:rPr>
              <a:t>Geo-replication</a:t>
            </a:r>
            <a:r>
              <a:rPr lang="en-US" sz="2745" dirty="0">
                <a:latin typeface="+mn-lt"/>
                <a:cs typeface="Segoe UI Light" panose="020B0502040204020203" pitchFamily="34" charset="0"/>
              </a:rPr>
              <a:t> </a:t>
            </a:r>
          </a:p>
          <a:p>
            <a:pPr>
              <a:spcAft>
                <a:spcPts val="882"/>
              </a:spcAft>
            </a:pPr>
            <a:endParaRPr lang="en-US" sz="2745" dirty="0">
              <a:latin typeface="+mn-lt"/>
              <a:cs typeface="Segoe UI Light" panose="020B0502040204020203" pitchFamily="34" charset="0"/>
            </a:endParaRPr>
          </a:p>
        </p:txBody>
      </p:sp>
      <p:sp>
        <p:nvSpPr>
          <p:cNvPr id="6" name="TextBox 5">
            <a:extLst>
              <a:ext uri="{FF2B5EF4-FFF2-40B4-BE49-F238E27FC236}">
                <a16:creationId xmlns:a16="http://schemas.microsoft.com/office/drawing/2014/main" id="{8B8C1747-F3FF-43C0-99FC-30F8497FA6C2}"/>
              </a:ext>
            </a:extLst>
          </p:cNvPr>
          <p:cNvSpPr txBox="1"/>
          <p:nvPr/>
        </p:nvSpPr>
        <p:spPr>
          <a:xfrm>
            <a:off x="528098" y="6115329"/>
            <a:ext cx="4857293" cy="338554"/>
          </a:xfrm>
          <a:prstGeom prst="rect">
            <a:avLst/>
          </a:prstGeom>
          <a:noFill/>
        </p:spPr>
        <p:txBody>
          <a:bodyPr wrap="square">
            <a:spAutoFit/>
          </a:bodyPr>
          <a:lstStyle/>
          <a:p>
            <a:r>
              <a:rPr lang="en-US" sz="1600" dirty="0"/>
              <a:t>See: </a:t>
            </a:r>
            <a:r>
              <a:rPr lang="en-US" sz="1600" dirty="0">
                <a:hlinkClick r:id="rId5"/>
              </a:rPr>
              <a:t>Recommendations</a:t>
            </a:r>
            <a:endParaRPr lang="en-US" sz="1600" dirty="0"/>
          </a:p>
        </p:txBody>
      </p:sp>
      <p:sp>
        <p:nvSpPr>
          <p:cNvPr id="7" name="Text Placeholder 14">
            <a:extLst>
              <a:ext uri="{FF2B5EF4-FFF2-40B4-BE49-F238E27FC236}">
                <a16:creationId xmlns:a16="http://schemas.microsoft.com/office/drawing/2014/main" id="{51015963-339F-4080-94F2-7253A6FD1580}"/>
              </a:ext>
            </a:extLst>
          </p:cNvPr>
          <p:cNvSpPr txBox="1">
            <a:spLocks/>
          </p:cNvSpPr>
          <p:nvPr/>
        </p:nvSpPr>
        <p:spPr>
          <a:xfrm>
            <a:off x="528098" y="2992418"/>
            <a:ext cx="3595010" cy="2800767"/>
          </a:xfrm>
          <a:prstGeom prst="rect">
            <a:avLst/>
          </a:prstGeom>
        </p:spPr>
        <p:txBody>
          <a:bodyPr vert="horz" wrap="square" lIns="0" tIns="0" rIns="0" bIns="0" rtlCol="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2200" dirty="0">
                <a:solidFill>
                  <a:schemeClr val="tx1">
                    <a:lumMod val="85000"/>
                    <a:lumOff val="15000"/>
                  </a:schemeClr>
                </a:solidFill>
                <a:latin typeface="Segoe UI" panose="020B0502040204020203" pitchFamily="34" charset="0"/>
                <a:cs typeface="Segoe UI" panose="020B0502040204020203" pitchFamily="34" charset="0"/>
              </a:rPr>
              <a:t>Recommendations:</a:t>
            </a:r>
          </a:p>
          <a:p>
            <a:pPr>
              <a:lnSpc>
                <a:spcPct val="100000"/>
              </a:lnSpc>
              <a:spcAft>
                <a:spcPts val="1200"/>
              </a:spcAft>
            </a:pPr>
            <a:r>
              <a:rPr lang="en-US" sz="2200" dirty="0">
                <a:solidFill>
                  <a:schemeClr val="tx1">
                    <a:lumMod val="85000"/>
                    <a:lumOff val="15000"/>
                  </a:schemeClr>
                </a:solidFill>
                <a:latin typeface="Segoe UI" panose="020B0502040204020203" pitchFamily="34" charset="0"/>
                <a:cs typeface="Segoe UI" panose="020B0502040204020203" pitchFamily="34" charset="0"/>
              </a:rPr>
              <a:t>Regional</a:t>
            </a:r>
            <a:r>
              <a:rPr lang="en-US" sz="2200" dirty="0">
                <a:latin typeface="Segoe UI" panose="020B0502040204020203" pitchFamily="34" charset="0"/>
                <a:cs typeface="Segoe UI" panose="020B0502040204020203" pitchFamily="34" charset="0"/>
              </a:rPr>
              <a:t> pairing</a:t>
            </a:r>
          </a:p>
          <a:p>
            <a:pPr>
              <a:lnSpc>
                <a:spcPct val="100000"/>
              </a:lnSpc>
              <a:spcAft>
                <a:spcPts val="1200"/>
              </a:spcAft>
            </a:pPr>
            <a:r>
              <a:rPr lang="en-US" sz="2200" dirty="0">
                <a:latin typeface="Segoe UI" panose="020B0502040204020203" pitchFamily="34" charset="0"/>
                <a:cs typeface="Segoe UI" panose="020B0502040204020203" pitchFamily="34" charset="0"/>
              </a:rPr>
              <a:t>Resource groups</a:t>
            </a:r>
          </a:p>
          <a:p>
            <a:pPr>
              <a:lnSpc>
                <a:spcPct val="100000"/>
              </a:lnSpc>
              <a:spcAft>
                <a:spcPts val="1200"/>
              </a:spcAft>
            </a:pPr>
            <a:r>
              <a:rPr lang="en-US" sz="2200" dirty="0">
                <a:latin typeface="Segoe UI" panose="020B0502040204020203" pitchFamily="34" charset="0"/>
                <a:cs typeface="Segoe UI" panose="020B0502040204020203" pitchFamily="34" charset="0"/>
              </a:rPr>
              <a:t>Front Door configuration</a:t>
            </a:r>
          </a:p>
          <a:p>
            <a:pPr marL="571500" lvl="2" indent="-342900">
              <a:spcAft>
                <a:spcPts val="1200"/>
              </a:spcAft>
              <a:buFont typeface="Arial" panose="020B0604020202020204" pitchFamily="34" charset="0"/>
              <a:buChar char="•"/>
            </a:pPr>
            <a:r>
              <a:rPr lang="en-US" sz="2200" dirty="0">
                <a:solidFill>
                  <a:schemeClr val="tx1">
                    <a:lumMod val="85000"/>
                    <a:lumOff val="15000"/>
                  </a:schemeClr>
                </a:solidFill>
                <a:latin typeface="Segoe UI" panose="020B0502040204020203" pitchFamily="34" charset="0"/>
                <a:cs typeface="Segoe UI" panose="020B0502040204020203" pitchFamily="34" charset="0"/>
              </a:rPr>
              <a:t>Routing</a:t>
            </a:r>
          </a:p>
          <a:p>
            <a:pPr marL="571500" lvl="2" indent="-342900">
              <a:spcAft>
                <a:spcPts val="1200"/>
              </a:spcAft>
              <a:buFont typeface="Arial" panose="020B0604020202020204" pitchFamily="34" charset="0"/>
              <a:buChar char="•"/>
            </a:pPr>
            <a:r>
              <a:rPr lang="en-US" sz="2200" dirty="0">
                <a:solidFill>
                  <a:schemeClr val="tx1">
                    <a:lumMod val="85000"/>
                    <a:lumOff val="15000"/>
                  </a:schemeClr>
                </a:solidFill>
                <a:latin typeface="Segoe UI" panose="020B0502040204020203" pitchFamily="34" charset="0"/>
                <a:cs typeface="Segoe UI" panose="020B0502040204020203" pitchFamily="34" charset="0"/>
              </a:rPr>
              <a:t>Health probe</a:t>
            </a:r>
          </a:p>
        </p:txBody>
      </p:sp>
    </p:spTree>
    <p:extLst>
      <p:ext uri="{BB962C8B-B14F-4D97-AF65-F5344CB8AC3E}">
        <p14:creationId xmlns:p14="http://schemas.microsoft.com/office/powerpoint/2010/main" val="28242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1594</Words>
  <Application>Microsoft Office PowerPoint</Application>
  <PresentationFormat>Widescreen</PresentationFormat>
  <Paragraphs>178</Paragraphs>
  <Slides>15</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Segoe UI</vt:lpstr>
      <vt:lpstr>Segoe UI Light</vt:lpstr>
      <vt:lpstr>Segoe UI Semibold</vt:lpstr>
      <vt:lpstr>Wingdings</vt:lpstr>
      <vt:lpstr>Microsoft Azure Template</vt:lpstr>
      <vt:lpstr>Learning Objectives</vt:lpstr>
      <vt:lpstr>High Availability</vt:lpstr>
      <vt:lpstr>Building Solutions for High Availability using Availability Zones</vt:lpstr>
      <vt:lpstr>Delivering Reliability in Azure</vt:lpstr>
      <vt:lpstr>Zonal vs. Zone-Redundant Architecture</vt:lpstr>
      <vt:lpstr>SLA Offered by Availability Zones</vt:lpstr>
      <vt:lpstr>High Availability for Business Continuity and Disaster Recovery</vt:lpstr>
      <vt:lpstr>Applications in Multiple Azure Regions for High Availability</vt:lpstr>
      <vt:lpstr>Multiple Azure Regions for High Availability</vt:lpstr>
      <vt:lpstr>Multi-Region High Availability Recommendations</vt:lpstr>
      <vt:lpstr>RA-GRS Storage</vt:lpstr>
      <vt:lpstr>Design HA Applications to Handle Disaster Recovery</vt:lpstr>
      <vt:lpstr>Design HA Applications to Handle Disaster Recovery</vt:lpstr>
      <vt:lpstr>Best Practices for Cloud-based Applications with RA-GRS</vt:lpstr>
      <vt:lpstr>The Circuit Breaker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2020-10-16T13:20:59Z</dcterms:created>
  <dcterms:modified xsi:type="dcterms:W3CDTF">2021-05-09T17:27:46Z</dcterms:modified>
</cp:coreProperties>
</file>