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1" r:id="rId1"/>
  </p:sldMasterIdLst>
  <p:notesMasterIdLst>
    <p:notesMasterId r:id="rId24"/>
  </p:notesMasterIdLst>
  <p:sldIdLst>
    <p:sldId id="1659" r:id="rId2"/>
    <p:sldId id="1901" r:id="rId3"/>
    <p:sldId id="1897" r:id="rId4"/>
    <p:sldId id="1904" r:id="rId5"/>
    <p:sldId id="1818" r:id="rId6"/>
    <p:sldId id="1822" r:id="rId7"/>
    <p:sldId id="1819" r:id="rId8"/>
    <p:sldId id="1820" r:id="rId9"/>
    <p:sldId id="1863" r:id="rId10"/>
    <p:sldId id="1885" r:id="rId11"/>
    <p:sldId id="1929" r:id="rId12"/>
    <p:sldId id="1684" r:id="rId13"/>
    <p:sldId id="1755" r:id="rId14"/>
    <p:sldId id="1757" r:id="rId15"/>
    <p:sldId id="1864" r:id="rId16"/>
    <p:sldId id="1893" r:id="rId17"/>
    <p:sldId id="1853" r:id="rId18"/>
    <p:sldId id="1854" r:id="rId19"/>
    <p:sldId id="1930" r:id="rId20"/>
    <p:sldId id="1899" r:id="rId21"/>
    <p:sldId id="1900" r:id="rId22"/>
    <p:sldId id="183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B5341-57E9-48F1-B68F-B32B5A9F65E9}" v="141" dt="2020-10-16T13:22:23.493"/>
    <p1510:client id="{B9E49400-2412-46A8-8A2F-85AE0944DDCD}" v="66" dt="2020-10-15T22:49:32.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6" autoAdjust="0"/>
    <p:restoredTop sz="75937" autoAdjust="0"/>
  </p:normalViewPr>
  <p:slideViewPr>
    <p:cSldViewPr snapToGrid="0">
      <p:cViewPr varScale="1">
        <p:scale>
          <a:sx n="73" d="100"/>
          <a:sy n="73" d="100"/>
        </p:scale>
        <p:origin x="81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46C56-7833-41FB-90A3-AEA8AF1C4A75}" type="datetimeFigureOut">
              <a:rPr lang="en-US" smtClean="0"/>
              <a:t>5/17/2021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9BA8-66DC-45FC-AD54-ACC21756A2FD}" type="slidenum">
              <a:rPr lang="en-US" smtClean="0"/>
              <a:t>‹#›</a:t>
            </a:fld>
            <a:endParaRPr lang="en-US" dirty="0"/>
          </a:p>
        </p:txBody>
      </p:sp>
    </p:spTree>
    <p:extLst>
      <p:ext uri="{BB962C8B-B14F-4D97-AF65-F5344CB8AC3E}">
        <p14:creationId xmlns:p14="http://schemas.microsoft.com/office/powerpoint/2010/main" val="149823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serverless/cloud-automation#control-access-to-the-func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ocs.microsoft.com/en-us/azure/app-service/overview-managed-identity?tabs=dotnet#add-a-user-assigned-identity" TargetMode="External"/><Relationship Id="rId5" Type="http://schemas.openxmlformats.org/officeDocument/2006/relationships/hyperlink" Target="https://docs.microsoft.com/en-us/azure/app-service/overview-managed-identity?tabs=dotnet#add-a-system-assigned-identity" TargetMode="External"/><Relationship Id="rId4" Type="http://schemas.openxmlformats.org/officeDocument/2006/relationships/hyperlink" Target="https://docs.microsoft.com/en-us/azure/architecture/reference-architectures/serverless/cloud-automation#control-what-the-function-can-acces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zure-functions/functions-overview" TargetMode="External"/><Relationship Id="rId7" Type="http://schemas.openxmlformats.org/officeDocument/2006/relationships/hyperlink" Target="https://docs.microsoft.com/en-us/azure/automation/automation-intro"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azure/azure-monitor/overview" TargetMode="External"/><Relationship Id="rId5" Type="http://schemas.openxmlformats.org/officeDocument/2006/relationships/hyperlink" Target="https://docs.microsoft.com/en-us/azure/event-grid/overview" TargetMode="External"/><Relationship Id="rId4" Type="http://schemas.openxmlformats.org/officeDocument/2006/relationships/hyperlink" Target="https://docs.microsoft.com/en-us/azure/logic-apps/logic-apps-overview"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https://docs.microsoft.com/en-us/azure/architecture/reference-architectures/serverless/cloud-automation#control-access-to-the-function</a:t>
            </a:r>
            <a:endParaRPr lang="en-US" dirty="0"/>
          </a:p>
          <a:p>
            <a:r>
              <a:rPr lang="en-US" dirty="0">
                <a:hlinkClick r:id="rId4"/>
              </a:rPr>
              <a:t>https://docs.microsoft.com/en-us/azure/architecture/reference-architectures/serverless/cloud-automation#control-what-the-function-can-access</a:t>
            </a:r>
            <a:endParaRPr lang="en-US" dirty="0"/>
          </a:p>
          <a:p>
            <a:r>
              <a:rPr lang="en-US" dirty="0">
                <a:hlinkClick r:id="rId5"/>
              </a:rPr>
              <a:t>https://docs.microsoft.com/en-us/azure/app-service/overview-managed-identity?tabs=dotnet#add-a-system-assigned-identity</a:t>
            </a:r>
            <a:endParaRPr lang="en-US" dirty="0"/>
          </a:p>
          <a:p>
            <a:r>
              <a:rPr lang="en-US" dirty="0">
                <a:hlinkClick r:id="rId6"/>
              </a:rPr>
              <a:t>https://docs.microsoft.com/en-us/azure/app-service/overview-managed-identity?tabs=dotnet#add-a-user-assigned-identity</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900" b="1" dirty="0">
                <a:latin typeface="Segoe UI Light" panose="020B0502040204020203" pitchFamily="34" charset="0"/>
                <a:cs typeface="Segoe UI Light" panose="020B0502040204020203" pitchFamily="34" charset="0"/>
              </a:rPr>
              <a:t>Service Fabric cluster.</a:t>
            </a:r>
            <a:r>
              <a:rPr lang="en-US" sz="900" dirty="0">
                <a:latin typeface="Segoe UI Light" panose="020B0502040204020203" pitchFamily="34" charset="0"/>
                <a:cs typeface="Segoe UI Light" panose="020B0502040204020203" pitchFamily="34" charset="0"/>
              </a:rPr>
              <a:t> Network-connected set of virtual machines (VMs) into which your microservices are deployed and managed.</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Virtual machine scale sets</a:t>
            </a:r>
            <a:r>
              <a:rPr lang="en-US" sz="900" dirty="0">
                <a:latin typeface="Segoe UI Light" panose="020B0502040204020203" pitchFamily="34" charset="0"/>
                <a:cs typeface="Segoe UI Light" panose="020B0502040204020203" pitchFamily="34" charset="0"/>
              </a:rPr>
              <a:t>. Can create and manage a group of identical, load balanced, and autoscaling VMs. </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Nodes</a:t>
            </a:r>
            <a:r>
              <a:rPr lang="en-US" sz="900" dirty="0">
                <a:latin typeface="Segoe UI Light" panose="020B0502040204020203" pitchFamily="34" charset="0"/>
                <a:cs typeface="Segoe UI Light" panose="020B0502040204020203" pitchFamily="34" charset="0"/>
              </a:rPr>
              <a:t>. The nodes are the VMs that belong to the Service Fabric cluster.</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Node types</a:t>
            </a:r>
            <a:r>
              <a:rPr lang="en-US" sz="900" dirty="0">
                <a:latin typeface="Segoe UI Light" panose="020B0502040204020203" pitchFamily="34" charset="0"/>
                <a:cs typeface="Segoe UI Light" panose="020B0502040204020203" pitchFamily="34" charset="0"/>
              </a:rPr>
              <a:t>. Represents a virtual machine scale set that deploys a collection of nodes. One must be declared the Primary node type. </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Services</a:t>
            </a:r>
            <a:r>
              <a:rPr lang="en-US" sz="900" dirty="0">
                <a:latin typeface="Segoe UI Light" panose="020B0502040204020203" pitchFamily="34" charset="0"/>
                <a:cs typeface="Segoe UI Light" panose="020B0502040204020203" pitchFamily="34" charset="0"/>
              </a:rPr>
              <a:t>. Performs a standalone function that can start and run independently of other services. Instances of services get deployed to nodes in the cluster. Two types in Service Fabric: </a:t>
            </a:r>
            <a:r>
              <a:rPr lang="en-US" sz="900" i="1" dirty="0">
                <a:latin typeface="Segoe UI Light" panose="020B0502040204020203" pitchFamily="34" charset="0"/>
                <a:cs typeface="Segoe UI Light" panose="020B0502040204020203" pitchFamily="34" charset="0"/>
              </a:rPr>
              <a:t>Stateless</a:t>
            </a:r>
            <a:r>
              <a:rPr lang="en-US" sz="900" dirty="0">
                <a:latin typeface="Segoe UI Light" panose="020B0502040204020203" pitchFamily="34" charset="0"/>
                <a:cs typeface="Segoe UI Light" panose="020B0502040204020203" pitchFamily="34" charset="0"/>
              </a:rPr>
              <a:t> and </a:t>
            </a:r>
            <a:r>
              <a:rPr lang="en-US" sz="900" i="1" dirty="0">
                <a:latin typeface="Segoe UI Light" panose="020B0502040204020203" pitchFamily="34" charset="0"/>
                <a:cs typeface="Segoe UI Light" panose="020B0502040204020203" pitchFamily="34" charset="0"/>
              </a:rPr>
              <a:t>Stateful</a:t>
            </a:r>
            <a:r>
              <a:rPr lang="en-US" sz="900" dirty="0">
                <a:latin typeface="Segoe UI Light" panose="020B0502040204020203" pitchFamily="34" charset="0"/>
                <a:cs typeface="Segoe UI Light" panose="020B0502040204020203" pitchFamily="34" charset="0"/>
              </a:rPr>
              <a:t> service.</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Service Fabric Explorer.</a:t>
            </a:r>
            <a:r>
              <a:rPr lang="en-US" sz="900" dirty="0">
                <a:latin typeface="Segoe UI Light" panose="020B0502040204020203" pitchFamily="34" charset="0"/>
                <a:cs typeface="Segoe UI Light" panose="020B0502040204020203" pitchFamily="34" charset="0"/>
              </a:rPr>
              <a:t> For inspecting and managing Service Fabric clusters.</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Azure Pipelines.</a:t>
            </a:r>
            <a:r>
              <a:rPr lang="en-US" sz="900" dirty="0">
                <a:latin typeface="Segoe UI Light" panose="020B0502040204020203" pitchFamily="34" charset="0"/>
                <a:cs typeface="Segoe UI Light" panose="020B0502040204020203" pitchFamily="34" charset="0"/>
              </a:rPr>
              <a:t> Pipelines is part of Azure DevOps Services and runs automated builds, tests, and deployments. </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Azure Monitor.</a:t>
            </a:r>
            <a:r>
              <a:rPr lang="en-US" sz="900" dirty="0">
                <a:latin typeface="Segoe UI Light" panose="020B0502040204020203" pitchFamily="34" charset="0"/>
                <a:cs typeface="Segoe UI Light" panose="020B0502040204020203" pitchFamily="34" charset="0"/>
              </a:rPr>
              <a:t> Collects and stores metrics and logs, including platform metrics for the Azure services in the solution and application telemetry. </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Azure Key Vault. </a:t>
            </a:r>
            <a:r>
              <a:rPr lang="en-US" sz="900" dirty="0">
                <a:latin typeface="Segoe UI Light" panose="020B0502040204020203" pitchFamily="34" charset="0"/>
                <a:cs typeface="Segoe UI Light" panose="020B0502040204020203" pitchFamily="34" charset="0"/>
              </a:rPr>
              <a:t>Stores any application secrets used by the microservices, such as connection strings.</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Azure API Management.</a:t>
            </a:r>
            <a:r>
              <a:rPr lang="en-US" sz="900" dirty="0">
                <a:latin typeface="Segoe UI Light" panose="020B0502040204020203" pitchFamily="34" charset="0"/>
                <a:cs typeface="Segoe UI Light" panose="020B0502040204020203" pitchFamily="34" charset="0"/>
              </a:rPr>
              <a:t> In this architecture, API Management acts as an API gateway that accepts requests from clients and routes them to services.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https://docs.microsoft.com/en-us/azure/architecture/reference-architectures/microservices/service-fabric#design-considerations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https://docs.microsoft.com/en-us/azure/architecture/microservices/design/api-design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5/17/2021 11:39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87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800" b="1" dirty="0">
                <a:latin typeface="Segoe UI Light" panose="020B0502040204020203" pitchFamily="34" charset="0"/>
                <a:cs typeface="Segoe UI Light" panose="020B0502040204020203" pitchFamily="34" charset="0"/>
              </a:rPr>
              <a:t>Scenario 1: Cost center tagging</a:t>
            </a:r>
            <a:r>
              <a:rPr lang="en-US" sz="1800" dirty="0">
                <a:latin typeface="Segoe UI Light" panose="020B0502040204020203" pitchFamily="34" charset="0"/>
                <a:cs typeface="Segoe UI Light" panose="020B0502040204020203" pitchFamily="34" charset="0"/>
              </a:rPr>
              <a:t>: This implementation tracks the cost centers of each Azure resource. </a:t>
            </a:r>
          </a:p>
          <a:p>
            <a:pPr marL="742950" lvl="2" indent="-2857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Azure Policy service tags new resources in a group with a default cost center ID. </a:t>
            </a:r>
          </a:p>
          <a:p>
            <a:pPr marL="742950" lvl="2" indent="-2857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Event Grid monitors resource creation events, and then calls an Azure function. </a:t>
            </a:r>
          </a:p>
          <a:p>
            <a:pPr marL="742950" lvl="2" indent="-2857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The function interacts with Azure Active Directory and validates the cost center ID for the new resource. </a:t>
            </a:r>
          </a:p>
          <a:p>
            <a:pPr marL="742950" lvl="2" indent="-2857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If different, it updates the tag and sends out an email to the resource owner. </a:t>
            </a:r>
          </a:p>
          <a:p>
            <a:pPr>
              <a:lnSpc>
                <a:spcPct val="100000"/>
              </a:lnSpc>
            </a:pPr>
            <a:endParaRPr lang="en-US" sz="1800" b="1" dirty="0">
              <a:latin typeface="Segoe UI Light" panose="020B0502040204020203" pitchFamily="34" charset="0"/>
              <a:cs typeface="Segoe UI Light" panose="020B0502040204020203" pitchFamily="34" charset="0"/>
            </a:endParaRPr>
          </a:p>
          <a:p>
            <a:pPr marL="0" indent="0">
              <a:lnSpc>
                <a:spcPct val="100000"/>
              </a:lnSpc>
              <a:buNone/>
            </a:pPr>
            <a:r>
              <a:rPr lang="en-US" sz="1800" b="1" dirty="0">
                <a:latin typeface="Segoe UI Light" panose="020B0502040204020203" pitchFamily="34" charset="0"/>
                <a:cs typeface="Segoe UI Light" panose="020B0502040204020203" pitchFamily="34" charset="0"/>
              </a:rPr>
              <a:t>Scenario 2: Throttling response</a:t>
            </a:r>
            <a:r>
              <a:rPr lang="en-US" sz="1800" dirty="0">
                <a:latin typeface="Segoe UI Light" panose="020B0502040204020203" pitchFamily="34" charset="0"/>
                <a:cs typeface="Segoe UI Light" panose="020B0502040204020203" pitchFamily="34" charset="0"/>
              </a:rPr>
              <a:t>: This implementation monitors a Cosmos DB database for throttling. </a:t>
            </a:r>
          </a:p>
          <a:p>
            <a:pPr marL="628650" lvl="2" indent="-1714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Azure Monitor alerts are triggered when data access requests to CosmosDB exceed the capacity in Request Units (or RUs). </a:t>
            </a:r>
          </a:p>
          <a:p>
            <a:pPr marL="628650" lvl="2" indent="-1714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Azure Monitor action group calls the automation function in response to alerts. </a:t>
            </a:r>
          </a:p>
          <a:p>
            <a:pPr marL="628650" lvl="2" indent="-171450">
              <a:buFont typeface="Arial" panose="020B0604020202020204" pitchFamily="34" charset="0"/>
              <a:buChar char="•"/>
            </a:pPr>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The function scales the RUs to a higher value, increasing the capacity and in turn stopping the alerts.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900" b="1" dirty="0">
                <a:latin typeface="Segoe UI Light" panose="020B0502040204020203" pitchFamily="34" charset="0"/>
                <a:cs typeface="Segoe UI Light" panose="020B0502040204020203" pitchFamily="34" charset="0"/>
              </a:rPr>
              <a:t>Respond to events on resources</a:t>
            </a:r>
            <a:r>
              <a:rPr lang="en-US" sz="900" dirty="0">
                <a:latin typeface="Segoe UI Light" panose="020B0502040204020203" pitchFamily="34" charset="0"/>
                <a:cs typeface="Segoe UI Light" panose="020B0502040204020203" pitchFamily="34" charset="0"/>
              </a:rPr>
              <a:t>. Responses to events such as an Azure resource or resource group getting created, deleted, changed, and so on. Uses Event Grid to trigger the function for such events. </a:t>
            </a:r>
          </a:p>
          <a:p>
            <a:pPr>
              <a:lnSpc>
                <a:spcPct val="100000"/>
              </a:lnSpc>
            </a:pPr>
            <a:endParaRPr lang="en-US" sz="900" dirty="0">
              <a:latin typeface="Segoe UI Light" panose="020B0502040204020203" pitchFamily="34" charset="0"/>
              <a:cs typeface="Segoe UI Light" panose="020B0502040204020203" pitchFamily="34" charset="0"/>
            </a:endParaRPr>
          </a:p>
          <a:p>
            <a:pPr>
              <a:lnSpc>
                <a:spcPct val="100000"/>
              </a:lnSpc>
            </a:pPr>
            <a:r>
              <a:rPr lang="en-US" sz="900" b="1" dirty="0">
                <a:latin typeface="Segoe UI Light" panose="020B0502040204020203" pitchFamily="34" charset="0"/>
                <a:cs typeface="Segoe UI Light" panose="020B0502040204020203" pitchFamily="34" charset="0"/>
              </a:rPr>
              <a:t>Scheduled tasks</a:t>
            </a:r>
            <a:r>
              <a:rPr lang="en-US" sz="900" dirty="0">
                <a:latin typeface="Segoe UI Light" panose="020B0502040204020203" pitchFamily="34" charset="0"/>
                <a:cs typeface="Segoe UI Light" panose="020B0502040204020203" pitchFamily="34" charset="0"/>
              </a:rPr>
              <a:t>. These are typically maintenance tasks executed using timer-triggered functions. </a:t>
            </a:r>
          </a:p>
          <a:p>
            <a:pPr>
              <a:lnSpc>
                <a:spcPct val="100000"/>
              </a:lnSpc>
            </a:pPr>
            <a:endParaRPr lang="en-US" sz="900" dirty="0">
              <a:latin typeface="Segoe UI Light" panose="020B0502040204020203" pitchFamily="34" charset="0"/>
              <a:cs typeface="Segoe UI Light" panose="020B0502040204020203" pitchFamily="34" charset="0"/>
            </a:endParaRPr>
          </a:p>
          <a:p>
            <a:pPr>
              <a:lnSpc>
                <a:spcPct val="100000"/>
              </a:lnSpc>
            </a:pPr>
            <a:r>
              <a:rPr lang="en-US" sz="900" b="1" dirty="0">
                <a:latin typeface="Segoe UI Light" panose="020B0502040204020203" pitchFamily="34" charset="0"/>
                <a:cs typeface="Segoe UI Light" panose="020B0502040204020203" pitchFamily="34" charset="0"/>
              </a:rPr>
              <a:t>Process Azure alerts</a:t>
            </a:r>
            <a:r>
              <a:rPr lang="en-US" sz="900" dirty="0">
                <a:latin typeface="Segoe UI Light" panose="020B0502040204020203" pitchFamily="34" charset="0"/>
                <a:cs typeface="Segoe UI Light" panose="020B0502040204020203" pitchFamily="34" charset="0"/>
              </a:rPr>
              <a:t>. Leverages integrating Azure Monitor alerts and action groups with Azure Functions. </a:t>
            </a:r>
          </a:p>
          <a:p>
            <a:pPr>
              <a:lnSpc>
                <a:spcPct val="100000"/>
              </a:lnSpc>
            </a:pPr>
            <a:endParaRPr lang="en-US" sz="900" dirty="0">
              <a:latin typeface="Segoe UI Light" panose="020B0502040204020203" pitchFamily="34" charset="0"/>
              <a:cs typeface="Segoe UI Light" panose="020B0502040204020203" pitchFamily="34" charset="0"/>
            </a:endParaRPr>
          </a:p>
          <a:p>
            <a:pPr>
              <a:lnSpc>
                <a:spcPct val="100000"/>
              </a:lnSpc>
            </a:pPr>
            <a:r>
              <a:rPr lang="en-US" sz="900" b="1" dirty="0">
                <a:latin typeface="Segoe UI Light" panose="020B0502040204020203" pitchFamily="34" charset="0"/>
                <a:cs typeface="Segoe UI Light" panose="020B0502040204020203" pitchFamily="34" charset="0"/>
              </a:rPr>
              <a:t>Orchestrate with external systems</a:t>
            </a:r>
            <a:r>
              <a:rPr lang="en-US" sz="900" dirty="0">
                <a:latin typeface="Segoe UI Light" panose="020B0502040204020203" pitchFamily="34" charset="0"/>
                <a:cs typeface="Segoe UI Light" panose="020B0502040204020203" pitchFamily="34" charset="0"/>
              </a:rPr>
              <a:t>. Enables integration with external systems, using Logic Apps to orchestrate the workflow.</a:t>
            </a:r>
          </a:p>
          <a:p>
            <a:pPr>
              <a:lnSpc>
                <a:spcPct val="100000"/>
              </a:lnSpc>
            </a:pPr>
            <a:endParaRPr lang="en-US" sz="900" dirty="0">
              <a:latin typeface="Segoe UI Light" panose="020B0502040204020203" pitchFamily="34" charset="0"/>
              <a:cs typeface="Segoe UI Light" panose="020B0502040204020203" pitchFamily="34" charset="0"/>
            </a:endParaRPr>
          </a:p>
          <a:p>
            <a:pPr>
              <a:lnSpc>
                <a:spcPct val="100000"/>
              </a:lnSpc>
            </a:pPr>
            <a:r>
              <a:rPr lang="en-US" sz="900" b="1" dirty="0">
                <a:latin typeface="Segoe UI Light" panose="020B0502040204020203" pitchFamily="34" charset="0"/>
                <a:cs typeface="Segoe UI Light" panose="020B0502040204020203" pitchFamily="34" charset="0"/>
              </a:rPr>
              <a:t>Expose as a web hook or API</a:t>
            </a:r>
            <a:r>
              <a:rPr lang="en-US" sz="900" dirty="0">
                <a:latin typeface="Segoe UI Light" panose="020B0502040204020203" pitchFamily="34" charset="0"/>
                <a:cs typeface="Segoe UI Light" panose="020B0502040204020203" pitchFamily="34" charset="0"/>
              </a:rPr>
              <a:t>. Automation tasks using Azure Functions can be integrated into third-party applications or even command-line tools, by exposing the function as a web hook/API using HTTP trigger. </a:t>
            </a:r>
          </a:p>
          <a:p>
            <a:pPr>
              <a:lnSpc>
                <a:spcPct val="100000"/>
              </a:lnSpc>
            </a:pPr>
            <a:endParaRPr lang="en-US" sz="900" dirty="0">
              <a:latin typeface="Segoe UI Light" panose="020B0502040204020203" pitchFamily="34" charset="0"/>
              <a:cs typeface="Segoe UI Light" panose="020B0502040204020203" pitchFamily="34" charset="0"/>
            </a:endParaRPr>
          </a:p>
          <a:p>
            <a:pPr>
              <a:lnSpc>
                <a:spcPct val="100000"/>
              </a:lnSpc>
            </a:pPr>
            <a:r>
              <a:rPr lang="en-US" sz="900" b="1" dirty="0">
                <a:latin typeface="Segoe UI Light" panose="020B0502040204020203" pitchFamily="34" charset="0"/>
                <a:cs typeface="Segoe UI Light" panose="020B0502040204020203" pitchFamily="34" charset="0"/>
              </a:rPr>
              <a:t>Create </a:t>
            </a:r>
            <a:r>
              <a:rPr lang="en-US" sz="900" b="1" dirty="0" err="1">
                <a:latin typeface="Segoe UI Light" panose="020B0502040204020203" pitchFamily="34" charset="0"/>
                <a:cs typeface="Segoe UI Light" panose="020B0502040204020203" pitchFamily="34" charset="0"/>
              </a:rPr>
              <a:t>ChatOps</a:t>
            </a:r>
            <a:r>
              <a:rPr lang="en-US" sz="900" b="1" dirty="0">
                <a:latin typeface="Segoe UI Light" panose="020B0502040204020203" pitchFamily="34" charset="0"/>
                <a:cs typeface="Segoe UI Light" panose="020B0502040204020203" pitchFamily="34" charset="0"/>
              </a:rPr>
              <a:t> interface</a:t>
            </a:r>
            <a:r>
              <a:rPr lang="en-US" sz="900" dirty="0">
                <a:latin typeface="Segoe UI Light" panose="020B0502040204020203" pitchFamily="34" charset="0"/>
                <a:cs typeface="Segoe UI Light" panose="020B0502040204020203" pitchFamily="34" charset="0"/>
              </a:rPr>
              <a:t>. Creates a chat-based operational interface and run development and operations functions and commands in-line with human collaboration. </a:t>
            </a:r>
            <a:endParaRPr lang="en-US" sz="800"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https://docs.microsoft.com/en-us/azure/azure-functions/functions-overview</a:t>
            </a:r>
            <a:endParaRPr lang="en-US" dirty="0"/>
          </a:p>
          <a:p>
            <a:r>
              <a:rPr lang="en-US" dirty="0">
                <a:hlinkClick r:id="rId4"/>
              </a:rPr>
              <a:t>https://docs.microsoft.com/en-us/azure/logic-apps/logic-apps-overview</a:t>
            </a:r>
            <a:endParaRPr lang="en-US" dirty="0"/>
          </a:p>
          <a:p>
            <a:r>
              <a:rPr lang="en-US" dirty="0">
                <a:hlinkClick r:id="rId5"/>
              </a:rPr>
              <a:t>https://docs.microsoft.com/en-us/azure/event-grid/overview</a:t>
            </a:r>
            <a:endParaRPr lang="en-US" dirty="0"/>
          </a:p>
          <a:p>
            <a:r>
              <a:rPr lang="en-US" dirty="0">
                <a:hlinkClick r:id="rId6"/>
              </a:rPr>
              <a:t>https://docs.microsoft.com/en-us/azure/azure-monitor/overview</a:t>
            </a:r>
            <a:endParaRPr lang="en-US" dirty="0"/>
          </a:p>
          <a:p>
            <a:r>
              <a:rPr lang="en-US" dirty="0">
                <a:hlinkClick r:id="rId7"/>
              </a:rPr>
              <a:t>https://docs.microsoft.com/en-us/azure/automation/automation-intro</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https://docs.microsoft.com/en-us/azure/architecture/reference-architectures/serverless/cloud-automation#handle-http-timeouts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21583943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681" r:id="rId73"/>
    <p:sldLayoutId id="2147484735" r:id="rId74"/>
    <p:sldLayoutId id="2147484736" r:id="rId75"/>
    <p:sldLayoutId id="2147484739" r:id="rId7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hyperlink" Target="https://docs.microsoft.com/en-us/azure/architecture/reference-architectures/serverless/cloud-automation#control-what-the-function-can-access" TargetMode="External"/><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4.xml"/><Relationship Id="rId6" Type="http://schemas.openxmlformats.org/officeDocument/2006/relationships/hyperlink" Target="https://docs.microsoft.com/en-us/azure/architecture/reference-architectures/serverless/cloud-automation#control-access-to-the-function" TargetMode="External"/><Relationship Id="rId5" Type="http://schemas.openxmlformats.org/officeDocument/2006/relationships/hyperlink" Target="https://docs.microsoft.com/en-us/azure/app-service/overview-managed-identity?tabs=dotnet#add-a-user-assigned-identity" TargetMode="External"/><Relationship Id="rId4" Type="http://schemas.openxmlformats.org/officeDocument/2006/relationships/hyperlink" Target="https://docs.microsoft.com/en-us/azure/app-service/overview-managed-identity?tabs=dotnet#add-a-system-assigned-identity" TargetMode="External"/><Relationship Id="rId9" Type="http://schemas.openxmlformats.org/officeDocument/2006/relationships/image" Target="../media/image34.emf"/></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2.wmf"/><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74.xml"/><Relationship Id="rId6" Type="http://schemas.openxmlformats.org/officeDocument/2006/relationships/image" Target="../media/image37.emf"/><Relationship Id="rId5" Type="http://schemas.openxmlformats.org/officeDocument/2006/relationships/image" Target="../media/image36.png"/><Relationship Id="rId4" Type="http://schemas.openxmlformats.org/officeDocument/2006/relationships/image" Target="../media/image35.emf"/></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74.xml"/><Relationship Id="rId4" Type="http://schemas.openxmlformats.org/officeDocument/2006/relationships/hyperlink" Target="https://github.com/mspnp/microservices-reference-implementation-servicefabric"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74.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service-fabric#design-considerations" TargetMode="External"/><Relationship Id="rId2" Type="http://schemas.openxmlformats.org/officeDocument/2006/relationships/notesSlide" Target="../notesSlides/notesSlide15.xml"/><Relationship Id="rId1" Type="http://schemas.openxmlformats.org/officeDocument/2006/relationships/slideLayout" Target="../slideLayouts/slideLayout74.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service-fabric#interservice-communication" TargetMode="External"/><Relationship Id="rId2" Type="http://schemas.openxmlformats.org/officeDocument/2006/relationships/notesSlide" Target="../notesSlides/notesSlide16.xml"/><Relationship Id="rId1" Type="http://schemas.openxmlformats.org/officeDocument/2006/relationships/slideLayout" Target="../slideLayouts/slideLayout74.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6.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rchitecture/microservices/design/api-design" TargetMode="External"/><Relationship Id="rId2" Type="http://schemas.openxmlformats.org/officeDocument/2006/relationships/notesSlide" Target="../notesSlides/notesSlide18.xml"/><Relationship Id="rId1" Type="http://schemas.openxmlformats.org/officeDocument/2006/relationships/slideLayout" Target="../slideLayouts/slideLayout74.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4.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7.sv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4.xml"/><Relationship Id="rId4" Type="http://schemas.openxmlformats.org/officeDocument/2006/relationships/image" Target="../media/image21.svg"/></Relationships>
</file>

<file path=ppt/slides/_rels/slide2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1.xml"/><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2.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6.xml"/><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serverless/cloud-automation#patterns-in-event-based-automation" TargetMode="External"/><Relationship Id="rId2" Type="http://schemas.openxmlformats.org/officeDocument/2006/relationships/notesSlide" Target="../notesSlides/notesSlide7.xml"/><Relationship Id="rId1" Type="http://schemas.openxmlformats.org/officeDocument/2006/relationships/slideLayout" Target="../slideLayouts/slideLayout74.xml"/><Relationship Id="rId5" Type="http://schemas.openxmlformats.org/officeDocument/2006/relationships/image" Target="../media/image23.emf"/><Relationship Id="rId4" Type="http://schemas.openxmlformats.org/officeDocument/2006/relationships/image" Target="../media/image22.wmf"/></Relationships>
</file>

<file path=ppt/slides/_rels/slide8.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0.png"/><Relationship Id="rId3" Type="http://schemas.openxmlformats.org/officeDocument/2006/relationships/hyperlink" Target="https://docs.microsoft.com/en-us/azure/logic-apps/logic-apps-overview" TargetMode="External"/><Relationship Id="rId7" Type="http://schemas.openxmlformats.org/officeDocument/2006/relationships/image" Target="../media/image26.png"/><Relationship Id="rId12" Type="http://schemas.openxmlformats.org/officeDocument/2006/relationships/hyperlink" Target="https://docs.microsoft.com/en-us/azure/azure-monitor/overview" TargetMode="External"/><Relationship Id="rId17" Type="http://schemas.openxmlformats.org/officeDocument/2006/relationships/image" Target="../media/image21.svg"/><Relationship Id="rId2" Type="http://schemas.openxmlformats.org/officeDocument/2006/relationships/notesSlide" Target="../notesSlides/notesSlide8.xml"/><Relationship Id="rId16" Type="http://schemas.openxmlformats.org/officeDocument/2006/relationships/image" Target="../media/image20.png"/><Relationship Id="rId1" Type="http://schemas.openxmlformats.org/officeDocument/2006/relationships/slideLayout" Target="../slideLayouts/slideLayout74.xml"/><Relationship Id="rId6" Type="http://schemas.openxmlformats.org/officeDocument/2006/relationships/hyperlink" Target="https://docs.microsoft.com/en-us/azure/event-grid/overview" TargetMode="External"/><Relationship Id="rId11" Type="http://schemas.openxmlformats.org/officeDocument/2006/relationships/image" Target="../media/image29.svg"/><Relationship Id="rId5" Type="http://schemas.openxmlformats.org/officeDocument/2006/relationships/image" Target="../media/image25.svg"/><Relationship Id="rId15" Type="http://schemas.openxmlformats.org/officeDocument/2006/relationships/hyperlink" Target="https://docs.microsoft.com/en-us/azure/automation/automation-intro" TargetMode="External"/><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hyperlink" Target="https://docs.microsoft.com/en-us/azure/azure-functions/functions-overview" TargetMode="External"/><Relationship Id="rId14" Type="http://schemas.openxmlformats.org/officeDocument/2006/relationships/image" Target="../media/image31.sv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serverless/cloud-automation#handle-http-timeouts" TargetMode="External"/><Relationship Id="rId2" Type="http://schemas.openxmlformats.org/officeDocument/2006/relationships/notesSlide" Target="../notesSlides/notesSlide9.xml"/><Relationship Id="rId1" Type="http://schemas.openxmlformats.org/officeDocument/2006/relationships/slideLayout" Target="../slideLayouts/slideLayout74.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dirty="0">
                <a:latin typeface="Segoe UI Light" panose="020B0502040204020203" pitchFamily="34" charset="0"/>
                <a:cs typeface="Segoe UI Light" panose="020B0502040204020203" pitchFamily="34" charset="0"/>
              </a:rPr>
              <a:t>A</a:t>
            </a:r>
            <a:r>
              <a:rPr lang="en-US" sz="4400" dirty="0">
                <a:latin typeface="Segoe UI Light" panose="020B0502040204020203" pitchFamily="34" charset="0"/>
                <a:cs typeface="Segoe UI Light" panose="020B0502040204020203" pitchFamily="34" charset="0"/>
              </a:rPr>
              <a:t>Z-304: Microsoft Azure Architect Design</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33939" y="296419"/>
            <a:ext cx="11306469" cy="403079"/>
          </a:xfrm>
        </p:spPr>
        <p:txBody>
          <a:bodyPr/>
          <a:lstStyle/>
          <a:p>
            <a:r>
              <a:rPr lang="en-US" dirty="0">
                <a:latin typeface="+mn-lt"/>
              </a:rPr>
              <a:t>Security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4" y="2711808"/>
            <a:ext cx="10905686" cy="3618939"/>
          </a:xfrm>
        </p:spPr>
        <p:txBody>
          <a:bodyPr/>
          <a:lstStyle/>
          <a:p>
            <a:pPr>
              <a:spcBef>
                <a:spcPts val="0"/>
              </a:spcBef>
              <a:spcAft>
                <a:spcPts val="900"/>
              </a:spcAft>
            </a:pPr>
            <a:r>
              <a:rPr lang="en-US" dirty="0">
                <a:latin typeface="Segoe UI" panose="020B0502040204020203" pitchFamily="34" charset="0"/>
                <a:cs typeface="Segoe UI" panose="020B0502040204020203" pitchFamily="34" charset="0"/>
                <a:hlinkClick r:id="rId3"/>
              </a:rPr>
              <a:t>Control function access</a:t>
            </a:r>
            <a:endParaRPr lang="en-US" dirty="0">
              <a:latin typeface="Segoe UI" panose="020B0502040204020203" pitchFamily="34" charset="0"/>
              <a:cs typeface="Segoe UI" panose="020B0502040204020203" pitchFamily="34" charset="0"/>
            </a:endParaRPr>
          </a:p>
          <a:p>
            <a:pPr>
              <a:spcBef>
                <a:spcPts val="0"/>
              </a:spcBef>
              <a:spcAft>
                <a:spcPts val="900"/>
              </a:spcAft>
            </a:pPr>
            <a:r>
              <a:rPr lang="en-US" sz="1800" dirty="0">
                <a:solidFill>
                  <a:schemeClr val="tx1"/>
                </a:solidFill>
                <a:latin typeface="Segoe UI" panose="020B0502040204020203" pitchFamily="34" charset="0"/>
                <a:cs typeface="Segoe UI" panose="020B0502040204020203" pitchFamily="34" charset="0"/>
              </a:rPr>
              <a:t>Managed identities for Azure resources simplifies how a function authenticates and accesses other Azure resources and services. </a:t>
            </a:r>
          </a:p>
          <a:p>
            <a:pPr>
              <a:spcBef>
                <a:spcPts val="0"/>
              </a:spcBef>
              <a:spcAft>
                <a:spcPts val="1800"/>
              </a:spcAft>
            </a:pPr>
            <a:r>
              <a:rPr lang="en-US" sz="1800" dirty="0">
                <a:solidFill>
                  <a:schemeClr val="tx1"/>
                </a:solidFill>
                <a:latin typeface="Segoe UI" panose="020B0502040204020203" pitchFamily="34" charset="0"/>
                <a:cs typeface="Segoe UI" panose="020B0502040204020203" pitchFamily="34" charset="0"/>
              </a:rPr>
              <a:t>The code does not need to manage the authentication credentials because it is managed by Azure AD.</a:t>
            </a:r>
            <a:endParaRPr lang="en-US" dirty="0">
              <a:latin typeface="Segoe UI Light" panose="020B0502040204020203" pitchFamily="34" charset="0"/>
              <a:cs typeface="Segoe UI Light" panose="020B0502040204020203" pitchFamily="34" charset="0"/>
            </a:endParaRPr>
          </a:p>
          <a:p>
            <a:pPr>
              <a:spcBef>
                <a:spcPts val="0"/>
              </a:spcBef>
              <a:spcAft>
                <a:spcPts val="900"/>
              </a:spcAft>
            </a:pPr>
            <a:r>
              <a:rPr lang="en-US" sz="2200" dirty="0">
                <a:latin typeface="Segoe UI" panose="020B0502040204020203" pitchFamily="34" charset="0"/>
                <a:cs typeface="Segoe UI" panose="020B0502040204020203" pitchFamily="34" charset="0"/>
              </a:rPr>
              <a:t>Two types of managed identities:</a:t>
            </a:r>
          </a:p>
          <a:p>
            <a:pPr marL="342900" indent="-342900">
              <a:lnSpc>
                <a:spcPct val="100000"/>
              </a:lnSpc>
              <a:buFont typeface="Arial" panose="020B0604020202020204" pitchFamily="34" charset="0"/>
              <a:buChar char="•"/>
            </a:pPr>
            <a:r>
              <a:rPr lang="en-US" sz="2000" dirty="0">
                <a:latin typeface="Segoe UI" panose="020B0502040204020203" pitchFamily="34" charset="0"/>
                <a:cs typeface="Segoe UI" panose="020B0502040204020203" pitchFamily="34" charset="0"/>
                <a:hlinkClick r:id="rId4"/>
              </a:rPr>
              <a:t>System-assigned managed identities</a:t>
            </a:r>
            <a:r>
              <a:rPr lang="en-US" sz="2000" dirty="0">
                <a:latin typeface="Segoe UI" panose="020B0502040204020203" pitchFamily="34" charset="0"/>
                <a:cs typeface="Segoe UI" panose="020B0502040204020203" pitchFamily="34" charset="0"/>
              </a:rPr>
              <a:t>: Created as part of the Azure resource and cannot be shared among multiple resources. These get deleted when the resource is deleted.</a:t>
            </a:r>
          </a:p>
          <a:p>
            <a:pPr marL="342900" indent="-342900">
              <a:lnSpc>
                <a:spcPct val="100000"/>
              </a:lnSpc>
              <a:buFont typeface="Arial" panose="020B0604020202020204" pitchFamily="34" charset="0"/>
              <a:buChar char="•"/>
            </a:pPr>
            <a:r>
              <a:rPr lang="en-US" sz="2000" dirty="0">
                <a:latin typeface="Segoe UI" panose="020B0502040204020203" pitchFamily="34" charset="0"/>
                <a:cs typeface="Segoe UI" panose="020B0502040204020203" pitchFamily="34" charset="0"/>
                <a:hlinkClick r:id="rId5"/>
              </a:rPr>
              <a:t>User-assigned managed identities</a:t>
            </a:r>
            <a:r>
              <a:rPr lang="en-US" sz="2000" dirty="0">
                <a:latin typeface="Segoe UI" panose="020B0502040204020203" pitchFamily="34" charset="0"/>
                <a:cs typeface="Segoe UI" panose="020B0502040204020203" pitchFamily="34" charset="0"/>
              </a:rPr>
              <a:t>: Created as stand-alone Azure resources. These can be shared across multiple resources and need to be explicitly deleted.</a:t>
            </a:r>
            <a:endParaRPr lang="en-US"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312C4C77-01F6-4FA9-BA63-E9FAAEB2E793}"/>
              </a:ext>
            </a:extLst>
          </p:cNvPr>
          <p:cNvSpPr txBox="1"/>
          <p:nvPr/>
        </p:nvSpPr>
        <p:spPr>
          <a:xfrm>
            <a:off x="455994" y="931531"/>
            <a:ext cx="8252617" cy="1548244"/>
          </a:xfrm>
          <a:prstGeom prst="rect">
            <a:avLst/>
          </a:prstGeom>
          <a:noFill/>
        </p:spPr>
        <p:txBody>
          <a:bodyPr wrap="square">
            <a:spAutoFit/>
          </a:bodyPr>
          <a:lstStyle/>
          <a:p>
            <a:pPr>
              <a:spcAft>
                <a:spcPts val="900"/>
              </a:spcAft>
            </a:pPr>
            <a:r>
              <a:rPr lang="en-US" sz="2400" dirty="0">
                <a:cs typeface="Segoe UI Light" panose="020B0502040204020203" pitchFamily="34" charset="0"/>
                <a:hlinkClick r:id="rId6"/>
              </a:rPr>
              <a:t>Control access to the function</a:t>
            </a:r>
            <a:endParaRPr lang="en-US" sz="2000" dirty="0">
              <a:cs typeface="Segoe UI Light" panose="020B0502040204020203" pitchFamily="34" charset="0"/>
            </a:endParaRPr>
          </a:p>
          <a:p>
            <a:pPr>
              <a:spcAft>
                <a:spcPts val="900"/>
              </a:spcAft>
            </a:pPr>
            <a:r>
              <a:rPr lang="en-US" dirty="0">
                <a:latin typeface="Segoe UI" panose="020B0502040204020203" pitchFamily="34" charset="0"/>
                <a:cs typeface="Segoe UI" panose="020B0502040204020203" pitchFamily="34" charset="0"/>
              </a:rPr>
              <a:t>Restrict access to an HTTP-triggered function by setting the authorization level. With anonymous authentication, the function is accessible with a URL:</a:t>
            </a:r>
          </a:p>
          <a:p>
            <a:pPr>
              <a:spcAft>
                <a:spcPts val="900"/>
              </a:spcAft>
            </a:pPr>
            <a:r>
              <a:rPr lang="en-US" sz="1961" dirty="0">
                <a:latin typeface="Consolas" panose="020B0609020204030204" pitchFamily="49" charset="0"/>
                <a:cs typeface="Segoe UI Light" panose="020B0502040204020203" pitchFamily="34" charset="0"/>
              </a:rPr>
              <a:t>http://&lt;APP_NAME&gt;.azurewebsites.net/api/&lt;FUNCTION_NAME&gt;</a:t>
            </a:r>
            <a:endParaRPr lang="en-US" sz="1961" dirty="0">
              <a:latin typeface="Segoe UI Light" panose="020B0502040204020203" pitchFamily="34" charset="0"/>
              <a:cs typeface="Segoe UI Light" panose="020B0502040204020203" pitchFamily="34" charset="0"/>
            </a:endParaRPr>
          </a:p>
        </p:txBody>
      </p:sp>
      <p:pic>
        <p:nvPicPr>
          <p:cNvPr id="10" name="Picture 9">
            <a:extLst>
              <a:ext uri="{FF2B5EF4-FFF2-40B4-BE49-F238E27FC236}">
                <a16:creationId xmlns:a16="http://schemas.microsoft.com/office/drawing/2014/main" id="{032C7B7A-701C-492A-8182-B4489C9BDD5C}"/>
              </a:ext>
            </a:extLst>
          </p:cNvPr>
          <p:cNvPicPr>
            <a:picLocks noChangeAspect="1"/>
          </p:cNvPicPr>
          <p:nvPr/>
        </p:nvPicPr>
        <p:blipFill>
          <a:blip r:embed="rId7"/>
          <a:stretch>
            <a:fillRect/>
          </a:stretch>
        </p:blipFill>
        <p:spPr>
          <a:xfrm>
            <a:off x="8869823" y="497958"/>
            <a:ext cx="2351978" cy="2351978"/>
          </a:xfrm>
          <a:prstGeom prst="rect">
            <a:avLst/>
          </a:prstGeom>
        </p:spPr>
      </p:pic>
      <p:grpSp>
        <p:nvGrpSpPr>
          <p:cNvPr id="7" name="Group 6" descr="Icon of a security lock">
            <a:extLst>
              <a:ext uri="{FF2B5EF4-FFF2-40B4-BE49-F238E27FC236}">
                <a16:creationId xmlns:a16="http://schemas.microsoft.com/office/drawing/2014/main" id="{FAE04EDE-B94B-4D07-8F38-69464467D455}"/>
              </a:ext>
            </a:extLst>
          </p:cNvPr>
          <p:cNvGrpSpPr/>
          <p:nvPr/>
        </p:nvGrpSpPr>
        <p:grpSpPr>
          <a:xfrm>
            <a:off x="11060120" y="5939841"/>
            <a:ext cx="780288" cy="781812"/>
            <a:chOff x="3049177" y="1833765"/>
            <a:chExt cx="780288" cy="781812"/>
          </a:xfrm>
        </p:grpSpPr>
        <p:pic>
          <p:nvPicPr>
            <p:cNvPr id="9" name="Picture 8">
              <a:extLst>
                <a:ext uri="{FF2B5EF4-FFF2-40B4-BE49-F238E27FC236}">
                  <a16:creationId xmlns:a16="http://schemas.microsoft.com/office/drawing/2014/main" id="{EA31A601-81EA-4E01-902D-2B31B9A040AA}"/>
                </a:ext>
              </a:extLst>
            </p:cNvPr>
            <p:cNvPicPr>
              <a:picLocks noChangeAspect="1"/>
            </p:cNvPicPr>
            <p:nvPr/>
          </p:nvPicPr>
          <p:blipFill>
            <a:blip r:embed="rId8"/>
            <a:stretch>
              <a:fillRect/>
            </a:stretch>
          </p:blipFill>
          <p:spPr>
            <a:xfrm>
              <a:off x="3049177" y="1833765"/>
              <a:ext cx="780288" cy="781812"/>
            </a:xfrm>
            <a:prstGeom prst="rect">
              <a:avLst/>
            </a:prstGeom>
          </p:spPr>
        </p:pic>
        <p:pic>
          <p:nvPicPr>
            <p:cNvPr id="11" name="Picture 10" descr="Icon of a security lock">
              <a:extLst>
                <a:ext uri="{FF2B5EF4-FFF2-40B4-BE49-F238E27FC236}">
                  <a16:creationId xmlns:a16="http://schemas.microsoft.com/office/drawing/2014/main" id="{7911ED16-3670-42C8-AA61-2A87615B5479}"/>
                </a:ext>
              </a:extLst>
            </p:cNvPr>
            <p:cNvPicPr>
              <a:picLocks noChangeAspect="1"/>
            </p:cNvPicPr>
            <p:nvPr/>
          </p:nvPicPr>
          <p:blipFill>
            <a:blip r:embed="rId9"/>
            <a:stretch>
              <a:fillRect/>
            </a:stretch>
          </p:blipFill>
          <p:spPr>
            <a:xfrm>
              <a:off x="3302161" y="2031383"/>
              <a:ext cx="274320" cy="462776"/>
            </a:xfrm>
            <a:prstGeom prst="rect">
              <a:avLst/>
            </a:prstGeom>
          </p:spPr>
        </p:pic>
      </p:grpSp>
    </p:spTree>
    <p:extLst>
      <p:ext uri="{BB962C8B-B14F-4D97-AF65-F5344CB8AC3E}">
        <p14:creationId xmlns:p14="http://schemas.microsoft.com/office/powerpoint/2010/main" val="2577651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17447" y="482772"/>
            <a:ext cx="2277041" cy="403079"/>
          </a:xfrm>
        </p:spPr>
        <p:txBody>
          <a:bodyPr/>
          <a:lstStyle/>
          <a:p>
            <a:r>
              <a:rPr lang="en-US" dirty="0">
                <a:latin typeface="+mn-lt"/>
              </a:rPr>
              <a:t>Costs</a:t>
            </a:r>
            <a:endParaRPr lang="en-US" sz="3137" dirty="0">
              <a:latin typeface="+mn-lt"/>
            </a:endParaRPr>
          </a:p>
        </p:txBody>
      </p:sp>
      <p:grpSp>
        <p:nvGrpSpPr>
          <p:cNvPr id="31" name="Group 30" descr="Icon of three squares and a cloud">
            <a:extLst>
              <a:ext uri="{FF2B5EF4-FFF2-40B4-BE49-F238E27FC236}">
                <a16:creationId xmlns:a16="http://schemas.microsoft.com/office/drawing/2014/main" id="{C6F71F1B-64C9-466E-B2F4-D1B3DD6CDFE4}"/>
              </a:ext>
            </a:extLst>
          </p:cNvPr>
          <p:cNvGrpSpPr/>
          <p:nvPr/>
        </p:nvGrpSpPr>
        <p:grpSpPr>
          <a:xfrm>
            <a:off x="7228721" y="2193516"/>
            <a:ext cx="914400" cy="914400"/>
            <a:chOff x="13132205" y="1825878"/>
            <a:chExt cx="780288" cy="781812"/>
          </a:xfrm>
        </p:grpSpPr>
        <p:pic>
          <p:nvPicPr>
            <p:cNvPr id="32" name="Picture 31">
              <a:extLst>
                <a:ext uri="{FF2B5EF4-FFF2-40B4-BE49-F238E27FC236}">
                  <a16:creationId xmlns:a16="http://schemas.microsoft.com/office/drawing/2014/main" id="{06522217-FB33-469D-B230-A0A789CBA40C}"/>
                </a:ext>
              </a:extLst>
            </p:cNvPr>
            <p:cNvPicPr>
              <a:picLocks noChangeAspect="1"/>
            </p:cNvPicPr>
            <p:nvPr/>
          </p:nvPicPr>
          <p:blipFill>
            <a:blip r:embed="rId3"/>
            <a:stretch>
              <a:fillRect/>
            </a:stretch>
          </p:blipFill>
          <p:spPr>
            <a:xfrm>
              <a:off x="13132205" y="1825878"/>
              <a:ext cx="780288" cy="781812"/>
            </a:xfrm>
            <a:prstGeom prst="rect">
              <a:avLst/>
            </a:prstGeom>
          </p:spPr>
        </p:pic>
        <p:pic>
          <p:nvPicPr>
            <p:cNvPr id="33" name="Picture 32" descr="Icon of three squares and a cloud">
              <a:extLst>
                <a:ext uri="{FF2B5EF4-FFF2-40B4-BE49-F238E27FC236}">
                  <a16:creationId xmlns:a16="http://schemas.microsoft.com/office/drawing/2014/main" id="{34B0AE17-1CC7-4C54-AD1A-7ECB9925DBED}"/>
                </a:ext>
              </a:extLst>
            </p:cNvPr>
            <p:cNvPicPr>
              <a:picLocks noChangeAspect="1"/>
            </p:cNvPicPr>
            <p:nvPr/>
          </p:nvPicPr>
          <p:blipFill>
            <a:blip r:embed="rId4"/>
            <a:stretch>
              <a:fillRect/>
            </a:stretch>
          </p:blipFill>
          <p:spPr>
            <a:xfrm>
              <a:off x="13339469" y="2033904"/>
              <a:ext cx="365760" cy="365760"/>
            </a:xfrm>
            <a:prstGeom prst="rect">
              <a:avLst/>
            </a:prstGeom>
          </p:spPr>
        </p:pic>
      </p:grpSp>
      <p:grpSp>
        <p:nvGrpSpPr>
          <p:cNvPr id="35" name="Group 34" descr="Icon of an organizational chart enclosed in a curly brackets">
            <a:extLst>
              <a:ext uri="{FF2B5EF4-FFF2-40B4-BE49-F238E27FC236}">
                <a16:creationId xmlns:a16="http://schemas.microsoft.com/office/drawing/2014/main" id="{C45A4F84-2259-4226-B7BF-FAD0439FEC6C}"/>
              </a:ext>
            </a:extLst>
          </p:cNvPr>
          <p:cNvGrpSpPr/>
          <p:nvPr/>
        </p:nvGrpSpPr>
        <p:grpSpPr>
          <a:xfrm>
            <a:off x="822012" y="1894365"/>
            <a:ext cx="912845" cy="822039"/>
            <a:chOff x="10969938" y="1833765"/>
            <a:chExt cx="780288" cy="781812"/>
          </a:xfrm>
        </p:grpSpPr>
        <p:pic>
          <p:nvPicPr>
            <p:cNvPr id="36" name="Picture 35">
              <a:extLst>
                <a:ext uri="{FF2B5EF4-FFF2-40B4-BE49-F238E27FC236}">
                  <a16:creationId xmlns:a16="http://schemas.microsoft.com/office/drawing/2014/main" id="{13154C63-417E-4E62-BDF9-E679AC35B144}"/>
                </a:ext>
              </a:extLst>
            </p:cNvPr>
            <p:cNvPicPr>
              <a:picLocks noChangeAspect="1"/>
            </p:cNvPicPr>
            <p:nvPr/>
          </p:nvPicPr>
          <p:blipFill>
            <a:blip r:embed="rId3"/>
            <a:stretch>
              <a:fillRect/>
            </a:stretch>
          </p:blipFill>
          <p:spPr>
            <a:xfrm>
              <a:off x="10969938" y="1833765"/>
              <a:ext cx="780288" cy="781812"/>
            </a:xfrm>
            <a:prstGeom prst="rect">
              <a:avLst/>
            </a:prstGeom>
          </p:spPr>
        </p:pic>
        <p:pic>
          <p:nvPicPr>
            <p:cNvPr id="37" name="Picture 36" descr="Icon of an organizational chart enclosed in a curly brackets">
              <a:extLst>
                <a:ext uri="{FF2B5EF4-FFF2-40B4-BE49-F238E27FC236}">
                  <a16:creationId xmlns:a16="http://schemas.microsoft.com/office/drawing/2014/main" id="{6DC1621B-0D4F-47C0-A5DD-00F0B6AC2307}"/>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54342" y="2018931"/>
              <a:ext cx="411480" cy="411480"/>
            </a:xfrm>
            <a:prstGeom prst="rect">
              <a:avLst/>
            </a:prstGeom>
          </p:spPr>
        </p:pic>
      </p:grpSp>
      <p:grpSp>
        <p:nvGrpSpPr>
          <p:cNvPr id="39" name="Group 38" descr="Icon of a hollow circle with a dollar sign at the centre">
            <a:extLst>
              <a:ext uri="{FF2B5EF4-FFF2-40B4-BE49-F238E27FC236}">
                <a16:creationId xmlns:a16="http://schemas.microsoft.com/office/drawing/2014/main" id="{FB029F28-043C-41D9-AD44-1042E10C376E}"/>
              </a:ext>
            </a:extLst>
          </p:cNvPr>
          <p:cNvGrpSpPr/>
          <p:nvPr/>
        </p:nvGrpSpPr>
        <p:grpSpPr>
          <a:xfrm>
            <a:off x="811207" y="2858164"/>
            <a:ext cx="912845" cy="914400"/>
            <a:chOff x="6397320" y="1825878"/>
            <a:chExt cx="780288" cy="781812"/>
          </a:xfrm>
        </p:grpSpPr>
        <p:pic>
          <p:nvPicPr>
            <p:cNvPr id="40" name="Picture 39">
              <a:extLst>
                <a:ext uri="{FF2B5EF4-FFF2-40B4-BE49-F238E27FC236}">
                  <a16:creationId xmlns:a16="http://schemas.microsoft.com/office/drawing/2014/main" id="{10C30332-39D7-4E1B-B022-DEFA0F9221BC}"/>
                </a:ext>
              </a:extLst>
            </p:cNvPr>
            <p:cNvPicPr>
              <a:picLocks noChangeAspect="1"/>
            </p:cNvPicPr>
            <p:nvPr/>
          </p:nvPicPr>
          <p:blipFill>
            <a:blip r:embed="rId3"/>
            <a:stretch>
              <a:fillRect/>
            </a:stretch>
          </p:blipFill>
          <p:spPr>
            <a:xfrm>
              <a:off x="6397320" y="1825878"/>
              <a:ext cx="780288" cy="781812"/>
            </a:xfrm>
            <a:prstGeom prst="rect">
              <a:avLst/>
            </a:prstGeom>
          </p:spPr>
        </p:pic>
        <p:pic>
          <p:nvPicPr>
            <p:cNvPr id="41" name="Picture 40" descr="Icon of a hollow circle with a dollar sign at the centre">
              <a:extLst>
                <a:ext uri="{FF2B5EF4-FFF2-40B4-BE49-F238E27FC236}">
                  <a16:creationId xmlns:a16="http://schemas.microsoft.com/office/drawing/2014/main" id="{913E32F4-5B38-46C7-A436-FF103C094D45}"/>
                </a:ext>
              </a:extLst>
            </p:cNvPr>
            <p:cNvPicPr>
              <a:picLocks noChangeAspect="1"/>
            </p:cNvPicPr>
            <p:nvPr/>
          </p:nvPicPr>
          <p:blipFill>
            <a:blip r:embed="rId6"/>
            <a:stretch>
              <a:fillRect/>
            </a:stretch>
          </p:blipFill>
          <p:spPr>
            <a:xfrm>
              <a:off x="6558864" y="1988184"/>
              <a:ext cx="457200" cy="457200"/>
            </a:xfrm>
            <a:prstGeom prst="rect">
              <a:avLst/>
            </a:prstGeom>
          </p:spPr>
        </p:pic>
      </p:grpSp>
      <p:grpSp>
        <p:nvGrpSpPr>
          <p:cNvPr id="43" name="Group 42" descr="Icon of a lightning bolt symbol inside a circle">
            <a:extLst>
              <a:ext uri="{FF2B5EF4-FFF2-40B4-BE49-F238E27FC236}">
                <a16:creationId xmlns:a16="http://schemas.microsoft.com/office/drawing/2014/main" id="{61B029D9-67E4-4E31-9970-15A21B016194}"/>
              </a:ext>
            </a:extLst>
          </p:cNvPr>
          <p:cNvGrpSpPr/>
          <p:nvPr/>
        </p:nvGrpSpPr>
        <p:grpSpPr>
          <a:xfrm>
            <a:off x="7290880" y="3386271"/>
            <a:ext cx="914400" cy="914400"/>
            <a:chOff x="1892139" y="1833765"/>
            <a:chExt cx="780288" cy="781812"/>
          </a:xfrm>
        </p:grpSpPr>
        <p:pic>
          <p:nvPicPr>
            <p:cNvPr id="44" name="Picture 43">
              <a:extLst>
                <a:ext uri="{FF2B5EF4-FFF2-40B4-BE49-F238E27FC236}">
                  <a16:creationId xmlns:a16="http://schemas.microsoft.com/office/drawing/2014/main" id="{7778E96B-6BDF-4C1B-9521-FC286831A26E}"/>
                </a:ext>
              </a:extLst>
            </p:cNvPr>
            <p:cNvPicPr>
              <a:picLocks noChangeAspect="1"/>
            </p:cNvPicPr>
            <p:nvPr/>
          </p:nvPicPr>
          <p:blipFill>
            <a:blip r:embed="rId3"/>
            <a:stretch>
              <a:fillRect/>
            </a:stretch>
          </p:blipFill>
          <p:spPr>
            <a:xfrm>
              <a:off x="1892139" y="1833765"/>
              <a:ext cx="780288" cy="781812"/>
            </a:xfrm>
            <a:prstGeom prst="rect">
              <a:avLst/>
            </a:prstGeom>
          </p:spPr>
        </p:pic>
        <p:pic>
          <p:nvPicPr>
            <p:cNvPr id="45" name="Picture 44" descr="Icon of a lightning bolt symbol inside a circle">
              <a:extLst>
                <a:ext uri="{FF2B5EF4-FFF2-40B4-BE49-F238E27FC236}">
                  <a16:creationId xmlns:a16="http://schemas.microsoft.com/office/drawing/2014/main" id="{22F79E58-8578-4E3B-8EF6-86D3782CCFE6}"/>
                </a:ext>
              </a:extLst>
            </p:cNvPr>
            <p:cNvPicPr>
              <a:picLocks noChangeAspect="1"/>
            </p:cNvPicPr>
            <p:nvPr/>
          </p:nvPicPr>
          <p:blipFill>
            <a:blip r:embed="rId7">
              <a:clrChange>
                <a:clrFrom>
                  <a:srgbClr val="FFFFFF"/>
                </a:clrFrom>
                <a:clrTo>
                  <a:srgbClr val="FFFFFF">
                    <a:alpha val="0"/>
                  </a:srgbClr>
                </a:clrTo>
              </a:clrChange>
            </a:blip>
            <a:srcRect/>
            <a:stretch/>
          </p:blipFill>
          <p:spPr>
            <a:xfrm>
              <a:off x="2053682" y="1996071"/>
              <a:ext cx="457200" cy="457200"/>
            </a:xfrm>
            <a:prstGeom prst="rect">
              <a:avLst/>
            </a:prstGeom>
          </p:spPr>
        </p:pic>
      </p:grpSp>
      <p:pic>
        <p:nvPicPr>
          <p:cNvPr id="7" name="Picture 6" descr="Icon&#10;&#10;Description automatically generated">
            <a:extLst>
              <a:ext uri="{FF2B5EF4-FFF2-40B4-BE49-F238E27FC236}">
                <a16:creationId xmlns:a16="http://schemas.microsoft.com/office/drawing/2014/main" id="{E8682E6D-D388-4366-85CD-7CF94F541E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4314" y="4016197"/>
            <a:ext cx="1528240" cy="802326"/>
          </a:xfrm>
          <a:prstGeom prst="rect">
            <a:avLst/>
          </a:prstGeom>
        </p:spPr>
      </p:pic>
      <p:sp>
        <p:nvSpPr>
          <p:cNvPr id="56" name="Text Placeholder 5">
            <a:extLst>
              <a:ext uri="{FF2B5EF4-FFF2-40B4-BE49-F238E27FC236}">
                <a16:creationId xmlns:a16="http://schemas.microsoft.com/office/drawing/2014/main" id="{B0C8BF77-9137-4536-8D11-711186DC22E1}"/>
              </a:ext>
            </a:extLst>
          </p:cNvPr>
          <p:cNvSpPr txBox="1">
            <a:spLocks/>
          </p:cNvSpPr>
          <p:nvPr/>
        </p:nvSpPr>
        <p:spPr>
          <a:xfrm>
            <a:off x="1855778" y="2089058"/>
            <a:ext cx="2855164" cy="471401"/>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Azure Logic Apps </a:t>
            </a:r>
          </a:p>
        </p:txBody>
      </p:sp>
      <p:sp>
        <p:nvSpPr>
          <p:cNvPr id="57" name="Text Placeholder 1">
            <a:extLst>
              <a:ext uri="{FF2B5EF4-FFF2-40B4-BE49-F238E27FC236}">
                <a16:creationId xmlns:a16="http://schemas.microsoft.com/office/drawing/2014/main" id="{DD021D66-9FCD-4E89-894F-47A107D33E0D}"/>
              </a:ext>
            </a:extLst>
          </p:cNvPr>
          <p:cNvSpPr txBox="1">
            <a:spLocks/>
          </p:cNvSpPr>
          <p:nvPr/>
        </p:nvSpPr>
        <p:spPr>
          <a:xfrm>
            <a:off x="1793620" y="3085334"/>
            <a:ext cx="4090059" cy="41026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Pay-as-you-go/fixed pricing models</a:t>
            </a:r>
          </a:p>
        </p:txBody>
      </p:sp>
      <p:sp>
        <p:nvSpPr>
          <p:cNvPr id="58" name="Text Placeholder 2">
            <a:extLst>
              <a:ext uri="{FF2B5EF4-FFF2-40B4-BE49-F238E27FC236}">
                <a16:creationId xmlns:a16="http://schemas.microsoft.com/office/drawing/2014/main" id="{A774429A-0E98-4FAD-9E60-15AF9F7CDB3B}"/>
              </a:ext>
            </a:extLst>
          </p:cNvPr>
          <p:cNvSpPr txBox="1">
            <a:spLocks/>
          </p:cNvSpPr>
          <p:nvPr/>
        </p:nvSpPr>
        <p:spPr>
          <a:xfrm>
            <a:off x="8355533" y="3244699"/>
            <a:ext cx="3101019" cy="1218086"/>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Azure Functions</a:t>
            </a:r>
          </a:p>
          <a:p>
            <a:pPr marL="342900" lvl="1" indent="-342900">
              <a:buFont typeface="Arial" panose="020B0604020202020204" pitchFamily="34" charset="0"/>
              <a:buChar char="•"/>
            </a:pPr>
            <a:r>
              <a:rPr lang="en-US" dirty="0"/>
              <a:t>Consumption plan</a:t>
            </a:r>
          </a:p>
          <a:p>
            <a:pPr marL="342900" lvl="1" indent="-342900">
              <a:buFont typeface="Arial" panose="020B0604020202020204" pitchFamily="34" charset="0"/>
              <a:buChar char="•"/>
            </a:pPr>
            <a:r>
              <a:rPr lang="en-US" dirty="0"/>
              <a:t>Premium plan</a:t>
            </a:r>
          </a:p>
        </p:txBody>
      </p:sp>
      <p:sp>
        <p:nvSpPr>
          <p:cNvPr id="59" name="Text Placeholder 3">
            <a:extLst>
              <a:ext uri="{FF2B5EF4-FFF2-40B4-BE49-F238E27FC236}">
                <a16:creationId xmlns:a16="http://schemas.microsoft.com/office/drawing/2014/main" id="{1A9A28AD-2E90-4C7C-AA4F-B1AD18F34C56}"/>
              </a:ext>
            </a:extLst>
          </p:cNvPr>
          <p:cNvSpPr txBox="1">
            <a:spLocks/>
          </p:cNvSpPr>
          <p:nvPr/>
        </p:nvSpPr>
        <p:spPr>
          <a:xfrm>
            <a:off x="8355533" y="2410366"/>
            <a:ext cx="2780584" cy="48069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App Service plan</a:t>
            </a:r>
          </a:p>
        </p:txBody>
      </p:sp>
      <p:sp>
        <p:nvSpPr>
          <p:cNvPr id="79" name="TextBox 78">
            <a:extLst>
              <a:ext uri="{FF2B5EF4-FFF2-40B4-BE49-F238E27FC236}">
                <a16:creationId xmlns:a16="http://schemas.microsoft.com/office/drawing/2014/main" id="{E60EE8A8-182C-47B3-A88D-80355F1A3E52}"/>
              </a:ext>
            </a:extLst>
          </p:cNvPr>
          <p:cNvSpPr txBox="1"/>
          <p:nvPr/>
        </p:nvSpPr>
        <p:spPr>
          <a:xfrm>
            <a:off x="1806753" y="4128021"/>
            <a:ext cx="3255102" cy="400110"/>
          </a:xfrm>
          <a:prstGeom prst="rect">
            <a:avLst/>
          </a:prstGeom>
          <a:noFill/>
        </p:spPr>
        <p:txBody>
          <a:bodyPr wrap="square">
            <a:spAutoFit/>
          </a:bodyPr>
          <a:lstStyle/>
          <a:p>
            <a:r>
              <a:rPr lang="en-US" sz="2000" spc="-49" dirty="0">
                <a:solidFill>
                  <a:srgbClr val="000000"/>
                </a:solidFill>
              </a:rPr>
              <a:t>Azure Cosmos DB</a:t>
            </a:r>
          </a:p>
        </p:txBody>
      </p:sp>
    </p:spTree>
    <p:extLst>
      <p:ext uri="{BB962C8B-B14F-4D97-AF65-F5344CB8AC3E}">
        <p14:creationId xmlns:p14="http://schemas.microsoft.com/office/powerpoint/2010/main" val="34641739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344352" y="2555540"/>
            <a:ext cx="11125237" cy="1428512"/>
          </a:xfrm>
        </p:spPr>
        <p:txBody>
          <a:bodyPr anchor="ctr"/>
          <a:lstStyle/>
          <a:p>
            <a:pPr algn="ctr"/>
            <a:r>
              <a:rPr lang="en-US" sz="4000" dirty="0">
                <a:latin typeface="+mn-lt"/>
              </a:rPr>
              <a:t>Microservices Architecture on Azure Service Fabric</a:t>
            </a:r>
          </a:p>
        </p:txBody>
      </p:sp>
      <p:pic>
        <p:nvPicPr>
          <p:cNvPr id="6" name="Picture 5">
            <a:extLst>
              <a:ext uri="{FF2B5EF4-FFF2-40B4-BE49-F238E27FC236}">
                <a16:creationId xmlns:a16="http://schemas.microsoft.com/office/drawing/2014/main" id="{BD8EB2C6-F089-493F-8121-52994F194CFC}"/>
              </a:ext>
            </a:extLst>
          </p:cNvPr>
          <p:cNvPicPr>
            <a:picLocks noChangeAspect="1"/>
          </p:cNvPicPr>
          <p:nvPr/>
        </p:nvPicPr>
        <p:blipFill>
          <a:blip r:embed="rId3"/>
          <a:stretch>
            <a:fillRect/>
          </a:stretch>
        </p:blipFill>
        <p:spPr>
          <a:xfrm>
            <a:off x="10122610" y="4920049"/>
            <a:ext cx="1651705" cy="168507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46A3C5-70DC-4DD0-8778-830D35DAC81E}"/>
              </a:ext>
            </a:extLst>
          </p:cNvPr>
          <p:cNvPicPr>
            <a:picLocks noChangeAspect="1"/>
          </p:cNvPicPr>
          <p:nvPr/>
        </p:nvPicPr>
        <p:blipFill>
          <a:blip r:embed="rId3"/>
          <a:stretch>
            <a:fillRect/>
          </a:stretch>
        </p:blipFill>
        <p:spPr>
          <a:xfrm>
            <a:off x="5509320" y="1323157"/>
            <a:ext cx="6385642" cy="4424338"/>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rPr>
              <a:t>Microservices Architecture on Azure Service Fabric</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2396723"/>
            <a:ext cx="4805629" cy="1697901"/>
          </a:xfrm>
        </p:spPr>
        <p:txBody>
          <a:bodyPr/>
          <a:lstStyle/>
          <a:p>
            <a:r>
              <a:rPr lang="en-US" dirty="0">
                <a:latin typeface="Segoe UI" panose="020B0502040204020203" pitchFamily="34" charset="0"/>
                <a:cs typeface="Segoe UI" panose="020B0502040204020203" pitchFamily="34" charset="0"/>
              </a:rPr>
              <a:t>Reference architecture of a cluster configuration used as a deployment starting point</a:t>
            </a:r>
          </a:p>
          <a:p>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22336A6-39D5-4CC4-9D13-7183A7E44C0B}"/>
              </a:ext>
            </a:extLst>
          </p:cNvPr>
          <p:cNvSpPr txBox="1"/>
          <p:nvPr/>
        </p:nvSpPr>
        <p:spPr>
          <a:xfrm>
            <a:off x="551442" y="6078952"/>
            <a:ext cx="9203929" cy="338554"/>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See: </a:t>
            </a:r>
            <a:r>
              <a:rPr lang="en-US" sz="1600" dirty="0">
                <a:latin typeface="Segoe UI" panose="020B0502040204020203" pitchFamily="34" charset="0"/>
                <a:cs typeface="Segoe UI" panose="020B0502040204020203" pitchFamily="34" charset="0"/>
                <a:hlinkClick r:id="rId4"/>
              </a:rPr>
              <a:t>https://github.com/mspnp/microservices-reference-implementation-servicefabric</a:t>
            </a:r>
            <a:r>
              <a:rPr lang="en-US" sz="160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8242349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23C822-4CD9-4049-AFCF-B5950CC7DCEC}"/>
              </a:ext>
            </a:extLst>
          </p:cNvPr>
          <p:cNvPicPr>
            <a:picLocks noChangeAspect="1"/>
          </p:cNvPicPr>
          <p:nvPr/>
        </p:nvPicPr>
        <p:blipFill>
          <a:blip r:embed="rId3"/>
          <a:stretch>
            <a:fillRect/>
          </a:stretch>
        </p:blipFill>
        <p:spPr>
          <a:xfrm>
            <a:off x="4274470" y="985840"/>
            <a:ext cx="7495638" cy="5191682"/>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48701" y="425775"/>
            <a:ext cx="2518794" cy="403079"/>
          </a:xfrm>
        </p:spPr>
        <p:txBody>
          <a:bodyPr/>
          <a:lstStyle/>
          <a:p>
            <a:r>
              <a:rPr lang="en-US" dirty="0">
                <a:latin typeface="Segoe UI" panose="020B0502040204020203" pitchFamily="34" charset="0"/>
              </a:rPr>
              <a:t>Architecture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63639" y="1273971"/>
            <a:ext cx="3658380" cy="5016758"/>
          </a:xfrm>
        </p:spPr>
        <p:txBody>
          <a:bodyPr/>
          <a:lstStyle/>
          <a:p>
            <a:pPr>
              <a:spcAft>
                <a:spcPts val="1176"/>
              </a:spcAft>
            </a:pPr>
            <a:r>
              <a:rPr lang="en-US" sz="2000" dirty="0">
                <a:latin typeface="Segoe UI" panose="020B0502040204020203" pitchFamily="34" charset="0"/>
                <a:cs typeface="Segoe UI" panose="020B0502040204020203" pitchFamily="34" charset="0"/>
              </a:rPr>
              <a:t>Service Fabric cluster</a:t>
            </a:r>
          </a:p>
          <a:p>
            <a:pPr>
              <a:spcAft>
                <a:spcPts val="1176"/>
              </a:spcAft>
            </a:pPr>
            <a:r>
              <a:rPr lang="en-US" sz="2000" dirty="0">
                <a:latin typeface="Segoe UI" panose="020B0502040204020203" pitchFamily="34" charset="0"/>
                <a:cs typeface="Segoe UI" panose="020B0502040204020203" pitchFamily="34" charset="0"/>
              </a:rPr>
              <a:t>Virtual machine scale sets</a:t>
            </a:r>
          </a:p>
          <a:p>
            <a:pPr>
              <a:spcAft>
                <a:spcPts val="1176"/>
              </a:spcAft>
            </a:pPr>
            <a:r>
              <a:rPr lang="en-US" sz="2000" dirty="0">
                <a:latin typeface="Segoe UI" panose="020B0502040204020203" pitchFamily="34" charset="0"/>
                <a:cs typeface="Segoe UI" panose="020B0502040204020203" pitchFamily="34" charset="0"/>
              </a:rPr>
              <a:t>Nodes</a:t>
            </a:r>
          </a:p>
          <a:p>
            <a:pPr>
              <a:spcAft>
                <a:spcPts val="1176"/>
              </a:spcAft>
            </a:pPr>
            <a:r>
              <a:rPr lang="en-US" sz="2000" dirty="0">
                <a:latin typeface="Segoe UI" panose="020B0502040204020203" pitchFamily="34" charset="0"/>
                <a:cs typeface="Segoe UI" panose="020B0502040204020203" pitchFamily="34" charset="0"/>
              </a:rPr>
              <a:t>Node types</a:t>
            </a:r>
          </a:p>
          <a:p>
            <a:pPr>
              <a:spcAft>
                <a:spcPts val="1176"/>
              </a:spcAft>
            </a:pPr>
            <a:r>
              <a:rPr lang="en-US" sz="2000" dirty="0">
                <a:latin typeface="Segoe UI" panose="020B0502040204020203" pitchFamily="34" charset="0"/>
                <a:cs typeface="Segoe UI" panose="020B0502040204020203" pitchFamily="34" charset="0"/>
              </a:rPr>
              <a:t>Services</a:t>
            </a:r>
          </a:p>
          <a:p>
            <a:pPr>
              <a:spcAft>
                <a:spcPts val="1176"/>
              </a:spcAft>
            </a:pPr>
            <a:r>
              <a:rPr lang="en-US" sz="2000" dirty="0">
                <a:latin typeface="Segoe UI" panose="020B0502040204020203" pitchFamily="34" charset="0"/>
                <a:cs typeface="Segoe UI" panose="020B0502040204020203" pitchFamily="34" charset="0"/>
              </a:rPr>
              <a:t>Service Fabric Explorer</a:t>
            </a:r>
          </a:p>
          <a:p>
            <a:pPr>
              <a:spcAft>
                <a:spcPts val="1176"/>
              </a:spcAft>
            </a:pPr>
            <a:r>
              <a:rPr lang="en-US" sz="2000" dirty="0">
                <a:latin typeface="Segoe UI" panose="020B0502040204020203" pitchFamily="34" charset="0"/>
                <a:cs typeface="Segoe UI" panose="020B0502040204020203" pitchFamily="34" charset="0"/>
              </a:rPr>
              <a:t>Azure Pipelines</a:t>
            </a:r>
          </a:p>
          <a:p>
            <a:pPr>
              <a:spcAft>
                <a:spcPts val="1176"/>
              </a:spcAft>
            </a:pPr>
            <a:r>
              <a:rPr lang="en-US" sz="2000" dirty="0">
                <a:latin typeface="Segoe UI" panose="020B0502040204020203" pitchFamily="34" charset="0"/>
                <a:cs typeface="Segoe UI" panose="020B0502040204020203" pitchFamily="34" charset="0"/>
              </a:rPr>
              <a:t>Azure Monitor</a:t>
            </a:r>
          </a:p>
          <a:p>
            <a:pPr>
              <a:spcAft>
                <a:spcPts val="1176"/>
              </a:spcAft>
            </a:pPr>
            <a:r>
              <a:rPr lang="en-US" sz="2000" dirty="0">
                <a:latin typeface="Segoe UI" panose="020B0502040204020203" pitchFamily="34" charset="0"/>
                <a:cs typeface="Segoe UI" panose="020B0502040204020203" pitchFamily="34" charset="0"/>
              </a:rPr>
              <a:t>Azure Key Vault</a:t>
            </a:r>
          </a:p>
          <a:p>
            <a:pPr>
              <a:spcAft>
                <a:spcPts val="1176"/>
              </a:spcAft>
            </a:pPr>
            <a:r>
              <a:rPr lang="en-US" sz="2000" dirty="0">
                <a:latin typeface="Segoe UI" panose="020B0502040204020203" pitchFamily="34" charset="0"/>
                <a:cs typeface="Segoe UI" panose="020B0502040204020203" pitchFamily="34" charset="0"/>
              </a:rPr>
              <a:t>Azure API Management</a:t>
            </a:r>
            <a:endParaRPr lang="en-US" sz="2353" dirty="0">
              <a:latin typeface="Segoe UI Light" panose="020B0502040204020203" pitchFamily="34" charset="0"/>
              <a:cs typeface="Segoe UI Light" panose="020B0502040204020203" pitchFamily="34" charset="0"/>
            </a:endParaRPr>
          </a:p>
        </p:txBody>
      </p:sp>
      <p:pic>
        <p:nvPicPr>
          <p:cNvPr id="3" name="Picture 2" descr="A picture containing building, window, drawing, clock&#10;&#10;Description automatically generated">
            <a:extLst>
              <a:ext uri="{FF2B5EF4-FFF2-40B4-BE49-F238E27FC236}">
                <a16:creationId xmlns:a16="http://schemas.microsoft.com/office/drawing/2014/main" id="{AE5AFBD0-40CB-4A53-81CC-377733574B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7260" y="6122497"/>
            <a:ext cx="351101" cy="351101"/>
          </a:xfrm>
          <a:prstGeom prst="rect">
            <a:avLst/>
          </a:prstGeom>
        </p:spPr>
      </p:pic>
    </p:spTree>
    <p:extLst>
      <p:ext uri="{BB962C8B-B14F-4D97-AF65-F5344CB8AC3E}">
        <p14:creationId xmlns:p14="http://schemas.microsoft.com/office/powerpoint/2010/main" val="17185187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89773" y="498973"/>
            <a:ext cx="2064059" cy="680196"/>
          </a:xfrm>
        </p:spPr>
        <p:txBody>
          <a:bodyPr/>
          <a:lstStyle/>
          <a:p>
            <a:r>
              <a:rPr lang="en-US" dirty="0">
                <a:latin typeface="+mn-lt"/>
                <a:hlinkClick r:id="rId3"/>
              </a:rPr>
              <a:t>Design</a:t>
            </a:r>
            <a:endParaRPr lang="en-US" dirty="0">
              <a:latin typeface="+mn-lt"/>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689773" y="1596950"/>
            <a:ext cx="11001751" cy="3170099"/>
          </a:xfrm>
        </p:spPr>
        <p:txBody>
          <a:bodyPr/>
          <a:lstStyle/>
          <a:p>
            <a:pPr>
              <a:lnSpc>
                <a:spcPct val="100000"/>
              </a:lnSpc>
              <a:spcBef>
                <a:spcPts val="0"/>
              </a:spcBef>
              <a:spcAft>
                <a:spcPts val="2400"/>
              </a:spcAft>
            </a:pPr>
            <a:r>
              <a:rPr lang="en-US" dirty="0">
                <a:latin typeface="Segoe UI" panose="020B0502040204020203" pitchFamily="34" charset="0"/>
                <a:cs typeface="Segoe UI" panose="020B0502040204020203" pitchFamily="34" charset="0"/>
              </a:rPr>
              <a:t>Discoverable through service discovery mechanisms</a:t>
            </a:r>
          </a:p>
          <a:p>
            <a:pPr>
              <a:lnSpc>
                <a:spcPct val="100000"/>
              </a:lnSpc>
              <a:spcBef>
                <a:spcPts val="0"/>
              </a:spcBef>
              <a:spcAft>
                <a:spcPts val="2400"/>
              </a:spcAft>
            </a:pPr>
            <a:r>
              <a:rPr lang="en-US" dirty="0">
                <a:latin typeface="Segoe UI" panose="020B0502040204020203" pitchFamily="34" charset="0"/>
                <a:cs typeface="Segoe UI" panose="020B0502040204020203" pitchFamily="34" charset="0"/>
              </a:rPr>
              <a:t>Each service is self-contained</a:t>
            </a:r>
          </a:p>
          <a:p>
            <a:pPr>
              <a:lnSpc>
                <a:spcPct val="100000"/>
              </a:lnSpc>
              <a:spcBef>
                <a:spcPts val="0"/>
              </a:spcBef>
              <a:spcAft>
                <a:spcPts val="2400"/>
              </a:spcAft>
            </a:pPr>
            <a:r>
              <a:rPr lang="en-US" dirty="0">
                <a:latin typeface="Segoe UI" panose="020B0502040204020203" pitchFamily="34" charset="0"/>
                <a:cs typeface="Segoe UI" panose="020B0502040204020203" pitchFamily="34" charset="0"/>
              </a:rPr>
              <a:t>Autoscaling, state management, and self-resilience</a:t>
            </a:r>
          </a:p>
          <a:p>
            <a:pPr>
              <a:lnSpc>
                <a:spcPct val="100000"/>
              </a:lnSpc>
              <a:spcBef>
                <a:spcPts val="0"/>
              </a:spcBef>
              <a:spcAft>
                <a:spcPts val="2400"/>
              </a:spcAft>
            </a:pPr>
            <a:r>
              <a:rPr lang="en-US" dirty="0">
                <a:latin typeface="Segoe UI" panose="020B0502040204020203" pitchFamily="34" charset="0"/>
                <a:cs typeface="Segoe UI" panose="020B0502040204020203" pitchFamily="34" charset="0"/>
              </a:rPr>
              <a:t>Application is a collection of microservices described in an application manifest file </a:t>
            </a:r>
          </a:p>
          <a:p>
            <a:pPr>
              <a:lnSpc>
                <a:spcPct val="100000"/>
              </a:lnSpc>
              <a:spcBef>
                <a:spcPts val="0"/>
              </a:spcBef>
              <a:spcAft>
                <a:spcPts val="2400"/>
              </a:spcAft>
            </a:pPr>
            <a:r>
              <a:rPr lang="en-US" dirty="0">
                <a:latin typeface="Segoe UI" panose="020B0502040204020203" pitchFamily="34" charset="0"/>
                <a:cs typeface="Segoe UI" panose="020B0502040204020203" pitchFamily="34" charset="0"/>
              </a:rPr>
              <a:t>An API gateway (ingress) routes requests from clients to microservices</a:t>
            </a:r>
          </a:p>
        </p:txBody>
      </p:sp>
      <p:pic>
        <p:nvPicPr>
          <p:cNvPr id="2" name="Picture 1">
            <a:extLst>
              <a:ext uri="{FF2B5EF4-FFF2-40B4-BE49-F238E27FC236}">
                <a16:creationId xmlns:a16="http://schemas.microsoft.com/office/drawing/2014/main" id="{ACB7E1AC-C473-444B-9C79-41AC9F5E42BF}"/>
              </a:ext>
            </a:extLst>
          </p:cNvPr>
          <p:cNvPicPr>
            <a:picLocks noChangeAspect="1"/>
          </p:cNvPicPr>
          <p:nvPr/>
        </p:nvPicPr>
        <p:blipFill>
          <a:blip r:embed="rId4"/>
          <a:stretch>
            <a:fillRect/>
          </a:stretch>
        </p:blipFill>
        <p:spPr>
          <a:xfrm>
            <a:off x="10886322" y="5502349"/>
            <a:ext cx="988227" cy="988227"/>
          </a:xfrm>
          <a:prstGeom prst="rect">
            <a:avLst/>
          </a:prstGeom>
        </p:spPr>
      </p:pic>
    </p:spTree>
    <p:extLst>
      <p:ext uri="{BB962C8B-B14F-4D97-AF65-F5344CB8AC3E}">
        <p14:creationId xmlns:p14="http://schemas.microsoft.com/office/powerpoint/2010/main" val="39504908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hlinkClick r:id="rId3"/>
              </a:rPr>
              <a:t>Interservice Communication</a:t>
            </a:r>
            <a:endParaRPr lang="en-US" dirty="0">
              <a:latin typeface="Segoe UI"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605751"/>
            <a:ext cx="4794493" cy="3527632"/>
          </a:xfrm>
        </p:spPr>
        <p:txBody>
          <a:bodyPr/>
          <a:lstStyle/>
          <a:p>
            <a:pPr>
              <a:lnSpc>
                <a:spcPct val="100000"/>
              </a:lnSpc>
              <a:spcBef>
                <a:spcPts val="0"/>
              </a:spcBef>
              <a:spcAft>
                <a:spcPts val="4200"/>
              </a:spcAft>
            </a:pPr>
            <a:r>
              <a:rPr lang="en-US" sz="2353" b="1" dirty="0">
                <a:latin typeface="Segoe UI Light" panose="020B0502040204020203" pitchFamily="34" charset="0"/>
                <a:cs typeface="Segoe UI Light" panose="020B0502040204020203" pitchFamily="34" charset="0"/>
              </a:rPr>
              <a:t>Communication protocol - </a:t>
            </a:r>
            <a:r>
              <a:rPr lang="en-US" sz="2353" dirty="0">
                <a:latin typeface="Segoe UI Light" panose="020B0502040204020203" pitchFamily="34" charset="0"/>
                <a:cs typeface="Segoe UI Light" panose="020B0502040204020203" pitchFamily="34" charset="0"/>
              </a:rPr>
              <a:t>HTTP supports a wide range of tools and HTTP servers available in different languages, all supported by Service Fabric</a:t>
            </a:r>
          </a:p>
          <a:p>
            <a:pPr>
              <a:lnSpc>
                <a:spcPct val="100000"/>
              </a:lnSpc>
              <a:spcBef>
                <a:spcPts val="0"/>
              </a:spcBef>
              <a:spcAft>
                <a:spcPts val="4200"/>
              </a:spcAft>
            </a:pPr>
            <a:r>
              <a:rPr lang="en-US" sz="2353" b="1" dirty="0">
                <a:latin typeface="Segoe UI Light" panose="020B0502040204020203" pitchFamily="34" charset="0"/>
                <a:cs typeface="Segoe UI Light" panose="020B0502040204020203" pitchFamily="34" charset="0"/>
              </a:rPr>
              <a:t>Service discovery – </a:t>
            </a:r>
            <a:r>
              <a:rPr lang="en-US" sz="2353" dirty="0">
                <a:latin typeface="Segoe UI Light" panose="020B0502040204020203" pitchFamily="34" charset="0"/>
                <a:cs typeface="Segoe UI Light" panose="020B0502040204020203" pitchFamily="34" charset="0"/>
              </a:rPr>
              <a:t>Service Fabric Naming Service and built-in </a:t>
            </a:r>
            <a:r>
              <a:rPr lang="en-US" sz="2353" b="1" dirty="0">
                <a:solidFill>
                  <a:srgbClr val="FF0000"/>
                </a:solidFill>
                <a:latin typeface="Segoe UI Light" panose="020B0502040204020203" pitchFamily="34" charset="0"/>
                <a:cs typeface="Segoe UI Light" panose="020B0502040204020203" pitchFamily="34" charset="0"/>
              </a:rPr>
              <a:t>reverse proxy service</a:t>
            </a:r>
          </a:p>
        </p:txBody>
      </p:sp>
      <p:pic>
        <p:nvPicPr>
          <p:cNvPr id="4" name="Picture 3">
            <a:extLst>
              <a:ext uri="{FF2B5EF4-FFF2-40B4-BE49-F238E27FC236}">
                <a16:creationId xmlns:a16="http://schemas.microsoft.com/office/drawing/2014/main" id="{FDFA936C-095A-4F41-BBDA-696F56290EA5}"/>
              </a:ext>
            </a:extLst>
          </p:cNvPr>
          <p:cNvPicPr>
            <a:picLocks noChangeAspect="1"/>
          </p:cNvPicPr>
          <p:nvPr/>
        </p:nvPicPr>
        <p:blipFill>
          <a:blip r:embed="rId4"/>
          <a:stretch>
            <a:fillRect/>
          </a:stretch>
        </p:blipFill>
        <p:spPr>
          <a:xfrm>
            <a:off x="5355362" y="1605751"/>
            <a:ext cx="6663546" cy="3631632"/>
          </a:xfrm>
          <a:prstGeom prst="rect">
            <a:avLst/>
          </a:prstGeom>
        </p:spPr>
      </p:pic>
    </p:spTree>
    <p:extLst>
      <p:ext uri="{BB962C8B-B14F-4D97-AF65-F5344CB8AC3E}">
        <p14:creationId xmlns:p14="http://schemas.microsoft.com/office/powerpoint/2010/main" val="16311204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10396" y="2712827"/>
            <a:ext cx="9723652" cy="932617"/>
          </a:xfrm>
        </p:spPr>
        <p:txBody>
          <a:bodyPr anchor="ctr"/>
          <a:lstStyle/>
          <a:p>
            <a:r>
              <a:rPr lang="en-US" sz="4000" dirty="0">
                <a:latin typeface="+mn-lt"/>
              </a:rPr>
              <a:t>Designing APIs for Microservices</a:t>
            </a:r>
          </a:p>
        </p:txBody>
      </p:sp>
      <p:pic>
        <p:nvPicPr>
          <p:cNvPr id="14" name="Graphic 13">
            <a:extLst>
              <a:ext uri="{FF2B5EF4-FFF2-40B4-BE49-F238E27FC236}">
                <a16:creationId xmlns:a16="http://schemas.microsoft.com/office/drawing/2014/main" id="{2C2401FC-AA33-4A44-839E-F51C1A61A2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8634" y="4810086"/>
            <a:ext cx="1742597" cy="1742597"/>
          </a:xfrm>
          <a:prstGeom prst="rect">
            <a:avLst/>
          </a:prstGeom>
        </p:spPr>
      </p:pic>
    </p:spTree>
    <p:extLst>
      <p:ext uri="{BB962C8B-B14F-4D97-AF65-F5344CB8AC3E}">
        <p14:creationId xmlns:p14="http://schemas.microsoft.com/office/powerpoint/2010/main" val="7342382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C63FAB37-956A-4AFC-A164-F9F643305DC6}"/>
              </a:ext>
            </a:extLst>
          </p:cNvPr>
          <p:cNvPicPr>
            <a:picLocks noChangeAspect="1"/>
          </p:cNvPicPr>
          <p:nvPr/>
        </p:nvPicPr>
        <p:blipFill>
          <a:blip r:embed="rId4"/>
          <a:stretch>
            <a:fillRect/>
          </a:stretch>
        </p:blipFill>
        <p:spPr>
          <a:xfrm>
            <a:off x="5561361" y="3356837"/>
            <a:ext cx="6380267" cy="3120979"/>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417468"/>
            <a:ext cx="11306469" cy="566746"/>
          </a:xfrm>
        </p:spPr>
        <p:txBody>
          <a:bodyPr/>
          <a:lstStyle/>
          <a:p>
            <a:r>
              <a:rPr lang="en-US" dirty="0">
                <a:latin typeface="Segoe UI" panose="020B0502040204020203" pitchFamily="34" charset="0"/>
              </a:rPr>
              <a:t>Designing APIs for Microservices</a:t>
            </a:r>
          </a:p>
        </p:txBody>
      </p:sp>
      <p:sp>
        <p:nvSpPr>
          <p:cNvPr id="7" name="TextBox 6">
            <a:extLst>
              <a:ext uri="{FF2B5EF4-FFF2-40B4-BE49-F238E27FC236}">
                <a16:creationId xmlns:a16="http://schemas.microsoft.com/office/drawing/2014/main" id="{8C23E6EF-07B6-43D2-86B3-2A6A04680611}"/>
              </a:ext>
            </a:extLst>
          </p:cNvPr>
          <p:cNvSpPr txBox="1"/>
          <p:nvPr/>
        </p:nvSpPr>
        <p:spPr>
          <a:xfrm>
            <a:off x="363467" y="1041280"/>
            <a:ext cx="10016062" cy="3785652"/>
          </a:xfrm>
          <a:prstGeom prst="rect">
            <a:avLst/>
          </a:prstGeom>
          <a:noFill/>
        </p:spPr>
        <p:txBody>
          <a:bodyPr wrap="square">
            <a:spAutoFit/>
          </a:bodyPr>
          <a:lstStyle/>
          <a:p>
            <a:pPr>
              <a:spcAft>
                <a:spcPts val="1800"/>
              </a:spcAft>
            </a:pPr>
            <a:r>
              <a:rPr lang="en-US" sz="2000" dirty="0">
                <a:latin typeface="Segoe UI" panose="020B0502040204020203" pitchFamily="34" charset="0"/>
                <a:cs typeface="Segoe UI" panose="020B0502040204020203" pitchFamily="34" charset="0"/>
              </a:rPr>
              <a:t>Two types of APIs:</a:t>
            </a:r>
          </a:p>
          <a:p>
            <a:pPr>
              <a:spcAft>
                <a:spcPts val="600"/>
              </a:spcAft>
            </a:pPr>
            <a:r>
              <a:rPr lang="en-US" sz="2000" dirty="0">
                <a:latin typeface="+mj-lt"/>
                <a:cs typeface="Segoe UI" panose="020B0502040204020203" pitchFamily="34" charset="0"/>
              </a:rPr>
              <a:t>Public APIs</a:t>
            </a:r>
            <a:r>
              <a:rPr lang="en-US" sz="2000" dirty="0">
                <a:latin typeface="Segoe UI" panose="020B0502040204020203" pitchFamily="34" charset="0"/>
                <a:cs typeface="Segoe UI" panose="020B0502040204020203" pitchFamily="34" charset="0"/>
              </a:rPr>
              <a:t> that client applications call</a:t>
            </a:r>
          </a:p>
          <a:p>
            <a:pPr marL="457167" indent="-457200">
              <a:spcAft>
                <a:spcPts val="600"/>
              </a:spcAft>
              <a:buFont typeface="+mj-lt"/>
              <a:buAutoNum type="arabicPeriod"/>
            </a:pPr>
            <a:r>
              <a:rPr lang="en-US" sz="2000" dirty="0">
                <a:latin typeface="Segoe UI" panose="020B0502040204020203" pitchFamily="34" charset="0"/>
                <a:cs typeface="Segoe UI" panose="020B0502040204020203" pitchFamily="34" charset="0"/>
              </a:rPr>
              <a:t>Must be compatible with client applications (browser applications or native mobile applications) </a:t>
            </a:r>
          </a:p>
          <a:p>
            <a:pPr marL="457167" indent="-457200">
              <a:spcAft>
                <a:spcPts val="4200"/>
              </a:spcAft>
              <a:buFont typeface="+mj-lt"/>
              <a:buAutoNum type="arabicPeriod"/>
            </a:pPr>
            <a:r>
              <a:rPr lang="en-US" sz="2000" dirty="0">
                <a:latin typeface="Segoe UI" panose="020B0502040204020203" pitchFamily="34" charset="0"/>
                <a:cs typeface="Segoe UI" panose="020B0502040204020203" pitchFamily="34" charset="0"/>
              </a:rPr>
              <a:t>Use REST over HTTP</a:t>
            </a:r>
          </a:p>
          <a:p>
            <a:pPr>
              <a:spcAft>
                <a:spcPts val="600"/>
              </a:spcAft>
            </a:pPr>
            <a:r>
              <a:rPr lang="en-US" sz="2000" dirty="0">
                <a:latin typeface="+mj-lt"/>
                <a:cs typeface="Segoe UI" panose="020B0502040204020203" pitchFamily="34" charset="0"/>
              </a:rPr>
              <a:t>Backend APIs</a:t>
            </a:r>
            <a:r>
              <a:rPr lang="en-US" sz="2000" dirty="0">
                <a:latin typeface="Segoe UI" panose="020B0502040204020203" pitchFamily="34" charset="0"/>
                <a:cs typeface="Segoe UI" panose="020B0502040204020203" pitchFamily="34" charset="0"/>
              </a:rPr>
              <a:t> that are used for interservice communication</a:t>
            </a:r>
          </a:p>
          <a:p>
            <a:pPr marL="342867" indent="-342900">
              <a:spcAft>
                <a:spcPts val="1800"/>
              </a:spcAft>
              <a:buFont typeface="Arial" panose="020B0604020202020204" pitchFamily="34" charset="0"/>
              <a:buChar char="•"/>
            </a:pPr>
            <a:r>
              <a:rPr lang="en-US" sz="2000" dirty="0">
                <a:latin typeface="Segoe UI" panose="020B0502040204020203" pitchFamily="34" charset="0"/>
                <a:cs typeface="Segoe UI" panose="020B0502040204020203" pitchFamily="34" charset="0"/>
              </a:rPr>
              <a:t>Backend APIs affect network performance  </a:t>
            </a:r>
          </a:p>
          <a:p>
            <a:pPr marL="336145" indent="-336145">
              <a:buFont typeface="Arial" panose="020B0604020202020204" pitchFamily="34" charset="0"/>
              <a:buChar char="•"/>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391788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96F537-940C-44E8-AA96-F69F188650C1}"/>
              </a:ext>
            </a:extLst>
          </p:cNvPr>
          <p:cNvPicPr>
            <a:picLocks noChangeAspect="1"/>
          </p:cNvPicPr>
          <p:nvPr/>
        </p:nvPicPr>
        <p:blipFill>
          <a:blip r:embed="rId3"/>
          <a:stretch>
            <a:fillRect/>
          </a:stretch>
        </p:blipFill>
        <p:spPr>
          <a:xfrm>
            <a:off x="9573986" y="183772"/>
            <a:ext cx="1859088" cy="975608"/>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rPr>
              <a:t>Further Considerations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120151"/>
            <a:ext cx="10892362" cy="5170646"/>
          </a:xfrm>
        </p:spPr>
        <p:txBody>
          <a:bodyPr/>
          <a:lstStyle/>
          <a:p>
            <a:pPr>
              <a:spcAft>
                <a:spcPts val="1800"/>
              </a:spcAft>
            </a:pPr>
            <a:r>
              <a:rPr lang="en-US" sz="2200" dirty="0">
                <a:latin typeface="Segoe UI" panose="020B0502040204020203" pitchFamily="34" charset="0"/>
                <a:cs typeface="Segoe UI" panose="020B0502040204020203" pitchFamily="34" charset="0"/>
              </a:rPr>
              <a:t>Tradeoffs between using a REST-style interface or an RPC-style interface.</a:t>
            </a:r>
          </a:p>
          <a:p>
            <a:pPr>
              <a:lnSpc>
                <a:spcPct val="100000"/>
              </a:lnSpc>
              <a:spcAft>
                <a:spcPts val="1800"/>
              </a:spcAft>
            </a:pPr>
            <a:r>
              <a:rPr lang="en-US" sz="2200" b="1" dirty="0">
                <a:cs typeface="Segoe UI" panose="020B0502040204020203" pitchFamily="34" charset="0"/>
              </a:rPr>
              <a:t>REST</a:t>
            </a:r>
            <a:r>
              <a:rPr lang="en-US" sz="2200" dirty="0">
                <a:cs typeface="Segoe UI" panose="020B0502040204020203" pitchFamily="34" charset="0"/>
              </a:rPr>
              <a:t>:</a:t>
            </a:r>
            <a:r>
              <a:rPr lang="en-US" sz="2200" dirty="0">
                <a:latin typeface="Segoe UI" panose="020B0502040204020203" pitchFamily="34" charset="0"/>
                <a:cs typeface="Segoe UI" panose="020B0502040204020203" pitchFamily="34" charset="0"/>
              </a:rPr>
              <a:t> Defines a uniform interface based on HTTP verbs. Includes well-defined semantics for idempotency, side effects, and response codes.</a:t>
            </a:r>
          </a:p>
          <a:p>
            <a:pPr>
              <a:lnSpc>
                <a:spcPct val="100000"/>
              </a:lnSpc>
              <a:spcAft>
                <a:spcPts val="1800"/>
              </a:spcAft>
            </a:pPr>
            <a:r>
              <a:rPr lang="en-US" sz="2200" b="1" dirty="0">
                <a:cs typeface="Segoe UI" panose="020B0502040204020203" pitchFamily="34" charset="0"/>
              </a:rPr>
              <a:t>RPC:</a:t>
            </a:r>
            <a:r>
              <a:rPr lang="en-US" sz="2200" b="1"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Based on operations or commands. RPC interfaces can affect the design with overly chatty APIs.</a:t>
            </a:r>
          </a:p>
          <a:p>
            <a:pPr>
              <a:spcAft>
                <a:spcPts val="1800"/>
              </a:spcAft>
            </a:pPr>
            <a:r>
              <a:rPr lang="en-US" sz="2200" dirty="0">
                <a:latin typeface="Segoe UI" panose="020B0502040204020203" pitchFamily="34" charset="0"/>
                <a:cs typeface="Segoe UI" panose="020B0502040204020203" pitchFamily="34" charset="0"/>
              </a:rPr>
              <a:t>Most common choice is REST over HTTP using JSON for a RESTful interface. </a:t>
            </a:r>
          </a:p>
          <a:p>
            <a:pPr>
              <a:spcAft>
                <a:spcPts val="1800"/>
              </a:spcAft>
            </a:pPr>
            <a:r>
              <a:rPr lang="en-US" sz="2200" dirty="0">
                <a:latin typeface="Segoe UI" panose="020B0502040204020203" pitchFamily="34" charset="0"/>
                <a:cs typeface="Segoe UI" panose="020B0502040204020203" pitchFamily="34" charset="0"/>
              </a:rPr>
              <a:t>For RPC-style interfaces, use </a:t>
            </a:r>
            <a:r>
              <a:rPr lang="en-US" sz="2200" dirty="0" err="1">
                <a:latin typeface="Segoe UI" panose="020B0502040204020203" pitchFamily="34" charset="0"/>
                <a:cs typeface="Segoe UI" panose="020B0502040204020203" pitchFamily="34" charset="0"/>
              </a:rPr>
              <a:t>gRPC</a:t>
            </a:r>
            <a:r>
              <a:rPr lang="en-US" sz="2200" dirty="0">
                <a:latin typeface="Segoe UI" panose="020B0502040204020203" pitchFamily="34" charset="0"/>
                <a:cs typeface="Segoe UI" panose="020B0502040204020203" pitchFamily="34" charset="0"/>
              </a:rPr>
              <a:t>, Apache Avro, and Apache Thrift.</a:t>
            </a:r>
          </a:p>
          <a:p>
            <a:pPr>
              <a:spcAft>
                <a:spcPts val="1800"/>
              </a:spcAft>
            </a:pPr>
            <a:r>
              <a:rPr lang="en-US" sz="2200" dirty="0">
                <a:latin typeface="Segoe UI" panose="020B0502040204020203" pitchFamily="34" charset="0"/>
                <a:cs typeface="Segoe UI" panose="020B0502040204020203" pitchFamily="34" charset="0"/>
              </a:rPr>
              <a:t>In general, </a:t>
            </a:r>
            <a:r>
              <a:rPr lang="en-US" sz="2200" dirty="0" err="1">
                <a:latin typeface="Segoe UI" panose="020B0502040204020203" pitchFamily="34" charset="0"/>
                <a:cs typeface="Segoe UI" panose="020B0502040204020203" pitchFamily="34" charset="0"/>
              </a:rPr>
              <a:t>gRPC</a:t>
            </a:r>
            <a:r>
              <a:rPr lang="en-US" sz="2200" dirty="0">
                <a:latin typeface="Segoe UI" panose="020B0502040204020203" pitchFamily="34" charset="0"/>
                <a:cs typeface="Segoe UI" panose="020B0502040204020203" pitchFamily="34" charset="0"/>
              </a:rPr>
              <a:t>-based interfaces are faster than REST over HTTP.</a:t>
            </a:r>
          </a:p>
          <a:p>
            <a:pPr>
              <a:spcAft>
                <a:spcPts val="1800"/>
              </a:spcAft>
            </a:pPr>
            <a:r>
              <a:rPr lang="en-US" sz="2200" b="1" dirty="0">
                <a:cs typeface="Segoe UI" panose="020B0502040204020203" pitchFamily="34" charset="0"/>
              </a:rPr>
              <a:t>Baseline recommendation:</a:t>
            </a:r>
            <a:r>
              <a:rPr lang="en-US" sz="2200" dirty="0">
                <a:latin typeface="Segoe UI" panose="020B0502040204020203" pitchFamily="34" charset="0"/>
                <a:cs typeface="Segoe UI" panose="020B0502040204020203" pitchFamily="34" charset="0"/>
              </a:rPr>
              <a:t> Choose REST over HTTP unless you need the performance benefits of a binary protocol. REST over HTTP requires no special libraries.</a:t>
            </a:r>
          </a:p>
        </p:txBody>
      </p:sp>
    </p:spTree>
    <p:extLst>
      <p:ext uri="{BB962C8B-B14F-4D97-AF65-F5344CB8AC3E}">
        <p14:creationId xmlns:p14="http://schemas.microsoft.com/office/powerpoint/2010/main" val="7896722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895095" y="4924737"/>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1916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A93AFAE-4E44-41A9-BF48-84D4D2E40566}"/>
              </a:ext>
            </a:extLst>
          </p:cNvPr>
          <p:cNvSpPr>
            <a:spLocks noGrp="1"/>
          </p:cNvSpPr>
          <p:nvPr>
            <p:ph type="title"/>
          </p:nvPr>
        </p:nvSpPr>
        <p:spPr>
          <a:xfrm>
            <a:off x="589307" y="2861873"/>
            <a:ext cx="9597871" cy="1282336"/>
          </a:xfrm>
        </p:spPr>
        <p:txBody>
          <a:bodyPr/>
          <a:lstStyle/>
          <a:p>
            <a:pPr>
              <a:lnSpc>
                <a:spcPts val="5000"/>
              </a:lnSpc>
            </a:pPr>
            <a:r>
              <a:rPr lang="en-US" sz="4000" dirty="0">
                <a:latin typeface="Segoe UI" panose="020B0502040204020203" pitchFamily="34" charset="0"/>
              </a:rPr>
              <a:t>Lab - Implement Azure Logic Apps Integration with Azure Event Grid</a:t>
            </a:r>
          </a:p>
        </p:txBody>
      </p:sp>
      <p:pic>
        <p:nvPicPr>
          <p:cNvPr id="6" name="Graphic 5">
            <a:extLst>
              <a:ext uri="{FF2B5EF4-FFF2-40B4-BE49-F238E27FC236}">
                <a16:creationId xmlns:a16="http://schemas.microsoft.com/office/drawing/2014/main" id="{43410786-D5F2-4330-861A-831274534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8634" y="4810086"/>
            <a:ext cx="1742597" cy="1742597"/>
          </a:xfrm>
          <a:prstGeom prst="rect">
            <a:avLst/>
          </a:prstGeom>
        </p:spPr>
      </p:pic>
    </p:spTree>
    <p:extLst>
      <p:ext uri="{BB962C8B-B14F-4D97-AF65-F5344CB8AC3E}">
        <p14:creationId xmlns:p14="http://schemas.microsoft.com/office/powerpoint/2010/main" val="18256280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55995" y="620827"/>
            <a:ext cx="11306469" cy="402302"/>
          </a:xfrm>
        </p:spPr>
        <p:txBody>
          <a:bodyPr/>
          <a:lstStyle/>
          <a:p>
            <a:r>
              <a:rPr lang="en-US" dirty="0">
                <a:latin typeface="+mn-lt"/>
              </a:rPr>
              <a:t>Lab - Azure Logic Apps Integration with Azure Event Grid</a:t>
            </a:r>
          </a:p>
        </p:txBody>
      </p:sp>
      <p:sp>
        <p:nvSpPr>
          <p:cNvPr id="5" name="TextBox 4">
            <a:extLst>
              <a:ext uri="{FF2B5EF4-FFF2-40B4-BE49-F238E27FC236}">
                <a16:creationId xmlns:a16="http://schemas.microsoft.com/office/drawing/2014/main" id="{23412C86-1240-422E-8CD6-A1E7238AED00}"/>
              </a:ext>
            </a:extLst>
          </p:cNvPr>
          <p:cNvSpPr txBox="1"/>
          <p:nvPr/>
        </p:nvSpPr>
        <p:spPr>
          <a:xfrm>
            <a:off x="455995" y="1963456"/>
            <a:ext cx="11071976" cy="2002343"/>
          </a:xfrm>
          <a:prstGeom prst="rect">
            <a:avLst/>
          </a:prstGeom>
          <a:noFill/>
        </p:spPr>
        <p:txBody>
          <a:bodyPr wrap="square">
            <a:spAutoFit/>
          </a:bodyPr>
          <a:lstStyle/>
          <a:p>
            <a:pPr>
              <a:spcAft>
                <a:spcPts val="1800"/>
              </a:spcAft>
            </a:pPr>
            <a:r>
              <a:rPr lang="en-US" sz="2353" dirty="0">
                <a:latin typeface="Segoe UI" panose="020B0502040204020203" pitchFamily="34" charset="0"/>
                <a:cs typeface="Segoe UI" panose="020B0502040204020203" pitchFamily="34" charset="0"/>
              </a:rPr>
              <a:t>After completing this lab, you will be able to:</a:t>
            </a:r>
          </a:p>
          <a:p>
            <a:pPr marL="342900" indent="-342900">
              <a:spcAft>
                <a:spcPts val="1800"/>
              </a:spcAft>
              <a:buFont typeface="Arial" panose="020B0604020202020204" pitchFamily="34" charset="0"/>
              <a:buChar char="•"/>
            </a:pPr>
            <a:r>
              <a:rPr lang="en-US" sz="2353" dirty="0">
                <a:latin typeface="Segoe UI" panose="020B0502040204020203" pitchFamily="34" charset="0"/>
                <a:cs typeface="Segoe UI" panose="020B0502040204020203" pitchFamily="34" charset="0"/>
              </a:rPr>
              <a:t>Integrate Azure Logic Apps with Event Grid</a:t>
            </a:r>
          </a:p>
          <a:p>
            <a:pPr marL="342900" indent="-342900">
              <a:spcAft>
                <a:spcPts val="1800"/>
              </a:spcAft>
              <a:buFont typeface="Arial" panose="020B0604020202020204" pitchFamily="34" charset="0"/>
              <a:buChar char="•"/>
            </a:pPr>
            <a:r>
              <a:rPr lang="en-US" sz="2353" dirty="0">
                <a:latin typeface="Segoe UI" panose="020B0502040204020203" pitchFamily="34" charset="0"/>
                <a:cs typeface="Segoe UI" panose="020B0502040204020203" pitchFamily="34" charset="0"/>
              </a:rPr>
              <a:t>Trigger execution of Logic Apps in response to an event representing a change to a resource within a resource group</a:t>
            </a:r>
          </a:p>
        </p:txBody>
      </p:sp>
      <p:pic>
        <p:nvPicPr>
          <p:cNvPr id="3" name="Picture 2">
            <a:extLst>
              <a:ext uri="{FF2B5EF4-FFF2-40B4-BE49-F238E27FC236}">
                <a16:creationId xmlns:a16="http://schemas.microsoft.com/office/drawing/2014/main" id="{9570F244-D60E-4BA4-945B-61F3D9F9F6C3}"/>
              </a:ext>
            </a:extLst>
          </p:cNvPr>
          <p:cNvPicPr>
            <a:picLocks noChangeAspect="1"/>
          </p:cNvPicPr>
          <p:nvPr/>
        </p:nvPicPr>
        <p:blipFill>
          <a:blip r:embed="rId3"/>
          <a:stretch>
            <a:fillRect/>
          </a:stretch>
        </p:blipFill>
        <p:spPr>
          <a:xfrm>
            <a:off x="9954165" y="4442587"/>
            <a:ext cx="1389984" cy="1592690"/>
          </a:xfrm>
          <a:prstGeom prst="rect">
            <a:avLst/>
          </a:prstGeom>
        </p:spPr>
      </p:pic>
    </p:spTree>
    <p:extLst>
      <p:ext uri="{BB962C8B-B14F-4D97-AF65-F5344CB8AC3E}">
        <p14:creationId xmlns:p14="http://schemas.microsoft.com/office/powerpoint/2010/main" val="24451573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70577" y="679980"/>
            <a:ext cx="11341268" cy="680196"/>
          </a:xfrm>
        </p:spPr>
        <p:txBody>
          <a:bodyPr/>
          <a:lstStyle/>
          <a:p>
            <a:r>
              <a:rPr lang="en-US" dirty="0">
                <a:latin typeface="Segoe UI" panose="020B0502040204020203" pitchFamily="34" charset="0"/>
              </a:rPr>
              <a:t>Lab: Implementing Azure SQL Database-Based Applications</a:t>
            </a:r>
          </a:p>
        </p:txBody>
      </p:sp>
      <p:sp>
        <p:nvSpPr>
          <p:cNvPr id="5" name="TextBox 4">
            <a:extLst>
              <a:ext uri="{FF2B5EF4-FFF2-40B4-BE49-F238E27FC236}">
                <a16:creationId xmlns:a16="http://schemas.microsoft.com/office/drawing/2014/main" id="{23412C86-1240-422E-8CD6-A1E7238AED00}"/>
              </a:ext>
            </a:extLst>
          </p:cNvPr>
          <p:cNvSpPr txBox="1"/>
          <p:nvPr/>
        </p:nvSpPr>
        <p:spPr>
          <a:xfrm>
            <a:off x="523131" y="1861111"/>
            <a:ext cx="10126026" cy="1908215"/>
          </a:xfrm>
          <a:prstGeom prst="rect">
            <a:avLst/>
          </a:prstGeom>
          <a:noFill/>
        </p:spPr>
        <p:txBody>
          <a:bodyPr wrap="square">
            <a:spAutoFit/>
          </a:bodyPr>
          <a:lstStyle/>
          <a:p>
            <a:pPr>
              <a:spcAft>
                <a:spcPts val="1800"/>
              </a:spcAft>
            </a:pPr>
            <a:r>
              <a:rPr lang="en-US" sz="2200" dirty="0">
                <a:latin typeface="Segoe UI" panose="020B0502040204020203" pitchFamily="34" charset="0"/>
                <a:cs typeface="Segoe UI" panose="020B0502040204020203" pitchFamily="34" charset="0"/>
              </a:rPr>
              <a:t>After completing this lab, you will be able to:</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Implement serverless tier of Azure SQL Database</a:t>
            </a:r>
          </a:p>
          <a:p>
            <a:pPr marL="342900" indent="-342900">
              <a:spcAft>
                <a:spcPts val="1800"/>
              </a:spcAft>
              <a:buFont typeface="Arial" panose="020B0604020202020204" pitchFamily="34" charset="0"/>
              <a:buChar char="•"/>
            </a:pPr>
            <a:r>
              <a:rPr lang="en-US" sz="2200" dirty="0">
                <a:latin typeface="Segoe UI" panose="020B0502040204020203" pitchFamily="34" charset="0"/>
                <a:cs typeface="Segoe UI" panose="020B0502040204020203" pitchFamily="34" charset="0"/>
              </a:rPr>
              <a:t>Configure .NET Core-based console apps that use Azure SQL Database as their data store</a:t>
            </a:r>
          </a:p>
        </p:txBody>
      </p:sp>
      <p:pic>
        <p:nvPicPr>
          <p:cNvPr id="3" name="Picture 2">
            <a:extLst>
              <a:ext uri="{FF2B5EF4-FFF2-40B4-BE49-F238E27FC236}">
                <a16:creationId xmlns:a16="http://schemas.microsoft.com/office/drawing/2014/main" id="{9570F244-D60E-4BA4-945B-61F3D9F9F6C3}"/>
              </a:ext>
            </a:extLst>
          </p:cNvPr>
          <p:cNvPicPr>
            <a:picLocks noChangeAspect="1"/>
          </p:cNvPicPr>
          <p:nvPr/>
        </p:nvPicPr>
        <p:blipFill>
          <a:blip r:embed="rId3"/>
          <a:stretch>
            <a:fillRect/>
          </a:stretch>
        </p:blipFill>
        <p:spPr>
          <a:xfrm>
            <a:off x="9954165" y="4442587"/>
            <a:ext cx="1389984" cy="1592690"/>
          </a:xfrm>
          <a:prstGeom prst="rect">
            <a:avLst/>
          </a:prstGeom>
        </p:spPr>
      </p:pic>
    </p:spTree>
    <p:extLst>
      <p:ext uri="{BB962C8B-B14F-4D97-AF65-F5344CB8AC3E}">
        <p14:creationId xmlns:p14="http://schemas.microsoft.com/office/powerpoint/2010/main" val="41836315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13: Design an Application Architecture</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Solutions for Event-Based Cloud Automation, Microservices, and APIs on Azure</a:t>
            </a:r>
          </a:p>
        </p:txBody>
      </p:sp>
    </p:spTree>
    <p:extLst>
      <p:ext uri="{BB962C8B-B14F-4D97-AF65-F5344CB8AC3E}">
        <p14:creationId xmlns:p14="http://schemas.microsoft.com/office/powerpoint/2010/main" val="389339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3" name="Text Placeholder 2"/>
          <p:cNvSpPr>
            <a:spLocks noGrp="1"/>
          </p:cNvSpPr>
          <p:nvPr>
            <p:ph type="body" sz="quarter" idx="17"/>
          </p:nvPr>
        </p:nvSpPr>
        <p:spPr>
          <a:xfrm>
            <a:off x="4041835" y="2311547"/>
            <a:ext cx="7695070" cy="741783"/>
          </a:xfrm>
        </p:spPr>
        <p:txBody>
          <a:bodyPr/>
          <a:lstStyle/>
          <a:p>
            <a:pPr lvl="1"/>
            <a:r>
              <a:rPr lang="en-US" dirty="0"/>
              <a:t>Microservices Architecture on Azure Service Fabric</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041835" y="3070986"/>
            <a:ext cx="7695070" cy="741783"/>
          </a:xfrm>
        </p:spPr>
        <p:txBody>
          <a:bodyPr/>
          <a:lstStyle/>
          <a:p>
            <a:pPr lvl="1"/>
            <a:r>
              <a:rPr lang="en-US" dirty="0"/>
              <a:t>Designing APIs for Microservices</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041835" y="4697475"/>
            <a:ext cx="7695070" cy="741783"/>
          </a:xfrm>
        </p:spPr>
        <p:txBody>
          <a:bodyPr/>
          <a:lstStyle/>
          <a:p>
            <a:pPr lvl="1"/>
            <a:r>
              <a:rPr lang="en-US" dirty="0"/>
              <a:t>Module Review Questions</a:t>
            </a:r>
          </a:p>
        </p:txBody>
      </p:sp>
      <p:grpSp>
        <p:nvGrpSpPr>
          <p:cNvPr id="26" name="Group 25">
            <a:extLst>
              <a:ext uri="{FF2B5EF4-FFF2-40B4-BE49-F238E27FC236}">
                <a16:creationId xmlns:a16="http://schemas.microsoft.com/office/drawing/2014/main" id="{1658902A-7888-4D5A-BBDF-6314A9706F60}"/>
              </a:ext>
            </a:extLst>
          </p:cNvPr>
          <p:cNvGrpSpPr/>
          <p:nvPr/>
        </p:nvGrpSpPr>
        <p:grpSpPr>
          <a:xfrm>
            <a:off x="3105773" y="4767243"/>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3"/>
            <a:stretch>
              <a:fillRect/>
            </a:stretch>
          </p:blipFill>
          <p:spPr>
            <a:xfrm>
              <a:off x="3199854" y="4149132"/>
              <a:ext cx="365760" cy="274470"/>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112846" y="2303717"/>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4"/>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112846" y="3122108"/>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4"/>
            <a:stretch>
              <a:fillRect/>
            </a:stretch>
          </p:blipFill>
          <p:spPr>
            <a:xfrm>
              <a:off x="3196572" y="627950"/>
              <a:ext cx="372325" cy="372325"/>
            </a:xfrm>
            <a:prstGeom prst="rect">
              <a:avLst/>
            </a:prstGeom>
          </p:spPr>
        </p:pic>
      </p:grpSp>
      <p:sp>
        <p:nvSpPr>
          <p:cNvPr id="21" name="Text Placeholder 2">
            <a:extLst>
              <a:ext uri="{FF2B5EF4-FFF2-40B4-BE49-F238E27FC236}">
                <a16:creationId xmlns:a16="http://schemas.microsoft.com/office/drawing/2014/main" id="{B5E559AA-9039-4291-ACAA-92932592C53F}"/>
              </a:ext>
            </a:extLst>
          </p:cNvPr>
          <p:cNvSpPr txBox="1">
            <a:spLocks/>
          </p:cNvSpPr>
          <p:nvPr/>
        </p:nvSpPr>
        <p:spPr>
          <a:xfrm>
            <a:off x="4041835" y="1569764"/>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Recommend Event-Based Cloud Automation on Azure</a:t>
            </a:r>
          </a:p>
        </p:txBody>
      </p:sp>
      <p:grpSp>
        <p:nvGrpSpPr>
          <p:cNvPr id="22" name="Group 21">
            <a:extLst>
              <a:ext uri="{FF2B5EF4-FFF2-40B4-BE49-F238E27FC236}">
                <a16:creationId xmlns:a16="http://schemas.microsoft.com/office/drawing/2014/main" id="{CBE9839B-A53B-4076-8ABB-382981825A0E}"/>
              </a:ext>
            </a:extLst>
          </p:cNvPr>
          <p:cNvGrpSpPr/>
          <p:nvPr/>
        </p:nvGrpSpPr>
        <p:grpSpPr>
          <a:xfrm>
            <a:off x="3092703" y="1552624"/>
            <a:ext cx="702132" cy="702232"/>
            <a:chOff x="3031668" y="462996"/>
            <a:chExt cx="702132" cy="702232"/>
          </a:xfrm>
        </p:grpSpPr>
        <p:grpSp>
          <p:nvGrpSpPr>
            <p:cNvPr id="23" name="Group 22">
              <a:extLst>
                <a:ext uri="{FF2B5EF4-FFF2-40B4-BE49-F238E27FC236}">
                  <a16:creationId xmlns:a16="http://schemas.microsoft.com/office/drawing/2014/main" id="{B9F55B58-96CA-4176-81E8-5EACE4BCADA0}"/>
                </a:ext>
              </a:extLst>
            </p:cNvPr>
            <p:cNvGrpSpPr/>
            <p:nvPr/>
          </p:nvGrpSpPr>
          <p:grpSpPr>
            <a:xfrm>
              <a:off x="3031668" y="462996"/>
              <a:ext cx="702132" cy="702232"/>
              <a:chOff x="3031668" y="462996"/>
              <a:chExt cx="702132" cy="702232"/>
            </a:xfrm>
          </p:grpSpPr>
          <p:sp>
            <p:nvSpPr>
              <p:cNvPr id="25" name="Freeform 5">
                <a:extLst>
                  <a:ext uri="{FF2B5EF4-FFF2-40B4-BE49-F238E27FC236}">
                    <a16:creationId xmlns:a16="http://schemas.microsoft.com/office/drawing/2014/main" id="{F4578B49-35EF-4A2E-B28E-716072F19D35}"/>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7" name="Freeform 6">
                <a:extLst>
                  <a:ext uri="{FF2B5EF4-FFF2-40B4-BE49-F238E27FC236}">
                    <a16:creationId xmlns:a16="http://schemas.microsoft.com/office/drawing/2014/main" id="{B62BD556-0084-4CCB-9C98-91F33EFEDC8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24" name="Picture 23" descr="Icon of three concentric arcs">
              <a:extLst>
                <a:ext uri="{FF2B5EF4-FFF2-40B4-BE49-F238E27FC236}">
                  <a16:creationId xmlns:a16="http://schemas.microsoft.com/office/drawing/2014/main" id="{61E65E01-1AA0-45F7-B14E-B943B27C35EC}"/>
                </a:ext>
              </a:extLst>
            </p:cNvPr>
            <p:cNvPicPr>
              <a:picLocks noChangeAspect="1"/>
            </p:cNvPicPr>
            <p:nvPr/>
          </p:nvPicPr>
          <p:blipFill>
            <a:blip r:embed="rId4"/>
            <a:stretch>
              <a:fillRect/>
            </a:stretch>
          </p:blipFill>
          <p:spPr>
            <a:xfrm>
              <a:off x="3196572" y="627950"/>
              <a:ext cx="372325" cy="372325"/>
            </a:xfrm>
            <a:prstGeom prst="rect">
              <a:avLst/>
            </a:prstGeom>
          </p:spPr>
        </p:pic>
      </p:grpSp>
      <p:sp>
        <p:nvSpPr>
          <p:cNvPr id="28" name="Text Placeholder 3">
            <a:extLst>
              <a:ext uri="{FF2B5EF4-FFF2-40B4-BE49-F238E27FC236}">
                <a16:creationId xmlns:a16="http://schemas.microsoft.com/office/drawing/2014/main" id="{61018C05-E550-48E0-9402-41F067035850}"/>
              </a:ext>
            </a:extLst>
          </p:cNvPr>
          <p:cNvSpPr txBox="1">
            <a:spLocks/>
          </p:cNvSpPr>
          <p:nvPr/>
        </p:nvSpPr>
        <p:spPr>
          <a:xfrm>
            <a:off x="4041835" y="3850880"/>
            <a:ext cx="7695070"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Lab: Implement Azure Logic Apps Integration with Azure Event Grid</a:t>
            </a:r>
          </a:p>
        </p:txBody>
      </p:sp>
      <p:grpSp>
        <p:nvGrpSpPr>
          <p:cNvPr id="29" name="Group 28">
            <a:extLst>
              <a:ext uri="{FF2B5EF4-FFF2-40B4-BE49-F238E27FC236}">
                <a16:creationId xmlns:a16="http://schemas.microsoft.com/office/drawing/2014/main" id="{110950F0-C8E1-4851-8FC0-88DC40B01FAD}"/>
              </a:ext>
            </a:extLst>
          </p:cNvPr>
          <p:cNvGrpSpPr/>
          <p:nvPr/>
        </p:nvGrpSpPr>
        <p:grpSpPr>
          <a:xfrm>
            <a:off x="3096147" y="3939292"/>
            <a:ext cx="702132" cy="702232"/>
            <a:chOff x="3031668" y="462996"/>
            <a:chExt cx="702132" cy="702232"/>
          </a:xfrm>
        </p:grpSpPr>
        <p:grpSp>
          <p:nvGrpSpPr>
            <p:cNvPr id="30" name="Group 29">
              <a:extLst>
                <a:ext uri="{FF2B5EF4-FFF2-40B4-BE49-F238E27FC236}">
                  <a16:creationId xmlns:a16="http://schemas.microsoft.com/office/drawing/2014/main" id="{8D8C58F4-4BB0-403C-8353-F89DA08BDF0D}"/>
                </a:ext>
              </a:extLst>
            </p:cNvPr>
            <p:cNvGrpSpPr/>
            <p:nvPr/>
          </p:nvGrpSpPr>
          <p:grpSpPr>
            <a:xfrm>
              <a:off x="3031668" y="462996"/>
              <a:ext cx="702132" cy="702232"/>
              <a:chOff x="3031668" y="462996"/>
              <a:chExt cx="702132" cy="702232"/>
            </a:xfrm>
          </p:grpSpPr>
          <p:sp>
            <p:nvSpPr>
              <p:cNvPr id="32" name="Freeform 5">
                <a:extLst>
                  <a:ext uri="{FF2B5EF4-FFF2-40B4-BE49-F238E27FC236}">
                    <a16:creationId xmlns:a16="http://schemas.microsoft.com/office/drawing/2014/main" id="{8DEF6570-682B-4361-96D2-C7285B2A51B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3" name="Freeform 6">
                <a:extLst>
                  <a:ext uri="{FF2B5EF4-FFF2-40B4-BE49-F238E27FC236}">
                    <a16:creationId xmlns:a16="http://schemas.microsoft.com/office/drawing/2014/main" id="{CDD8CBF0-C2F5-4599-9048-5B3374DB200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31" name="Picture 30" descr="Icon of three concentric arcs">
              <a:extLst>
                <a:ext uri="{FF2B5EF4-FFF2-40B4-BE49-F238E27FC236}">
                  <a16:creationId xmlns:a16="http://schemas.microsoft.com/office/drawing/2014/main" id="{AC8B7053-AB90-4221-8D73-3AE5C07CFCB3}"/>
                </a:ext>
              </a:extLst>
            </p:cNvPr>
            <p:cNvPicPr>
              <a:picLocks noChangeAspect="1"/>
            </p:cNvPicPr>
            <p:nvPr/>
          </p:nvPicPr>
          <p:blipFill>
            <a:blip r:embed="rId4"/>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85276" y="2883402"/>
            <a:ext cx="9016854" cy="1587452"/>
          </a:xfrm>
        </p:spPr>
        <p:txBody>
          <a:bodyPr anchor="ctr"/>
          <a:lstStyle/>
          <a:p>
            <a:r>
              <a:rPr lang="en-US" sz="4000" dirty="0">
                <a:latin typeface="+mn-lt"/>
              </a:rPr>
              <a:t>Recommend Event-Based Cloud Automation on Azure</a:t>
            </a:r>
          </a:p>
        </p:txBody>
      </p:sp>
      <p:pic>
        <p:nvPicPr>
          <p:cNvPr id="14" name="Graphic 13">
            <a:extLst>
              <a:ext uri="{FF2B5EF4-FFF2-40B4-BE49-F238E27FC236}">
                <a16:creationId xmlns:a16="http://schemas.microsoft.com/office/drawing/2014/main" id="{C2AB680F-2A60-4EB2-AE37-26DD739BB8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8634" y="4810086"/>
            <a:ext cx="1742597" cy="1742597"/>
          </a:xfrm>
          <a:prstGeom prst="rect">
            <a:avLst/>
          </a:prstGeom>
        </p:spPr>
      </p:pic>
    </p:spTree>
    <p:extLst>
      <p:ext uri="{BB962C8B-B14F-4D97-AF65-F5344CB8AC3E}">
        <p14:creationId xmlns:p14="http://schemas.microsoft.com/office/powerpoint/2010/main" val="17539004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37319" y="464884"/>
            <a:ext cx="11306469" cy="403079"/>
          </a:xfrm>
        </p:spPr>
        <p:txBody>
          <a:bodyPr/>
          <a:lstStyle/>
          <a:p>
            <a:r>
              <a:rPr lang="en-US" dirty="0">
                <a:latin typeface="+mn-lt"/>
              </a:rPr>
              <a:t>Event-Based Cloud Automation on Azure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4755" y="1100285"/>
            <a:ext cx="10898720" cy="4984954"/>
          </a:xfrm>
        </p:spPr>
        <p:txBody>
          <a:bodyPr/>
          <a:lstStyle/>
          <a:p>
            <a:r>
              <a:rPr lang="en-US" sz="1765" dirty="0">
                <a:cs typeface="Segoe UI" panose="020B0502040204020203" pitchFamily="34" charset="0"/>
              </a:rPr>
              <a:t>Scenario 1: Cost center tagging</a:t>
            </a:r>
          </a:p>
          <a:p>
            <a:r>
              <a:rPr lang="en-US" sz="1765" dirty="0">
                <a:latin typeface="Segoe UI" panose="020B0502040204020203" pitchFamily="34" charset="0"/>
                <a:cs typeface="Segoe UI" panose="020B0502040204020203" pitchFamily="34" charset="0"/>
              </a:rPr>
              <a:t>This implementation tracks the cost centers of each Azure resource </a:t>
            </a:r>
          </a:p>
          <a:p>
            <a:pPr marL="391043" indent="-285750">
              <a:buFont typeface="Arial" panose="020B0604020202020204" pitchFamily="34" charset="0"/>
              <a:buChar char="•"/>
            </a:pPr>
            <a:r>
              <a:rPr lang="en-US" sz="1800" dirty="0">
                <a:solidFill>
                  <a:schemeClr val="tx1">
                    <a:lumMod val="75000"/>
                    <a:lumOff val="25000"/>
                  </a:schemeClr>
                </a:solidFill>
                <a:latin typeface="Segoe UI" panose="020B0502040204020203" pitchFamily="34" charset="0"/>
                <a:cs typeface="Segoe UI" panose="020B0502040204020203" pitchFamily="34" charset="0"/>
              </a:rPr>
              <a:t>Azure Policy service tags new resources in a group with a default cost center ID</a:t>
            </a:r>
          </a:p>
          <a:p>
            <a:pPr marL="391043" indent="-285750">
              <a:buFont typeface="Arial" panose="020B0604020202020204" pitchFamily="34" charset="0"/>
              <a:buChar char="•"/>
            </a:pPr>
            <a:r>
              <a:rPr lang="en-US" sz="1800" dirty="0">
                <a:solidFill>
                  <a:schemeClr val="tx1">
                    <a:lumMod val="75000"/>
                    <a:lumOff val="25000"/>
                  </a:schemeClr>
                </a:solidFill>
                <a:latin typeface="Segoe UI" panose="020B0502040204020203" pitchFamily="34" charset="0"/>
                <a:cs typeface="Segoe UI" panose="020B0502040204020203" pitchFamily="34" charset="0"/>
              </a:rPr>
              <a:t>Event Grid monitors resource creation events, and then calls an Azure function </a:t>
            </a:r>
          </a:p>
          <a:p>
            <a:pPr marL="391043" indent="-285750">
              <a:buFont typeface="Arial" panose="020B0604020202020204" pitchFamily="34" charset="0"/>
              <a:buChar char="•"/>
            </a:pPr>
            <a:r>
              <a:rPr lang="en-US" sz="1800" dirty="0">
                <a:solidFill>
                  <a:schemeClr val="tx1">
                    <a:lumMod val="75000"/>
                    <a:lumOff val="25000"/>
                  </a:schemeClr>
                </a:solidFill>
                <a:latin typeface="Segoe UI" panose="020B0502040204020203" pitchFamily="34" charset="0"/>
                <a:cs typeface="Segoe UI" panose="020B0502040204020203" pitchFamily="34" charset="0"/>
              </a:rPr>
              <a:t>The function interacts with Azure Active Directory and validates the cost center ID for the new resource</a:t>
            </a:r>
          </a:p>
          <a:p>
            <a:pPr marL="391043" indent="-285750">
              <a:spcAft>
                <a:spcPts val="3000"/>
              </a:spcAft>
              <a:buFont typeface="Arial" panose="020B0604020202020204" pitchFamily="34" charset="0"/>
              <a:buChar char="•"/>
            </a:pPr>
            <a:r>
              <a:rPr lang="en-US" sz="1800" dirty="0">
                <a:solidFill>
                  <a:schemeClr val="tx1">
                    <a:lumMod val="75000"/>
                    <a:lumOff val="25000"/>
                  </a:schemeClr>
                </a:solidFill>
                <a:latin typeface="Segoe UI" panose="020B0502040204020203" pitchFamily="34" charset="0"/>
                <a:cs typeface="Segoe UI" panose="020B0502040204020203" pitchFamily="34" charset="0"/>
              </a:rPr>
              <a:t>If different, it updates the tag and sends out an email to the resource owner</a:t>
            </a:r>
          </a:p>
          <a:p>
            <a:r>
              <a:rPr lang="en-US" sz="1765" dirty="0">
                <a:cs typeface="Segoe UI" panose="020B0502040204020203" pitchFamily="34" charset="0"/>
              </a:rPr>
              <a:t>Scenario 2: Throttling response </a:t>
            </a:r>
          </a:p>
          <a:p>
            <a:r>
              <a:rPr lang="en-US" sz="1765" dirty="0">
                <a:latin typeface="Segoe UI" panose="020B0502040204020203" pitchFamily="34" charset="0"/>
                <a:cs typeface="Segoe UI" panose="020B0502040204020203" pitchFamily="34" charset="0"/>
              </a:rPr>
              <a:t>This implementation monitors a Cosmos DB database for throttling</a:t>
            </a:r>
          </a:p>
          <a:p>
            <a:pPr marL="391043" lvl="1" indent="-285750">
              <a:buFont typeface="Arial" panose="020B0604020202020204" pitchFamily="34" charset="0"/>
              <a:buChar char="•"/>
            </a:pPr>
            <a:r>
              <a:rPr lang="en-US" sz="1800" spc="-49" dirty="0">
                <a:solidFill>
                  <a:schemeClr val="tx1">
                    <a:lumMod val="75000"/>
                    <a:lumOff val="25000"/>
                  </a:schemeClr>
                </a:solidFill>
                <a:latin typeface="Segoe UI" panose="020B0502040204020203" pitchFamily="34" charset="0"/>
                <a:cs typeface="Segoe UI" panose="020B0502040204020203" pitchFamily="34" charset="0"/>
              </a:rPr>
              <a:t>Azure Monitor alerts are triggered when data access requests to </a:t>
            </a:r>
            <a:r>
              <a:rPr lang="en-US" sz="1800" spc="-49" dirty="0" err="1">
                <a:solidFill>
                  <a:schemeClr val="tx1">
                    <a:lumMod val="75000"/>
                    <a:lumOff val="25000"/>
                  </a:schemeClr>
                </a:solidFill>
                <a:latin typeface="Segoe UI" panose="020B0502040204020203" pitchFamily="34" charset="0"/>
                <a:cs typeface="Segoe UI" panose="020B0502040204020203" pitchFamily="34" charset="0"/>
              </a:rPr>
              <a:t>CosmosDB</a:t>
            </a:r>
            <a:r>
              <a:rPr lang="en-US" sz="1800" spc="-49" dirty="0">
                <a:solidFill>
                  <a:schemeClr val="tx1">
                    <a:lumMod val="75000"/>
                    <a:lumOff val="25000"/>
                  </a:schemeClr>
                </a:solidFill>
                <a:latin typeface="Segoe UI" panose="020B0502040204020203" pitchFamily="34" charset="0"/>
                <a:cs typeface="Segoe UI" panose="020B0502040204020203" pitchFamily="34" charset="0"/>
              </a:rPr>
              <a:t> exceed the capacity in Request Units (or RUs)</a:t>
            </a:r>
          </a:p>
          <a:p>
            <a:pPr marL="391043" lvl="1" indent="-285750">
              <a:buFont typeface="Arial" panose="020B0604020202020204" pitchFamily="34" charset="0"/>
              <a:buChar char="•"/>
            </a:pPr>
            <a:r>
              <a:rPr lang="en-US" sz="1800" spc="-49" dirty="0">
                <a:solidFill>
                  <a:schemeClr val="tx1">
                    <a:lumMod val="75000"/>
                    <a:lumOff val="25000"/>
                  </a:schemeClr>
                </a:solidFill>
                <a:latin typeface="Segoe UI" panose="020B0502040204020203" pitchFamily="34" charset="0"/>
                <a:cs typeface="Segoe UI" panose="020B0502040204020203" pitchFamily="34" charset="0"/>
              </a:rPr>
              <a:t>Azure Monitor action group calls the automation function in response to alerts</a:t>
            </a:r>
          </a:p>
          <a:p>
            <a:pPr marL="391043" lvl="1" indent="-285750">
              <a:buFont typeface="Arial" panose="020B0604020202020204" pitchFamily="34" charset="0"/>
              <a:buChar char="•"/>
            </a:pPr>
            <a:r>
              <a:rPr lang="en-US" sz="1800" spc="-49" dirty="0">
                <a:solidFill>
                  <a:schemeClr val="tx1">
                    <a:lumMod val="75000"/>
                    <a:lumOff val="25000"/>
                  </a:schemeClr>
                </a:solidFill>
                <a:latin typeface="Segoe UI" panose="020B0502040204020203" pitchFamily="34" charset="0"/>
                <a:cs typeface="Segoe UI" panose="020B0502040204020203" pitchFamily="34" charset="0"/>
              </a:rPr>
              <a:t>The function scales the RUs to a higher value, increasing the capacity and in turn stopping the alerts</a:t>
            </a:r>
          </a:p>
        </p:txBody>
      </p:sp>
    </p:spTree>
    <p:extLst>
      <p:ext uri="{BB962C8B-B14F-4D97-AF65-F5344CB8AC3E}">
        <p14:creationId xmlns:p14="http://schemas.microsoft.com/office/powerpoint/2010/main" val="1190272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706896" y="556292"/>
            <a:ext cx="11306469" cy="403079"/>
          </a:xfrm>
        </p:spPr>
        <p:txBody>
          <a:bodyPr/>
          <a:lstStyle/>
          <a:p>
            <a:r>
              <a:rPr lang="en-US" dirty="0">
                <a:latin typeface="+mn-lt"/>
                <a:hlinkClick r:id="rId3"/>
              </a:rPr>
              <a:t>Patterns in Event-Based Automation</a:t>
            </a:r>
            <a:endParaRPr lang="en-US" dirty="0">
              <a:latin typeface="+mn-lt"/>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628048" y="1419249"/>
            <a:ext cx="4856025" cy="4488408"/>
          </a:xfrm>
        </p:spPr>
        <p:txBody>
          <a:bodyPr/>
          <a:lstStyle/>
          <a:p>
            <a:pPr>
              <a:lnSpc>
                <a:spcPct val="100000"/>
              </a:lnSpc>
              <a:spcAft>
                <a:spcPts val="3000"/>
              </a:spcAft>
            </a:pPr>
            <a:r>
              <a:rPr lang="en-US" b="1" dirty="0">
                <a:latin typeface="Segoe UI Light" panose="020B0502040204020203" pitchFamily="34" charset="0"/>
                <a:cs typeface="Segoe UI Light" panose="020B0502040204020203" pitchFamily="34" charset="0"/>
              </a:rPr>
              <a:t>Respond to events on resources</a:t>
            </a:r>
            <a:endParaRPr lang="en-US" dirty="0">
              <a:latin typeface="Segoe UI Light" panose="020B0502040204020203" pitchFamily="34" charset="0"/>
              <a:cs typeface="Segoe UI Light" panose="020B0502040204020203" pitchFamily="34" charset="0"/>
            </a:endParaRPr>
          </a:p>
          <a:p>
            <a:pPr>
              <a:lnSpc>
                <a:spcPct val="100000"/>
              </a:lnSpc>
              <a:spcAft>
                <a:spcPts val="3000"/>
              </a:spcAft>
            </a:pPr>
            <a:r>
              <a:rPr lang="en-US" b="1" dirty="0">
                <a:latin typeface="Segoe UI Light" panose="020B0502040204020203" pitchFamily="34" charset="0"/>
                <a:cs typeface="Segoe UI Light" panose="020B0502040204020203" pitchFamily="34" charset="0"/>
              </a:rPr>
              <a:t>Scheduled tasks</a:t>
            </a:r>
            <a:endParaRPr lang="en-US" dirty="0">
              <a:latin typeface="Segoe UI Light" panose="020B0502040204020203" pitchFamily="34" charset="0"/>
              <a:cs typeface="Segoe UI Light" panose="020B0502040204020203" pitchFamily="34" charset="0"/>
            </a:endParaRPr>
          </a:p>
          <a:p>
            <a:pPr>
              <a:lnSpc>
                <a:spcPct val="100000"/>
              </a:lnSpc>
              <a:spcAft>
                <a:spcPts val="3000"/>
              </a:spcAft>
            </a:pPr>
            <a:r>
              <a:rPr lang="en-US" b="1" dirty="0">
                <a:latin typeface="Segoe UI Light" panose="020B0502040204020203" pitchFamily="34" charset="0"/>
                <a:cs typeface="Segoe UI Light" panose="020B0502040204020203" pitchFamily="34" charset="0"/>
              </a:rPr>
              <a:t>Process Azure alerts</a:t>
            </a:r>
            <a:endParaRPr lang="en-US" dirty="0">
              <a:latin typeface="Segoe UI Light" panose="020B0502040204020203" pitchFamily="34" charset="0"/>
              <a:cs typeface="Segoe UI Light" panose="020B0502040204020203" pitchFamily="34" charset="0"/>
            </a:endParaRPr>
          </a:p>
          <a:p>
            <a:pPr>
              <a:lnSpc>
                <a:spcPct val="100000"/>
              </a:lnSpc>
              <a:spcAft>
                <a:spcPts val="3000"/>
              </a:spcAft>
            </a:pPr>
            <a:r>
              <a:rPr lang="en-US" b="1" dirty="0">
                <a:latin typeface="Segoe UI Light" panose="020B0502040204020203" pitchFamily="34" charset="0"/>
                <a:cs typeface="Segoe UI Light" panose="020B0502040204020203" pitchFamily="34" charset="0"/>
              </a:rPr>
              <a:t>Orchestrate with external systems </a:t>
            </a:r>
            <a:endParaRPr lang="en-US" dirty="0">
              <a:latin typeface="Segoe UI Light" panose="020B0502040204020203" pitchFamily="34" charset="0"/>
              <a:cs typeface="Segoe UI Light" panose="020B0502040204020203" pitchFamily="34" charset="0"/>
            </a:endParaRPr>
          </a:p>
          <a:p>
            <a:pPr>
              <a:lnSpc>
                <a:spcPct val="100000"/>
              </a:lnSpc>
              <a:spcAft>
                <a:spcPts val="3000"/>
              </a:spcAft>
            </a:pPr>
            <a:r>
              <a:rPr lang="en-US" b="1" dirty="0">
                <a:latin typeface="Segoe UI Light" panose="020B0502040204020203" pitchFamily="34" charset="0"/>
                <a:cs typeface="Segoe UI Light" panose="020B0502040204020203" pitchFamily="34" charset="0"/>
              </a:rPr>
              <a:t>Expose as a web hook or API</a:t>
            </a:r>
          </a:p>
          <a:p>
            <a:pPr>
              <a:lnSpc>
                <a:spcPct val="100000"/>
              </a:lnSpc>
              <a:spcAft>
                <a:spcPts val="3000"/>
              </a:spcAft>
            </a:pPr>
            <a:r>
              <a:rPr lang="en-US" b="1" dirty="0">
                <a:latin typeface="Segoe UI Light" panose="020B0502040204020203" pitchFamily="34" charset="0"/>
                <a:cs typeface="Segoe UI Light" panose="020B0502040204020203" pitchFamily="34" charset="0"/>
              </a:rPr>
              <a:t>Create </a:t>
            </a:r>
            <a:r>
              <a:rPr lang="en-US" b="1" dirty="0" err="1">
                <a:latin typeface="Segoe UI Light" panose="020B0502040204020203" pitchFamily="34" charset="0"/>
                <a:cs typeface="Segoe UI Light" panose="020B0502040204020203" pitchFamily="34" charset="0"/>
              </a:rPr>
              <a:t>ChatOps</a:t>
            </a:r>
            <a:r>
              <a:rPr lang="en-US" b="1" dirty="0">
                <a:latin typeface="Segoe UI Light" panose="020B0502040204020203" pitchFamily="34" charset="0"/>
                <a:cs typeface="Segoe UI Light" panose="020B0502040204020203" pitchFamily="34" charset="0"/>
              </a:rPr>
              <a:t> interface</a:t>
            </a:r>
            <a:endParaRPr lang="en-US" sz="2800" dirty="0">
              <a:latin typeface="Segoe UI Light" panose="020B0502040204020203" pitchFamily="34" charset="0"/>
              <a:cs typeface="Segoe UI Light" panose="020B0502040204020203" pitchFamily="34" charset="0"/>
            </a:endParaRPr>
          </a:p>
        </p:txBody>
      </p:sp>
      <p:grpSp>
        <p:nvGrpSpPr>
          <p:cNvPr id="5" name="Group 4" descr="Icon of a calendar">
            <a:extLst>
              <a:ext uri="{FF2B5EF4-FFF2-40B4-BE49-F238E27FC236}">
                <a16:creationId xmlns:a16="http://schemas.microsoft.com/office/drawing/2014/main" id="{5A2B3FD1-1912-45DB-BFAA-1F11F1E69393}"/>
              </a:ext>
            </a:extLst>
          </p:cNvPr>
          <p:cNvGrpSpPr/>
          <p:nvPr/>
        </p:nvGrpSpPr>
        <p:grpSpPr>
          <a:xfrm>
            <a:off x="10400096" y="5374702"/>
            <a:ext cx="1125495" cy="1065910"/>
            <a:chOff x="10937809" y="1833765"/>
            <a:chExt cx="780288" cy="781812"/>
          </a:xfrm>
        </p:grpSpPr>
        <p:pic>
          <p:nvPicPr>
            <p:cNvPr id="6" name="Picture 5">
              <a:extLst>
                <a:ext uri="{FF2B5EF4-FFF2-40B4-BE49-F238E27FC236}">
                  <a16:creationId xmlns:a16="http://schemas.microsoft.com/office/drawing/2014/main" id="{FF80D91D-1D6B-4D9B-982C-F83627D5092C}"/>
                </a:ext>
              </a:extLst>
            </p:cNvPr>
            <p:cNvPicPr>
              <a:picLocks noChangeAspect="1"/>
            </p:cNvPicPr>
            <p:nvPr/>
          </p:nvPicPr>
          <p:blipFill>
            <a:blip r:embed="rId4"/>
            <a:stretch>
              <a:fillRect/>
            </a:stretch>
          </p:blipFill>
          <p:spPr>
            <a:xfrm>
              <a:off x="10937809" y="1833765"/>
              <a:ext cx="780288" cy="781812"/>
            </a:xfrm>
            <a:prstGeom prst="rect">
              <a:avLst/>
            </a:prstGeom>
          </p:spPr>
        </p:pic>
        <p:pic>
          <p:nvPicPr>
            <p:cNvPr id="7" name="Picture 6" descr="Icon of a calendar">
              <a:extLst>
                <a:ext uri="{FF2B5EF4-FFF2-40B4-BE49-F238E27FC236}">
                  <a16:creationId xmlns:a16="http://schemas.microsoft.com/office/drawing/2014/main" id="{FB91C2D2-067B-4B7F-ABA9-0DC12226BFFB}"/>
                </a:ext>
              </a:extLst>
            </p:cNvPr>
            <p:cNvPicPr>
              <a:picLocks noChangeAspect="1"/>
            </p:cNvPicPr>
            <p:nvPr/>
          </p:nvPicPr>
          <p:blipFill>
            <a:blip r:embed="rId5"/>
            <a:stretch>
              <a:fillRect/>
            </a:stretch>
          </p:blipFill>
          <p:spPr>
            <a:xfrm>
              <a:off x="11145073" y="2041791"/>
              <a:ext cx="365760" cy="365760"/>
            </a:xfrm>
            <a:prstGeom prst="rect">
              <a:avLst/>
            </a:prstGeom>
          </p:spPr>
        </p:pic>
      </p:grpSp>
    </p:spTree>
    <p:extLst>
      <p:ext uri="{BB962C8B-B14F-4D97-AF65-F5344CB8AC3E}">
        <p14:creationId xmlns:p14="http://schemas.microsoft.com/office/powerpoint/2010/main" val="26146884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53262" y="525270"/>
            <a:ext cx="11306469" cy="403079"/>
          </a:xfrm>
        </p:spPr>
        <p:txBody>
          <a:bodyPr/>
          <a:lstStyle/>
          <a:p>
            <a:r>
              <a:rPr lang="en-US" sz="3137" dirty="0"/>
              <a:t>Architecture</a:t>
            </a:r>
          </a:p>
        </p:txBody>
      </p:sp>
      <p:sp>
        <p:nvSpPr>
          <p:cNvPr id="5" name="TextBox 4">
            <a:extLst>
              <a:ext uri="{FF2B5EF4-FFF2-40B4-BE49-F238E27FC236}">
                <a16:creationId xmlns:a16="http://schemas.microsoft.com/office/drawing/2014/main" id="{46006ECE-A164-43A1-A3A5-7E23E607DB2C}"/>
              </a:ext>
            </a:extLst>
          </p:cNvPr>
          <p:cNvSpPr txBox="1"/>
          <p:nvPr/>
        </p:nvSpPr>
        <p:spPr>
          <a:xfrm>
            <a:off x="455995" y="1124403"/>
            <a:ext cx="6718516" cy="392245"/>
          </a:xfrm>
          <a:prstGeom prst="rect">
            <a:avLst/>
          </a:prstGeom>
          <a:noFill/>
        </p:spPr>
        <p:txBody>
          <a:bodyPr wrap="square">
            <a:spAutoFit/>
          </a:bodyPr>
          <a:lstStyle/>
          <a:p>
            <a:r>
              <a:rPr lang="en-US" sz="1961" dirty="0">
                <a:latin typeface="Segoe UI Light" panose="020B0502040204020203" pitchFamily="34" charset="0"/>
                <a:cs typeface="Segoe UI Light" panose="020B0502040204020203" pitchFamily="34" charset="0"/>
              </a:rPr>
              <a:t>The architecture consists of the following blocks:</a:t>
            </a:r>
          </a:p>
        </p:txBody>
      </p:sp>
      <p:pic>
        <p:nvPicPr>
          <p:cNvPr id="3" name="Graphic 2">
            <a:hlinkClick r:id="rId3"/>
            <a:extLst>
              <a:ext uri="{FF2B5EF4-FFF2-40B4-BE49-F238E27FC236}">
                <a16:creationId xmlns:a16="http://schemas.microsoft.com/office/drawing/2014/main" id="{215435A1-F1EC-4772-A4C1-5820EDE686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22089" y="2653894"/>
            <a:ext cx="466890" cy="466890"/>
          </a:xfrm>
          <a:prstGeom prst="rect">
            <a:avLst/>
          </a:prstGeom>
        </p:spPr>
      </p:pic>
      <p:pic>
        <p:nvPicPr>
          <p:cNvPr id="4" name="Graphic 3">
            <a:hlinkClick r:id="rId6"/>
            <a:extLst>
              <a:ext uri="{FF2B5EF4-FFF2-40B4-BE49-F238E27FC236}">
                <a16:creationId xmlns:a16="http://schemas.microsoft.com/office/drawing/2014/main" id="{6253CCE5-479A-4E6C-B27E-315E0A0B44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3392" y="3625094"/>
            <a:ext cx="394800" cy="394800"/>
          </a:xfrm>
          <a:prstGeom prst="rect">
            <a:avLst/>
          </a:prstGeom>
        </p:spPr>
      </p:pic>
      <p:pic>
        <p:nvPicPr>
          <p:cNvPr id="6" name="Graphic 5">
            <a:hlinkClick r:id="rId9"/>
            <a:extLst>
              <a:ext uri="{FF2B5EF4-FFF2-40B4-BE49-F238E27FC236}">
                <a16:creationId xmlns:a16="http://schemas.microsoft.com/office/drawing/2014/main" id="{86F46DDE-4DE7-4DF9-BAB3-8E924BD27C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2090" y="1808222"/>
            <a:ext cx="466890" cy="466890"/>
          </a:xfrm>
          <a:prstGeom prst="rect">
            <a:avLst/>
          </a:prstGeom>
        </p:spPr>
      </p:pic>
      <p:pic>
        <p:nvPicPr>
          <p:cNvPr id="7" name="Graphic 6">
            <a:hlinkClick r:id="rId12"/>
            <a:extLst>
              <a:ext uri="{FF2B5EF4-FFF2-40B4-BE49-F238E27FC236}">
                <a16:creationId xmlns:a16="http://schemas.microsoft.com/office/drawing/2014/main" id="{371C3576-AB50-4840-90E4-A1CBE43DF43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89035" y="4519331"/>
            <a:ext cx="394800" cy="394800"/>
          </a:xfrm>
          <a:prstGeom prst="rect">
            <a:avLst/>
          </a:prstGeom>
        </p:spPr>
      </p:pic>
      <p:pic>
        <p:nvPicPr>
          <p:cNvPr id="8" name="Graphic 7">
            <a:hlinkClick r:id="rId15"/>
            <a:extLst>
              <a:ext uri="{FF2B5EF4-FFF2-40B4-BE49-F238E27FC236}">
                <a16:creationId xmlns:a16="http://schemas.microsoft.com/office/drawing/2014/main" id="{A6623F78-E928-4127-AE7E-2AB09CEB92D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24696" y="5308829"/>
            <a:ext cx="466888" cy="466888"/>
          </a:xfrm>
          <a:prstGeom prst="rect">
            <a:avLst/>
          </a:prstGeom>
        </p:spPr>
      </p:pic>
      <p:sp>
        <p:nvSpPr>
          <p:cNvPr id="11" name="TextBox 10">
            <a:extLst>
              <a:ext uri="{FF2B5EF4-FFF2-40B4-BE49-F238E27FC236}">
                <a16:creationId xmlns:a16="http://schemas.microsoft.com/office/drawing/2014/main" id="{49220125-AA92-42ED-BC1F-C175A66344AB}"/>
              </a:ext>
            </a:extLst>
          </p:cNvPr>
          <p:cNvSpPr txBox="1"/>
          <p:nvPr/>
        </p:nvSpPr>
        <p:spPr>
          <a:xfrm>
            <a:off x="1455596" y="1686554"/>
            <a:ext cx="9121598" cy="633625"/>
          </a:xfrm>
          <a:prstGeom prst="rect">
            <a:avLst/>
          </a:prstGeom>
          <a:noFill/>
        </p:spPr>
        <p:txBody>
          <a:bodyPr wrap="square">
            <a:spAutoFit/>
          </a:bodyPr>
          <a:lstStyle/>
          <a:p>
            <a:r>
              <a:rPr lang="en-US" sz="1765" b="1" dirty="0">
                <a:latin typeface="Segoe UI Light" panose="020B0502040204020203" pitchFamily="34" charset="0"/>
                <a:cs typeface="Segoe UI Light" panose="020B0502040204020203" pitchFamily="34" charset="0"/>
              </a:rPr>
              <a:t>Azure Functions</a:t>
            </a:r>
            <a:r>
              <a:rPr lang="en-US" sz="1765" dirty="0">
                <a:latin typeface="Segoe UI Light" panose="020B0502040204020203" pitchFamily="34" charset="0"/>
                <a:cs typeface="Segoe UI Light" panose="020B0502040204020203" pitchFamily="34" charset="0"/>
              </a:rPr>
              <a:t>. Provide the event-driven, serverless compute capabilities in this architecture. A function performs automation tasks, when triggered by events or alerts. </a:t>
            </a:r>
          </a:p>
        </p:txBody>
      </p:sp>
      <p:sp>
        <p:nvSpPr>
          <p:cNvPr id="13" name="TextBox 12">
            <a:extLst>
              <a:ext uri="{FF2B5EF4-FFF2-40B4-BE49-F238E27FC236}">
                <a16:creationId xmlns:a16="http://schemas.microsoft.com/office/drawing/2014/main" id="{95A9340F-B142-459F-89E3-57EBE3967302}"/>
              </a:ext>
            </a:extLst>
          </p:cNvPr>
          <p:cNvSpPr txBox="1"/>
          <p:nvPr/>
        </p:nvSpPr>
        <p:spPr>
          <a:xfrm>
            <a:off x="1455596" y="2565400"/>
            <a:ext cx="10488487" cy="633625"/>
          </a:xfrm>
          <a:prstGeom prst="rect">
            <a:avLst/>
          </a:prstGeom>
          <a:noFill/>
        </p:spPr>
        <p:txBody>
          <a:bodyPr wrap="square">
            <a:spAutoFit/>
          </a:bodyPr>
          <a:lstStyle/>
          <a:p>
            <a:r>
              <a:rPr lang="en-US" sz="1765" b="1" dirty="0">
                <a:latin typeface="Segoe UI Light" panose="020B0502040204020203" pitchFamily="34" charset="0"/>
                <a:cs typeface="Segoe UI Light" panose="020B0502040204020203" pitchFamily="34" charset="0"/>
              </a:rPr>
              <a:t>Logic Apps</a:t>
            </a:r>
            <a:r>
              <a:rPr lang="en-US" sz="1765" dirty="0">
                <a:latin typeface="Segoe UI Light" panose="020B0502040204020203" pitchFamily="34" charset="0"/>
                <a:cs typeface="Segoe UI Light" panose="020B0502040204020203" pitchFamily="34" charset="0"/>
              </a:rPr>
              <a:t>. Used to perform simpler tasks, easily implemented using the built-in connectors. Tasks can range from email notifications, to integrating with external management applications.</a:t>
            </a:r>
          </a:p>
        </p:txBody>
      </p:sp>
      <p:sp>
        <p:nvSpPr>
          <p:cNvPr id="16" name="TextBox 15">
            <a:extLst>
              <a:ext uri="{FF2B5EF4-FFF2-40B4-BE49-F238E27FC236}">
                <a16:creationId xmlns:a16="http://schemas.microsoft.com/office/drawing/2014/main" id="{F0024309-064D-4DAE-BA0F-B38ED677169E}"/>
              </a:ext>
            </a:extLst>
          </p:cNvPr>
          <p:cNvSpPr txBox="1"/>
          <p:nvPr/>
        </p:nvSpPr>
        <p:spPr>
          <a:xfrm>
            <a:off x="1455596" y="3566202"/>
            <a:ext cx="9369546" cy="633625"/>
          </a:xfrm>
          <a:prstGeom prst="rect">
            <a:avLst/>
          </a:prstGeom>
          <a:noFill/>
        </p:spPr>
        <p:txBody>
          <a:bodyPr wrap="square">
            <a:spAutoFit/>
          </a:bodyPr>
          <a:lstStyle/>
          <a:p>
            <a:r>
              <a:rPr lang="en-US" sz="1765" b="1" dirty="0">
                <a:latin typeface="Segoe UI Light" panose="020B0502040204020203" pitchFamily="34" charset="0"/>
                <a:cs typeface="Segoe UI Light" panose="020B0502040204020203" pitchFamily="34" charset="0"/>
              </a:rPr>
              <a:t>Event Grid</a:t>
            </a:r>
            <a:r>
              <a:rPr lang="en-US" sz="1765" dirty="0">
                <a:latin typeface="Segoe UI Light" panose="020B0502040204020203" pitchFamily="34" charset="0"/>
                <a:cs typeface="Segoe UI Light" panose="020B0502040204020203" pitchFamily="34" charset="0"/>
              </a:rPr>
              <a:t>. Built-in support for events from other Azure services, as well as custom events (also called custom topics). </a:t>
            </a:r>
          </a:p>
        </p:txBody>
      </p:sp>
      <p:sp>
        <p:nvSpPr>
          <p:cNvPr id="17" name="TextBox 16">
            <a:extLst>
              <a:ext uri="{FF2B5EF4-FFF2-40B4-BE49-F238E27FC236}">
                <a16:creationId xmlns:a16="http://schemas.microsoft.com/office/drawing/2014/main" id="{BCD67474-07B2-425C-8B76-7BC9C0947193}"/>
              </a:ext>
            </a:extLst>
          </p:cNvPr>
          <p:cNvSpPr txBox="1"/>
          <p:nvPr/>
        </p:nvSpPr>
        <p:spPr>
          <a:xfrm>
            <a:off x="1455597" y="4426088"/>
            <a:ext cx="9369545" cy="633625"/>
          </a:xfrm>
          <a:prstGeom prst="rect">
            <a:avLst/>
          </a:prstGeom>
          <a:noFill/>
        </p:spPr>
        <p:txBody>
          <a:bodyPr wrap="square">
            <a:spAutoFit/>
          </a:bodyPr>
          <a:lstStyle/>
          <a:p>
            <a:r>
              <a:rPr lang="en-US" sz="1765" b="1" dirty="0">
                <a:latin typeface="Segoe UI Light" panose="020B0502040204020203" pitchFamily="34" charset="0"/>
                <a:cs typeface="Segoe UI Light" panose="020B0502040204020203" pitchFamily="34" charset="0"/>
              </a:rPr>
              <a:t>Azure Monito</a:t>
            </a:r>
            <a:r>
              <a:rPr lang="en-US" sz="1765" dirty="0">
                <a:latin typeface="Segoe UI Light" panose="020B0502040204020203" pitchFamily="34" charset="0"/>
                <a:cs typeface="Segoe UI Light" panose="020B0502040204020203" pitchFamily="34" charset="0"/>
              </a:rPr>
              <a:t>r. Alerts can monitor for critical conditions, and take corrective action using Azure Monitor action groups. </a:t>
            </a:r>
          </a:p>
        </p:txBody>
      </p:sp>
      <p:sp>
        <p:nvSpPr>
          <p:cNvPr id="21" name="TextBox 20">
            <a:extLst>
              <a:ext uri="{FF2B5EF4-FFF2-40B4-BE49-F238E27FC236}">
                <a16:creationId xmlns:a16="http://schemas.microsoft.com/office/drawing/2014/main" id="{21BAF709-C006-40B0-A617-3491E519E72D}"/>
              </a:ext>
            </a:extLst>
          </p:cNvPr>
          <p:cNvSpPr txBox="1"/>
          <p:nvPr/>
        </p:nvSpPr>
        <p:spPr>
          <a:xfrm>
            <a:off x="1455596" y="5225461"/>
            <a:ext cx="9420406" cy="633625"/>
          </a:xfrm>
          <a:prstGeom prst="rect">
            <a:avLst/>
          </a:prstGeom>
          <a:noFill/>
        </p:spPr>
        <p:txBody>
          <a:bodyPr wrap="square">
            <a:spAutoFit/>
          </a:bodyPr>
          <a:lstStyle/>
          <a:p>
            <a:r>
              <a:rPr lang="en-US" sz="1765" b="1" dirty="0">
                <a:latin typeface="Segoe UI Light" panose="020B0502040204020203" pitchFamily="34" charset="0"/>
                <a:cs typeface="Segoe UI Light" panose="020B0502040204020203" pitchFamily="34" charset="0"/>
              </a:rPr>
              <a:t>Automation action</a:t>
            </a:r>
            <a:r>
              <a:rPr lang="en-US" sz="1765" dirty="0">
                <a:latin typeface="Segoe UI Light" panose="020B0502040204020203" pitchFamily="34" charset="0"/>
                <a:cs typeface="Segoe UI Light" panose="020B0502040204020203" pitchFamily="34" charset="0"/>
              </a:rPr>
              <a:t>. Represents other services that a function can interact with, to provide the automation functionality. </a:t>
            </a:r>
          </a:p>
        </p:txBody>
      </p:sp>
    </p:spTree>
    <p:extLst>
      <p:ext uri="{BB962C8B-B14F-4D97-AF65-F5344CB8AC3E}">
        <p14:creationId xmlns:p14="http://schemas.microsoft.com/office/powerpoint/2010/main" val="2740674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P spid="17"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68302" y="347880"/>
            <a:ext cx="11306469" cy="403079"/>
          </a:xfrm>
        </p:spPr>
        <p:txBody>
          <a:bodyPr/>
          <a:lstStyle/>
          <a:p>
            <a:r>
              <a:rPr lang="en-US" dirty="0"/>
              <a:t>Resiliency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16429" y="1051519"/>
            <a:ext cx="10880856" cy="4134465"/>
          </a:xfrm>
        </p:spPr>
        <p:txBody>
          <a:bodyPr/>
          <a:lstStyle/>
          <a:p>
            <a:pPr>
              <a:lnSpc>
                <a:spcPct val="100000"/>
              </a:lnSpc>
              <a:spcAft>
                <a:spcPts val="2400"/>
              </a:spcAft>
            </a:pPr>
            <a:r>
              <a:rPr lang="en-US" dirty="0">
                <a:cs typeface="Segoe UI" panose="020B0502040204020203" pitchFamily="34" charset="0"/>
              </a:rPr>
              <a:t>Azure Functions</a:t>
            </a:r>
            <a:r>
              <a:rPr lang="en-US" dirty="0">
                <a:latin typeface="Segoe UI" panose="020B0502040204020203" pitchFamily="34" charset="0"/>
                <a:cs typeface="Segoe UI" panose="020B0502040204020203" pitchFamily="34" charset="0"/>
              </a:rPr>
              <a:t>: To avoid HTTP timeouts for a longer automation task, queue the event in a Service Bus, and handle the actual automation in another function. </a:t>
            </a:r>
          </a:p>
          <a:p>
            <a:pPr>
              <a:lnSpc>
                <a:spcPct val="100000"/>
              </a:lnSpc>
              <a:spcAft>
                <a:spcPts val="2400"/>
              </a:spcAft>
            </a:pPr>
            <a:r>
              <a:rPr lang="en-US" dirty="0">
                <a:cs typeface="Segoe UI" panose="020B0502040204020203" pitchFamily="34" charset="0"/>
              </a:rPr>
              <a:t>Event Grid</a:t>
            </a:r>
            <a:r>
              <a:rPr lang="en-US" dirty="0">
                <a:latin typeface="Segoe UI" panose="020B0502040204020203" pitchFamily="34" charset="0"/>
                <a:cs typeface="Segoe UI" panose="020B0502040204020203" pitchFamily="34" charset="0"/>
              </a:rPr>
              <a:t>: Check if there are a high volume of generated events… enough to clog the grid. The cost center workflow does not implement additional checks for this, because it only watches for resource creation events in a resource group. </a:t>
            </a:r>
          </a:p>
          <a:p>
            <a:pPr>
              <a:lnSpc>
                <a:spcPct val="100000"/>
              </a:lnSpc>
              <a:spcAft>
                <a:spcPts val="2400"/>
              </a:spcAft>
            </a:pPr>
            <a:r>
              <a:rPr lang="en-US" dirty="0">
                <a:cs typeface="Segoe UI" panose="020B0502040204020203" pitchFamily="34" charset="0"/>
              </a:rPr>
              <a:t>Azure Monitor</a:t>
            </a:r>
            <a:r>
              <a:rPr lang="en-US" dirty="0">
                <a:latin typeface="Segoe UI" panose="020B0502040204020203" pitchFamily="34" charset="0"/>
                <a:cs typeface="Segoe UI" panose="020B0502040204020203" pitchFamily="34" charset="0"/>
              </a:rPr>
              <a:t>: If many alerts are generated, and the automation updates Azure resources, throttling limits of the Azure Resource Manager might be reached. Avoid this situation by limiting the frequency of alerts getting generated by the Azure Monitor.</a:t>
            </a:r>
          </a:p>
        </p:txBody>
      </p:sp>
      <p:pic>
        <p:nvPicPr>
          <p:cNvPr id="3" name="Picture 2">
            <a:hlinkClick r:id="rId3"/>
            <a:extLst>
              <a:ext uri="{FF2B5EF4-FFF2-40B4-BE49-F238E27FC236}">
                <a16:creationId xmlns:a16="http://schemas.microsoft.com/office/drawing/2014/main" id="{F40ABB24-C5FD-4599-8869-64302A42C31B}"/>
              </a:ext>
            </a:extLst>
          </p:cNvPr>
          <p:cNvPicPr>
            <a:picLocks noChangeAspect="1"/>
          </p:cNvPicPr>
          <p:nvPr/>
        </p:nvPicPr>
        <p:blipFill>
          <a:blip r:embed="rId4"/>
          <a:stretch>
            <a:fillRect/>
          </a:stretch>
        </p:blipFill>
        <p:spPr>
          <a:xfrm>
            <a:off x="2401504" y="5420040"/>
            <a:ext cx="7052068" cy="1384812"/>
          </a:xfrm>
          <a:prstGeom prst="rect">
            <a:avLst/>
          </a:prstGeom>
        </p:spPr>
      </p:pic>
    </p:spTree>
    <p:extLst>
      <p:ext uri="{BB962C8B-B14F-4D97-AF65-F5344CB8AC3E}">
        <p14:creationId xmlns:p14="http://schemas.microsoft.com/office/powerpoint/2010/main" val="1373426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2040</Words>
  <Application>Microsoft Office PowerPoint</Application>
  <PresentationFormat>Widescreen</PresentationFormat>
  <Paragraphs>211</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Segoe UI</vt:lpstr>
      <vt:lpstr>Segoe UI Light</vt:lpstr>
      <vt:lpstr>Segoe UI Semibold</vt:lpstr>
      <vt:lpstr>Wingdings</vt:lpstr>
      <vt:lpstr>Microsoft Azure Template</vt:lpstr>
      <vt:lpstr>AZ-304: Microsoft Azure Architect Design</vt:lpstr>
      <vt:lpstr>PowerPoint Presentation</vt:lpstr>
      <vt:lpstr>Module 13: Design an Application Architecture</vt:lpstr>
      <vt:lpstr>Learning Objectives</vt:lpstr>
      <vt:lpstr>Recommend Event-Based Cloud Automation on Azure</vt:lpstr>
      <vt:lpstr>Event-Based Cloud Automation on Azure</vt:lpstr>
      <vt:lpstr>Patterns in Event-Based Automation</vt:lpstr>
      <vt:lpstr>Architecture</vt:lpstr>
      <vt:lpstr>Resiliency</vt:lpstr>
      <vt:lpstr>Security</vt:lpstr>
      <vt:lpstr>Costs</vt:lpstr>
      <vt:lpstr>Microservices Architecture on Azure Service Fabric</vt:lpstr>
      <vt:lpstr>Microservices Architecture on Azure Service Fabric</vt:lpstr>
      <vt:lpstr>Architecture</vt:lpstr>
      <vt:lpstr>Design</vt:lpstr>
      <vt:lpstr>Interservice Communication</vt:lpstr>
      <vt:lpstr>Designing APIs for Microservices</vt:lpstr>
      <vt:lpstr>Designing APIs for Microservices</vt:lpstr>
      <vt:lpstr>Further Considerations</vt:lpstr>
      <vt:lpstr>Lab - Implement Azure Logic Apps Integration with Azure Event Grid</vt:lpstr>
      <vt:lpstr>Lab - Azure Logic Apps Integration with Azure Event Grid</vt:lpstr>
      <vt:lpstr>Lab: Implementing Azure SQL Database-Based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2020-10-16T13:22:23Z</dcterms:created>
  <dcterms:modified xsi:type="dcterms:W3CDTF">2021-05-17T06:09:25Z</dcterms:modified>
</cp:coreProperties>
</file>