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notesMasterIdLst>
    <p:notesMasterId r:id="rId22"/>
  </p:notesMasterIdLst>
  <p:handoutMasterIdLst>
    <p:handoutMasterId r:id="rId23"/>
  </p:handoutMasterIdLst>
  <p:sldIdLst>
    <p:sldId id="446" r:id="rId3"/>
    <p:sldId id="618" r:id="rId4"/>
    <p:sldId id="610" r:id="rId5"/>
    <p:sldId id="613" r:id="rId6"/>
    <p:sldId id="617" r:id="rId7"/>
    <p:sldId id="628" r:id="rId8"/>
    <p:sldId id="611" r:id="rId9"/>
    <p:sldId id="623" r:id="rId10"/>
    <p:sldId id="619" r:id="rId11"/>
    <p:sldId id="620" r:id="rId12"/>
    <p:sldId id="624" r:id="rId13"/>
    <p:sldId id="621" r:id="rId14"/>
    <p:sldId id="625" r:id="rId15"/>
    <p:sldId id="612" r:id="rId16"/>
    <p:sldId id="614" r:id="rId17"/>
    <p:sldId id="627" r:id="rId18"/>
    <p:sldId id="626" r:id="rId19"/>
    <p:sldId id="616" r:id="rId20"/>
    <p:sldId id="609" r:id="rId21"/>
  </p:sldIdLst>
  <p:sldSz cx="11522075" cy="6480175"/>
  <p:notesSz cx="6797675" cy="9926638"/>
  <p:defaultTextStyle>
    <a:defPPr>
      <a:defRPr lang="zh-CN"/>
    </a:defPPr>
    <a:lvl1pPr marL="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8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" initials="d" lastIdx="1" clrIdx="0"/>
  <p:cmAuthor id="2" name="关 开思" initials="关" lastIdx="1" clrIdx="1">
    <p:extLst>
      <p:ext uri="{19B8F6BF-5375-455C-9EA6-DF929625EA0E}">
        <p15:presenceInfo xmlns:p15="http://schemas.microsoft.com/office/powerpoint/2012/main" userId="c257cd85f20d56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9D1E33"/>
    <a:srgbClr val="8064A2"/>
    <a:srgbClr val="9BBB59"/>
    <a:srgbClr val="9D1E32"/>
    <a:srgbClr val="4BACC6"/>
    <a:srgbClr val="DF7874"/>
    <a:srgbClr val="9E1E33"/>
    <a:srgbClr val="C03708"/>
    <a:srgbClr val="DA2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3847" autoAdjust="0"/>
  </p:normalViewPr>
  <p:slideViewPr>
    <p:cSldViewPr>
      <p:cViewPr varScale="1">
        <p:scale>
          <a:sx n="77" d="100"/>
          <a:sy n="77" d="100"/>
        </p:scale>
        <p:origin x="1109" y="-504"/>
      </p:cViewPr>
      <p:guideLst>
        <p:guide orient="horz" pos="2081"/>
        <p:guide pos="3628"/>
      </p:guideLst>
    </p:cSldViewPr>
  </p:slideViewPr>
  <p:outlineViewPr>
    <p:cViewPr>
      <p:scale>
        <a:sx n="33" d="100"/>
        <a:sy n="33" d="100"/>
      </p:scale>
      <p:origin x="0" y="-956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982" y="-120"/>
      </p:cViewPr>
      <p:guideLst>
        <p:guide orient="horz" pos="318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1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31967-D358-4E9F-907A-F17D4A704FAB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243"/>
            <a:ext cx="2946400" cy="49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C17C3-D7F6-4C7E-9468-134A6D9D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415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02D6A-CF35-4922-A19F-474CBF836932}" type="datetimeFigureOut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3BAD-15B5-4674-826F-A2FA4BED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66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61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sklearn</a:t>
            </a:r>
            <a:r>
              <a:rPr lang="zh-CN" altLang="en-US" dirty="0"/>
              <a:t>里面的决策树可视化，层数太多会很不清晰，五层可视化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397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61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Learning to rank</a:t>
            </a:r>
            <a:r>
              <a:rPr lang="zh-CN" altLang="en-US" dirty="0"/>
              <a:t>比较感兴趣，一方面熟悉一下</a:t>
            </a:r>
            <a:r>
              <a:rPr lang="en-US" altLang="zh-CN" dirty="0"/>
              <a:t>Learning to rank </a:t>
            </a:r>
            <a:r>
              <a:rPr lang="zh-CN" altLang="en-US" dirty="0"/>
              <a:t>的算法流程，上课的内容，</a:t>
            </a:r>
            <a:endParaRPr lang="en-US" altLang="zh-CN" dirty="0"/>
          </a:p>
          <a:p>
            <a:r>
              <a:rPr lang="zh-CN" altLang="en-US" dirty="0"/>
              <a:t>现在的</a:t>
            </a:r>
            <a:r>
              <a:rPr lang="en-US" altLang="zh-CN" dirty="0"/>
              <a:t>0.0.1</a:t>
            </a:r>
            <a:r>
              <a:rPr lang="zh-CN" altLang="en-US" dirty="0"/>
              <a:t>版本，上传到可以</a:t>
            </a:r>
            <a:r>
              <a:rPr lang="en-US" altLang="zh-CN" dirty="0"/>
              <a:t>pip</a:t>
            </a:r>
            <a:r>
              <a:rPr lang="zh-CN" altLang="en-US" dirty="0"/>
              <a:t>现在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我这个工具包要干什么，有哪些组成部分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74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数据集支持常规的</a:t>
            </a:r>
            <a:r>
              <a:rPr lang="en-US" altLang="zh-CN" dirty="0"/>
              <a:t>Learning to rank</a:t>
            </a:r>
            <a:r>
              <a:rPr lang="zh-CN" altLang="en-US" dirty="0"/>
              <a:t>数据集，</a:t>
            </a:r>
            <a:r>
              <a:rPr lang="en-US" altLang="zh-CN" dirty="0"/>
              <a:t>model</a:t>
            </a:r>
            <a:r>
              <a:rPr lang="zh-CN" altLang="en-US" dirty="0"/>
              <a:t>分为</a:t>
            </a:r>
            <a:r>
              <a:rPr lang="en-US" altLang="zh-CN" dirty="0"/>
              <a:t>pointwise</a:t>
            </a:r>
            <a:r>
              <a:rPr lang="zh-CN" altLang="en-US" dirty="0"/>
              <a:t>，</a:t>
            </a:r>
            <a:r>
              <a:rPr lang="en-US" altLang="zh-CN" dirty="0"/>
              <a:t>pairwise</a:t>
            </a:r>
            <a:r>
              <a:rPr lang="zh-CN" altLang="en-US" dirty="0"/>
              <a:t>，</a:t>
            </a:r>
            <a:r>
              <a:rPr lang="en-US" altLang="zh-CN" dirty="0"/>
              <a:t>listwise</a:t>
            </a:r>
            <a:r>
              <a:rPr lang="zh-CN" altLang="en-US" dirty="0"/>
              <a:t>三个部分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96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神经网络构造一个评分函数，我们要让评分函数跟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77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神经网络构造一个评分函数，我们要让评分函数跟</a:t>
            </a:r>
            <a:r>
              <a:rPr lang="en-US" altLang="zh-CN" dirty="0" err="1"/>
              <a:t>pytorch</a:t>
            </a:r>
            <a:r>
              <a:rPr lang="zh-CN" altLang="en-US" dirty="0"/>
              <a:t>，搭建的一个简单神经网络，之后过了一个</a:t>
            </a:r>
            <a:r>
              <a:rPr lang="en-US" altLang="zh-CN" dirty="0"/>
              <a:t>sigmoid</a:t>
            </a:r>
            <a:r>
              <a:rPr lang="zh-CN" altLang="en-US" dirty="0"/>
              <a:t>函数两者相减，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训练时，正确标签是</a:t>
            </a:r>
            <a:r>
              <a:rPr lang="en-US" altLang="zh-CN" dirty="0"/>
              <a:t>1</a:t>
            </a:r>
            <a:r>
              <a:rPr lang="zh-CN" altLang="en-US" dirty="0"/>
              <a:t>，损失函数和</a:t>
            </a:r>
            <a:r>
              <a:rPr lang="en-US" altLang="zh-CN" dirty="0"/>
              <a:t>1</a:t>
            </a:r>
            <a:r>
              <a:rPr lang="zh-CN" altLang="en-US" dirty="0"/>
              <a:t>比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2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540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集成学习的方法，</a:t>
            </a:r>
            <a:r>
              <a:rPr lang="en-US" altLang="zh-CN" dirty="0"/>
              <a:t>GDBT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梯度提升决策树树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,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针对残差进行拟合，进而降低模型的偏差和方差，每次学习一个决策树，之后要将多个决策树串联，达到一个很好的效果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441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GDBT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针对残差进行拟合，进而降低模型的偏差和方差，每次学习一个决策树，之后要对，使用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sklearn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的决策树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596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130D-B625-44CB-A846-3C3479C8466C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CD80D-FC29-489D-87C5-B479F8C24D78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195005"/>
            <a:ext cx="2592467" cy="414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195005"/>
            <a:ext cx="7585366" cy="414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53FD2-1380-476D-B26B-D66738ED4C3F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9A949-D275-4828-9B43-63A4BE71125F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00"/>
              </a:spcBef>
              <a:defRPr sz="3200"/>
            </a:lvl1pPr>
            <a:lvl2pPr>
              <a:lnSpc>
                <a:spcPct val="120000"/>
              </a:lnSpc>
              <a:spcBef>
                <a:spcPts val="800"/>
              </a:spcBef>
              <a:defRPr sz="2400"/>
            </a:lvl2pPr>
            <a:lvl3pPr>
              <a:lnSpc>
                <a:spcPct val="120000"/>
              </a:lnSpc>
              <a:spcBef>
                <a:spcPts val="800"/>
              </a:spcBef>
              <a:defRPr sz="2000"/>
            </a:lvl3pPr>
            <a:lvl4pPr>
              <a:lnSpc>
                <a:spcPct val="120000"/>
              </a:lnSpc>
              <a:spcBef>
                <a:spcPts val="800"/>
              </a:spcBef>
              <a:defRPr sz="1800"/>
            </a:lvl4pPr>
            <a:lvl5pPr>
              <a:lnSpc>
                <a:spcPct val="120000"/>
              </a:lnSpc>
              <a:spcBef>
                <a:spcPts val="800"/>
              </a:spcBef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E3F3-9169-4025-B229-2C71ADA81897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130096"/>
            <a:ext cx="424815" cy="1490345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4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8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98A7-382C-4FF4-A11D-36230739B819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CEDA6-5AB9-4817-9AEF-B052C74B88D0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5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055055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3BF2-E5EB-435D-BE8D-FAC93D9AFAFE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5088D-9198-4DCA-8B7B-8E2CA3977142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81B9-7A39-4B8C-85E4-81D3A2457C6F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58006"/>
            <a:ext cx="3790683" cy="109803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8"/>
            <a:ext cx="6441160" cy="553065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3B038-238D-4B2E-A3E7-A46E753BFD2E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74963-4E9A-489B-819D-80AC195D008D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8470" indent="0">
              <a:buNone/>
              <a:defRPr sz="2500"/>
            </a:lvl4pPr>
            <a:lvl5pPr marL="2304415" indent="0">
              <a:buNone/>
              <a:defRPr sz="2500"/>
            </a:lvl5pPr>
            <a:lvl6pPr marL="2880360" indent="0">
              <a:buNone/>
              <a:defRPr sz="2500"/>
            </a:lvl6pPr>
            <a:lvl7pPr marL="3456305" indent="0">
              <a:buNone/>
              <a:defRPr sz="2500"/>
            </a:lvl7pPr>
            <a:lvl8pPr marL="4032250" indent="0">
              <a:buNone/>
              <a:defRPr sz="2500"/>
            </a:lvl8pPr>
            <a:lvl9pPr marL="460883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9E4B-C607-4B69-8A99-64F0EEB6B0E6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0DB6-7AB3-433C-8081-6DAE78A13423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353504" y="195005"/>
            <a:ext cx="2592467" cy="4146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6104" y="195005"/>
            <a:ext cx="7585366" cy="4146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0B4D1-75B6-481C-906D-0811A7171BAC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208042"/>
            <a:ext cx="11522075" cy="272133"/>
          </a:xfrm>
          <a:prstGeom prst="rect">
            <a:avLst/>
          </a:pr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75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13501"/>
            <a:ext cx="11522075" cy="684018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175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AE0C2A"/>
              </a:clrFrom>
              <a:clrTo>
                <a:srgbClr val="AE0C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57263" y="102111"/>
            <a:ext cx="1962353" cy="4320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4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8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9C073-47E2-4AB4-A8C6-240D3B7DD932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DCC27-F43F-4F55-9000-C55354857171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5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055055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665C3-A9BA-4C4A-B293-835C837E198C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F6508-63C5-4612-BBDA-EB1D1375FD99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D561-97A1-46EF-9B6A-86853DA5DF70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6" y="258006"/>
            <a:ext cx="3790683" cy="1098030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4811" y="258008"/>
            <a:ext cx="6441160" cy="5530650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C355B-AACD-426A-847D-0DD8BA628AA9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8470" indent="0">
              <a:buNone/>
              <a:defRPr sz="2500"/>
            </a:lvl4pPr>
            <a:lvl5pPr marL="2304415" indent="0">
              <a:buNone/>
              <a:defRPr sz="2500"/>
            </a:lvl5pPr>
            <a:lvl6pPr marL="2880360" indent="0">
              <a:buNone/>
              <a:defRPr sz="2500"/>
            </a:lvl6pPr>
            <a:lvl7pPr marL="3456305" indent="0">
              <a:buNone/>
              <a:defRPr sz="2500"/>
            </a:lvl7pPr>
            <a:lvl8pPr marL="4032250" indent="0">
              <a:buNone/>
              <a:defRPr sz="2500"/>
            </a:lvl8pPr>
            <a:lvl9pPr marL="460883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9AE28-E006-46BE-BDA3-06267AF91486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8" cy="427661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0B3B2-5024-41E2-9828-6FC24242CD82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lvl1pPr algn="ctr" defTabSz="115189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8" cy="427661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3ED0B-62D7-4BA8-A486-323106D6EEFF}" type="datetime1">
              <a:rPr lang="zh-CN" altLang="en-US" smtClean="0"/>
              <a:t>2023/1/3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5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0" y="130096"/>
            <a:ext cx="424815" cy="14903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med">
    <p:fade/>
  </p:transition>
  <p:hf sldNum="0" hdr="0" ftr="0" dt="0"/>
  <p:txStyles>
    <p:titleStyle>
      <a:lvl1pPr algn="l" defTabSz="115189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defTabSz="1151890" rtl="0" eaLnBrk="1" latinLnBrk="0" hangingPunct="1">
        <a:lnSpc>
          <a:spcPct val="120000"/>
        </a:lnSpc>
        <a:spcBef>
          <a:spcPts val="8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431775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69" y="431775"/>
            <a:ext cx="2564031" cy="504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04453" y="2015951"/>
            <a:ext cx="10294615" cy="2786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Learning to Rank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工具包的开发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关开思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2022.12.22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0017324-818A-AED7-DD62-5FBD3D045C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" t="39278" r="-1"/>
          <a:stretch/>
        </p:blipFill>
        <p:spPr>
          <a:xfrm>
            <a:off x="630316" y="2880047"/>
            <a:ext cx="9926866" cy="257911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77AF96-1947-4B0C-A048-B9CA67B01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6" y="1422145"/>
            <a:ext cx="8535038" cy="135110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CBFF3B8-8EE6-CEFB-CCCD-6A39D820D043}"/>
              </a:ext>
            </a:extLst>
          </p:cNvPr>
          <p:cNvSpPr txBox="1"/>
          <p:nvPr/>
        </p:nvSpPr>
        <p:spPr>
          <a:xfrm>
            <a:off x="360437" y="215751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BE1E5E-7571-8FE9-FB0A-99E2692336C1}"/>
              </a:ext>
            </a:extLst>
          </p:cNvPr>
          <p:cNvSpPr txBox="1"/>
          <p:nvPr/>
        </p:nvSpPr>
        <p:spPr>
          <a:xfrm>
            <a:off x="376752" y="771224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LambdaRank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2556785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BFF3B8-8EE6-CEFB-CCCD-6A39D820D043}"/>
              </a:ext>
            </a:extLst>
          </p:cNvPr>
          <p:cNvSpPr txBox="1"/>
          <p:nvPr/>
        </p:nvSpPr>
        <p:spPr>
          <a:xfrm>
            <a:off x="360437" y="215751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BE1E5E-7571-8FE9-FB0A-99E2692336C1}"/>
              </a:ext>
            </a:extLst>
          </p:cNvPr>
          <p:cNvSpPr txBox="1"/>
          <p:nvPr/>
        </p:nvSpPr>
        <p:spPr>
          <a:xfrm>
            <a:off x="376752" y="771224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LambdaRank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F9752F3-064A-281A-784F-15F9C534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493" y="1203587"/>
            <a:ext cx="6940131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3543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BFF3B8-8EE6-CEFB-CCCD-6A39D820D043}"/>
              </a:ext>
            </a:extLst>
          </p:cNvPr>
          <p:cNvSpPr txBox="1"/>
          <p:nvPr/>
        </p:nvSpPr>
        <p:spPr>
          <a:xfrm>
            <a:off x="576461" y="43177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BE1E5E-7571-8FE9-FB0A-99E2692336C1}"/>
              </a:ext>
            </a:extLst>
          </p:cNvPr>
          <p:cNvSpPr txBox="1"/>
          <p:nvPr/>
        </p:nvSpPr>
        <p:spPr>
          <a:xfrm>
            <a:off x="576461" y="1151855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LambdaMart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0E3D1EB-43C5-4136-9C8B-18200E177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517" y="1559333"/>
            <a:ext cx="8526065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7781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BFF3B8-8EE6-CEFB-CCCD-6A39D820D043}"/>
              </a:ext>
            </a:extLst>
          </p:cNvPr>
          <p:cNvSpPr txBox="1"/>
          <p:nvPr/>
        </p:nvSpPr>
        <p:spPr>
          <a:xfrm>
            <a:off x="576461" y="43177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BE1E5E-7571-8FE9-FB0A-99E2692336C1}"/>
              </a:ext>
            </a:extLst>
          </p:cNvPr>
          <p:cNvSpPr txBox="1"/>
          <p:nvPr/>
        </p:nvSpPr>
        <p:spPr>
          <a:xfrm>
            <a:off x="553372" y="1151855"/>
            <a:ext cx="914501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LambdaMart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DecisionTreeRegressor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2BFBD9-A606-FD39-F63D-F0BD1E49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7" y="2813369"/>
            <a:ext cx="967875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12100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70B1A0-D40E-07CD-8770-0E3DB6B40B54}"/>
              </a:ext>
            </a:extLst>
          </p:cNvPr>
          <p:cNvSpPr txBox="1"/>
          <p:nvPr/>
        </p:nvSpPr>
        <p:spPr>
          <a:xfrm>
            <a:off x="360437" y="27295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11CDDD-D076-9E64-D44D-51DD6983A36A}"/>
              </a:ext>
            </a:extLst>
          </p:cNvPr>
          <p:cNvSpPr txBox="1"/>
          <p:nvPr/>
        </p:nvSpPr>
        <p:spPr>
          <a:xfrm>
            <a:off x="864493" y="932444"/>
            <a:ext cx="8084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数据集选取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LETOR4.0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455457-7412-0372-E88C-1415ACD84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7" y="1394109"/>
            <a:ext cx="3539593" cy="46085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771AE1-DC0A-1ACB-6425-D6C001544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0030" y="1335579"/>
            <a:ext cx="3959088" cy="4726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57417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E167CB-B2F6-9173-A123-70C27B22982E}"/>
              </a:ext>
            </a:extLst>
          </p:cNvPr>
          <p:cNvSpPr txBox="1"/>
          <p:nvPr/>
        </p:nvSpPr>
        <p:spPr>
          <a:xfrm>
            <a:off x="360437" y="27295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56A607-37A8-7CDF-7326-E1702DE81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61" y="1079847"/>
            <a:ext cx="8107287" cy="16561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16216A-C691-2C38-5885-21232CFAD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06" t="2216" r="1" b="1"/>
          <a:stretch/>
        </p:blipFill>
        <p:spPr>
          <a:xfrm>
            <a:off x="576461" y="2808039"/>
            <a:ext cx="7872951" cy="317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11397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E167CB-B2F6-9173-A123-70C27B22982E}"/>
              </a:ext>
            </a:extLst>
          </p:cNvPr>
          <p:cNvSpPr txBox="1"/>
          <p:nvPr/>
        </p:nvSpPr>
        <p:spPr>
          <a:xfrm>
            <a:off x="360437" y="27295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DF7042-2C76-4070-E0B7-EE197BA7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93" y="2010155"/>
            <a:ext cx="6552728" cy="39412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6ACBD2-8CF8-9EEE-CC6D-D475BFC72B45}"/>
              </a:ext>
            </a:extLst>
          </p:cNvPr>
          <p:cNvSpPr txBox="1"/>
          <p:nvPr/>
        </p:nvSpPr>
        <p:spPr>
          <a:xfrm>
            <a:off x="504453" y="1007839"/>
            <a:ext cx="6839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中的决策树可视化</a:t>
            </a:r>
          </a:p>
        </p:txBody>
      </p:sp>
    </p:spTree>
    <p:extLst>
      <p:ext uri="{BB962C8B-B14F-4D97-AF65-F5344CB8AC3E}">
        <p14:creationId xmlns:p14="http://schemas.microsoft.com/office/powerpoint/2010/main" val="265969285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6E167CB-B2F6-9173-A123-70C27B22982E}"/>
              </a:ext>
            </a:extLst>
          </p:cNvPr>
          <p:cNvSpPr txBox="1"/>
          <p:nvPr/>
        </p:nvSpPr>
        <p:spPr>
          <a:xfrm>
            <a:off x="360437" y="272952"/>
            <a:ext cx="10873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测试结果：</a:t>
            </a: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53DC9B1A-816D-890E-EB60-755A0696D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219594"/>
              </p:ext>
            </p:extLst>
          </p:nvPr>
        </p:nvGraphicFramePr>
        <p:xfrm>
          <a:off x="1584573" y="2015951"/>
          <a:ext cx="7681384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0692">
                  <a:extLst>
                    <a:ext uri="{9D8B030D-6E8A-4147-A177-3AD203B41FA5}">
                      <a16:colId xmlns:a16="http://schemas.microsoft.com/office/drawing/2014/main" val="3210608152"/>
                    </a:ext>
                  </a:extLst>
                </a:gridCol>
                <a:gridCol w="3840692">
                  <a:extLst>
                    <a:ext uri="{9D8B030D-6E8A-4147-A177-3AD203B41FA5}">
                      <a16:colId xmlns:a16="http://schemas.microsoft.com/office/drawing/2014/main" val="1168996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NDCG@10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125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Fold1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0.61484548618017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252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Fold2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0.6097991325271801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36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Fold3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0.5375653438750833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88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Fold4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0.5880868471807956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65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Fold5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0.6134755958758777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006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Average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0.5927544811278214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93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604752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46DD471-A00E-45B9-6921-BD39615926BB}"/>
              </a:ext>
            </a:extLst>
          </p:cNvPr>
          <p:cNvSpPr txBox="1"/>
          <p:nvPr/>
        </p:nvSpPr>
        <p:spPr>
          <a:xfrm>
            <a:off x="360437" y="27295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1FFEB8-CEDF-1E05-E167-ED1569B92501}"/>
              </a:ext>
            </a:extLst>
          </p:cNvPr>
          <p:cNvSpPr txBox="1"/>
          <p:nvPr/>
        </p:nvSpPr>
        <p:spPr>
          <a:xfrm>
            <a:off x="720477" y="1079847"/>
            <a:ext cx="9937104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learning to rank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模型方法更加熟悉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开发工具包的流程和思路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工具包接口设计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96816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87" y="-33538"/>
            <a:ext cx="11573908" cy="6480175"/>
          </a:xfrm>
          <a:prstGeom prst="rect">
            <a:avLst/>
          </a:prstGeom>
        </p:spPr>
      </p:pic>
      <p:pic>
        <p:nvPicPr>
          <p:cNvPr id="1232" name="Picture 208" descr="C:\Users\Lydia\Desktop\教务处工作\20190209龙老师PPT\学校中英文标准组合LOGO下载\中英文标准组合(jpge格式）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14" y="431775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069" y="431775"/>
            <a:ext cx="2564031" cy="50405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96541" y="2736031"/>
            <a:ext cx="9001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Thanks</a:t>
            </a:r>
          </a:p>
          <a:p>
            <a:pPr algn="ctr">
              <a:spcBef>
                <a:spcPct val="0"/>
              </a:spcBef>
            </a:pP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6850417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256392-2B0E-2F1D-234F-EF5BC52EF21C}"/>
              </a:ext>
            </a:extLst>
          </p:cNvPr>
          <p:cNvSpPr txBox="1"/>
          <p:nvPr/>
        </p:nvSpPr>
        <p:spPr>
          <a:xfrm>
            <a:off x="1072491" y="1439887"/>
            <a:ext cx="46805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开发思路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展示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C928F9-3374-0142-F681-82298BB36B96}"/>
              </a:ext>
            </a:extLst>
          </p:cNvPr>
          <p:cNvSpPr txBox="1"/>
          <p:nvPr/>
        </p:nvSpPr>
        <p:spPr>
          <a:xfrm>
            <a:off x="936501" y="431775"/>
            <a:ext cx="468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1967371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70B1A0-D40E-07CD-8770-0E3DB6B40B54}"/>
              </a:ext>
            </a:extLst>
          </p:cNvPr>
          <p:cNvSpPr txBox="1"/>
          <p:nvPr/>
        </p:nvSpPr>
        <p:spPr>
          <a:xfrm>
            <a:off x="792485" y="647799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项目背景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C934BF-2B6D-28C8-7244-B410AA65228C}"/>
              </a:ext>
            </a:extLst>
          </p:cNvPr>
          <p:cNvSpPr txBox="1"/>
          <p:nvPr/>
        </p:nvSpPr>
        <p:spPr>
          <a:xfrm>
            <a:off x="1044513" y="1511895"/>
            <a:ext cx="10189132" cy="4284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当前的</a:t>
            </a:r>
            <a:r>
              <a:rPr lang="en-US" altLang="zh-CN" dirty="0"/>
              <a:t>Learning to rank </a:t>
            </a:r>
            <a:r>
              <a:rPr lang="zh-CN" altLang="en-US" dirty="0"/>
              <a:t>工具包，</a:t>
            </a:r>
            <a:r>
              <a:rPr lang="en-US" altLang="zh-CN" dirty="0" err="1"/>
              <a:t>Ranklib</a:t>
            </a:r>
            <a:r>
              <a:rPr lang="zh-CN" altLang="en-US" dirty="0"/>
              <a:t>基于</a:t>
            </a:r>
            <a:r>
              <a:rPr lang="en-US" altLang="zh-CN" dirty="0"/>
              <a:t>java</a:t>
            </a:r>
            <a:r>
              <a:rPr lang="zh-CN" altLang="en-US" dirty="0"/>
              <a:t>开发，</a:t>
            </a:r>
            <a:r>
              <a:rPr lang="en-US" altLang="zh-CN" dirty="0" err="1"/>
              <a:t>TRanking</a:t>
            </a:r>
            <a:r>
              <a:rPr lang="zh-CN" altLang="en-US" dirty="0"/>
              <a:t>基于</a:t>
            </a:r>
            <a:r>
              <a:rPr lang="en-US" altLang="zh-CN" dirty="0" err="1"/>
              <a:t>Tensorflow</a:t>
            </a:r>
            <a:r>
              <a:rPr lang="zh-CN" altLang="en-US" dirty="0"/>
              <a:t>开发，</a:t>
            </a:r>
            <a:r>
              <a:rPr lang="en-US" altLang="zh-CN" dirty="0" err="1"/>
              <a:t>XGBoost</a:t>
            </a:r>
            <a:r>
              <a:rPr lang="zh-CN" altLang="en-US" dirty="0"/>
              <a:t>，</a:t>
            </a:r>
            <a:r>
              <a:rPr lang="en-US" altLang="zh-CN" dirty="0" err="1"/>
              <a:t>LightGBM</a:t>
            </a:r>
            <a:r>
              <a:rPr lang="zh-CN" altLang="en-US" dirty="0"/>
              <a:t>基于树结构的模型（源代码看不懂）</a:t>
            </a:r>
            <a:r>
              <a:rPr lang="en-US" altLang="zh-CN" dirty="0"/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开发一个传统</a:t>
            </a:r>
            <a:r>
              <a:rPr lang="en-US" altLang="zh-CN" dirty="0"/>
              <a:t>Learning to rank</a:t>
            </a:r>
            <a:r>
              <a:rPr lang="zh-CN" altLang="en-US" dirty="0"/>
              <a:t>的工具包，涉及到神经网络部分用</a:t>
            </a:r>
            <a:r>
              <a:rPr lang="en-US" altLang="zh-CN" dirty="0" err="1"/>
              <a:t>pytorch</a:t>
            </a:r>
            <a:r>
              <a:rPr lang="zh-CN" altLang="en-US" dirty="0"/>
              <a:t>编写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熟悉老师上课的知识点 </a:t>
            </a:r>
            <a:r>
              <a:rPr lang="en-US" altLang="zh-CN" dirty="0"/>
              <a:t>&amp;  </a:t>
            </a:r>
            <a:r>
              <a:rPr lang="zh-CN" altLang="en-US" dirty="0"/>
              <a:t>更简单，轻便的</a:t>
            </a:r>
            <a:r>
              <a:rPr lang="en-US" altLang="zh-CN" dirty="0"/>
              <a:t>LTR</a:t>
            </a:r>
            <a:r>
              <a:rPr lang="zh-CN" altLang="en-US" dirty="0"/>
              <a:t>模型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已上传到</a:t>
            </a:r>
            <a:r>
              <a:rPr lang="en-US" altLang="zh-CN" dirty="0" err="1"/>
              <a:t>pypi</a:t>
            </a:r>
            <a:r>
              <a:rPr lang="zh-CN" altLang="en-US" dirty="0"/>
              <a:t>上面，可以通过</a:t>
            </a:r>
            <a:r>
              <a:rPr lang="en-US" altLang="zh-CN" dirty="0"/>
              <a:t>pip install </a:t>
            </a:r>
            <a:r>
              <a:rPr lang="en-US" altLang="zh-CN" dirty="0" err="1"/>
              <a:t>learning_to_rank</a:t>
            </a:r>
            <a:r>
              <a:rPr lang="zh-CN" altLang="en-US" dirty="0"/>
              <a:t>下载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357765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70B1A0-D40E-07CD-8770-0E3DB6B40B54}"/>
              </a:ext>
            </a:extLst>
          </p:cNvPr>
          <p:cNvSpPr txBox="1"/>
          <p:nvPr/>
        </p:nvSpPr>
        <p:spPr>
          <a:xfrm>
            <a:off x="504453" y="287759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开发思路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147716D-511B-747A-A0B2-ADBDCD52F129}"/>
              </a:ext>
            </a:extLst>
          </p:cNvPr>
          <p:cNvGrpSpPr/>
          <p:nvPr/>
        </p:nvGrpSpPr>
        <p:grpSpPr>
          <a:xfrm>
            <a:off x="1368549" y="1223863"/>
            <a:ext cx="7272808" cy="2933164"/>
            <a:chOff x="225658" y="801933"/>
            <a:chExt cx="8919755" cy="3374258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9E7C2711-8440-067D-B18E-0E1C4681E540}"/>
                </a:ext>
              </a:extLst>
            </p:cNvPr>
            <p:cNvGrpSpPr/>
            <p:nvPr/>
          </p:nvGrpSpPr>
          <p:grpSpPr>
            <a:xfrm>
              <a:off x="225658" y="1079848"/>
              <a:ext cx="8919755" cy="3096343"/>
              <a:chOff x="225658" y="1079848"/>
              <a:chExt cx="8873291" cy="3024333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7480B874-5428-9651-D0B3-F894A6DCE63E}"/>
                  </a:ext>
                </a:extLst>
              </p:cNvPr>
              <p:cNvSpPr/>
              <p:nvPr/>
            </p:nvSpPr>
            <p:spPr>
              <a:xfrm>
                <a:off x="1656580" y="1079848"/>
                <a:ext cx="5904657" cy="3024333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/>
              </a:p>
            </p:txBody>
          </p: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062A1BED-F5D7-252A-20DC-306B6846779C}"/>
                  </a:ext>
                </a:extLst>
              </p:cNvPr>
              <p:cNvGrpSpPr/>
              <p:nvPr/>
            </p:nvGrpSpPr>
            <p:grpSpPr>
              <a:xfrm>
                <a:off x="225658" y="1479304"/>
                <a:ext cx="4392488" cy="1440160"/>
                <a:chOff x="216422" y="1511895"/>
                <a:chExt cx="7560834" cy="2241830"/>
              </a:xfrm>
            </p:grpSpPr>
            <p:sp>
              <p:nvSpPr>
                <p:cNvPr id="8" name="圆柱体 7">
                  <a:extLst>
                    <a:ext uri="{FF2B5EF4-FFF2-40B4-BE49-F238E27FC236}">
                      <a16:creationId xmlns:a16="http://schemas.microsoft.com/office/drawing/2014/main" id="{33EBB3B1-59A1-278A-A150-F9ED227D2230}"/>
                    </a:ext>
                  </a:extLst>
                </p:cNvPr>
                <p:cNvSpPr/>
                <p:nvPr/>
              </p:nvSpPr>
              <p:spPr>
                <a:xfrm>
                  <a:off x="648469" y="1511895"/>
                  <a:ext cx="936104" cy="523220"/>
                </a:xfrm>
                <a:prstGeom prst="can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/>
                    <a:t>Data</a:t>
                  </a:r>
                  <a:endParaRPr lang="zh-CN" altLang="en-US" sz="1000" dirty="0"/>
                </a:p>
              </p:txBody>
            </p:sp>
            <p:cxnSp>
              <p:nvCxnSpPr>
                <p:cNvPr id="10" name="直接箭头连接符 9">
                  <a:extLst>
                    <a:ext uri="{FF2B5EF4-FFF2-40B4-BE49-F238E27FC236}">
                      <a16:creationId xmlns:a16="http://schemas.microsoft.com/office/drawing/2014/main" id="{1373689F-83FA-65A3-0E24-D147893741F1}"/>
                    </a:ext>
                  </a:extLst>
                </p:cNvPr>
                <p:cNvCxnSpPr>
                  <a:stCxn id="8" idx="3"/>
                </p:cNvCxnSpPr>
                <p:nvPr/>
              </p:nvCxnSpPr>
              <p:spPr>
                <a:xfrm>
                  <a:off x="1116521" y="2035115"/>
                  <a:ext cx="0" cy="7009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2B69D6A-A60B-DC9B-E04B-7E557CA27484}"/>
                    </a:ext>
                  </a:extLst>
                </p:cNvPr>
                <p:cNvSpPr/>
                <p:nvPr/>
              </p:nvSpPr>
              <p:spPr>
                <a:xfrm>
                  <a:off x="216422" y="2736031"/>
                  <a:ext cx="1800198" cy="700916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 err="1"/>
                    <a:t>Data_Reader</a:t>
                  </a:r>
                  <a:endParaRPr lang="zh-CN" altLang="en-US" sz="1000" dirty="0"/>
                </a:p>
              </p:txBody>
            </p: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AFDED97D-A558-A95F-20BD-B61C25C9C3EB}"/>
                    </a:ext>
                  </a:extLst>
                </p:cNvPr>
                <p:cNvCxnSpPr>
                  <a:stCxn id="11" idx="3"/>
                </p:cNvCxnSpPr>
                <p:nvPr/>
              </p:nvCxnSpPr>
              <p:spPr>
                <a:xfrm>
                  <a:off x="2016620" y="3086489"/>
                  <a:ext cx="93610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DF70CFA7-0A05-7436-D201-9A1EC8CAB0CE}"/>
                    </a:ext>
                  </a:extLst>
                </p:cNvPr>
                <p:cNvSpPr/>
                <p:nvPr/>
              </p:nvSpPr>
              <p:spPr>
                <a:xfrm>
                  <a:off x="2952725" y="2736031"/>
                  <a:ext cx="2124236" cy="700916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/>
                    <a:t>Data features</a:t>
                  </a:r>
                  <a:endParaRPr lang="zh-CN" altLang="en-US" sz="1000" dirty="0"/>
                </a:p>
              </p:txBody>
            </p:sp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730F9607-B11E-76DC-CD0F-8D194BD2C7D5}"/>
                    </a:ext>
                  </a:extLst>
                </p:cNvPr>
                <p:cNvCxnSpPr>
                  <a:stCxn id="14" idx="3"/>
                </p:cNvCxnSpPr>
                <p:nvPr/>
              </p:nvCxnSpPr>
              <p:spPr>
                <a:xfrm>
                  <a:off x="5076961" y="3086489"/>
                  <a:ext cx="9001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流程图: 多文档 16">
                  <a:extLst>
                    <a:ext uri="{FF2B5EF4-FFF2-40B4-BE49-F238E27FC236}">
                      <a16:creationId xmlns:a16="http://schemas.microsoft.com/office/drawing/2014/main" id="{5B8FFCE2-20D4-3364-1DCC-4D6D55A8852E}"/>
                    </a:ext>
                  </a:extLst>
                </p:cNvPr>
                <p:cNvSpPr/>
                <p:nvPr/>
              </p:nvSpPr>
              <p:spPr>
                <a:xfrm>
                  <a:off x="6121077" y="2385573"/>
                  <a:ext cx="1656179" cy="1368152"/>
                </a:xfrm>
                <a:prstGeom prst="flowChartMultidocumen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/>
                    <a:t>Scoring</a:t>
                  </a:r>
                </a:p>
                <a:p>
                  <a:pPr algn="ctr"/>
                  <a:r>
                    <a:rPr lang="en-US" altLang="zh-CN" sz="1000" dirty="0"/>
                    <a:t>Function</a:t>
                  </a:r>
                  <a:endParaRPr lang="zh-CN" altLang="en-US" sz="1000" dirty="0"/>
                </a:p>
              </p:txBody>
            </p:sp>
          </p:grp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5A3A3D99-0FB5-7088-33AC-FBCE7FF17217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4618146" y="2480011"/>
                <a:ext cx="18825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CB88A97-7B83-7CA3-62B6-1B212C047164}"/>
                  </a:ext>
                </a:extLst>
              </p:cNvPr>
              <p:cNvSpPr txBox="1"/>
              <p:nvPr/>
            </p:nvSpPr>
            <p:spPr>
              <a:xfrm>
                <a:off x="4713495" y="2374102"/>
                <a:ext cx="7739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Scores</a:t>
                </a:r>
                <a:endParaRPr lang="zh-CN" altLang="en-US" sz="1000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938518FB-9B0F-FAD4-1015-855A225B2F18}"/>
                  </a:ext>
                </a:extLst>
              </p:cNvPr>
              <p:cNvSpPr/>
              <p:nvPr/>
            </p:nvSpPr>
            <p:spPr>
              <a:xfrm>
                <a:off x="5750412" y="2199384"/>
                <a:ext cx="1440160" cy="648072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Ranking head</a:t>
                </a:r>
                <a:endParaRPr lang="zh-CN" altLang="en-US" sz="1000" dirty="0"/>
              </a:p>
            </p:txBody>
          </p: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06E3C0BA-1068-9E17-C9E5-2E2343FBC7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5492" y="2512601"/>
                <a:ext cx="47353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D9AAF0DF-CC4C-ED3C-E8ED-606DB6BCBCF4}"/>
                  </a:ext>
                </a:extLst>
              </p:cNvPr>
              <p:cNvSpPr/>
              <p:nvPr/>
            </p:nvSpPr>
            <p:spPr>
              <a:xfrm>
                <a:off x="5689029" y="1412993"/>
                <a:ext cx="659013" cy="3361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Metric</a:t>
                </a:r>
              </a:p>
              <a:p>
                <a:pPr algn="ctr"/>
                <a:r>
                  <a:rPr lang="en-US" altLang="zh-CN" sz="1000" dirty="0"/>
                  <a:t>key</a:t>
                </a:r>
                <a:endParaRPr lang="zh-CN" altLang="en-US" sz="10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027C78D-7B01-9F56-48E7-2A5D8E11F2C2}"/>
                  </a:ext>
                </a:extLst>
              </p:cNvPr>
              <p:cNvSpPr/>
              <p:nvPr/>
            </p:nvSpPr>
            <p:spPr>
              <a:xfrm>
                <a:off x="6625133" y="1412993"/>
                <a:ext cx="659013" cy="33611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00" dirty="0"/>
                  <a:t>Loss</a:t>
                </a:r>
              </a:p>
              <a:p>
                <a:pPr algn="ctr"/>
                <a:r>
                  <a:rPr lang="en-US" altLang="zh-CN" sz="1000" dirty="0"/>
                  <a:t>key</a:t>
                </a:r>
                <a:endParaRPr lang="zh-CN" altLang="en-US" sz="1000" dirty="0"/>
              </a:p>
            </p:txBody>
          </p:sp>
          <p:cxnSp>
            <p:nvCxnSpPr>
              <p:cNvPr id="32" name="直接箭头连接符 31">
                <a:extLst>
                  <a:ext uri="{FF2B5EF4-FFF2-40B4-BE49-F238E27FC236}">
                    <a16:creationId xmlns:a16="http://schemas.microsoft.com/office/drawing/2014/main" id="{741EB8B4-ED4B-2DDD-93D6-F8442A1E4BF1}"/>
                  </a:ext>
                </a:extLst>
              </p:cNvPr>
              <p:cNvCxnSpPr>
                <a:stCxn id="28" idx="2"/>
              </p:cNvCxnSpPr>
              <p:nvPr/>
            </p:nvCxnSpPr>
            <p:spPr>
              <a:xfrm flipH="1">
                <a:off x="6018535" y="1749105"/>
                <a:ext cx="1" cy="450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BC93DFB3-7893-13D6-0518-200B460CC041}"/>
                  </a:ext>
                </a:extLst>
              </p:cNvPr>
              <p:cNvCxnSpPr>
                <a:stCxn id="30" idx="2"/>
              </p:cNvCxnSpPr>
              <p:nvPr/>
            </p:nvCxnSpPr>
            <p:spPr>
              <a:xfrm flipH="1">
                <a:off x="6954639" y="1749105"/>
                <a:ext cx="1" cy="4502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0316D2C6-5215-372A-304C-F85A4D82D45C}"/>
                  </a:ext>
                </a:extLst>
              </p:cNvPr>
              <p:cNvCxnSpPr>
                <a:stCxn id="14" idx="2"/>
              </p:cNvCxnSpPr>
              <p:nvPr/>
            </p:nvCxnSpPr>
            <p:spPr>
              <a:xfrm rot="16200000" flipH="1">
                <a:off x="3085583" y="2062743"/>
                <a:ext cx="1067595" cy="237403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410A1E0-312E-DF2D-B92A-AF3443AD5641}"/>
                  </a:ext>
                </a:extLst>
              </p:cNvPr>
              <p:cNvSpPr txBox="1"/>
              <p:nvPr/>
            </p:nvSpPr>
            <p:spPr>
              <a:xfrm>
                <a:off x="4724708" y="3690574"/>
                <a:ext cx="77390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labels</a:t>
                </a:r>
                <a:endParaRPr lang="zh-CN" altLang="en-US" sz="1000" dirty="0"/>
              </a:p>
            </p:txBody>
          </p:sp>
          <p:cxnSp>
            <p:nvCxnSpPr>
              <p:cNvPr id="43" name="连接符: 肘形 42">
                <a:extLst>
                  <a:ext uri="{FF2B5EF4-FFF2-40B4-BE49-F238E27FC236}">
                    <a16:creationId xmlns:a16="http://schemas.microsoft.com/office/drawing/2014/main" id="{543F50B9-F00E-A2F4-8ECD-76ADF433B7FC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 flipV="1">
                <a:off x="5233783" y="2847456"/>
                <a:ext cx="1236709" cy="98161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063E4128-6832-C0C2-59A5-7431BB56169B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7190572" y="2523420"/>
                <a:ext cx="8747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53D1CC1-0F68-6B80-CF2A-B4489D98602A}"/>
                  </a:ext>
                </a:extLst>
              </p:cNvPr>
              <p:cNvSpPr txBox="1"/>
              <p:nvPr/>
            </p:nvSpPr>
            <p:spPr>
              <a:xfrm>
                <a:off x="8059750" y="2384920"/>
                <a:ext cx="1039199" cy="4495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dirty="0"/>
                  <a:t>Loss &amp; metric</a:t>
                </a:r>
                <a:endParaRPr lang="zh-CN" altLang="en-US" sz="1000" dirty="0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7D9ECAC5-80B5-F3FD-34BF-606ED3163FDF}"/>
                </a:ext>
              </a:extLst>
            </p:cNvPr>
            <p:cNvSpPr txBox="1"/>
            <p:nvPr/>
          </p:nvSpPr>
          <p:spPr>
            <a:xfrm>
              <a:off x="2168197" y="801933"/>
              <a:ext cx="1380491" cy="28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Our model</a:t>
              </a:r>
              <a:endParaRPr lang="zh-CN" altLang="en-US" sz="1000" b="1" dirty="0"/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FB26FD93-BB76-1DC3-FE47-40D81B565546}"/>
              </a:ext>
            </a:extLst>
          </p:cNvPr>
          <p:cNvSpPr txBox="1"/>
          <p:nvPr/>
        </p:nvSpPr>
        <p:spPr>
          <a:xfrm>
            <a:off x="612157" y="977326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Train stage: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DB100D6-9AE5-3AD3-02F0-40392579D901}"/>
              </a:ext>
            </a:extLst>
          </p:cNvPr>
          <p:cNvSpPr txBox="1"/>
          <p:nvPr/>
        </p:nvSpPr>
        <p:spPr>
          <a:xfrm>
            <a:off x="612157" y="4477184"/>
            <a:ext cx="4680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Test stage: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6D0527B3-4D2F-8FF0-391C-80153F218134}"/>
              </a:ext>
            </a:extLst>
          </p:cNvPr>
          <p:cNvGrpSpPr/>
          <p:nvPr/>
        </p:nvGrpSpPr>
        <p:grpSpPr>
          <a:xfrm>
            <a:off x="1516303" y="4994492"/>
            <a:ext cx="4600257" cy="782204"/>
            <a:chOff x="1296541" y="4989987"/>
            <a:chExt cx="4600257" cy="782204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A89D52F0-DE36-9133-DCEB-6AF1C117F8E4}"/>
                </a:ext>
              </a:extLst>
            </p:cNvPr>
            <p:cNvSpPr/>
            <p:nvPr/>
          </p:nvSpPr>
          <p:spPr>
            <a:xfrm>
              <a:off x="1296541" y="5190352"/>
              <a:ext cx="857193" cy="40073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/>
                <a:t>Data_Reader</a:t>
              </a:r>
              <a:endParaRPr lang="zh-CN" altLang="en-US" sz="1000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8C8B383C-D717-53CA-BEA2-26B976272A74}"/>
                </a:ext>
              </a:extLst>
            </p:cNvPr>
            <p:cNvCxnSpPr>
              <a:stCxn id="56" idx="3"/>
            </p:cNvCxnSpPr>
            <p:nvPr/>
          </p:nvCxnSpPr>
          <p:spPr>
            <a:xfrm>
              <a:off x="2153734" y="5390717"/>
              <a:ext cx="4457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BDFE4454-BE3C-ECD2-B63A-995A29CFD7B0}"/>
                </a:ext>
              </a:extLst>
            </p:cNvPr>
            <p:cNvSpPr/>
            <p:nvPr/>
          </p:nvSpPr>
          <p:spPr>
            <a:xfrm>
              <a:off x="2599475" y="5190352"/>
              <a:ext cx="1011489" cy="400730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Data features</a:t>
              </a:r>
              <a:endParaRPr lang="zh-CN" altLang="en-US" sz="1000" dirty="0"/>
            </a:p>
          </p:txBody>
        </p:sp>
        <p:sp>
          <p:nvSpPr>
            <p:cNvPr id="59" name="流程图: 多文档 58">
              <a:extLst>
                <a:ext uri="{FF2B5EF4-FFF2-40B4-BE49-F238E27FC236}">
                  <a16:creationId xmlns:a16="http://schemas.microsoft.com/office/drawing/2014/main" id="{BC6CAC1D-41F7-51B1-18A4-DFF25907F7A4}"/>
                </a:ext>
              </a:extLst>
            </p:cNvPr>
            <p:cNvSpPr/>
            <p:nvPr/>
          </p:nvSpPr>
          <p:spPr>
            <a:xfrm>
              <a:off x="4108136" y="4989987"/>
              <a:ext cx="788616" cy="782204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Scoring</a:t>
              </a:r>
            </a:p>
            <a:p>
              <a:pPr algn="ctr"/>
              <a:r>
                <a:rPr lang="en-US" altLang="zh-CN" sz="1000" dirty="0"/>
                <a:t>Function</a:t>
              </a:r>
              <a:endParaRPr lang="zh-CN" altLang="en-US" sz="10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4EE3497E-A664-9936-A08C-DB329115A713}"/>
                </a:ext>
              </a:extLst>
            </p:cNvPr>
            <p:cNvSpPr txBox="1"/>
            <p:nvPr/>
          </p:nvSpPr>
          <p:spPr>
            <a:xfrm>
              <a:off x="5262480" y="5267456"/>
              <a:ext cx="634318" cy="2465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Scores</a:t>
              </a:r>
              <a:endParaRPr lang="zh-CN" altLang="en-US" sz="1000" dirty="0"/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DD5A7A52-217B-90CD-0512-3BD4EA0A48C3}"/>
                </a:ext>
              </a:extLst>
            </p:cNvPr>
            <p:cNvCxnSpPr/>
            <p:nvPr/>
          </p:nvCxnSpPr>
          <p:spPr>
            <a:xfrm>
              <a:off x="3632273" y="5390717"/>
              <a:ext cx="44574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9C7ED3B7-4409-BA80-ECB2-A3B4745B7DA4}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>
              <a:off x="4896752" y="5381089"/>
              <a:ext cx="39592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3050367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92FFFED-8D26-DA17-989F-A5E80E68B8F5}"/>
              </a:ext>
            </a:extLst>
          </p:cNvPr>
          <p:cNvGrpSpPr/>
          <p:nvPr/>
        </p:nvGrpSpPr>
        <p:grpSpPr>
          <a:xfrm>
            <a:off x="1116521" y="1943943"/>
            <a:ext cx="8136904" cy="2160240"/>
            <a:chOff x="792485" y="1727919"/>
            <a:chExt cx="5543691" cy="126014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FFC825A-CB21-E4B0-F8A5-07F7AA15A1FF}"/>
                </a:ext>
              </a:extLst>
            </p:cNvPr>
            <p:cNvSpPr/>
            <p:nvPr/>
          </p:nvSpPr>
          <p:spPr>
            <a:xfrm>
              <a:off x="792485" y="1727919"/>
              <a:ext cx="1224136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Dataset</a:t>
              </a:r>
            </a:p>
            <a:p>
              <a:pPr algn="ctr"/>
              <a:r>
                <a:rPr lang="en-US" altLang="zh-CN" sz="1800" dirty="0"/>
                <a:t>LETOR4.0</a:t>
              </a:r>
            </a:p>
            <a:p>
              <a:pPr algn="ctr"/>
              <a:r>
                <a:rPr lang="en-US" altLang="zh-CN" sz="1800" dirty="0"/>
                <a:t>YAHOO!LETOR</a:t>
              </a:r>
            </a:p>
            <a:p>
              <a:pPr algn="ctr"/>
              <a:r>
                <a:rPr lang="en-US" altLang="zh-CN" sz="1800" dirty="0"/>
                <a:t>WEB10k</a:t>
              </a:r>
            </a:p>
            <a:p>
              <a:pPr algn="ctr"/>
              <a:r>
                <a:rPr lang="en-US" altLang="zh-CN" sz="1800" dirty="0"/>
                <a:t>WEB30K</a:t>
              </a:r>
            </a:p>
            <a:p>
              <a:pPr algn="ctr"/>
              <a:endParaRPr lang="zh-CN" altLang="en-US" sz="1200" dirty="0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61F44354-C9FC-0C33-8E0F-51224A83D8F6}"/>
                </a:ext>
              </a:extLst>
            </p:cNvPr>
            <p:cNvSpPr/>
            <p:nvPr/>
          </p:nvSpPr>
          <p:spPr>
            <a:xfrm>
              <a:off x="2960577" y="1763923"/>
              <a:ext cx="1224136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/>
                <a:t>Model</a:t>
              </a:r>
            </a:p>
            <a:p>
              <a:pPr algn="ctr"/>
              <a:r>
                <a:rPr lang="en-US" altLang="zh-CN" sz="1800" dirty="0"/>
                <a:t>Pointwise</a:t>
              </a:r>
            </a:p>
            <a:p>
              <a:pPr algn="ctr"/>
              <a:r>
                <a:rPr lang="en-US" altLang="zh-CN" sz="1800" dirty="0"/>
                <a:t>Pairwise</a:t>
              </a:r>
            </a:p>
            <a:p>
              <a:pPr algn="ctr"/>
              <a:r>
                <a:rPr lang="en-US" altLang="zh-CN" sz="1800" dirty="0"/>
                <a:t>listwise</a:t>
              </a:r>
              <a:endParaRPr lang="zh-CN" altLang="en-US" sz="1400" dirty="0"/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939C1DD6-DC2F-A84F-98D4-040A7733AB83}"/>
                </a:ext>
              </a:extLst>
            </p:cNvPr>
            <p:cNvSpPr/>
            <p:nvPr/>
          </p:nvSpPr>
          <p:spPr>
            <a:xfrm>
              <a:off x="5112040" y="1763923"/>
              <a:ext cx="1224136" cy="122413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 err="1"/>
                <a:t>Metirc</a:t>
              </a:r>
              <a:endParaRPr lang="en-US" altLang="zh-CN" sz="1800" b="1" dirty="0"/>
            </a:p>
            <a:p>
              <a:pPr algn="ctr"/>
              <a:r>
                <a:rPr lang="en-US" altLang="zh-CN" sz="1800" dirty="0"/>
                <a:t>MRR</a:t>
              </a:r>
            </a:p>
            <a:p>
              <a:pPr algn="ctr"/>
              <a:r>
                <a:rPr lang="en-US" altLang="zh-CN" sz="1800" dirty="0"/>
                <a:t>NDCG</a:t>
              </a:r>
            </a:p>
            <a:p>
              <a:pPr algn="ctr"/>
              <a:r>
                <a:rPr lang="en-US" altLang="zh-CN" sz="1800" dirty="0"/>
                <a:t>MAP</a:t>
              </a:r>
              <a:endParaRPr lang="zh-CN" altLang="en-US" sz="1800" dirty="0"/>
            </a:p>
          </p:txBody>
        </p:sp>
        <p:sp>
          <p:nvSpPr>
            <p:cNvPr id="5" name="箭头: 右 4">
              <a:extLst>
                <a:ext uri="{FF2B5EF4-FFF2-40B4-BE49-F238E27FC236}">
                  <a16:creationId xmlns:a16="http://schemas.microsoft.com/office/drawing/2014/main" id="{44676568-5226-5F20-0E21-88E45AEE517D}"/>
                </a:ext>
              </a:extLst>
            </p:cNvPr>
            <p:cNvSpPr/>
            <p:nvPr/>
          </p:nvSpPr>
          <p:spPr>
            <a:xfrm>
              <a:off x="2052625" y="2159967"/>
              <a:ext cx="864096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0E7AEEE2-ED14-E6B2-6B4F-21D4F8BCC248}"/>
                </a:ext>
              </a:extLst>
            </p:cNvPr>
            <p:cNvSpPr/>
            <p:nvPr/>
          </p:nvSpPr>
          <p:spPr>
            <a:xfrm>
              <a:off x="4184713" y="2159967"/>
              <a:ext cx="864096" cy="4320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E58A0004-BC84-AFC5-996A-E3C9D2D6BBE7}"/>
              </a:ext>
            </a:extLst>
          </p:cNvPr>
          <p:cNvSpPr txBox="1"/>
          <p:nvPr/>
        </p:nvSpPr>
        <p:spPr>
          <a:xfrm>
            <a:off x="504453" y="719807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开发思路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9403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B36E39-B0AB-F834-7F85-1E5A07819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37" y="1065376"/>
            <a:ext cx="10417899" cy="434942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BE0AE77-49C2-97DF-C40E-4D201BD32EA3}"/>
              </a:ext>
            </a:extLst>
          </p:cNvPr>
          <p:cNvSpPr txBox="1"/>
          <p:nvPr/>
        </p:nvSpPr>
        <p:spPr>
          <a:xfrm>
            <a:off x="576461" y="359767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开发思路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702919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70B1A0-D40E-07CD-8770-0E3DB6B40B54}"/>
              </a:ext>
            </a:extLst>
          </p:cNvPr>
          <p:cNvSpPr txBox="1"/>
          <p:nvPr/>
        </p:nvSpPr>
        <p:spPr>
          <a:xfrm>
            <a:off x="792485" y="647799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B68F66-1730-7CCC-CACD-2F03368120E3}"/>
              </a:ext>
            </a:extLst>
          </p:cNvPr>
          <p:cNvSpPr txBox="1"/>
          <p:nvPr/>
        </p:nvSpPr>
        <p:spPr>
          <a:xfrm>
            <a:off x="1008509" y="1778148"/>
            <a:ext cx="8928992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Pointwise</a:t>
            </a:r>
            <a:r>
              <a:rPr lang="zh-CN" altLang="en-US" sz="2400" dirty="0"/>
              <a:t>：</a:t>
            </a:r>
            <a:r>
              <a:rPr lang="en-US" altLang="zh-CN" sz="2400" b="1" dirty="0"/>
              <a:t>MLP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Pairwise</a:t>
            </a:r>
            <a:r>
              <a:rPr lang="zh-CN" altLang="en-US" sz="2400" dirty="0"/>
              <a:t>：</a:t>
            </a:r>
            <a:r>
              <a:rPr lang="en-US" altLang="zh-CN" sz="2400" b="1" dirty="0" err="1"/>
              <a:t>RankNet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RankSVM</a:t>
            </a:r>
            <a:r>
              <a:rPr lang="zh-CN" altLang="en-US" sz="2400" dirty="0"/>
              <a:t>， </a:t>
            </a:r>
            <a:r>
              <a:rPr lang="en-US" altLang="zh-CN" sz="2400" b="1" dirty="0" err="1"/>
              <a:t>LambdaRank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RankBoost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List wise</a:t>
            </a:r>
            <a:r>
              <a:rPr lang="zh-CN" altLang="en-US" sz="2400" dirty="0"/>
              <a:t>：</a:t>
            </a:r>
            <a:r>
              <a:rPr lang="en-US" altLang="zh-CN" sz="2400" b="1" dirty="0" err="1"/>
              <a:t>LambdaMart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ApproxNDCG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ListNet</a:t>
            </a:r>
            <a:r>
              <a:rPr lang="en-US" altLang="zh-CN" sz="2400" dirty="0"/>
              <a:t>, </a:t>
            </a:r>
            <a:r>
              <a:rPr lang="en-US" altLang="zh-CN" sz="2400" b="1" dirty="0" err="1"/>
              <a:t>ListMLE</a:t>
            </a:r>
            <a:endParaRPr lang="en-US" altLang="zh-CN" sz="2400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8515030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BFF3B8-8EE6-CEFB-CCCD-6A39D820D043}"/>
              </a:ext>
            </a:extLst>
          </p:cNvPr>
          <p:cNvSpPr txBox="1"/>
          <p:nvPr/>
        </p:nvSpPr>
        <p:spPr>
          <a:xfrm>
            <a:off x="576461" y="43177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BE1E5E-7571-8FE9-FB0A-99E2692336C1}"/>
              </a:ext>
            </a:extLst>
          </p:cNvPr>
          <p:cNvSpPr txBox="1"/>
          <p:nvPr/>
        </p:nvSpPr>
        <p:spPr>
          <a:xfrm>
            <a:off x="576461" y="1151855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RankNet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A1A1C3-DBF6-04B9-DCCD-8649DC14C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33" y="1655911"/>
            <a:ext cx="8928992" cy="399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7304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CBFF3B8-8EE6-CEFB-CCCD-6A39D820D043}"/>
              </a:ext>
            </a:extLst>
          </p:cNvPr>
          <p:cNvSpPr txBox="1"/>
          <p:nvPr/>
        </p:nvSpPr>
        <p:spPr>
          <a:xfrm>
            <a:off x="576461" y="431775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8BE1E5E-7571-8FE9-FB0A-99E2692336C1}"/>
              </a:ext>
            </a:extLst>
          </p:cNvPr>
          <p:cNvSpPr txBox="1"/>
          <p:nvPr/>
        </p:nvSpPr>
        <p:spPr>
          <a:xfrm>
            <a:off x="576461" y="1151855"/>
            <a:ext cx="9145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RankNet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: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B8F8E6-31BB-97FE-043F-6BB79C844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69" y="1641841"/>
            <a:ext cx="3712688" cy="439221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6FB5A9-795B-566B-1D9A-CA1E0B8BF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013" y="2015951"/>
            <a:ext cx="5669801" cy="381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0383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数据科学导论">
      <a:majorFont>
        <a:latin typeface="Arial Black"/>
        <a:ea typeface="微软雅黑"/>
        <a:cs typeface=""/>
      </a:majorFont>
      <a:minorFont>
        <a:latin typeface="Lucida San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6777</TotalTime>
  <Words>502</Words>
  <Application>Microsoft Office PowerPoint</Application>
  <PresentationFormat>自定义</PresentationFormat>
  <Paragraphs>135</Paragraphs>
  <Slides>19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-apple-system</vt:lpstr>
      <vt:lpstr>微软雅黑</vt:lpstr>
      <vt:lpstr>Arial</vt:lpstr>
      <vt:lpstr>Arial Black</vt:lpstr>
      <vt:lpstr>Calibri</vt:lpstr>
      <vt:lpstr>Lucida Sans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关 开思</cp:lastModifiedBy>
  <cp:revision>1647</cp:revision>
  <cp:lastPrinted>2017-11-27T01:54:00Z</cp:lastPrinted>
  <dcterms:created xsi:type="dcterms:W3CDTF">2016-04-22T07:39:00Z</dcterms:created>
  <dcterms:modified xsi:type="dcterms:W3CDTF">2023-01-03T07:08:54Z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