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57" r:id="rId6"/>
    <p:sldId id="269" r:id="rId7"/>
    <p:sldId id="283" r:id="rId8"/>
    <p:sldId id="270" r:id="rId9"/>
    <p:sldId id="279" r:id="rId10"/>
    <p:sldId id="282" r:id="rId11"/>
    <p:sldId id="271" r:id="rId12"/>
    <p:sldId id="281" r:id="rId13"/>
    <p:sldId id="286" r:id="rId14"/>
    <p:sldId id="287" r:id="rId15"/>
    <p:sldId id="295" r:id="rId16"/>
    <p:sldId id="289" r:id="rId17"/>
    <p:sldId id="273" r:id="rId18"/>
    <p:sldId id="274" r:id="rId19"/>
    <p:sldId id="299" r:id="rId20"/>
    <p:sldId id="296" r:id="rId21"/>
    <p:sldId id="276" r:id="rId22"/>
    <p:sldId id="285" r:id="rId23"/>
    <p:sldId id="277" r:id="rId24"/>
    <p:sldId id="280" r:id="rId25"/>
    <p:sldId id="297" r:id="rId26"/>
    <p:sldId id="291" r:id="rId27"/>
    <p:sldId id="300" r:id="rId28"/>
    <p:sldId id="301" r:id="rId29"/>
    <p:sldId id="290" r:id="rId30"/>
    <p:sldId id="293" r:id="rId31"/>
    <p:sldId id="302" r:id="rId32"/>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105" d="100"/>
          <a:sy n="105" d="100"/>
        </p:scale>
        <p:origin x="83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88" d="100"/>
          <a:sy n="88" d="100"/>
        </p:scale>
        <p:origin x="381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44D8773-0821-403B-AAE3-6EC38D223C82}" type="datetime1">
              <a:rPr lang="de-DE" smtClean="0"/>
              <a:t>23.05.2023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de-DE"/>
              <a:t>‹Nr.›</a:t>
            </a:fld>
            <a:endParaRPr lang="de-DE"/>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16:16.340"/>
    </inkml:context>
    <inkml:brush xml:id="br0">
      <inkml:brushProperty name="width" value="0.05" units="cm"/>
      <inkml:brushProperty name="height" value="0.05" units="cm"/>
      <inkml:brushProperty name="color" value="#66CC00"/>
    </inkml:brush>
  </inkml:definitions>
  <inkml:trace contextRef="#ctx0" brushRef="#br0">1 1 24575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1:48.546"/>
    </inkml:context>
    <inkml:brush xml:id="br0">
      <inkml:brushProperty name="width" value="0.025" units="cm"/>
      <inkml:brushProperty name="height" value="0.025" units="cm"/>
      <inkml:brushProperty name="color" value="#7A330C"/>
    </inkml:brush>
  </inkml:definitions>
  <inkml:trace contextRef="#ctx0" brushRef="#br0">417 28 24575,'-1'-2'0,"-1"0"0,1 0 0,-1 0 0,0 0 0,0 0 0,0 0 0,0 0 0,0 1 0,-1-1 0,1 1 0,0 0 0,-1 0 0,1 0 0,-1 0 0,1 0 0,-1 0 0,1 1 0,-1-1 0,0 1 0,1 0 0,-1-1 0,-5 2 0,-62 7 0,69-8 0,-16 4 0,1 0 0,0 1 0,0 0 0,0 2 0,1 0 0,0 0 0,0 2 0,1 0 0,0 0 0,1 1 0,0 1 0,0 0 0,-17 21 0,22-22 0,1-1 0,1 1 0,-1 0 0,1 0 0,1 1 0,0 0 0,1 0 0,0 0 0,0 0 0,2 1 0,-1 0 0,1-1 0,1 1 0,0 0 0,1 0 0,0 0 0,0 0 0,2-1 0,-1 1 0,5 14 0,-3-16 0,0 0 0,0-1 0,1 1 0,0-1 0,1 0 0,0 0 0,1 0 0,0-1 0,0 0 0,1 0 0,-1 0 0,14 10 0,-8-9 0,-1-1 0,2-1 0,-1 0 0,1 0 0,0-1 0,0-1 0,0 0 0,17 3 0,20 0 0,-1-1 0,1-3 0,0-2 0,56-5 0,-81 2 0,1 0 0,7 1 0,1-2 0,-1-1 0,50-11 0,-73 11 0,0 0 0,0 0 0,0-2 0,0 1 0,-1-1 0,0 0 0,0-1 0,0 0 0,-1-1 0,1 0 0,-2 0 0,1 0 0,-1-1 0,0 0 0,7-12 0,-9 13 0,0-1 0,-1 0 0,0-1 0,0 1 0,-1-1 0,0 1 0,-1-1 0,0 0 0,0 0 0,0 0 0,-2 0 0,1 0 0,-1-1 0,0 1 0,-1 0 0,-2-15 0,0 12 0,-1 1 0,0-1 0,-1 1 0,0 0 0,-1 0 0,0 0 0,-1 1 0,0 0 0,0 0 0,-1 0 0,-18-16 0,12 14 9,-1 1 1,0 0-1,0 1 0,-1 0 0,-1 1 1,1 1-1,-1 1 0,-1 0 0,1 1 0,-1 1 1,0 1-1,-23-3 0,1 3-306,-1 2 0,0 2 0,0 2 0,-59 9 0,52-4-6529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1:50.381"/>
    </inkml:context>
    <inkml:brush xml:id="br0">
      <inkml:brushProperty name="width" value="0.025" units="cm"/>
      <inkml:brushProperty name="height" value="0.025" units="cm"/>
      <inkml:brushProperty name="color" value="#7A330C"/>
    </inkml:brush>
  </inkml:definitions>
  <inkml:trace contextRef="#ctx0" brushRef="#br0">463 107 24575,'-9'-4'0,"-1"1"0,0 0 0,1 0 0,-1 1 0,0 1 0,0-1 0,0 2 0,0-1 0,0 1 0,-1 1 0,1 0 0,0 0 0,1 1 0,-19 6 0,6-1 0,0 1 0,1 1 0,0 1 0,0 0 0,-26 20 0,35-21 0,0 0 0,1 1 0,0 0 0,1 1 0,1 0 0,-1 0 0,2 1 0,-1 0 0,2 1 0,0 0 0,0 0 0,1 1 0,1 0 0,-4 14 0,6-17 0,1-1 0,0 0 0,1 1 0,0-1 0,1 1 0,0-1 0,1 1 0,0 0 0,0-1 0,1 0 0,1 1 0,-1-1 0,2 0 0,-1 0 0,2-1 0,-1 1 0,1-1 0,1 0 0,-1 0 0,11 11 0,-4-6 0,0-1 0,1 0 0,0-1 0,1 0 0,1-1 0,0-1 0,0 0 0,1-1 0,0-1 0,1 0 0,0-2 0,0 0 0,0 0 0,1-2 0,0 0 0,0-1 0,0-1 0,0 0 0,0-1 0,0-2 0,0 0 0,0 0 0,0-2 0,0 0 0,0-1 0,-1-1 0,1-1 0,21-10 0,-18 6 0,-1-1 0,0-1 0,-1-1 0,0-1 0,-1 0 0,0-1 0,-2-1 0,0-1 0,0-1 0,14-22 0,-22 30 0,-2-1 0,1 0 0,-2-1 0,1 0 0,-2 1 0,0-2 0,0 1 0,-1 0 0,0-1 0,-1 1 0,-1-1 0,0 0 0,0 0 0,-2 1 0,1-1 0,-2 0 0,1 1 0,-2-1 0,0 1 0,-4-13 0,0 7 0,-1 1 0,0 1 0,-1 0 0,0 0 0,-1 0 0,-1 1 0,-1 1 0,0 0 0,-1 1 0,0 0 0,-1 0 0,-25-16 0,30 23 0,-1 1 0,1 0 0,-1 0 0,1 1 0,-1 0 0,-1 1 0,1 0 0,0 1 0,-1 0 0,1 0 0,-1 1 0,0 1 0,1 0 0,-1 0 0,0 1 0,1 0 0,-1 1 0,1 0 0,-1 1 0,1 0 0,0 0 0,0 1 0,-11 7 0,-23 19-1365,10 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4:04.541"/>
    </inkml:context>
    <inkml:brush xml:id="br0">
      <inkml:brushProperty name="width" value="0.05" units="cm"/>
      <inkml:brushProperty name="height" value="0.05" units="cm"/>
      <inkml:brushProperty name="color" value="#66CC00"/>
    </inkml:brush>
  </inkml:definitions>
  <inkml:trace contextRef="#ctx0" brushRef="#br0">0 129 24575,'67'-3'0,"0"-4"0,119-28 0,-11 1 0,2 10 0,198-2 0,-287 26 0,0 4 0,0 4 0,0 3 0,107 29 0,-99-18 0,0-4 0,1-4 0,0-5 0,138-4 0,-195-5 0,631-31 0,-549 16 0,634-63 0,-643 76 0,124 13 0,10 2 0,-135-13 0,386 14 0,52 23 0,-161-12 0,-43 20 0,-104-9 0,-99-20 0,473 40 0,-272-19 0,4 0 0,286 9 0,-366-23 0,1354 36 0,-1343-58 0,661-18 0,-69-49 0,-830 62 0,673-85 0,-222 32 0,-125 21 0,75-3 0,-157 37 0,352 41 0,-457-24 0,319-15 0,-475-1 0,-1-1 0,0-1 0,0-1 0,35-11 0,-40 5-1365,-16 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4:06.220"/>
    </inkml:context>
    <inkml:brush xml:id="br0">
      <inkml:brushProperty name="width" value="0.05" units="cm"/>
      <inkml:brushProperty name="height" value="0.05" units="cm"/>
      <inkml:brushProperty name="color" value="#66CC00"/>
    </inkml:brush>
  </inkml:definitions>
  <inkml:trace contextRef="#ctx0" brushRef="#br0">32 7 24575,'0'-5'0,"0"4"0,-4 10 0,-6 12 0,-2 11 0,7 9 0,11-3 0,19-7 0,13-10 0,9-7 0,5-7 0,3-9 0,-9-4-8191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4:11.064"/>
    </inkml:context>
    <inkml:brush xml:id="br0">
      <inkml:brushProperty name="width" value="0.05" units="cm"/>
      <inkml:brushProperty name="height" value="0.05" units="cm"/>
      <inkml:brushProperty name="color" value="#66CC00"/>
    </inkml:brush>
  </inkml:definitions>
  <inkml:trace contextRef="#ctx0" brushRef="#br0">141 94 24575,'-6'0'0,"0"1"0,0 0 0,0 0 0,0 0 0,0 1 0,1 0 0,-1 0 0,0 1 0,1-1 0,0 1 0,-1 0 0,1 1 0,1-1 0,-1 1 0,0 0 0,1 0 0,0 1 0,0-1 0,0 1 0,1 0 0,-1 0 0,1 0 0,0 1 0,1-1 0,-1 1 0,-1 6 0,1-5 0,0 1 0,1 0 0,0 0 0,0 0 0,1 0 0,0 0 0,0 1 0,1-1 0,0 0 0,1 0 0,0 1 0,0-1 0,0 0 0,1 0 0,1 0 0,-1 0 0,1-1 0,8 15 0,-2-10 0,1 0 0,0 0 0,1-1 0,0-1 0,1 0 0,0 0 0,0-1 0,1-1 0,0 0 0,1-1 0,0 0 0,0-1 0,0-1 0,1 0 0,0-1 0,0 0 0,0-1 0,29 1 0,-19-2 0,1-2 0,-1 0 0,0-2 0,1-1 0,-1-1 0,0-1 0,-1-1 0,1-1 0,-1-2 0,40-19 0,-54 23 0,0-1 0,0 0 0,-1-1 0,0 0 0,0 0 0,-1-1 0,0 0 0,0-1 0,-1 0 0,0 0 0,0 0 0,5-13 0,-9 16 0,0 0 0,-1 0 0,0 0 0,0 0 0,-1-1 0,0 1 0,0 0 0,0-1 0,-1 1 0,0-1 0,0 1 0,0-1 0,-1 1 0,0-1 0,-1 1 0,1 0 0,-1-1 0,0 1 0,-1 0 0,1 0 0,-1 1 0,-7-12 0,0 5 0,0 0 0,0 0 0,-2 1 0,1 0 0,-1 1 0,0 1 0,-1-1 0,0 2 0,-1 0 0,0 1 0,-21-9 0,5 5 0,-1 1 0,0 2 0,0 1 0,-55-6 0,74 12-195,0 0 0,0 1 0,0 1 0,0 0 0,0 0 0,-22 7 0,-3 6-6631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4:51.944"/>
    </inkml:context>
    <inkml:brush xml:id="br0">
      <inkml:brushProperty name="width" value="0.05" units="cm"/>
      <inkml:brushProperty name="height" value="0.05" units="cm"/>
      <inkml:brushProperty name="color" value="#E71224"/>
    </inkml:brush>
  </inkml:definitions>
  <inkml:trace contextRef="#ctx0" brushRef="#br0">12631 4675 24575,'-12'-1'0,"1"0"0,-1-1 0,1-1 0,-1 0 0,1 0 0,0-1 0,0-1 0,0 0 0,1 0 0,0-1 0,-12-8 0,-12-11 0,-52-49 0,13 0 0,-102-134 0,121 137 0,-3 2 0,-131-120 0,-268-213 0,21 18 0,286 259 0,-349-269 0,208 194 0,-402-283 0,559 394 0,-3 6 0,-4 6 0,-174-69 0,297 139 0,-746-289 0,134 87 0,369 118 0,-87-27 0,151 58 0,-345-93 0,172 55 0,35 7 0,206 60 0,-550-117 0,117 68 0,197 40 0,-144-13 0,275 33 0,-336-15 0,140 56 0,368-12 0,0 2 0,1 3 0,0 2 0,-109 47 0,96-30 0,-189 78 0,223-97 0,-1-3 0,0-1 0,0-2 0,-78 6 0,52-12 0,1 3 0,-1 3 0,2 3 0,-1 3 0,2 2 0,-98 39 0,117-36-1365,11-5-5461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4:52.603"/>
    </inkml:context>
    <inkml:brush xml:id="br0">
      <inkml:brushProperty name="width" value="0.05" units="cm"/>
      <inkml:brushProperty name="height" value="0.05" units="cm"/>
      <inkml:brushProperty name="color" value="#E71224"/>
    </inkml:brush>
  </inkml:definitions>
  <inkml:trace contextRef="#ctx0" brushRef="#br0">85 0 24575,'-5'4'0,"-9"11"0,-3 15 0,-7 11 0,5 3 0,14-6 0,21-9 0,17-10 0,10-8 0,8-6 0,-6-4-8191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4:55.832"/>
    </inkml:context>
    <inkml:brush xml:id="br0">
      <inkml:brushProperty name="width" value="0.05" units="cm"/>
      <inkml:brushProperty name="height" value="0.05" units="cm"/>
      <inkml:brushProperty name="color" value="#E71224"/>
    </inkml:brush>
  </inkml:definitions>
  <inkml:trace contextRef="#ctx0" brushRef="#br0">2699 19 24575,'-9'-4'0,"1"1"0,-1 0 0,0 0 0,-1 1 0,1 1 0,0-1 0,-1 2 0,1-1 0,0 1 0,-1 1 0,-10 1 0,-14 4 0,-56 16 0,63-14 0,-458 167 0,262-87 0,82-37 0,-188 78 0,137-45 0,-199 98 0,231-103 0,-186 64 0,292-122 0,-1 1-1365,5-3-5461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4:56.350"/>
    </inkml:context>
    <inkml:brush xml:id="br0">
      <inkml:brushProperty name="width" value="0.05" units="cm"/>
      <inkml:brushProperty name="height" value="0.05" units="cm"/>
      <inkml:brushProperty name="color" value="#E71224"/>
    </inkml:brush>
  </inkml:definitions>
  <inkml:trace contextRef="#ctx0" brushRef="#br0">22 0 24575,'0'5'0,"0"13"0,-4 14 0,-6 9 0,3 2 0,11-6 0,14-14 0,13-15 0,13-9 0,13-4 0,5-2 0,-8 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4:59.755"/>
    </inkml:context>
    <inkml:brush xml:id="br0">
      <inkml:brushProperty name="width" value="0.05" units="cm"/>
      <inkml:brushProperty name="height" value="0.05" units="cm"/>
      <inkml:brushProperty name="color" value="#E71224"/>
    </inkml:brush>
  </inkml:definitions>
  <inkml:trace contextRef="#ctx0" brushRef="#br0">5346 0 24575,'-7'0'0,"1"1"0,0 0 0,-1 1 0,1-1 0,0 1 0,0 0 0,0 1 0,0-1 0,-7 5 0,-52 36 0,42-26 0,6-5 0,-349 231 0,268-184 0,-194 83 0,242-125 0,0-3 0,-1-3 0,-1-1 0,-62 3 0,-9 2 0,65-6 0,-268 50 0,296-53 0,1-1 0,-1-2 0,0-1 0,0-1 0,-35-4 0,-147-27 0,-25-3 0,59 22 0,-188-5 0,-75 32 0,202-3 0,-77 9 0,-189 25 0,289-40 0,-79 6 0,-28 18-1365,274-28-5461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19:18:14.2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161 0,'0'31,"1"-1,1 1,10 41,-7-48,-2 1,0-1,-2 1,-1 0,0 0,-2-1,-1 1,-9 37,5-19,2 1,1-1,3 1,5 53,-1 7,-3 409,-1-495,-1 1,-9 36,7-35,0 0,-1 26,4 21,2-36,-2 1,-1 0,-10 48,-19 16,11-38,3 8,13-46,0-1,-15 37,13-36,1-1,0 1,2 0,1 0,0 0,1 0,2 0,2 26,-1 14,0-41,0 1,1-1,1 0,12 32,-10-32,0 0,-2 1,0 0,2 30,-5 633,-3-313,2-364,0 0,0 0,0 0,1-1,0 1,0 0,1 0,-1 0,1-1,1 1,-1-1,5 7,3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5:00.383"/>
    </inkml:context>
    <inkml:brush xml:id="br0">
      <inkml:brushProperty name="width" value="0.05" units="cm"/>
      <inkml:brushProperty name="height" value="0.05" units="cm"/>
      <inkml:brushProperty name="color" value="#E71224"/>
    </inkml:brush>
  </inkml:definitions>
  <inkml:trace contextRef="#ctx0" brushRef="#br0">0 0 24575,'0'5'0,"0"9"0,5 8 0,9-1 0,12-4 0,9-4 0,12-1 0,7-1 0,-6-4-8191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5:01.859"/>
    </inkml:context>
    <inkml:brush xml:id="br0">
      <inkml:brushProperty name="width" value="0.05" units="cm"/>
      <inkml:brushProperty name="height" value="0.05" units="cm"/>
      <inkml:brushProperty name="color" value="#E71224"/>
    </inkml:brush>
  </inkml:definitions>
  <inkml:trace contextRef="#ctx0" brushRef="#br0">0 85 24575,'5'-8'0,"9"-8"0,12-14 0,1-1-8191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19:26:13.64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 1,'-1'89,"3"102,10-122,-8-50,0 0,1 26,-7 70,4 50,0-154,0-1,0 1,2 0,-1-1,1 0,0 0,7 11,-3-7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19:26:16.0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 0,'-2'131,"5"145,-1-259,2 0,0-1,0 1,2-1,8 19,-7-20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19:26:17.10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28 1,'0'4,"0"6,0 5,0 5,0 3,0 2,0 1,0 1,0-1,-5-4,0-1,-1-1,2 1,0 2,2 0,1 2,1-5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19:26:35.217"/>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3,'99'-2,"108"4,-139 11,-49-9,-1 0,29 1,-17-4,-1 1,50 10,-52-8,0 0,0-2,32-2,-37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19:18:18.8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1,'55'3,"1"2,66 15,30 5,2-1,-143-22,-1 1,1 0,-1 1,19 9,-20-9,0 1,0-2,0 1,0-1,1-1,18 3,-8-3,13-1,52 11,-56-7,1-1,36-1,-38-2,0 1,48 9,-35-5,1-1,0-2,-1-1,48-6,6 2,-80 1,1-1,0 0,19-6,37-5,18 0,-62 8,0 1,30 0,-10 4,0-2,62-11,-47 5,1 3,125 6,-69 1,-3 1,124-6,-171-10,-52 9,1 0,29-1,21 6,-49 0,0 0,0-1,0-1,0-2,31-6,-34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0:21.030"/>
    </inkml:context>
    <inkml:brush xml:id="br0">
      <inkml:brushProperty name="width" value="0.05" units="cm"/>
      <inkml:brushProperty name="height" value="0.05" units="cm"/>
      <inkml:brushProperty name="color" value="#004F8B"/>
    </inkml:brush>
  </inkml:definitions>
  <inkml:trace contextRef="#ctx0" brushRef="#br0">12589 338 24575,'-29'1'0,"0"1"0,-38 9 0,35-5 0,-6-2 0,0-1 0,-42-3 0,48 0 0,0 0 0,-1 2 0,-51 9 0,-63 20 0,92-25 0,44-6 0,-1 1 0,0 0 0,1 1 0,-1 0 0,1 1 0,-22 8 0,16-5 0,1 0 0,-1-1 0,0-1 0,-1-1 0,1 0 0,-1-1 0,0-1 0,-21-2 0,-28 4 0,-4 8 0,-11 2 0,31-13 0,22 0 0,-1 1 0,0 1 0,-43 10 0,39-6 0,1-2 0,-1-1 0,0-2 0,-51-4 0,36 1 0,-53 4 0,-26 22 0,38-12 0,63-6 0,0-2 0,-30 0 0,-427-5 0,465 2 0,1 1 0,-36 8 0,34-5 0,0-2 0,-26 3 0,-643-5 0,336-3 0,-1019 2 0,1353 1 0,-1 1 0,-32 8 0,-34 2 0,-552-10 0,310-4 0,310 3 0,-1 2 0,1 0 0,0 0 0,0 2 0,-22 9 0,-33 7 0,38-12 0,-1-2 0,-1-2 0,-56 2 0,72-7 0,-14 0 0,0-1 0,1-1 0,-56-12 0,65 9 0,-2 1 0,-49 0 0,48 3 0,1-1 0,-43-7 0,-78-22 0,-74-1 0,212 30 0,1 0 0,-1-1 0,0 0 0,1 0 0,-19-10 0,-26-9 0,13 12 0,-67-8 0,70 12 0,-1-2 0,-47-17 0,45 12 0,-60-11 0,52 14 0,-76-26 0,80 21 0,-20-13 0,54 22 0,-1 0 0,1 1 0,-1 0 0,0 1 0,-1 1 0,-16-4 0,-121-20 0,126 22 0,0-1 0,1-1 0,-24-11 0,28 10 0,-1 0 0,0 2 0,-1 0 0,-35-4 0,7 6 0,20 3 0,-57-11 0,4-5 0,34 9 0,1-3 0,-60-22 0,85 27 0,0 0 0,0 2 0,0 0 0,-1 2 0,1 0 0,-1 2 0,-29 2 0,24-1 0,-1-1 0,0-1 0,-53-9 0,49 4 0,-51-3 0,-12-2 0,-17 0 0,81 10 0,0-2 0,-35-7 0,39 5 0,1 1 0,-31 0 0,31 3 0,-1-1 0,-33-8 0,18 3 0,-1 2 0,0 2 0,0 2 0,-49 5 0,-10-2 0,-354-2 0,438 1 0,1 1 0,-36 8 0,34-5 0,0-1 0,-26 1 0,-40-5 0,50-1 0,1 1 0,-1 2 0,-61 11 0,63-7 0,0-1 0,0-3 0,-1 0 0,1-2 0,-38-5 0,4-7 0,49 7 0,0 2 0,-28-2 0,11 4 0,7 1 0,0-1 0,0-2 0,-36-8 0,58 11 0,1-1 0,0 1 0,-1 0 0,1 1 0,0-1 0,0 1 0,-1 0 0,1 1 0,0-1 0,0 1 0,0 1 0,0-1 0,-10 7 0,-30 9 0,40-16-7,1 0-1,-1 1 1,1 0 0,-1 0-1,1 0 1,0 0-1,1 1 1,-1-1 0,0 1-1,1 0 1,0 1-1,0-1 1,0 1-1,1 0 1,0 0 0,0 0-1,0 0 1,0 1-1,-2 8 1,-14 21-1210,10-21-5609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0:23.117"/>
    </inkml:context>
    <inkml:brush xml:id="br0">
      <inkml:brushProperty name="width" value="0.05" units="cm"/>
      <inkml:brushProperty name="height" value="0.05" units="cm"/>
      <inkml:brushProperty name="color" value="#004F8B"/>
    </inkml:brush>
  </inkml:definitions>
  <inkml:trace contextRef="#ctx0" brushRef="#br0">1 0 24575,'0'2'0,"1"-1"0,0 1 0,0-1 0,0 1 0,0-1 0,0 1 0,0-1 0,0 1 0,0-1 0,0 0 0,1 0 0,-1 0 0,0 1 0,3 0 0,12 14 0,30 94 0,-43-107 3,-1 0 0,1 0 0,-1 0 0,1-1 0,0 1 0,0-1-1,0 0 1,0 0 0,1 0 0,-1 0 0,0-1 0,1 1 0,0-1 0,-1 0-1,1 0 1,0 0 0,-1 0 0,1-1 0,6 1 0,12 0-121,1-1 0,26-4 0,-16 2-951,-10 1-5757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19:20:37.664"/>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26,'82'-1,"90"3,-103 10,-50-7,-1-2,29 3,-14-4,45 11,-12-3,1 2,-42-7,0-1,36 1,321-6,-363 0,0-1,34-8,-33 5,1 2,24-2,103 6,60-3,-139-10,-50 8,0 1,27-2,58 6,45-2,-80-12,-51 9,1 0,28-1,50-8,-71 8,54-3,1038 9,-1098 0,-1 1,33 8,35 3,619-11,-346-5,-338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19:20:40.014"/>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2,'31'-1,"0"1,0 2,-1 1,1 2,48 13,-34-6,90 12,-83-16,24-1,-48-5,50 10,73 13,68 12,-150-26,-43-6,0-1,31 0,19-4,-54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1:29.906"/>
    </inkml:context>
    <inkml:brush xml:id="br0">
      <inkml:brushProperty name="width" value="0.1" units="cm"/>
      <inkml:brushProperty name="height" value="0.1" units="cm"/>
      <inkml:brushProperty name="color" value="#7A330C"/>
    </inkml:brush>
  </inkml:definitions>
  <inkml:trace contextRef="#ctx0" brushRef="#br0">0 911 24575,'4'-3'0,"0"0"0,-1 1 0,1 0 0,0-1 0,0 1 0,1 1 0,-1-1 0,0 0 0,1 1 0,-1 0 0,1 0 0,6 0 0,63-2 0,-47 3 0,28-2 0,-5 0 0,64 5 0,-100-2 0,1 1 0,0 1 0,-1 0 0,1 1 0,-1 0 0,0 1 0,-1 1 0,24 13 0,2 7 0,1-3 0,75 33 0,-100-50 0,0-1 0,1-1 0,0 0 0,0-1 0,0-1 0,0-1 0,0 0 0,1 0 0,-1-2 0,0 0 0,25-6 0,37-14 0,-2-4 0,100-47 0,-89 35 0,112-33 0,-176 64 0,298-74 0,-248 66 0,0 3 0,109-1 0,-157 12 0,56-2 0,-1 4 0,135 20 0,-48 4 0,183 5 0,-209-24 0,-1 7 0,194 44 0,315 142 0,-473-142 0,34 13 0,304 98 0,-176-64 0,31-6 0,-272-77 0,37 8 0,0-7 0,2-5 0,205 0 0,-305-18 0,445 12 0,174 0 0,-405-14 0,-112-2 0,236-38 0,131-64 0,-281 41 0,247-109 0,-461 171 0,443-191 0,-224 93 0,124-63 0,49-21 0,-68 50 0,154-65 0,-380 158 0,2 3 0,2 6 0,196-32 0,-168 39 0,154-48 0,-289 72-79,0 1-38,-1 0 0,1-1 0,0 1 0,-1-1 1,1 0-1,-1-1 0,1 1 0,-1-1 0,0 0 0,5-4 0,2-9-6709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9:21:35.648"/>
    </inkml:context>
    <inkml:brush xml:id="br0">
      <inkml:brushProperty name="width" value="0.1" units="cm"/>
      <inkml:brushProperty name="height" value="0.1" units="cm"/>
      <inkml:brushProperty name="color" value="#7A330C"/>
    </inkml:brush>
  </inkml:definitions>
  <inkml:trace contextRef="#ctx0" brushRef="#br0">0 0 24575,'13'12'0,"1"0"0,0-1 0,1-1 0,0 0 0,0-1 0,1-1 0,0 0 0,0-1 0,29 7 0,11 0 0,95 9 0,-29-5 0,-20-5 0,168 1 0,-38-4 0,-118-2 0,157 20 0,-34 3 0,-37-6 0,-95-13 0,0-5 0,0-4 0,0-5 0,133-19 0,-215 18-455,0-1 0,38-12 0,-11-2-6371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348579C-8AC1-4148-97D6-5790F01FD3E8}" type="datetime1">
              <a:rPr lang="de-DE" noProof="0" smtClean="0"/>
              <a:t>23.05.2023</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de-DE" noProof="0"/>
              <a:t>‹Nr.›</a:t>
            </a:fld>
            <a:endParaRPr lang="de-DE"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b="1" i="1">
                <a:latin typeface="Arial" pitchFamily="34" charset="0"/>
                <a:cs typeface="Arial" pitchFamily="34" charset="0"/>
              </a:rPr>
              <a:t>HINWEIS:</a:t>
            </a:r>
          </a:p>
          <a:p>
            <a:pPr rtl="0"/>
            <a:r>
              <a:rPr lang="de-DE" i="1">
                <a:latin typeface="Arial" pitchFamily="34" charset="0"/>
                <a:cs typeface="Arial" pitchFamily="34" charset="0"/>
              </a:rPr>
              <a:t>Wenn Sie das Bild auf dieser Folie ändern möchten, wählen Sie es aus, und löschen Sie es. Klicken Sie anschließend auf das Symbol "Bilder" im Platzhalter, um ein eigenes Bild einzufügen.</a:t>
            </a:r>
          </a:p>
        </p:txBody>
      </p:sp>
      <p:sp>
        <p:nvSpPr>
          <p:cNvPr id="4" name="Foliennummernplatzhalter 3"/>
          <p:cNvSpPr>
            <a:spLocks noGrp="1"/>
          </p:cNvSpPr>
          <p:nvPr>
            <p:ph type="sldNum" sz="quarter" idx="10"/>
          </p:nvPr>
        </p:nvSpPr>
        <p:spPr/>
        <p:txBody>
          <a:bodyPr rtlCol="0"/>
          <a:lstStyle/>
          <a:p>
            <a:pPr rtl="0"/>
            <a:fld id="{0A3C37BE-C303-496D-B5CD-85F2937540FC}" type="slidenum">
              <a:rPr lang="de-DE" smtClean="0"/>
              <a:t>1</a:t>
            </a:fld>
            <a:endParaRPr lang="de-DE"/>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0A3C37BE-C303-496D-B5CD-85F2937540FC}" type="slidenum">
              <a:rPr lang="de-DE" smtClean="0"/>
              <a:t>2</a:t>
            </a:fld>
            <a:endParaRPr lang="de-DE"/>
          </a:p>
        </p:txBody>
      </p:sp>
    </p:spTree>
    <p:extLst>
      <p:ext uri="{BB962C8B-B14F-4D97-AF65-F5344CB8AC3E}">
        <p14:creationId xmlns:p14="http://schemas.microsoft.com/office/powerpoint/2010/main" val="144323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0A3C37BE-C303-496D-B5CD-85F2937540FC}" type="slidenum">
              <a:rPr lang="de-DE" noProof="0" smtClean="0"/>
              <a:t>6</a:t>
            </a:fld>
            <a:endParaRPr lang="de-DE" noProof="0"/>
          </a:p>
        </p:txBody>
      </p:sp>
    </p:spTree>
    <p:extLst>
      <p:ext uri="{BB962C8B-B14F-4D97-AF65-F5344CB8AC3E}">
        <p14:creationId xmlns:p14="http://schemas.microsoft.com/office/powerpoint/2010/main" val="1541731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0A3C37BE-C303-496D-B5CD-85F2937540FC}" type="slidenum">
              <a:rPr lang="de-DE" noProof="0" smtClean="0"/>
              <a:t>16</a:t>
            </a:fld>
            <a:endParaRPr lang="de-DE" noProof="0"/>
          </a:p>
        </p:txBody>
      </p:sp>
    </p:spTree>
    <p:extLst>
      <p:ext uri="{BB962C8B-B14F-4D97-AF65-F5344CB8AC3E}">
        <p14:creationId xmlns:p14="http://schemas.microsoft.com/office/powerpoint/2010/main" val="352548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0A3C37BE-C303-496D-B5CD-85F2937540FC}" type="slidenum">
              <a:rPr lang="de-DE" smtClean="0"/>
              <a:t>18</a:t>
            </a:fld>
            <a:endParaRPr lang="de-DE"/>
          </a:p>
        </p:txBody>
      </p:sp>
    </p:spTree>
    <p:extLst>
      <p:ext uri="{BB962C8B-B14F-4D97-AF65-F5344CB8AC3E}">
        <p14:creationId xmlns:p14="http://schemas.microsoft.com/office/powerpoint/2010/main" val="144323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0A3C37BE-C303-496D-B5CD-85F2937540FC}" type="slidenum">
              <a:rPr lang="de-DE" smtClean="0"/>
              <a:t>20</a:t>
            </a:fld>
            <a:endParaRPr lang="de-DE"/>
          </a:p>
        </p:txBody>
      </p:sp>
    </p:spTree>
    <p:extLst>
      <p:ext uri="{BB962C8B-B14F-4D97-AF65-F5344CB8AC3E}">
        <p14:creationId xmlns:p14="http://schemas.microsoft.com/office/powerpoint/2010/main" val="5407123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pic>
        <p:nvPicPr>
          <p:cNvPr id="11" name="Bild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el 1"/>
          <p:cNvSpPr>
            <a:spLocks noGrp="1"/>
          </p:cNvSpPr>
          <p:nvPr>
            <p:ph type="ctrTitle" hasCustomPrompt="1"/>
          </p:nvPr>
        </p:nvSpPr>
        <p:spPr>
          <a:xfrm>
            <a:off x="1104900" y="2292094"/>
            <a:ext cx="10096500" cy="2219691"/>
          </a:xfrm>
        </p:spPr>
        <p:txBody>
          <a:bodyPr rtlCol="0" anchor="ctr">
            <a:normAutofit/>
          </a:bodyPr>
          <a:lstStyle>
            <a:lvl1pPr algn="l">
              <a:defRPr sz="4400" cap="all" baseline="0"/>
            </a:lvl1pPr>
          </a:lstStyle>
          <a:p>
            <a:pPr rtl="0"/>
            <a:r>
              <a:rPr lang="de-DE" noProof="0"/>
              <a:t>Titelmasterformat durch Klicken bearbeiten</a:t>
            </a:r>
          </a:p>
        </p:txBody>
      </p:sp>
      <p:sp>
        <p:nvSpPr>
          <p:cNvPr id="3" name="Untertitel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Datumsplatzhalter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742C28B0-84C1-427E-8E0F-79900127A8C4}" type="datetime1">
              <a:rPr lang="de-DE" noProof="0" smtClean="0"/>
              <a:t>23.05.2023</a:t>
            </a:fld>
            <a:endParaRPr lang="de-DE" noProof="0"/>
          </a:p>
        </p:txBody>
      </p:sp>
      <p:sp>
        <p:nvSpPr>
          <p:cNvPr id="5" name="Fußzeilenplatzhalter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de-DE" noProof="0"/>
          </a:p>
        </p:txBody>
      </p:sp>
      <p:sp>
        <p:nvSpPr>
          <p:cNvPr id="6" name="Foliennummernplatzhalter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de-DE" noProof="0" smtClean="0"/>
              <a:pPr/>
              <a:t>‹Nr.›</a:t>
            </a:fld>
            <a:endParaRPr lang="de-DE"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nchor="b"/>
          <a:lstStyle>
            <a:lvl1pPr>
              <a:defRPr sz="3200"/>
            </a:lvl1pPr>
          </a:lstStyle>
          <a:p>
            <a:pPr rtl="0"/>
            <a:r>
              <a:rPr lang="de-DE" noProof="0"/>
              <a:t>Titelmasterformat durch Klicken bearbeiten</a:t>
            </a:r>
          </a:p>
        </p:txBody>
      </p:sp>
      <p:sp>
        <p:nvSpPr>
          <p:cNvPr id="4" name="Textplatzhalter 3"/>
          <p:cNvSpPr>
            <a:spLocks noGrp="1"/>
          </p:cNvSpPr>
          <p:nvPr>
            <p:ph type="body" sz="half" idx="2" hasCustomPrompt="1"/>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3" name="Bildplatzhalter 2" descr="Leerer Platzhalter zum Hinzufügen eines Bilds. Klicken Sie auf den Platzhalter, und wählen Sie das hinzuzufügende Bild aus."/>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5" name="Datumsplatzhalter 4"/>
          <p:cNvSpPr>
            <a:spLocks noGrp="1"/>
          </p:cNvSpPr>
          <p:nvPr>
            <p:ph type="dt" sz="half" idx="10"/>
          </p:nvPr>
        </p:nvSpPr>
        <p:spPr/>
        <p:txBody>
          <a:bodyPr rtlCol="0"/>
          <a:lstStyle/>
          <a:p>
            <a:pPr rtl="0"/>
            <a:fld id="{3A2E147E-B38F-41EB-8FAC-BEEF9EBD5C02}" type="datetime1">
              <a:rPr lang="de-DE" noProof="0" smtClean="0"/>
              <a:t>23.05.2023</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Vertikaler Textplatzhalter 2"/>
          <p:cNvSpPr>
            <a:spLocks noGrp="1"/>
          </p:cNvSpPr>
          <p:nvPr>
            <p:ph type="body" orient="vert" idx="1" hasCustomPrompt="1"/>
          </p:nvPr>
        </p:nvSpPr>
        <p:spPr/>
        <p:txBody>
          <a:bodyPr vert="eaVert"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905B83FA-B1DC-4EDC-B6B7-81FC271E5526}" type="datetime1">
              <a:rPr lang="de-DE" noProof="0" smtClean="0"/>
              <a:t>23.05.2023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hasCustomPrompt="1"/>
          </p:nvPr>
        </p:nvSpPr>
        <p:spPr>
          <a:xfrm>
            <a:off x="9372600" y="365125"/>
            <a:ext cx="1714500" cy="5811838"/>
          </a:xfrm>
        </p:spPr>
        <p:txBody>
          <a:bodyPr vert="eaVert" rtlCol="0"/>
          <a:lstStyle/>
          <a:p>
            <a:pPr rtl="0"/>
            <a:r>
              <a:rPr lang="de-DE" noProof="0"/>
              <a:t>Titelmasterformat durch Klicken bearbeiten</a:t>
            </a:r>
          </a:p>
        </p:txBody>
      </p:sp>
      <p:sp>
        <p:nvSpPr>
          <p:cNvPr id="3" name="Vertikaler Textplatzhalter 2"/>
          <p:cNvSpPr>
            <a:spLocks noGrp="1"/>
          </p:cNvSpPr>
          <p:nvPr>
            <p:ph type="body" orient="vert" idx="1" hasCustomPrompt="1"/>
          </p:nvPr>
        </p:nvSpPr>
        <p:spPr>
          <a:xfrm>
            <a:off x="1104900" y="365125"/>
            <a:ext cx="8098896" cy="5811838"/>
          </a:xfrm>
        </p:spPr>
        <p:txBody>
          <a:bodyPr vert="eaVert"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D7AC22F8-334C-48EC-B09A-F16197706E43}" type="datetime1">
              <a:rPr lang="de-DE" noProof="0" smtClean="0"/>
              <a:t>23.05.2023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a:t>‹Nr.›</a:t>
            </a:fld>
            <a:endParaRPr lang="de-DE" noProof="0"/>
          </a:p>
        </p:txBody>
      </p:sp>
      <p:grpSp>
        <p:nvGrpSpPr>
          <p:cNvPr id="7" name="Gruppieren 6"/>
          <p:cNvGrpSpPr/>
          <p:nvPr/>
        </p:nvGrpSpPr>
        <p:grpSpPr>
          <a:xfrm rot="5400000">
            <a:off x="6514047" y="3228843"/>
            <a:ext cx="5632704" cy="84403"/>
            <a:chOff x="1073150" y="1219201"/>
            <a:chExt cx="10058400" cy="63125"/>
          </a:xfrm>
        </p:grpSpPr>
        <p:cxnSp>
          <p:nvCxnSpPr>
            <p:cNvPr id="8" name="Gerader Verbinde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Inhaltsplatzhalter 2"/>
          <p:cNvSpPr>
            <a:spLocks noGrp="1"/>
          </p:cNvSpPr>
          <p:nvPr>
            <p:ph idx="1" hasCustomPrompt="1"/>
          </p:nvPr>
        </p:nvSpPr>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0E43DB41-9488-4162-B2D1-EA019165276D}" type="datetime1">
              <a:rPr lang="de-DE" noProof="0" smtClean="0"/>
              <a:t>23.05.2023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mit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04900" y="2292094"/>
            <a:ext cx="5734050" cy="2219691"/>
          </a:xfrm>
        </p:spPr>
        <p:txBody>
          <a:bodyPr rtlCol="0" anchor="ctr">
            <a:normAutofit/>
          </a:bodyPr>
          <a:lstStyle>
            <a:lvl1pPr algn="l">
              <a:defRPr sz="4400" cap="all" baseline="0"/>
            </a:lvl1pPr>
          </a:lstStyle>
          <a:p>
            <a:pPr rtl="0"/>
            <a:r>
              <a:rPr lang="de-DE" noProof="0"/>
              <a:t>Titelmasterformat durch Klicken bearbeiten</a:t>
            </a:r>
          </a:p>
        </p:txBody>
      </p:sp>
      <p:sp>
        <p:nvSpPr>
          <p:cNvPr id="3" name="Untertitel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11" name="Bildplatzhalter 10" descr="Leerer Platzhalter zum Hinzufügen eines Bilds. Klicken Sie auf den Platzhalter, und wählen Sie das hinzuzufügende Bild aus."/>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de-DE" noProof="0"/>
              <a:t>Bild durch Klicken auf Symbol hinzufügen</a:t>
            </a:r>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4" name="Gruppieren 13"/>
          <p:cNvGrpSpPr/>
          <p:nvPr/>
        </p:nvGrpSpPr>
        <p:grpSpPr>
          <a:xfrm>
            <a:off x="0" y="1143000"/>
            <a:ext cx="12192000" cy="63125"/>
            <a:chOff x="507492" y="1501519"/>
            <a:chExt cx="8129016" cy="63125"/>
          </a:xfrm>
        </p:grpSpPr>
        <p:cxnSp>
          <p:nvCxnSpPr>
            <p:cNvPr id="15" name="Gerader Verbinde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Bild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pieren 12"/>
          <p:cNvGrpSpPr/>
          <p:nvPr/>
        </p:nvGrpSpPr>
        <p:grpSpPr>
          <a:xfrm rot="10800000">
            <a:off x="0" y="5645510"/>
            <a:ext cx="12192000" cy="63125"/>
            <a:chOff x="507492" y="1501519"/>
            <a:chExt cx="8129016" cy="63125"/>
          </a:xfrm>
        </p:grpSpPr>
        <p:cxnSp>
          <p:nvCxnSpPr>
            <p:cNvPr id="17" name="Gerader Verbinde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grpSp>
        <p:nvGrpSpPr>
          <p:cNvPr id="8" name="Gruppieren 7"/>
          <p:cNvGrpSpPr/>
          <p:nvPr/>
        </p:nvGrpSpPr>
        <p:grpSpPr>
          <a:xfrm>
            <a:off x="0" y="2514600"/>
            <a:ext cx="12192000" cy="3194035"/>
            <a:chOff x="647402" y="2514600"/>
            <a:chExt cx="10838688" cy="3194035"/>
          </a:xfrm>
        </p:grpSpPr>
        <p:grpSp>
          <p:nvGrpSpPr>
            <p:cNvPr id="9" name="Gruppieren 8"/>
            <p:cNvGrpSpPr/>
            <p:nvPr/>
          </p:nvGrpSpPr>
          <p:grpSpPr>
            <a:xfrm>
              <a:off x="647402" y="2514600"/>
              <a:ext cx="10838688" cy="63125"/>
              <a:chOff x="507492" y="1501519"/>
              <a:chExt cx="8129016" cy="63125"/>
            </a:xfrm>
          </p:grpSpPr>
          <p:cxnSp>
            <p:nvCxnSpPr>
              <p:cNvPr id="14" name="Gerader Verbinde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hteck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1" name="Gruppieren 10"/>
            <p:cNvGrpSpPr/>
            <p:nvPr/>
          </p:nvGrpSpPr>
          <p:grpSpPr>
            <a:xfrm rot="10800000">
              <a:off x="647402" y="5645510"/>
              <a:ext cx="10838688" cy="63125"/>
              <a:chOff x="507492" y="1501519"/>
              <a:chExt cx="8129016" cy="63125"/>
            </a:xfrm>
          </p:grpSpPr>
          <p:cxnSp>
            <p:nvCxnSpPr>
              <p:cNvPr id="12" name="Gerader Verbinde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Bild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el 1"/>
          <p:cNvSpPr>
            <a:spLocks noGrp="1"/>
          </p:cNvSpPr>
          <p:nvPr>
            <p:ph type="title" hasCustomPrompt="1"/>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de-DE" noProof="0"/>
              <a:t>Titelmasterformat durch Klicken bearbeiten</a:t>
            </a:r>
          </a:p>
        </p:txBody>
      </p:sp>
      <p:sp>
        <p:nvSpPr>
          <p:cNvPr id="3" name="Textplatzhalter 2"/>
          <p:cNvSpPr>
            <a:spLocks noGrp="1"/>
          </p:cNvSpPr>
          <p:nvPr>
            <p:ph type="body" idx="1" hasCustomPrompt="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
        <p:nvSpPr>
          <p:cNvPr id="4" name="Datumsplatzhalter 3"/>
          <p:cNvSpPr>
            <a:spLocks noGrp="1"/>
          </p:cNvSpPr>
          <p:nvPr>
            <p:ph type="dt" sz="half" idx="10"/>
          </p:nvPr>
        </p:nvSpPr>
        <p:spPr/>
        <p:txBody>
          <a:bodyPr rtlCol="0"/>
          <a:lstStyle/>
          <a:p>
            <a:pPr rtl="0"/>
            <a:fld id="{C57CE142-516B-41A4-924A-7720B5AF3410}" type="datetime1">
              <a:rPr lang="de-DE" noProof="0" smtClean="0"/>
              <a:t>23.05.2023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Inhaltsplatzhalter 2"/>
          <p:cNvSpPr>
            <a:spLocks noGrp="1"/>
          </p:cNvSpPr>
          <p:nvPr>
            <p:ph sz="half" idx="1" hasCustomPrompt="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p:cNvSpPr>
            <a:spLocks noGrp="1"/>
          </p:cNvSpPr>
          <p:nvPr>
            <p:ph sz="half" idx="2" hasCustomPrompt="1"/>
          </p:nvPr>
        </p:nvSpPr>
        <p:spPr>
          <a:xfrm>
            <a:off x="6172200" y="1600200"/>
            <a:ext cx="4914900" cy="4571999"/>
          </a:xfrm>
        </p:spPr>
        <p:txBody>
          <a:bodyPr rtlCol="0"/>
          <a:lstStyle>
            <a:lvl5pPr>
              <a:defRPr/>
            </a:lvl5pPr>
            <a:lvl6pPr>
              <a:defRPr/>
            </a:lvl6pPr>
            <a:lvl7pPr>
              <a:defRPr/>
            </a:lvl7pPr>
            <a:lvl8pPr>
              <a:defRPr/>
            </a:lvl8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p:cNvSpPr>
            <a:spLocks noGrp="1"/>
          </p:cNvSpPr>
          <p:nvPr>
            <p:ph type="dt" sz="half" idx="10"/>
          </p:nvPr>
        </p:nvSpPr>
        <p:spPr/>
        <p:txBody>
          <a:bodyPr rtlCol="0"/>
          <a:lstStyle/>
          <a:p>
            <a:pPr rtl="0"/>
            <a:fld id="{2067C1BC-FFF6-4433-A9F8-EBCBF601B864}" type="datetime1">
              <a:rPr lang="de-DE" noProof="0" smtClean="0"/>
              <a:t>23.05.2023</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Textplatzhalter 2"/>
          <p:cNvSpPr>
            <a:spLocks noGrp="1"/>
          </p:cNvSpPr>
          <p:nvPr>
            <p:ph type="body" idx="1" hasCustomPrompt="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4" name="Inhaltsplatzhalter 3"/>
          <p:cNvSpPr>
            <a:spLocks noGrp="1"/>
          </p:cNvSpPr>
          <p:nvPr>
            <p:ph sz="half" idx="2" hasCustomPrompt="1"/>
          </p:nvPr>
        </p:nvSpPr>
        <p:spPr>
          <a:xfrm>
            <a:off x="1104900" y="2424112"/>
            <a:ext cx="4919472" cy="3748088"/>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p:cNvSpPr>
            <a:spLocks noGrp="1"/>
          </p:cNvSpPr>
          <p:nvPr>
            <p:ph type="body" sz="quarter" idx="3" hasCustomPrompt="1"/>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6" name="Inhaltsplatzhalter 5"/>
          <p:cNvSpPr>
            <a:spLocks noGrp="1"/>
          </p:cNvSpPr>
          <p:nvPr>
            <p:ph sz="quarter" idx="4" hasCustomPrompt="1"/>
          </p:nvPr>
        </p:nvSpPr>
        <p:spPr>
          <a:xfrm>
            <a:off x="6166110" y="2424112"/>
            <a:ext cx="4919472" cy="3748088"/>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p:cNvSpPr>
            <a:spLocks noGrp="1"/>
          </p:cNvSpPr>
          <p:nvPr>
            <p:ph type="dt" sz="half" idx="10"/>
          </p:nvPr>
        </p:nvSpPr>
        <p:spPr/>
        <p:txBody>
          <a:bodyPr rtlCol="0"/>
          <a:lstStyle/>
          <a:p>
            <a:pPr rtl="0"/>
            <a:fld id="{8F96684B-F07D-4612-8224-797D284E1740}" type="datetime1">
              <a:rPr lang="de-DE" noProof="0" smtClean="0"/>
              <a:t>23.05.2023</a:t>
            </a:fld>
            <a:endParaRPr lang="de-DE" noProof="0"/>
          </a:p>
        </p:txBody>
      </p:sp>
      <p:sp>
        <p:nvSpPr>
          <p:cNvPr id="8" name="Fußzeilenplatzhalter 7"/>
          <p:cNvSpPr>
            <a:spLocks noGrp="1"/>
          </p:cNvSpPr>
          <p:nvPr>
            <p:ph type="ftr" sz="quarter" idx="11"/>
          </p:nvPr>
        </p:nvSpPr>
        <p:spPr/>
        <p:txBody>
          <a:bodyPr rtlCol="0"/>
          <a:lstStyle/>
          <a:p>
            <a:pPr rtl="0"/>
            <a:endParaRPr lang="de-DE" noProof="0"/>
          </a:p>
        </p:txBody>
      </p:sp>
      <p:sp>
        <p:nvSpPr>
          <p:cNvPr id="9" name="Foliennummernplatzhalter 8"/>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Datumsplatzhalter 2"/>
          <p:cNvSpPr>
            <a:spLocks noGrp="1"/>
          </p:cNvSpPr>
          <p:nvPr>
            <p:ph type="dt" sz="half" idx="10"/>
          </p:nvPr>
        </p:nvSpPr>
        <p:spPr/>
        <p:txBody>
          <a:bodyPr rtlCol="0"/>
          <a:lstStyle/>
          <a:p>
            <a:pPr rtl="0"/>
            <a:fld id="{903EBBB2-69CA-4966-9C0D-CDD5C56B78FE}" type="datetime1">
              <a:rPr lang="de-DE" noProof="0" smtClean="0"/>
              <a:t>23.05.2023</a:t>
            </a:fld>
            <a:endParaRPr lang="de-DE" noProof="0"/>
          </a:p>
        </p:txBody>
      </p:sp>
      <p:sp>
        <p:nvSpPr>
          <p:cNvPr id="4" name="Fußzeilenplatzhalter 3"/>
          <p:cNvSpPr>
            <a:spLocks noGrp="1"/>
          </p:cNvSpPr>
          <p:nvPr>
            <p:ph type="ftr" sz="quarter" idx="11"/>
          </p:nvPr>
        </p:nvSpPr>
        <p:spPr/>
        <p:txBody>
          <a:bodyPr rtlCol="0"/>
          <a:lstStyle/>
          <a:p>
            <a:pPr rtl="0"/>
            <a:endParaRPr lang="de-DE" noProof="0"/>
          </a:p>
        </p:txBody>
      </p:sp>
      <p:sp>
        <p:nvSpPr>
          <p:cNvPr id="5" name="Foliennummernplatzhalter 4"/>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2342EF34-0A6A-494A-861A-4CC575F3DBC5}" type="datetime1">
              <a:rPr lang="de-DE" noProof="0" smtClean="0"/>
              <a:t>23.05.2023</a:t>
            </a:fld>
            <a:endParaRPr lang="de-DE" noProof="0"/>
          </a:p>
        </p:txBody>
      </p:sp>
      <p:sp>
        <p:nvSpPr>
          <p:cNvPr id="3" name="Fußzeilenplatzhalter 2"/>
          <p:cNvSpPr>
            <a:spLocks noGrp="1"/>
          </p:cNvSpPr>
          <p:nvPr>
            <p:ph type="ftr" sz="quarter" idx="11"/>
          </p:nvPr>
        </p:nvSpPr>
        <p:spPr/>
        <p:txBody>
          <a:bodyPr rtlCol="0"/>
          <a:lstStyle/>
          <a:p>
            <a:pPr rtl="0"/>
            <a:endParaRPr lang="de-DE" noProof="0"/>
          </a:p>
        </p:txBody>
      </p:sp>
      <p:sp>
        <p:nvSpPr>
          <p:cNvPr id="4" name="Foliennummernplatzhalter 3"/>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nchor="b"/>
          <a:lstStyle>
            <a:lvl1pPr>
              <a:defRPr sz="3200"/>
            </a:lvl1pPr>
          </a:lstStyle>
          <a:p>
            <a:pPr rtl="0"/>
            <a:r>
              <a:rPr lang="de-DE" noProof="0"/>
              <a:t>Titelmasterformat durch Klicken bearbeiten</a:t>
            </a:r>
          </a:p>
        </p:txBody>
      </p:sp>
      <p:sp>
        <p:nvSpPr>
          <p:cNvPr id="4" name="Textplatzhalter 3"/>
          <p:cNvSpPr>
            <a:spLocks noGrp="1"/>
          </p:cNvSpPr>
          <p:nvPr>
            <p:ph type="body" sz="half" idx="2" hasCustomPrompt="1"/>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3" name="Inhaltsplatzhalter 2"/>
          <p:cNvSpPr>
            <a:spLocks noGrp="1"/>
          </p:cNvSpPr>
          <p:nvPr>
            <p:ph idx="1" hasCustomPrompt="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p:cNvSpPr>
            <a:spLocks noGrp="1"/>
          </p:cNvSpPr>
          <p:nvPr>
            <p:ph type="dt" sz="half" idx="10"/>
          </p:nvPr>
        </p:nvSpPr>
        <p:spPr/>
        <p:txBody>
          <a:bodyPr rtlCol="0"/>
          <a:lstStyle/>
          <a:p>
            <a:pPr rtl="0"/>
            <a:fld id="{C5E4EF37-7A41-452B-A63A-CBF8FF7C12AE}" type="datetime1">
              <a:rPr lang="de-DE" noProof="0" smtClean="0"/>
              <a:t>23.05.2023</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a:t>‹Nr.›</a:t>
            </a:fld>
            <a:endParaRPr lang="de-DE"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de-DE" noProof="0"/>
              <a:t>Titelmasterformat durch Klicken bearbeiten</a:t>
            </a:r>
          </a:p>
        </p:txBody>
      </p:sp>
      <p:sp>
        <p:nvSpPr>
          <p:cNvPr id="3" name="Textplatzhalt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a:p>
            <a:pPr lvl="5" rtl="0"/>
            <a:r>
              <a:rPr lang="de-DE" noProof="0"/>
              <a:t>Sechste Ebene</a:t>
            </a:r>
          </a:p>
          <a:p>
            <a:pPr lvl="6" rtl="0"/>
            <a:r>
              <a:rPr lang="de-DE" noProof="0"/>
              <a:t>Siebte Ebene</a:t>
            </a:r>
          </a:p>
          <a:p>
            <a:pPr lvl="7" rtl="0"/>
            <a:r>
              <a:rPr lang="de-DE" noProof="0"/>
              <a:t>Achte Ebene</a:t>
            </a:r>
          </a:p>
          <a:p>
            <a:pPr lvl="8" rtl="0"/>
            <a:r>
              <a:rPr lang="de-DE" noProof="0"/>
              <a:t>Neunte Ebene</a:t>
            </a:r>
          </a:p>
        </p:txBody>
      </p:sp>
      <p:sp>
        <p:nvSpPr>
          <p:cNvPr id="4" name="Datumsplatzhalt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E099A379-285B-4EDE-A7A7-5728CAC58B2C}" type="datetime1">
              <a:rPr lang="de-DE" noProof="0" smtClean="0"/>
              <a:t>23.05.2023</a:t>
            </a:fld>
            <a:endParaRPr lang="de-DE" noProof="0"/>
          </a:p>
        </p:txBody>
      </p:sp>
      <p:sp>
        <p:nvSpPr>
          <p:cNvPr id="5" name="Fußzeilenplatzhalt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de-DE" noProof="0"/>
          </a:p>
        </p:txBody>
      </p:sp>
      <p:sp>
        <p:nvSpPr>
          <p:cNvPr id="6" name="Foliennummernplatzhalt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de-DE" noProof="0" smtClean="0"/>
              <a:pPr/>
              <a:t>‹Nr.›</a:t>
            </a:fld>
            <a:endParaRPr lang="de-DE" noProof="0"/>
          </a:p>
        </p:txBody>
      </p:sp>
      <p:grpSp>
        <p:nvGrpSpPr>
          <p:cNvPr id="15" name="Gruppieren 14"/>
          <p:cNvGrpSpPr/>
          <p:nvPr/>
        </p:nvGrpSpPr>
        <p:grpSpPr>
          <a:xfrm>
            <a:off x="1103376" y="1219201"/>
            <a:ext cx="9985248" cy="84403"/>
            <a:chOff x="1073150" y="1219201"/>
            <a:chExt cx="10058400" cy="63125"/>
          </a:xfrm>
        </p:grpSpPr>
        <p:cxnSp>
          <p:nvCxnSpPr>
            <p:cNvPr id="13" name="Gerader Verbinde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7.png"/><Relationship Id="rId21" Type="http://schemas.openxmlformats.org/officeDocument/2006/relationships/image" Target="../media/image28.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41.png"/><Relationship Id="rId50" Type="http://schemas.openxmlformats.org/officeDocument/2006/relationships/customXml" Target="../ink/ink24.xml"/><Relationship Id="rId7" Type="http://schemas.openxmlformats.org/officeDocument/2006/relationships/image" Target="../media/image21.png"/><Relationship Id="rId2" Type="http://schemas.openxmlformats.org/officeDocument/2006/relationships/image" Target="../media/image18.png"/><Relationship Id="rId16" Type="http://schemas.openxmlformats.org/officeDocument/2006/relationships/customXml" Target="../ink/ink7.xml"/><Relationship Id="rId29" Type="http://schemas.openxmlformats.org/officeDocument/2006/relationships/image" Target="../media/image32.png"/><Relationship Id="rId11" Type="http://schemas.openxmlformats.org/officeDocument/2006/relationships/image" Target="../media/image23.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36.png"/><Relationship Id="rId40" Type="http://schemas.openxmlformats.org/officeDocument/2006/relationships/customXml" Target="../ink/ink19.xml"/><Relationship Id="rId45" Type="http://schemas.openxmlformats.org/officeDocument/2006/relationships/image" Target="../media/image40.png"/><Relationship Id="rId53" Type="http://schemas.openxmlformats.org/officeDocument/2006/relationships/image" Target="../media/image44.png"/><Relationship Id="rId5" Type="http://schemas.openxmlformats.org/officeDocument/2006/relationships/image" Target="../media/image20.png"/><Relationship Id="rId10" Type="http://schemas.openxmlformats.org/officeDocument/2006/relationships/customXml" Target="../ink/ink4.xml"/><Relationship Id="rId19" Type="http://schemas.openxmlformats.org/officeDocument/2006/relationships/image" Target="../media/image27.png"/><Relationship Id="rId31" Type="http://schemas.openxmlformats.org/officeDocument/2006/relationships/image" Target="../media/image33.png"/><Relationship Id="rId44" Type="http://schemas.openxmlformats.org/officeDocument/2006/relationships/customXml" Target="../ink/ink21.xml"/><Relationship Id="rId52" Type="http://schemas.openxmlformats.org/officeDocument/2006/relationships/customXml" Target="../ink/ink25.xml"/><Relationship Id="rId4" Type="http://schemas.openxmlformats.org/officeDocument/2006/relationships/customXml" Target="../ink/ink1.xml"/><Relationship Id="rId9" Type="http://schemas.openxmlformats.org/officeDocument/2006/relationships/image" Target="../media/image2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1.png"/><Relationship Id="rId30" Type="http://schemas.openxmlformats.org/officeDocument/2006/relationships/customXml" Target="../ink/ink14.xml"/><Relationship Id="rId35" Type="http://schemas.openxmlformats.org/officeDocument/2006/relationships/image" Target="../media/image35.png"/><Relationship Id="rId43" Type="http://schemas.openxmlformats.org/officeDocument/2006/relationships/image" Target="../media/image39.png"/><Relationship Id="rId48" Type="http://schemas.openxmlformats.org/officeDocument/2006/relationships/customXml" Target="../ink/ink23.xml"/><Relationship Id="rId8" Type="http://schemas.openxmlformats.org/officeDocument/2006/relationships/customXml" Target="../ink/ink3.xml"/><Relationship Id="rId51" Type="http://schemas.openxmlformats.org/officeDocument/2006/relationships/image" Target="../media/image43.png"/><Relationship Id="rId3" Type="http://schemas.openxmlformats.org/officeDocument/2006/relationships/image" Target="../media/image19.png"/><Relationship Id="rId12" Type="http://schemas.openxmlformats.org/officeDocument/2006/relationships/customXml" Target="../ink/ink5.xml"/><Relationship Id="rId17" Type="http://schemas.openxmlformats.org/officeDocument/2006/relationships/image" Target="../media/image26.png"/><Relationship Id="rId25" Type="http://schemas.openxmlformats.org/officeDocument/2006/relationships/image" Target="../media/image30.png"/><Relationship Id="rId33" Type="http://schemas.openxmlformats.org/officeDocument/2006/relationships/image" Target="../media/image34.png"/><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25.png"/><Relationship Id="rId23" Type="http://schemas.openxmlformats.org/officeDocument/2006/relationships/image" Target="../media/image29.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662609" y="2598129"/>
            <a:ext cx="5911298" cy="2391437"/>
          </a:xfrm>
        </p:spPr>
        <p:txBody>
          <a:bodyPr rtlCol="0" anchor="ctr">
            <a:noAutofit/>
          </a:bodyPr>
          <a:lstStyle/>
          <a:p>
            <a:pPr algn="ctr"/>
            <a:r>
              <a:rPr lang="de-DE" sz="3600" b="1" i="0" dirty="0">
                <a:effectLst/>
                <a:latin typeface="Helvetica" panose="020B0604020202020204" pitchFamily="34" charset="0"/>
              </a:rPr>
              <a:t>Operation „Literarischer Thementeppich“:</a:t>
            </a:r>
            <a:br>
              <a:rPr lang="de-DE" sz="3600" b="1" i="0" dirty="0">
                <a:effectLst/>
                <a:latin typeface="Helvetica" panose="020B0604020202020204" pitchFamily="34" charset="0"/>
              </a:rPr>
            </a:br>
            <a:r>
              <a:rPr lang="de-DE" sz="3600" b="1" i="0" dirty="0">
                <a:effectLst/>
                <a:latin typeface="Helvetica" panose="020B0604020202020204" pitchFamily="34" charset="0"/>
              </a:rPr>
              <a:t> </a:t>
            </a:r>
            <a:r>
              <a:rPr lang="de-DE" sz="2000" i="0" dirty="0">
                <a:effectLst/>
                <a:latin typeface="Helvetica" panose="020B0604020202020204" pitchFamily="34" charset="0"/>
              </a:rPr>
              <a:t>Eine Untersuchung der Montagetechnik Alfred Polgars mittels Digitaler Edition</a:t>
            </a:r>
            <a:endParaRPr lang="de" sz="3600" dirty="0"/>
          </a:p>
        </p:txBody>
      </p:sp>
      <p:pic>
        <p:nvPicPr>
          <p:cNvPr id="4" name="Bildplatzhalt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5462" b="15462"/>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advTm="5698">
        <p:fade/>
      </p:transition>
    </mc:Choice>
    <mc:Fallback xmlns="">
      <p:transition spd="med" advTm="569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C1734-4946-41F3-B647-070CEFEF9EF3}"/>
              </a:ext>
            </a:extLst>
          </p:cNvPr>
          <p:cNvSpPr>
            <a:spLocks noGrp="1"/>
          </p:cNvSpPr>
          <p:nvPr>
            <p:ph type="title"/>
          </p:nvPr>
        </p:nvSpPr>
        <p:spPr/>
        <p:txBody>
          <a:bodyPr/>
          <a:lstStyle/>
          <a:p>
            <a:r>
              <a:rPr lang="de-DE" dirty="0"/>
              <a:t>Montagetechnik</a:t>
            </a:r>
          </a:p>
        </p:txBody>
      </p:sp>
      <p:sp>
        <p:nvSpPr>
          <p:cNvPr id="3" name="Inhaltsplatzhalter 2">
            <a:extLst>
              <a:ext uri="{FF2B5EF4-FFF2-40B4-BE49-F238E27FC236}">
                <a16:creationId xmlns:a16="http://schemas.microsoft.com/office/drawing/2014/main" id="{DBD4C75D-AFD0-236E-4C2A-D9FA36AA4DC7}"/>
              </a:ext>
            </a:extLst>
          </p:cNvPr>
          <p:cNvSpPr>
            <a:spLocks noGrp="1"/>
          </p:cNvSpPr>
          <p:nvPr>
            <p:ph idx="1"/>
          </p:nvPr>
        </p:nvSpPr>
        <p:spPr/>
        <p:txBody>
          <a:bodyPr>
            <a:normAutofit lnSpcReduction="10000"/>
          </a:bodyPr>
          <a:lstStyle/>
          <a:p>
            <a:r>
              <a:rPr lang="de-DE" sz="2400" dirty="0">
                <a:latin typeface="Times New Roman" panose="02020603050405020304" pitchFamily="18" charset="0"/>
                <a:cs typeface="Times New Roman" panose="02020603050405020304" pitchFamily="18" charset="0"/>
              </a:rPr>
              <a:t>Frz. Montage = „Zusammensetzen. Aufstellen“</a:t>
            </a:r>
          </a:p>
          <a:p>
            <a:r>
              <a:rPr lang="de-DE" sz="2400" dirty="0">
                <a:latin typeface="Times New Roman" panose="02020603050405020304" pitchFamily="18" charset="0"/>
                <a:cs typeface="Times New Roman" panose="02020603050405020304" pitchFamily="18" charset="0"/>
              </a:rPr>
              <a:t>Stilmittel der Moderne</a:t>
            </a:r>
          </a:p>
          <a:p>
            <a:r>
              <a:rPr lang="de-DE" sz="2400" dirty="0">
                <a:latin typeface="Times New Roman" panose="02020603050405020304" pitchFamily="18" charset="0"/>
                <a:cs typeface="Times New Roman" panose="02020603050405020304" pitchFamily="18" charset="0"/>
              </a:rPr>
              <a:t>Stilmittel ebenso fragmentarischer Charakter wie die Epoche</a:t>
            </a:r>
          </a:p>
          <a:p>
            <a:r>
              <a:rPr lang="de-DE" sz="2400" dirty="0">
                <a:latin typeface="Times New Roman" panose="02020603050405020304" pitchFamily="18" charset="0"/>
                <a:cs typeface="Times New Roman" panose="02020603050405020304" pitchFamily="18" charset="0"/>
              </a:rPr>
              <a:t>Funktion von Montage:</a:t>
            </a:r>
          </a:p>
          <a:p>
            <a:pPr lvl="1"/>
            <a:r>
              <a:rPr lang="de-DE" sz="1800" dirty="0" err="1">
                <a:latin typeface="Times New Roman" panose="02020603050405020304" pitchFamily="18" charset="0"/>
                <a:cs typeface="Times New Roman" panose="02020603050405020304" pitchFamily="18" charset="0"/>
              </a:rPr>
              <a:t>Fragmenthafte</a:t>
            </a:r>
            <a:r>
              <a:rPr lang="de-DE" sz="1800" dirty="0">
                <a:latin typeface="Times New Roman" panose="02020603050405020304" pitchFamily="18" charset="0"/>
                <a:cs typeface="Times New Roman" panose="02020603050405020304" pitchFamily="18" charset="0"/>
              </a:rPr>
              <a:t> neue Welt darstellen</a:t>
            </a:r>
          </a:p>
          <a:p>
            <a:pPr lvl="1"/>
            <a:r>
              <a:rPr lang="de-DE" sz="1800" dirty="0">
                <a:latin typeface="Times New Roman" panose="02020603050405020304" pitchFamily="18" charset="0"/>
                <a:cs typeface="Times New Roman" panose="02020603050405020304" pitchFamily="18" charset="0"/>
              </a:rPr>
              <a:t>Bürgerlich-traditionelle Kunstwerk aus ästhetischen Grenzen rücken</a:t>
            </a:r>
          </a:p>
          <a:p>
            <a:pPr lvl="1"/>
            <a:r>
              <a:rPr lang="de-DE" sz="1800" dirty="0">
                <a:latin typeface="Times New Roman" panose="02020603050405020304" pitchFamily="18" charset="0"/>
                <a:cs typeface="Times New Roman" panose="02020603050405020304" pitchFamily="18" charset="0"/>
              </a:rPr>
              <a:t>Kunst und Leben verbinden</a:t>
            </a:r>
          </a:p>
          <a:p>
            <a:pPr lvl="1"/>
            <a:r>
              <a:rPr lang="de-DE" sz="1800" dirty="0">
                <a:latin typeface="Times New Roman" panose="02020603050405020304" pitchFamily="18" charset="0"/>
                <a:cs typeface="Times New Roman" panose="02020603050405020304" pitchFamily="18" charset="0"/>
              </a:rPr>
              <a:t>Publikum schockieren, da Sinn nicht mehr fassbar</a:t>
            </a:r>
          </a:p>
          <a:p>
            <a:r>
              <a:rPr lang="de-DE" sz="2400" dirty="0">
                <a:latin typeface="Times New Roman" panose="02020603050405020304" pitchFamily="18" charset="0"/>
                <a:cs typeface="Times New Roman" panose="02020603050405020304" pitchFamily="18" charset="0"/>
              </a:rPr>
              <a:t>2 Arten von Montagetechnik</a:t>
            </a:r>
          </a:p>
          <a:p>
            <a:pPr lvl="1"/>
            <a:r>
              <a:rPr lang="de-DE" sz="1800" dirty="0">
                <a:latin typeface="Times New Roman" panose="02020603050405020304" pitchFamily="18" charset="0"/>
                <a:cs typeface="Times New Roman" panose="02020603050405020304" pitchFamily="18" charset="0"/>
              </a:rPr>
              <a:t>Offene Montage</a:t>
            </a:r>
          </a:p>
          <a:p>
            <a:pPr lvl="1"/>
            <a:r>
              <a:rPr lang="de-DE" sz="1800" dirty="0">
                <a:latin typeface="Times New Roman" panose="02020603050405020304" pitchFamily="18" charset="0"/>
                <a:cs typeface="Times New Roman" panose="02020603050405020304" pitchFamily="18" charset="0"/>
              </a:rPr>
              <a:t>Verdeckte Montage</a:t>
            </a:r>
          </a:p>
          <a:p>
            <a:endParaRPr lang="de-DE" dirty="0"/>
          </a:p>
        </p:txBody>
      </p:sp>
      <p:pic>
        <p:nvPicPr>
          <p:cNvPr id="4" name="Inhaltsplatzhalter 4">
            <a:extLst>
              <a:ext uri="{FF2B5EF4-FFF2-40B4-BE49-F238E27FC236}">
                <a16:creationId xmlns:a16="http://schemas.microsoft.com/office/drawing/2014/main" id="{FC954A21-DBDF-F7BE-CD94-6B3A3FD608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2571"/>
          <a:stretch/>
        </p:blipFill>
        <p:spPr>
          <a:xfrm>
            <a:off x="8920038" y="1645920"/>
            <a:ext cx="2583991" cy="3134801"/>
          </a:xfrm>
          <a:prstGeom prst="rect">
            <a:avLst/>
          </a:prstGeom>
        </p:spPr>
      </p:pic>
    </p:spTree>
    <p:extLst>
      <p:ext uri="{BB962C8B-B14F-4D97-AF65-F5344CB8AC3E}">
        <p14:creationId xmlns:p14="http://schemas.microsoft.com/office/powerpoint/2010/main" val="114721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045460-0484-0813-45D4-FF2046971DB2}"/>
              </a:ext>
            </a:extLst>
          </p:cNvPr>
          <p:cNvSpPr>
            <a:spLocks noGrp="1"/>
          </p:cNvSpPr>
          <p:nvPr>
            <p:ph type="title"/>
          </p:nvPr>
        </p:nvSpPr>
        <p:spPr/>
        <p:txBody>
          <a:bodyPr/>
          <a:lstStyle/>
          <a:p>
            <a:r>
              <a:rPr lang="de-DE" dirty="0"/>
              <a:t>Montagetechnik – 2 Arten</a:t>
            </a:r>
          </a:p>
        </p:txBody>
      </p:sp>
      <p:sp>
        <p:nvSpPr>
          <p:cNvPr id="3" name="Inhaltsplatzhalter 2">
            <a:extLst>
              <a:ext uri="{FF2B5EF4-FFF2-40B4-BE49-F238E27FC236}">
                <a16:creationId xmlns:a16="http://schemas.microsoft.com/office/drawing/2014/main" id="{044B70F6-2A87-30F0-6BF5-773BAB324CD8}"/>
              </a:ext>
            </a:extLst>
          </p:cNvPr>
          <p:cNvSpPr>
            <a:spLocks noGrp="1"/>
          </p:cNvSpPr>
          <p:nvPr>
            <p:ph idx="1"/>
          </p:nvPr>
        </p:nvSpPr>
        <p:spPr/>
        <p:txBody>
          <a:bodyPr>
            <a:normAutofit lnSpcReduction="10000"/>
          </a:bodyPr>
          <a:lstStyle/>
          <a:p>
            <a:r>
              <a:rPr lang="de-DE" dirty="0">
                <a:latin typeface="Times New Roman" panose="02020603050405020304" pitchFamily="18" charset="0"/>
                <a:cs typeface="Times New Roman" panose="02020603050405020304" pitchFamily="18" charset="0"/>
              </a:rPr>
              <a:t>Offene Montage</a:t>
            </a:r>
          </a:p>
          <a:p>
            <a:pPr lvl="1"/>
            <a:r>
              <a:rPr lang="de-DE" dirty="0">
                <a:latin typeface="Times New Roman" panose="02020603050405020304" pitchFamily="18" charset="0"/>
                <a:cs typeface="Times New Roman" panose="02020603050405020304" pitchFamily="18" charset="0"/>
              </a:rPr>
              <a:t>Wahrnehmbarkeit der Nahtstellen </a:t>
            </a:r>
          </a:p>
          <a:p>
            <a:pPr lvl="1"/>
            <a:r>
              <a:rPr lang="de-DE" dirty="0">
                <a:latin typeface="Times New Roman" panose="02020603050405020304" pitchFamily="18" charset="0"/>
                <a:cs typeface="Times New Roman" panose="02020603050405020304" pitchFamily="18" charset="0"/>
              </a:rPr>
              <a:t>Beispiel: </a:t>
            </a:r>
            <a:br>
              <a:rPr lang="de-DE" dirty="0">
                <a:latin typeface="Times New Roman" panose="02020603050405020304" pitchFamily="18" charset="0"/>
                <a:cs typeface="Times New Roman" panose="02020603050405020304" pitchFamily="18" charset="0"/>
              </a:rPr>
            </a:br>
            <a:r>
              <a:rPr lang="de-DE" dirty="0">
                <a:solidFill>
                  <a:srgbClr val="FF0000"/>
                </a:solidFill>
                <a:latin typeface="Times New Roman" panose="02020603050405020304" pitchFamily="18" charset="0"/>
                <a:cs typeface="Times New Roman" panose="02020603050405020304" pitchFamily="18" charset="0"/>
              </a:rPr>
              <a:t>„Lichterloh brennt das Leben oder was man so heißt, angefacht </a:t>
            </a:r>
            <a:r>
              <a:rPr lang="de-DE" dirty="0">
                <a:highlight>
                  <a:srgbClr val="C0C0C0"/>
                </a:highlight>
                <a:latin typeface="Times New Roman" panose="02020603050405020304" pitchFamily="18" charset="0"/>
                <a:cs typeface="Times New Roman" panose="02020603050405020304" pitchFamily="18" charset="0"/>
              </a:rPr>
              <a:t>von den Blasebälgen </a:t>
            </a:r>
            <a:r>
              <a:rPr lang="de-DE" dirty="0">
                <a:highlight>
                  <a:srgbClr val="FFFF00"/>
                </a:highlight>
                <a:latin typeface="Times New Roman" panose="02020603050405020304" pitchFamily="18" charset="0"/>
                <a:cs typeface="Times New Roman" panose="02020603050405020304" pitchFamily="18" charset="0"/>
              </a:rPr>
              <a:t>Kommerz und Vergnügen</a:t>
            </a:r>
            <a:r>
              <a:rPr lang="de-DE" dirty="0">
                <a:latin typeface="Times New Roman" panose="02020603050405020304" pitchFamily="18" charset="0"/>
                <a:cs typeface="Times New Roman" panose="02020603050405020304" pitchFamily="18" charset="0"/>
              </a:rPr>
              <a:t>, </a:t>
            </a:r>
            <a:r>
              <a:rPr lang="de-DE" dirty="0">
                <a:highlight>
                  <a:srgbClr val="00FFFF"/>
                </a:highlight>
                <a:latin typeface="Times New Roman" panose="02020603050405020304" pitchFamily="18" charset="0"/>
                <a:cs typeface="Times New Roman" panose="02020603050405020304" pitchFamily="18" charset="0"/>
              </a:rPr>
              <a:t>durch das breite Bett </a:t>
            </a:r>
            <a:r>
              <a:rPr lang="de-DE" dirty="0">
                <a:solidFill>
                  <a:schemeClr val="accent5">
                    <a:lumMod val="75000"/>
                  </a:schemeClr>
                </a:solidFill>
                <a:highlight>
                  <a:srgbClr val="00FFFF"/>
                </a:highlight>
                <a:latin typeface="Times New Roman" panose="02020603050405020304" pitchFamily="18" charset="0"/>
                <a:cs typeface="Times New Roman" panose="02020603050405020304" pitchFamily="18" charset="0"/>
              </a:rPr>
              <a:t>der Straße </a:t>
            </a:r>
            <a:r>
              <a:rPr lang="de-DE" dirty="0">
                <a:highlight>
                  <a:srgbClr val="00FFFF"/>
                </a:highlight>
                <a:latin typeface="Times New Roman" panose="02020603050405020304" pitchFamily="18" charset="0"/>
                <a:cs typeface="Times New Roman" panose="02020603050405020304" pitchFamily="18" charset="0"/>
              </a:rPr>
              <a:t>stürzt </a:t>
            </a:r>
            <a:r>
              <a:rPr lang="de-DE" dirty="0">
                <a:solidFill>
                  <a:schemeClr val="accent5">
                    <a:lumMod val="75000"/>
                  </a:schemeClr>
                </a:solidFill>
                <a:highlight>
                  <a:srgbClr val="00FFFF"/>
                </a:highlight>
                <a:latin typeface="Times New Roman" panose="02020603050405020304" pitchFamily="18" charset="0"/>
                <a:cs typeface="Times New Roman" panose="02020603050405020304" pitchFamily="18" charset="0"/>
              </a:rPr>
              <a:t>die Stadt </a:t>
            </a:r>
            <a:r>
              <a:rPr lang="de-DE" dirty="0">
                <a:highlight>
                  <a:srgbClr val="00FFFF"/>
                </a:highlight>
                <a:latin typeface="Times New Roman" panose="02020603050405020304" pitchFamily="18" charset="0"/>
                <a:cs typeface="Times New Roman" panose="02020603050405020304" pitchFamily="18" charset="0"/>
              </a:rPr>
              <a:t>Welle auf Welle“ </a:t>
            </a:r>
            <a:r>
              <a:rPr lang="de-DE" dirty="0">
                <a:solidFill>
                  <a:schemeClr val="tx2"/>
                </a:solidFill>
                <a:latin typeface="Times New Roman" panose="02020603050405020304" pitchFamily="18" charset="0"/>
                <a:cs typeface="Times New Roman" panose="02020603050405020304" pitchFamily="18" charset="0"/>
              </a:rPr>
              <a:t>(Auszug aus: „Die großen Boulevards“)</a:t>
            </a:r>
          </a:p>
          <a:p>
            <a:pPr lvl="1"/>
            <a:r>
              <a:rPr lang="de-DE" dirty="0">
                <a:solidFill>
                  <a:schemeClr val="tx2"/>
                </a:solidFill>
                <a:latin typeface="Times New Roman" panose="02020603050405020304" pitchFamily="18" charset="0"/>
                <a:cs typeface="Times New Roman" panose="02020603050405020304" pitchFamily="18" charset="0"/>
              </a:rPr>
              <a:t>Verbundene Themen: Feuer, Wind, Konsumgesellschaft, Wasser, Erde</a:t>
            </a:r>
            <a:endParaRPr lang="de-DE" dirty="0">
              <a:latin typeface="Times New Roman" panose="02020603050405020304" pitchFamily="18" charset="0"/>
              <a:cs typeface="Times New Roman" panose="02020603050405020304" pitchFamily="18" charset="0"/>
            </a:endParaRPr>
          </a:p>
          <a:p>
            <a:pPr lvl="1"/>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Verdeckte Montage</a:t>
            </a:r>
          </a:p>
          <a:p>
            <a:pPr lvl="1"/>
            <a:r>
              <a:rPr lang="de-DE" dirty="0">
                <a:latin typeface="Times New Roman" panose="02020603050405020304" pitchFamily="18" charset="0"/>
                <a:cs typeface="Times New Roman" panose="02020603050405020304" pitchFamily="18" charset="0"/>
              </a:rPr>
              <a:t>Nahtstellen schwinden im Kunstwerk</a:t>
            </a:r>
          </a:p>
          <a:p>
            <a:pPr lvl="1"/>
            <a:r>
              <a:rPr lang="de-DE" dirty="0">
                <a:latin typeface="Times New Roman" panose="02020603050405020304" pitchFamily="18" charset="0"/>
                <a:cs typeface="Times New Roman" panose="02020603050405020304" pitchFamily="18" charset="0"/>
              </a:rPr>
              <a:t>Beispiel:</a:t>
            </a:r>
            <a:br>
              <a:rPr lang="de-DE" sz="2000" dirty="0">
                <a:latin typeface="Times New Roman" panose="02020603050405020304" pitchFamily="18" charset="0"/>
                <a:cs typeface="Times New Roman" panose="02020603050405020304" pitchFamily="18" charset="0"/>
              </a:rPr>
            </a:br>
            <a:r>
              <a:rPr lang="de-DE" dirty="0">
                <a:highlight>
                  <a:srgbClr val="EAEAEA"/>
                </a:highlight>
                <a:latin typeface="Times New Roman" panose="02020603050405020304" pitchFamily="18" charset="0"/>
                <a:cs typeface="Times New Roman" panose="02020603050405020304" pitchFamily="18" charset="0"/>
              </a:rPr>
              <a:t>„</a:t>
            </a:r>
            <a:r>
              <a:rPr lang="de-DE" dirty="0">
                <a:solidFill>
                  <a:srgbClr val="2A1282"/>
                </a:solidFill>
                <a:highlight>
                  <a:srgbClr val="EAEAEA"/>
                </a:highlight>
                <a:latin typeface="Times New Roman" panose="02020603050405020304" pitchFamily="18" charset="0"/>
                <a:cs typeface="Times New Roman" panose="02020603050405020304" pitchFamily="18" charset="0"/>
              </a:rPr>
              <a:t>Von oben </a:t>
            </a:r>
            <a:r>
              <a:rPr lang="de-DE" dirty="0">
                <a:solidFill>
                  <a:srgbClr val="9B9BFB"/>
                </a:solidFill>
                <a:highlight>
                  <a:srgbClr val="EAEAEA"/>
                </a:highlight>
                <a:latin typeface="Times New Roman" panose="02020603050405020304" pitchFamily="18" charset="0"/>
                <a:cs typeface="Times New Roman" panose="02020603050405020304" pitchFamily="18" charset="0"/>
              </a:rPr>
              <a:t>besehen</a:t>
            </a:r>
            <a:r>
              <a:rPr lang="de-DE" dirty="0">
                <a:highlight>
                  <a:srgbClr val="EAEAEA"/>
                </a:highlight>
                <a:latin typeface="Times New Roman" panose="02020603050405020304" pitchFamily="18" charset="0"/>
                <a:cs typeface="Times New Roman" panose="02020603050405020304" pitchFamily="18" charset="0"/>
              </a:rPr>
              <a:t>, </a:t>
            </a:r>
            <a:r>
              <a:rPr lang="de-DE" dirty="0">
                <a:solidFill>
                  <a:srgbClr val="9B9BFB"/>
                </a:solidFill>
                <a:highlight>
                  <a:srgbClr val="EAEAEA"/>
                </a:highlight>
                <a:latin typeface="Times New Roman" panose="02020603050405020304" pitchFamily="18" charset="0"/>
                <a:cs typeface="Times New Roman" panose="02020603050405020304" pitchFamily="18" charset="0"/>
              </a:rPr>
              <a:t>machten</a:t>
            </a:r>
            <a:r>
              <a:rPr lang="de-DE" dirty="0">
                <a:highlight>
                  <a:srgbClr val="EAEAEA"/>
                </a:highlight>
                <a:latin typeface="Times New Roman" panose="02020603050405020304" pitchFamily="18" charset="0"/>
                <a:cs typeface="Times New Roman" panose="02020603050405020304" pitchFamily="18" charset="0"/>
              </a:rPr>
              <a:t> die </a:t>
            </a:r>
            <a:r>
              <a:rPr lang="de-DE" dirty="0">
                <a:solidFill>
                  <a:srgbClr val="8C0844"/>
                </a:solidFill>
                <a:highlight>
                  <a:srgbClr val="EAEAEA"/>
                </a:highlight>
                <a:latin typeface="Times New Roman" panose="02020603050405020304" pitchFamily="18" charset="0"/>
                <a:cs typeface="Times New Roman" panose="02020603050405020304" pitchFamily="18" charset="0"/>
              </a:rPr>
              <a:t>Orchestermenschen</a:t>
            </a:r>
            <a:r>
              <a:rPr lang="de-DE" dirty="0">
                <a:highlight>
                  <a:srgbClr val="EAEAEA"/>
                </a:highlight>
                <a:latin typeface="Times New Roman" panose="02020603050405020304" pitchFamily="18" charset="0"/>
                <a:cs typeface="Times New Roman" panose="02020603050405020304" pitchFamily="18" charset="0"/>
              </a:rPr>
              <a:t> überhaupt den </a:t>
            </a:r>
            <a:r>
              <a:rPr lang="de-DE" dirty="0">
                <a:solidFill>
                  <a:srgbClr val="167E1B"/>
                </a:solidFill>
                <a:highlight>
                  <a:srgbClr val="EAEAEA"/>
                </a:highlight>
                <a:latin typeface="Times New Roman" panose="02020603050405020304" pitchFamily="18" charset="0"/>
                <a:cs typeface="Times New Roman" panose="02020603050405020304" pitchFamily="18" charset="0"/>
              </a:rPr>
              <a:t>Eindruck</a:t>
            </a:r>
            <a:r>
              <a:rPr lang="de-DE" dirty="0">
                <a:highlight>
                  <a:srgbClr val="EAEAEA"/>
                </a:highlight>
                <a:latin typeface="Times New Roman" panose="02020603050405020304" pitchFamily="18" charset="0"/>
                <a:cs typeface="Times New Roman" panose="02020603050405020304" pitchFamily="18" charset="0"/>
              </a:rPr>
              <a:t> </a:t>
            </a:r>
            <a:r>
              <a:rPr lang="de-DE" dirty="0">
                <a:solidFill>
                  <a:srgbClr val="FF0000"/>
                </a:solidFill>
                <a:highlight>
                  <a:srgbClr val="EAEAEA"/>
                </a:highlight>
                <a:latin typeface="Times New Roman" panose="02020603050405020304" pitchFamily="18" charset="0"/>
                <a:cs typeface="Times New Roman" panose="02020603050405020304" pitchFamily="18" charset="0"/>
              </a:rPr>
              <a:t>bewegter</a:t>
            </a:r>
            <a:r>
              <a:rPr lang="de-DE" dirty="0">
                <a:highlight>
                  <a:srgbClr val="EAEAEA"/>
                </a:highlight>
                <a:latin typeface="Times New Roman" panose="02020603050405020304" pitchFamily="18" charset="0"/>
                <a:cs typeface="Times New Roman" panose="02020603050405020304" pitchFamily="18" charset="0"/>
              </a:rPr>
              <a:t> </a:t>
            </a:r>
            <a:r>
              <a:rPr lang="de-DE" dirty="0">
                <a:solidFill>
                  <a:srgbClr val="00B0F0"/>
                </a:solidFill>
                <a:highlight>
                  <a:srgbClr val="EAEAEA"/>
                </a:highlight>
                <a:latin typeface="Times New Roman" panose="02020603050405020304" pitchFamily="18" charset="0"/>
                <a:cs typeface="Times New Roman" panose="02020603050405020304" pitchFamily="18" charset="0"/>
              </a:rPr>
              <a:t>Mechanismen</a:t>
            </a:r>
            <a:r>
              <a:rPr lang="de-DE" dirty="0">
                <a:highlight>
                  <a:srgbClr val="EAEAEA"/>
                </a:highlight>
                <a:latin typeface="Times New Roman" panose="02020603050405020304" pitchFamily="18" charset="0"/>
                <a:cs typeface="Times New Roman" panose="02020603050405020304" pitchFamily="18" charset="0"/>
              </a:rPr>
              <a:t>. Sie </a:t>
            </a:r>
            <a:r>
              <a:rPr lang="de-DE" dirty="0">
                <a:solidFill>
                  <a:srgbClr val="EF9215"/>
                </a:solidFill>
                <a:highlight>
                  <a:srgbClr val="EAEAEA"/>
                </a:highlight>
                <a:latin typeface="Times New Roman" panose="02020603050405020304" pitchFamily="18" charset="0"/>
                <a:cs typeface="Times New Roman" panose="02020603050405020304" pitchFamily="18" charset="0"/>
              </a:rPr>
              <a:t>taten Zweckmäßiges</a:t>
            </a:r>
            <a:r>
              <a:rPr lang="de-DE" dirty="0">
                <a:highlight>
                  <a:srgbClr val="EAEAEA"/>
                </a:highlight>
                <a:latin typeface="Times New Roman" panose="02020603050405020304" pitchFamily="18" charset="0"/>
                <a:cs typeface="Times New Roman" panose="02020603050405020304" pitchFamily="18" charset="0"/>
              </a:rPr>
              <a:t>, vielleicht </a:t>
            </a:r>
            <a:r>
              <a:rPr lang="de-DE" dirty="0">
                <a:solidFill>
                  <a:srgbClr val="167E1B"/>
                </a:solidFill>
                <a:highlight>
                  <a:srgbClr val="EAEAEA"/>
                </a:highlight>
                <a:latin typeface="Times New Roman" panose="02020603050405020304" pitchFamily="18" charset="0"/>
                <a:cs typeface="Times New Roman" panose="02020603050405020304" pitchFamily="18" charset="0"/>
              </a:rPr>
              <a:t>wider oder zumindest ohne ihren Willen</a:t>
            </a:r>
            <a:r>
              <a:rPr lang="de-DE" dirty="0">
                <a:highlight>
                  <a:srgbClr val="EAEAEA"/>
                </a:highlight>
                <a:latin typeface="Times New Roman" panose="02020603050405020304" pitchFamily="18" charset="0"/>
                <a:cs typeface="Times New Roman" panose="02020603050405020304" pitchFamily="18" charset="0"/>
              </a:rPr>
              <a:t>, aber so, </a:t>
            </a:r>
            <a:r>
              <a:rPr lang="de-DE" dirty="0">
                <a:solidFill>
                  <a:srgbClr val="167E1B"/>
                </a:solidFill>
                <a:highlight>
                  <a:srgbClr val="EAEAEA"/>
                </a:highlight>
                <a:latin typeface="Times New Roman" panose="02020603050405020304" pitchFamily="18" charset="0"/>
                <a:cs typeface="Times New Roman" panose="02020603050405020304" pitchFamily="18" charset="0"/>
              </a:rPr>
              <a:t>als ob sie‘s wollten</a:t>
            </a:r>
            <a:r>
              <a:rPr lang="de-DE" dirty="0">
                <a:highlight>
                  <a:srgbClr val="EAEAEA"/>
                </a:highlight>
                <a:latin typeface="Times New Roman" panose="02020603050405020304" pitchFamily="18" charset="0"/>
                <a:cs typeface="Times New Roman" panose="02020603050405020304" pitchFamily="18" charset="0"/>
              </a:rPr>
              <a:t>. Sie waren ein </a:t>
            </a:r>
            <a:r>
              <a:rPr lang="de-DE" dirty="0">
                <a:solidFill>
                  <a:srgbClr val="FF0000"/>
                </a:solidFill>
                <a:highlight>
                  <a:srgbClr val="EAEAEA"/>
                </a:highlight>
                <a:latin typeface="Times New Roman" panose="02020603050405020304" pitchFamily="18" charset="0"/>
                <a:cs typeface="Times New Roman" panose="02020603050405020304" pitchFamily="18" charset="0"/>
              </a:rPr>
              <a:t>gutes</a:t>
            </a:r>
            <a:r>
              <a:rPr lang="de-DE" dirty="0">
                <a:highlight>
                  <a:srgbClr val="EAEAEA"/>
                </a:highlight>
                <a:latin typeface="Times New Roman" panose="02020603050405020304" pitchFamily="18" charset="0"/>
                <a:cs typeface="Times New Roman" panose="02020603050405020304" pitchFamily="18" charset="0"/>
              </a:rPr>
              <a:t> </a:t>
            </a:r>
            <a:r>
              <a:rPr lang="de-DE" dirty="0">
                <a:solidFill>
                  <a:srgbClr val="F141DC"/>
                </a:solidFill>
                <a:highlight>
                  <a:srgbClr val="EAEAEA"/>
                </a:highlight>
                <a:latin typeface="Times New Roman" panose="02020603050405020304" pitchFamily="18" charset="0"/>
                <a:cs typeface="Times New Roman" panose="02020603050405020304" pitchFamily="18" charset="0"/>
              </a:rPr>
              <a:t>Abbild</a:t>
            </a:r>
            <a:r>
              <a:rPr lang="de-DE" dirty="0">
                <a:highlight>
                  <a:srgbClr val="EAEAEA"/>
                </a:highlight>
                <a:latin typeface="Times New Roman" panose="02020603050405020304" pitchFamily="18" charset="0"/>
                <a:cs typeface="Times New Roman" panose="02020603050405020304" pitchFamily="18" charset="0"/>
              </a:rPr>
              <a:t> </a:t>
            </a:r>
            <a:r>
              <a:rPr lang="de-DE" dirty="0">
                <a:solidFill>
                  <a:srgbClr val="8C0844"/>
                </a:solidFill>
                <a:highlight>
                  <a:srgbClr val="EAEAEA"/>
                </a:highlight>
                <a:latin typeface="Times New Roman" panose="02020603050405020304" pitchFamily="18" charset="0"/>
                <a:cs typeface="Times New Roman" panose="02020603050405020304" pitchFamily="18" charset="0"/>
              </a:rPr>
              <a:t>menschlicher</a:t>
            </a:r>
            <a:r>
              <a:rPr lang="de-DE" dirty="0">
                <a:highlight>
                  <a:srgbClr val="EAEAEA"/>
                </a:highlight>
                <a:latin typeface="Times New Roman" panose="02020603050405020304" pitchFamily="18" charset="0"/>
                <a:cs typeface="Times New Roman" panose="02020603050405020304" pitchFamily="18" charset="0"/>
              </a:rPr>
              <a:t> </a:t>
            </a:r>
            <a:r>
              <a:rPr lang="de-DE" dirty="0">
                <a:solidFill>
                  <a:srgbClr val="EF9215"/>
                </a:solidFill>
                <a:highlight>
                  <a:srgbClr val="EAEAEA"/>
                </a:highlight>
                <a:latin typeface="Times New Roman" panose="02020603050405020304" pitchFamily="18" charset="0"/>
                <a:cs typeface="Times New Roman" panose="02020603050405020304" pitchFamily="18" charset="0"/>
              </a:rPr>
              <a:t>Geschäftigkeit</a:t>
            </a:r>
            <a:r>
              <a:rPr lang="de-DE" dirty="0">
                <a:highlight>
                  <a:srgbClr val="EAEAEA"/>
                </a:highlight>
                <a:latin typeface="Times New Roman" panose="02020603050405020304" pitchFamily="18" charset="0"/>
                <a:cs typeface="Times New Roman" panose="02020603050405020304" pitchFamily="18" charset="0"/>
              </a:rPr>
              <a:t>.“ (Auszug aus „Orchester von oben“)</a:t>
            </a:r>
          </a:p>
          <a:p>
            <a:pPr lvl="1"/>
            <a:r>
              <a:rPr lang="de-DE" sz="1800" dirty="0">
                <a:latin typeface="Times New Roman" panose="02020603050405020304" pitchFamily="18" charset="0"/>
                <a:cs typeface="Times New Roman" panose="02020603050405020304" pitchFamily="18" charset="0"/>
              </a:rPr>
              <a:t>Verbundene Themen: </a:t>
            </a:r>
          </a:p>
          <a:p>
            <a:pPr lvl="2"/>
            <a:r>
              <a:rPr lang="de-DE" sz="1600" dirty="0">
                <a:latin typeface="Times New Roman" panose="02020603050405020304" pitchFamily="18" charset="0"/>
                <a:cs typeface="Times New Roman" panose="02020603050405020304" pitchFamily="18" charset="0"/>
              </a:rPr>
              <a:t>grob: </a:t>
            </a:r>
            <a:r>
              <a:rPr lang="de-DE" sz="1600" dirty="0">
                <a:highlight>
                  <a:srgbClr val="EAEAEA"/>
                </a:highlight>
                <a:latin typeface="Times New Roman" panose="02020603050405020304" pitchFamily="18" charset="0"/>
                <a:cs typeface="Times New Roman" panose="02020603050405020304" pitchFamily="18" charset="0"/>
              </a:rPr>
              <a:t>Mensch + Arbeitswelt</a:t>
            </a:r>
          </a:p>
          <a:p>
            <a:pPr lvl="2"/>
            <a:r>
              <a:rPr lang="de-DE" sz="1600" dirty="0">
                <a:latin typeface="Times New Roman" panose="02020603050405020304" pitchFamily="18" charset="0"/>
                <a:cs typeface="Times New Roman" panose="02020603050405020304" pitchFamily="18" charset="0"/>
              </a:rPr>
              <a:t>Feiner: 1. Ebene: </a:t>
            </a:r>
            <a:r>
              <a:rPr lang="de-DE" sz="1600" dirty="0">
                <a:solidFill>
                  <a:srgbClr val="2A1282"/>
                </a:solidFill>
                <a:latin typeface="Times New Roman" panose="02020603050405020304" pitchFamily="18" charset="0"/>
                <a:cs typeface="Times New Roman" panose="02020603050405020304" pitchFamily="18" charset="0"/>
              </a:rPr>
              <a:t>Perspektive</a:t>
            </a:r>
            <a:r>
              <a:rPr lang="de-DE" sz="1600" dirty="0">
                <a:latin typeface="Times New Roman" panose="02020603050405020304" pitchFamily="18" charset="0"/>
                <a:cs typeface="Times New Roman" panose="02020603050405020304" pitchFamily="18" charset="0"/>
              </a:rPr>
              <a:t>, </a:t>
            </a:r>
            <a:r>
              <a:rPr lang="de-DE" sz="1600" dirty="0">
                <a:solidFill>
                  <a:srgbClr val="9B9BFB"/>
                </a:solidFill>
                <a:latin typeface="Times New Roman" panose="02020603050405020304" pitchFamily="18" charset="0"/>
                <a:cs typeface="Times New Roman" panose="02020603050405020304" pitchFamily="18" charset="0"/>
              </a:rPr>
              <a:t>Tätigkeit</a:t>
            </a:r>
            <a:r>
              <a:rPr lang="de-DE" sz="1600" dirty="0">
                <a:latin typeface="Times New Roman" panose="02020603050405020304" pitchFamily="18" charset="0"/>
                <a:cs typeface="Times New Roman" panose="02020603050405020304" pitchFamily="18" charset="0"/>
              </a:rPr>
              <a:t>, </a:t>
            </a:r>
            <a:r>
              <a:rPr lang="de-DE" sz="1600" dirty="0">
                <a:solidFill>
                  <a:srgbClr val="8C0844"/>
                </a:solidFill>
                <a:latin typeface="Times New Roman" panose="02020603050405020304" pitchFamily="18" charset="0"/>
                <a:cs typeface="Times New Roman" panose="02020603050405020304" pitchFamily="18" charset="0"/>
              </a:rPr>
              <a:t>Menschlichkeit</a:t>
            </a:r>
            <a:r>
              <a:rPr lang="de-DE" sz="1600" dirty="0">
                <a:latin typeface="Times New Roman" panose="02020603050405020304" pitchFamily="18" charset="0"/>
                <a:cs typeface="Times New Roman" panose="02020603050405020304" pitchFamily="18" charset="0"/>
              </a:rPr>
              <a:t>, </a:t>
            </a:r>
            <a:r>
              <a:rPr lang="de-DE" sz="1600" dirty="0">
                <a:solidFill>
                  <a:srgbClr val="167E1B"/>
                </a:solidFill>
                <a:latin typeface="Times New Roman" panose="02020603050405020304" pitchFamily="18" charset="0"/>
                <a:cs typeface="Times New Roman" panose="02020603050405020304" pitchFamily="18" charset="0"/>
              </a:rPr>
              <a:t>Psychologie</a:t>
            </a:r>
            <a:r>
              <a:rPr lang="de-DE" sz="1600" dirty="0">
                <a:latin typeface="Times New Roman" panose="02020603050405020304" pitchFamily="18" charset="0"/>
                <a:cs typeface="Times New Roman" panose="02020603050405020304" pitchFamily="18" charset="0"/>
              </a:rPr>
              <a:t>, </a:t>
            </a:r>
            <a:r>
              <a:rPr lang="de-DE" sz="1600" dirty="0">
                <a:solidFill>
                  <a:srgbClr val="FF0000"/>
                </a:solidFill>
                <a:latin typeface="Times New Roman" panose="02020603050405020304" pitchFamily="18" charset="0"/>
                <a:cs typeface="Times New Roman" panose="02020603050405020304" pitchFamily="18" charset="0"/>
              </a:rPr>
              <a:t>Zustand</a:t>
            </a:r>
            <a:r>
              <a:rPr lang="de-DE" sz="1600" dirty="0">
                <a:latin typeface="Times New Roman" panose="02020603050405020304" pitchFamily="18" charset="0"/>
                <a:cs typeface="Times New Roman" panose="02020603050405020304" pitchFamily="18" charset="0"/>
              </a:rPr>
              <a:t>, </a:t>
            </a:r>
            <a:r>
              <a:rPr lang="de-DE" sz="1600" dirty="0">
                <a:solidFill>
                  <a:srgbClr val="00B0F0"/>
                </a:solidFill>
                <a:latin typeface="Times New Roman" panose="02020603050405020304" pitchFamily="18" charset="0"/>
                <a:cs typeface="Times New Roman" panose="02020603050405020304" pitchFamily="18" charset="0"/>
              </a:rPr>
              <a:t>Technik</a:t>
            </a:r>
            <a:r>
              <a:rPr lang="de-DE" sz="1600" dirty="0">
                <a:latin typeface="Times New Roman" panose="02020603050405020304" pitchFamily="18" charset="0"/>
                <a:cs typeface="Times New Roman" panose="02020603050405020304" pitchFamily="18" charset="0"/>
              </a:rPr>
              <a:t>, </a:t>
            </a:r>
            <a:r>
              <a:rPr lang="de-DE" sz="1600" dirty="0">
                <a:solidFill>
                  <a:srgbClr val="EF9215"/>
                </a:solidFill>
                <a:latin typeface="Times New Roman" panose="02020603050405020304" pitchFamily="18" charset="0"/>
                <a:cs typeface="Times New Roman" panose="02020603050405020304" pitchFamily="18" charset="0"/>
              </a:rPr>
              <a:t>Wirtschaft</a:t>
            </a:r>
            <a:r>
              <a:rPr lang="de-DE" sz="1600" dirty="0">
                <a:latin typeface="Times New Roman" panose="02020603050405020304" pitchFamily="18" charset="0"/>
                <a:cs typeface="Times New Roman" panose="02020603050405020304" pitchFamily="18" charset="0"/>
              </a:rPr>
              <a:t>, </a:t>
            </a:r>
            <a:r>
              <a:rPr lang="de-DE" sz="1600" dirty="0">
                <a:solidFill>
                  <a:srgbClr val="167E1B"/>
                </a:solidFill>
                <a:latin typeface="Times New Roman" panose="02020603050405020304" pitchFamily="18" charset="0"/>
                <a:cs typeface="Times New Roman" panose="02020603050405020304" pitchFamily="18" charset="0"/>
              </a:rPr>
              <a:t>Psychologie</a:t>
            </a:r>
            <a:r>
              <a:rPr lang="de-DE" sz="1600" dirty="0">
                <a:latin typeface="Times New Roman" panose="02020603050405020304" pitchFamily="18" charset="0"/>
                <a:cs typeface="Times New Roman" panose="02020603050405020304" pitchFamily="18" charset="0"/>
              </a:rPr>
              <a:t>, </a:t>
            </a:r>
            <a:r>
              <a:rPr lang="de-DE" sz="1600" dirty="0">
                <a:solidFill>
                  <a:srgbClr val="F141DC"/>
                </a:solidFill>
                <a:latin typeface="Times New Roman" panose="02020603050405020304" pitchFamily="18" charset="0"/>
                <a:cs typeface="Times New Roman" panose="02020603050405020304" pitchFamily="18" charset="0"/>
              </a:rPr>
              <a:t>Bild</a:t>
            </a:r>
            <a:r>
              <a:rPr lang="de-DE" sz="1600" dirty="0">
                <a:latin typeface="Times New Roman" panose="02020603050405020304" pitchFamily="18" charset="0"/>
                <a:cs typeface="Times New Roman" panose="02020603050405020304" pitchFamily="18" charset="0"/>
              </a:rPr>
              <a:t>, </a:t>
            </a:r>
            <a:r>
              <a:rPr lang="de-DE" sz="1600" dirty="0">
                <a:solidFill>
                  <a:srgbClr val="8C0844"/>
                </a:solidFill>
                <a:latin typeface="Times New Roman" panose="02020603050405020304" pitchFamily="18" charset="0"/>
                <a:cs typeface="Times New Roman" panose="02020603050405020304" pitchFamily="18" charset="0"/>
              </a:rPr>
              <a:t>Menschlichkeit</a:t>
            </a:r>
            <a:r>
              <a:rPr lang="de-DE" sz="1600" dirty="0">
                <a:latin typeface="Times New Roman" panose="02020603050405020304" pitchFamily="18" charset="0"/>
                <a:cs typeface="Times New Roman" panose="02020603050405020304" pitchFamily="18" charset="0"/>
              </a:rPr>
              <a:t>, </a:t>
            </a:r>
            <a:r>
              <a:rPr lang="de-DE" sz="1600" dirty="0">
                <a:solidFill>
                  <a:srgbClr val="EF9215"/>
                </a:solidFill>
                <a:latin typeface="Times New Roman" panose="02020603050405020304" pitchFamily="18" charset="0"/>
                <a:cs typeface="Times New Roman" panose="02020603050405020304" pitchFamily="18" charset="0"/>
              </a:rPr>
              <a:t>Wirtschaft</a:t>
            </a:r>
          </a:p>
        </p:txBody>
      </p:sp>
    </p:spTree>
    <p:extLst>
      <p:ext uri="{BB962C8B-B14F-4D97-AF65-F5344CB8AC3E}">
        <p14:creationId xmlns:p14="http://schemas.microsoft.com/office/powerpoint/2010/main" val="101539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A17D0F-E6A7-895B-219B-85E95454497D}"/>
              </a:ext>
            </a:extLst>
          </p:cNvPr>
          <p:cNvSpPr>
            <a:spLocks noGrp="1"/>
          </p:cNvSpPr>
          <p:nvPr>
            <p:ph type="title"/>
          </p:nvPr>
        </p:nvSpPr>
        <p:spPr/>
        <p:txBody>
          <a:bodyPr/>
          <a:lstStyle/>
          <a:p>
            <a:r>
              <a:rPr lang="de-DE" dirty="0"/>
              <a:t>Montagetechnik - Typen</a:t>
            </a:r>
          </a:p>
        </p:txBody>
      </p:sp>
      <p:sp>
        <p:nvSpPr>
          <p:cNvPr id="3" name="Inhaltsplatzhalter 2">
            <a:extLst>
              <a:ext uri="{FF2B5EF4-FFF2-40B4-BE49-F238E27FC236}">
                <a16:creationId xmlns:a16="http://schemas.microsoft.com/office/drawing/2014/main" id="{E7B3D564-7491-1003-3AA0-CA9803AC76C1}"/>
              </a:ext>
            </a:extLst>
          </p:cNvPr>
          <p:cNvSpPr>
            <a:spLocks noGrp="1"/>
          </p:cNvSpPr>
          <p:nvPr>
            <p:ph idx="1"/>
          </p:nvPr>
        </p:nvSpPr>
        <p:spPr/>
        <p:txBody>
          <a:bodyPr>
            <a:normAutofit fontScale="92500" lnSpcReduction="20000"/>
          </a:bodyPr>
          <a:lstStyle/>
          <a:p>
            <a:r>
              <a:rPr lang="de-DE" dirty="0"/>
              <a:t>Kontrastmontage</a:t>
            </a:r>
          </a:p>
          <a:p>
            <a:pPr lvl="1"/>
            <a:r>
              <a:rPr lang="de-DE" sz="1800" dirty="0">
                <a:effectLst/>
                <a:latin typeface="Times New Roman" panose="02020603050405020304" pitchFamily="18" charset="0"/>
                <a:ea typeface="Calibri" panose="020F0502020204030204" pitchFamily="34" charset="0"/>
              </a:rPr>
              <a:t>Viele Einzelheiten, die dem breiteren Rahmen der Einheit dienen</a:t>
            </a:r>
          </a:p>
          <a:p>
            <a:pPr lvl="1"/>
            <a:r>
              <a:rPr lang="de-DE" sz="1800" dirty="0">
                <a:latin typeface="Times New Roman" panose="02020603050405020304" pitchFamily="18" charset="0"/>
              </a:rPr>
              <a:t>Nahtstellen klar erkennbar</a:t>
            </a:r>
          </a:p>
          <a:p>
            <a:pPr lvl="1"/>
            <a:r>
              <a:rPr lang="de-DE" sz="1800" dirty="0">
                <a:latin typeface="Times New Roman" panose="02020603050405020304" pitchFamily="18" charset="0"/>
              </a:rPr>
              <a:t>Einzelheiten formen großes Gesamtbild</a:t>
            </a:r>
            <a:endParaRPr lang="de-DE" dirty="0"/>
          </a:p>
          <a:p>
            <a:r>
              <a:rPr lang="de-DE" dirty="0"/>
              <a:t>Parallelmontage/Assoziationsmontage/metaphorische Montage</a:t>
            </a:r>
          </a:p>
          <a:p>
            <a:pPr lvl="1"/>
            <a:r>
              <a:rPr lang="de-DE" dirty="0"/>
              <a:t>Kein offensichtlicher Sinnzusammenhang</a:t>
            </a:r>
          </a:p>
          <a:p>
            <a:pPr lvl="1"/>
            <a:r>
              <a:rPr lang="de-DE" dirty="0"/>
              <a:t>Montagestränge werden zusammengeführt</a:t>
            </a:r>
          </a:p>
          <a:p>
            <a:pPr lvl="1"/>
            <a:r>
              <a:rPr lang="de-DE" dirty="0"/>
              <a:t>Höhere Sinneinheit entsteht durch Verbindung der Montageteile (Metapher)</a:t>
            </a:r>
          </a:p>
          <a:p>
            <a:r>
              <a:rPr lang="de-DE" dirty="0"/>
              <a:t>Kommentarmontage</a:t>
            </a:r>
          </a:p>
          <a:p>
            <a:pPr lvl="1"/>
            <a:r>
              <a:rPr lang="de-DE" sz="1800" dirty="0">
                <a:effectLst/>
                <a:latin typeface="Times New Roman" panose="02020603050405020304" pitchFamily="18" charset="0"/>
                <a:ea typeface="Calibri" panose="020F0502020204030204" pitchFamily="34" charset="0"/>
              </a:rPr>
              <a:t>Elemente werden organisch in den Aufnahmetext integriert</a:t>
            </a:r>
          </a:p>
          <a:p>
            <a:pPr lvl="1"/>
            <a:r>
              <a:rPr lang="de-DE" sz="1800" dirty="0">
                <a:latin typeface="Times New Roman" panose="02020603050405020304" pitchFamily="18" charset="0"/>
              </a:rPr>
              <a:t>Teile: </a:t>
            </a:r>
            <a:r>
              <a:rPr lang="de-DE" sz="1800" dirty="0">
                <a:effectLst/>
                <a:latin typeface="Times New Roman" panose="02020603050405020304" pitchFamily="18" charset="0"/>
                <a:ea typeface="Calibri" panose="020F0502020204030204" pitchFamily="34" charset="0"/>
              </a:rPr>
              <a:t>Funktion, die in der herkömmlichen Erzählweise die überleitenden </a:t>
            </a:r>
            <a:br>
              <a:rPr lang="de-DE" sz="1800" dirty="0">
                <a:effectLst/>
                <a:latin typeface="Times New Roman" panose="02020603050405020304" pitchFamily="18" charset="0"/>
                <a:ea typeface="Calibri" panose="020F0502020204030204" pitchFamily="34" charset="0"/>
              </a:rPr>
            </a:br>
            <a:r>
              <a:rPr lang="de-DE" sz="1800" dirty="0">
                <a:effectLst/>
                <a:latin typeface="Times New Roman" panose="02020603050405020304" pitchFamily="18" charset="0"/>
                <a:ea typeface="Calibri" panose="020F0502020204030204" pitchFamily="34" charset="0"/>
              </a:rPr>
              <a:t>oder erklärenden Worte des Autors </a:t>
            </a:r>
            <a:endParaRPr lang="de-DE" dirty="0"/>
          </a:p>
          <a:p>
            <a:r>
              <a:rPr lang="de-DE" dirty="0"/>
              <a:t>Additionsmontage</a:t>
            </a:r>
          </a:p>
          <a:p>
            <a:pPr lvl="1"/>
            <a:r>
              <a:rPr lang="de-DE" dirty="0"/>
              <a:t>Keine klare Absicht der Montageelemente</a:t>
            </a:r>
          </a:p>
          <a:p>
            <a:pPr lvl="1"/>
            <a:r>
              <a:rPr lang="de-DE" dirty="0"/>
              <a:t>Kein gemeinsamer Bedeutungsnenner</a:t>
            </a:r>
          </a:p>
          <a:p>
            <a:pPr lvl="1"/>
            <a:r>
              <a:rPr lang="de-DE" dirty="0"/>
              <a:t>Tendenz zur Einheit minimalisiert</a:t>
            </a:r>
          </a:p>
        </p:txBody>
      </p:sp>
      <p:pic>
        <p:nvPicPr>
          <p:cNvPr id="5" name="Grafik 4" descr="Ein Bild, das Symbol enthält.&#10;&#10;Automatisch generierte Beschreibung">
            <a:extLst>
              <a:ext uri="{FF2B5EF4-FFF2-40B4-BE49-F238E27FC236}">
                <a16:creationId xmlns:a16="http://schemas.microsoft.com/office/drawing/2014/main" id="{0BA032ED-2418-EB8D-6D95-F69E1941ED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8053" y="5257800"/>
            <a:ext cx="884467" cy="881519"/>
          </a:xfrm>
          <a:prstGeom prst="rect">
            <a:avLst/>
          </a:prstGeom>
        </p:spPr>
      </p:pic>
      <p:pic>
        <p:nvPicPr>
          <p:cNvPr id="7" name="Grafik 6" descr="Ein Bild, das Reihe, Farbigkeit, Screenshot enthält.&#10;&#10;Automatisch generierte Beschreibung">
            <a:extLst>
              <a:ext uri="{FF2B5EF4-FFF2-40B4-BE49-F238E27FC236}">
                <a16:creationId xmlns:a16="http://schemas.microsoft.com/office/drawing/2014/main" id="{F169234A-8F58-D1E4-A075-905E39F4D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272" y="2843669"/>
            <a:ext cx="1300033" cy="962025"/>
          </a:xfrm>
          <a:prstGeom prst="rect">
            <a:avLst/>
          </a:prstGeom>
        </p:spPr>
      </p:pic>
      <p:pic>
        <p:nvPicPr>
          <p:cNvPr id="9" name="Grafik 8" descr="Ein Bild, das Entwurf, Zeichnung, Clipart, Lineart enthält.&#10;&#10;Automatisch generierte Beschreibung">
            <a:extLst>
              <a:ext uri="{FF2B5EF4-FFF2-40B4-BE49-F238E27FC236}">
                <a16:creationId xmlns:a16="http://schemas.microsoft.com/office/drawing/2014/main" id="{BA254E3A-493B-23C8-D690-81E1B5C4DF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69" y="3967525"/>
            <a:ext cx="1109637" cy="1109637"/>
          </a:xfrm>
          <a:prstGeom prst="rect">
            <a:avLst/>
          </a:prstGeom>
        </p:spPr>
      </p:pic>
      <p:pic>
        <p:nvPicPr>
          <p:cNvPr id="11" name="Grafik 10" descr="Ein Bild, das Schwarz, Dunkelheit enthält.&#10;&#10;Automatisch generierte Beschreibung">
            <a:extLst>
              <a:ext uri="{FF2B5EF4-FFF2-40B4-BE49-F238E27FC236}">
                <a16:creationId xmlns:a16="http://schemas.microsoft.com/office/drawing/2014/main" id="{2EC963FE-A7F4-294A-D4E8-FFB7243F03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48926" y="1568487"/>
            <a:ext cx="1113594" cy="1113594"/>
          </a:xfrm>
          <a:prstGeom prst="rect">
            <a:avLst/>
          </a:prstGeom>
        </p:spPr>
      </p:pic>
    </p:spTree>
    <p:extLst>
      <p:ext uri="{BB962C8B-B14F-4D97-AF65-F5344CB8AC3E}">
        <p14:creationId xmlns:p14="http://schemas.microsoft.com/office/powerpoint/2010/main" val="42661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33354A-BF28-127D-8385-1D7DBF6F631B}"/>
              </a:ext>
            </a:extLst>
          </p:cNvPr>
          <p:cNvSpPr>
            <a:spLocks noGrp="1"/>
          </p:cNvSpPr>
          <p:nvPr>
            <p:ph type="title"/>
          </p:nvPr>
        </p:nvSpPr>
        <p:spPr/>
        <p:txBody>
          <a:bodyPr/>
          <a:lstStyle/>
          <a:p>
            <a:r>
              <a:rPr lang="de-DE" dirty="0"/>
              <a:t>Was soll untersucht werden?</a:t>
            </a:r>
          </a:p>
        </p:txBody>
      </p:sp>
      <p:sp>
        <p:nvSpPr>
          <p:cNvPr id="3" name="Inhaltsplatzhalter 2">
            <a:extLst>
              <a:ext uri="{FF2B5EF4-FFF2-40B4-BE49-F238E27FC236}">
                <a16:creationId xmlns:a16="http://schemas.microsoft.com/office/drawing/2014/main" id="{C6D590A4-6D25-79B6-4900-B3EA94CFE151}"/>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 10 Feuilletons aus der Hochphase Polgars = 1920er Jahre</a:t>
            </a:r>
          </a:p>
          <a:p>
            <a:r>
              <a:rPr lang="de-DE" dirty="0">
                <a:latin typeface="Times New Roman" panose="02020603050405020304" pitchFamily="18" charset="0"/>
                <a:cs typeface="Times New Roman" panose="02020603050405020304" pitchFamily="18" charset="0"/>
              </a:rPr>
              <a:t>Wichtiger Sammelband der Zeit „Orchester von oben“ = Textgrundlage</a:t>
            </a:r>
          </a:p>
          <a:p>
            <a:r>
              <a:rPr lang="de-DE" dirty="0">
                <a:latin typeface="Times New Roman" panose="02020603050405020304" pitchFamily="18" charset="0"/>
                <a:cs typeface="Times New Roman" panose="02020603050405020304" pitchFamily="18" charset="0"/>
              </a:rPr>
              <a:t>Thematische Verwendung und deren Verteilung in den Feuilletons</a:t>
            </a:r>
          </a:p>
          <a:p>
            <a:pPr lvl="1"/>
            <a:r>
              <a:rPr lang="de-DE" dirty="0">
                <a:latin typeface="Times New Roman" panose="02020603050405020304" pitchFamily="18" charset="0"/>
                <a:cs typeface="Times New Roman" panose="02020603050405020304" pitchFamily="18" charset="0"/>
              </a:rPr>
              <a:t>Gibt es überlappende Themen? (=Parallelmontagen)</a:t>
            </a:r>
          </a:p>
          <a:p>
            <a:pPr lvl="1"/>
            <a:r>
              <a:rPr lang="de-DE" dirty="0">
                <a:latin typeface="Times New Roman" panose="02020603050405020304" pitchFamily="18" charset="0"/>
                <a:cs typeface="Times New Roman" panose="02020603050405020304" pitchFamily="18" charset="0"/>
              </a:rPr>
              <a:t>Grenzen: Wo lösen sich „neue“ und „alte“ Themen im Text ab (Beginnt Polgar Texte mit religiösen Motiven und endet in sakralen? Kann man das als Kontrastmontage verstehen?) </a:t>
            </a:r>
          </a:p>
          <a:p>
            <a:r>
              <a:rPr lang="de-DE" dirty="0">
                <a:latin typeface="Times New Roman" panose="02020603050405020304" pitchFamily="18" charset="0"/>
                <a:cs typeface="Times New Roman" panose="02020603050405020304" pitchFamily="18" charset="0"/>
              </a:rPr>
              <a:t>Vorkommen verschiedener Montagetypen</a:t>
            </a:r>
          </a:p>
          <a:p>
            <a:pPr marL="0" indent="0">
              <a:buNone/>
            </a:pPr>
            <a:endParaRPr lang="de-DE" dirty="0"/>
          </a:p>
        </p:txBody>
      </p:sp>
    </p:spTree>
    <p:extLst>
      <p:ext uri="{BB962C8B-B14F-4D97-AF65-F5344CB8AC3E}">
        <p14:creationId xmlns:p14="http://schemas.microsoft.com/office/powerpoint/2010/main" val="349821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4D92-15F2-F6AC-2364-15C9247C6E7C}"/>
              </a:ext>
            </a:extLst>
          </p:cNvPr>
          <p:cNvSpPr>
            <a:spLocks noGrp="1"/>
          </p:cNvSpPr>
          <p:nvPr>
            <p:ph type="title"/>
          </p:nvPr>
        </p:nvSpPr>
        <p:spPr/>
        <p:txBody>
          <a:bodyPr/>
          <a:lstStyle/>
          <a:p>
            <a:pPr rtl="0"/>
            <a:r>
              <a:rPr lang="de-DE" dirty="0"/>
              <a:t>A</a:t>
            </a:r>
            <a:r>
              <a:rPr lang="de" dirty="0"/>
              <a:t>ndere Thesen und Fragen an die Arbeit</a:t>
            </a:r>
          </a:p>
        </p:txBody>
      </p:sp>
      <p:sp>
        <p:nvSpPr>
          <p:cNvPr id="3" name="Inhaltsplatzhalter 2">
            <a:extLst>
              <a:ext uri="{FF2B5EF4-FFF2-40B4-BE49-F238E27FC236}">
                <a16:creationId xmlns:a16="http://schemas.microsoft.com/office/drawing/2014/main" id="{0CBD854A-5DCC-1C55-1AD0-79FFCAC8F2BE}"/>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1. Mit einer digitalen Edition kann man Polgars schwierigen Schreibstil fassbar machen.</a:t>
            </a:r>
          </a:p>
          <a:p>
            <a:r>
              <a:rPr lang="de-DE" dirty="0">
                <a:latin typeface="Times New Roman" panose="02020603050405020304" pitchFamily="18" charset="0"/>
                <a:cs typeface="Times New Roman" panose="02020603050405020304" pitchFamily="18" charset="0"/>
              </a:rPr>
              <a:t>2. Polgar nutzt die Montagetechnik allgemein seiner Hochphase</a:t>
            </a:r>
          </a:p>
          <a:p>
            <a:r>
              <a:rPr lang="de-DE" dirty="0">
                <a:latin typeface="Times New Roman" panose="02020603050405020304" pitchFamily="18" charset="0"/>
                <a:cs typeface="Times New Roman" panose="02020603050405020304" pitchFamily="18" charset="0"/>
              </a:rPr>
              <a:t>3. Es lassen sich wiederkehrende Kernthemen aus den Texten destillieren</a:t>
            </a:r>
          </a:p>
          <a:p>
            <a:r>
              <a:rPr lang="de-DE" dirty="0">
                <a:latin typeface="Times New Roman" panose="02020603050405020304" pitchFamily="18" charset="0"/>
                <a:cs typeface="Times New Roman" panose="02020603050405020304" pitchFamily="18" charset="0"/>
              </a:rPr>
              <a:t>4. Bestimmte Themenverbindungen eignen sich besonders gut für bestimmte Montagearten</a:t>
            </a:r>
          </a:p>
          <a:p>
            <a:r>
              <a:rPr lang="de-DE" dirty="0">
                <a:latin typeface="Times New Roman" panose="02020603050405020304" pitchFamily="18" charset="0"/>
                <a:cs typeface="Times New Roman" panose="02020603050405020304" pitchFamily="18" charset="0"/>
              </a:rPr>
              <a:t>5. Besonders die Kontrastmontage kommt bei Polgar besonders häufig zum Einsatz</a:t>
            </a:r>
          </a:p>
          <a:p>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07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2F7031-922A-2D91-F217-423921A4D239}"/>
              </a:ext>
            </a:extLst>
          </p:cNvPr>
          <p:cNvSpPr>
            <a:spLocks noGrp="1"/>
          </p:cNvSpPr>
          <p:nvPr>
            <p:ph type="title"/>
          </p:nvPr>
        </p:nvSpPr>
        <p:spPr>
          <a:xfrm>
            <a:off x="1104900" y="137319"/>
            <a:ext cx="9980682" cy="1096962"/>
          </a:xfrm>
        </p:spPr>
        <p:txBody>
          <a:bodyPr>
            <a:normAutofit/>
          </a:bodyPr>
          <a:lstStyle/>
          <a:p>
            <a:r>
              <a:rPr lang="de" dirty="0"/>
              <a:t>Versuch einer Konkretisierung der Montage: Annäherung über semantische Typologie/sem. Konzeptkategorien</a:t>
            </a:r>
            <a:endParaRPr lang="de-DE" dirty="0"/>
          </a:p>
        </p:txBody>
      </p:sp>
      <p:pic>
        <p:nvPicPr>
          <p:cNvPr id="7" name="Grafik 6" descr="Ein Bild, das Text enthält.&#10;&#10;Automatisch generierte Beschreibung">
            <a:extLst>
              <a:ext uri="{FF2B5EF4-FFF2-40B4-BE49-F238E27FC236}">
                <a16:creationId xmlns:a16="http://schemas.microsoft.com/office/drawing/2014/main" id="{F986B2B5-2B5F-7031-952F-8C85BF101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131" y="1600200"/>
            <a:ext cx="4194452" cy="1720800"/>
          </a:xfrm>
          <a:prstGeom prst="rect">
            <a:avLst/>
          </a:prstGeom>
        </p:spPr>
      </p:pic>
      <p:sp>
        <p:nvSpPr>
          <p:cNvPr id="4" name="Inhaltsplatzhalter 3">
            <a:extLst>
              <a:ext uri="{FF2B5EF4-FFF2-40B4-BE49-F238E27FC236}">
                <a16:creationId xmlns:a16="http://schemas.microsoft.com/office/drawing/2014/main" id="{84AF3B9C-B455-CF91-23F7-321BF2D13E97}"/>
              </a:ext>
            </a:extLst>
          </p:cNvPr>
          <p:cNvSpPr>
            <a:spLocks noGrp="1"/>
          </p:cNvSpPr>
          <p:nvPr>
            <p:ph idx="1"/>
          </p:nvPr>
        </p:nvSpPr>
        <p:spPr/>
        <p:txBody>
          <a:bodyPr>
            <a:normAutofit/>
          </a:bodyPr>
          <a:lstStyle/>
          <a:p>
            <a:r>
              <a:rPr lang="de-DE" dirty="0">
                <a:latin typeface="Times New Roman" panose="02020603050405020304" pitchFamily="18" charset="0"/>
                <a:cs typeface="Times New Roman" panose="02020603050405020304" pitchFamily="18" charset="0"/>
              </a:rPr>
              <a:t>Annahme: Wörter oder Phrasen lassen </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sich klassifizieren </a:t>
            </a:r>
          </a:p>
          <a:p>
            <a:r>
              <a:rPr lang="de-DE" dirty="0">
                <a:latin typeface="Times New Roman" panose="02020603050405020304" pitchFamily="18" charset="0"/>
                <a:cs typeface="Times New Roman" panose="02020603050405020304" pitchFamily="18" charset="0"/>
              </a:rPr>
              <a:t>Ziel: Feststellung linguistischer </a:t>
            </a:r>
            <a:r>
              <a:rPr lang="de-DE" dirty="0" err="1">
                <a:latin typeface="Times New Roman" panose="02020603050405020304" pitchFamily="18" charset="0"/>
                <a:cs typeface="Times New Roman" panose="02020603050405020304" pitchFamily="18" charset="0"/>
              </a:rPr>
              <a:t>Klasseme</a:t>
            </a:r>
            <a:r>
              <a:rPr lang="de-DE" dirty="0">
                <a:latin typeface="Times New Roman" panose="02020603050405020304" pitchFamily="18" charset="0"/>
                <a:cs typeface="Times New Roman" panose="02020603050405020304" pitchFamily="18" charset="0"/>
              </a:rPr>
              <a:t>/Bedeutungs-</a:t>
            </a:r>
            <a:br>
              <a:rPr lang="de-DE" dirty="0">
                <a:latin typeface="Times New Roman" panose="02020603050405020304" pitchFamily="18" charset="0"/>
                <a:cs typeface="Times New Roman" panose="02020603050405020304" pitchFamily="18" charset="0"/>
              </a:rPr>
            </a:br>
            <a:r>
              <a:rPr lang="de-DE" dirty="0" err="1">
                <a:latin typeface="Times New Roman" panose="02020603050405020304" pitchFamily="18" charset="0"/>
                <a:cs typeface="Times New Roman" panose="02020603050405020304" pitchFamily="18" charset="0"/>
              </a:rPr>
              <a:t>kategorien</a:t>
            </a:r>
            <a:r>
              <a:rPr lang="de-DE" dirty="0">
                <a:latin typeface="Times New Roman" panose="02020603050405020304" pitchFamily="18" charset="0"/>
                <a:cs typeface="Times New Roman" panose="02020603050405020304" pitchFamily="18" charset="0"/>
              </a:rPr>
              <a:t> der Wörter/Phrasen</a:t>
            </a:r>
          </a:p>
          <a:p>
            <a:r>
              <a:rPr lang="de-DE" b="0" i="0" dirty="0" err="1">
                <a:solidFill>
                  <a:srgbClr val="202122"/>
                </a:solidFill>
                <a:effectLst/>
                <a:latin typeface="Times New Roman" panose="02020603050405020304" pitchFamily="18" charset="0"/>
                <a:cs typeface="Times New Roman" panose="02020603050405020304" pitchFamily="18" charset="0"/>
              </a:rPr>
              <a:t>Klasseme</a:t>
            </a:r>
            <a:r>
              <a:rPr lang="de-DE" b="0" i="0" dirty="0">
                <a:solidFill>
                  <a:srgbClr val="202122"/>
                </a:solidFill>
                <a:effectLst/>
                <a:latin typeface="Times New Roman" panose="02020603050405020304" pitchFamily="18" charset="0"/>
                <a:cs typeface="Times New Roman" panose="02020603050405020304" pitchFamily="18" charset="0"/>
              </a:rPr>
              <a:t> sind im Unterschied zu Semen ganz allgemeine Bedeutungskomponenten, die Lexemen, die mehreren verschiedenen Wortfeldern angehören, gemeinsam sind; sie sind häufig nicht nur lexikalisiert, sondern auch grammatikalisiert</a:t>
            </a:r>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„Hand“ als Teil eines „menschlichen Körpers“</a:t>
            </a:r>
          </a:p>
          <a:p>
            <a:r>
              <a:rPr lang="de-DE" dirty="0">
                <a:latin typeface="Times New Roman" panose="02020603050405020304" pitchFamily="18" charset="0"/>
                <a:cs typeface="Times New Roman" panose="02020603050405020304" pitchFamily="18" charset="0"/>
              </a:rPr>
              <a:t>„Hand“ als Hyponym/Unterbegriff </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 der Kategorie „menschlichen Körper“ (Hyperonym)</a:t>
            </a:r>
          </a:p>
        </p:txBody>
      </p:sp>
    </p:spTree>
    <p:extLst>
      <p:ext uri="{BB962C8B-B14F-4D97-AF65-F5344CB8AC3E}">
        <p14:creationId xmlns:p14="http://schemas.microsoft.com/office/powerpoint/2010/main" val="296952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FF7D47-3B85-CA87-4A19-CFF691537F17}"/>
              </a:ext>
            </a:extLst>
          </p:cNvPr>
          <p:cNvSpPr>
            <a:spLocks noGrp="1"/>
          </p:cNvSpPr>
          <p:nvPr>
            <p:ph type="title"/>
          </p:nvPr>
        </p:nvSpPr>
        <p:spPr/>
        <p:txBody>
          <a:bodyPr/>
          <a:lstStyle/>
          <a:p>
            <a:r>
              <a:rPr lang="de-DE" dirty="0"/>
              <a:t>Kategorienfindung mittels </a:t>
            </a:r>
            <a:r>
              <a:rPr lang="de-DE" dirty="0" err="1"/>
              <a:t>Hyperonymtypenreduktion</a:t>
            </a:r>
            <a:endParaRPr lang="de-DE" dirty="0"/>
          </a:p>
        </p:txBody>
      </p:sp>
      <p:sp>
        <p:nvSpPr>
          <p:cNvPr id="3" name="Inhaltsplatzhalter 2">
            <a:extLst>
              <a:ext uri="{FF2B5EF4-FFF2-40B4-BE49-F238E27FC236}">
                <a16:creationId xmlns:a16="http://schemas.microsoft.com/office/drawing/2014/main" id="{F2481483-7311-5C09-C7F8-291FCC695C45}"/>
              </a:ext>
            </a:extLst>
          </p:cNvPr>
          <p:cNvSpPr>
            <a:spLocks noGrp="1"/>
          </p:cNvSpPr>
          <p:nvPr>
            <p:ph idx="1"/>
          </p:nvPr>
        </p:nvSpPr>
        <p:spPr/>
        <p:txBody>
          <a:bodyPr>
            <a:normAutofit fontScale="92500" lnSpcReduction="20000"/>
          </a:bodyPr>
          <a:lstStyle/>
          <a:p>
            <a:r>
              <a:rPr lang="de-DE" b="1" dirty="0" err="1">
                <a:latin typeface="Times New Roman" panose="02020603050405020304" pitchFamily="18" charset="0"/>
                <a:cs typeface="Times New Roman" panose="02020603050405020304" pitchFamily="18" charset="0"/>
              </a:rPr>
              <a:t>Hyperonymtypenreduktion</a:t>
            </a:r>
            <a:r>
              <a:rPr lang="de-DE" b="1" dirty="0">
                <a:latin typeface="Times New Roman" panose="02020603050405020304" pitchFamily="18" charset="0"/>
                <a:cs typeface="Times New Roman" panose="02020603050405020304" pitchFamily="18" charset="0"/>
              </a:rPr>
              <a:t> mittels Prädikation </a:t>
            </a:r>
            <a:r>
              <a:rPr lang="de-DE" dirty="0">
                <a:latin typeface="Times New Roman" panose="02020603050405020304" pitchFamily="18" charset="0"/>
                <a:cs typeface="Times New Roman" panose="02020603050405020304" pitchFamily="18" charset="0"/>
              </a:rPr>
              <a:t>(in Wörterbüchern) nach </a:t>
            </a:r>
            <a:r>
              <a:rPr lang="de-DE" dirty="0" err="1">
                <a:latin typeface="Times New Roman" panose="02020603050405020304" pitchFamily="18" charset="0"/>
                <a:cs typeface="Times New Roman" panose="02020603050405020304" pitchFamily="18" charset="0"/>
              </a:rPr>
              <a:t>Konerding</a:t>
            </a:r>
            <a:r>
              <a:rPr lang="de-DE" dirty="0">
                <a:latin typeface="Times New Roman" panose="02020603050405020304" pitchFamily="18" charset="0"/>
                <a:cs typeface="Times New Roman" panose="02020603050405020304" pitchFamily="18" charset="0"/>
              </a:rPr>
              <a:t>:</a:t>
            </a:r>
          </a:p>
          <a:p>
            <a:r>
              <a:rPr lang="de-DE" dirty="0">
                <a:latin typeface="Times New Roman" panose="02020603050405020304" pitchFamily="18" charset="0"/>
                <a:cs typeface="Times New Roman" panose="02020603050405020304" pitchFamily="18" charset="0"/>
              </a:rPr>
              <a:t>Hyperonyme/Oberbegriffe treten typischerweise als Hauptelement (Kopf) von Nominalphrasen auf</a:t>
            </a:r>
          </a:p>
          <a:p>
            <a:r>
              <a:rPr lang="de-DE" dirty="0">
                <a:latin typeface="Times New Roman" panose="02020603050405020304" pitchFamily="18" charset="0"/>
                <a:cs typeface="Times New Roman" panose="02020603050405020304" pitchFamily="18" charset="0"/>
              </a:rPr>
              <a:t>„X ist Teil von Y“ (X = Kopf, Y = „Rest“) </a:t>
            </a:r>
          </a:p>
          <a:p>
            <a:r>
              <a:rPr lang="de-DE" dirty="0">
                <a:latin typeface="Times New Roman" panose="02020603050405020304" pitchFamily="18" charset="0"/>
                <a:cs typeface="Times New Roman" panose="02020603050405020304" pitchFamily="18" charset="0"/>
              </a:rPr>
              <a:t>Ist Hyperonym </a:t>
            </a:r>
            <a:r>
              <a:rPr lang="de-DE" dirty="0" err="1">
                <a:latin typeface="Times New Roman" panose="02020603050405020304" pitchFamily="18" charset="0"/>
                <a:cs typeface="Times New Roman" panose="02020603050405020304" pitchFamily="18" charset="0"/>
              </a:rPr>
              <a:t>lesartbezogen</a:t>
            </a:r>
            <a:r>
              <a:rPr lang="de-DE" dirty="0">
                <a:latin typeface="Times New Roman" panose="02020603050405020304" pitchFamily="18" charset="0"/>
                <a:cs typeface="Times New Roman" panose="02020603050405020304" pitchFamily="18" charset="0"/>
              </a:rPr>
              <a:t> identifiziert, wird über das Lemma (Grundform eines Stichworts) des Hyperonyms </a:t>
            </a:r>
            <a:r>
              <a:rPr lang="de-DE" dirty="0" err="1">
                <a:latin typeface="Times New Roman" panose="02020603050405020304" pitchFamily="18" charset="0"/>
                <a:cs typeface="Times New Roman" panose="02020603050405020304" pitchFamily="18" charset="0"/>
              </a:rPr>
              <a:t>lesartbezogen</a:t>
            </a:r>
            <a:r>
              <a:rPr lang="de-DE" dirty="0">
                <a:latin typeface="Times New Roman" panose="02020603050405020304" pitchFamily="18" charset="0"/>
                <a:cs typeface="Times New Roman" panose="02020603050405020304" pitchFamily="18" charset="0"/>
              </a:rPr>
              <a:t> das nächste Hyperonym identifiziert</a:t>
            </a:r>
          </a:p>
          <a:p>
            <a:pPr lvl="1"/>
            <a:r>
              <a:rPr lang="de-DE" dirty="0">
                <a:latin typeface="Times New Roman" panose="02020603050405020304" pitchFamily="18" charset="0"/>
                <a:cs typeface="Times New Roman" panose="02020603050405020304" pitchFamily="18" charset="0"/>
              </a:rPr>
              <a:t>Wenn man weiß, was ein „Körper“ ist, kann man sich mittels Definition im Lexikon zum „</a:t>
            </a:r>
            <a:r>
              <a:rPr lang="de-DE" dirty="0" err="1">
                <a:latin typeface="Times New Roman" panose="02020603050405020304" pitchFamily="18" charset="0"/>
                <a:cs typeface="Times New Roman" panose="02020603050405020304" pitchFamily="18" charset="0"/>
              </a:rPr>
              <a:t>Gliedmaß</a:t>
            </a:r>
            <a:r>
              <a:rPr lang="de-DE" dirty="0">
                <a:latin typeface="Times New Roman" panose="02020603050405020304" pitchFamily="18" charset="0"/>
                <a:cs typeface="Times New Roman" panose="02020603050405020304" pitchFamily="18" charset="0"/>
              </a:rPr>
              <a:t>“ und dann zum „Arm“ usw. hinunterarbeiten</a:t>
            </a:r>
          </a:p>
          <a:p>
            <a:r>
              <a:rPr lang="de-DE" dirty="0" err="1">
                <a:latin typeface="Times New Roman" panose="02020603050405020304" pitchFamily="18" charset="0"/>
                <a:cs typeface="Times New Roman" panose="02020603050405020304" pitchFamily="18" charset="0"/>
              </a:rPr>
              <a:t>Lesartbezogenheit</a:t>
            </a:r>
            <a:r>
              <a:rPr lang="de-DE" dirty="0">
                <a:latin typeface="Times New Roman" panose="02020603050405020304" pitchFamily="18" charset="0"/>
                <a:cs typeface="Times New Roman" panose="02020603050405020304" pitchFamily="18" charset="0"/>
              </a:rPr>
              <a:t>: damit ist also Polysemie/Homonymie berücksichtigt (Mehrdeutigkeiten)</a:t>
            </a:r>
          </a:p>
          <a:p>
            <a:pPr lvl="1"/>
            <a:r>
              <a:rPr lang="de-DE" dirty="0">
                <a:latin typeface="Times New Roman" panose="02020603050405020304" pitchFamily="18" charset="0"/>
                <a:cs typeface="Times New Roman" panose="02020603050405020304" pitchFamily="18" charset="0"/>
              </a:rPr>
              <a:t>Körper = 1. Bedeutung materielle Gestalt eines Lebewesens , 2. Bedeutung = Objekt, das Raum einnimmt</a:t>
            </a:r>
          </a:p>
          <a:p>
            <a:r>
              <a:rPr lang="de-DE" dirty="0">
                <a:latin typeface="Times New Roman" panose="02020603050405020304" pitchFamily="18" charset="0"/>
                <a:cs typeface="Times New Roman" panose="02020603050405020304" pitchFamily="18" charset="0"/>
              </a:rPr>
              <a:t>Kopf ist Teil von Rest der Nominalphrase: „X ist Teil von Y“, „Y ist Teil von Z“,…</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bis Reduktion unmöglich wird </a:t>
            </a:r>
          </a:p>
          <a:p>
            <a:r>
              <a:rPr lang="de-DE" dirty="0">
                <a:latin typeface="Times New Roman" panose="02020603050405020304" pitchFamily="18" charset="0"/>
                <a:cs typeface="Times New Roman" panose="02020603050405020304" pitchFamily="18" charset="0"/>
              </a:rPr>
              <a:t>Aktuell unwissenschaftliche Testsystematisierung mittels Wikipedia-Beschreibungen</a:t>
            </a:r>
          </a:p>
          <a:p>
            <a:r>
              <a:rPr lang="de-DE" dirty="0">
                <a:latin typeface="Times New Roman" panose="02020603050405020304" pitchFamily="18" charset="0"/>
                <a:cs typeface="Times New Roman" panose="02020603050405020304" pitchFamily="18" charset="0"/>
              </a:rPr>
              <a:t>(geeignetes Wörterbuch wird noch gesucht - Duden?)</a:t>
            </a:r>
          </a:p>
          <a:p>
            <a:endParaRPr lang="de-DE" dirty="0"/>
          </a:p>
          <a:p>
            <a:endParaRPr lang="de-DE" dirty="0"/>
          </a:p>
        </p:txBody>
      </p:sp>
    </p:spTree>
    <p:extLst>
      <p:ext uri="{BB962C8B-B14F-4D97-AF65-F5344CB8AC3E}">
        <p14:creationId xmlns:p14="http://schemas.microsoft.com/office/powerpoint/2010/main" val="370882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3EA27-B2DB-EAD9-45E2-8A16952B2A44}"/>
              </a:ext>
            </a:extLst>
          </p:cNvPr>
          <p:cNvSpPr>
            <a:spLocks noGrp="1"/>
          </p:cNvSpPr>
          <p:nvPr>
            <p:ph type="title"/>
          </p:nvPr>
        </p:nvSpPr>
        <p:spPr/>
        <p:txBody>
          <a:bodyPr/>
          <a:lstStyle/>
          <a:p>
            <a:r>
              <a:rPr lang="de" dirty="0"/>
              <a:t>Versuch einer Konkretisierung der Montage: </a:t>
            </a:r>
            <a:br>
              <a:rPr lang="de" dirty="0"/>
            </a:br>
            <a:r>
              <a:rPr lang="de" dirty="0"/>
              <a:t>Parallelmontagen/ metaph. Montage</a:t>
            </a:r>
            <a:endParaRPr lang="de-DE" dirty="0"/>
          </a:p>
        </p:txBody>
      </p:sp>
      <p:sp>
        <p:nvSpPr>
          <p:cNvPr id="3" name="Inhaltsplatzhalter 2">
            <a:extLst>
              <a:ext uri="{FF2B5EF4-FFF2-40B4-BE49-F238E27FC236}">
                <a16:creationId xmlns:a16="http://schemas.microsoft.com/office/drawing/2014/main" id="{5080DA28-1113-6A0F-165B-91974C744B4C}"/>
              </a:ext>
            </a:extLst>
          </p:cNvPr>
          <p:cNvSpPr>
            <a:spLocks noGrp="1"/>
          </p:cNvSpPr>
          <p:nvPr>
            <p:ph idx="1"/>
          </p:nvPr>
        </p:nvSpPr>
        <p:spPr/>
        <p:txBody>
          <a:bodyPr>
            <a:normAutofit/>
          </a:bodyPr>
          <a:lstStyle/>
          <a:p>
            <a:r>
              <a:rPr lang="de-DE" dirty="0">
                <a:latin typeface="Times New Roman" panose="02020603050405020304" pitchFamily="18" charset="0"/>
                <a:cs typeface="Times New Roman" panose="02020603050405020304" pitchFamily="18" charset="0"/>
              </a:rPr>
              <a:t>„Hand“ oder „Quader“ als Teil eines „Körpers“</a:t>
            </a:r>
          </a:p>
          <a:p>
            <a:r>
              <a:rPr lang="de-DE" dirty="0">
                <a:latin typeface="Times New Roman" panose="02020603050405020304" pitchFamily="18" charset="0"/>
                <a:cs typeface="Times New Roman" panose="02020603050405020304" pitchFamily="18" charset="0"/>
              </a:rPr>
              <a:t>„Hand“ als Hyponym/Unterbegriff der Kategorie „Körper“</a:t>
            </a:r>
          </a:p>
          <a:p>
            <a:r>
              <a:rPr lang="de-DE" dirty="0">
                <a:latin typeface="Times New Roman" panose="02020603050405020304" pitchFamily="18" charset="0"/>
                <a:cs typeface="Times New Roman" panose="02020603050405020304" pitchFamily="18" charset="0"/>
              </a:rPr>
              <a:t>Jedoch anderer Blickwinkel:</a:t>
            </a:r>
          </a:p>
          <a:p>
            <a:r>
              <a:rPr lang="de-DE" dirty="0">
                <a:latin typeface="Times New Roman" panose="02020603050405020304" pitchFamily="18" charset="0"/>
                <a:cs typeface="Times New Roman" panose="02020603050405020304" pitchFamily="18" charset="0"/>
              </a:rPr>
              <a:t>„Quader“ als Teil eines geometrischen Körpers oder Körper selbst</a:t>
            </a:r>
          </a:p>
          <a:p>
            <a:r>
              <a:rPr lang="de-DE" dirty="0">
                <a:latin typeface="Times New Roman" panose="02020603050405020304" pitchFamily="18" charset="0"/>
                <a:cs typeface="Times New Roman" panose="02020603050405020304" pitchFamily="18" charset="0"/>
              </a:rPr>
              <a:t>Differenzierung: „lebendiger Körper(teil)“ vs. „Unbelebter Körper(teil)“</a:t>
            </a:r>
          </a:p>
          <a:p>
            <a:r>
              <a:rPr lang="de-DE" dirty="0">
                <a:latin typeface="Times New Roman" panose="02020603050405020304" pitchFamily="18" charset="0"/>
                <a:cs typeface="Times New Roman" panose="02020603050405020304" pitchFamily="18" charset="0"/>
              </a:rPr>
              <a:t>Verschiedene (Sub-)</a:t>
            </a:r>
            <a:r>
              <a:rPr lang="de-DE" dirty="0" err="1">
                <a:latin typeface="Times New Roman" panose="02020603050405020304" pitchFamily="18" charset="0"/>
                <a:cs typeface="Times New Roman" panose="02020603050405020304" pitchFamily="18" charset="0"/>
              </a:rPr>
              <a:t>Klasseme</a:t>
            </a:r>
            <a:r>
              <a:rPr lang="de-DE" dirty="0">
                <a:latin typeface="Times New Roman" panose="02020603050405020304" pitchFamily="18" charset="0"/>
                <a:cs typeface="Times New Roman" panose="02020603050405020304" pitchFamily="18" charset="0"/>
              </a:rPr>
              <a:t>: 1. Körper, 2. Belebtheit:</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		 1.2.1 Körper + belebt + ja = Hand</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		 1.2.2 Körper + belebt + nein = Quader</a:t>
            </a:r>
          </a:p>
          <a:p>
            <a:r>
              <a:rPr lang="de-DE" dirty="0">
                <a:latin typeface="Times New Roman" panose="02020603050405020304" pitchFamily="18" charset="0"/>
                <a:cs typeface="Times New Roman" panose="02020603050405020304" pitchFamily="18" charset="0"/>
              </a:rPr>
              <a:t>Tertium Comparationis = Körper, Unterschiede = Qualität der Belebtheit (ja/nein)</a:t>
            </a:r>
          </a:p>
        </p:txBody>
      </p:sp>
      <p:pic>
        <p:nvPicPr>
          <p:cNvPr id="5" name="Grafik 4" descr="Ein Bild, das Entwurf, Clipart, Zeichnung, Lineart enthält.&#10;&#10;Automatisch generierte Beschreibung">
            <a:extLst>
              <a:ext uri="{FF2B5EF4-FFF2-40B4-BE49-F238E27FC236}">
                <a16:creationId xmlns:a16="http://schemas.microsoft.com/office/drawing/2014/main" id="{90AB5CF1-E44E-90DC-F194-5E489377A2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86" t="17460" r="10277" b="19841"/>
          <a:stretch/>
        </p:blipFill>
        <p:spPr>
          <a:xfrm>
            <a:off x="7734299" y="1845091"/>
            <a:ext cx="1123951" cy="1224718"/>
          </a:xfrm>
          <a:prstGeom prst="rect">
            <a:avLst/>
          </a:prstGeom>
        </p:spPr>
      </p:pic>
      <p:pic>
        <p:nvPicPr>
          <p:cNvPr id="7" name="Grafik 6" descr="Ein Bild, das Schwarz, Dunkelheit enthält.&#10;&#10;Automatisch generierte Beschreibung">
            <a:extLst>
              <a:ext uri="{FF2B5EF4-FFF2-40B4-BE49-F238E27FC236}">
                <a16:creationId xmlns:a16="http://schemas.microsoft.com/office/drawing/2014/main" id="{4EDA0BE8-3AEF-0101-03CF-03EBAD5282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8639" y="1983959"/>
            <a:ext cx="1447800" cy="1085850"/>
          </a:xfrm>
          <a:prstGeom prst="rect">
            <a:avLst/>
          </a:prstGeom>
        </p:spPr>
      </p:pic>
    </p:spTree>
    <p:extLst>
      <p:ext uri="{BB962C8B-B14F-4D97-AF65-F5344CB8AC3E}">
        <p14:creationId xmlns:p14="http://schemas.microsoft.com/office/powerpoint/2010/main" val="228070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 dirty="0"/>
              <a:t>Textmontage am Polgar-Beispiel</a:t>
            </a:r>
          </a:p>
        </p:txBody>
      </p:sp>
      <p:sp>
        <p:nvSpPr>
          <p:cNvPr id="14" name="Inhaltsplatzhalter 13"/>
          <p:cNvSpPr>
            <a:spLocks noGrp="1"/>
          </p:cNvSpPr>
          <p:nvPr>
            <p:ph idx="1"/>
          </p:nvPr>
        </p:nvSpPr>
        <p:spPr/>
        <p:txBody>
          <a:bodyPr rtlCol="0"/>
          <a:lstStyle/>
          <a:p>
            <a:pPr rtl="0"/>
            <a:r>
              <a:rPr lang="en-US" b="1" dirty="0" err="1">
                <a:latin typeface="Times New Roman" panose="02020603050405020304" pitchFamily="18" charset="0"/>
                <a:cs typeface="Times New Roman" panose="02020603050405020304" pitchFamily="18" charset="0"/>
              </a:rPr>
              <a:t>Beispiel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aus</a:t>
            </a:r>
            <a:r>
              <a:rPr lang="en-US" b="1" dirty="0">
                <a:latin typeface="Times New Roman" panose="02020603050405020304" pitchFamily="18" charset="0"/>
                <a:cs typeface="Times New Roman" panose="02020603050405020304" pitchFamily="18" charset="0"/>
              </a:rPr>
              <a:t> “Die </a:t>
            </a:r>
            <a:r>
              <a:rPr lang="en-US" b="1" dirty="0" err="1">
                <a:latin typeface="Times New Roman" panose="02020603050405020304" pitchFamily="18" charset="0"/>
                <a:cs typeface="Times New Roman" panose="02020603050405020304" pitchFamily="18" charset="0"/>
              </a:rPr>
              <a:t>großen</a:t>
            </a:r>
            <a:r>
              <a:rPr lang="en-US" b="1" dirty="0">
                <a:latin typeface="Times New Roman" panose="02020603050405020304" pitchFamily="18" charset="0"/>
                <a:cs typeface="Times New Roman" panose="02020603050405020304" pitchFamily="18" charset="0"/>
              </a:rPr>
              <a:t> Boulevards”:</a:t>
            </a:r>
          </a:p>
          <a:p>
            <a:pPr marL="457200" lvl="1" indent="0">
              <a:buNone/>
            </a:pPr>
            <a:r>
              <a:rPr lang="de-DE" dirty="0">
                <a:solidFill>
                  <a:srgbClr val="000000"/>
                </a:solidFill>
                <a:highlight>
                  <a:srgbClr val="FFFFFF"/>
                </a:highlight>
                <a:latin typeface="Times New Roman" panose="02020603050405020304" pitchFamily="18" charset="0"/>
                <a:cs typeface="Times New Roman" panose="02020603050405020304" pitchFamily="18" charset="0"/>
              </a:rPr>
              <a:t>            […] der Stab des</a:t>
            </a:r>
            <a:br>
              <a:rPr lang="de-DE" dirty="0">
                <a:solidFill>
                  <a:srgbClr val="000000"/>
                </a:solidFill>
                <a:highlight>
                  <a:srgbClr val="FFFFFF"/>
                </a:highlight>
                <a:latin typeface="Times New Roman" panose="02020603050405020304" pitchFamily="18" charset="0"/>
                <a:cs typeface="Times New Roman" panose="02020603050405020304" pitchFamily="18" charset="0"/>
              </a:rPr>
            </a:br>
            <a:r>
              <a:rPr lang="de-DE" dirty="0">
                <a:solidFill>
                  <a:srgbClr val="000000"/>
                </a:solidFill>
                <a:highlight>
                  <a:srgbClr val="FFFFFF"/>
                </a:highlight>
                <a:latin typeface="Times New Roman" panose="02020603050405020304" pitchFamily="18" charset="0"/>
                <a:cs typeface="Times New Roman" panose="02020603050405020304" pitchFamily="18" charset="0"/>
              </a:rPr>
              <a:t>            Polizisten, ein weißer Riesenzeigefinger, macht das</a:t>
            </a:r>
            <a:br>
              <a:rPr lang="de-DE" dirty="0">
                <a:solidFill>
                  <a:srgbClr val="000000"/>
                </a:solidFill>
                <a:highlight>
                  <a:srgbClr val="FFFFFF"/>
                </a:highlight>
                <a:latin typeface="Times New Roman" panose="02020603050405020304" pitchFamily="18" charset="0"/>
                <a:cs typeface="Times New Roman" panose="02020603050405020304" pitchFamily="18" charset="0"/>
              </a:rPr>
            </a:br>
            <a:r>
              <a:rPr lang="de-DE" dirty="0">
                <a:solidFill>
                  <a:srgbClr val="000000"/>
                </a:solidFill>
                <a:highlight>
                  <a:srgbClr val="FFFFFF"/>
                </a:highlight>
                <a:latin typeface="Times New Roman" panose="02020603050405020304" pitchFamily="18" charset="0"/>
                <a:cs typeface="Times New Roman" panose="02020603050405020304" pitchFamily="18" charset="0"/>
              </a:rPr>
              <a:t>            Auto-Meer stocken, hastig durcheilen Kinder Israels</a:t>
            </a:r>
            <a:br>
              <a:rPr lang="de-DE" dirty="0">
                <a:solidFill>
                  <a:srgbClr val="000000"/>
                </a:solidFill>
                <a:highlight>
                  <a:srgbClr val="FFFFFF"/>
                </a:highlight>
                <a:latin typeface="Times New Roman" panose="02020603050405020304" pitchFamily="18" charset="0"/>
                <a:cs typeface="Times New Roman" panose="02020603050405020304" pitchFamily="18" charset="0"/>
              </a:rPr>
            </a:br>
            <a:r>
              <a:rPr lang="de-DE" dirty="0">
                <a:solidFill>
                  <a:srgbClr val="000000"/>
                </a:solidFill>
                <a:highlight>
                  <a:srgbClr val="FFFFFF"/>
                </a:highlight>
                <a:latin typeface="Times New Roman" panose="02020603050405020304" pitchFamily="18" charset="0"/>
                <a:cs typeface="Times New Roman" panose="02020603050405020304" pitchFamily="18" charset="0"/>
              </a:rPr>
              <a:t>            und anderer Ahnen die sichere Furt, […]</a:t>
            </a:r>
          </a:p>
          <a:p>
            <a:r>
              <a:rPr lang="de-DE" b="1" dirty="0">
                <a:solidFill>
                  <a:srgbClr val="000000"/>
                </a:solidFill>
                <a:latin typeface="Times New Roman" panose="02020603050405020304" pitchFamily="18" charset="0"/>
                <a:cs typeface="Times New Roman" panose="02020603050405020304" pitchFamily="18" charset="0"/>
              </a:rPr>
              <a:t>Annäherung über Themen/semantische Konzeptkategorien</a:t>
            </a:r>
          </a:p>
          <a:p>
            <a:pPr lvl="1"/>
            <a:r>
              <a:rPr lang="de-DE" dirty="0">
                <a:solidFill>
                  <a:srgbClr val="000000"/>
                </a:solidFill>
                <a:latin typeface="Times New Roman" panose="02020603050405020304" pitchFamily="18" charset="0"/>
                <a:cs typeface="Times New Roman" panose="02020603050405020304" pitchFamily="18" charset="0"/>
              </a:rPr>
              <a:t>Stab des Polizisten = Arbeitsgegenstand</a:t>
            </a:r>
          </a:p>
          <a:p>
            <a:pPr lvl="1"/>
            <a:r>
              <a:rPr lang="de-DE" dirty="0">
                <a:solidFill>
                  <a:srgbClr val="000000"/>
                </a:solidFill>
                <a:latin typeface="Times New Roman" panose="02020603050405020304" pitchFamily="18" charset="0"/>
                <a:cs typeface="Times New Roman" panose="02020603050405020304" pitchFamily="18" charset="0"/>
              </a:rPr>
              <a:t>Weißer Riesenzeigefinger = Werbung, Sportveranstaltung</a:t>
            </a:r>
          </a:p>
          <a:p>
            <a:pPr lvl="1"/>
            <a:r>
              <a:rPr lang="de-DE" dirty="0">
                <a:solidFill>
                  <a:srgbClr val="000000"/>
                </a:solidFill>
                <a:latin typeface="Times New Roman" panose="02020603050405020304" pitchFamily="18" charset="0"/>
                <a:cs typeface="Times New Roman" panose="02020603050405020304" pitchFamily="18" charset="0"/>
              </a:rPr>
              <a:t>Macht das Auto-Meer stocken = Verkehr, Großstadttrubel, Technik</a:t>
            </a:r>
          </a:p>
          <a:p>
            <a:pPr lvl="1"/>
            <a:r>
              <a:rPr lang="de-DE" dirty="0">
                <a:solidFill>
                  <a:srgbClr val="000000"/>
                </a:solidFill>
                <a:latin typeface="Times New Roman" panose="02020603050405020304" pitchFamily="18" charset="0"/>
                <a:cs typeface="Times New Roman" panose="02020603050405020304" pitchFamily="18" charset="0"/>
              </a:rPr>
              <a:t>Hastig durcheilen Kinder Israels […] die Furt = Bibel</a:t>
            </a:r>
          </a:p>
          <a:p>
            <a:pPr lvl="1"/>
            <a:endParaRPr lang="de-DE" dirty="0">
              <a:solidFill>
                <a:srgbClr val="000000"/>
              </a:solidFill>
              <a:highlight>
                <a:srgbClr val="FFFFFF"/>
              </a:highlight>
              <a:latin typeface="Times New Roman" panose="02020603050405020304" pitchFamily="18" charset="0"/>
              <a:cs typeface="Times New Roman" panose="02020603050405020304" pitchFamily="18" charset="0"/>
            </a:endParaRPr>
          </a:p>
          <a:p>
            <a:pPr lvl="1"/>
            <a:r>
              <a:rPr lang="de-DE" b="1" dirty="0">
                <a:solidFill>
                  <a:srgbClr val="000000"/>
                </a:solidFill>
                <a:latin typeface="Times New Roman" panose="02020603050405020304" pitchFamily="18" charset="0"/>
                <a:cs typeface="Times New Roman" panose="02020603050405020304" pitchFamily="18" charset="0"/>
              </a:rPr>
              <a:t>Verschiedene Konzept-/Interpretationsebenen</a:t>
            </a:r>
          </a:p>
          <a:p>
            <a:pPr lvl="1"/>
            <a:r>
              <a:rPr lang="de-DE" dirty="0">
                <a:solidFill>
                  <a:srgbClr val="000000"/>
                </a:solidFill>
                <a:latin typeface="Times New Roman" panose="02020603050405020304" pitchFamily="18" charset="0"/>
                <a:cs typeface="Times New Roman" panose="02020603050405020304" pitchFamily="18" charset="0"/>
              </a:rPr>
              <a:t>(1) Stab des Polizisten + (1) Weißer Riesenzeigefinger  + (1) macht Auto-Meer stocken</a:t>
            </a:r>
            <a:br>
              <a:rPr lang="de-DE" dirty="0">
                <a:solidFill>
                  <a:srgbClr val="000000"/>
                </a:solidFill>
                <a:latin typeface="Times New Roman" panose="02020603050405020304" pitchFamily="18" charset="0"/>
                <a:cs typeface="Times New Roman" panose="02020603050405020304" pitchFamily="18" charset="0"/>
              </a:rPr>
            </a:br>
            <a:r>
              <a:rPr lang="de-DE" dirty="0">
                <a:solidFill>
                  <a:srgbClr val="000000"/>
                </a:solidFill>
                <a:latin typeface="Times New Roman" panose="02020603050405020304" pitchFamily="18" charset="0"/>
                <a:cs typeface="Times New Roman" panose="02020603050405020304" pitchFamily="18" charset="0"/>
              </a:rPr>
              <a:t>= (2) lächerlich winziger Polizist im Auto-Meer </a:t>
            </a:r>
          </a:p>
          <a:p>
            <a:pPr rtl="0"/>
            <a:endParaRPr lang="en-US" dirty="0"/>
          </a:p>
        </p:txBody>
      </p:sp>
      <p:pic>
        <p:nvPicPr>
          <p:cNvPr id="3" name="Grafik 2" descr="Ein Bild, das Text, draußen, Gebäude, Reklametafel enthält.&#10;&#10;Automatisch generierte Beschreibung">
            <a:extLst>
              <a:ext uri="{FF2B5EF4-FFF2-40B4-BE49-F238E27FC236}">
                <a16:creationId xmlns:a16="http://schemas.microsoft.com/office/drawing/2014/main" id="{896EE688-E3B7-C2FF-4E4C-E98734C462D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447"/>
          <a:stretch/>
        </p:blipFill>
        <p:spPr>
          <a:xfrm>
            <a:off x="8019565" y="1424109"/>
            <a:ext cx="3962400" cy="2492109"/>
          </a:xfrm>
          <a:prstGeom prst="rect">
            <a:avLst/>
          </a:prstGeom>
        </p:spPr>
      </p:pic>
    </p:spTree>
    <p:extLst>
      <p:ext uri="{BB962C8B-B14F-4D97-AF65-F5344CB8AC3E}">
        <p14:creationId xmlns:p14="http://schemas.microsoft.com/office/powerpoint/2010/main" val="186367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6A96E8-DD15-5430-EE5A-32385CCBF4F0}"/>
              </a:ext>
            </a:extLst>
          </p:cNvPr>
          <p:cNvSpPr>
            <a:spLocks noGrp="1"/>
          </p:cNvSpPr>
          <p:nvPr>
            <p:ph type="title"/>
          </p:nvPr>
        </p:nvSpPr>
        <p:spPr/>
        <p:txBody>
          <a:bodyPr/>
          <a:lstStyle/>
          <a:p>
            <a:r>
              <a:rPr lang="de-DE" dirty="0"/>
              <a:t>Annahmen und Probleme</a:t>
            </a:r>
          </a:p>
        </p:txBody>
      </p:sp>
      <p:sp>
        <p:nvSpPr>
          <p:cNvPr id="3" name="Inhaltsplatzhalter 2">
            <a:extLst>
              <a:ext uri="{FF2B5EF4-FFF2-40B4-BE49-F238E27FC236}">
                <a16:creationId xmlns:a16="http://schemas.microsoft.com/office/drawing/2014/main" id="{3087DC5C-9BFA-8A24-6322-360024D0EFE2}"/>
              </a:ext>
            </a:extLst>
          </p:cNvPr>
          <p:cNvSpPr>
            <a:spLocks noGrp="1"/>
          </p:cNvSpPr>
          <p:nvPr>
            <p:ph idx="1"/>
          </p:nvPr>
        </p:nvSpPr>
        <p:spPr>
          <a:xfrm>
            <a:off x="1104900" y="1600200"/>
            <a:ext cx="9982200" cy="4572000"/>
          </a:xfrm>
        </p:spPr>
        <p:txBody>
          <a:bodyPr/>
          <a:lstStyle/>
          <a:p>
            <a:r>
              <a:rPr lang="de-DE" dirty="0" err="1">
                <a:latin typeface="Times New Roman" panose="02020603050405020304" pitchFamily="18" charset="0"/>
                <a:cs typeface="Times New Roman" panose="02020603050405020304" pitchFamily="18" charset="0"/>
              </a:rPr>
              <a:t>Hyperonymtypenreduktion</a:t>
            </a:r>
            <a:r>
              <a:rPr lang="de-DE" dirty="0">
                <a:latin typeface="Times New Roman" panose="02020603050405020304" pitchFamily="18" charset="0"/>
                <a:cs typeface="Times New Roman" panose="02020603050405020304" pitchFamily="18" charset="0"/>
              </a:rPr>
              <a:t> müsste geeignet sein, </a:t>
            </a:r>
            <a:r>
              <a:rPr lang="de-DE" dirty="0" err="1">
                <a:latin typeface="Times New Roman" panose="02020603050405020304" pitchFamily="18" charset="0"/>
                <a:cs typeface="Times New Roman" panose="02020603050405020304" pitchFamily="18" charset="0"/>
              </a:rPr>
              <a:t>Klasseme</a:t>
            </a:r>
            <a:r>
              <a:rPr lang="de-DE" dirty="0">
                <a:latin typeface="Times New Roman" panose="02020603050405020304" pitchFamily="18" charset="0"/>
                <a:cs typeface="Times New Roman" panose="02020603050405020304" pitchFamily="18" charset="0"/>
              </a:rPr>
              <a:t>/Kategorien zu bilden</a:t>
            </a:r>
          </a:p>
          <a:p>
            <a:r>
              <a:rPr lang="de-DE" dirty="0" err="1">
                <a:latin typeface="Times New Roman" panose="02020603050405020304" pitchFamily="18" charset="0"/>
                <a:cs typeface="Times New Roman" panose="02020603050405020304" pitchFamily="18" charset="0"/>
              </a:rPr>
              <a:t>Klasseme</a:t>
            </a:r>
            <a:r>
              <a:rPr lang="de-DE" dirty="0">
                <a:latin typeface="Times New Roman" panose="02020603050405020304" pitchFamily="18" charset="0"/>
                <a:cs typeface="Times New Roman" panose="02020603050405020304" pitchFamily="18" charset="0"/>
              </a:rPr>
              <a:t> sollten auch Mehrdeutigkeiten/ „Metaphern“ darzustellen können</a:t>
            </a:r>
          </a:p>
          <a:p>
            <a:r>
              <a:rPr lang="de-DE" dirty="0">
                <a:latin typeface="Times New Roman" panose="02020603050405020304" pitchFamily="18" charset="0"/>
                <a:cs typeface="Times New Roman" panose="02020603050405020304" pitchFamily="18" charset="0"/>
              </a:rPr>
              <a:t>Problem: Klassifizierung/ Kategorisierung</a:t>
            </a:r>
          </a:p>
          <a:p>
            <a:pPr lvl="1"/>
            <a:r>
              <a:rPr lang="de-DE" sz="1800" dirty="0">
                <a:latin typeface="Times New Roman" panose="02020603050405020304" pitchFamily="18" charset="0"/>
                <a:cs typeface="Times New Roman" panose="02020603050405020304" pitchFamily="18" charset="0"/>
              </a:rPr>
              <a:t>Themen</a:t>
            </a:r>
          </a:p>
          <a:p>
            <a:pPr lvl="1"/>
            <a:r>
              <a:rPr lang="de-DE" sz="1800" dirty="0">
                <a:latin typeface="Times New Roman" panose="02020603050405020304" pitchFamily="18" charset="0"/>
                <a:cs typeface="Times New Roman" panose="02020603050405020304" pitchFamily="18" charset="0"/>
              </a:rPr>
              <a:t>Montagegrenzen festlegen (Wie kleinteilig muss man die Satzteile annotieren? Was gehört zum Satzteil, was nicht?)</a:t>
            </a:r>
          </a:p>
          <a:p>
            <a:r>
              <a:rPr lang="de-DE" dirty="0">
                <a:latin typeface="Times New Roman" panose="02020603050405020304" pitchFamily="18" charset="0"/>
                <a:cs typeface="Times New Roman" panose="02020603050405020304" pitchFamily="18" charset="0"/>
              </a:rPr>
              <a:t>Klassifikation der Texte erfolgreich </a:t>
            </a:r>
            <a:r>
              <a:rPr lang="de-DE" dirty="0">
                <a:latin typeface="Times New Roman" panose="02020603050405020304" pitchFamily="18" charset="0"/>
                <a:cs typeface="Times New Roman" panose="02020603050405020304" pitchFamily="18" charset="0"/>
                <a:sym typeface="Wingdings" panose="05000000000000000000" pitchFamily="2" charset="2"/>
              </a:rPr>
              <a:t> Untersuchung der Montagetypen</a:t>
            </a:r>
            <a:endParaRPr lang="de-DE" dirty="0"/>
          </a:p>
        </p:txBody>
      </p:sp>
    </p:spTree>
    <p:extLst>
      <p:ext uri="{BB962C8B-B14F-4D97-AF65-F5344CB8AC3E}">
        <p14:creationId xmlns:p14="http://schemas.microsoft.com/office/powerpoint/2010/main" val="3643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 dirty="0"/>
              <a:t>Überblick</a:t>
            </a:r>
          </a:p>
        </p:txBody>
      </p:sp>
      <p:sp>
        <p:nvSpPr>
          <p:cNvPr id="14" name="Inhaltsplatzhalter 13"/>
          <p:cNvSpPr>
            <a:spLocks noGrp="1"/>
          </p:cNvSpPr>
          <p:nvPr>
            <p:ph idx="1"/>
          </p:nvPr>
        </p:nvSpPr>
        <p:spPr/>
        <p:txBody>
          <a:bodyPr rtlCol="0"/>
          <a:lstStyle/>
          <a:p>
            <a:pPr rtl="0"/>
            <a:r>
              <a:rPr lang="de" dirty="0">
                <a:latin typeface="Times New Roman" panose="02020603050405020304" pitchFamily="18" charset="0"/>
                <a:cs typeface="Times New Roman" panose="02020603050405020304" pitchFamily="18" charset="0"/>
              </a:rPr>
              <a:t>Epoche: (literarische) Moderne</a:t>
            </a:r>
          </a:p>
          <a:p>
            <a:pPr rtl="0"/>
            <a:r>
              <a:rPr lang="de" dirty="0">
                <a:latin typeface="Times New Roman" panose="02020603050405020304" pitchFamily="18" charset="0"/>
                <a:cs typeface="Times New Roman" panose="02020603050405020304" pitchFamily="18" charset="0"/>
              </a:rPr>
              <a:t>Alfred Polgar – Meister der kleinen Form</a:t>
            </a:r>
          </a:p>
          <a:p>
            <a:pPr rtl="0"/>
            <a:r>
              <a:rPr lang="de" dirty="0">
                <a:latin typeface="Times New Roman" panose="02020603050405020304" pitchFamily="18" charset="0"/>
                <a:cs typeface="Times New Roman" panose="02020603050405020304" pitchFamily="18" charset="0"/>
              </a:rPr>
              <a:t>Polgars Schreibstil</a:t>
            </a:r>
          </a:p>
          <a:p>
            <a:pPr rtl="0"/>
            <a:r>
              <a:rPr lang="de" dirty="0">
                <a:latin typeface="Times New Roman" panose="02020603050405020304" pitchFamily="18" charset="0"/>
                <a:cs typeface="Times New Roman" panose="02020603050405020304" pitchFamily="18" charset="0"/>
              </a:rPr>
              <a:t>Feuilleton – Die kleine Form</a:t>
            </a:r>
          </a:p>
          <a:p>
            <a:pPr rtl="0"/>
            <a:r>
              <a:rPr lang="de-DE" dirty="0">
                <a:latin typeface="Times New Roman" panose="02020603050405020304" pitchFamily="18" charset="0"/>
                <a:cs typeface="Times New Roman" panose="02020603050405020304" pitchFamily="18" charset="0"/>
              </a:rPr>
              <a:t>L</a:t>
            </a:r>
            <a:r>
              <a:rPr lang="de" dirty="0">
                <a:latin typeface="Times New Roman" panose="02020603050405020304" pitchFamily="18" charset="0"/>
                <a:cs typeface="Times New Roman" panose="02020603050405020304" pitchFamily="18" charset="0"/>
              </a:rPr>
              <a:t>iterarische Montagetechnik</a:t>
            </a:r>
          </a:p>
          <a:p>
            <a:pPr rtl="0"/>
            <a:r>
              <a:rPr lang="de" dirty="0">
                <a:latin typeface="Times New Roman" panose="02020603050405020304" pitchFamily="18" charset="0"/>
                <a:cs typeface="Times New Roman" panose="02020603050405020304" pitchFamily="18" charset="0"/>
              </a:rPr>
              <a:t>Untersuchungsgegenstand</a:t>
            </a:r>
          </a:p>
          <a:p>
            <a:pPr rtl="0"/>
            <a:r>
              <a:rPr lang="de" dirty="0">
                <a:latin typeface="Times New Roman" panose="02020603050405020304" pitchFamily="18" charset="0"/>
                <a:cs typeface="Times New Roman" panose="02020603050405020304" pitchFamily="18" charset="0"/>
              </a:rPr>
              <a:t>Thesen und Fragen an die Arbeit</a:t>
            </a:r>
          </a:p>
          <a:p>
            <a:pPr rtl="0"/>
            <a:r>
              <a:rPr lang="de" dirty="0">
                <a:latin typeface="Times New Roman" panose="02020603050405020304" pitchFamily="18" charset="0"/>
                <a:cs typeface="Times New Roman" panose="02020603050405020304" pitchFamily="18" charset="0"/>
              </a:rPr>
              <a:t>Versuch einer Konkretisierung der Montage: Annäherung über semantische Typologie/sem. Konzeptkategorien</a:t>
            </a:r>
          </a:p>
          <a:p>
            <a:pPr rtl="0"/>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 dirty="0"/>
              <a:t>Masterarbeit: Was bisher geschah</a:t>
            </a:r>
          </a:p>
        </p:txBody>
      </p:sp>
      <p:sp>
        <p:nvSpPr>
          <p:cNvPr id="14" name="Inhaltsplatzhalter 13"/>
          <p:cNvSpPr>
            <a:spLocks noGrp="1"/>
          </p:cNvSpPr>
          <p:nvPr>
            <p:ph idx="1"/>
          </p:nvPr>
        </p:nvSpPr>
        <p:spPr>
          <a:xfrm>
            <a:off x="1096274" y="1600200"/>
            <a:ext cx="9982200" cy="4572000"/>
          </a:xfrm>
        </p:spPr>
        <p:txBody>
          <a:bodyPr rtlCol="0">
            <a:normAutofit fontScale="85000" lnSpcReduction="20000"/>
          </a:bodyPr>
          <a:lstStyle/>
          <a:p>
            <a:r>
              <a:rPr lang="de-DE" sz="1900" dirty="0">
                <a:solidFill>
                  <a:schemeClr val="tx2"/>
                </a:solidFill>
              </a:rPr>
              <a:t>Texte mit </a:t>
            </a:r>
            <a:r>
              <a:rPr lang="de-DE" sz="1900" dirty="0" err="1">
                <a:solidFill>
                  <a:schemeClr val="tx2"/>
                </a:solidFill>
              </a:rPr>
              <a:t>Transkribus</a:t>
            </a:r>
            <a:r>
              <a:rPr lang="de-DE" sz="1900" dirty="0">
                <a:solidFill>
                  <a:schemeClr val="tx2"/>
                </a:solidFill>
              </a:rPr>
              <a:t>, Abby, Kraken, </a:t>
            </a:r>
            <a:r>
              <a:rPr lang="de-DE" sz="1900" dirty="0" err="1">
                <a:solidFill>
                  <a:schemeClr val="tx2"/>
                </a:solidFill>
              </a:rPr>
              <a:t>Tesseract</a:t>
            </a:r>
            <a:r>
              <a:rPr lang="de-DE" sz="1900" dirty="0">
                <a:solidFill>
                  <a:schemeClr val="tx2"/>
                </a:solidFill>
              </a:rPr>
              <a:t> eingelesen </a:t>
            </a:r>
          </a:p>
          <a:p>
            <a:r>
              <a:rPr lang="de-DE" sz="1900" dirty="0">
                <a:solidFill>
                  <a:schemeClr val="tx2"/>
                </a:solidFill>
                <a:sym typeface="Wingdings" panose="05000000000000000000" pitchFamily="2" charset="2"/>
              </a:rPr>
              <a:t> </a:t>
            </a:r>
            <a:r>
              <a:rPr lang="de-DE" sz="1900" dirty="0" err="1">
                <a:solidFill>
                  <a:schemeClr val="tx2"/>
                </a:solidFill>
                <a:sym typeface="Wingdings" panose="05000000000000000000" pitchFamily="2" charset="2"/>
              </a:rPr>
              <a:t>Transkribus</a:t>
            </a:r>
            <a:r>
              <a:rPr lang="de-DE" sz="1900" dirty="0">
                <a:solidFill>
                  <a:schemeClr val="tx2"/>
                </a:solidFill>
                <a:sym typeface="Wingdings" panose="05000000000000000000" pitchFamily="2" charset="2"/>
              </a:rPr>
              <a:t> bestes Ergebnis</a:t>
            </a:r>
          </a:p>
          <a:p>
            <a:r>
              <a:rPr lang="de-DE" sz="1900" dirty="0">
                <a:solidFill>
                  <a:schemeClr val="tx2"/>
                </a:solidFill>
              </a:rPr>
              <a:t>Versuch einer Kategorienbildung in TEI</a:t>
            </a:r>
          </a:p>
          <a:p>
            <a:r>
              <a:rPr lang="de-DE" sz="1050" dirty="0">
                <a:solidFill>
                  <a:srgbClr val="000000"/>
                </a:solidFill>
                <a:highlight>
                  <a:srgbClr val="FFFFFF"/>
                </a:highlight>
              </a:rPr>
              <a:t> </a:t>
            </a:r>
            <a:r>
              <a:rPr lang="de-DE" sz="1050" dirty="0">
                <a:solidFill>
                  <a:srgbClr val="000096"/>
                </a:solidFill>
                <a:highlight>
                  <a:srgbClr val="FFFFFF"/>
                </a:highlight>
              </a:rPr>
              <a:t>&lt;taxonomy&gt;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"Arbeit"</a:t>
            </a:r>
            <a:r>
              <a:rPr lang="de-DE" sz="1050" dirty="0">
                <a:solidFill>
                  <a:srgbClr val="000096"/>
                </a:solidFill>
                <a:highlight>
                  <a:srgbClr val="FFFFFF"/>
                </a:highlight>
              </a:rPr>
              <a:t>&gt;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"Arbeitsmittel"</a:t>
            </a:r>
            <a:r>
              <a:rPr lang="de-DE" sz="1050" dirty="0">
                <a:solidFill>
                  <a:srgbClr val="000096"/>
                </a:solidFill>
                <a:highlight>
                  <a:srgbClr val="FFFFFF"/>
                </a:highlight>
              </a:rPr>
              <a:t>&gt;&lt;/category&gt;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"Arbeitstätigkeit"</a:t>
            </a:r>
            <a:r>
              <a:rPr lang="de-DE" sz="1050" dirty="0">
                <a:solidFill>
                  <a:srgbClr val="000096"/>
                </a:solidFill>
                <a:highlight>
                  <a:srgbClr val="FFFFFF"/>
                </a:highlight>
              </a:rPr>
              <a:t>&gt;&lt;/category&gt;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&lt;/category&gt;</a:t>
            </a:r>
            <a:br>
              <a:rPr lang="de-DE" sz="1050" dirty="0">
                <a:solidFill>
                  <a:srgbClr val="000000"/>
                </a:solidFill>
                <a:highlight>
                  <a:srgbClr val="FFFFFF"/>
                </a:highlight>
              </a:rPr>
            </a:br>
            <a:r>
              <a:rPr lang="de-DE" sz="1050" dirty="0">
                <a:solidFill>
                  <a:srgbClr val="000000"/>
                </a:solidFill>
                <a:highlight>
                  <a:srgbClr val="FFFFFF"/>
                </a:highlight>
              </a:rPr>
              <a:t>               </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"Werbung"</a:t>
            </a:r>
            <a:r>
              <a:rPr lang="de-DE" sz="1050" dirty="0">
                <a:solidFill>
                  <a:srgbClr val="000096"/>
                </a:solidFill>
                <a:highlight>
                  <a:srgbClr val="FFFFFF"/>
                </a:highlight>
              </a:rPr>
              <a:t>&gt;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"Werbemittel"</a:t>
            </a:r>
            <a:r>
              <a:rPr lang="de-DE" sz="1050" dirty="0">
                <a:solidFill>
                  <a:srgbClr val="000096"/>
                </a:solidFill>
                <a:highlight>
                  <a:srgbClr val="FFFFFF"/>
                </a:highlight>
              </a:rPr>
              <a:t>&gt;&lt;/category&gt;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&lt;/category&gt;</a:t>
            </a:r>
            <a:br>
              <a:rPr lang="de-DE" sz="1050" dirty="0">
                <a:solidFill>
                  <a:srgbClr val="000000"/>
                </a:solidFill>
                <a:highlight>
                  <a:srgbClr val="FFFFFF"/>
                </a:highlight>
              </a:rPr>
            </a:br>
            <a:r>
              <a:rPr lang="de-DE" sz="1050" dirty="0">
                <a:solidFill>
                  <a:srgbClr val="000000"/>
                </a:solidFill>
                <a:highlight>
                  <a:srgbClr val="FFFFFF"/>
                </a:highlight>
              </a:rPr>
              <a:t>               </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"Bewegung"</a:t>
            </a:r>
            <a:r>
              <a:rPr lang="de-DE" sz="1050" dirty="0">
                <a:solidFill>
                  <a:srgbClr val="000096"/>
                </a:solidFill>
                <a:highlight>
                  <a:srgbClr val="FFFFFF"/>
                </a:highlight>
              </a:rPr>
              <a:t>&gt;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"Bewegung_ja"</a:t>
            </a:r>
            <a:r>
              <a:rPr lang="de-DE" sz="1050" dirty="0">
                <a:solidFill>
                  <a:srgbClr val="000096"/>
                </a:solidFill>
                <a:highlight>
                  <a:srgbClr val="FFFFFF"/>
                </a:highlight>
              </a:rPr>
              <a:t>&gt;&lt;/category&gt;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"Bewegung_nein"</a:t>
            </a:r>
            <a:r>
              <a:rPr lang="de-DE" sz="1050" dirty="0">
                <a:solidFill>
                  <a:srgbClr val="000096"/>
                </a:solidFill>
                <a:highlight>
                  <a:srgbClr val="FFFFFF"/>
                </a:highlight>
              </a:rPr>
              <a:t>&gt;&lt;/category&gt;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&lt;/category&gt;</a:t>
            </a:r>
            <a:br>
              <a:rPr lang="de-DE" sz="1050" dirty="0">
                <a:solidFill>
                  <a:srgbClr val="000000"/>
                </a:solidFill>
                <a:highlight>
                  <a:srgbClr val="FFFFFF"/>
                </a:highlight>
              </a:rPr>
            </a:br>
            <a:r>
              <a:rPr lang="de-DE" sz="1050" dirty="0">
                <a:solidFill>
                  <a:srgbClr val="000000"/>
                </a:solidFill>
                <a:highlight>
                  <a:srgbClr val="FFFFFF"/>
                </a:highlight>
              </a:rPr>
              <a:t>               </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"Bibel“</a:t>
            </a:r>
            <a:r>
              <a:rPr lang="de-DE" sz="1050" dirty="0">
                <a:solidFill>
                  <a:srgbClr val="000096"/>
                </a:solidFill>
                <a:highlight>
                  <a:srgbClr val="FFFFFF"/>
                </a:highlight>
              </a:rPr>
              <a:t>&gt;&lt;/category&gt;</a:t>
            </a:r>
            <a:br>
              <a:rPr lang="de-DE" sz="1050" dirty="0">
                <a:solidFill>
                  <a:srgbClr val="000000"/>
                </a:solidFill>
                <a:highlight>
                  <a:srgbClr val="FFFFFF"/>
                </a:highlight>
              </a:rPr>
            </a:br>
            <a:r>
              <a:rPr lang="de-DE" sz="1050" dirty="0">
                <a:solidFill>
                  <a:srgbClr val="000000"/>
                </a:solidFill>
                <a:highlight>
                  <a:srgbClr val="FFFFFF"/>
                </a:highlight>
              </a:rPr>
              <a:t>               </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"Funktion"</a:t>
            </a:r>
            <a:r>
              <a:rPr lang="de-DE" sz="1050" dirty="0">
                <a:solidFill>
                  <a:srgbClr val="000096"/>
                </a:solidFill>
                <a:highlight>
                  <a:srgbClr val="FFFFFF"/>
                </a:highlight>
              </a:rPr>
              <a:t>&gt;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a:t>
            </a:r>
            <a:r>
              <a:rPr lang="de-DE" sz="1050" dirty="0">
                <a:solidFill>
                  <a:srgbClr val="F5844C"/>
                </a:solidFill>
                <a:highlight>
                  <a:srgbClr val="FFFFFF"/>
                </a:highlight>
              </a:rPr>
              <a:t> xml:id</a:t>
            </a:r>
            <a:r>
              <a:rPr lang="de-DE" sz="1050" dirty="0">
                <a:solidFill>
                  <a:srgbClr val="FF8040"/>
                </a:solidFill>
                <a:highlight>
                  <a:srgbClr val="FFFFFF"/>
                </a:highlight>
              </a:rPr>
              <a:t>=</a:t>
            </a:r>
            <a:r>
              <a:rPr lang="de-DE" sz="1050" dirty="0">
                <a:solidFill>
                  <a:srgbClr val="993300"/>
                </a:solidFill>
                <a:highlight>
                  <a:srgbClr val="FFFFFF"/>
                </a:highlight>
              </a:rPr>
              <a:t>"Ironie"</a:t>
            </a:r>
            <a:r>
              <a:rPr lang="de-DE" sz="1050" dirty="0">
                <a:solidFill>
                  <a:srgbClr val="000096"/>
                </a:solidFill>
                <a:highlight>
                  <a:srgbClr val="FFFFFF"/>
                </a:highlight>
              </a:rPr>
              <a:t>&gt;&lt;/category&gt;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&lt;/category&gt;</a:t>
            </a:r>
            <a:br>
              <a:rPr lang="de-DE" sz="1050" dirty="0">
                <a:solidFill>
                  <a:srgbClr val="000000"/>
                </a:solidFill>
                <a:highlight>
                  <a:srgbClr val="FFFFFF"/>
                </a:highlight>
              </a:rPr>
            </a:br>
            <a:r>
              <a:rPr lang="de-DE" sz="1050" dirty="0">
                <a:solidFill>
                  <a:srgbClr val="000000"/>
                </a:solidFill>
                <a:highlight>
                  <a:srgbClr val="FFFFFF"/>
                </a:highlight>
              </a:rPr>
              <a:t> </a:t>
            </a:r>
            <a:r>
              <a:rPr lang="de-DE" sz="1050" dirty="0">
                <a:solidFill>
                  <a:srgbClr val="000096"/>
                </a:solidFill>
                <a:highlight>
                  <a:srgbClr val="FFFFFF"/>
                </a:highlight>
              </a:rPr>
              <a:t>&lt;/taxonomy&gt;</a:t>
            </a:r>
          </a:p>
          <a:p>
            <a:br>
              <a:rPr lang="de-DE" sz="1300" dirty="0">
                <a:solidFill>
                  <a:srgbClr val="000096"/>
                </a:solidFill>
                <a:highlight>
                  <a:srgbClr val="FFFFFF"/>
                </a:highlight>
              </a:rPr>
            </a:br>
            <a:r>
              <a:rPr lang="de-DE" sz="1200" dirty="0">
                <a:solidFill>
                  <a:srgbClr val="000096"/>
                </a:solidFill>
                <a:highlight>
                  <a:srgbClr val="FFFFFF"/>
                </a:highlight>
              </a:rPr>
              <a:t>&lt;lg</a:t>
            </a:r>
            <a:r>
              <a:rPr lang="de-DE" sz="1200" dirty="0">
                <a:solidFill>
                  <a:srgbClr val="F5844C"/>
                </a:solidFill>
                <a:highlight>
                  <a:srgbClr val="FFFFFF"/>
                </a:highlight>
              </a:rPr>
              <a:t> ana</a:t>
            </a:r>
            <a:r>
              <a:rPr lang="de-DE" sz="1200" dirty="0">
                <a:solidFill>
                  <a:srgbClr val="FF8040"/>
                </a:solidFill>
                <a:highlight>
                  <a:srgbClr val="FFFFFF"/>
                </a:highlight>
              </a:rPr>
              <a:t>=</a:t>
            </a:r>
            <a:r>
              <a:rPr lang="de-DE" sz="1200" dirty="0">
                <a:solidFill>
                  <a:srgbClr val="993300"/>
                </a:solidFill>
                <a:highlight>
                  <a:srgbClr val="FFFFFF"/>
                </a:highlight>
              </a:rPr>
              <a:t>"#Funktion #Ironie"</a:t>
            </a:r>
            <a:r>
              <a:rPr lang="de-DE" sz="1200" dirty="0">
                <a:solidFill>
                  <a:srgbClr val="000096"/>
                </a:solidFill>
                <a:highlight>
                  <a:srgbClr val="FFFFFF"/>
                </a:highlight>
              </a:rPr>
              <a:t>&gt;</a:t>
            </a:r>
            <a:br>
              <a:rPr lang="de-DE" sz="1200" dirty="0">
                <a:solidFill>
                  <a:srgbClr val="000000"/>
                </a:solidFill>
                <a:highlight>
                  <a:srgbClr val="FFFFFF"/>
                </a:highlight>
              </a:rPr>
            </a:br>
            <a:r>
              <a:rPr lang="de-DE" sz="1200" dirty="0">
                <a:solidFill>
                  <a:srgbClr val="000000"/>
                </a:solidFill>
                <a:highlight>
                  <a:srgbClr val="FFFFFF"/>
                </a:highlight>
              </a:rPr>
              <a:t>            </a:t>
            </a:r>
            <a:r>
              <a:rPr lang="de-DE" sz="1200" dirty="0">
                <a:solidFill>
                  <a:srgbClr val="000096"/>
                </a:solidFill>
                <a:highlight>
                  <a:srgbClr val="FFFFFF"/>
                </a:highlight>
              </a:rPr>
              <a:t>&lt;l</a:t>
            </a:r>
            <a:r>
              <a:rPr lang="de-DE" sz="1200" dirty="0">
                <a:solidFill>
                  <a:srgbClr val="F5844C"/>
                </a:solidFill>
                <a:highlight>
                  <a:srgbClr val="FFFFFF"/>
                </a:highlight>
              </a:rPr>
              <a:t> ana</a:t>
            </a:r>
            <a:r>
              <a:rPr lang="de-DE" sz="1200" dirty="0">
                <a:solidFill>
                  <a:srgbClr val="FF8040"/>
                </a:solidFill>
                <a:highlight>
                  <a:srgbClr val="FFFFFF"/>
                </a:highlight>
              </a:rPr>
              <a:t>=</a:t>
            </a:r>
            <a:r>
              <a:rPr lang="de-DE" sz="1200" dirty="0">
                <a:solidFill>
                  <a:srgbClr val="993300"/>
                </a:solidFill>
                <a:highlight>
                  <a:srgbClr val="FFFFFF"/>
                </a:highlight>
              </a:rPr>
              <a:t>"#Arbeit #Arbeitsmittel"</a:t>
            </a:r>
            <a:r>
              <a:rPr lang="de-DE" sz="1200" dirty="0">
                <a:solidFill>
                  <a:srgbClr val="000096"/>
                </a:solidFill>
                <a:highlight>
                  <a:srgbClr val="FFFFFF"/>
                </a:highlight>
              </a:rPr>
              <a:t>&gt;</a:t>
            </a:r>
            <a:r>
              <a:rPr lang="de-DE" sz="1200" dirty="0">
                <a:solidFill>
                  <a:srgbClr val="000000"/>
                </a:solidFill>
                <a:highlight>
                  <a:srgbClr val="FFFFFF"/>
                </a:highlight>
              </a:rPr>
              <a:t>der Stab des Polizisten,</a:t>
            </a:r>
            <a:r>
              <a:rPr lang="de-DE" sz="1200" dirty="0">
                <a:solidFill>
                  <a:srgbClr val="000096"/>
                </a:solidFill>
                <a:highlight>
                  <a:srgbClr val="FFFFFF"/>
                </a:highlight>
              </a:rPr>
              <a:t>&lt;/l&gt;</a:t>
            </a:r>
            <a:br>
              <a:rPr lang="de-DE" sz="1200" dirty="0">
                <a:solidFill>
                  <a:srgbClr val="000000"/>
                </a:solidFill>
                <a:highlight>
                  <a:srgbClr val="FFFFFF"/>
                </a:highlight>
              </a:rPr>
            </a:br>
            <a:r>
              <a:rPr lang="de-DE" sz="1200" dirty="0">
                <a:solidFill>
                  <a:srgbClr val="000000"/>
                </a:solidFill>
                <a:highlight>
                  <a:srgbClr val="FFFFFF"/>
                </a:highlight>
              </a:rPr>
              <a:t>            </a:t>
            </a:r>
            <a:r>
              <a:rPr lang="de-DE" sz="1200" dirty="0">
                <a:solidFill>
                  <a:srgbClr val="000096"/>
                </a:solidFill>
                <a:highlight>
                  <a:srgbClr val="FFFFFF"/>
                </a:highlight>
              </a:rPr>
              <a:t>&lt;l</a:t>
            </a:r>
            <a:r>
              <a:rPr lang="de-DE" sz="1200" dirty="0">
                <a:solidFill>
                  <a:srgbClr val="F5844C"/>
                </a:solidFill>
                <a:highlight>
                  <a:srgbClr val="FFFFFF"/>
                </a:highlight>
              </a:rPr>
              <a:t> ana</a:t>
            </a:r>
            <a:r>
              <a:rPr lang="de-DE" sz="1200" dirty="0">
                <a:solidFill>
                  <a:srgbClr val="FF8040"/>
                </a:solidFill>
                <a:highlight>
                  <a:srgbClr val="FFFFFF"/>
                </a:highlight>
              </a:rPr>
              <a:t>=</a:t>
            </a:r>
            <a:r>
              <a:rPr lang="de-DE" sz="1200" dirty="0">
                <a:solidFill>
                  <a:srgbClr val="993300"/>
                </a:solidFill>
                <a:highlight>
                  <a:srgbClr val="FFFFFF"/>
                </a:highlight>
              </a:rPr>
              <a:t>"#Werbung #Werbemittel"</a:t>
            </a:r>
            <a:r>
              <a:rPr lang="de-DE" sz="1200" dirty="0">
                <a:solidFill>
                  <a:srgbClr val="000096"/>
                </a:solidFill>
                <a:highlight>
                  <a:srgbClr val="FFFFFF"/>
                </a:highlight>
              </a:rPr>
              <a:t>&gt;</a:t>
            </a:r>
            <a:r>
              <a:rPr lang="de-DE" sz="1200" dirty="0">
                <a:solidFill>
                  <a:srgbClr val="000000"/>
                </a:solidFill>
                <a:highlight>
                  <a:srgbClr val="FFFFFF"/>
                </a:highlight>
              </a:rPr>
              <a:t>ein weißer Riesenzeigefinger,</a:t>
            </a:r>
            <a:r>
              <a:rPr lang="de-DE" sz="1200" dirty="0">
                <a:solidFill>
                  <a:srgbClr val="000096"/>
                </a:solidFill>
                <a:highlight>
                  <a:srgbClr val="FFFFFF"/>
                </a:highlight>
              </a:rPr>
              <a:t>&lt;/l&gt;</a:t>
            </a:r>
            <a:br>
              <a:rPr lang="de-DE" sz="1200" dirty="0">
                <a:solidFill>
                  <a:srgbClr val="000000"/>
                </a:solidFill>
                <a:highlight>
                  <a:srgbClr val="FFFFFF"/>
                </a:highlight>
              </a:rPr>
            </a:br>
            <a:r>
              <a:rPr lang="de-DE" sz="1200" dirty="0">
                <a:solidFill>
                  <a:srgbClr val="000000"/>
                </a:solidFill>
                <a:highlight>
                  <a:srgbClr val="FFFFFF"/>
                </a:highlight>
              </a:rPr>
              <a:t>            </a:t>
            </a:r>
            <a:r>
              <a:rPr lang="de-DE" sz="1200" dirty="0">
                <a:solidFill>
                  <a:srgbClr val="000096"/>
                </a:solidFill>
                <a:highlight>
                  <a:srgbClr val="FFFFFF"/>
                </a:highlight>
              </a:rPr>
              <a:t>&lt;l</a:t>
            </a:r>
            <a:r>
              <a:rPr lang="de-DE" sz="1200" dirty="0">
                <a:solidFill>
                  <a:srgbClr val="F5844C"/>
                </a:solidFill>
                <a:highlight>
                  <a:srgbClr val="FFFFFF"/>
                </a:highlight>
              </a:rPr>
              <a:t> ana</a:t>
            </a:r>
            <a:r>
              <a:rPr lang="de-DE" sz="1200" dirty="0">
                <a:solidFill>
                  <a:srgbClr val="FF8040"/>
                </a:solidFill>
                <a:highlight>
                  <a:srgbClr val="FFFFFF"/>
                </a:highlight>
              </a:rPr>
              <a:t>=</a:t>
            </a:r>
            <a:r>
              <a:rPr lang="de-DE" sz="1200" dirty="0">
                <a:solidFill>
                  <a:srgbClr val="993300"/>
                </a:solidFill>
                <a:highlight>
                  <a:srgbClr val="FFFFFF"/>
                </a:highlight>
              </a:rPr>
              <a:t>"#Bewegung #Bewegung_nein #Arbeit #Arbeitstätigkeit"</a:t>
            </a:r>
            <a:r>
              <a:rPr lang="de-DE" sz="1200" dirty="0">
                <a:solidFill>
                  <a:srgbClr val="000096"/>
                </a:solidFill>
                <a:highlight>
                  <a:srgbClr val="FFFFFF"/>
                </a:highlight>
              </a:rPr>
              <a:t>&gt;</a:t>
            </a:r>
            <a:br>
              <a:rPr lang="de-DE" sz="1200" dirty="0">
                <a:solidFill>
                  <a:srgbClr val="000096"/>
                </a:solidFill>
                <a:highlight>
                  <a:srgbClr val="FFFFFF"/>
                </a:highlight>
              </a:rPr>
            </a:br>
            <a:r>
              <a:rPr lang="de-DE" sz="1200" dirty="0">
                <a:solidFill>
                  <a:srgbClr val="000096"/>
                </a:solidFill>
                <a:highlight>
                  <a:srgbClr val="FFFFFF"/>
                </a:highlight>
              </a:rPr>
              <a:t>           </a:t>
            </a:r>
            <a:r>
              <a:rPr lang="de-DE" sz="1200" dirty="0">
                <a:solidFill>
                  <a:srgbClr val="000000"/>
                </a:solidFill>
                <a:highlight>
                  <a:srgbClr val="FFFFFF"/>
                </a:highlight>
              </a:rPr>
              <a:t> macht das Auto-Meer stocken,</a:t>
            </a:r>
            <a:r>
              <a:rPr lang="de-DE" sz="1200" dirty="0">
                <a:solidFill>
                  <a:srgbClr val="000096"/>
                </a:solidFill>
                <a:highlight>
                  <a:srgbClr val="FFFFFF"/>
                </a:highlight>
              </a:rPr>
              <a:t>&lt;/l&gt;</a:t>
            </a:r>
            <a:br>
              <a:rPr lang="de-DE" sz="1200" dirty="0">
                <a:solidFill>
                  <a:srgbClr val="000000"/>
                </a:solidFill>
                <a:highlight>
                  <a:srgbClr val="FFFFFF"/>
                </a:highlight>
              </a:rPr>
            </a:br>
            <a:r>
              <a:rPr lang="de-DE" sz="1200" dirty="0">
                <a:solidFill>
                  <a:srgbClr val="000096"/>
                </a:solidFill>
                <a:highlight>
                  <a:srgbClr val="FFFFFF"/>
                </a:highlight>
              </a:rPr>
              <a:t>&lt;/lg&gt;</a:t>
            </a:r>
            <a:r>
              <a:rPr lang="de-DE" sz="1200" dirty="0">
                <a:solidFill>
                  <a:srgbClr val="000000"/>
                </a:solidFill>
                <a:highlight>
                  <a:srgbClr val="FFFFFF"/>
                </a:highlight>
              </a:rPr>
              <a:t> </a:t>
            </a:r>
            <a:br>
              <a:rPr lang="de-DE" sz="1200" dirty="0">
                <a:solidFill>
                  <a:srgbClr val="000000"/>
                </a:solidFill>
                <a:highlight>
                  <a:srgbClr val="FFFFFF"/>
                </a:highlight>
              </a:rPr>
            </a:br>
            <a:r>
              <a:rPr lang="de-DE" sz="1200" dirty="0">
                <a:solidFill>
                  <a:srgbClr val="000000"/>
                </a:solidFill>
                <a:highlight>
                  <a:srgbClr val="FFFFFF"/>
                </a:highlight>
              </a:rPr>
              <a:t>            </a:t>
            </a:r>
            <a:r>
              <a:rPr lang="de-DE" sz="1200" dirty="0">
                <a:solidFill>
                  <a:srgbClr val="000096"/>
                </a:solidFill>
                <a:highlight>
                  <a:srgbClr val="FFFFFF"/>
                </a:highlight>
              </a:rPr>
              <a:t>&lt;l</a:t>
            </a:r>
            <a:r>
              <a:rPr lang="de-DE" sz="1200" dirty="0">
                <a:solidFill>
                  <a:srgbClr val="F5844C"/>
                </a:solidFill>
                <a:highlight>
                  <a:srgbClr val="FFFFFF"/>
                </a:highlight>
              </a:rPr>
              <a:t> ana</a:t>
            </a:r>
            <a:r>
              <a:rPr lang="de-DE" sz="1200" dirty="0">
                <a:solidFill>
                  <a:srgbClr val="FF8040"/>
                </a:solidFill>
                <a:highlight>
                  <a:srgbClr val="FFFFFF"/>
                </a:highlight>
              </a:rPr>
              <a:t>=</a:t>
            </a:r>
            <a:r>
              <a:rPr lang="de-DE" sz="1200" dirty="0">
                <a:solidFill>
                  <a:srgbClr val="993300"/>
                </a:solidFill>
                <a:highlight>
                  <a:srgbClr val="FFFFFF"/>
                </a:highlight>
              </a:rPr>
              <a:t>"#Bibel #Bewegung #Bewegung_ja"</a:t>
            </a:r>
            <a:r>
              <a:rPr lang="de-DE" sz="1200" dirty="0">
                <a:solidFill>
                  <a:srgbClr val="000096"/>
                </a:solidFill>
                <a:highlight>
                  <a:srgbClr val="FFFFFF"/>
                </a:highlight>
              </a:rPr>
              <a:t>&gt;</a:t>
            </a:r>
            <a:br>
              <a:rPr lang="de-DE" sz="1200" dirty="0">
                <a:solidFill>
                  <a:srgbClr val="000096"/>
                </a:solidFill>
                <a:highlight>
                  <a:srgbClr val="FFFFFF"/>
                </a:highlight>
              </a:rPr>
            </a:br>
            <a:r>
              <a:rPr lang="de-DE" sz="1200" dirty="0">
                <a:solidFill>
                  <a:srgbClr val="000096"/>
                </a:solidFill>
                <a:highlight>
                  <a:srgbClr val="FFFFFF"/>
                </a:highlight>
              </a:rPr>
              <a:t>            </a:t>
            </a:r>
            <a:r>
              <a:rPr lang="de-DE" sz="1200" dirty="0">
                <a:solidFill>
                  <a:srgbClr val="000000"/>
                </a:solidFill>
                <a:highlight>
                  <a:srgbClr val="FFFFFF"/>
                </a:highlight>
              </a:rPr>
              <a:t>hastig durcheilen Kinder Israels und anderer Ahnen die sichere Furt,</a:t>
            </a:r>
            <a:r>
              <a:rPr lang="de-DE" sz="1200" dirty="0">
                <a:solidFill>
                  <a:srgbClr val="000096"/>
                </a:solidFill>
                <a:highlight>
                  <a:srgbClr val="FFFFFF"/>
                </a:highlight>
              </a:rPr>
              <a:t>&lt;/l&gt;</a:t>
            </a:r>
          </a:p>
          <a:p>
            <a:pPr rtl="0"/>
            <a:endParaRPr lang="en-US" dirty="0"/>
          </a:p>
        </p:txBody>
      </p:sp>
      <p:pic>
        <p:nvPicPr>
          <p:cNvPr id="3" name="Grafik 2" descr="Ein Bild, das Text enthält.&#10;&#10;Automatisch generierte Beschreibung">
            <a:extLst>
              <a:ext uri="{FF2B5EF4-FFF2-40B4-BE49-F238E27FC236}">
                <a16:creationId xmlns:a16="http://schemas.microsoft.com/office/drawing/2014/main" id="{3CBFD4D8-914E-D20D-4459-68D624FB2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774" y="1364972"/>
            <a:ext cx="3761929" cy="5263785"/>
          </a:xfrm>
          <a:prstGeom prst="rect">
            <a:avLst/>
          </a:prstGeom>
        </p:spPr>
      </p:pic>
    </p:spTree>
    <p:extLst>
      <p:ext uri="{BB962C8B-B14F-4D97-AF65-F5344CB8AC3E}">
        <p14:creationId xmlns:p14="http://schemas.microsoft.com/office/powerpoint/2010/main" val="357335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87973D-1788-492B-2762-24431C637389}"/>
              </a:ext>
            </a:extLst>
          </p:cNvPr>
          <p:cNvSpPr>
            <a:spLocks noGrp="1"/>
          </p:cNvSpPr>
          <p:nvPr>
            <p:ph type="title"/>
          </p:nvPr>
        </p:nvSpPr>
        <p:spPr/>
        <p:txBody>
          <a:bodyPr/>
          <a:lstStyle/>
          <a:p>
            <a:r>
              <a:rPr lang="de-DE" dirty="0"/>
              <a:t>Polgars Themenfelder</a:t>
            </a:r>
          </a:p>
        </p:txBody>
      </p:sp>
      <p:sp>
        <p:nvSpPr>
          <p:cNvPr id="3" name="Inhaltsplatzhalter 2">
            <a:extLst>
              <a:ext uri="{FF2B5EF4-FFF2-40B4-BE49-F238E27FC236}">
                <a16:creationId xmlns:a16="http://schemas.microsoft.com/office/drawing/2014/main" id="{2DD5761C-8526-95A1-43B2-8BD8070BD177}"/>
              </a:ext>
            </a:extLst>
          </p:cNvPr>
          <p:cNvSpPr>
            <a:spLocks noGrp="1"/>
          </p:cNvSpPr>
          <p:nvPr>
            <p:ph sz="half" idx="1"/>
          </p:nvPr>
        </p:nvSpPr>
        <p:spPr/>
        <p:txBody>
          <a:bodyPr>
            <a:normAutofit fontScale="32500" lnSpcReduction="20000"/>
          </a:bodyPr>
          <a:lstStyle/>
          <a:p>
            <a:pPr marL="0" indent="0">
              <a:buNone/>
            </a:pPr>
            <a:r>
              <a:rPr lang="de-DE" sz="8000" dirty="0">
                <a:latin typeface="Times New Roman" panose="02020603050405020304" pitchFamily="18" charset="0"/>
                <a:cs typeface="Times New Roman" panose="02020603050405020304" pitchFamily="18" charset="0"/>
              </a:rPr>
              <a:t>Klassische Themenfelder der Moderne</a:t>
            </a:r>
          </a:p>
          <a:p>
            <a:r>
              <a:rPr lang="de-DE" sz="4800" dirty="0">
                <a:latin typeface="Times New Roman" panose="02020603050405020304" pitchFamily="18" charset="0"/>
                <a:cs typeface="Times New Roman" panose="02020603050405020304" pitchFamily="18" charset="0"/>
              </a:rPr>
              <a:t>Natur </a:t>
            </a:r>
          </a:p>
          <a:p>
            <a:r>
              <a:rPr lang="de-DE" sz="4800" dirty="0">
                <a:latin typeface="Times New Roman" panose="02020603050405020304" pitchFamily="18" charset="0"/>
                <a:cs typeface="Times New Roman" panose="02020603050405020304" pitchFamily="18" charset="0"/>
              </a:rPr>
              <a:t>Technik (Automobile, Fabrikmaschinen,…)</a:t>
            </a:r>
          </a:p>
          <a:p>
            <a:r>
              <a:rPr lang="de-DE" sz="4800" dirty="0">
                <a:latin typeface="Times New Roman" panose="02020603050405020304" pitchFamily="18" charset="0"/>
                <a:cs typeface="Times New Roman" panose="02020603050405020304" pitchFamily="18" charset="0"/>
              </a:rPr>
              <a:t>Ästhetik/Kunst (</a:t>
            </a:r>
            <a:r>
              <a:rPr lang="de-DE" sz="4800" dirty="0" err="1">
                <a:latin typeface="Times New Roman" panose="02020603050405020304" pitchFamily="18" charset="0"/>
                <a:cs typeface="Times New Roman" panose="02020603050405020304" pitchFamily="18" charset="0"/>
              </a:rPr>
              <a:t>bildn</a:t>
            </a:r>
            <a:r>
              <a:rPr lang="de-DE" sz="4800" dirty="0">
                <a:latin typeface="Times New Roman" panose="02020603050405020304" pitchFamily="18" charset="0"/>
                <a:cs typeface="Times New Roman" panose="02020603050405020304" pitchFamily="18" charset="0"/>
              </a:rPr>
              <a:t>., darstellende, Musik, Literatur)</a:t>
            </a:r>
          </a:p>
          <a:p>
            <a:r>
              <a:rPr lang="de-DE" sz="4800" dirty="0">
                <a:latin typeface="Times New Roman" panose="02020603050405020304" pitchFamily="18" charset="0"/>
                <a:cs typeface="Times New Roman" panose="02020603050405020304" pitchFamily="18" charset="0"/>
              </a:rPr>
              <a:t>Raum (Großstadt, Enge - Weite)</a:t>
            </a:r>
          </a:p>
          <a:p>
            <a:r>
              <a:rPr lang="de-DE" sz="4800" dirty="0">
                <a:latin typeface="Times New Roman" panose="02020603050405020304" pitchFamily="18" charset="0"/>
                <a:cs typeface="Times New Roman" panose="02020603050405020304" pitchFamily="18" charset="0"/>
              </a:rPr>
              <a:t>Zeit (Vergänglichkeit, Momentaufnahmen)</a:t>
            </a:r>
          </a:p>
          <a:p>
            <a:r>
              <a:rPr lang="de-DE" sz="4800" dirty="0">
                <a:latin typeface="Times New Roman" panose="02020603050405020304" pitchFamily="18" charset="0"/>
                <a:cs typeface="Times New Roman" panose="02020603050405020304" pitchFamily="18" charset="0"/>
              </a:rPr>
              <a:t>Wissenschaft (Traumdeutung, Relativitätstheorie)</a:t>
            </a:r>
          </a:p>
          <a:p>
            <a:r>
              <a:rPr lang="de-DE" sz="4800" dirty="0">
                <a:latin typeface="Times New Roman" panose="02020603050405020304" pitchFamily="18" charset="0"/>
                <a:cs typeface="Times New Roman" panose="02020603050405020304" pitchFamily="18" charset="0"/>
              </a:rPr>
              <a:t>Religiosität (Mythologie + Bibel)</a:t>
            </a:r>
          </a:p>
          <a:p>
            <a:r>
              <a:rPr lang="de-DE" sz="4800" dirty="0">
                <a:latin typeface="Times New Roman" panose="02020603050405020304" pitchFamily="18" charset="0"/>
                <a:cs typeface="Times New Roman" panose="02020603050405020304" pitchFamily="18" charset="0"/>
              </a:rPr>
              <a:t>Krieg</a:t>
            </a:r>
          </a:p>
          <a:p>
            <a:pPr marL="0" indent="0">
              <a:buNone/>
            </a:pPr>
            <a:endParaRPr lang="de-DE" dirty="0"/>
          </a:p>
        </p:txBody>
      </p:sp>
      <p:sp>
        <p:nvSpPr>
          <p:cNvPr id="4" name="Inhaltsplatzhalter 3">
            <a:extLst>
              <a:ext uri="{FF2B5EF4-FFF2-40B4-BE49-F238E27FC236}">
                <a16:creationId xmlns:a16="http://schemas.microsoft.com/office/drawing/2014/main" id="{572AC314-FE0A-ECE3-214B-70CB18FE6BF3}"/>
              </a:ext>
            </a:extLst>
          </p:cNvPr>
          <p:cNvSpPr>
            <a:spLocks noGrp="1"/>
          </p:cNvSpPr>
          <p:nvPr>
            <p:ph sz="half" idx="2"/>
          </p:nvPr>
        </p:nvSpPr>
        <p:spPr/>
        <p:txBody>
          <a:bodyPr>
            <a:normAutofit fontScale="32500" lnSpcReduction="20000"/>
          </a:bodyPr>
          <a:lstStyle/>
          <a:p>
            <a:pPr marL="0" indent="0">
              <a:buNone/>
            </a:pPr>
            <a:r>
              <a:rPr lang="de-DE" sz="4500" dirty="0">
                <a:latin typeface="Times New Roman" panose="02020603050405020304" pitchFamily="18" charset="0"/>
                <a:cs typeface="Times New Roman" panose="02020603050405020304" pitchFamily="18" charset="0"/>
              </a:rPr>
              <a:t>andere (Sub-)Themenfelder, die es brauchen könnte  (?)</a:t>
            </a:r>
          </a:p>
          <a:p>
            <a:r>
              <a:rPr lang="de-DE" sz="4500" dirty="0">
                <a:latin typeface="Times New Roman" panose="02020603050405020304" pitchFamily="18" charset="0"/>
                <a:cs typeface="Times New Roman" panose="02020603050405020304" pitchFamily="18" charset="0"/>
              </a:rPr>
              <a:t>Politik</a:t>
            </a:r>
          </a:p>
          <a:p>
            <a:r>
              <a:rPr lang="de-DE" sz="4500" dirty="0">
                <a:latin typeface="Times New Roman" panose="02020603050405020304" pitchFamily="18" charset="0"/>
                <a:cs typeface="Times New Roman" panose="02020603050405020304" pitchFamily="18" charset="0"/>
              </a:rPr>
              <a:t>Publizistik/ Journalistik</a:t>
            </a:r>
          </a:p>
          <a:p>
            <a:r>
              <a:rPr lang="de-DE" sz="4500" dirty="0">
                <a:latin typeface="Times New Roman" panose="02020603050405020304" pitchFamily="18" charset="0"/>
                <a:cs typeface="Times New Roman" panose="02020603050405020304" pitchFamily="18" charset="0"/>
              </a:rPr>
              <a:t>Marketing</a:t>
            </a:r>
          </a:p>
          <a:p>
            <a:r>
              <a:rPr lang="de-DE" sz="4500" dirty="0">
                <a:latin typeface="Times New Roman" panose="02020603050405020304" pitchFamily="18" charset="0"/>
                <a:cs typeface="Times New Roman" panose="02020603050405020304" pitchFamily="18" charset="0"/>
              </a:rPr>
              <a:t>Wirtschaft (Arbeitswelt, Marketing)</a:t>
            </a:r>
          </a:p>
          <a:p>
            <a:r>
              <a:rPr lang="de-DE" sz="4500" dirty="0">
                <a:latin typeface="Times New Roman" panose="02020603050405020304" pitchFamily="18" charset="0"/>
                <a:cs typeface="Times New Roman" panose="02020603050405020304" pitchFamily="18" charset="0"/>
              </a:rPr>
              <a:t>Aktionsart eines Verbes (Zustand, Vorgang)</a:t>
            </a:r>
          </a:p>
          <a:p>
            <a:r>
              <a:rPr lang="de-DE" sz="4500" dirty="0">
                <a:latin typeface="Times New Roman" panose="02020603050405020304" pitchFamily="18" charset="0"/>
                <a:cs typeface="Times New Roman" panose="02020603050405020304" pitchFamily="18" charset="0"/>
              </a:rPr>
              <a:t>…</a:t>
            </a:r>
          </a:p>
          <a:p>
            <a:endParaRPr lang="de-DE" sz="7200" dirty="0">
              <a:latin typeface="Times New Roman" panose="02020603050405020304" pitchFamily="18"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48100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C6C75C-9E4B-5EE7-6696-AAB1EDD1B86F}"/>
              </a:ext>
            </a:extLst>
          </p:cNvPr>
          <p:cNvSpPr>
            <a:spLocks noGrp="1"/>
          </p:cNvSpPr>
          <p:nvPr>
            <p:ph type="title"/>
          </p:nvPr>
        </p:nvSpPr>
        <p:spPr/>
        <p:txBody>
          <a:bodyPr/>
          <a:lstStyle/>
          <a:p>
            <a:r>
              <a:rPr lang="de-DE" dirty="0"/>
              <a:t>CATMA – Tool für </a:t>
            </a:r>
            <a:r>
              <a:rPr lang="de-DE" dirty="0" err="1"/>
              <a:t>literaturwiss</a:t>
            </a:r>
            <a:r>
              <a:rPr lang="de-DE" dirty="0"/>
              <a:t>. Annotationen</a:t>
            </a:r>
          </a:p>
        </p:txBody>
      </p:sp>
      <p:pic>
        <p:nvPicPr>
          <p:cNvPr id="13" name="Grafik 12" descr="Ein Bild, das Schrift, Grafiken, Text, Grafikdesign enthält.&#10;&#10;Automatisch generierte Beschreibung">
            <a:extLst>
              <a:ext uri="{FF2B5EF4-FFF2-40B4-BE49-F238E27FC236}">
                <a16:creationId xmlns:a16="http://schemas.microsoft.com/office/drawing/2014/main" id="{E73A1B55-80F3-26CC-1CBA-94D0A0B1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889" y="151007"/>
            <a:ext cx="1691693" cy="947348"/>
          </a:xfrm>
          <a:prstGeom prst="rect">
            <a:avLst/>
          </a:prstGeom>
        </p:spPr>
      </p:pic>
      <p:sp>
        <p:nvSpPr>
          <p:cNvPr id="5" name="Inhaltsplatzhalter 4">
            <a:extLst>
              <a:ext uri="{FF2B5EF4-FFF2-40B4-BE49-F238E27FC236}">
                <a16:creationId xmlns:a16="http://schemas.microsoft.com/office/drawing/2014/main" id="{75F8E2EF-ED90-2E3A-8DE9-4A4BD7BF84AB}"/>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Überlappende Annotationen möglich, nicht so in TEI </a:t>
            </a:r>
          </a:p>
          <a:p>
            <a:r>
              <a:rPr lang="de-DE" dirty="0">
                <a:latin typeface="Times New Roman" panose="02020603050405020304" pitchFamily="18" charset="0"/>
                <a:cs typeface="Times New Roman" panose="02020603050405020304" pitchFamily="18" charset="0"/>
              </a:rPr>
              <a:t>Erste Abfragen bereits in CATMA möglich: </a:t>
            </a:r>
          </a:p>
          <a:p>
            <a:pPr lvl="1"/>
            <a:r>
              <a:rPr lang="de-DE" dirty="0">
                <a:latin typeface="Times New Roman" panose="02020603050405020304" pitchFamily="18" charset="0"/>
                <a:cs typeface="Times New Roman" panose="02020603050405020304" pitchFamily="18" charset="0"/>
              </a:rPr>
              <a:t>KWIC,</a:t>
            </a:r>
          </a:p>
          <a:p>
            <a:pPr lvl="1"/>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Wordcloud</a:t>
            </a:r>
            <a:r>
              <a:rPr lang="de-DE" dirty="0">
                <a:latin typeface="Times New Roman" panose="02020603050405020304" pitchFamily="18" charset="0"/>
                <a:cs typeface="Times New Roman" panose="02020603050405020304" pitchFamily="18" charset="0"/>
              </a:rPr>
              <a:t>,</a:t>
            </a:r>
          </a:p>
          <a:p>
            <a:pPr lvl="1"/>
            <a:r>
              <a:rPr lang="de-DE" dirty="0">
                <a:latin typeface="Times New Roman" panose="02020603050405020304" pitchFamily="18" charset="0"/>
                <a:cs typeface="Times New Roman" panose="02020603050405020304" pitchFamily="18" charset="0"/>
              </a:rPr>
              <a:t> Verteilung,</a:t>
            </a:r>
          </a:p>
          <a:p>
            <a:pPr lvl="1"/>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Doubletree</a:t>
            </a:r>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Export als TEI-Datei für weitere Analysen möglich </a:t>
            </a:r>
          </a:p>
          <a:p>
            <a:pPr lvl="1"/>
            <a:r>
              <a:rPr lang="de-DE" dirty="0">
                <a:latin typeface="Times New Roman" panose="02020603050405020304" pitchFamily="18" charset="0"/>
                <a:cs typeface="Times New Roman" panose="02020603050405020304" pitchFamily="18" charset="0"/>
              </a:rPr>
              <a:t>Für Netzwerkgraphen(?)</a:t>
            </a:r>
          </a:p>
          <a:p>
            <a:endParaRPr lang="de-DE" dirty="0"/>
          </a:p>
        </p:txBody>
      </p:sp>
    </p:spTree>
    <p:extLst>
      <p:ext uri="{BB962C8B-B14F-4D97-AF65-F5344CB8AC3E}">
        <p14:creationId xmlns:p14="http://schemas.microsoft.com/office/powerpoint/2010/main" val="29829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C6C75C-9E4B-5EE7-6696-AAB1EDD1B86F}"/>
              </a:ext>
            </a:extLst>
          </p:cNvPr>
          <p:cNvSpPr>
            <a:spLocks noGrp="1"/>
          </p:cNvSpPr>
          <p:nvPr>
            <p:ph type="title"/>
          </p:nvPr>
        </p:nvSpPr>
        <p:spPr/>
        <p:txBody>
          <a:bodyPr/>
          <a:lstStyle/>
          <a:p>
            <a:r>
              <a:rPr lang="de-DE" dirty="0"/>
              <a:t>CATMA –Versuch einer Kategorienbildung</a:t>
            </a:r>
          </a:p>
        </p:txBody>
      </p:sp>
      <p:pic>
        <p:nvPicPr>
          <p:cNvPr id="13" name="Grafik 12" descr="Ein Bild, das Schrift, Grafiken, Text, Grafikdesign enthält.&#10;&#10;Automatisch generierte Beschreibung">
            <a:extLst>
              <a:ext uri="{FF2B5EF4-FFF2-40B4-BE49-F238E27FC236}">
                <a16:creationId xmlns:a16="http://schemas.microsoft.com/office/drawing/2014/main" id="{E73A1B55-80F3-26CC-1CBA-94D0A0B1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353" y="151007"/>
            <a:ext cx="1691693" cy="947348"/>
          </a:xfrm>
          <a:prstGeom prst="rect">
            <a:avLst/>
          </a:prstGeom>
        </p:spPr>
      </p:pic>
      <p:sp>
        <p:nvSpPr>
          <p:cNvPr id="5" name="Inhaltsplatzhalter 4">
            <a:extLst>
              <a:ext uri="{FF2B5EF4-FFF2-40B4-BE49-F238E27FC236}">
                <a16:creationId xmlns:a16="http://schemas.microsoft.com/office/drawing/2014/main" id="{39FDBE6D-5E48-36DC-2E55-35DB8DAA8B60}"/>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Versuch einer Trennung Konkreta/im Entferntesten “Dinge“ vs. Abstrakta/Konzepte</a:t>
            </a:r>
          </a:p>
          <a:p>
            <a:r>
              <a:rPr lang="de-DE" dirty="0">
                <a:latin typeface="Times New Roman" panose="02020603050405020304" pitchFamily="18" charset="0"/>
                <a:cs typeface="Times New Roman" panose="02020603050405020304" pitchFamily="18" charset="0"/>
              </a:rPr>
              <a:t>Weitere Unterscheidung nach „Belebtheit“ vs. „</a:t>
            </a:r>
            <a:r>
              <a:rPr lang="de-DE" dirty="0" err="1">
                <a:latin typeface="Times New Roman" panose="02020603050405020304" pitchFamily="18" charset="0"/>
                <a:cs typeface="Times New Roman" panose="02020603050405020304" pitchFamily="18" charset="0"/>
              </a:rPr>
              <a:t>Unbelebtheit</a:t>
            </a:r>
            <a:r>
              <a:rPr lang="de-DE" dirty="0">
                <a:latin typeface="Times New Roman" panose="02020603050405020304" pitchFamily="18" charset="0"/>
                <a:cs typeface="Times New Roman" panose="02020603050405020304" pitchFamily="18" charset="0"/>
              </a:rPr>
              <a:t>“</a:t>
            </a:r>
          </a:p>
          <a:p>
            <a:endParaRPr lang="de-DE" dirty="0"/>
          </a:p>
        </p:txBody>
      </p:sp>
      <p:pic>
        <p:nvPicPr>
          <p:cNvPr id="6" name="Inhaltsplatzhalter 3" descr="Ein Bild, das Text, Software, Reihe, Zahl enthält.&#10;&#10;Automatisch generierte Beschreibung">
            <a:extLst>
              <a:ext uri="{FF2B5EF4-FFF2-40B4-BE49-F238E27FC236}">
                <a16:creationId xmlns:a16="http://schemas.microsoft.com/office/drawing/2014/main" id="{C15D13CF-091B-A017-9488-BDC291972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472855"/>
            <a:ext cx="9982200" cy="3486303"/>
          </a:xfrm>
          <a:prstGeom prst="rect">
            <a:avLst/>
          </a:prstGeom>
        </p:spPr>
      </p:pic>
    </p:spTree>
    <p:extLst>
      <p:ext uri="{BB962C8B-B14F-4D97-AF65-F5344CB8AC3E}">
        <p14:creationId xmlns:p14="http://schemas.microsoft.com/office/powerpoint/2010/main" val="373753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F0063-4AE1-17D6-F0AE-DDB9131D1E77}"/>
              </a:ext>
            </a:extLst>
          </p:cNvPr>
          <p:cNvSpPr>
            <a:spLocks noGrp="1"/>
          </p:cNvSpPr>
          <p:nvPr>
            <p:ph type="title"/>
          </p:nvPr>
        </p:nvSpPr>
        <p:spPr/>
        <p:txBody>
          <a:bodyPr/>
          <a:lstStyle/>
          <a:p>
            <a:r>
              <a:rPr lang="de-DE" dirty="0"/>
              <a:t>CATMA - Versuch einer Kategorienbildung</a:t>
            </a:r>
          </a:p>
        </p:txBody>
      </p:sp>
      <p:sp>
        <p:nvSpPr>
          <p:cNvPr id="3" name="Inhaltsplatzhalter 2">
            <a:extLst>
              <a:ext uri="{FF2B5EF4-FFF2-40B4-BE49-F238E27FC236}">
                <a16:creationId xmlns:a16="http://schemas.microsoft.com/office/drawing/2014/main" id="{C150CEB5-5D96-2359-6035-B0F92178F7D6}"/>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Versuch Abstrakta zu klassifizieren</a:t>
            </a:r>
          </a:p>
          <a:p>
            <a:endParaRPr lang="de-DE" dirty="0"/>
          </a:p>
        </p:txBody>
      </p:sp>
      <p:pic>
        <p:nvPicPr>
          <p:cNvPr id="4" name="Inhaltsplatzhalter 4" descr="Ein Bild, das Text, Screenshot, Zahl, Reihe enthält.&#10;&#10;Automatisch generierte Beschreibung">
            <a:extLst>
              <a:ext uri="{FF2B5EF4-FFF2-40B4-BE49-F238E27FC236}">
                <a16:creationId xmlns:a16="http://schemas.microsoft.com/office/drawing/2014/main" id="{BBBC5994-9599-9789-6572-C9DAB2F98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82" y="2216751"/>
            <a:ext cx="9982200" cy="3447218"/>
          </a:xfrm>
          <a:prstGeom prst="rect">
            <a:avLst/>
          </a:prstGeom>
        </p:spPr>
      </p:pic>
    </p:spTree>
    <p:extLst>
      <p:ext uri="{BB962C8B-B14F-4D97-AF65-F5344CB8AC3E}">
        <p14:creationId xmlns:p14="http://schemas.microsoft.com/office/powerpoint/2010/main" val="43065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9DB7BE-9015-AC5D-7C4C-2F19F75C9373}"/>
              </a:ext>
            </a:extLst>
          </p:cNvPr>
          <p:cNvSpPr>
            <a:spLocks noGrp="1"/>
          </p:cNvSpPr>
          <p:nvPr>
            <p:ph type="title"/>
          </p:nvPr>
        </p:nvSpPr>
        <p:spPr/>
        <p:txBody>
          <a:bodyPr/>
          <a:lstStyle/>
          <a:p>
            <a:r>
              <a:rPr lang="de-DE" dirty="0"/>
              <a:t>Erste Versuche mit CATMA</a:t>
            </a:r>
          </a:p>
        </p:txBody>
      </p:sp>
      <p:sp>
        <p:nvSpPr>
          <p:cNvPr id="3" name="Inhaltsplatzhalter 2">
            <a:extLst>
              <a:ext uri="{FF2B5EF4-FFF2-40B4-BE49-F238E27FC236}">
                <a16:creationId xmlns:a16="http://schemas.microsoft.com/office/drawing/2014/main" id="{7B9390EE-3D90-986A-B60C-8AEDA0D12532}"/>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Inhaltlich viel Annotation möglich</a:t>
            </a:r>
          </a:p>
          <a:p>
            <a:r>
              <a:rPr lang="de-DE" dirty="0">
                <a:latin typeface="Times New Roman" panose="02020603050405020304" pitchFamily="18" charset="0"/>
                <a:cs typeface="Times New Roman" panose="02020603050405020304" pitchFamily="18" charset="0"/>
              </a:rPr>
              <a:t>„das breite Bett der Straße stürzt Welle auf Welle“</a:t>
            </a:r>
          </a:p>
          <a:p>
            <a:pPr lvl="1"/>
            <a:r>
              <a:rPr lang="de-DE" dirty="0">
                <a:latin typeface="Times New Roman" panose="02020603050405020304" pitchFamily="18" charset="0"/>
                <a:cs typeface="Times New Roman" panose="02020603050405020304" pitchFamily="18" charset="0"/>
              </a:rPr>
              <a:t>Themen Boden und Wasser /fest und flüssig kontrastieren hier = Kontrastmontage</a:t>
            </a:r>
          </a:p>
          <a:p>
            <a:pPr lvl="1"/>
            <a:r>
              <a:rPr lang="de-DE" dirty="0">
                <a:latin typeface="Times New Roman" panose="02020603050405020304" pitchFamily="18" charset="0"/>
                <a:cs typeface="Times New Roman" panose="02020603050405020304" pitchFamily="18" charset="0"/>
              </a:rPr>
              <a:t>„4 Elemente“ tauchen allgemein im ersten Abschnitt des Textes auf</a:t>
            </a:r>
          </a:p>
          <a:p>
            <a:pPr lvl="1"/>
            <a:endParaRPr lang="de-DE" dirty="0"/>
          </a:p>
          <a:p>
            <a:endParaRPr lang="de-DE" dirty="0"/>
          </a:p>
        </p:txBody>
      </p:sp>
      <p:pic>
        <p:nvPicPr>
          <p:cNvPr id="4" name="Inhaltsplatzhalter 8" descr="Ein Bild, das Text, Screenshot, Software, Webseite enthält.&#10;&#10;Automatisch generierte Beschreibung">
            <a:extLst>
              <a:ext uri="{FF2B5EF4-FFF2-40B4-BE49-F238E27FC236}">
                <a16:creationId xmlns:a16="http://schemas.microsoft.com/office/drawing/2014/main" id="{EAFC2B5E-8DF3-8ADA-A302-780090B73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3195121"/>
            <a:ext cx="3125355" cy="3250648"/>
          </a:xfrm>
          <a:prstGeom prst="rect">
            <a:avLst/>
          </a:prstGeom>
        </p:spPr>
      </p:pic>
      <p:pic>
        <p:nvPicPr>
          <p:cNvPr id="5" name="Grafik 4" descr="Ein Bild, das Text, Screenshot, Zahl, Schrift enthält.&#10;&#10;Automatisch generierte Beschreibung">
            <a:extLst>
              <a:ext uri="{FF2B5EF4-FFF2-40B4-BE49-F238E27FC236}">
                <a16:creationId xmlns:a16="http://schemas.microsoft.com/office/drawing/2014/main" id="{CEBDF230-6330-6DA3-7177-6307B4E29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160" y="3195121"/>
            <a:ext cx="4231968" cy="3069260"/>
          </a:xfrm>
          <a:prstGeom prst="rect">
            <a:avLst/>
          </a:prstGeom>
        </p:spPr>
      </p:pic>
      <mc:AlternateContent xmlns:mc="http://schemas.openxmlformats.org/markup-compatibility/2006">
        <mc:Choice xmlns:p14="http://schemas.microsoft.com/office/powerpoint/2010/main" Requires="p14">
          <p:contentPart p14:bwMode="auto" r:id="rId4">
            <p14:nvContentPartPr>
              <p14:cNvPr id="16" name="Freihand 15">
                <a:extLst>
                  <a:ext uri="{FF2B5EF4-FFF2-40B4-BE49-F238E27FC236}">
                    <a16:creationId xmlns:a16="http://schemas.microsoft.com/office/drawing/2014/main" id="{8448A35A-A40E-5AAB-70C0-C4EC9E762B26}"/>
                  </a:ext>
                </a:extLst>
              </p14:cNvPr>
              <p14:cNvContentPartPr/>
              <p14:nvPr/>
            </p14:nvContentPartPr>
            <p14:xfrm>
              <a:off x="2789244" y="2290273"/>
              <a:ext cx="360" cy="360"/>
            </p14:xfrm>
          </p:contentPart>
        </mc:Choice>
        <mc:Fallback>
          <p:pic>
            <p:nvPicPr>
              <p:cNvPr id="16" name="Freihand 15">
                <a:extLst>
                  <a:ext uri="{FF2B5EF4-FFF2-40B4-BE49-F238E27FC236}">
                    <a16:creationId xmlns:a16="http://schemas.microsoft.com/office/drawing/2014/main" id="{8448A35A-A40E-5AAB-70C0-C4EC9E762B26}"/>
                  </a:ext>
                </a:extLst>
              </p:cNvPr>
              <p:cNvPicPr/>
              <p:nvPr/>
            </p:nvPicPr>
            <p:blipFill>
              <a:blip r:embed="rId5"/>
              <a:stretch>
                <a:fillRect/>
              </a:stretch>
            </p:blipFill>
            <p:spPr>
              <a:xfrm>
                <a:off x="2780604" y="228163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Freihand 17">
                <a:extLst>
                  <a:ext uri="{FF2B5EF4-FFF2-40B4-BE49-F238E27FC236}">
                    <a16:creationId xmlns:a16="http://schemas.microsoft.com/office/drawing/2014/main" id="{6A24D492-1276-0838-A571-AD65EE6AC774}"/>
                  </a:ext>
                </a:extLst>
              </p14:cNvPr>
              <p14:cNvContentPartPr/>
              <p14:nvPr/>
            </p14:nvContentPartPr>
            <p14:xfrm>
              <a:off x="1142964" y="3860593"/>
              <a:ext cx="68040" cy="1337040"/>
            </p14:xfrm>
          </p:contentPart>
        </mc:Choice>
        <mc:Fallback>
          <p:pic>
            <p:nvPicPr>
              <p:cNvPr id="18" name="Freihand 17">
                <a:extLst>
                  <a:ext uri="{FF2B5EF4-FFF2-40B4-BE49-F238E27FC236}">
                    <a16:creationId xmlns:a16="http://schemas.microsoft.com/office/drawing/2014/main" id="{6A24D492-1276-0838-A571-AD65EE6AC774}"/>
                  </a:ext>
                </a:extLst>
              </p:cNvPr>
              <p:cNvPicPr/>
              <p:nvPr/>
            </p:nvPicPr>
            <p:blipFill>
              <a:blip r:embed="rId7"/>
              <a:stretch>
                <a:fillRect/>
              </a:stretch>
            </p:blipFill>
            <p:spPr>
              <a:xfrm>
                <a:off x="1088964" y="3752593"/>
                <a:ext cx="175680" cy="1552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Freihand 18">
                <a:extLst>
                  <a:ext uri="{FF2B5EF4-FFF2-40B4-BE49-F238E27FC236}">
                    <a16:creationId xmlns:a16="http://schemas.microsoft.com/office/drawing/2014/main" id="{318C801C-369D-12DB-F402-58F3753DD03C}"/>
                  </a:ext>
                </a:extLst>
              </p14:cNvPr>
              <p14:cNvContentPartPr/>
              <p14:nvPr/>
            </p14:nvContentPartPr>
            <p14:xfrm>
              <a:off x="1801044" y="2900113"/>
              <a:ext cx="1148040" cy="66960"/>
            </p14:xfrm>
          </p:contentPart>
        </mc:Choice>
        <mc:Fallback>
          <p:pic>
            <p:nvPicPr>
              <p:cNvPr id="19" name="Freihand 18">
                <a:extLst>
                  <a:ext uri="{FF2B5EF4-FFF2-40B4-BE49-F238E27FC236}">
                    <a16:creationId xmlns:a16="http://schemas.microsoft.com/office/drawing/2014/main" id="{318C801C-369D-12DB-F402-58F3753DD03C}"/>
                  </a:ext>
                </a:extLst>
              </p:cNvPr>
              <p:cNvPicPr/>
              <p:nvPr/>
            </p:nvPicPr>
            <p:blipFill>
              <a:blip r:embed="rId9"/>
              <a:stretch>
                <a:fillRect/>
              </a:stretch>
            </p:blipFill>
            <p:spPr>
              <a:xfrm>
                <a:off x="1747404" y="2792473"/>
                <a:ext cx="1255680" cy="282600"/>
              </a:xfrm>
              <a:prstGeom prst="rect">
                <a:avLst/>
              </a:prstGeom>
            </p:spPr>
          </p:pic>
        </mc:Fallback>
      </mc:AlternateContent>
      <p:grpSp>
        <p:nvGrpSpPr>
          <p:cNvPr id="31" name="Gruppieren 30">
            <a:extLst>
              <a:ext uri="{FF2B5EF4-FFF2-40B4-BE49-F238E27FC236}">
                <a16:creationId xmlns:a16="http://schemas.microsoft.com/office/drawing/2014/main" id="{F7BFE4FA-8DA3-EBAF-0ADD-643765303F75}"/>
              </a:ext>
            </a:extLst>
          </p:cNvPr>
          <p:cNvGrpSpPr/>
          <p:nvPr/>
        </p:nvGrpSpPr>
        <p:grpSpPr>
          <a:xfrm>
            <a:off x="3401424" y="4733856"/>
            <a:ext cx="4544640" cy="250200"/>
            <a:chOff x="3401424" y="4733856"/>
            <a:chExt cx="4544640" cy="250200"/>
          </a:xfrm>
        </p:grpSpPr>
        <mc:AlternateContent xmlns:mc="http://schemas.openxmlformats.org/markup-compatibility/2006">
          <mc:Choice xmlns:p14="http://schemas.microsoft.com/office/powerpoint/2010/main" Requires="p14">
            <p:contentPart p14:bwMode="auto" r:id="rId10">
              <p14:nvContentPartPr>
                <p14:cNvPr id="29" name="Freihand 28">
                  <a:extLst>
                    <a:ext uri="{FF2B5EF4-FFF2-40B4-BE49-F238E27FC236}">
                      <a16:creationId xmlns:a16="http://schemas.microsoft.com/office/drawing/2014/main" id="{C3604855-A6B4-2A5A-7366-93B0AEBDB472}"/>
                    </a:ext>
                  </a:extLst>
                </p14:cNvPr>
                <p14:cNvContentPartPr/>
                <p14:nvPr/>
              </p14:nvContentPartPr>
              <p14:xfrm>
                <a:off x="3414024" y="4733856"/>
                <a:ext cx="4532040" cy="250200"/>
              </p14:xfrm>
            </p:contentPart>
          </mc:Choice>
          <mc:Fallback>
            <p:pic>
              <p:nvPicPr>
                <p:cNvPr id="29" name="Freihand 28">
                  <a:extLst>
                    <a:ext uri="{FF2B5EF4-FFF2-40B4-BE49-F238E27FC236}">
                      <a16:creationId xmlns:a16="http://schemas.microsoft.com/office/drawing/2014/main" id="{C3604855-A6B4-2A5A-7366-93B0AEBDB472}"/>
                    </a:ext>
                  </a:extLst>
                </p:cNvPr>
                <p:cNvPicPr/>
                <p:nvPr/>
              </p:nvPicPr>
              <p:blipFill>
                <a:blip r:embed="rId11"/>
                <a:stretch>
                  <a:fillRect/>
                </a:stretch>
              </p:blipFill>
              <p:spPr>
                <a:xfrm>
                  <a:off x="3405024" y="4725216"/>
                  <a:ext cx="45496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Freihand 29">
                  <a:extLst>
                    <a:ext uri="{FF2B5EF4-FFF2-40B4-BE49-F238E27FC236}">
                      <a16:creationId xmlns:a16="http://schemas.microsoft.com/office/drawing/2014/main" id="{83E62AF9-0D9C-7FA5-F363-4399E002F0C1}"/>
                    </a:ext>
                  </a:extLst>
                </p14:cNvPr>
                <p14:cNvContentPartPr/>
                <p14:nvPr/>
              </p14:nvContentPartPr>
              <p14:xfrm>
                <a:off x="3401424" y="4764096"/>
                <a:ext cx="108720" cy="66960"/>
              </p14:xfrm>
            </p:contentPart>
          </mc:Choice>
          <mc:Fallback>
            <p:pic>
              <p:nvPicPr>
                <p:cNvPr id="30" name="Freihand 29">
                  <a:extLst>
                    <a:ext uri="{FF2B5EF4-FFF2-40B4-BE49-F238E27FC236}">
                      <a16:creationId xmlns:a16="http://schemas.microsoft.com/office/drawing/2014/main" id="{83E62AF9-0D9C-7FA5-F363-4399E002F0C1}"/>
                    </a:ext>
                  </a:extLst>
                </p:cNvPr>
                <p:cNvPicPr/>
                <p:nvPr/>
              </p:nvPicPr>
              <p:blipFill>
                <a:blip r:embed="rId13"/>
                <a:stretch>
                  <a:fillRect/>
                </a:stretch>
              </p:blipFill>
              <p:spPr>
                <a:xfrm>
                  <a:off x="3392784" y="4755096"/>
                  <a:ext cx="126360" cy="84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2" name="Freihand 31">
                <a:extLst>
                  <a:ext uri="{FF2B5EF4-FFF2-40B4-BE49-F238E27FC236}">
                    <a16:creationId xmlns:a16="http://schemas.microsoft.com/office/drawing/2014/main" id="{8C4D28DE-0837-E914-53AE-791A032622DC}"/>
                  </a:ext>
                </a:extLst>
              </p14:cNvPr>
              <p14:cNvContentPartPr/>
              <p14:nvPr/>
            </p14:nvContentPartPr>
            <p14:xfrm>
              <a:off x="1627704" y="4727016"/>
              <a:ext cx="1736640" cy="37800"/>
            </p14:xfrm>
          </p:contentPart>
        </mc:Choice>
        <mc:Fallback>
          <p:pic>
            <p:nvPicPr>
              <p:cNvPr id="32" name="Freihand 31">
                <a:extLst>
                  <a:ext uri="{FF2B5EF4-FFF2-40B4-BE49-F238E27FC236}">
                    <a16:creationId xmlns:a16="http://schemas.microsoft.com/office/drawing/2014/main" id="{8C4D28DE-0837-E914-53AE-791A032622DC}"/>
                  </a:ext>
                </a:extLst>
              </p:cNvPr>
              <p:cNvPicPr/>
              <p:nvPr/>
            </p:nvPicPr>
            <p:blipFill>
              <a:blip r:embed="rId15"/>
              <a:stretch>
                <a:fillRect/>
              </a:stretch>
            </p:blipFill>
            <p:spPr>
              <a:xfrm>
                <a:off x="1591704" y="4655016"/>
                <a:ext cx="18082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Freihand 32">
                <a:extLst>
                  <a:ext uri="{FF2B5EF4-FFF2-40B4-BE49-F238E27FC236}">
                    <a16:creationId xmlns:a16="http://schemas.microsoft.com/office/drawing/2014/main" id="{A012CBD1-DA51-2001-5F46-6CA1A6C0A4E9}"/>
                  </a:ext>
                </a:extLst>
              </p14:cNvPr>
              <p14:cNvContentPartPr/>
              <p14:nvPr/>
            </p14:nvContentPartPr>
            <p14:xfrm>
              <a:off x="8979264" y="4827456"/>
              <a:ext cx="465480" cy="64800"/>
            </p14:xfrm>
          </p:contentPart>
        </mc:Choice>
        <mc:Fallback>
          <p:pic>
            <p:nvPicPr>
              <p:cNvPr id="33" name="Freihand 32">
                <a:extLst>
                  <a:ext uri="{FF2B5EF4-FFF2-40B4-BE49-F238E27FC236}">
                    <a16:creationId xmlns:a16="http://schemas.microsoft.com/office/drawing/2014/main" id="{A012CBD1-DA51-2001-5F46-6CA1A6C0A4E9}"/>
                  </a:ext>
                </a:extLst>
              </p:cNvPr>
              <p:cNvPicPr/>
              <p:nvPr/>
            </p:nvPicPr>
            <p:blipFill>
              <a:blip r:embed="rId17"/>
              <a:stretch>
                <a:fillRect/>
              </a:stretch>
            </p:blipFill>
            <p:spPr>
              <a:xfrm>
                <a:off x="8943264" y="4755816"/>
                <a:ext cx="5371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7" name="Freihand 36">
                <a:extLst>
                  <a:ext uri="{FF2B5EF4-FFF2-40B4-BE49-F238E27FC236}">
                    <a16:creationId xmlns:a16="http://schemas.microsoft.com/office/drawing/2014/main" id="{4ED4E609-B612-FD16-0A62-94006C8CB3E6}"/>
                  </a:ext>
                </a:extLst>
              </p14:cNvPr>
              <p14:cNvContentPartPr/>
              <p14:nvPr/>
            </p14:nvContentPartPr>
            <p14:xfrm>
              <a:off x="3026664" y="4619016"/>
              <a:ext cx="4826520" cy="612360"/>
            </p14:xfrm>
          </p:contentPart>
        </mc:Choice>
        <mc:Fallback>
          <p:pic>
            <p:nvPicPr>
              <p:cNvPr id="37" name="Freihand 36">
                <a:extLst>
                  <a:ext uri="{FF2B5EF4-FFF2-40B4-BE49-F238E27FC236}">
                    <a16:creationId xmlns:a16="http://schemas.microsoft.com/office/drawing/2014/main" id="{4ED4E609-B612-FD16-0A62-94006C8CB3E6}"/>
                  </a:ext>
                </a:extLst>
              </p:cNvPr>
              <p:cNvPicPr/>
              <p:nvPr/>
            </p:nvPicPr>
            <p:blipFill>
              <a:blip r:embed="rId19"/>
              <a:stretch>
                <a:fillRect/>
              </a:stretch>
            </p:blipFill>
            <p:spPr>
              <a:xfrm>
                <a:off x="3008664" y="4601376"/>
                <a:ext cx="4862160" cy="64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8" name="Freihand 37">
                <a:extLst>
                  <a:ext uri="{FF2B5EF4-FFF2-40B4-BE49-F238E27FC236}">
                    <a16:creationId xmlns:a16="http://schemas.microsoft.com/office/drawing/2014/main" id="{737BC886-1437-CB07-10B7-51CDACADA30C}"/>
                  </a:ext>
                </a:extLst>
              </p14:cNvPr>
              <p14:cNvContentPartPr/>
              <p14:nvPr/>
            </p14:nvContentPartPr>
            <p14:xfrm>
              <a:off x="2432304" y="4919616"/>
              <a:ext cx="990000" cy="110880"/>
            </p14:xfrm>
          </p:contentPart>
        </mc:Choice>
        <mc:Fallback>
          <p:pic>
            <p:nvPicPr>
              <p:cNvPr id="38" name="Freihand 37">
                <a:extLst>
                  <a:ext uri="{FF2B5EF4-FFF2-40B4-BE49-F238E27FC236}">
                    <a16:creationId xmlns:a16="http://schemas.microsoft.com/office/drawing/2014/main" id="{737BC886-1437-CB07-10B7-51CDACADA30C}"/>
                  </a:ext>
                </a:extLst>
              </p:cNvPr>
              <p:cNvPicPr/>
              <p:nvPr/>
            </p:nvPicPr>
            <p:blipFill>
              <a:blip r:embed="rId21"/>
              <a:stretch>
                <a:fillRect/>
              </a:stretch>
            </p:blipFill>
            <p:spPr>
              <a:xfrm>
                <a:off x="2414304" y="4901616"/>
                <a:ext cx="1025640" cy="146520"/>
              </a:xfrm>
              <a:prstGeom prst="rect">
                <a:avLst/>
              </a:prstGeom>
            </p:spPr>
          </p:pic>
        </mc:Fallback>
      </mc:AlternateContent>
      <p:grpSp>
        <p:nvGrpSpPr>
          <p:cNvPr id="44" name="Gruppieren 43">
            <a:extLst>
              <a:ext uri="{FF2B5EF4-FFF2-40B4-BE49-F238E27FC236}">
                <a16:creationId xmlns:a16="http://schemas.microsoft.com/office/drawing/2014/main" id="{109FE165-874D-F855-F2C3-1CAB0CC05BF3}"/>
              </a:ext>
            </a:extLst>
          </p:cNvPr>
          <p:cNvGrpSpPr/>
          <p:nvPr/>
        </p:nvGrpSpPr>
        <p:grpSpPr>
          <a:xfrm>
            <a:off x="2236464" y="4606776"/>
            <a:ext cx="957600" cy="266760"/>
            <a:chOff x="2236464" y="4606776"/>
            <a:chExt cx="957600" cy="266760"/>
          </a:xfrm>
        </p:grpSpPr>
        <mc:AlternateContent xmlns:mc="http://schemas.openxmlformats.org/markup-compatibility/2006">
          <mc:Choice xmlns:p14="http://schemas.microsoft.com/office/powerpoint/2010/main" Requires="p14">
            <p:contentPart p14:bwMode="auto" r:id="rId22">
              <p14:nvContentPartPr>
                <p14:cNvPr id="40" name="Freihand 39">
                  <a:extLst>
                    <a:ext uri="{FF2B5EF4-FFF2-40B4-BE49-F238E27FC236}">
                      <a16:creationId xmlns:a16="http://schemas.microsoft.com/office/drawing/2014/main" id="{D9B8B970-78CD-57E0-1D2F-DF49E1FF80B2}"/>
                    </a:ext>
                  </a:extLst>
                </p14:cNvPr>
                <p14:cNvContentPartPr/>
                <p14:nvPr/>
              </p14:nvContentPartPr>
              <p14:xfrm>
                <a:off x="2236464" y="4625856"/>
                <a:ext cx="338760" cy="214200"/>
              </p14:xfrm>
            </p:contentPart>
          </mc:Choice>
          <mc:Fallback>
            <p:pic>
              <p:nvPicPr>
                <p:cNvPr id="40" name="Freihand 39">
                  <a:extLst>
                    <a:ext uri="{FF2B5EF4-FFF2-40B4-BE49-F238E27FC236}">
                      <a16:creationId xmlns:a16="http://schemas.microsoft.com/office/drawing/2014/main" id="{D9B8B970-78CD-57E0-1D2F-DF49E1FF80B2}"/>
                    </a:ext>
                  </a:extLst>
                </p:cNvPr>
                <p:cNvPicPr/>
                <p:nvPr/>
              </p:nvPicPr>
              <p:blipFill>
                <a:blip r:embed="rId23"/>
                <a:stretch>
                  <a:fillRect/>
                </a:stretch>
              </p:blipFill>
              <p:spPr>
                <a:xfrm>
                  <a:off x="2232144" y="4621536"/>
                  <a:ext cx="3474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1" name="Freihand 40">
                  <a:extLst>
                    <a:ext uri="{FF2B5EF4-FFF2-40B4-BE49-F238E27FC236}">
                      <a16:creationId xmlns:a16="http://schemas.microsoft.com/office/drawing/2014/main" id="{8054DC2D-C209-9032-3899-DC78D01032D5}"/>
                    </a:ext>
                  </a:extLst>
                </p14:cNvPr>
                <p14:cNvContentPartPr/>
                <p14:nvPr/>
              </p14:nvContentPartPr>
              <p14:xfrm>
                <a:off x="2896704" y="4606776"/>
                <a:ext cx="297360" cy="266760"/>
              </p14:xfrm>
            </p:contentPart>
          </mc:Choice>
          <mc:Fallback>
            <p:pic>
              <p:nvPicPr>
                <p:cNvPr id="41" name="Freihand 40">
                  <a:extLst>
                    <a:ext uri="{FF2B5EF4-FFF2-40B4-BE49-F238E27FC236}">
                      <a16:creationId xmlns:a16="http://schemas.microsoft.com/office/drawing/2014/main" id="{8054DC2D-C209-9032-3899-DC78D01032D5}"/>
                    </a:ext>
                  </a:extLst>
                </p:cNvPr>
                <p:cNvPicPr/>
                <p:nvPr/>
              </p:nvPicPr>
              <p:blipFill>
                <a:blip r:embed="rId25"/>
                <a:stretch>
                  <a:fillRect/>
                </a:stretch>
              </p:blipFill>
              <p:spPr>
                <a:xfrm>
                  <a:off x="2892384" y="4602456"/>
                  <a:ext cx="306000" cy="275400"/>
                </a:xfrm>
                <a:prstGeom prst="rect">
                  <a:avLst/>
                </a:prstGeom>
              </p:spPr>
            </p:pic>
          </mc:Fallback>
        </mc:AlternateContent>
      </p:grpSp>
      <p:grpSp>
        <p:nvGrpSpPr>
          <p:cNvPr id="50" name="Gruppieren 49">
            <a:extLst>
              <a:ext uri="{FF2B5EF4-FFF2-40B4-BE49-F238E27FC236}">
                <a16:creationId xmlns:a16="http://schemas.microsoft.com/office/drawing/2014/main" id="{DAA20EBE-88F8-4A07-E2B6-E5DA0E1AA6A7}"/>
              </a:ext>
            </a:extLst>
          </p:cNvPr>
          <p:cNvGrpSpPr/>
          <p:nvPr/>
        </p:nvGrpSpPr>
        <p:grpSpPr>
          <a:xfrm>
            <a:off x="1787184" y="4341096"/>
            <a:ext cx="6103440" cy="187920"/>
            <a:chOff x="1787184" y="4341096"/>
            <a:chExt cx="6103440" cy="187920"/>
          </a:xfrm>
        </p:grpSpPr>
        <mc:AlternateContent xmlns:mc="http://schemas.openxmlformats.org/markup-compatibility/2006">
          <mc:Choice xmlns:p14="http://schemas.microsoft.com/office/powerpoint/2010/main" Requires="p14">
            <p:contentPart p14:bwMode="auto" r:id="rId26">
              <p14:nvContentPartPr>
                <p14:cNvPr id="46" name="Freihand 45">
                  <a:extLst>
                    <a:ext uri="{FF2B5EF4-FFF2-40B4-BE49-F238E27FC236}">
                      <a16:creationId xmlns:a16="http://schemas.microsoft.com/office/drawing/2014/main" id="{6580DCBC-45B8-86FF-E245-1746EE095A10}"/>
                    </a:ext>
                  </a:extLst>
                </p14:cNvPr>
                <p14:cNvContentPartPr/>
                <p14:nvPr/>
              </p14:nvContentPartPr>
              <p14:xfrm>
                <a:off x="1975104" y="4342536"/>
                <a:ext cx="5915520" cy="165960"/>
              </p14:xfrm>
            </p:contentPart>
          </mc:Choice>
          <mc:Fallback>
            <p:pic>
              <p:nvPicPr>
                <p:cNvPr id="46" name="Freihand 45">
                  <a:extLst>
                    <a:ext uri="{FF2B5EF4-FFF2-40B4-BE49-F238E27FC236}">
                      <a16:creationId xmlns:a16="http://schemas.microsoft.com/office/drawing/2014/main" id="{6580DCBC-45B8-86FF-E245-1746EE095A10}"/>
                    </a:ext>
                  </a:extLst>
                </p:cNvPr>
                <p:cNvPicPr/>
                <p:nvPr/>
              </p:nvPicPr>
              <p:blipFill>
                <a:blip r:embed="rId27"/>
                <a:stretch>
                  <a:fillRect/>
                </a:stretch>
              </p:blipFill>
              <p:spPr>
                <a:xfrm>
                  <a:off x="1966104" y="4333536"/>
                  <a:ext cx="59331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7" name="Freihand 46">
                  <a:extLst>
                    <a:ext uri="{FF2B5EF4-FFF2-40B4-BE49-F238E27FC236}">
                      <a16:creationId xmlns:a16="http://schemas.microsoft.com/office/drawing/2014/main" id="{50CD2FF0-9E88-9708-C60F-F2A927F64EC4}"/>
                    </a:ext>
                  </a:extLst>
                </p14:cNvPr>
                <p14:cNvContentPartPr/>
                <p14:nvPr/>
              </p14:nvContentPartPr>
              <p14:xfrm>
                <a:off x="1954584" y="4341096"/>
                <a:ext cx="97200" cy="77400"/>
              </p14:xfrm>
            </p:contentPart>
          </mc:Choice>
          <mc:Fallback>
            <p:pic>
              <p:nvPicPr>
                <p:cNvPr id="47" name="Freihand 46">
                  <a:extLst>
                    <a:ext uri="{FF2B5EF4-FFF2-40B4-BE49-F238E27FC236}">
                      <a16:creationId xmlns:a16="http://schemas.microsoft.com/office/drawing/2014/main" id="{50CD2FF0-9E88-9708-C60F-F2A927F64EC4}"/>
                    </a:ext>
                  </a:extLst>
                </p:cNvPr>
                <p:cNvPicPr/>
                <p:nvPr/>
              </p:nvPicPr>
              <p:blipFill>
                <a:blip r:embed="rId29"/>
                <a:stretch>
                  <a:fillRect/>
                </a:stretch>
              </p:blipFill>
              <p:spPr>
                <a:xfrm>
                  <a:off x="1945944" y="4332456"/>
                  <a:ext cx="1148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9" name="Freihand 48">
                  <a:extLst>
                    <a:ext uri="{FF2B5EF4-FFF2-40B4-BE49-F238E27FC236}">
                      <a16:creationId xmlns:a16="http://schemas.microsoft.com/office/drawing/2014/main" id="{48022B4A-7D5D-9AF3-A9EF-223E82F2F91D}"/>
                    </a:ext>
                  </a:extLst>
                </p14:cNvPr>
                <p14:cNvContentPartPr/>
                <p14:nvPr/>
              </p14:nvContentPartPr>
              <p14:xfrm>
                <a:off x="1787184" y="4346136"/>
                <a:ext cx="267480" cy="182880"/>
              </p14:xfrm>
            </p:contentPart>
          </mc:Choice>
          <mc:Fallback>
            <p:pic>
              <p:nvPicPr>
                <p:cNvPr id="49" name="Freihand 48">
                  <a:extLst>
                    <a:ext uri="{FF2B5EF4-FFF2-40B4-BE49-F238E27FC236}">
                      <a16:creationId xmlns:a16="http://schemas.microsoft.com/office/drawing/2014/main" id="{48022B4A-7D5D-9AF3-A9EF-223E82F2F91D}"/>
                    </a:ext>
                  </a:extLst>
                </p:cNvPr>
                <p:cNvPicPr/>
                <p:nvPr/>
              </p:nvPicPr>
              <p:blipFill>
                <a:blip r:embed="rId31"/>
                <a:stretch>
                  <a:fillRect/>
                </a:stretch>
              </p:blipFill>
              <p:spPr>
                <a:xfrm>
                  <a:off x="1778184" y="4337136"/>
                  <a:ext cx="285120" cy="200520"/>
                </a:xfrm>
                <a:prstGeom prst="rect">
                  <a:avLst/>
                </a:prstGeom>
              </p:spPr>
            </p:pic>
          </mc:Fallback>
        </mc:AlternateContent>
      </p:grpSp>
      <p:grpSp>
        <p:nvGrpSpPr>
          <p:cNvPr id="60" name="Gruppieren 59">
            <a:extLst>
              <a:ext uri="{FF2B5EF4-FFF2-40B4-BE49-F238E27FC236}">
                <a16:creationId xmlns:a16="http://schemas.microsoft.com/office/drawing/2014/main" id="{569A5B55-9E46-5126-70B5-F3BA283B0806}"/>
              </a:ext>
            </a:extLst>
          </p:cNvPr>
          <p:cNvGrpSpPr/>
          <p:nvPr/>
        </p:nvGrpSpPr>
        <p:grpSpPr>
          <a:xfrm>
            <a:off x="1746504" y="3711816"/>
            <a:ext cx="6190560" cy="1683360"/>
            <a:chOff x="1746504" y="3711816"/>
            <a:chExt cx="6190560" cy="1683360"/>
          </a:xfrm>
        </p:grpSpPr>
        <mc:AlternateContent xmlns:mc="http://schemas.openxmlformats.org/markup-compatibility/2006">
          <mc:Choice xmlns:p14="http://schemas.microsoft.com/office/powerpoint/2010/main" Requires="p14">
            <p:contentPart p14:bwMode="auto" r:id="rId32">
              <p14:nvContentPartPr>
                <p14:cNvPr id="51" name="Freihand 50">
                  <a:extLst>
                    <a:ext uri="{FF2B5EF4-FFF2-40B4-BE49-F238E27FC236}">
                      <a16:creationId xmlns:a16="http://schemas.microsoft.com/office/drawing/2014/main" id="{A6DF810E-120B-39F5-2B2F-0007FD0E5D05}"/>
                    </a:ext>
                  </a:extLst>
                </p14:cNvPr>
                <p14:cNvContentPartPr/>
                <p14:nvPr/>
              </p14:nvContentPartPr>
              <p14:xfrm>
                <a:off x="3389904" y="3711816"/>
                <a:ext cx="4547160" cy="1683360"/>
              </p14:xfrm>
            </p:contentPart>
          </mc:Choice>
          <mc:Fallback>
            <p:pic>
              <p:nvPicPr>
                <p:cNvPr id="51" name="Freihand 50">
                  <a:extLst>
                    <a:ext uri="{FF2B5EF4-FFF2-40B4-BE49-F238E27FC236}">
                      <a16:creationId xmlns:a16="http://schemas.microsoft.com/office/drawing/2014/main" id="{A6DF810E-120B-39F5-2B2F-0007FD0E5D05}"/>
                    </a:ext>
                  </a:extLst>
                </p:cNvPr>
                <p:cNvPicPr/>
                <p:nvPr/>
              </p:nvPicPr>
              <p:blipFill>
                <a:blip r:embed="rId33"/>
                <a:stretch>
                  <a:fillRect/>
                </a:stretch>
              </p:blipFill>
              <p:spPr>
                <a:xfrm>
                  <a:off x="3381264" y="3702816"/>
                  <a:ext cx="4564800" cy="1701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2" name="Freihand 51">
                  <a:extLst>
                    <a:ext uri="{FF2B5EF4-FFF2-40B4-BE49-F238E27FC236}">
                      <a16:creationId xmlns:a16="http://schemas.microsoft.com/office/drawing/2014/main" id="{019E2CEF-CFA7-1008-69C2-3835BDCE50F4}"/>
                    </a:ext>
                  </a:extLst>
                </p14:cNvPr>
                <p14:cNvContentPartPr/>
                <p14:nvPr/>
              </p14:nvContentPartPr>
              <p14:xfrm>
                <a:off x="3371184" y="3831336"/>
                <a:ext cx="68400" cy="85680"/>
              </p14:xfrm>
            </p:contentPart>
          </mc:Choice>
          <mc:Fallback>
            <p:pic>
              <p:nvPicPr>
                <p:cNvPr id="52" name="Freihand 51">
                  <a:extLst>
                    <a:ext uri="{FF2B5EF4-FFF2-40B4-BE49-F238E27FC236}">
                      <a16:creationId xmlns:a16="http://schemas.microsoft.com/office/drawing/2014/main" id="{019E2CEF-CFA7-1008-69C2-3835BDCE50F4}"/>
                    </a:ext>
                  </a:extLst>
                </p:cNvPr>
                <p:cNvPicPr/>
                <p:nvPr/>
              </p:nvPicPr>
              <p:blipFill>
                <a:blip r:embed="rId35"/>
                <a:stretch>
                  <a:fillRect/>
                </a:stretch>
              </p:blipFill>
              <p:spPr>
                <a:xfrm>
                  <a:off x="3362544" y="3822336"/>
                  <a:ext cx="860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4" name="Freihand 53">
                  <a:extLst>
                    <a:ext uri="{FF2B5EF4-FFF2-40B4-BE49-F238E27FC236}">
                      <a16:creationId xmlns:a16="http://schemas.microsoft.com/office/drawing/2014/main" id="{2F2B29C1-87EF-3545-20CA-B7B5ABFB1361}"/>
                    </a:ext>
                  </a:extLst>
                </p14:cNvPr>
                <p14:cNvContentPartPr/>
                <p14:nvPr/>
              </p14:nvContentPartPr>
              <p14:xfrm>
                <a:off x="3490704" y="3751416"/>
                <a:ext cx="971640" cy="371880"/>
              </p14:xfrm>
            </p:contentPart>
          </mc:Choice>
          <mc:Fallback>
            <p:pic>
              <p:nvPicPr>
                <p:cNvPr id="54" name="Freihand 53">
                  <a:extLst>
                    <a:ext uri="{FF2B5EF4-FFF2-40B4-BE49-F238E27FC236}">
                      <a16:creationId xmlns:a16="http://schemas.microsoft.com/office/drawing/2014/main" id="{2F2B29C1-87EF-3545-20CA-B7B5ABFB1361}"/>
                    </a:ext>
                  </a:extLst>
                </p:cNvPr>
                <p:cNvPicPr/>
                <p:nvPr/>
              </p:nvPicPr>
              <p:blipFill>
                <a:blip r:embed="rId37"/>
                <a:stretch>
                  <a:fillRect/>
                </a:stretch>
              </p:blipFill>
              <p:spPr>
                <a:xfrm>
                  <a:off x="3482064" y="3742416"/>
                  <a:ext cx="9892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5" name="Freihand 54">
                  <a:extLst>
                    <a:ext uri="{FF2B5EF4-FFF2-40B4-BE49-F238E27FC236}">
                      <a16:creationId xmlns:a16="http://schemas.microsoft.com/office/drawing/2014/main" id="{245B7D8A-019A-3979-4C1D-B8F80606935F}"/>
                    </a:ext>
                  </a:extLst>
                </p14:cNvPr>
                <p14:cNvContentPartPr/>
                <p14:nvPr/>
              </p14:nvContentPartPr>
              <p14:xfrm>
                <a:off x="3475944" y="4087296"/>
                <a:ext cx="97560" cy="74520"/>
              </p14:xfrm>
            </p:contentPart>
          </mc:Choice>
          <mc:Fallback>
            <p:pic>
              <p:nvPicPr>
                <p:cNvPr id="55" name="Freihand 54">
                  <a:extLst>
                    <a:ext uri="{FF2B5EF4-FFF2-40B4-BE49-F238E27FC236}">
                      <a16:creationId xmlns:a16="http://schemas.microsoft.com/office/drawing/2014/main" id="{245B7D8A-019A-3979-4C1D-B8F80606935F}"/>
                    </a:ext>
                  </a:extLst>
                </p:cNvPr>
                <p:cNvPicPr/>
                <p:nvPr/>
              </p:nvPicPr>
              <p:blipFill>
                <a:blip r:embed="rId39"/>
                <a:stretch>
                  <a:fillRect/>
                </a:stretch>
              </p:blipFill>
              <p:spPr>
                <a:xfrm>
                  <a:off x="3467304" y="4078296"/>
                  <a:ext cx="1152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6" name="Freihand 55">
                  <a:extLst>
                    <a:ext uri="{FF2B5EF4-FFF2-40B4-BE49-F238E27FC236}">
                      <a16:creationId xmlns:a16="http://schemas.microsoft.com/office/drawing/2014/main" id="{82CC5B29-E5B3-4849-0D07-D6914BF2A02E}"/>
                    </a:ext>
                  </a:extLst>
                </p14:cNvPr>
                <p14:cNvContentPartPr/>
                <p14:nvPr/>
              </p14:nvContentPartPr>
              <p14:xfrm>
                <a:off x="1778904" y="3840336"/>
                <a:ext cx="1924560" cy="274320"/>
              </p14:xfrm>
            </p:contentPart>
          </mc:Choice>
          <mc:Fallback>
            <p:pic>
              <p:nvPicPr>
                <p:cNvPr id="56" name="Freihand 55">
                  <a:extLst>
                    <a:ext uri="{FF2B5EF4-FFF2-40B4-BE49-F238E27FC236}">
                      <a16:creationId xmlns:a16="http://schemas.microsoft.com/office/drawing/2014/main" id="{82CC5B29-E5B3-4849-0D07-D6914BF2A02E}"/>
                    </a:ext>
                  </a:extLst>
                </p:cNvPr>
                <p:cNvPicPr/>
                <p:nvPr/>
              </p:nvPicPr>
              <p:blipFill>
                <a:blip r:embed="rId41"/>
                <a:stretch>
                  <a:fillRect/>
                </a:stretch>
              </p:blipFill>
              <p:spPr>
                <a:xfrm>
                  <a:off x="1770264" y="3831336"/>
                  <a:ext cx="19422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7" name="Freihand 56">
                  <a:extLst>
                    <a:ext uri="{FF2B5EF4-FFF2-40B4-BE49-F238E27FC236}">
                      <a16:creationId xmlns:a16="http://schemas.microsoft.com/office/drawing/2014/main" id="{48A7578F-BFDC-0DC1-22B3-49612C52DC6C}"/>
                    </a:ext>
                  </a:extLst>
                </p14:cNvPr>
                <p14:cNvContentPartPr/>
                <p14:nvPr/>
              </p14:nvContentPartPr>
              <p14:xfrm>
                <a:off x="1746504" y="4077936"/>
                <a:ext cx="82800" cy="44280"/>
              </p14:xfrm>
            </p:contentPart>
          </mc:Choice>
          <mc:Fallback>
            <p:pic>
              <p:nvPicPr>
                <p:cNvPr id="57" name="Freihand 56">
                  <a:extLst>
                    <a:ext uri="{FF2B5EF4-FFF2-40B4-BE49-F238E27FC236}">
                      <a16:creationId xmlns:a16="http://schemas.microsoft.com/office/drawing/2014/main" id="{48A7578F-BFDC-0DC1-22B3-49612C52DC6C}"/>
                    </a:ext>
                  </a:extLst>
                </p:cNvPr>
                <p:cNvPicPr/>
                <p:nvPr/>
              </p:nvPicPr>
              <p:blipFill>
                <a:blip r:embed="rId43"/>
                <a:stretch>
                  <a:fillRect/>
                </a:stretch>
              </p:blipFill>
              <p:spPr>
                <a:xfrm>
                  <a:off x="1737504" y="4068936"/>
                  <a:ext cx="1004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9" name="Freihand 58">
                  <a:extLst>
                    <a:ext uri="{FF2B5EF4-FFF2-40B4-BE49-F238E27FC236}">
                      <a16:creationId xmlns:a16="http://schemas.microsoft.com/office/drawing/2014/main" id="{6AF8DE5F-A276-35E9-8786-3C5C15B6E0BD}"/>
                    </a:ext>
                  </a:extLst>
                </p14:cNvPr>
                <p14:cNvContentPartPr/>
                <p14:nvPr/>
              </p14:nvContentPartPr>
              <p14:xfrm>
                <a:off x="1782864" y="4065696"/>
                <a:ext cx="26280" cy="30960"/>
              </p14:xfrm>
            </p:contentPart>
          </mc:Choice>
          <mc:Fallback>
            <p:pic>
              <p:nvPicPr>
                <p:cNvPr id="59" name="Freihand 58">
                  <a:extLst>
                    <a:ext uri="{FF2B5EF4-FFF2-40B4-BE49-F238E27FC236}">
                      <a16:creationId xmlns:a16="http://schemas.microsoft.com/office/drawing/2014/main" id="{6AF8DE5F-A276-35E9-8786-3C5C15B6E0BD}"/>
                    </a:ext>
                  </a:extLst>
                </p:cNvPr>
                <p:cNvPicPr/>
                <p:nvPr/>
              </p:nvPicPr>
              <p:blipFill>
                <a:blip r:embed="rId45"/>
                <a:stretch>
                  <a:fillRect/>
                </a:stretch>
              </p:blipFill>
              <p:spPr>
                <a:xfrm>
                  <a:off x="1773864" y="4056696"/>
                  <a:ext cx="43920" cy="4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61" name="Freihand 60">
                <a:extLst>
                  <a:ext uri="{FF2B5EF4-FFF2-40B4-BE49-F238E27FC236}">
                    <a16:creationId xmlns:a16="http://schemas.microsoft.com/office/drawing/2014/main" id="{F3C8F786-7D81-C1C6-E2AC-1E2E4A829D3E}"/>
                  </a:ext>
                </a:extLst>
              </p14:cNvPr>
              <p14:cNvContentPartPr/>
              <p14:nvPr/>
            </p14:nvContentPartPr>
            <p14:xfrm>
              <a:off x="9609624" y="4352256"/>
              <a:ext cx="24480" cy="295560"/>
            </p14:xfrm>
          </p:contentPart>
        </mc:Choice>
        <mc:Fallback>
          <p:pic>
            <p:nvPicPr>
              <p:cNvPr id="61" name="Freihand 60">
                <a:extLst>
                  <a:ext uri="{FF2B5EF4-FFF2-40B4-BE49-F238E27FC236}">
                    <a16:creationId xmlns:a16="http://schemas.microsoft.com/office/drawing/2014/main" id="{F3C8F786-7D81-C1C6-E2AC-1E2E4A829D3E}"/>
                  </a:ext>
                </a:extLst>
              </p:cNvPr>
              <p:cNvPicPr/>
              <p:nvPr/>
            </p:nvPicPr>
            <p:blipFill>
              <a:blip r:embed="rId47"/>
              <a:stretch>
                <a:fillRect/>
              </a:stretch>
            </p:blipFill>
            <p:spPr>
              <a:xfrm>
                <a:off x="9573984" y="4280616"/>
                <a:ext cx="9612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2" name="Freihand 61">
                <a:extLst>
                  <a:ext uri="{FF2B5EF4-FFF2-40B4-BE49-F238E27FC236}">
                    <a16:creationId xmlns:a16="http://schemas.microsoft.com/office/drawing/2014/main" id="{DEF0A5B4-DC15-4830-0CC9-54F1E164901A}"/>
                  </a:ext>
                </a:extLst>
              </p14:cNvPr>
              <p14:cNvContentPartPr/>
              <p14:nvPr/>
            </p14:nvContentPartPr>
            <p14:xfrm>
              <a:off x="9627624" y="4700016"/>
              <a:ext cx="16200" cy="194400"/>
            </p14:xfrm>
          </p:contentPart>
        </mc:Choice>
        <mc:Fallback>
          <p:pic>
            <p:nvPicPr>
              <p:cNvPr id="62" name="Freihand 61">
                <a:extLst>
                  <a:ext uri="{FF2B5EF4-FFF2-40B4-BE49-F238E27FC236}">
                    <a16:creationId xmlns:a16="http://schemas.microsoft.com/office/drawing/2014/main" id="{DEF0A5B4-DC15-4830-0CC9-54F1E164901A}"/>
                  </a:ext>
                </a:extLst>
              </p:cNvPr>
              <p:cNvPicPr/>
              <p:nvPr/>
            </p:nvPicPr>
            <p:blipFill>
              <a:blip r:embed="rId49"/>
              <a:stretch>
                <a:fillRect/>
              </a:stretch>
            </p:blipFill>
            <p:spPr>
              <a:xfrm>
                <a:off x="9591984" y="4628016"/>
                <a:ext cx="8784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3" name="Freihand 62">
                <a:extLst>
                  <a:ext uri="{FF2B5EF4-FFF2-40B4-BE49-F238E27FC236}">
                    <a16:creationId xmlns:a16="http://schemas.microsoft.com/office/drawing/2014/main" id="{B3DBFF39-076C-1C65-2DF6-FA289B3CDF66}"/>
                  </a:ext>
                </a:extLst>
              </p14:cNvPr>
              <p14:cNvContentPartPr/>
              <p14:nvPr/>
            </p14:nvContentPartPr>
            <p14:xfrm>
              <a:off x="9664344" y="5321736"/>
              <a:ext cx="10080" cy="127080"/>
            </p14:xfrm>
          </p:contentPart>
        </mc:Choice>
        <mc:Fallback>
          <p:pic>
            <p:nvPicPr>
              <p:cNvPr id="63" name="Freihand 62">
                <a:extLst>
                  <a:ext uri="{FF2B5EF4-FFF2-40B4-BE49-F238E27FC236}">
                    <a16:creationId xmlns:a16="http://schemas.microsoft.com/office/drawing/2014/main" id="{B3DBFF39-076C-1C65-2DF6-FA289B3CDF66}"/>
                  </a:ext>
                </a:extLst>
              </p:cNvPr>
              <p:cNvPicPr/>
              <p:nvPr/>
            </p:nvPicPr>
            <p:blipFill>
              <a:blip r:embed="rId51"/>
              <a:stretch>
                <a:fillRect/>
              </a:stretch>
            </p:blipFill>
            <p:spPr>
              <a:xfrm>
                <a:off x="9628704" y="5250096"/>
                <a:ext cx="817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4" name="Freihand 63">
                <a:extLst>
                  <a:ext uri="{FF2B5EF4-FFF2-40B4-BE49-F238E27FC236}">
                    <a16:creationId xmlns:a16="http://schemas.microsoft.com/office/drawing/2014/main" id="{688FA5B7-2F85-94E6-3F04-E95F97FC9883}"/>
                  </a:ext>
                </a:extLst>
              </p14:cNvPr>
              <p14:cNvContentPartPr/>
              <p14:nvPr/>
            </p14:nvContentPartPr>
            <p14:xfrm>
              <a:off x="1316664" y="5009976"/>
              <a:ext cx="273240" cy="19800"/>
            </p14:xfrm>
          </p:contentPart>
        </mc:Choice>
        <mc:Fallback>
          <p:pic>
            <p:nvPicPr>
              <p:cNvPr id="64" name="Freihand 63">
                <a:extLst>
                  <a:ext uri="{FF2B5EF4-FFF2-40B4-BE49-F238E27FC236}">
                    <a16:creationId xmlns:a16="http://schemas.microsoft.com/office/drawing/2014/main" id="{688FA5B7-2F85-94E6-3F04-E95F97FC9883}"/>
                  </a:ext>
                </a:extLst>
              </p:cNvPr>
              <p:cNvPicPr/>
              <p:nvPr/>
            </p:nvPicPr>
            <p:blipFill>
              <a:blip r:embed="rId53"/>
              <a:stretch>
                <a:fillRect/>
              </a:stretch>
            </p:blipFill>
            <p:spPr>
              <a:xfrm>
                <a:off x="1280664" y="4938336"/>
                <a:ext cx="344880" cy="163440"/>
              </a:xfrm>
              <a:prstGeom prst="rect">
                <a:avLst/>
              </a:prstGeom>
            </p:spPr>
          </p:pic>
        </mc:Fallback>
      </mc:AlternateContent>
    </p:spTree>
    <p:extLst>
      <p:ext uri="{BB962C8B-B14F-4D97-AF65-F5344CB8AC3E}">
        <p14:creationId xmlns:p14="http://schemas.microsoft.com/office/powerpoint/2010/main" val="328731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554172-8FFA-2088-F0A6-ACB1D91738C9}"/>
              </a:ext>
            </a:extLst>
          </p:cNvPr>
          <p:cNvSpPr>
            <a:spLocks noGrp="1"/>
          </p:cNvSpPr>
          <p:nvPr>
            <p:ph type="title"/>
          </p:nvPr>
        </p:nvSpPr>
        <p:spPr/>
        <p:txBody>
          <a:bodyPr/>
          <a:lstStyle/>
          <a:p>
            <a:r>
              <a:rPr lang="de-DE" dirty="0"/>
              <a:t>Probleme</a:t>
            </a:r>
          </a:p>
        </p:txBody>
      </p:sp>
      <p:sp>
        <p:nvSpPr>
          <p:cNvPr id="3" name="Inhaltsplatzhalter 2">
            <a:extLst>
              <a:ext uri="{FF2B5EF4-FFF2-40B4-BE49-F238E27FC236}">
                <a16:creationId xmlns:a16="http://schemas.microsoft.com/office/drawing/2014/main" id="{0E86C42D-70AC-F4BD-4D7A-3FB4535A5B2B}"/>
              </a:ext>
            </a:extLst>
          </p:cNvPr>
          <p:cNvSpPr>
            <a:spLocks noGrp="1"/>
          </p:cNvSpPr>
          <p:nvPr>
            <p:ph idx="1"/>
          </p:nvPr>
        </p:nvSpPr>
        <p:spPr/>
        <p:txBody>
          <a:bodyPr>
            <a:normAutofit/>
          </a:bodyPr>
          <a:lstStyle/>
          <a:p>
            <a:r>
              <a:rPr lang="de-DE" dirty="0">
                <a:latin typeface="Times New Roman" panose="02020603050405020304" pitchFamily="18" charset="0"/>
                <a:cs typeface="Times New Roman" panose="02020603050405020304" pitchFamily="18" charset="0"/>
              </a:rPr>
              <a:t>Wissenschaftliche Grundlage bzw. Lexikon für Klassifikation finden</a:t>
            </a:r>
          </a:p>
          <a:p>
            <a:pPr lvl="1"/>
            <a:r>
              <a:rPr lang="de-DE" dirty="0">
                <a:latin typeface="Times New Roman" panose="02020603050405020304" pitchFamily="18" charset="0"/>
                <a:cs typeface="Times New Roman" panose="02020603050405020304" pitchFamily="18" charset="0"/>
              </a:rPr>
              <a:t>Es braucht viel unsichtbare Kategorien:</a:t>
            </a:r>
          </a:p>
          <a:p>
            <a:pPr lvl="1"/>
            <a:r>
              <a:rPr lang="de-DE" dirty="0">
                <a:latin typeface="Times New Roman" panose="02020603050405020304" pitchFamily="18" charset="0"/>
                <a:cs typeface="Times New Roman" panose="02020603050405020304" pitchFamily="18" charset="0"/>
              </a:rPr>
              <a:t>„Existenz j/n“ = niemand vs. er</a:t>
            </a:r>
          </a:p>
          <a:p>
            <a:pPr lvl="1"/>
            <a:r>
              <a:rPr lang="de-DE" dirty="0">
                <a:latin typeface="Times New Roman" panose="02020603050405020304" pitchFamily="18" charset="0"/>
                <a:cs typeface="Times New Roman" panose="02020603050405020304" pitchFamily="18" charset="0"/>
              </a:rPr>
              <a:t> „Bewegung j/n“ = stürzen vs. stillstehen</a:t>
            </a:r>
          </a:p>
          <a:p>
            <a:pPr lvl="1"/>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Viele Themen = Schnittstellenthemen (Fleck = schmutzige Stelle (Ort + Schmutz) oder Fleck als Ort + Umgangssprache) </a:t>
            </a:r>
          </a:p>
          <a:p>
            <a:r>
              <a:rPr lang="de-DE" dirty="0">
                <a:latin typeface="Times New Roman" panose="02020603050405020304" pitchFamily="18" charset="0"/>
                <a:cs typeface="Times New Roman" panose="02020603050405020304" pitchFamily="18" charset="0"/>
              </a:rPr>
              <a:t>„</a:t>
            </a:r>
            <a:r>
              <a:rPr lang="de-DE" dirty="0" err="1">
                <a:latin typeface="Times New Roman" panose="02020603050405020304" pitchFamily="18" charset="0"/>
                <a:cs typeface="Times New Roman" panose="02020603050405020304" pitchFamily="18" charset="0"/>
              </a:rPr>
              <a:t>Stopwörter</a:t>
            </a:r>
            <a:r>
              <a:rPr lang="de-DE" dirty="0">
                <a:latin typeface="Times New Roman" panose="02020603050405020304" pitchFamily="18" charset="0"/>
                <a:cs typeface="Times New Roman" panose="02020603050405020304" pitchFamily="18" charset="0"/>
              </a:rPr>
              <a:t>“ (der, die, eine…und.. oder…) nicht klassifizierbar, keine direkte semantische Bedeutung</a:t>
            </a:r>
          </a:p>
          <a:p>
            <a:r>
              <a:rPr lang="de-DE" dirty="0">
                <a:latin typeface="Times New Roman" panose="02020603050405020304" pitchFamily="18" charset="0"/>
                <a:cs typeface="Times New Roman" panose="02020603050405020304" pitchFamily="18" charset="0"/>
              </a:rPr>
              <a:t>Phrasen wie : „oder was man so heißt“ klassifizieren (Konzept: „Unbestimmtheit“?)</a:t>
            </a:r>
          </a:p>
          <a:p>
            <a:r>
              <a:rPr lang="de-DE" dirty="0">
                <a:latin typeface="Times New Roman" panose="02020603050405020304" pitchFamily="18" charset="0"/>
                <a:cs typeface="Times New Roman" panose="02020603050405020304" pitchFamily="18" charset="0"/>
              </a:rPr>
              <a:t>Umgang mit dem Tag-Chaos (Unübersichtlichkeit, inwiefern überhaupt auswertbar? Wie kleinteilig muss man annotieren?)</a:t>
            </a:r>
          </a:p>
          <a:p>
            <a:endParaRPr lang="de-DE" dirty="0"/>
          </a:p>
          <a:p>
            <a:endParaRPr lang="de-DE" dirty="0"/>
          </a:p>
          <a:p>
            <a:endParaRPr lang="de-DE" dirty="0"/>
          </a:p>
        </p:txBody>
      </p:sp>
    </p:spTree>
    <p:extLst>
      <p:ext uri="{BB962C8B-B14F-4D97-AF65-F5344CB8AC3E}">
        <p14:creationId xmlns:p14="http://schemas.microsoft.com/office/powerpoint/2010/main" val="3177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40128-781D-6949-2927-6807E2E81054}"/>
              </a:ext>
            </a:extLst>
          </p:cNvPr>
          <p:cNvSpPr>
            <a:spLocks noGrp="1"/>
          </p:cNvSpPr>
          <p:nvPr>
            <p:ph type="title"/>
          </p:nvPr>
        </p:nvSpPr>
        <p:spPr/>
        <p:txBody>
          <a:bodyPr/>
          <a:lstStyle/>
          <a:p>
            <a:r>
              <a:rPr lang="de-DE" dirty="0"/>
              <a:t>Nächste Schritte</a:t>
            </a:r>
          </a:p>
        </p:txBody>
      </p:sp>
      <p:sp>
        <p:nvSpPr>
          <p:cNvPr id="7" name="Inhaltsplatzhalter 6">
            <a:extLst>
              <a:ext uri="{FF2B5EF4-FFF2-40B4-BE49-F238E27FC236}">
                <a16:creationId xmlns:a16="http://schemas.microsoft.com/office/drawing/2014/main" id="{F88E6A77-7269-5925-323E-353C4815BD4B}"/>
              </a:ext>
            </a:extLst>
          </p:cNvPr>
          <p:cNvSpPr>
            <a:spLocks noGrp="1"/>
          </p:cNvSpPr>
          <p:nvPr>
            <p:ph idx="1"/>
          </p:nvPr>
        </p:nvSpPr>
        <p:spPr/>
        <p:txBody>
          <a:bodyPr>
            <a:normAutofit/>
          </a:bodyPr>
          <a:lstStyle/>
          <a:p>
            <a:r>
              <a:rPr lang="de-DE" dirty="0">
                <a:latin typeface="Times New Roman" panose="02020603050405020304" pitchFamily="18" charset="0"/>
                <a:cs typeface="Times New Roman" panose="02020603050405020304" pitchFamily="18" charset="0"/>
              </a:rPr>
              <a:t>Festlegen der </a:t>
            </a:r>
            <a:r>
              <a:rPr lang="de-DE" dirty="0" err="1">
                <a:latin typeface="Times New Roman" panose="02020603050405020304" pitchFamily="18" charset="0"/>
                <a:cs typeface="Times New Roman" panose="02020603050405020304" pitchFamily="18" charset="0"/>
              </a:rPr>
              <a:t>Querys</a:t>
            </a:r>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Auswahl geeigneter </a:t>
            </a:r>
            <a:r>
              <a:rPr lang="de-DE" dirty="0" err="1">
                <a:latin typeface="Times New Roman" panose="02020603050405020304" pitchFamily="18" charset="0"/>
                <a:cs typeface="Times New Roman" panose="02020603050405020304" pitchFamily="18" charset="0"/>
              </a:rPr>
              <a:t>Visualisationen</a:t>
            </a:r>
            <a:endParaRPr lang="de-DE" dirty="0">
              <a:latin typeface="Times New Roman" panose="02020603050405020304" pitchFamily="18" charset="0"/>
              <a:cs typeface="Times New Roman" panose="02020603050405020304" pitchFamily="18" charset="0"/>
            </a:endParaRPr>
          </a:p>
          <a:p>
            <a:endParaRPr lang="de-DE" dirty="0">
              <a:latin typeface="Times New Roman" panose="02020603050405020304" pitchFamily="18" charset="0"/>
              <a:cs typeface="Times New Roman" panose="02020603050405020304" pitchFamily="18" charset="0"/>
            </a:endParaRPr>
          </a:p>
          <a:p>
            <a:endParaRPr lang="de-DE" dirty="0">
              <a:latin typeface="Times New Roman" panose="02020603050405020304" pitchFamily="18" charset="0"/>
              <a:cs typeface="Times New Roman" panose="02020603050405020304" pitchFamily="18" charset="0"/>
            </a:endParaRPr>
          </a:p>
          <a:p>
            <a:endParaRPr lang="de-DE" dirty="0">
              <a:latin typeface="Times New Roman" panose="02020603050405020304" pitchFamily="18" charset="0"/>
              <a:cs typeface="Times New Roman" panose="02020603050405020304" pitchFamily="18" charset="0"/>
            </a:endParaRPr>
          </a:p>
          <a:p>
            <a:endParaRPr lang="de-DE" dirty="0">
              <a:latin typeface="Times New Roman" panose="02020603050405020304" pitchFamily="18" charset="0"/>
              <a:cs typeface="Times New Roman" panose="02020603050405020304" pitchFamily="18" charset="0"/>
            </a:endParaRPr>
          </a:p>
          <a:p>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Vielleicht: </a:t>
            </a:r>
          </a:p>
          <a:p>
            <a:pPr lvl="1"/>
            <a:r>
              <a:rPr lang="de-DE" dirty="0">
                <a:latin typeface="Times New Roman" panose="02020603050405020304" pitchFamily="18" charset="0"/>
                <a:cs typeface="Times New Roman" panose="02020603050405020304" pitchFamily="18" charset="0"/>
              </a:rPr>
              <a:t>Netzwerkgraphen für Themenverbindungen? (Häufen sich bestimmte Kombinationen in Montagen?)</a:t>
            </a:r>
          </a:p>
          <a:p>
            <a:pPr lvl="1"/>
            <a:r>
              <a:rPr lang="de-DE" dirty="0">
                <a:latin typeface="Times New Roman" panose="02020603050405020304" pitchFamily="18" charset="0"/>
                <a:cs typeface="Times New Roman" panose="02020603050405020304" pitchFamily="18" charset="0"/>
              </a:rPr>
              <a:t>Distribution für Montagetypen? </a:t>
            </a:r>
          </a:p>
          <a:p>
            <a:endParaRPr lang="de-DE" dirty="0"/>
          </a:p>
        </p:txBody>
      </p:sp>
      <p:pic>
        <p:nvPicPr>
          <p:cNvPr id="11" name="Grafik 10" descr="Ein Bild, das Text, Screenshot, Schrift, Zahl enthält.&#10;&#10;Automatisch generierte Beschreibung">
            <a:extLst>
              <a:ext uri="{FF2B5EF4-FFF2-40B4-BE49-F238E27FC236}">
                <a16:creationId xmlns:a16="http://schemas.microsoft.com/office/drawing/2014/main" id="{53DDE2CB-8BFD-8459-501C-D8E8F5CA9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1" y="2844010"/>
            <a:ext cx="9980682" cy="1988546"/>
          </a:xfrm>
          <a:prstGeom prst="rect">
            <a:avLst/>
          </a:prstGeom>
        </p:spPr>
      </p:pic>
    </p:spTree>
    <p:extLst>
      <p:ext uri="{BB962C8B-B14F-4D97-AF65-F5344CB8AC3E}">
        <p14:creationId xmlns:p14="http://schemas.microsoft.com/office/powerpoint/2010/main" val="237626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BF5421-5F72-1465-3FE0-10054A1DAF50}"/>
              </a:ext>
            </a:extLst>
          </p:cNvPr>
          <p:cNvSpPr>
            <a:spLocks noGrp="1"/>
          </p:cNvSpPr>
          <p:nvPr>
            <p:ph type="title"/>
          </p:nvPr>
        </p:nvSpPr>
        <p:spPr>
          <a:xfrm>
            <a:off x="1104900" y="76200"/>
            <a:ext cx="9980682" cy="1096962"/>
          </a:xfrm>
        </p:spPr>
        <p:txBody>
          <a:bodyPr anchor="b">
            <a:normAutofit/>
          </a:bodyPr>
          <a:lstStyle/>
          <a:p>
            <a:r>
              <a:rPr lang="de-DE" dirty="0"/>
              <a:t>Ziel</a:t>
            </a:r>
          </a:p>
        </p:txBody>
      </p:sp>
      <p:sp>
        <p:nvSpPr>
          <p:cNvPr id="11" name="Content Placeholder 2">
            <a:extLst>
              <a:ext uri="{FF2B5EF4-FFF2-40B4-BE49-F238E27FC236}">
                <a16:creationId xmlns:a16="http://schemas.microsoft.com/office/drawing/2014/main" id="{EDB94A70-59A2-22F0-A4FC-530B5DC5BB84}"/>
              </a:ext>
            </a:extLst>
          </p:cNvPr>
          <p:cNvSpPr>
            <a:spLocks noGrp="1"/>
          </p:cNvSpPr>
          <p:nvPr>
            <p:ph sz="half" idx="1"/>
          </p:nvPr>
        </p:nvSpPr>
        <p:spPr>
          <a:xfrm>
            <a:off x="1104900" y="1600200"/>
            <a:ext cx="4914900" cy="4571999"/>
          </a:xfrm>
        </p:spPr>
        <p:txBody>
          <a:bodyPr/>
          <a:lstStyle/>
          <a:p>
            <a:r>
              <a:rPr lang="en-US" dirty="0" err="1"/>
              <a:t>Webseite</a:t>
            </a:r>
            <a:r>
              <a:rPr lang="en-US" dirty="0"/>
              <a:t>, die das </a:t>
            </a:r>
            <a:r>
              <a:rPr lang="en-US" dirty="0" err="1"/>
              <a:t>Phänomen</a:t>
            </a:r>
            <a:r>
              <a:rPr lang="en-US" dirty="0"/>
              <a:t> Montage in Alfred </a:t>
            </a:r>
            <a:r>
              <a:rPr lang="en-US" dirty="0" err="1"/>
              <a:t>Polgars</a:t>
            </a:r>
            <a:r>
              <a:rPr lang="en-US" dirty="0"/>
              <a:t> Feuilletons </a:t>
            </a:r>
            <a:r>
              <a:rPr lang="en-US" dirty="0" err="1"/>
              <a:t>angemessen</a:t>
            </a:r>
            <a:r>
              <a:rPr lang="en-US" dirty="0"/>
              <a:t> </a:t>
            </a:r>
            <a:r>
              <a:rPr lang="en-US" dirty="0" err="1"/>
              <a:t>visualisiert</a:t>
            </a:r>
            <a:endParaRPr lang="en-US" dirty="0"/>
          </a:p>
          <a:p>
            <a:r>
              <a:rPr lang="en-US" dirty="0" err="1"/>
              <a:t>Beispielseite</a:t>
            </a:r>
            <a:r>
              <a:rPr lang="en-US" dirty="0"/>
              <a:t>: </a:t>
            </a:r>
            <a:r>
              <a:rPr lang="en-US" dirty="0">
                <a:sym typeface="Wingdings" panose="05000000000000000000" pitchFamily="2" charset="2"/>
              </a:rPr>
              <a:t></a:t>
            </a:r>
            <a:endParaRPr lang="en-US" dirty="0"/>
          </a:p>
        </p:txBody>
      </p:sp>
      <p:pic>
        <p:nvPicPr>
          <p:cNvPr id="6" name="Inhaltsplatzhalter 5" descr="Ein Bild, das Text, Menschliches Gesicht, Screenshot, Person enthält.&#10;&#10;Automatisch generierte Beschreibung">
            <a:extLst>
              <a:ext uri="{FF2B5EF4-FFF2-40B4-BE49-F238E27FC236}">
                <a16:creationId xmlns:a16="http://schemas.microsoft.com/office/drawing/2014/main" id="{A8B183AB-26B3-B81F-16AD-25ECDE4E88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6910" y="408709"/>
            <a:ext cx="4267200" cy="6206837"/>
          </a:xfrm>
          <a:noFill/>
        </p:spPr>
      </p:pic>
    </p:spTree>
    <p:extLst>
      <p:ext uri="{BB962C8B-B14F-4D97-AF65-F5344CB8AC3E}">
        <p14:creationId xmlns:p14="http://schemas.microsoft.com/office/powerpoint/2010/main" val="131008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11D1C-CCAE-4049-0C47-B896FC8FFD66}"/>
              </a:ext>
            </a:extLst>
          </p:cNvPr>
          <p:cNvSpPr>
            <a:spLocks noGrp="1"/>
          </p:cNvSpPr>
          <p:nvPr>
            <p:ph type="title"/>
          </p:nvPr>
        </p:nvSpPr>
        <p:spPr/>
        <p:txBody>
          <a:bodyPr/>
          <a:lstStyle/>
          <a:p>
            <a:r>
              <a:rPr lang="de-DE" dirty="0"/>
              <a:t>Epoche: (Literarische) Moderne</a:t>
            </a:r>
          </a:p>
        </p:txBody>
      </p:sp>
      <p:sp>
        <p:nvSpPr>
          <p:cNvPr id="3" name="Inhaltsplatzhalter 2">
            <a:extLst>
              <a:ext uri="{FF2B5EF4-FFF2-40B4-BE49-F238E27FC236}">
                <a16:creationId xmlns:a16="http://schemas.microsoft.com/office/drawing/2014/main" id="{FF408E5F-2F77-286E-00A3-0F6AE0D0598E}"/>
              </a:ext>
            </a:extLst>
          </p:cNvPr>
          <p:cNvSpPr>
            <a:spLocks noGrp="1"/>
          </p:cNvSpPr>
          <p:nvPr>
            <p:ph idx="1"/>
          </p:nvPr>
        </p:nvSpPr>
        <p:spPr/>
        <p:txBody>
          <a:bodyPr>
            <a:normAutofit/>
          </a:bodyPr>
          <a:lstStyle/>
          <a:p>
            <a:r>
              <a:rPr lang="de-DE" dirty="0">
                <a:latin typeface="Times New Roman" panose="02020603050405020304" pitchFamily="18" charset="0"/>
                <a:cs typeface="Times New Roman" panose="02020603050405020304" pitchFamily="18" charset="0"/>
              </a:rPr>
              <a:t>Zeitraum von ~1890 –1920/1933</a:t>
            </a:r>
          </a:p>
          <a:p>
            <a:r>
              <a:rPr lang="de-DE" dirty="0">
                <a:latin typeface="Times New Roman" panose="02020603050405020304" pitchFamily="18" charset="0"/>
                <a:cs typeface="Times New Roman" panose="02020603050405020304" pitchFamily="18" charset="0"/>
              </a:rPr>
              <a:t>Epoche in bzw. nach der Industrialisierung</a:t>
            </a:r>
          </a:p>
          <a:p>
            <a:r>
              <a:rPr lang="de-DE" dirty="0">
                <a:latin typeface="Times New Roman" panose="02020603050405020304" pitchFamily="18" charset="0"/>
                <a:cs typeface="Times New Roman" panose="02020603050405020304" pitchFamily="18" charset="0"/>
              </a:rPr>
              <a:t>Welt im technologischen Umbruch (Telefon, Radio, Automobil, Film, </a:t>
            </a:r>
            <a:r>
              <a:rPr lang="de-DE" i="1" dirty="0">
                <a:latin typeface="Times New Roman" panose="02020603050405020304" pitchFamily="18" charset="0"/>
                <a:cs typeface="Times New Roman" panose="02020603050405020304" pitchFamily="18" charset="0"/>
              </a:rPr>
              <a:t>laufende</a:t>
            </a:r>
            <a:r>
              <a:rPr lang="de-DE" dirty="0">
                <a:latin typeface="Times New Roman" panose="02020603050405020304" pitchFamily="18" charset="0"/>
                <a:cs typeface="Times New Roman" panose="02020603050405020304" pitchFamily="18" charset="0"/>
              </a:rPr>
              <a:t> Werbeanzeigen, usw. kommen auf)</a:t>
            </a:r>
          </a:p>
          <a:p>
            <a:r>
              <a:rPr lang="de-DE" dirty="0">
                <a:latin typeface="Times New Roman" panose="02020603050405020304" pitchFamily="18" charset="0"/>
                <a:cs typeface="Times New Roman" panose="02020603050405020304" pitchFamily="18" charset="0"/>
              </a:rPr>
              <a:t>Welt im gesellschaftlichen Umbruch: Aufkommen von Fabriken und Umzug in die Großstädte und teilweise Ghettobildung </a:t>
            </a:r>
          </a:p>
          <a:p>
            <a:r>
              <a:rPr lang="de-DE" dirty="0">
                <a:latin typeface="Times New Roman" panose="02020603050405020304" pitchFamily="18" charset="0"/>
                <a:cs typeface="Times New Roman" panose="02020603050405020304" pitchFamily="18" charset="0"/>
              </a:rPr>
              <a:t>Informationsvermittlung wird schneller und kurzfristiger</a:t>
            </a:r>
          </a:p>
        </p:txBody>
      </p:sp>
    </p:spTree>
    <p:extLst>
      <p:ext uri="{BB962C8B-B14F-4D97-AF65-F5344CB8AC3E}">
        <p14:creationId xmlns:p14="http://schemas.microsoft.com/office/powerpoint/2010/main" val="9660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4EC942-9D12-8A18-38B6-1308A972B47B}"/>
              </a:ext>
            </a:extLst>
          </p:cNvPr>
          <p:cNvSpPr>
            <a:spLocks noGrp="1"/>
          </p:cNvSpPr>
          <p:nvPr>
            <p:ph type="title"/>
          </p:nvPr>
        </p:nvSpPr>
        <p:spPr/>
        <p:txBody>
          <a:bodyPr/>
          <a:lstStyle/>
          <a:p>
            <a:r>
              <a:rPr lang="de-DE" dirty="0"/>
              <a:t>Epoche (literarische) Moderne 2</a:t>
            </a:r>
          </a:p>
        </p:txBody>
      </p:sp>
      <p:sp>
        <p:nvSpPr>
          <p:cNvPr id="3" name="Inhaltsplatzhalter 2">
            <a:extLst>
              <a:ext uri="{FF2B5EF4-FFF2-40B4-BE49-F238E27FC236}">
                <a16:creationId xmlns:a16="http://schemas.microsoft.com/office/drawing/2014/main" id="{FE1A46EA-BC84-9144-F45C-0A9820886B63}"/>
              </a:ext>
            </a:extLst>
          </p:cNvPr>
          <p:cNvSpPr>
            <a:spLocks noGrp="1"/>
          </p:cNvSpPr>
          <p:nvPr>
            <p:ph idx="1"/>
          </p:nvPr>
        </p:nvSpPr>
        <p:spPr/>
        <p:txBody>
          <a:bodyPr>
            <a:normAutofit/>
          </a:bodyPr>
          <a:lstStyle/>
          <a:p>
            <a:r>
              <a:rPr lang="de-DE" dirty="0">
                <a:latin typeface="Times New Roman" panose="02020603050405020304" pitchFamily="18" charset="0"/>
                <a:cs typeface="Times New Roman" panose="02020603050405020304" pitchFamily="18" charset="0"/>
              </a:rPr>
              <a:t>Mensch und seine bekannte Wirklichkeit brechen</a:t>
            </a:r>
          </a:p>
          <a:p>
            <a:r>
              <a:rPr lang="de-DE" dirty="0">
                <a:latin typeface="Times New Roman" panose="02020603050405020304" pitchFamily="18" charset="0"/>
                <a:cs typeface="Times New Roman" panose="02020603050405020304" pitchFamily="18" charset="0"/>
              </a:rPr>
              <a:t>Riss auch zwischen Kunst und der Welt</a:t>
            </a:r>
          </a:p>
          <a:p>
            <a:r>
              <a:rPr lang="de-DE" dirty="0">
                <a:latin typeface="Times New Roman" panose="02020603050405020304" pitchFamily="18" charset="0"/>
                <a:cs typeface="Times New Roman" panose="02020603050405020304" pitchFamily="18" charset="0"/>
              </a:rPr>
              <a:t>umfasst verschiedene Kunstepochen gleichermaßen</a:t>
            </a:r>
          </a:p>
          <a:p>
            <a:r>
              <a:rPr lang="de-DE" dirty="0">
                <a:latin typeface="Times New Roman" panose="02020603050405020304" pitchFamily="18" charset="0"/>
                <a:cs typeface="Times New Roman" panose="02020603050405020304" pitchFamily="18" charset="0"/>
              </a:rPr>
              <a:t>Bildet somit den Zeitgeist ab: bekannte Stabilität und Tradition wird von Industrialisierung umgeworfen: jeder sucht neues Zeitverständnis </a:t>
            </a:r>
          </a:p>
          <a:p>
            <a:r>
              <a:rPr lang="de-DE" dirty="0">
                <a:latin typeface="Times New Roman" panose="02020603050405020304" pitchFamily="18" charset="0"/>
                <a:cs typeface="Times New Roman" panose="02020603050405020304" pitchFamily="18" charset="0"/>
                <a:sym typeface="Wingdings" panose="05000000000000000000" pitchFamily="2" charset="2"/>
              </a:rPr>
              <a:t> Entstehung vieler paralleler (literarischen) Strömungen </a:t>
            </a:r>
          </a:p>
          <a:p>
            <a:pPr lvl="1"/>
            <a:r>
              <a:rPr lang="de-DE" dirty="0">
                <a:latin typeface="Times New Roman" panose="02020603050405020304" pitchFamily="18" charset="0"/>
                <a:cs typeface="Times New Roman" panose="02020603050405020304" pitchFamily="18" charset="0"/>
              </a:rPr>
              <a:t>Expressionismus, Surrealismus, Dadaismus, Futurismus..)</a:t>
            </a:r>
          </a:p>
          <a:p>
            <a:r>
              <a:rPr lang="de-DE" dirty="0">
                <a:latin typeface="Times New Roman" panose="02020603050405020304" pitchFamily="18" charset="0"/>
                <a:cs typeface="Times New Roman" panose="02020603050405020304" pitchFamily="18" charset="0"/>
              </a:rPr>
              <a:t>Neue, experimentelle Methoden in Kunst:</a:t>
            </a:r>
          </a:p>
          <a:p>
            <a:pPr lvl="1"/>
            <a:r>
              <a:rPr lang="de-DE" dirty="0">
                <a:latin typeface="Times New Roman" panose="02020603050405020304" pitchFamily="18" charset="0"/>
                <a:cs typeface="Times New Roman" panose="02020603050405020304" pitchFamily="18" charset="0"/>
              </a:rPr>
              <a:t>Wechsel der Erzählperspektive, Innerer Monolog, Chiffren, Montagetechnik</a:t>
            </a:r>
          </a:p>
          <a:p>
            <a:pPr lvl="1"/>
            <a:endParaRPr lang="de-DE" dirty="0"/>
          </a:p>
          <a:p>
            <a:endParaRPr lang="de-DE" dirty="0"/>
          </a:p>
        </p:txBody>
      </p:sp>
    </p:spTree>
    <p:extLst>
      <p:ext uri="{BB962C8B-B14F-4D97-AF65-F5344CB8AC3E}">
        <p14:creationId xmlns:p14="http://schemas.microsoft.com/office/powerpoint/2010/main" val="9363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4D92-15F2-F6AC-2364-15C9247C6E7C}"/>
              </a:ext>
            </a:extLst>
          </p:cNvPr>
          <p:cNvSpPr>
            <a:spLocks noGrp="1"/>
          </p:cNvSpPr>
          <p:nvPr>
            <p:ph type="title"/>
          </p:nvPr>
        </p:nvSpPr>
        <p:spPr/>
        <p:txBody>
          <a:bodyPr/>
          <a:lstStyle/>
          <a:p>
            <a:r>
              <a:rPr lang="de" dirty="0"/>
              <a:t>Alfred Polgar – „Meister der kleinen Form“</a:t>
            </a:r>
            <a:endParaRPr lang="de-DE" dirty="0"/>
          </a:p>
        </p:txBody>
      </p:sp>
      <p:sp>
        <p:nvSpPr>
          <p:cNvPr id="3" name="Inhaltsplatzhalter 2">
            <a:extLst>
              <a:ext uri="{FF2B5EF4-FFF2-40B4-BE49-F238E27FC236}">
                <a16:creationId xmlns:a16="http://schemas.microsoft.com/office/drawing/2014/main" id="{0CBD854A-5DCC-1C55-1AD0-79FFCAC8F2BE}"/>
              </a:ext>
            </a:extLst>
          </p:cNvPr>
          <p:cNvSpPr>
            <a:spLocks noGrp="1"/>
          </p:cNvSpPr>
          <p:nvPr>
            <p:ph idx="1"/>
          </p:nvPr>
        </p:nvSpPr>
        <p:spPr/>
        <p:txBody>
          <a:bodyPr>
            <a:normAutofit/>
          </a:bodyPr>
          <a:lstStyle/>
          <a:p>
            <a:r>
              <a:rPr lang="de-DE" dirty="0">
                <a:effectLst/>
                <a:latin typeface="Times New Roman" panose="02020603050405020304" pitchFamily="18" charset="0"/>
                <a:ea typeface="Calibri" panose="020F0502020204030204" pitchFamily="34" charset="0"/>
              </a:rPr>
              <a:t>Feuilletonist, Theaterkritiker, Drehbuchautor, u. v. m.</a:t>
            </a:r>
          </a:p>
          <a:p>
            <a:r>
              <a:rPr lang="de-DE" dirty="0">
                <a:effectLst/>
                <a:latin typeface="Times New Roman" panose="02020603050405020304" pitchFamily="18" charset="0"/>
                <a:ea typeface="Calibri" panose="020F0502020204030204" pitchFamily="34" charset="0"/>
              </a:rPr>
              <a:t>wurde am 17. Oktober 1873 als Alfred Polak in Wien geboren</a:t>
            </a:r>
          </a:p>
          <a:p>
            <a:r>
              <a:rPr lang="de-DE" dirty="0">
                <a:latin typeface="Times New Roman" panose="02020603050405020304" pitchFamily="18" charset="0"/>
                <a:ea typeface="Calibri" panose="020F0502020204030204" pitchFamily="34" charset="0"/>
              </a:rPr>
              <a:t>Stirbt am 24. April. 1955 in Zürich</a:t>
            </a:r>
            <a:endParaRPr lang="de-DE" dirty="0">
              <a:effectLst/>
              <a:latin typeface="Times New Roman" panose="02020603050405020304" pitchFamily="18" charset="0"/>
              <a:ea typeface="Calibri" panose="020F0502020204030204" pitchFamily="34" charset="0"/>
            </a:endParaRPr>
          </a:p>
          <a:p>
            <a:r>
              <a:rPr lang="de-DE" dirty="0">
                <a:effectLst/>
                <a:latin typeface="Times New Roman" panose="02020603050405020304" pitchFamily="18" charset="0"/>
                <a:ea typeface="Calibri" panose="020F0502020204030204" pitchFamily="34" charset="0"/>
              </a:rPr>
              <a:t>Jugend: Bekanntschaft mit </a:t>
            </a:r>
            <a:r>
              <a:rPr lang="de-DE" dirty="0">
                <a:latin typeface="Times New Roman" panose="02020603050405020304" pitchFamily="18" charset="0"/>
                <a:ea typeface="Calibri" panose="020F0502020204030204" pitchFamily="34" charset="0"/>
              </a:rPr>
              <a:t>Persönlichkeiten der </a:t>
            </a:r>
            <a:r>
              <a:rPr lang="de-DE" dirty="0">
                <a:effectLst/>
                <a:latin typeface="Times New Roman" panose="02020603050405020304" pitchFamily="18" charset="0"/>
                <a:ea typeface="Calibri" panose="020F0502020204030204" pitchFamily="34" charset="0"/>
              </a:rPr>
              <a:t>Literaturszene, </a:t>
            </a:r>
            <a:br>
              <a:rPr lang="de-DE" dirty="0">
                <a:effectLst/>
                <a:latin typeface="Times New Roman" panose="02020603050405020304" pitchFamily="18" charset="0"/>
                <a:ea typeface="Calibri" panose="020F0502020204030204" pitchFamily="34" charset="0"/>
              </a:rPr>
            </a:br>
            <a:r>
              <a:rPr lang="de-DE" dirty="0">
                <a:effectLst/>
                <a:latin typeface="Times New Roman" panose="02020603050405020304" pitchFamily="18" charset="0"/>
                <a:ea typeface="Calibri" panose="020F0502020204030204" pitchFamily="34" charset="0"/>
              </a:rPr>
              <a:t>wie Peter Altenberg, Egon </a:t>
            </a:r>
            <a:r>
              <a:rPr lang="de-DE" dirty="0" err="1">
                <a:effectLst/>
                <a:latin typeface="Times New Roman" panose="02020603050405020304" pitchFamily="18" charset="0"/>
                <a:ea typeface="Calibri" panose="020F0502020204030204" pitchFamily="34" charset="0"/>
              </a:rPr>
              <a:t>Friedell</a:t>
            </a:r>
            <a:r>
              <a:rPr lang="de-DE" dirty="0">
                <a:effectLst/>
                <a:latin typeface="Times New Roman" panose="02020603050405020304" pitchFamily="18" charset="0"/>
                <a:ea typeface="Calibri" panose="020F0502020204030204" pitchFamily="34" charset="0"/>
              </a:rPr>
              <a:t>, Adolf Loos und Karl Kraus</a:t>
            </a:r>
          </a:p>
          <a:p>
            <a:r>
              <a:rPr lang="de-DE" dirty="0">
                <a:latin typeface="Times New Roman" panose="02020603050405020304" pitchFamily="18" charset="0"/>
                <a:ea typeface="Calibri" panose="020F0502020204030204" pitchFamily="34" charset="0"/>
              </a:rPr>
              <a:t>Kein Mitglied im Literaturkreis „Jung Wien“, </a:t>
            </a:r>
            <a:br>
              <a:rPr lang="de-DE" dirty="0">
                <a:latin typeface="Times New Roman" panose="02020603050405020304" pitchFamily="18" charset="0"/>
                <a:ea typeface="Calibri" panose="020F0502020204030204" pitchFamily="34" charset="0"/>
              </a:rPr>
            </a:br>
            <a:r>
              <a:rPr lang="de-DE" dirty="0">
                <a:latin typeface="Times New Roman" panose="02020603050405020304" pitchFamily="18" charset="0"/>
                <a:ea typeface="Calibri" panose="020F0502020204030204" pitchFamily="34" charset="0"/>
              </a:rPr>
              <a:t>sondern eigener um Max Graf</a:t>
            </a:r>
          </a:p>
          <a:p>
            <a:r>
              <a:rPr lang="de-DE" dirty="0">
                <a:effectLst/>
                <a:latin typeface="Times New Roman" panose="02020603050405020304" pitchFamily="18" charset="0"/>
                <a:ea typeface="Calibri" panose="020F0502020204030204" pitchFamily="34" charset="0"/>
              </a:rPr>
              <a:t>Graf:</a:t>
            </a:r>
            <a:r>
              <a:rPr lang="de-DE" dirty="0">
                <a:latin typeface="Times New Roman" panose="02020603050405020304" pitchFamily="18" charset="0"/>
                <a:ea typeface="Calibri" panose="020F0502020204030204" pitchFamily="34" charset="0"/>
              </a:rPr>
              <a:t> </a:t>
            </a:r>
            <a:r>
              <a:rPr lang="de-DE" dirty="0">
                <a:effectLst/>
                <a:latin typeface="Times New Roman" panose="02020603050405020304" pitchFamily="18" charset="0"/>
                <a:ea typeface="Calibri" panose="020F0502020204030204" pitchFamily="34" charset="0"/>
              </a:rPr>
              <a:t>„der witzigste Kopf, der Ironiker, </a:t>
            </a:r>
            <a:br>
              <a:rPr lang="de-DE" dirty="0">
                <a:effectLst/>
                <a:latin typeface="Times New Roman" panose="02020603050405020304" pitchFamily="18" charset="0"/>
                <a:ea typeface="Calibri" panose="020F0502020204030204" pitchFamily="34" charset="0"/>
              </a:rPr>
            </a:br>
            <a:r>
              <a:rPr lang="de-DE" dirty="0">
                <a:effectLst/>
                <a:latin typeface="Times New Roman" panose="02020603050405020304" pitchFamily="18" charset="0"/>
                <a:ea typeface="Calibri" panose="020F0502020204030204" pitchFamily="34" charset="0"/>
              </a:rPr>
              <a:t>der alle Schwächen unseres Kreises schnell erkannte“</a:t>
            </a:r>
          </a:p>
        </p:txBody>
      </p:sp>
      <p:pic>
        <p:nvPicPr>
          <p:cNvPr id="9" name="Grafik 8" descr="Ein Bild, das Person, Mann, Wand, Im Haus enthält.">
            <a:extLst>
              <a:ext uri="{FF2B5EF4-FFF2-40B4-BE49-F238E27FC236}">
                <a16:creationId xmlns:a16="http://schemas.microsoft.com/office/drawing/2014/main" id="{0E32188B-A208-0240-DCF9-FCEEEAE51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489" y="1358012"/>
            <a:ext cx="2975697" cy="4571177"/>
          </a:xfrm>
          <a:prstGeom prst="rect">
            <a:avLst/>
          </a:prstGeom>
        </p:spPr>
      </p:pic>
    </p:spTree>
    <p:extLst>
      <p:ext uri="{BB962C8B-B14F-4D97-AF65-F5344CB8AC3E}">
        <p14:creationId xmlns:p14="http://schemas.microsoft.com/office/powerpoint/2010/main" val="307815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E78DE-48F5-347C-31D7-848301723D3A}"/>
              </a:ext>
            </a:extLst>
          </p:cNvPr>
          <p:cNvSpPr>
            <a:spLocks noGrp="1"/>
          </p:cNvSpPr>
          <p:nvPr>
            <p:ph type="title"/>
          </p:nvPr>
        </p:nvSpPr>
        <p:spPr>
          <a:xfrm>
            <a:off x="1104900" y="76200"/>
            <a:ext cx="9980682" cy="1096962"/>
          </a:xfrm>
        </p:spPr>
        <p:txBody>
          <a:bodyPr anchor="b">
            <a:normAutofit/>
          </a:bodyPr>
          <a:lstStyle/>
          <a:p>
            <a:r>
              <a:rPr lang="de-DE" dirty="0"/>
              <a:t>Polgars Schreibstil</a:t>
            </a:r>
          </a:p>
        </p:txBody>
      </p:sp>
      <p:sp>
        <p:nvSpPr>
          <p:cNvPr id="3" name="Inhaltsplatzhalter 2">
            <a:extLst>
              <a:ext uri="{FF2B5EF4-FFF2-40B4-BE49-F238E27FC236}">
                <a16:creationId xmlns:a16="http://schemas.microsoft.com/office/drawing/2014/main" id="{CC145695-D290-EA20-0882-BF4A6958E2FB}"/>
              </a:ext>
            </a:extLst>
          </p:cNvPr>
          <p:cNvSpPr>
            <a:spLocks noGrp="1"/>
          </p:cNvSpPr>
          <p:nvPr>
            <p:ph sz="half" idx="1"/>
          </p:nvPr>
        </p:nvSpPr>
        <p:spPr>
          <a:xfrm>
            <a:off x="827809" y="1600200"/>
            <a:ext cx="5621481" cy="4944979"/>
          </a:xfrm>
        </p:spPr>
        <p:txBody>
          <a:bodyPr>
            <a:normAutofit fontScale="92500" lnSpcReduction="10000"/>
          </a:bodyPr>
          <a:lstStyle/>
          <a:p>
            <a:r>
              <a:rPr lang="de-DE" dirty="0">
                <a:latin typeface="Times New Roman" panose="02020603050405020304" pitchFamily="18" charset="0"/>
                <a:cs typeface="Times New Roman" panose="02020603050405020304" pitchFamily="18" charset="0"/>
              </a:rPr>
              <a:t>Kurze, oft nur 3 Seiten umfassende Texte in Zeitungen </a:t>
            </a:r>
          </a:p>
          <a:p>
            <a:r>
              <a:rPr lang="de-DE" dirty="0">
                <a:latin typeface="Times New Roman" panose="02020603050405020304" pitchFamily="18" charset="0"/>
                <a:cs typeface="Times New Roman" panose="02020603050405020304" pitchFamily="18" charset="0"/>
              </a:rPr>
              <a:t>individualisierter satirisch-gesellschaftskritischer Stil mit moralisierendem Charakter</a:t>
            </a:r>
          </a:p>
          <a:p>
            <a:r>
              <a:rPr lang="de-DE" dirty="0">
                <a:latin typeface="Times New Roman" panose="02020603050405020304" pitchFamily="18" charset="0"/>
                <a:cs typeface="Times New Roman" panose="02020603050405020304" pitchFamily="18" charset="0"/>
              </a:rPr>
              <a:t>Anekdote: So soll er einmal, als ihn beim Verlassen des Café Central jemand belästigte auf die Frage: „In welche Richtung gehen Sie, Herr Polgar ?“ „In die entgegengesetzte.“ retourniert haben.</a:t>
            </a:r>
          </a:p>
          <a:p>
            <a:r>
              <a:rPr lang="de-DE" dirty="0">
                <a:latin typeface="Times New Roman" panose="02020603050405020304" pitchFamily="18" charset="0"/>
                <a:cs typeface="Times New Roman" panose="02020603050405020304" pitchFamily="18" charset="0"/>
              </a:rPr>
              <a:t>Schreibstil: auf das Nötigste komprimiert, geistesgegenwärtig, blitzgescheit mit einem Touch humorösen Eigensinn.</a:t>
            </a:r>
          </a:p>
          <a:p>
            <a:r>
              <a:rPr lang="de-DE" dirty="0">
                <a:latin typeface="Times New Roman" panose="02020603050405020304" pitchFamily="18" charset="0"/>
                <a:cs typeface="Times New Roman" panose="02020603050405020304" pitchFamily="18" charset="0"/>
              </a:rPr>
              <a:t>Fokus auf das Besondere in Nebensächlichkeiten: gewöhnliche, dennoch individuelle Menschen in gewöhnlicher Umgebung (z.B. unbekannter Orchestermusiker, statt bekannter Opernsänger im Fokus)</a:t>
            </a:r>
          </a:p>
          <a:p>
            <a:r>
              <a:rPr lang="de-DE" dirty="0">
                <a:latin typeface="Times New Roman" panose="02020603050405020304" pitchFamily="18" charset="0"/>
                <a:cs typeface="Times New Roman" panose="02020603050405020304" pitchFamily="18" charset="0"/>
              </a:rPr>
              <a:t>Besondere: Demaskierung gesellschaftlicher Prozesse</a:t>
            </a:r>
          </a:p>
        </p:txBody>
      </p:sp>
      <p:pic>
        <p:nvPicPr>
          <p:cNvPr id="7" name="Grafik 6">
            <a:extLst>
              <a:ext uri="{FF2B5EF4-FFF2-40B4-BE49-F238E27FC236}">
                <a16:creationId xmlns:a16="http://schemas.microsoft.com/office/drawing/2014/main" id="{E72B3350-01A5-47BA-1AA0-194E1586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291" y="2411520"/>
            <a:ext cx="4914900" cy="2764630"/>
          </a:xfrm>
          <a:prstGeom prst="rect">
            <a:avLst/>
          </a:prstGeom>
          <a:noFill/>
        </p:spPr>
      </p:pic>
    </p:spTree>
    <p:extLst>
      <p:ext uri="{BB962C8B-B14F-4D97-AF65-F5344CB8AC3E}">
        <p14:creationId xmlns:p14="http://schemas.microsoft.com/office/powerpoint/2010/main" val="415274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83FAFB-2802-151D-8EC9-A5514980802A}"/>
              </a:ext>
            </a:extLst>
          </p:cNvPr>
          <p:cNvSpPr>
            <a:spLocks noGrp="1"/>
          </p:cNvSpPr>
          <p:nvPr>
            <p:ph type="title"/>
          </p:nvPr>
        </p:nvSpPr>
        <p:spPr/>
        <p:txBody>
          <a:bodyPr/>
          <a:lstStyle/>
          <a:p>
            <a:r>
              <a:rPr lang="de-DE" dirty="0"/>
              <a:t>Polgars Literaturverständnis</a:t>
            </a:r>
          </a:p>
        </p:txBody>
      </p:sp>
      <p:sp>
        <p:nvSpPr>
          <p:cNvPr id="3" name="Inhaltsplatzhalter 2">
            <a:extLst>
              <a:ext uri="{FF2B5EF4-FFF2-40B4-BE49-F238E27FC236}">
                <a16:creationId xmlns:a16="http://schemas.microsoft.com/office/drawing/2014/main" id="{48D1C3A7-572A-39FC-0816-73F26D3EBF33}"/>
              </a:ext>
            </a:extLst>
          </p:cNvPr>
          <p:cNvSpPr>
            <a:spLocks noGrp="1"/>
          </p:cNvSpPr>
          <p:nvPr>
            <p:ph sz="half" idx="1"/>
          </p:nvPr>
        </p:nvSpPr>
        <p:spPr>
          <a:xfrm>
            <a:off x="1104900" y="1600200"/>
            <a:ext cx="9980682" cy="4571999"/>
          </a:xfrm>
        </p:spPr>
        <p:txBody>
          <a:bodyPr>
            <a:normAutofit/>
          </a:bodyPr>
          <a:lstStyle/>
          <a:p>
            <a:r>
              <a:rPr lang="de-DE" dirty="0">
                <a:latin typeface="Times New Roman" panose="02020603050405020304" pitchFamily="18" charset="0"/>
                <a:cs typeface="Times New Roman" panose="02020603050405020304" pitchFamily="18" charset="0"/>
              </a:rPr>
              <a:t>Langer Roman hat ausgedient</a:t>
            </a:r>
          </a:p>
          <a:p>
            <a:r>
              <a:rPr lang="de-DE" dirty="0">
                <a:latin typeface="Times New Roman" panose="02020603050405020304" pitchFamily="18" charset="0"/>
                <a:cs typeface="Times New Roman" panose="02020603050405020304" pitchFamily="18" charset="0"/>
              </a:rPr>
              <a:t>Schnelllebige, hektische Zeit = Leben zu kurz für langes Verweilen in der Literatur</a:t>
            </a:r>
          </a:p>
          <a:p>
            <a:r>
              <a:rPr lang="de-DE" dirty="0">
                <a:effectLst/>
                <a:latin typeface="Times New Roman" panose="02020603050405020304" pitchFamily="18" charset="0"/>
                <a:ea typeface="Calibri" panose="020F0502020204030204" pitchFamily="34" charset="0"/>
                <a:cs typeface="Times New Roman" panose="02020603050405020304" pitchFamily="18" charset="0"/>
              </a:rPr>
              <a:t>Moderne/Polgars Zeit: Zeit der kurzen Literatur</a:t>
            </a:r>
          </a:p>
          <a:p>
            <a:r>
              <a:rPr lang="de-DE" dirty="0">
                <a:latin typeface="Times New Roman" panose="02020603050405020304" pitchFamily="18" charset="0"/>
                <a:ea typeface="Calibri" panose="020F0502020204030204" pitchFamily="34" charset="0"/>
                <a:cs typeface="Times New Roman" panose="02020603050405020304" pitchFamily="18" charset="0"/>
              </a:rPr>
              <a:t>Überflüssige Wörter = Ballast auf Reise in neue Zeit</a:t>
            </a:r>
          </a:p>
          <a:p>
            <a:r>
              <a:rPr lang="de-DE" dirty="0">
                <a:latin typeface="Times New Roman" panose="02020603050405020304" pitchFamily="18" charset="0"/>
                <a:ea typeface="Calibri" panose="020F0502020204030204" pitchFamily="34" charset="0"/>
                <a:cs typeface="Times New Roman" panose="02020603050405020304" pitchFamily="18" charset="0"/>
              </a:rPr>
              <a:t>Ist auf der Suche nach „der kürzesten Linie von Punkt zu Punkt“</a:t>
            </a:r>
          </a:p>
          <a:p>
            <a:r>
              <a:rPr lang="de-DE" dirty="0">
                <a:latin typeface="Times New Roman" panose="02020603050405020304" pitchFamily="18" charset="0"/>
                <a:ea typeface="Calibri" panose="020F0502020204030204" pitchFamily="34" charset="0"/>
                <a:cs typeface="Times New Roman" panose="02020603050405020304" pitchFamily="18" charset="0"/>
              </a:rPr>
              <a:t>Jedoch ist kurze Literatur keine </a:t>
            </a:r>
            <a:r>
              <a:rPr lang="de-DE" i="1" dirty="0">
                <a:latin typeface="Times New Roman" panose="02020603050405020304" pitchFamily="18" charset="0"/>
                <a:ea typeface="Calibri" panose="020F0502020204030204" pitchFamily="34" charset="0"/>
                <a:cs typeface="Times New Roman" panose="02020603050405020304" pitchFamily="18" charset="0"/>
              </a:rPr>
              <a:t>leichte </a:t>
            </a:r>
            <a:r>
              <a:rPr lang="de-DE" dirty="0">
                <a:latin typeface="Times New Roman" panose="02020603050405020304" pitchFamily="18" charset="0"/>
                <a:ea typeface="Calibri" panose="020F0502020204030204" pitchFamily="34" charset="0"/>
                <a:cs typeface="Times New Roman" panose="02020603050405020304" pitchFamily="18" charset="0"/>
              </a:rPr>
              <a:t>oder nebensächliche Literatur </a:t>
            </a:r>
          </a:p>
          <a:p>
            <a:r>
              <a:rPr lang="de-DE" dirty="0">
                <a:latin typeface="Times New Roman" panose="02020603050405020304" pitchFamily="18" charset="0"/>
                <a:ea typeface="Calibri" panose="020F0502020204030204" pitchFamily="34" charset="0"/>
                <a:cs typeface="Times New Roman" panose="02020603050405020304" pitchFamily="18" charset="0"/>
              </a:rPr>
              <a:t>Feuilleton als geeignete Gattung</a:t>
            </a:r>
          </a:p>
        </p:txBody>
      </p:sp>
    </p:spTree>
    <p:extLst>
      <p:ext uri="{BB962C8B-B14F-4D97-AF65-F5344CB8AC3E}">
        <p14:creationId xmlns:p14="http://schemas.microsoft.com/office/powerpoint/2010/main" val="393727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4D92-15F2-F6AC-2364-15C9247C6E7C}"/>
              </a:ext>
            </a:extLst>
          </p:cNvPr>
          <p:cNvSpPr>
            <a:spLocks noGrp="1"/>
          </p:cNvSpPr>
          <p:nvPr>
            <p:ph type="title"/>
          </p:nvPr>
        </p:nvSpPr>
        <p:spPr/>
        <p:txBody>
          <a:bodyPr/>
          <a:lstStyle/>
          <a:p>
            <a:r>
              <a:rPr lang="de" dirty="0"/>
              <a:t>Feuilleton – Die kleine Form</a:t>
            </a:r>
            <a:endParaRPr lang="de-DE" dirty="0"/>
          </a:p>
        </p:txBody>
      </p:sp>
      <p:sp>
        <p:nvSpPr>
          <p:cNvPr id="3" name="Inhaltsplatzhalter 2">
            <a:extLst>
              <a:ext uri="{FF2B5EF4-FFF2-40B4-BE49-F238E27FC236}">
                <a16:creationId xmlns:a16="http://schemas.microsoft.com/office/drawing/2014/main" id="{0CBD854A-5DCC-1C55-1AD0-79FFCAC8F2BE}"/>
              </a:ext>
            </a:extLst>
          </p:cNvPr>
          <p:cNvSpPr>
            <a:spLocks noGrp="1"/>
          </p:cNvSpPr>
          <p:nvPr>
            <p:ph idx="1"/>
          </p:nvPr>
        </p:nvSpPr>
        <p:spPr/>
        <p:txBody>
          <a:bodyPr>
            <a:normAutofit fontScale="92500" lnSpcReduction="10000"/>
          </a:bodyPr>
          <a:lstStyle/>
          <a:p>
            <a:r>
              <a:rPr lang="de-DE" sz="2400" dirty="0">
                <a:effectLst/>
                <a:latin typeface="Times New Roman" panose="02020603050405020304" pitchFamily="18" charset="0"/>
                <a:ea typeface="Calibri" panose="020F0502020204030204" pitchFamily="34" charset="0"/>
                <a:cs typeface="Times New Roman" panose="02020603050405020304" pitchFamily="18" charset="0"/>
              </a:rPr>
              <a:t>Feuilleton: frz. für „Blättchen“</a:t>
            </a:r>
          </a:p>
          <a:p>
            <a:r>
              <a:rPr lang="de-DE" sz="2400" dirty="0">
                <a:latin typeface="Times New Roman" panose="02020603050405020304" pitchFamily="18" charset="0"/>
                <a:ea typeface="Calibri" panose="020F0502020204030204" pitchFamily="34" charset="0"/>
                <a:cs typeface="Times New Roman" panose="02020603050405020304" pitchFamily="18" charset="0"/>
              </a:rPr>
              <a:t>Entstand Ende 18. Jh. in Frankreich als „Ort der Theaterkritik“ in der Zeitung</a:t>
            </a:r>
          </a:p>
          <a:p>
            <a:r>
              <a:rPr lang="de-DE" sz="2400" dirty="0">
                <a:latin typeface="Times New Roman" panose="02020603050405020304" pitchFamily="18" charset="0"/>
                <a:cs typeface="Times New Roman" panose="02020603050405020304" pitchFamily="18" charset="0"/>
              </a:rPr>
              <a:t>Kurze prosaische Zeitungstexte (kleine Literaturform) an der Schnittstelle zwischen Journalismus und Literatur </a:t>
            </a:r>
          </a:p>
          <a:p>
            <a:pPr lvl="1"/>
            <a:r>
              <a:rPr lang="de-DE" sz="2000" dirty="0">
                <a:latin typeface="Times New Roman" panose="02020603050405020304" pitchFamily="18" charset="0"/>
                <a:cs typeface="Times New Roman" panose="02020603050405020304" pitchFamily="18" charset="0"/>
              </a:rPr>
              <a:t>thematisch wie stilistisch</a:t>
            </a:r>
          </a:p>
          <a:p>
            <a:pPr lvl="1"/>
            <a:r>
              <a:rPr lang="de-DE" sz="2000" dirty="0">
                <a:latin typeface="Times New Roman" panose="02020603050405020304" pitchFamily="18" charset="0"/>
                <a:cs typeface="Times New Roman" panose="02020603050405020304" pitchFamily="18" charset="0"/>
              </a:rPr>
              <a:t>Nähte dieser Schnittstellen oft unsichtbar</a:t>
            </a:r>
          </a:p>
          <a:p>
            <a:r>
              <a:rPr lang="de-DE" sz="2400" dirty="0">
                <a:latin typeface="Times New Roman" panose="02020603050405020304" pitchFamily="18" charset="0"/>
                <a:ea typeface="Calibri" panose="020F0502020204030204" pitchFamily="34" charset="0"/>
                <a:cs typeface="Times New Roman" panose="02020603050405020304" pitchFamily="18" charset="0"/>
              </a:rPr>
              <a:t>Gut erkennbar durch schwarzen Strich in Zeitung: Trennt „Wichtiges“/Journalistisches von „Unwichtigem“/Literarischem ab</a:t>
            </a:r>
            <a:endParaRPr lang="de-DE"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de-DE" sz="2400" dirty="0">
                <a:effectLst/>
                <a:latin typeface="Times New Roman" panose="02020603050405020304" pitchFamily="18" charset="0"/>
                <a:ea typeface="Calibri" panose="020F0502020204030204" pitchFamily="34" charset="0"/>
                <a:cs typeface="Times New Roman" panose="02020603050405020304" pitchFamily="18" charset="0"/>
              </a:rPr>
              <a:t>F. umfasst drei ähnliche, unterschiedliche Phänomene : </a:t>
            </a:r>
          </a:p>
          <a:p>
            <a:pPr lvl="1"/>
            <a:r>
              <a:rPr lang="de-DE" sz="1800" dirty="0">
                <a:effectLst/>
                <a:latin typeface="Times New Roman" panose="02020603050405020304" pitchFamily="18" charset="0"/>
                <a:ea typeface="Calibri" panose="020F0502020204030204" pitchFamily="34" charset="0"/>
                <a:cs typeface="Times New Roman" panose="02020603050405020304" pitchFamily="18" charset="0"/>
              </a:rPr>
              <a:t>die Rubrik in der Zeitung</a:t>
            </a:r>
          </a:p>
          <a:p>
            <a:pPr lvl="1"/>
            <a:r>
              <a:rPr lang="de-DE" sz="1800" dirty="0">
                <a:effectLst/>
                <a:latin typeface="Times New Roman" panose="02020603050405020304" pitchFamily="18" charset="0"/>
                <a:ea typeface="Calibri" panose="020F0502020204030204" pitchFamily="34" charset="0"/>
                <a:cs typeface="Times New Roman" panose="02020603050405020304" pitchFamily="18" charset="0"/>
              </a:rPr>
              <a:t>Gattung und Textsorte innerhalb dieses Zeitungsabschnitts </a:t>
            </a:r>
          </a:p>
          <a:p>
            <a:pPr lvl="1"/>
            <a:r>
              <a:rPr lang="de-DE" sz="1800" dirty="0">
                <a:effectLst/>
                <a:latin typeface="Times New Roman" panose="02020603050405020304" pitchFamily="18" charset="0"/>
                <a:ea typeface="Calibri" panose="020F0502020204030204" pitchFamily="34" charset="0"/>
                <a:cs typeface="Times New Roman" panose="02020603050405020304" pitchFamily="18" charset="0"/>
              </a:rPr>
              <a:t>besonderer feuilletonistischer Stil</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38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015B85-DE88-116A-48E8-C1C0A95B9CA9}"/>
              </a:ext>
            </a:extLst>
          </p:cNvPr>
          <p:cNvSpPr>
            <a:spLocks noGrp="1"/>
          </p:cNvSpPr>
          <p:nvPr>
            <p:ph type="title"/>
          </p:nvPr>
        </p:nvSpPr>
        <p:spPr/>
        <p:txBody>
          <a:bodyPr/>
          <a:lstStyle/>
          <a:p>
            <a:r>
              <a:rPr lang="de-DE" dirty="0"/>
              <a:t>Feuilleton – Die kleine Form 2</a:t>
            </a:r>
          </a:p>
        </p:txBody>
      </p:sp>
      <p:sp>
        <p:nvSpPr>
          <p:cNvPr id="3" name="Inhaltsplatzhalter 2">
            <a:extLst>
              <a:ext uri="{FF2B5EF4-FFF2-40B4-BE49-F238E27FC236}">
                <a16:creationId xmlns:a16="http://schemas.microsoft.com/office/drawing/2014/main" id="{2C7DBA0B-03EF-345B-166F-0D53DA7C9058}"/>
              </a:ext>
            </a:extLst>
          </p:cNvPr>
          <p:cNvSpPr>
            <a:spLocks noGrp="1"/>
          </p:cNvSpPr>
          <p:nvPr>
            <p:ph idx="1"/>
          </p:nvPr>
        </p:nvSpPr>
        <p:spPr/>
        <p:txBody>
          <a:bodyPr>
            <a:normAutofit/>
          </a:bodyPr>
          <a:lstStyle/>
          <a:p>
            <a:r>
              <a:rPr lang="de-DE" sz="2400" dirty="0">
                <a:latin typeface="Times New Roman" panose="02020603050405020304" pitchFamily="18" charset="0"/>
                <a:cs typeface="Times New Roman" panose="02020603050405020304" pitchFamily="18" charset="0"/>
              </a:rPr>
              <a:t>Feuilleton in der Außenseiterposition innerhalb der Zeitung</a:t>
            </a:r>
          </a:p>
          <a:p>
            <a:pPr lvl="1"/>
            <a:r>
              <a:rPr lang="de-DE" sz="2000" dirty="0">
                <a:latin typeface="Times New Roman" panose="02020603050405020304" pitchFamily="18" charset="0"/>
                <a:cs typeface="Times New Roman" panose="02020603050405020304" pitchFamily="18" charset="0"/>
                <a:sym typeface="Wingdings" panose="05000000000000000000" pitchFamily="2" charset="2"/>
              </a:rPr>
              <a:t> Möglichkeit „ungeachtet“ „Wichtiges/Journalistisches“ zu kommentieren, kritisieren, diskutieren</a:t>
            </a:r>
          </a:p>
          <a:p>
            <a:pPr lvl="1"/>
            <a:r>
              <a:rPr lang="de-DE" sz="2000" dirty="0">
                <a:latin typeface="Times New Roman" panose="02020603050405020304" pitchFamily="18" charset="0"/>
                <a:cs typeface="Times New Roman" panose="02020603050405020304" pitchFamily="18" charset="0"/>
                <a:sym typeface="Wingdings" panose="05000000000000000000" pitchFamily="2" charset="2"/>
              </a:rPr>
              <a:t> Nachricht hinter der Nachricht sichtbar machen</a:t>
            </a:r>
          </a:p>
          <a:p>
            <a:r>
              <a:rPr lang="de-DE" sz="2400" dirty="0">
                <a:latin typeface="Times New Roman" panose="02020603050405020304" pitchFamily="18" charset="0"/>
                <a:cs typeface="Times New Roman" panose="02020603050405020304" pitchFamily="18" charset="0"/>
                <a:sym typeface="Wingdings" panose="05000000000000000000" pitchFamily="2" charset="2"/>
              </a:rPr>
              <a:t>Im Fokus des Feuilletons: </a:t>
            </a:r>
            <a:r>
              <a:rPr lang="de-DE" sz="2400" dirty="0">
                <a:effectLst/>
                <a:latin typeface="Times New Roman" panose="02020603050405020304" pitchFamily="18" charset="0"/>
                <a:ea typeface="Calibri" panose="020F0502020204030204" pitchFamily="34" charset="0"/>
              </a:rPr>
              <a:t>Flüchtige, Detail, das scheinbar Nebensächliche, Triviale und Unauffällige der Gesellschaft</a:t>
            </a:r>
            <a:endParaRPr lang="de-DE" sz="2800" dirty="0">
              <a:latin typeface="Times New Roman" panose="02020603050405020304" pitchFamily="18" charset="0"/>
              <a:cs typeface="Times New Roman" panose="02020603050405020304" pitchFamily="18" charset="0"/>
            </a:endParaRPr>
          </a:p>
          <a:p>
            <a:r>
              <a:rPr lang="de-DE" sz="2400" dirty="0">
                <a:latin typeface="Times New Roman" panose="02020603050405020304" pitchFamily="18" charset="0"/>
                <a:cs typeface="Times New Roman" panose="02020603050405020304" pitchFamily="18" charset="0"/>
              </a:rPr>
              <a:t>Besondere Bedeutung in den Weltkriegen und der Zwischenkriegszeit: </a:t>
            </a:r>
          </a:p>
          <a:p>
            <a:pPr lvl="1"/>
            <a:r>
              <a:rPr lang="de-DE" sz="2000" dirty="0">
                <a:latin typeface="Times New Roman" panose="02020603050405020304" pitchFamily="18" charset="0"/>
                <a:cs typeface="Times New Roman" panose="02020603050405020304" pitchFamily="18" charset="0"/>
              </a:rPr>
              <a:t>Schneller und wichtiger Kommentator kulturpolitischer Ereignisse, oft 2 - 3x täglich gedruckt</a:t>
            </a:r>
          </a:p>
          <a:p>
            <a:pPr lvl="1"/>
            <a:r>
              <a:rPr lang="de-DE" sz="2000" dirty="0">
                <a:latin typeface="Times New Roman" panose="02020603050405020304" pitchFamily="18" charset="0"/>
                <a:cs typeface="Times New Roman" panose="02020603050405020304" pitchFamily="18" charset="0"/>
              </a:rPr>
              <a:t>Neue Technik erst im Aufschwung </a:t>
            </a:r>
          </a:p>
          <a:p>
            <a:pPr lvl="1"/>
            <a:r>
              <a:rPr lang="de-DE" sz="2000" dirty="0">
                <a:latin typeface="Times New Roman" panose="02020603050405020304" pitchFamily="18" charset="0"/>
                <a:cs typeface="Times New Roman" panose="02020603050405020304" pitchFamily="18" charset="0"/>
              </a:rPr>
              <a:t>Feuilleton entspricht Zeitgeist der Moderne</a:t>
            </a:r>
          </a:p>
          <a:p>
            <a:pPr marL="0" indent="0">
              <a:buNone/>
            </a:pPr>
            <a:endParaRPr lang="de-DE" dirty="0"/>
          </a:p>
        </p:txBody>
      </p:sp>
    </p:spTree>
    <p:extLst>
      <p:ext uri="{BB962C8B-B14F-4D97-AF65-F5344CB8AC3E}">
        <p14:creationId xmlns:p14="http://schemas.microsoft.com/office/powerpoint/2010/main" val="402213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kademische Literatur 16 x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17_TF03431380_Win32" id="{6CF0BF76-3F5C-4EB2-B8DC-37C58A846B1D}" vid="{E6F3DF9A-7EF5-411B-ADEE-EC9CE9EE11F2}"/>
    </a:ext>
  </a:extLst>
</a:theme>
</file>

<file path=ppt/theme/theme2.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Akademische Präsentation, Nadelstreifen und Bänder-Design (Breitbild)</Template>
  <TotalTime>0</TotalTime>
  <Words>2337</Words>
  <Application>Microsoft Office PowerPoint</Application>
  <PresentationFormat>Breitbild</PresentationFormat>
  <Paragraphs>238</Paragraphs>
  <Slides>28</Slides>
  <Notes>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28</vt:i4>
      </vt:variant>
    </vt:vector>
  </HeadingPairs>
  <TitlesOfParts>
    <vt:vector size="35" baseType="lpstr">
      <vt:lpstr>Arial</vt:lpstr>
      <vt:lpstr>Euphemia</vt:lpstr>
      <vt:lpstr>Helvetica</vt:lpstr>
      <vt:lpstr>Plantagenet Cherokee</vt:lpstr>
      <vt:lpstr>Times New Roman</vt:lpstr>
      <vt:lpstr>Wingdings</vt:lpstr>
      <vt:lpstr>Akademische Literatur 16 x 9</vt:lpstr>
      <vt:lpstr>Operation „Literarischer Thementeppich“:  Eine Untersuchung der Montagetechnik Alfred Polgars mittels Digitaler Edition</vt:lpstr>
      <vt:lpstr>Überblick</vt:lpstr>
      <vt:lpstr>Epoche: (Literarische) Moderne</vt:lpstr>
      <vt:lpstr>Epoche (literarische) Moderne 2</vt:lpstr>
      <vt:lpstr>Alfred Polgar – „Meister der kleinen Form“</vt:lpstr>
      <vt:lpstr>Polgars Schreibstil</vt:lpstr>
      <vt:lpstr>Polgars Literaturverständnis</vt:lpstr>
      <vt:lpstr>Feuilleton – Die kleine Form</vt:lpstr>
      <vt:lpstr>Feuilleton – Die kleine Form 2</vt:lpstr>
      <vt:lpstr>Montagetechnik</vt:lpstr>
      <vt:lpstr>Montagetechnik – 2 Arten</vt:lpstr>
      <vt:lpstr>Montagetechnik - Typen</vt:lpstr>
      <vt:lpstr>Was soll untersucht werden?</vt:lpstr>
      <vt:lpstr>Andere Thesen und Fragen an die Arbeit</vt:lpstr>
      <vt:lpstr>Versuch einer Konkretisierung der Montage: Annäherung über semantische Typologie/sem. Konzeptkategorien</vt:lpstr>
      <vt:lpstr>Kategorienfindung mittels Hyperonymtypenreduktion</vt:lpstr>
      <vt:lpstr>Versuch einer Konkretisierung der Montage:  Parallelmontagen/ metaph. Montage</vt:lpstr>
      <vt:lpstr>Textmontage am Polgar-Beispiel</vt:lpstr>
      <vt:lpstr>Annahmen und Probleme</vt:lpstr>
      <vt:lpstr>Masterarbeit: Was bisher geschah</vt:lpstr>
      <vt:lpstr>Polgars Themenfelder</vt:lpstr>
      <vt:lpstr>CATMA – Tool für literaturwiss. Annotationen</vt:lpstr>
      <vt:lpstr>CATMA –Versuch einer Kategorienbildung</vt:lpstr>
      <vt:lpstr>CATMA - Versuch einer Kategorienbildung</vt:lpstr>
      <vt:lpstr>Erste Versuche mit CATMA</vt:lpstr>
      <vt:lpstr>Probleme</vt:lpstr>
      <vt:lpstr>Nächste Schritte</vt:lpstr>
      <vt:lpstr>Ziel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mit Bildlayout</dc:title>
  <dc:creator>Hoefer, Susanne</dc:creator>
  <cp:lastModifiedBy>Hoefer, Susanne</cp:lastModifiedBy>
  <cp:revision>321</cp:revision>
  <dcterms:created xsi:type="dcterms:W3CDTF">2023-05-06T13:12:24Z</dcterms:created>
  <dcterms:modified xsi:type="dcterms:W3CDTF">2023-05-23T21:25:05Z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